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5" r:id="rId3"/>
    <p:sldId id="257" r:id="rId4"/>
    <p:sldId id="263" r:id="rId5"/>
    <p:sldId id="342" r:id="rId6"/>
    <p:sldId id="343" r:id="rId7"/>
    <p:sldId id="344" r:id="rId8"/>
    <p:sldId id="356" r:id="rId9"/>
    <p:sldId id="335" r:id="rId10"/>
    <p:sldId id="359" r:id="rId11"/>
    <p:sldId id="348" r:id="rId12"/>
    <p:sldId id="336" r:id="rId13"/>
    <p:sldId id="337" r:id="rId14"/>
    <p:sldId id="338" r:id="rId15"/>
    <p:sldId id="339" r:id="rId16"/>
    <p:sldId id="352" r:id="rId17"/>
    <p:sldId id="340" r:id="rId18"/>
    <p:sldId id="331" r:id="rId19"/>
    <p:sldId id="322" r:id="rId20"/>
    <p:sldId id="298" r:id="rId21"/>
    <p:sldId id="326" r:id="rId22"/>
    <p:sldId id="334" r:id="rId23"/>
    <p:sldId id="327" r:id="rId24"/>
    <p:sldId id="333" r:id="rId25"/>
    <p:sldId id="345" r:id="rId26"/>
    <p:sldId id="346" r:id="rId27"/>
    <p:sldId id="347" r:id="rId28"/>
    <p:sldId id="349" r:id="rId29"/>
    <p:sldId id="350" r:id="rId30"/>
    <p:sldId id="351" r:id="rId31"/>
    <p:sldId id="353" r:id="rId32"/>
    <p:sldId id="354" r:id="rId33"/>
    <p:sldId id="277" r:id="rId34"/>
    <p:sldId id="278" r:id="rId35"/>
    <p:sldId id="285" r:id="rId36"/>
    <p:sldId id="279" r:id="rId37"/>
    <p:sldId id="286" r:id="rId38"/>
    <p:sldId id="280" r:id="rId39"/>
    <p:sldId id="287" r:id="rId40"/>
    <p:sldId id="281" r:id="rId41"/>
    <p:sldId id="288" r:id="rId42"/>
    <p:sldId id="284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4B6"/>
    <a:srgbClr val="008000"/>
    <a:srgbClr val="CC3399"/>
    <a:srgbClr val="FF9933"/>
    <a:srgbClr val="66FF33"/>
    <a:srgbClr val="FF9900"/>
    <a:srgbClr val="FF0000"/>
    <a:srgbClr val="FF3300"/>
    <a:srgbClr val="99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7" autoAdjust="0"/>
    <p:restoredTop sz="94660"/>
  </p:normalViewPr>
  <p:slideViewPr>
    <p:cSldViewPr>
      <p:cViewPr varScale="1">
        <p:scale>
          <a:sx n="106" d="100"/>
          <a:sy n="106" d="100"/>
        </p:scale>
        <p:origin x="10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084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Verdana" panose="020B0604030504040204" pitchFamily="34" charset="0"/>
              </a:defRPr>
            </a:lvl1pPr>
          </a:lstStyle>
          <a:p>
            <a:r>
              <a:rPr lang="en-US"/>
              <a:t>17 oktober 2011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Verdana" panose="020B0604030504040204" pitchFamily="34" charset="0"/>
              </a:defRPr>
            </a:lvl1pPr>
          </a:lstStyle>
          <a:p>
            <a:fld id="{7C07B3BA-A788-4711-AEE3-71FC600E0B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3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Verdana" panose="020B0604030504040204" pitchFamily="34" charset="0"/>
              </a:defRPr>
            </a:lvl1pPr>
          </a:lstStyle>
          <a:p>
            <a:r>
              <a:rPr lang="en-US"/>
              <a:t>17 oktober 2011</a:t>
            </a:r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Verdana" panose="020B0604030504040204" pitchFamily="34" charset="0"/>
              </a:defRPr>
            </a:lvl1pPr>
          </a:lstStyle>
          <a:p>
            <a:fld id="{C07CBAA1-D2E5-4661-BE98-B6A953CF2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9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17 oktober 2011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A0DA5-B5D9-40BE-B61C-517B146998F8}" type="slidenum">
              <a:rPr lang="en-US"/>
              <a:pPr/>
              <a:t>1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17 oktober 2011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D5FA-78AD-4B6C-BF27-C8DB0D0C45D2}" type="slidenum">
              <a:rPr lang="en-US"/>
              <a:pPr/>
              <a:t>3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17 oktober 2011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754D1-BB1D-49BE-AE05-434D0C6F52D1}" type="slidenum">
              <a:rPr lang="en-US"/>
              <a:pPr/>
              <a:t>17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GB"/>
          </a:p>
        </p:txBody>
      </p:sp>
      <p:pic>
        <p:nvPicPr>
          <p:cNvPr id="202755" name="Picture 3" descr="minisp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5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GB"/>
          </a:p>
        </p:txBody>
      </p:sp>
      <p:pic>
        <p:nvPicPr>
          <p:cNvPr id="202757" name="Picture 5" descr="minisp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276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20276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276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7DAD7F-7979-480C-9B65-0BD80335C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CDACD-B9F5-4B53-A62B-A9F83DC55C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A509E-5E8B-45FB-A193-D8A77CEA2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7526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8862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A01933-46F0-4AA4-A736-108CCBBD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E7A29-BFAC-4336-8C05-190F0A262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3B632-7F8A-4DF5-B2F8-7DB47F1C5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CB81C-6A9F-4C1A-8701-33F1C4EC7B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2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27A4-A01E-45A0-9DFF-D1AD2AD223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94018-C60A-4F76-9FDF-39459673C3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4F612-2B81-4329-BC85-953BDB849C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18774-B335-4959-A388-4930CD6F2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4142E-AAA3-4498-A3E1-B15D00373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9" name="Text Box 11"/>
          <p:cNvSpPr txBox="1">
            <a:spLocks noChangeArrowheads="1"/>
          </p:cNvSpPr>
          <p:nvPr userDrawn="1"/>
        </p:nvSpPr>
        <p:spPr bwMode="auto">
          <a:xfrm>
            <a:off x="1042988" y="404813"/>
            <a:ext cx="79216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200">
                <a:solidFill>
                  <a:schemeClr val="folHlink"/>
                </a:solidFill>
                <a:latin typeface="Symbol" panose="05050102010706020507" pitchFamily="18" charset="2"/>
              </a:rPr>
              <a:t>l</a:t>
            </a:r>
          </a:p>
        </p:txBody>
      </p:sp>
      <p:pic>
        <p:nvPicPr>
          <p:cNvPr id="201742" name="Picture 14" descr="voetbal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404813"/>
            <a:ext cx="1060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730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GB"/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1732" name="Picture 4" descr="minispi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33" name="Picture 5" descr="minispi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7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17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dirty="0" smtClean="0"/>
              <a:t>16 </a:t>
            </a:r>
            <a:r>
              <a:rPr lang="en-US" dirty="0" err="1" smtClean="0"/>
              <a:t>december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2017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17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76F495-3167-41D4-A6F1-BF61BEE871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116013" y="2216150"/>
            <a:ext cx="7559675" cy="1790700"/>
          </a:xfrm>
          <a:noFill/>
          <a:ln/>
        </p:spPr>
        <p:txBody>
          <a:bodyPr/>
          <a:lstStyle/>
          <a:p>
            <a:r>
              <a:rPr lang="en-US" dirty="0"/>
              <a:t>Soccer-Fun</a:t>
            </a:r>
            <a:br>
              <a:rPr lang="en-US" dirty="0"/>
            </a:br>
            <a:r>
              <a:rPr lang="en-US" sz="3600" i="1" dirty="0" smtClean="0"/>
              <a:t>functional programming with football</a:t>
            </a:r>
            <a:endParaRPr lang="en-US" sz="3600" i="1" dirty="0"/>
          </a:p>
        </p:txBody>
      </p: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2339975" y="260350"/>
            <a:ext cx="5329238" cy="2125663"/>
            <a:chOff x="930" y="255"/>
            <a:chExt cx="4354" cy="1702"/>
          </a:xfrm>
        </p:grpSpPr>
        <p:pic>
          <p:nvPicPr>
            <p:cNvPr id="4115" name="Picture 19" descr="060212-bre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391"/>
              <a:ext cx="1678" cy="1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6" name="AutoShape 20"/>
            <p:cNvSpPr>
              <a:spLocks noChangeArrowheads="1"/>
            </p:cNvSpPr>
            <p:nvPr/>
          </p:nvSpPr>
          <p:spPr bwMode="auto">
            <a:xfrm>
              <a:off x="3152" y="255"/>
              <a:ext cx="2132" cy="1633"/>
            </a:xfrm>
            <a:prstGeom prst="cloudCallout">
              <a:avLst>
                <a:gd name="adj1" fmla="val -102019"/>
                <a:gd name="adj2" fmla="val 458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pic>
          <p:nvPicPr>
            <p:cNvPr id="4117" name="Picture 21" descr="voetb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527"/>
              <a:ext cx="1032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18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185863" y="5880100"/>
            <a:ext cx="7489825" cy="573088"/>
          </a:xfrm>
        </p:spPr>
        <p:txBody>
          <a:bodyPr/>
          <a:lstStyle/>
          <a:p>
            <a:r>
              <a:rPr lang="en-US" sz="2400"/>
              <a:t>http://www.cs.ru.nl/P.Achten/SoccerFun/SoccerFun.html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3608" y="381000"/>
            <a:ext cx="7620000" cy="1143000"/>
          </a:xfrm>
        </p:spPr>
        <p:txBody>
          <a:bodyPr/>
          <a:lstStyle/>
          <a:p>
            <a:pPr algn="l"/>
            <a:r>
              <a:rPr lang="en-US" dirty="0" smtClean="0"/>
              <a:t>Dimensions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0275"/>
              </p:ext>
            </p:extLst>
          </p:nvPr>
        </p:nvGraphicFramePr>
        <p:xfrm>
          <a:off x="1187624" y="1772816"/>
          <a:ext cx="748883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68152"/>
                <a:gridCol w="1728192"/>
                <a:gridCol w="2027276"/>
                <a:gridCol w="135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Eenheid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Soccer-Fun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m</a:t>
                      </a:r>
                    </a:p>
                    <a:p>
                      <a:r>
                        <a:rPr lang="en-US" dirty="0" smtClean="0"/>
                        <a:t>50.4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baseline="0" dirty="0" smtClean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50.4)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Metre</a:t>
                      </a: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</a:t>
                      </a:r>
                    </a:p>
                    <a:p>
                      <a:r>
                        <a:rPr lang="en-US" dirty="0" smtClean="0"/>
                        <a:t>45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inutes </a:t>
                      </a:r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</a:t>
                      </a:r>
                      <a:r>
                        <a:rPr lang="en-US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baseline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inutes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45.0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Minutes</a:t>
                      </a: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0°</a:t>
                      </a:r>
                    </a:p>
                    <a:p>
                      <a:r>
                        <a:rPr lang="en-US" dirty="0" smtClean="0"/>
                        <a:t>90°</a:t>
                      </a:r>
                    </a:p>
                    <a:p>
                      <a:r>
                        <a:rPr lang="en-US" dirty="0" smtClean="0"/>
                        <a:t>180°</a:t>
                      </a:r>
                    </a:p>
                    <a:p>
                      <a:r>
                        <a:rPr lang="en-US" dirty="0" smtClean="0"/>
                        <a:t>270°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(degree 0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baseline="0" dirty="0" smtClean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(degree 90)</a:t>
                      </a: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(degree 180)</a:t>
                      </a:r>
                      <a:endParaRPr lang="en-US" baseline="0" dirty="0" smtClean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(degree 270)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</a:t>
                      </a:r>
                      <a:endParaRPr lang="en-US" baseline="0" dirty="0" smtClean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(rad (0.5*pi))</a:t>
                      </a:r>
                    </a:p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(rad pi)</a:t>
                      </a:r>
                    </a:p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(rad (1.5*pi))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m/s</a:t>
                      </a:r>
                    </a:p>
                    <a:p>
                      <a:r>
                        <a:rPr lang="en-US" dirty="0" smtClean="0"/>
                        <a:t>10 m/s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10.0)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or: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Velocity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4" y="1628775"/>
            <a:ext cx="4330183" cy="295275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A59-7022-4FE5-8BC8-3496F6D4D5E1}" type="slidenum">
              <a:rPr lang="en-US"/>
              <a:pPr/>
              <a:t>11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football field</a:t>
            </a:r>
            <a:endParaRPr lang="en-US" dirty="0"/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1042988" y="5214069"/>
            <a:ext cx="7632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Edge</a:t>
            </a: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North</a:t>
            </a:r>
            <a:r>
              <a:rPr lang="en-US" sz="2000" dirty="0" smtClean="0">
                <a:latin typeface="Tahoma" panose="020B0604030504040204" pitchFamily="34" charset="0"/>
              </a:rPr>
              <a:t> | </a:t>
            </a:r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South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Home</a:t>
            </a:r>
            <a:r>
              <a:rPr lang="en-US" sz="2000" dirty="0" smtClean="0">
                <a:latin typeface="Tahoma" panose="020B0604030504040204" pitchFamily="34" charset="0"/>
              </a:rPr>
              <a:t>= </a:t>
            </a:r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West</a:t>
            </a:r>
            <a:r>
              <a:rPr lang="en-US" sz="2000" dirty="0" smtClean="0">
                <a:latin typeface="Tahoma" panose="020B0604030504040204" pitchFamily="34" charset="0"/>
              </a:rPr>
              <a:t>  | </a:t>
            </a:r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East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6879" y="1443617"/>
            <a:ext cx="8178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6879" y="4406870"/>
            <a:ext cx="8392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South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851" y="2917795"/>
            <a:ext cx="7410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6657" y="2917795"/>
            <a:ext cx="6639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East</a:t>
            </a:r>
            <a:endParaRPr lang="en-US" sz="20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4" y="1628775"/>
            <a:ext cx="4330183" cy="295275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4978-A0DE-4543-8509-953B799C1086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coordinates</a:t>
            </a:r>
            <a:endParaRPr lang="en-US" dirty="0"/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1258888" y="5013325"/>
            <a:ext cx="70564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Position</a:t>
            </a:r>
            <a:r>
              <a:rPr lang="en-US" sz="2000" dirty="0" smtClean="0">
                <a:latin typeface="Tahoma" panose="020B0604030504040204" pitchFamily="34" charset="0"/>
              </a:rPr>
              <a:t>	= </a:t>
            </a:r>
            <a:r>
              <a:rPr lang="en-US" sz="2000" dirty="0">
                <a:latin typeface="Tahoma" panose="020B0604030504040204" pitchFamily="34" charset="0"/>
              </a:rPr>
              <a:t>{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px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r>
              <a:rPr lang="en-US" sz="2000" dirty="0" smtClean="0">
                <a:latin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py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}</a:t>
            </a:r>
          </a:p>
          <a:p>
            <a:r>
              <a:rPr lang="en-US" sz="2000" dirty="0" smtClean="0">
                <a:latin typeface="Tahoma" panose="020B0604030504040204" pitchFamily="34" charset="0"/>
              </a:rPr>
              <a:t>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Footballer</a:t>
            </a:r>
            <a:r>
              <a:rPr lang="en-US" sz="2000" dirty="0" smtClean="0">
                <a:latin typeface="Tahoma" panose="020B0604030504040204" pitchFamily="34" charset="0"/>
              </a:rPr>
              <a:t>	= </a:t>
            </a:r>
            <a:r>
              <a:rPr lang="en-US" sz="20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E.m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  <a:r>
              <a:rPr lang="en-US" sz="2000" dirty="0" smtClean="0">
                <a:latin typeface="Tahoma" panose="020B0604030504040204" pitchFamily="34" charset="0"/>
              </a:rPr>
              <a:t> { … </a:t>
            </a:r>
            <a:r>
              <a:rPr lang="en-US" sz="2000" dirty="0" err="1" smtClean="0">
                <a:solidFill>
                  <a:srgbClr val="3694B6"/>
                </a:solidFill>
                <a:latin typeface="Tahoma" panose="020B0604030504040204" pitchFamily="34" charset="0"/>
              </a:rPr>
              <a:t>pos</a:t>
            </a:r>
            <a:r>
              <a:rPr lang="en-US" sz="2000" dirty="0" smtClean="0">
                <a:latin typeface="Tahoma" panose="020B0604030504040204" pitchFamily="34" charset="0"/>
              </a:rPr>
              <a:t> 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Position</a:t>
            </a:r>
            <a:r>
              <a:rPr lang="en-US" sz="2000" dirty="0" smtClean="0">
                <a:latin typeface="Tahoma" panose="020B0604030504040204" pitchFamily="34" charset="0"/>
              </a:rPr>
              <a:t> … }</a:t>
            </a:r>
            <a:endParaRPr lang="en-US" sz="2000" dirty="0">
              <a:latin typeface="Tahoma" panose="020B060403050404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419872" y="3140968"/>
            <a:ext cx="4896544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5868144" y="1412776"/>
            <a:ext cx="0" cy="33843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061440" y="3429000"/>
            <a:ext cx="719138" cy="428625"/>
          </a:xfrm>
          <a:prstGeom prst="wedgeRectCallout">
            <a:avLst>
              <a:gd name="adj1" fmla="val -43231"/>
              <a:gd name="adj2" fmla="val -988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px</a:t>
            </a:r>
            <a:endParaRPr lang="en-US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012160" y="1412776"/>
            <a:ext cx="719138" cy="428625"/>
          </a:xfrm>
          <a:prstGeom prst="wedgeRectCallout">
            <a:avLst>
              <a:gd name="adj1" fmla="val -69918"/>
              <a:gd name="adj2" fmla="val 22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py</a:t>
            </a:r>
            <a:endParaRPr lang="en-US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699719" y="3432423"/>
            <a:ext cx="952401" cy="428625"/>
          </a:xfrm>
          <a:prstGeom prst="wedgeRectCallout">
            <a:avLst>
              <a:gd name="adj1" fmla="val 66109"/>
              <a:gd name="adj2" fmla="val -1067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Tahoma" panose="020B0604030504040204" pitchFamily="34" charset="0"/>
              </a:rPr>
              <a:t>zero</a:t>
            </a:r>
            <a:endParaRPr 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6444208" cy="3275985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B7C0-4671-423C-B837-6B6489F5655A}" type="slidenum">
              <a:rPr lang="en-US"/>
              <a:pPr/>
              <a:t>13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height</a:t>
            </a:r>
            <a:endParaRPr lang="en-US" dirty="0"/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1258888" y="5013325"/>
            <a:ext cx="70564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Position3D</a:t>
            </a:r>
            <a:r>
              <a:rPr lang="en-US" sz="2000" dirty="0" smtClean="0">
                <a:latin typeface="Tahoma" panose="020B0604030504040204" pitchFamily="34" charset="0"/>
              </a:rPr>
              <a:t>	= { 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pxy</a:t>
            </a:r>
            <a:r>
              <a:rPr lang="en-US" sz="2000" dirty="0" smtClean="0">
                <a:latin typeface="Tahoma" panose="020B0604030504040204" pitchFamily="34" charset="0"/>
              </a:rPr>
              <a:t>		::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Position</a:t>
            </a:r>
            <a:r>
              <a:rPr lang="en-US" sz="2000" dirty="0">
                <a:latin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pz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r>
              <a:rPr lang="en-US" sz="2000" dirty="0" smtClean="0">
                <a:latin typeface="Tahoma" panose="020B0604030504040204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::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Football 	</a:t>
            </a:r>
            <a:r>
              <a:rPr lang="en-US" sz="2000" dirty="0" smtClean="0">
                <a:latin typeface="Tahoma" panose="020B0604030504040204" pitchFamily="34" charset="0"/>
              </a:rPr>
              <a:t>= { 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ballPos</a:t>
            </a:r>
            <a:r>
              <a:rPr lang="en-US" sz="2000" dirty="0" smtClean="0">
                <a:latin typeface="Tahoma" panose="020B0604030504040204" pitchFamily="34" charset="0"/>
              </a:rPr>
              <a:t>	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Position3D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	    </a:t>
            </a:r>
            <a:r>
              <a:rPr lang="en-US" sz="2000" dirty="0" smtClean="0">
                <a:latin typeface="Tahoma" panose="020B0604030504040204" pitchFamily="34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ballSpeed</a:t>
            </a:r>
            <a:r>
              <a:rPr lang="en-US" sz="2000" dirty="0" smtClean="0">
                <a:latin typeface="Tahoma" panose="020B0604030504040204" pitchFamily="34" charset="0"/>
              </a:rPr>
              <a:t>	::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Speed3D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endParaRPr lang="en-US" sz="2000" dirty="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</a:rPr>
              <a:t>	   }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 flipV="1">
            <a:off x="5138476" y="2564903"/>
            <a:ext cx="1521756" cy="7572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5138476" y="3322178"/>
            <a:ext cx="2232249" cy="111493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7" name="Line 7"/>
          <p:cNvSpPr>
            <a:spLocks noChangeShapeType="1"/>
          </p:cNvSpPr>
          <p:nvPr/>
        </p:nvSpPr>
        <p:spPr bwMode="auto">
          <a:xfrm>
            <a:off x="5138476" y="1633203"/>
            <a:ext cx="0" cy="168897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8" name="AutoShape 8"/>
          <p:cNvSpPr>
            <a:spLocks noChangeArrowheads="1"/>
          </p:cNvSpPr>
          <p:nvPr/>
        </p:nvSpPr>
        <p:spPr bwMode="auto">
          <a:xfrm>
            <a:off x="4086179" y="1448495"/>
            <a:ext cx="719138" cy="428625"/>
          </a:xfrm>
          <a:prstGeom prst="wedgeRectCallout">
            <a:avLst>
              <a:gd name="adj1" fmla="val 88630"/>
              <a:gd name="adj2" fmla="val 64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pz</a:t>
            </a:r>
            <a:endParaRPr lang="en-US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4" y="1628775"/>
            <a:ext cx="4330183" cy="2952750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1B12-A9E5-4F82-BDAF-3159122D5F68}" type="slidenum">
              <a:rPr lang="en-US"/>
              <a:pPr/>
              <a:t>14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directions</a:t>
            </a:r>
            <a:endParaRPr lang="en-US" dirty="0"/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1258888" y="5013325"/>
            <a:ext cx="70564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Angle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</a:rPr>
              <a:t>degree	:: </a:t>
            </a:r>
            <a:r>
              <a:rPr lang="en-US" sz="20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  -&gt; Angle</a:t>
            </a:r>
          </a:p>
          <a:p>
            <a:r>
              <a:rPr lang="en-US" sz="2000" dirty="0" smtClean="0">
                <a:latin typeface="Tahoma" panose="020B0604030504040204" pitchFamily="34" charset="0"/>
              </a:rPr>
              <a:t>rad	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Real -&gt; Angle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</a:rPr>
              <a:t>pi	:== </a:t>
            </a:r>
            <a:r>
              <a:rPr lang="en-US" sz="2000" dirty="0">
                <a:latin typeface="Tahoma" panose="020B0604030504040204" pitchFamily="34" charset="0"/>
              </a:rPr>
              <a:t>3.1415926535897932384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970" y="3105397"/>
            <a:ext cx="2736478" cy="889049"/>
            <a:chOff x="5795963" y="3141663"/>
            <a:chExt cx="2736478" cy="889049"/>
          </a:xfrm>
        </p:grpSpPr>
        <p:sp>
          <p:nvSpPr>
            <p:cNvPr id="379910" name="AutoShape 6"/>
            <p:cNvSpPr>
              <a:spLocks noChangeArrowheads="1"/>
            </p:cNvSpPr>
            <p:nvPr/>
          </p:nvSpPr>
          <p:spPr bwMode="auto">
            <a:xfrm>
              <a:off x="7164289" y="3356992"/>
              <a:ext cx="1368152" cy="673720"/>
            </a:xfrm>
            <a:prstGeom prst="wedgeRectCallout">
              <a:avLst>
                <a:gd name="adj1" fmla="val -14082"/>
                <a:gd name="adj2" fmla="val -7560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(degree 0)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(rad 0.0)</a:t>
              </a:r>
            </a:p>
          </p:txBody>
        </p:sp>
        <p:sp>
          <p:nvSpPr>
            <p:cNvPr id="379911" name="Line 7"/>
            <p:cNvSpPr>
              <a:spLocks noChangeShapeType="1"/>
            </p:cNvSpPr>
            <p:nvPr/>
          </p:nvSpPr>
          <p:spPr bwMode="auto">
            <a:xfrm>
              <a:off x="5795963" y="3141663"/>
              <a:ext cx="24479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9057" y="3105397"/>
            <a:ext cx="3528913" cy="889049"/>
            <a:chOff x="2267050" y="3141663"/>
            <a:chExt cx="3528913" cy="889049"/>
          </a:xfrm>
        </p:grpSpPr>
        <p:sp>
          <p:nvSpPr>
            <p:cNvPr id="379913" name="AutoShape 9"/>
            <p:cNvSpPr>
              <a:spLocks noChangeArrowheads="1"/>
            </p:cNvSpPr>
            <p:nvPr/>
          </p:nvSpPr>
          <p:spPr bwMode="auto">
            <a:xfrm>
              <a:off x="2267050" y="3356992"/>
              <a:ext cx="1223887" cy="673720"/>
            </a:xfrm>
            <a:prstGeom prst="wedgeRectCallout">
              <a:avLst>
                <a:gd name="adj1" fmla="val 53872"/>
                <a:gd name="adj2" fmla="val -768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(degree 180)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(rad pi)</a:t>
              </a:r>
              <a:endParaRPr lang="en-US" sz="1400" dirty="0">
                <a:latin typeface="Tahoma" panose="020B0604030504040204" pitchFamily="34" charset="0"/>
              </a:endParaRPr>
            </a:p>
          </p:txBody>
        </p:sp>
        <p:sp>
          <p:nvSpPr>
            <p:cNvPr id="379914" name="Line 10"/>
            <p:cNvSpPr>
              <a:spLocks noChangeShapeType="1"/>
            </p:cNvSpPr>
            <p:nvPr/>
          </p:nvSpPr>
          <p:spPr bwMode="auto">
            <a:xfrm flipH="1">
              <a:off x="3348038" y="3141663"/>
              <a:ext cx="24479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67970" y="3105397"/>
            <a:ext cx="1656357" cy="1943521"/>
            <a:chOff x="5795963" y="3141663"/>
            <a:chExt cx="1656357" cy="1943521"/>
          </a:xfrm>
        </p:grpSpPr>
        <p:sp>
          <p:nvSpPr>
            <p:cNvPr id="379916" name="AutoShape 12"/>
            <p:cNvSpPr>
              <a:spLocks noChangeArrowheads="1"/>
            </p:cNvSpPr>
            <p:nvPr/>
          </p:nvSpPr>
          <p:spPr bwMode="auto">
            <a:xfrm>
              <a:off x="6084888" y="4437112"/>
              <a:ext cx="1367432" cy="648072"/>
            </a:xfrm>
            <a:prstGeom prst="wedgeRectCallout">
              <a:avLst>
                <a:gd name="adj1" fmla="val -66843"/>
                <a:gd name="adj2" fmla="val -1734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(degree 270)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(rad (1.5*pi))</a:t>
              </a:r>
              <a:endParaRPr lang="en-US" sz="1400" dirty="0">
                <a:latin typeface="Tahoma" panose="020B0604030504040204" pitchFamily="34" charset="0"/>
              </a:endParaRPr>
            </a:p>
          </p:txBody>
        </p:sp>
        <p:sp>
          <p:nvSpPr>
            <p:cNvPr id="379917" name="Line 13"/>
            <p:cNvSpPr>
              <a:spLocks noChangeShapeType="1"/>
            </p:cNvSpPr>
            <p:nvPr/>
          </p:nvSpPr>
          <p:spPr bwMode="auto">
            <a:xfrm>
              <a:off x="5795963" y="3141663"/>
              <a:ext cx="0" cy="16557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67970" y="1196752"/>
            <a:ext cx="1583433" cy="1908646"/>
            <a:chOff x="5795963" y="1233018"/>
            <a:chExt cx="1583433" cy="1908646"/>
          </a:xfrm>
        </p:grpSpPr>
        <p:sp>
          <p:nvSpPr>
            <p:cNvPr id="379919" name="AutoShape 15"/>
            <p:cNvSpPr>
              <a:spLocks noChangeArrowheads="1"/>
            </p:cNvSpPr>
            <p:nvPr/>
          </p:nvSpPr>
          <p:spPr bwMode="auto">
            <a:xfrm>
              <a:off x="6083301" y="1233018"/>
              <a:ext cx="1296095" cy="648543"/>
            </a:xfrm>
            <a:prstGeom prst="wedgeRectCallout">
              <a:avLst>
                <a:gd name="adj1" fmla="val -69186"/>
                <a:gd name="adj2" fmla="val -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(degree 90)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Tahoma" panose="020B0604030504040204" pitchFamily="34" charset="0"/>
                </a:rPr>
                <a:t>(rad (0.5*pi))</a:t>
              </a:r>
              <a:endParaRPr lang="en-US" sz="1400" dirty="0">
                <a:latin typeface="Tahoma" panose="020B0604030504040204" pitchFamily="34" charset="0"/>
              </a:endParaRPr>
            </a:p>
          </p:txBody>
        </p:sp>
        <p:sp>
          <p:nvSpPr>
            <p:cNvPr id="379920" name="Line 16"/>
            <p:cNvSpPr>
              <a:spLocks noChangeShapeType="1"/>
            </p:cNvSpPr>
            <p:nvPr/>
          </p:nvSpPr>
          <p:spPr bwMode="auto">
            <a:xfrm flipV="1">
              <a:off x="5795963" y="1412776"/>
              <a:ext cx="0" cy="17288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8DD9-18C6-49E5-8872-DD900A529BA1}" type="slidenum">
              <a:rPr lang="en-US"/>
              <a:pPr/>
              <a:t>15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speed</a:t>
            </a:r>
            <a:endParaRPr lang="en-US" dirty="0"/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258888" y="5013325"/>
            <a:ext cx="70564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Speed</a:t>
            </a:r>
            <a:r>
              <a:rPr lang="en-US" sz="2000" dirty="0">
                <a:latin typeface="Tahoma" panose="020B0604030504040204" pitchFamily="34" charset="0"/>
              </a:rPr>
              <a:t>     = {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direction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Angle</a:t>
            </a:r>
            <a:r>
              <a:rPr lang="en-US" sz="2000" dirty="0">
                <a:latin typeface="Tahoma" panose="020B0604030504040204" pitchFamily="34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velocity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Velocity</a:t>
            </a:r>
            <a:r>
              <a:rPr lang="en-US" sz="2000" dirty="0">
                <a:latin typeface="Tahoma" panose="020B0604030504040204" pitchFamily="34" charset="0"/>
              </a:rPr>
              <a:t> }</a:t>
            </a:r>
          </a:p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Speed3D</a:t>
            </a:r>
            <a:r>
              <a:rPr lang="en-US" sz="2000" dirty="0">
                <a:latin typeface="Tahoma" panose="020B0604030504040204" pitchFamily="34" charset="0"/>
              </a:rPr>
              <a:t> = {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vxy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Speed</a:t>
            </a:r>
            <a:r>
              <a:rPr lang="en-US" sz="2000" dirty="0">
                <a:latin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vz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Velocity</a:t>
            </a:r>
            <a:r>
              <a:rPr lang="en-US" sz="2000" dirty="0">
                <a:latin typeface="Tahoma" panose="020B0604030504040204" pitchFamily="34" charset="0"/>
              </a:rPr>
              <a:t> }</a:t>
            </a:r>
          </a:p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Velocity</a:t>
            </a:r>
          </a:p>
          <a:p>
            <a:r>
              <a:rPr lang="en-US" sz="2000" dirty="0" err="1" smtClean="0">
                <a:latin typeface="Tahoma" panose="020B0604030504040204" pitchFamily="34" charset="0"/>
              </a:rPr>
              <a:t>ms</a:t>
            </a:r>
            <a:r>
              <a:rPr lang="en-US" sz="2000" dirty="0" smtClean="0">
                <a:latin typeface="Tahoma" panose="020B0604030504040204" pitchFamily="34" charset="0"/>
              </a:rPr>
              <a:t> 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Real -&gt; Velocity</a:t>
            </a:r>
            <a:endParaRPr lang="en-US" sz="2000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64" y="1700808"/>
            <a:ext cx="6525658" cy="327598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2123728" y="2780928"/>
            <a:ext cx="396044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2699792" y="2564904"/>
            <a:ext cx="144016" cy="4320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rc 6"/>
          <p:cNvSpPr/>
          <p:nvPr/>
        </p:nvSpPr>
        <p:spPr bwMode="auto">
          <a:xfrm rot="1589058">
            <a:off x="2349428" y="2830755"/>
            <a:ext cx="648072" cy="432048"/>
          </a:xfrm>
          <a:prstGeom prst="arc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arrow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924944"/>
            <a:ext cx="27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endParaRPr lang="en-US" sz="1200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19872" y="2132856"/>
            <a:ext cx="4248472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580112" y="3501008"/>
            <a:ext cx="576064" cy="7200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6156176" y="2708920"/>
            <a:ext cx="0" cy="21602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rc 18"/>
          <p:cNvSpPr/>
          <p:nvPr/>
        </p:nvSpPr>
        <p:spPr bwMode="auto">
          <a:xfrm rot="1640798" flipV="1">
            <a:off x="5408620" y="3169051"/>
            <a:ext cx="1068771" cy="432048"/>
          </a:xfrm>
          <a:prstGeom prst="arc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arrow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3297" y="3656057"/>
            <a:ext cx="27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ymbol" panose="05050102010706020507" pitchFamily="18" charset="2"/>
              </a:rPr>
              <a:t>b</a:t>
            </a:r>
            <a:endParaRPr lang="en-US" sz="1200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6156176" y="2947710"/>
            <a:ext cx="0" cy="4812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ular Callout 21"/>
          <p:cNvSpPr/>
          <p:nvPr/>
        </p:nvSpPr>
        <p:spPr bwMode="auto">
          <a:xfrm>
            <a:off x="1115616" y="4509120"/>
            <a:ext cx="3102051" cy="360040"/>
          </a:xfrm>
          <a:prstGeom prst="wedgeRectCallout">
            <a:avLst>
              <a:gd name="adj1" fmla="val -412"/>
              <a:gd name="adj2" fmla="val -42716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velocity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6.3}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247964" y="1341234"/>
            <a:ext cx="3672408" cy="636696"/>
          </a:xfrm>
          <a:prstGeom prst="wedgeRectCallout">
            <a:avLst>
              <a:gd name="adj1" fmla="val -686"/>
              <a:gd name="adj2" fmla="val 19514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velocity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5.5}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aseline="0" dirty="0" err="1" smtClean="0">
                <a:solidFill>
                  <a:srgbClr val="3694B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vz</a:t>
            </a:r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600" baseline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1.8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771800" y="2803109"/>
            <a:ext cx="360040" cy="19384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rc 27"/>
          <p:cNvSpPr/>
          <p:nvPr/>
        </p:nvSpPr>
        <p:spPr bwMode="auto">
          <a:xfrm rot="1589058">
            <a:off x="2701761" y="2884211"/>
            <a:ext cx="408155" cy="554904"/>
          </a:xfrm>
          <a:prstGeom prst="arc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arrow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8216" y="2924944"/>
            <a:ext cx="27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ymbol" panose="05050102010706020507" pitchFamily="18" charset="2"/>
              </a:rPr>
              <a:t>n</a:t>
            </a:r>
            <a:endParaRPr lang="en-US" sz="1200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115616" y="1341234"/>
            <a:ext cx="1809328" cy="636696"/>
          </a:xfrm>
          <a:prstGeom prst="wedgeRectCallout">
            <a:avLst>
              <a:gd name="adj1" fmla="val 33151"/>
              <a:gd name="adj2" fmla="val 1995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694B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brains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018-C60A-4F76-9FDF-39459673C3D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br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09888"/>
            <a:ext cx="13684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r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83" y="2909888"/>
            <a:ext cx="13684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br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08" y="2735263"/>
            <a:ext cx="18002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77146" y="3109913"/>
            <a:ext cx="647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b="1"/>
              <a:t>+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36146" y="3109913"/>
            <a:ext cx="647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226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193" y="1844824"/>
            <a:ext cx="7861279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::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Footballer</a:t>
            </a:r>
            <a:r>
              <a:rPr lang="en-US" dirty="0" smtClean="0">
                <a:latin typeface="Tahoma" panose="020B0604030504040204" pitchFamily="34" charset="0"/>
              </a:rPr>
              <a:t>		=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E.m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		</a:t>
            </a:r>
            <a:r>
              <a:rPr lang="en-US" dirty="0" smtClean="0">
                <a:latin typeface="Tahoma" panose="020B0604030504040204" pitchFamily="34" charset="0"/>
              </a:rPr>
              <a:t>	   { …</a:t>
            </a:r>
            <a:endParaRPr lang="en-US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		</a:t>
            </a:r>
            <a:r>
              <a:rPr lang="en-US" dirty="0" smtClean="0">
                <a:latin typeface="Tahoma" panose="020B0604030504040204" pitchFamily="34" charset="0"/>
              </a:rPr>
              <a:t>	   , </a:t>
            </a:r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brain </a:t>
            </a:r>
            <a:r>
              <a:rPr lang="en-US" dirty="0" smtClean="0">
                <a:latin typeface="Tahoma" panose="020B0604030504040204" pitchFamily="34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Brain 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FootballerAI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 m)</a:t>
            </a:r>
            <a:r>
              <a:rPr lang="en-US" dirty="0">
                <a:latin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	   </a:t>
            </a:r>
            <a:r>
              <a:rPr lang="en-US" dirty="0" smtClean="0">
                <a:latin typeface="Tahoma" panose="020B0604030504040204" pitchFamily="34" charset="0"/>
              </a:rPr>
              <a:t>}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it-IT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 </a:t>
            </a:r>
            <a:r>
              <a:rPr lang="it-IT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it-IT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= { </a:t>
            </a:r>
            <a:r>
              <a:rPr lang="it-IT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:: </a:t>
            </a:r>
            <a:r>
              <a:rPr lang="it-IT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:: </a:t>
            </a:r>
            <a:r>
              <a:rPr lang="it-IT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it-I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FootballerAI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:==	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BrainInput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m)</a:t>
            </a:r>
          </a:p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-&gt;	(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BrainOutput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	m)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C42-2A3B-4846-B107-6257037DDA78}" type="slidenum">
              <a:rPr lang="en-US"/>
              <a:pPr/>
              <a:t>17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“</a:t>
            </a:r>
            <a:r>
              <a:rPr lang="en-US" dirty="0" smtClean="0"/>
              <a:t>Our” brain </a:t>
            </a:r>
            <a:r>
              <a:rPr lang="en-US" dirty="0"/>
              <a:t>is </a:t>
            </a:r>
            <a:r>
              <a:rPr lang="en-US" dirty="0" smtClean="0"/>
              <a:t>different</a:t>
            </a:r>
            <a:endParaRPr lang="en-US" dirty="0"/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1116013" y="5005625"/>
            <a:ext cx="7632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CC3399"/>
                </a:solidFill>
                <a:latin typeface="Tahoma" panose="020B0604030504040204" pitchFamily="34" charset="0"/>
              </a:rPr>
              <a:t>myBrain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::	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,   Memory) 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	     -&gt; 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BrainOutput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,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19D2-C49E-4482-A548-AF5B2A1C29DC}" type="slidenum">
              <a:rPr lang="en-US"/>
              <a:pPr/>
              <a:t>18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a football player know?</a:t>
            </a:r>
            <a:endParaRPr lang="en-US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27559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::	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=	{ </a:t>
            </a:r>
            <a:r>
              <a:rPr 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>
                <a:latin typeface="Tahoma" panose="020B0604030504040204" pitchFamily="34" charset="0"/>
              </a:rPr>
              <a:t>	::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RefereeAction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	, </a:t>
            </a:r>
            <a:r>
              <a:rPr 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football</a:t>
            </a:r>
            <a:r>
              <a:rPr lang="en-US" sz="2400" dirty="0">
                <a:latin typeface="Tahoma" panose="020B0604030504040204" pitchFamily="34" charset="0"/>
              </a:rPr>
              <a:t>	::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FootballState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	, </a:t>
            </a:r>
            <a:r>
              <a:rPr 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others</a:t>
            </a:r>
            <a:r>
              <a:rPr lang="en-US" sz="2400" dirty="0">
                <a:latin typeface="Tahoma" panose="020B0604030504040204" pitchFamily="34" charset="0"/>
              </a:rPr>
              <a:t>	::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[Footballer]</a:t>
            </a: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	, </a:t>
            </a:r>
            <a:r>
              <a:rPr 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400" dirty="0">
                <a:latin typeface="Tahoma" panose="020B0604030504040204" pitchFamily="34" charset="0"/>
              </a:rPr>
              <a:t>		::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Footballer</a:t>
            </a: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	}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055688" y="4437063"/>
            <a:ext cx="7620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::	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FootballState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=	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</a:rPr>
              <a:t>Free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Football</a:t>
            </a:r>
            <a:r>
              <a:rPr lang="en-US" sz="2400" dirty="0">
                <a:latin typeface="Tahoma" panose="020B0604030504040204" pitchFamily="34" charset="0"/>
              </a:rPr>
              <a:t> | </a:t>
            </a:r>
            <a:r>
              <a:rPr lang="en-US" sz="2400" dirty="0" err="1">
                <a:solidFill>
                  <a:srgbClr val="008000"/>
                </a:solidFill>
                <a:latin typeface="Tahoma" panose="020B0604030504040204" pitchFamily="34" charset="0"/>
              </a:rPr>
              <a:t>GainedBy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FootballerID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B3BE-9457-4A53-BC76-F2608F133FEA}" type="slidenum">
              <a:rPr lang="en-US"/>
              <a:pPr/>
              <a:t>19</a:t>
            </a:fld>
            <a:endParaRPr lang="en-US"/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331913" y="1844675"/>
            <a:ext cx="741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::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</a:rPr>
              <a:t>BrainOutput</a:t>
            </a:r>
            <a:r>
              <a:rPr lang="en-US" sz="2800" dirty="0">
                <a:latin typeface="Tahoma" panose="020B0604030504040204" pitchFamily="34" charset="0"/>
              </a:rPr>
              <a:t> :==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FootballerAction</a:t>
            </a:r>
            <a:endParaRPr lang="en-US" sz="28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::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FootballerAction</a:t>
            </a:r>
            <a:r>
              <a:rPr lang="en-US" sz="2800" dirty="0">
                <a:latin typeface="Tahoma" panose="020B0604030504040204" pitchFamily="34" charset="0"/>
              </a:rPr>
              <a:t>	</a:t>
            </a:r>
          </a:p>
          <a:p>
            <a:r>
              <a:rPr lang="en-US" sz="2800" dirty="0">
                <a:latin typeface="Tahoma" panose="020B0604030504040204" pitchFamily="34" charset="0"/>
              </a:rPr>
              <a:t>   = </a:t>
            </a:r>
            <a:r>
              <a:rPr lang="en-US" sz="2800" dirty="0">
                <a:solidFill>
                  <a:srgbClr val="008000"/>
                </a:solidFill>
                <a:latin typeface="Tahoma" panose="020B0604030504040204" pitchFamily="34" charset="0"/>
              </a:rPr>
              <a:t>Move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Speed Angle	</a:t>
            </a:r>
            <a:r>
              <a:rPr lang="en-US" sz="2800" dirty="0">
                <a:latin typeface="Tahoma" panose="020B0604030504040204" pitchFamily="34" charset="0"/>
              </a:rPr>
              <a:t>| </a:t>
            </a:r>
            <a:r>
              <a:rPr lang="en-US" sz="2800" dirty="0">
                <a:solidFill>
                  <a:srgbClr val="008000"/>
                </a:solidFill>
                <a:latin typeface="Tahoma" panose="020B0604030504040204" pitchFamily="34" charset="0"/>
              </a:rPr>
              <a:t>Feint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</a:rPr>
              <a:t>FeintDirection</a:t>
            </a:r>
            <a:endParaRPr lang="en-US" sz="28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   | </a:t>
            </a:r>
            <a:r>
              <a:rPr lang="en-US" sz="2800" dirty="0" err="1">
                <a:solidFill>
                  <a:srgbClr val="008000"/>
                </a:solidFill>
                <a:latin typeface="Tahoma" panose="020B0604030504040204" pitchFamily="34" charset="0"/>
              </a:rPr>
              <a:t>GainBall</a:t>
            </a:r>
            <a:r>
              <a:rPr lang="en-US" sz="2800" dirty="0">
                <a:latin typeface="Tahoma" panose="020B0604030504040204" pitchFamily="34" charset="0"/>
              </a:rPr>
              <a:t>		| </a:t>
            </a:r>
            <a:r>
              <a:rPr lang="en-US" sz="2800" dirty="0" err="1">
                <a:solidFill>
                  <a:srgbClr val="008000"/>
                </a:solidFill>
                <a:latin typeface="Tahoma" panose="020B0604030504040204" pitchFamily="34" charset="0"/>
              </a:rPr>
              <a:t>CatchBall</a:t>
            </a:r>
            <a:endParaRPr lang="en-US" sz="28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   | </a:t>
            </a:r>
            <a:r>
              <a:rPr lang="en-US" sz="2800" dirty="0" err="1">
                <a:solidFill>
                  <a:srgbClr val="008000"/>
                </a:solidFill>
                <a:latin typeface="Tahoma" panose="020B0604030504040204" pitchFamily="34" charset="0"/>
              </a:rPr>
              <a:t>KickBall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Speed3D</a:t>
            </a:r>
            <a:r>
              <a:rPr lang="en-US" sz="2800" dirty="0">
                <a:latin typeface="Tahoma" panose="020B0604030504040204" pitchFamily="34" charset="0"/>
              </a:rPr>
              <a:t>	| </a:t>
            </a:r>
            <a:r>
              <a:rPr lang="en-US" sz="2800" dirty="0" err="1">
                <a:solidFill>
                  <a:srgbClr val="008000"/>
                </a:solidFill>
                <a:latin typeface="Tahoma" panose="020B0604030504040204" pitchFamily="34" charset="0"/>
              </a:rPr>
              <a:t>HeadBall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Speed3D</a:t>
            </a:r>
          </a:p>
          <a:p>
            <a:r>
              <a:rPr lang="en-US" sz="2800" dirty="0" smtClean="0">
                <a:latin typeface="Tahoma" panose="020B0604030504040204" pitchFamily="34" charset="0"/>
              </a:rPr>
              <a:t>   | </a:t>
            </a:r>
            <a:r>
              <a:rPr lang="en-US" sz="2800" dirty="0">
                <a:solidFill>
                  <a:srgbClr val="008000"/>
                </a:solidFill>
                <a:latin typeface="Tahoma" panose="020B0604030504040204" pitchFamily="34" charset="0"/>
              </a:rPr>
              <a:t>Tackle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FootballerID</a:t>
            </a:r>
            <a:r>
              <a:rPr lang="en-US" sz="2800" dirty="0">
                <a:latin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Velocity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 a football player do?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Soccer-Fun?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the brain of a footballer</a:t>
            </a:r>
          </a:p>
          <a:p>
            <a:r>
              <a:rPr lang="en-US" dirty="0" smtClean="0"/>
              <a:t>Build a team of eleven football players</a:t>
            </a:r>
          </a:p>
          <a:p>
            <a:r>
              <a:rPr lang="en-US" dirty="0" smtClean="0"/>
              <a:t>Play against other teams and see if your team is best</a:t>
            </a:r>
          </a:p>
          <a:p>
            <a:r>
              <a:rPr lang="en-US" dirty="0" smtClean="0"/>
              <a:t>Inspired by a citation from Johan </a:t>
            </a:r>
            <a:r>
              <a:rPr lang="en-US" dirty="0" err="1" smtClean="0"/>
              <a:t>Cruijff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B436-F9DC-4F91-98AD-76675F8469B2}" type="slidenum">
              <a:rPr lang="en-US"/>
              <a:pPr/>
              <a:t>20</a:t>
            </a:fld>
            <a:endParaRPr lang="en-US"/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1043608" y="2844641"/>
            <a:ext cx="43200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99"/>
                </a:solidFill>
                <a:latin typeface="Tahoma" panose="020B0604030504040204" pitchFamily="34" charset="0"/>
              </a:rPr>
              <a:t>halt</a:t>
            </a:r>
            <a:r>
              <a:rPr lang="en-US" dirty="0">
                <a:latin typeface="Tahoma" panose="020B0604030504040204" pitchFamily="34" charset="0"/>
              </a:rPr>
              <a:t>	 (input, m)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anose="020B0604030504040204" pitchFamily="34" charset="0"/>
              </a:rPr>
              <a:t>	= (</a:t>
            </a:r>
            <a:r>
              <a:rPr lang="en-US" dirty="0">
                <a:solidFill>
                  <a:srgbClr val="008000"/>
                </a:solidFill>
                <a:latin typeface="Tahoma" panose="020B0604030504040204" pitchFamily="34" charset="0"/>
              </a:rPr>
              <a:t>Move</a:t>
            </a:r>
            <a:r>
              <a:rPr lang="en-US" dirty="0">
                <a:latin typeface="Tahoma" panose="020B0604030504040204" pitchFamily="34" charset="0"/>
              </a:rPr>
              <a:t> zero </a:t>
            </a:r>
            <a:r>
              <a:rPr lang="en-US" dirty="0" err="1">
                <a:latin typeface="Tahoma" panose="020B0604030504040204" pitchFamily="34" charset="0"/>
              </a:rPr>
              <a:t>zero</a:t>
            </a:r>
            <a:r>
              <a:rPr lang="en-US" dirty="0">
                <a:latin typeface="Tahoma" panose="020B0604030504040204" pitchFamily="34" charset="0"/>
              </a:rPr>
              <a:t>, m)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043608" y="1700808"/>
            <a:ext cx="43200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99"/>
                </a:solidFill>
                <a:latin typeface="Tahoma" panose="020B0604030504040204" pitchFamily="34" charset="0"/>
              </a:rPr>
              <a:t>halt</a:t>
            </a:r>
            <a:r>
              <a:rPr lang="en-US" dirty="0">
                <a:latin typeface="Tahoma" panose="020B0604030504040204" pitchFamily="34" charset="0"/>
              </a:rPr>
              <a:t>	 ::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  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, 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m)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	 -&gt; (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BrainOutput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m)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r>
              <a:rPr lang="en-US" dirty="0"/>
              <a:t>: </a:t>
            </a:r>
            <a:r>
              <a:rPr lang="en-US" dirty="0" smtClean="0"/>
              <a:t>stand still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2393" y="4653136"/>
            <a:ext cx="713176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module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FootballerFunctions</a:t>
            </a:r>
            <a:r>
              <a:rPr lang="en-US" dirty="0" smtClean="0"/>
              <a:t> consists of a few miniscule</a:t>
            </a:r>
            <a:br>
              <a:rPr lang="en-US" dirty="0" smtClean="0"/>
            </a:br>
            <a:r>
              <a:rPr lang="en-US" dirty="0" smtClean="0"/>
              <a:t>brain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2F29-E2A1-4D63-A0C2-B3DB9A7F4480}" type="slidenum">
              <a:rPr lang="en-US"/>
              <a:pPr/>
              <a:t>21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r>
              <a:rPr lang="en-US" dirty="0"/>
              <a:t>: </a:t>
            </a:r>
            <a:r>
              <a:rPr lang="en-US" dirty="0" smtClean="0"/>
              <a:t>run to a point</a:t>
            </a:r>
            <a:endParaRPr lang="en-US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13160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C3399"/>
                </a:solidFill>
                <a:latin typeface="Tahoma" panose="020B0604030504040204" pitchFamily="34" charset="0"/>
              </a:rPr>
              <a:t>fix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 diff </a:t>
            </a:r>
            <a:r>
              <a:rPr lang="en-US" sz="2000" dirty="0">
                <a:latin typeface="Tahoma" panose="020B0604030504040204" pitchFamily="34" charset="0"/>
              </a:rPr>
              <a:t>(input=:{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>
                <a:latin typeface="Tahoma" panose="020B0604030504040204" pitchFamily="34" charset="0"/>
              </a:rPr>
              <a:t>},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d &lt; </a:t>
            </a:r>
            <a:r>
              <a:rPr lang="en-US" sz="2000" i="1" dirty="0">
                <a:latin typeface="Tahoma" panose="020B0604030504040204" pitchFamily="34" charset="0"/>
              </a:rPr>
              <a:t>diff</a:t>
            </a: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b="1" dirty="0">
                <a:solidFill>
                  <a:srgbClr val="CC3399"/>
                </a:solidFill>
                <a:latin typeface="Tahoma" panose="020B0604030504040204" pitchFamily="34" charset="0"/>
              </a:rPr>
              <a:t>halt</a:t>
            </a:r>
            <a:r>
              <a:rPr lang="en-US" sz="2000" dirty="0">
                <a:latin typeface="Tahoma" panose="020B0604030504040204" pitchFamily="34" charset="0"/>
              </a:rPr>
              <a:t> (input,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</a:rPr>
              <a:t>otherwise</a:t>
            </a:r>
            <a:r>
              <a:rPr lang="en-US" sz="2000" dirty="0">
                <a:latin typeface="Tahoma" panose="020B0604030504040204" pitchFamily="34" charset="0"/>
              </a:rPr>
              <a:t>	= (move, m)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128464" y="2708920"/>
            <a:ext cx="76200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d		= </a:t>
            </a:r>
            <a:r>
              <a:rPr lang="en-US" sz="2000" dirty="0" err="1" smtClean="0">
                <a:latin typeface="Tahoma" panose="020B0604030504040204" pitchFamily="34" charset="0"/>
              </a:rPr>
              <a:t>dist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a		= </a:t>
            </a:r>
            <a:r>
              <a:rPr lang="en-US" sz="2000" dirty="0" smtClean="0">
                <a:latin typeface="Tahoma" panose="020B0604030504040204" pitchFamily="34" charset="0"/>
              </a:rPr>
              <a:t>bearing zero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  <a:endParaRPr lang="en-US" sz="2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</a:rPr>
              <a:t>	r		= bearing</a:t>
            </a:r>
            <a:r>
              <a:rPr lang="en-US" sz="2000" dirty="0" smtClean="0">
                <a:solidFill>
                  <a:srgbClr val="FF9933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err="1" smtClean="0">
                <a:latin typeface="Tahoma" panose="020B0604030504040204" pitchFamily="34" charset="0"/>
              </a:rPr>
              <a:t>.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nose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3694B6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 smtClean="0">
                <a:latin typeface="Tahoma" panose="020B0604030504040204" pitchFamily="34" charset="0"/>
              </a:rPr>
              <a:t>point</a:t>
            </a:r>
            <a:endParaRPr lang="en-US" sz="200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move	= </a:t>
            </a:r>
            <a:r>
              <a:rPr lang="en-US" sz="2000" dirty="0">
                <a:solidFill>
                  <a:srgbClr val="008000"/>
                </a:solidFill>
                <a:latin typeface="Tahoma" panose="020B0604030504040204" pitchFamily="34" charset="0"/>
              </a:rPr>
              <a:t>Move</a:t>
            </a:r>
            <a:r>
              <a:rPr lang="en-US" sz="2000" dirty="0">
                <a:latin typeface="Tahoma" panose="020B0604030504040204" pitchFamily="34" charset="0"/>
              </a:rPr>
              <a:t> {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direction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a,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velocity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ms</a:t>
            </a:r>
            <a:r>
              <a:rPr lang="en-US" sz="2000" dirty="0" smtClean="0">
                <a:latin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</a:rPr>
              <a:t>toReal</a:t>
            </a:r>
            <a:r>
              <a:rPr lang="en-US" sz="2000" dirty="0" smtClean="0">
                <a:latin typeface="Tahoma" panose="020B0604030504040204" pitchFamily="34" charset="0"/>
              </a:rPr>
              <a:t> d)} r</a:t>
            </a:r>
            <a:endParaRPr 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FDCD-F78F-4C1F-98B3-57902DDC4B9A}" type="slidenum">
              <a:rPr lang="en-US"/>
              <a:pPr/>
              <a:t>22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r>
              <a:rPr lang="en-US" dirty="0"/>
              <a:t>: </a:t>
            </a:r>
            <a:r>
              <a:rPr lang="en-US" dirty="0" smtClean="0"/>
              <a:t>run to a point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13160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CC3399"/>
                </a:solidFill>
                <a:latin typeface="Tahoma" panose="020B0604030504040204" pitchFamily="34" charset="0"/>
              </a:rPr>
              <a:t>afterfix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</a:rPr>
              <a:t>then_do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 diff </a:t>
            </a:r>
            <a:r>
              <a:rPr lang="en-US" sz="2000" dirty="0">
                <a:latin typeface="Tahoma" panose="020B0604030504040204" pitchFamily="34" charset="0"/>
              </a:rPr>
              <a:t>(input=:{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>
                <a:latin typeface="Tahoma" panose="020B0604030504040204" pitchFamily="34" charset="0"/>
              </a:rPr>
              <a:t>},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d &lt; </a:t>
            </a:r>
            <a:r>
              <a:rPr lang="en-US" sz="2000" i="1" dirty="0">
                <a:latin typeface="Tahoma" panose="020B0604030504040204" pitchFamily="34" charset="0"/>
              </a:rPr>
              <a:t>diff</a:t>
            </a: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dirty="0" err="1" smtClean="0">
                <a:latin typeface="Tahoma" panose="020B0604030504040204" pitchFamily="34" charset="0"/>
              </a:rPr>
              <a:t>then_do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</a:rPr>
              <a:t>(input,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</a:rPr>
              <a:t>otherwise</a:t>
            </a:r>
            <a:r>
              <a:rPr lang="en-US" sz="2000" dirty="0">
                <a:latin typeface="Tahoma" panose="020B0604030504040204" pitchFamily="34" charset="0"/>
              </a:rPr>
              <a:t>	= (move, m)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1128464" y="2708449"/>
            <a:ext cx="76200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d		= </a:t>
            </a:r>
            <a:r>
              <a:rPr lang="en-US" sz="2000" dirty="0" err="1" smtClean="0">
                <a:latin typeface="Tahoma" panose="020B0604030504040204" pitchFamily="34" charset="0"/>
              </a:rPr>
              <a:t>dist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a		= </a:t>
            </a:r>
            <a:r>
              <a:rPr lang="en-US" sz="2000" dirty="0" smtClean="0">
                <a:latin typeface="Tahoma" panose="020B0604030504040204" pitchFamily="34" charset="0"/>
              </a:rPr>
              <a:t>bearing zero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  <a:endParaRPr lang="en-US" sz="2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</a:rPr>
              <a:t>	r		= bearing 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err="1" smtClean="0">
                <a:latin typeface="Tahoma" panose="020B0604030504040204" pitchFamily="34" charset="0"/>
              </a:rPr>
              <a:t>.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nose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3694B6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 smtClean="0">
                <a:latin typeface="Tahoma" panose="020B0604030504040204" pitchFamily="34" charset="0"/>
              </a:rPr>
              <a:t>point</a:t>
            </a:r>
            <a:endParaRPr lang="en-US" sz="200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move	= </a:t>
            </a:r>
            <a:r>
              <a:rPr lang="en-US" sz="2000" dirty="0">
                <a:solidFill>
                  <a:srgbClr val="008000"/>
                </a:solidFill>
                <a:latin typeface="Tahoma" panose="020B0604030504040204" pitchFamily="34" charset="0"/>
              </a:rPr>
              <a:t>Move</a:t>
            </a:r>
            <a:r>
              <a:rPr lang="en-US" sz="2000" dirty="0">
                <a:latin typeface="Tahoma" panose="020B0604030504040204" pitchFamily="34" charset="0"/>
              </a:rPr>
              <a:t> {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direction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a,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velocity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ms</a:t>
            </a:r>
            <a:r>
              <a:rPr lang="en-US" sz="2000" dirty="0" smtClean="0">
                <a:latin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</a:rPr>
              <a:t>toReal</a:t>
            </a:r>
            <a:r>
              <a:rPr lang="en-US" sz="2000" dirty="0" smtClean="0">
                <a:latin typeface="Tahoma" panose="020B0604030504040204" pitchFamily="34" charset="0"/>
              </a:rPr>
              <a:t> d)} r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051422" y="5084763"/>
            <a:ext cx="2664594" cy="792162"/>
          </a:xfrm>
          <a:prstGeom prst="wedgeRectCallout">
            <a:avLst>
              <a:gd name="adj1" fmla="val -29656"/>
              <a:gd name="adj2" fmla="val -423654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 smtClean="0"/>
              <a:t>generalise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C66FF"/>
                </a:solidFill>
                <a:latin typeface="Tahoma" panose="020B0604030504040204" pitchFamily="34" charset="0"/>
              </a:rPr>
              <a:t>fix</a:t>
            </a:r>
            <a:r>
              <a:rPr lang="en-US" dirty="0"/>
              <a:t> </a:t>
            </a:r>
            <a:r>
              <a:rPr lang="en-US" dirty="0" smtClean="0"/>
              <a:t>with continuation 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F93E-9F50-4098-B596-4A0604FC1CE2}" type="slidenum">
              <a:rPr lang="en-US"/>
              <a:pPr/>
              <a:t>23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r>
              <a:rPr lang="en-US" dirty="0"/>
              <a:t>: </a:t>
            </a:r>
            <a:r>
              <a:rPr lang="en-US" dirty="0" smtClean="0"/>
              <a:t>kick ball to point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80772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C3399"/>
                </a:solidFill>
                <a:latin typeface="Tahoma" panose="020B0604030504040204" pitchFamily="34" charset="0"/>
              </a:rPr>
              <a:t>kick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  <a:r>
              <a:rPr lang="en-US" sz="2000" dirty="0">
                <a:latin typeface="Tahoma" panose="020B0604030504040204" pitchFamily="34" charset="0"/>
              </a:rPr>
              <a:t> (input=:{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>
                <a:latin typeface="Tahoma" panose="020B0604030504040204" pitchFamily="34" charset="0"/>
              </a:rPr>
              <a:t>},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d &lt;= </a:t>
            </a:r>
            <a:r>
              <a:rPr lang="en-US" sz="2000" dirty="0" err="1">
                <a:latin typeface="Tahoma" panose="020B0604030504040204" pitchFamily="34" charset="0"/>
              </a:rPr>
              <a:t>maxKickReach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>
                <a:latin typeface="Tahoma" panose="020B0604030504040204" pitchFamily="34" charset="0"/>
              </a:rPr>
              <a:t>	= (kick, 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| otherwise</a:t>
            </a:r>
            <a:r>
              <a:rPr lang="en-US" sz="2000" dirty="0">
                <a:latin typeface="Tahoma" panose="020B0604030504040204" pitchFamily="34" charset="0"/>
              </a:rPr>
              <a:t>			= </a:t>
            </a:r>
            <a:r>
              <a:rPr lang="en-US" sz="2000" b="1" dirty="0">
                <a:solidFill>
                  <a:srgbClr val="CC3399"/>
                </a:solidFill>
                <a:latin typeface="Tahoma" panose="020B0604030504040204" pitchFamily="34" charset="0"/>
              </a:rPr>
              <a:t>halt</a:t>
            </a:r>
            <a:r>
              <a:rPr lang="en-US" sz="2000" dirty="0">
                <a:latin typeface="Tahoma" panose="020B0604030504040204" pitchFamily="34" charset="0"/>
              </a:rPr>
              <a:t> (input, m)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066800" y="2708920"/>
            <a:ext cx="753764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Tahoma" panose="020B0604030504040204" pitchFamily="34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ball	</a:t>
            </a:r>
            <a:r>
              <a:rPr lang="en-US" sz="2000" dirty="0" smtClean="0">
                <a:latin typeface="Tahoma" panose="020B0604030504040204" pitchFamily="34" charset="0"/>
              </a:rPr>
              <a:t>= </a:t>
            </a:r>
            <a:r>
              <a:rPr lang="en-US" sz="2000" dirty="0" err="1">
                <a:latin typeface="Tahoma" panose="020B0604030504040204" pitchFamily="34" charset="0"/>
              </a:rPr>
              <a:t>getBall</a:t>
            </a:r>
            <a:r>
              <a:rPr lang="en-US" sz="2000" dirty="0">
                <a:latin typeface="Tahoma" panose="020B0604030504040204" pitchFamily="34" charset="0"/>
              </a:rPr>
              <a:t>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d	</a:t>
            </a:r>
            <a:r>
              <a:rPr lang="en-US" sz="2000" dirty="0" smtClean="0">
                <a:latin typeface="Tahoma" panose="020B0604030504040204" pitchFamily="34" charset="0"/>
              </a:rPr>
              <a:t>= </a:t>
            </a:r>
            <a:r>
              <a:rPr lang="en-US" sz="2000" dirty="0" err="1" smtClean="0">
                <a:latin typeface="Tahoma" panose="020B0604030504040204" pitchFamily="34" charset="0"/>
              </a:rPr>
              <a:t>dist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ball</a:t>
            </a:r>
            <a:endParaRPr lang="en-US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v	</a:t>
            </a:r>
            <a:r>
              <a:rPr lang="en-US" sz="2000" dirty="0" smtClean="0">
                <a:latin typeface="Tahoma" panose="020B0604030504040204" pitchFamily="34" charset="0"/>
              </a:rPr>
              <a:t>= </a:t>
            </a:r>
            <a:r>
              <a:rPr lang="en-US" sz="2000" dirty="0" err="1">
                <a:latin typeface="Tahoma" panose="020B0604030504040204" pitchFamily="34" charset="0"/>
              </a:rPr>
              <a:t>dist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a	</a:t>
            </a:r>
            <a:r>
              <a:rPr lang="en-US" sz="2000" dirty="0" smtClean="0">
                <a:latin typeface="Tahoma" panose="020B0604030504040204" pitchFamily="34" charset="0"/>
              </a:rPr>
              <a:t>= bearing zero 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me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</a:rPr>
              <a:t>point</a:t>
            </a:r>
            <a:endParaRPr lang="en-US" sz="2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kick	</a:t>
            </a:r>
            <a:r>
              <a:rPr lang="en-US" sz="2000" dirty="0" smtClean="0">
                <a:latin typeface="Tahoma" panose="020B0604030504040204" pitchFamily="34" charset="0"/>
              </a:rPr>
              <a:t>= </a:t>
            </a:r>
            <a:r>
              <a:rPr lang="en-US" sz="2000" dirty="0" err="1">
                <a:solidFill>
                  <a:srgbClr val="008000"/>
                </a:solidFill>
                <a:latin typeface="Tahoma" panose="020B0604030504040204" pitchFamily="34" charset="0"/>
              </a:rPr>
              <a:t>KickBall</a:t>
            </a:r>
            <a:r>
              <a:rPr lang="en-US" sz="2000" dirty="0">
                <a:latin typeface="Tahoma" panose="020B0604030504040204" pitchFamily="34" charset="0"/>
              </a:rPr>
              <a:t> {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vxy</a:t>
            </a:r>
            <a:r>
              <a:rPr lang="en-US" sz="2000" dirty="0">
                <a:latin typeface="Tahoma" panose="020B0604030504040204" pitchFamily="34" charset="0"/>
              </a:rPr>
              <a:t> = {</a:t>
            </a:r>
            <a:r>
              <a:rPr lang="en-US" sz="20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direction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a,</a:t>
            </a:r>
            <a:r>
              <a:rPr lang="en-US" sz="20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velocity</a:t>
            </a:r>
            <a:r>
              <a:rPr lang="en-US" sz="2000" dirty="0" smtClean="0">
                <a:latin typeface="Tahoma" panose="020B0604030504040204" pitchFamily="34" charset="0"/>
              </a:rPr>
              <a:t>=</a:t>
            </a:r>
            <a:r>
              <a:rPr lang="en-US" sz="2000" dirty="0" err="1" smtClean="0">
                <a:latin typeface="Tahoma" panose="020B0604030504040204" pitchFamily="34" charset="0"/>
              </a:rPr>
              <a:t>ms</a:t>
            </a:r>
            <a:r>
              <a:rPr lang="en-US" sz="2000" dirty="0" smtClean="0">
                <a:latin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</a:rPr>
              <a:t>toReal</a:t>
            </a:r>
            <a:r>
              <a:rPr lang="en-US" sz="2000" dirty="0" smtClean="0">
                <a:latin typeface="Tahoma" panose="020B0604030504040204" pitchFamily="34" charset="0"/>
              </a:rPr>
              <a:t> v)}</a:t>
            </a:r>
            <a:endParaRPr lang="en-US" sz="2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		</a:t>
            </a:r>
            <a:r>
              <a:rPr lang="en-US" sz="2000" dirty="0" smtClean="0">
                <a:latin typeface="Tahoma" panose="020B0604030504040204" pitchFamily="34" charset="0"/>
              </a:rPr>
              <a:t>    </a:t>
            </a:r>
            <a:r>
              <a:rPr lang="en-US" sz="2000" dirty="0">
                <a:latin typeface="Tahoma" panose="020B0604030504040204" pitchFamily="34" charset="0"/>
              </a:rPr>
              <a:t>,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vz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  = </a:t>
            </a:r>
            <a:r>
              <a:rPr lang="en-US" sz="2000" dirty="0" err="1" smtClean="0">
                <a:latin typeface="Tahoma" panose="020B0604030504040204" pitchFamily="34" charset="0"/>
              </a:rPr>
              <a:t>ms</a:t>
            </a:r>
            <a:r>
              <a:rPr lang="en-US" sz="2000" dirty="0" smtClean="0">
                <a:latin typeface="Tahoma" panose="020B0604030504040204" pitchFamily="34" charset="0"/>
              </a:rPr>
              <a:t> 1.0 </a:t>
            </a:r>
            <a:r>
              <a:rPr lang="en-US" sz="2000" dirty="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0D0-57BB-4582-8272-17E89460B624}" type="slidenum">
              <a:rPr lang="en-US"/>
              <a:pPr/>
              <a:t>24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r>
              <a:rPr lang="en-US" dirty="0"/>
              <a:t>: </a:t>
            </a:r>
            <a:r>
              <a:rPr lang="en-US" dirty="0" smtClean="0"/>
              <a:t>track ball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5725" y="1752600"/>
            <a:ext cx="7177088" cy="9556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CC3399"/>
                </a:solidFill>
                <a:latin typeface="Tahoma" panose="020B0604030504040204" pitchFamily="34" charset="0"/>
              </a:rPr>
              <a:t>track_ball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diff (</a:t>
            </a:r>
            <a:r>
              <a:rPr lang="en-US" sz="2000" dirty="0" err="1" smtClean="0">
                <a:latin typeface="Tahoma" panose="020B0604030504040204" pitchFamily="34" charset="0"/>
              </a:rPr>
              <a:t>input,m</a:t>
            </a:r>
            <a:r>
              <a:rPr lang="en-US" sz="2000" dirty="0"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b="1" dirty="0">
                <a:solidFill>
                  <a:srgbClr val="CC3399"/>
                </a:solidFill>
                <a:latin typeface="Tahoma" panose="020B0604030504040204" pitchFamily="34" charset="0"/>
              </a:rPr>
              <a:t>fix</a:t>
            </a:r>
            <a:r>
              <a:rPr lang="en-US" sz="2000" dirty="0">
                <a:latin typeface="Tahoma" panose="020B0604030504040204" pitchFamily="34" charset="0"/>
              </a:rPr>
              <a:t> (</a:t>
            </a:r>
            <a:r>
              <a:rPr lang="en-US" sz="2000" dirty="0" err="1">
                <a:latin typeface="Tahoma" panose="020B0604030504040204" pitchFamily="34" charset="0"/>
              </a:rPr>
              <a:t>getBall</a:t>
            </a:r>
            <a:r>
              <a:rPr lang="en-US" sz="2000" dirty="0">
                <a:latin typeface="Tahoma" panose="020B0604030504040204" pitchFamily="34" charset="0"/>
              </a:rPr>
              <a:t> input).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ballPos</a:t>
            </a:r>
            <a:r>
              <a:rPr lang="en-US" sz="2000" dirty="0" err="1">
                <a:latin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pxy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diff </a:t>
            </a:r>
            <a:r>
              <a:rPr lang="en-US" sz="2000" dirty="0">
                <a:latin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</a:rPr>
              <a:t>input,m</a:t>
            </a:r>
            <a:r>
              <a:rPr lang="en-US" sz="2000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1331913" y="3068638"/>
            <a:ext cx="3857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... </a:t>
            </a:r>
            <a:r>
              <a:rPr lang="en-US" dirty="0" smtClean="0"/>
              <a:t>what about the </a:t>
            </a:r>
            <a:r>
              <a:rPr lang="en-US" dirty="0"/>
              <a:t>mini-</a:t>
            </a:r>
            <a:r>
              <a:rPr lang="en-US" dirty="0" err="1"/>
              <a:t>effies</a:t>
            </a:r>
            <a:r>
              <a:rPr lang="en-US" dirty="0"/>
              <a:t>?</a:t>
            </a: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1355725" y="3552825"/>
            <a:ext cx="71770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CC3399"/>
                </a:solidFill>
                <a:latin typeface="Tahoma" panose="020B0604030504040204" pitchFamily="34" charset="0"/>
              </a:rPr>
              <a:t>miniFF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diff (</a:t>
            </a:r>
            <a:r>
              <a:rPr lang="en-US" sz="2000" dirty="0" err="1" smtClean="0">
                <a:latin typeface="Tahoma" panose="020B0604030504040204" pitchFamily="34" charset="0"/>
              </a:rPr>
              <a:t>input,m</a:t>
            </a:r>
            <a:r>
              <a:rPr lang="en-US" sz="2000" dirty="0"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b="1" dirty="0" err="1" smtClean="0">
                <a:solidFill>
                  <a:srgbClr val="CC3399"/>
                </a:solidFill>
                <a:latin typeface="Tahoma" panose="020B0604030504040204" pitchFamily="34" charset="0"/>
              </a:rPr>
              <a:t>afterfix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trap_bal_in_doel</a:t>
            </a:r>
            <a:endParaRPr lang="en-US" sz="2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             (</a:t>
            </a:r>
            <a:r>
              <a:rPr lang="en-US" sz="2000" dirty="0" err="1">
                <a:latin typeface="Tahoma" panose="020B0604030504040204" pitchFamily="34" charset="0"/>
              </a:rPr>
              <a:t>getBall</a:t>
            </a:r>
            <a:r>
              <a:rPr lang="en-US" sz="2000" dirty="0">
                <a:latin typeface="Tahoma" panose="020B0604030504040204" pitchFamily="34" charset="0"/>
              </a:rPr>
              <a:t> input).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ballPos</a:t>
            </a:r>
            <a:r>
              <a:rPr lang="en-US" sz="2000" dirty="0" err="1">
                <a:latin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pxy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diff </a:t>
            </a:r>
            <a:r>
              <a:rPr lang="en-US" sz="2000" dirty="0">
                <a:latin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</a:rPr>
              <a:t>input,m</a:t>
            </a:r>
            <a:r>
              <a:rPr lang="en-US" sz="2000" dirty="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6" grpId="0"/>
      <p:bldP spid="3706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Referee observes game</a:t>
            </a:r>
          </a:p>
          <a:p>
            <a:r>
              <a:rPr lang="en-US" dirty="0" smtClean="0"/>
              <a:t>Referee decisions must be obeyed</a:t>
            </a:r>
          </a:p>
          <a:p>
            <a:pPr lvl="1"/>
            <a:r>
              <a:rPr lang="en-US" dirty="0" smtClean="0"/>
              <a:t>resuming game</a:t>
            </a:r>
          </a:p>
          <a:p>
            <a:pPr lvl="1"/>
            <a:r>
              <a:rPr lang="en-US" dirty="0" smtClean="0"/>
              <a:t>playing half</a:t>
            </a:r>
          </a:p>
          <a:p>
            <a:r>
              <a:rPr lang="en-US" dirty="0" smtClean="0"/>
              <a:t>Referee detect rule violations</a:t>
            </a:r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642" y="188641"/>
            <a:ext cx="221645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5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642" y="188641"/>
            <a:ext cx="221645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1752600"/>
            <a:ext cx="7620000" cy="9563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::	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=	{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RefereeAction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]</a:t>
            </a:r>
            <a:r>
              <a:rPr lang="en-US" sz="2400" dirty="0" smtClean="0">
                <a:latin typeface="Tahoma" panose="020B0604030504040204" pitchFamily="34" charset="0"/>
              </a:rPr>
              <a:t>, … }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066799" y="2760712"/>
            <a:ext cx="7720013" cy="333258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Violations:</a:t>
            </a:r>
          </a:p>
          <a:p>
            <a:pPr lvl="1"/>
            <a:r>
              <a:rPr lang="en-US" dirty="0" smtClean="0"/>
              <a:t>hands, incorrect ball possession, dangerous play</a:t>
            </a:r>
          </a:p>
          <a:p>
            <a:r>
              <a:rPr lang="en-US" dirty="0" smtClean="0"/>
              <a:t>Results in reprimand / game resumption:</a:t>
            </a:r>
          </a:p>
          <a:p>
            <a:pPr lvl="1"/>
            <a:r>
              <a:rPr lang="en-US" dirty="0" smtClean="0"/>
              <a:t>warning, yellow card, red card</a:t>
            </a:r>
            <a:endParaRPr lang="en-US" dirty="0"/>
          </a:p>
          <a:p>
            <a:pPr lvl="1"/>
            <a:r>
              <a:rPr lang="en-US" dirty="0" smtClean="0"/>
              <a:t>red card dismisses player from game</a:t>
            </a:r>
          </a:p>
        </p:txBody>
      </p:sp>
    </p:spTree>
    <p:extLst>
      <p:ext uri="{BB962C8B-B14F-4D97-AF65-F5344CB8AC3E}">
        <p14:creationId xmlns:p14="http://schemas.microsoft.com/office/powerpoint/2010/main" val="12208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642" y="188641"/>
            <a:ext cx="221645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1752600"/>
            <a:ext cx="7620000" cy="9563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::	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=	{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RefereeAction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]</a:t>
            </a:r>
            <a:r>
              <a:rPr lang="en-US" sz="2400" dirty="0" smtClean="0">
                <a:latin typeface="Tahoma" panose="020B0604030504040204" pitchFamily="34" charset="0"/>
              </a:rPr>
              <a:t>, … }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066799" y="2760712"/>
            <a:ext cx="7720013" cy="333258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Game resumption:</a:t>
            </a:r>
          </a:p>
          <a:p>
            <a:pPr lvl="1"/>
            <a:r>
              <a:rPr lang="en-US" dirty="0" smtClean="0"/>
              <a:t>free kick, throw in, goal kick, center kick, corner</a:t>
            </a:r>
          </a:p>
          <a:p>
            <a:pPr lvl="1"/>
            <a:r>
              <a:rPr lang="en-US" dirty="0" smtClean="0"/>
              <a:t>acting team: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r>
              <a:rPr lang="en-US" dirty="0" smtClean="0"/>
              <a:t> (</a:t>
            </a:r>
            <a:r>
              <a:rPr lang="en-US" sz="24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</a:t>
            </a:r>
            <a:r>
              <a:rPr lang="en-US" dirty="0" smtClean="0"/>
              <a:t> / </a:t>
            </a:r>
            <a:r>
              <a:rPr lang="en-US" sz="2400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passive team: violation if it does not let the acting team perform resumption</a:t>
            </a:r>
          </a:p>
        </p:txBody>
      </p:sp>
    </p:spTree>
    <p:extLst>
      <p:ext uri="{BB962C8B-B14F-4D97-AF65-F5344CB8AC3E}">
        <p14:creationId xmlns:p14="http://schemas.microsoft.com/office/powerpoint/2010/main" val="24105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642" y="188641"/>
            <a:ext cx="221645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1752600"/>
            <a:ext cx="7620000" cy="9563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::	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=	{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RefereeAction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]</a:t>
            </a:r>
            <a:r>
              <a:rPr lang="en-US" sz="2400" dirty="0" smtClean="0">
                <a:latin typeface="Tahoma" panose="020B0604030504040204" pitchFamily="34" charset="0"/>
              </a:rPr>
              <a:t>, … }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066799" y="2760712"/>
            <a:ext cx="7720013" cy="333258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 scored goal:</a:t>
            </a:r>
          </a:p>
          <a:p>
            <a:pPr marL="857250" lvl="2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RefereeAction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…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dirty="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…</a:t>
            </a:r>
            <a:endParaRPr lang="en-US" dirty="0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/>
              <a:t>followed by center kick of other team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8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642" y="188641"/>
            <a:ext cx="221645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1752600"/>
            <a:ext cx="7620000" cy="9563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::	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BrainInput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=	{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RefereeAction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]</a:t>
            </a:r>
            <a:r>
              <a:rPr lang="en-US" sz="2400" dirty="0" smtClean="0">
                <a:latin typeface="Tahoma" panose="020B0604030504040204" pitchFamily="34" charset="0"/>
              </a:rPr>
              <a:t>, … }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066799" y="2760712"/>
            <a:ext cx="7720013" cy="333258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 half of game:</a:t>
            </a:r>
          </a:p>
          <a:p>
            <a:pPr marL="857250" lvl="2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RefereeAction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…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dirty="0" err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EndHalf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…</a:t>
            </a:r>
            <a:endParaRPr lang="en-US" dirty="0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/>
              <a:t>players must keep track of this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35696" y="4427004"/>
            <a:ext cx="581319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Tahoma" panose="020B0604030504040204" pitchFamily="34" charset="0"/>
              </a:rPr>
              <a:t>brain</a:t>
            </a:r>
            <a:r>
              <a:rPr lang="en-US" sz="2400" dirty="0" smtClean="0">
                <a:latin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</a:rPr>
              <a:t>(</a:t>
            </a:r>
            <a:r>
              <a:rPr lang="en-US" sz="2400" dirty="0" smtClean="0">
                <a:latin typeface="Tahoma" panose="020B0604030504040204" pitchFamily="34" charset="0"/>
              </a:rPr>
              <a:t>input=:{</a:t>
            </a:r>
            <a:r>
              <a:rPr lang="en-US" sz="2400" dirty="0" smtClean="0">
                <a:solidFill>
                  <a:srgbClr val="3694B6"/>
                </a:solidFill>
                <a:latin typeface="Tahoma" panose="020B0604030504040204" pitchFamily="34" charset="0"/>
              </a:rPr>
              <a:t>referee</a:t>
            </a:r>
            <a:r>
              <a:rPr lang="en-US" sz="2400" dirty="0" smtClean="0">
                <a:latin typeface="Tahoma" panose="020B0604030504040204" pitchFamily="34" charset="0"/>
              </a:rPr>
              <a:t>},m=:{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half2</a:t>
            </a:r>
            <a:r>
              <a:rPr lang="en-US" sz="2400" dirty="0" smtClean="0">
                <a:latin typeface="Tahoma" panose="020B0604030504040204" pitchFamily="34" charset="0"/>
              </a:rPr>
              <a:t>})</a:t>
            </a:r>
            <a:endParaRPr lang="en-US" sz="24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	= </a:t>
            </a:r>
            <a:r>
              <a:rPr lang="en-US" sz="2400" dirty="0" smtClean="0">
                <a:latin typeface="Tahoma" panose="020B0604030504040204" pitchFamily="34" charset="0"/>
              </a:rPr>
              <a:t>(…, {m &amp;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half2</a:t>
            </a:r>
            <a:r>
              <a:rPr lang="en-US" sz="2400" dirty="0" smtClean="0">
                <a:latin typeface="Tahoma" panose="020B0604030504040204" pitchFamily="34" charset="0"/>
              </a:rPr>
              <a:t> =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half2</a:t>
            </a:r>
            <a:r>
              <a:rPr lang="en-US" sz="2400" dirty="0" smtClean="0">
                <a:latin typeface="Tahoma" panose="020B0604030504040204" pitchFamily="34" charset="0"/>
              </a:rPr>
              <a:t> || end1})</a:t>
            </a:r>
            <a:endParaRPr lang="en-US" sz="24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Tahoma" panose="020B0604030504040204" pitchFamily="34" charset="0"/>
              </a:rPr>
              <a:t>where</a:t>
            </a:r>
            <a:r>
              <a:rPr lang="en-US" sz="2400" dirty="0" smtClean="0">
                <a:latin typeface="Tahoma" panose="020B0604030504040204" pitchFamily="34" charset="0"/>
              </a:rPr>
              <a:t> end1 = any </a:t>
            </a:r>
            <a:r>
              <a:rPr lang="en-US" sz="2400" dirty="0" err="1" smtClean="0">
                <a:latin typeface="Tahoma" panose="020B0604030504040204" pitchFamily="34" charset="0"/>
              </a:rPr>
              <a:t>isEndHalf</a:t>
            </a:r>
            <a:r>
              <a:rPr lang="en-US" sz="2400" dirty="0" smtClean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3694B6"/>
                </a:solidFill>
                <a:latin typeface="Tahoma" panose="020B0604030504040204" pitchFamily="34" charset="0"/>
              </a:rPr>
              <a:t>referee</a:t>
            </a:r>
            <a:endParaRPr lang="en-US" sz="2400" dirty="0">
              <a:solidFill>
                <a:srgbClr val="3694B6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5E26-3106-41B1-BDAD-FB5766D7926E}" type="slidenum">
              <a:rPr lang="en-US"/>
              <a:pPr/>
              <a:t>3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Football brain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6169025" cy="4114800"/>
          </a:xfrm>
        </p:spPr>
        <p:txBody>
          <a:bodyPr/>
          <a:lstStyle/>
          <a:p>
            <a:r>
              <a:rPr lang="en-US" sz="2800" dirty="0"/>
              <a:t>Johan </a:t>
            </a:r>
            <a:r>
              <a:rPr lang="en-US" sz="2800" dirty="0" err="1"/>
              <a:t>Cruijff</a:t>
            </a:r>
            <a:r>
              <a:rPr lang="en-US" sz="2800" dirty="0"/>
              <a:t> (De </a:t>
            </a:r>
            <a:r>
              <a:rPr lang="en-US" sz="2800" dirty="0" err="1"/>
              <a:t>Tijd</a:t>
            </a:r>
            <a:r>
              <a:rPr lang="en-US" sz="2800" dirty="0"/>
              <a:t>, </a:t>
            </a:r>
            <a:r>
              <a:rPr lang="en-US" sz="2800" dirty="0" smtClean="0"/>
              <a:t>may 7 1982</a:t>
            </a:r>
            <a:r>
              <a:rPr lang="en-US" sz="2800" dirty="0"/>
              <a:t>):</a:t>
            </a:r>
          </a:p>
          <a:p>
            <a:pPr lvl="1">
              <a:buFontTx/>
              <a:buNone/>
            </a:pPr>
            <a:r>
              <a:rPr lang="en-US" sz="2000" i="1" dirty="0" smtClean="0"/>
              <a:t>“</a:t>
            </a:r>
            <a:r>
              <a:rPr lang="en-GB" sz="2000" i="1" dirty="0"/>
              <a:t>If I am in possession of the ball and I want to play it to another team member, I need to take my direct opponent into </a:t>
            </a:r>
            <a:r>
              <a:rPr lang="en-GB" sz="2000" i="1" dirty="0" smtClean="0"/>
              <a:t>account, as </a:t>
            </a:r>
            <a:r>
              <a:rPr lang="en-GB" sz="2000" i="1" dirty="0"/>
              <a:t>well as the wind, the grass, and the speed with which other players </a:t>
            </a:r>
            <a:r>
              <a:rPr lang="en-GB" sz="2000" i="1" dirty="0" smtClean="0"/>
              <a:t>run. We </a:t>
            </a:r>
            <a:r>
              <a:rPr lang="en-GB" sz="2000" i="1" dirty="0"/>
              <a:t>compute the strength with which to kick and the direction in which to do so in a tenth of a </a:t>
            </a:r>
            <a:r>
              <a:rPr lang="en-GB" sz="2000" i="1" dirty="0" smtClean="0"/>
              <a:t>second. The </a:t>
            </a:r>
            <a:r>
              <a:rPr lang="en-GB" sz="2000" i="1" dirty="0"/>
              <a:t>computer needs two minutes for this!</a:t>
            </a:r>
            <a:r>
              <a:rPr lang="en-US" sz="2000" i="1" dirty="0" smtClean="0"/>
              <a:t>”</a:t>
            </a:r>
            <a:endParaRPr lang="en-US" sz="2000" dirty="0"/>
          </a:p>
        </p:txBody>
      </p:sp>
      <p:pic>
        <p:nvPicPr>
          <p:cNvPr id="220164" name="Picture 4" descr="Johan_Cruijff_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1538" y="1752600"/>
            <a:ext cx="1527175" cy="3138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018-C60A-4F76-9FDF-39459673C3D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599509" cy="37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building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consists of 11 players: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Footballer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=	{</a:t>
            </a:r>
            <a:r>
              <a:rPr lang="en-US" sz="2400" dirty="0" err="1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playerID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::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FootballerID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…}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FootballerID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	</a:t>
            </a:r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lang="en-GB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clubName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:: </a:t>
            </a:r>
            <a:r>
              <a:rPr lang="en-GB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ClubName</a:t>
            </a:r>
            <a:endParaRPr lang="en-GB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, </a:t>
            </a:r>
            <a:r>
              <a:rPr lang="en-GB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playerNr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:: </a:t>
            </a:r>
            <a:r>
              <a:rPr lang="en-GB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PlayersNumber</a:t>
            </a:r>
            <a:endParaRPr lang="en-GB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/>
              <a:t>Goal keeper has number 1</a:t>
            </a:r>
          </a:p>
          <a:p>
            <a:r>
              <a:rPr lang="en-US" dirty="0" smtClean="0"/>
              <a:t>Fielders have numbers 2..</a:t>
            </a:r>
          </a:p>
          <a:p>
            <a:r>
              <a:rPr lang="en-US" dirty="0" smtClean="0"/>
              <a:t>Players of team play for the same club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018-C60A-4F76-9FDF-39459673C3D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  <a:r>
              <a:rPr lang="en-US" dirty="0" smtClean="0"/>
              <a:t> has all (training)teams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allAvailableTeams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[Home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FootballField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Team]</a:t>
            </a:r>
            <a:endParaRPr 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/>
              <a:t>Team is informed of:</a:t>
            </a:r>
          </a:p>
          <a:p>
            <a:pPr lvl="1"/>
            <a:r>
              <a:rPr lang="en-US" dirty="0" smtClean="0"/>
              <a:t>where they are at the first half (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size of the football field (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FootballField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2400" b="1" dirty="0" err="1" smtClean="0">
                <a:solidFill>
                  <a:srgbClr val="CC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myteam</a:t>
            </a:r>
            <a:r>
              <a:rPr lang="en-US" sz="2400" dirty="0" smtClean="0">
                <a:solidFill>
                  <a:srgbClr val="CC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FootballField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:==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[Footballer]</a:t>
            </a:r>
            <a:endParaRPr 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9103-CD0E-408D-A27C-8C0289AFFAF0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Brain training</a:t>
            </a:r>
            <a:endParaRPr lang="en-US" dirty="0"/>
          </a:p>
        </p:txBody>
      </p:sp>
      <p:pic>
        <p:nvPicPr>
          <p:cNvPr id="283652" name="Picture 4" descr="warmlo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31950"/>
            <a:ext cx="6661150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4F6C-8624-451A-8A44-3BE1E98DB13A}" type="slidenum">
              <a:rPr lang="en-US"/>
              <a:pPr/>
              <a:t>34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1: </a:t>
            </a:r>
            <a:r>
              <a:rPr lang="en-US" dirty="0" smtClean="0"/>
              <a:t>slalom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Referee:		 </a:t>
            </a:r>
            <a:r>
              <a:rPr lang="en-US" dirty="0"/>
              <a:t>	</a:t>
            </a:r>
            <a:r>
              <a:rPr lang="en-US" sz="2400" dirty="0" err="1">
                <a:latin typeface="Tahoma" panose="020B0604030504040204" pitchFamily="34" charset="0"/>
              </a:rPr>
              <a:t>RefereeCoach_Slalom</a:t>
            </a:r>
            <a:endParaRPr lang="en-US" sz="2800" dirty="0">
              <a:latin typeface="Tahoma" panose="020B0604030504040204" pitchFamily="34" charset="0"/>
            </a:endParaRPr>
          </a:p>
          <a:p>
            <a:r>
              <a:rPr lang="en-US" dirty="0" smtClean="0"/>
              <a:t>Opponents: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err="1" smtClean="0">
                <a:latin typeface="Tahoma" panose="020B0604030504040204" pitchFamily="34" charset="0"/>
              </a:rPr>
              <a:t>Opp_Slalom_W</a:t>
            </a:r>
            <a:r>
              <a:rPr lang="en-US" sz="2400" dirty="0" smtClean="0">
                <a:latin typeface="Tahoma" panose="020B0604030504040204" pitchFamily="34" charset="0"/>
              </a:rPr>
              <a:t>/E</a:t>
            </a:r>
            <a:endParaRPr lang="en-US" sz="2400" dirty="0">
              <a:latin typeface="Tahoma" panose="020B0604030504040204" pitchFamily="34" charset="0"/>
            </a:endParaRPr>
          </a:p>
          <a:p>
            <a:r>
              <a:rPr lang="en-US" dirty="0" smtClean="0"/>
              <a:t>You:</a:t>
            </a:r>
            <a:r>
              <a:rPr lang="en-US" dirty="0"/>
              <a:t>			</a:t>
            </a:r>
            <a:r>
              <a:rPr lang="en-US" sz="2400" dirty="0">
                <a:latin typeface="Tahoma" panose="020B0604030504040204" pitchFamily="34" charset="0"/>
              </a:rPr>
              <a:t>Student </a:t>
            </a:r>
            <a:r>
              <a:rPr lang="en-US" sz="2400" dirty="0" err="1">
                <a:latin typeface="Tahoma" panose="020B0604030504040204" pitchFamily="34" charset="0"/>
              </a:rPr>
              <a:t>Slalom_E</a:t>
            </a:r>
            <a:r>
              <a:rPr lang="en-US" sz="2400" dirty="0">
                <a:latin typeface="Tahoma" panose="020B0604030504040204" pitchFamily="34" charset="0"/>
              </a:rPr>
              <a:t>/W</a:t>
            </a:r>
          </a:p>
          <a:p>
            <a:r>
              <a:rPr lang="en-US" dirty="0"/>
              <a:t>Module:	</a:t>
            </a:r>
            <a:r>
              <a:rPr lang="en-US" sz="2400" dirty="0" err="1" smtClean="0">
                <a:latin typeface="Tahoma" panose="020B0604030504040204" pitchFamily="34" charset="0"/>
              </a:rPr>
              <a:t>Team_Student_Slalom_Assignment.icl</a:t>
            </a:r>
            <a:endParaRPr lang="en-US" sz="2400" dirty="0">
              <a:latin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8A6D-0C6B-4ED6-8AC9-8864FEFBE2F8}" type="slidenum">
              <a:rPr lang="en-US"/>
              <a:pPr/>
              <a:t>35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1: </a:t>
            </a:r>
            <a:r>
              <a:rPr lang="en-US" dirty="0" smtClean="0"/>
              <a:t>slalom</a:t>
            </a:r>
            <a:endParaRPr lang="en-US" dirty="0"/>
          </a:p>
        </p:txBody>
      </p:sp>
      <p:pic>
        <p:nvPicPr>
          <p:cNvPr id="292868" name="Picture 4" descr="slal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336675"/>
            <a:ext cx="5102225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1187450" y="2492375"/>
            <a:ext cx="5632450" cy="1622425"/>
            <a:chOff x="748" y="1570"/>
            <a:chExt cx="3548" cy="1022"/>
          </a:xfrm>
        </p:grpSpPr>
        <p:sp>
          <p:nvSpPr>
            <p:cNvPr id="292869" name="Freeform 5"/>
            <p:cNvSpPr>
              <a:spLocks/>
            </p:cNvSpPr>
            <p:nvPr/>
          </p:nvSpPr>
          <p:spPr bwMode="auto">
            <a:xfrm>
              <a:off x="1939" y="2456"/>
              <a:ext cx="2357" cy="136"/>
            </a:xfrm>
            <a:custGeom>
              <a:avLst/>
              <a:gdLst>
                <a:gd name="T0" fmla="*/ 5 w 2357"/>
                <a:gd name="T1" fmla="*/ 48 h 136"/>
                <a:gd name="T2" fmla="*/ 21 w 2357"/>
                <a:gd name="T3" fmla="*/ 24 h 136"/>
                <a:gd name="T4" fmla="*/ 53 w 2357"/>
                <a:gd name="T5" fmla="*/ 8 h 136"/>
                <a:gd name="T6" fmla="*/ 161 w 2357"/>
                <a:gd name="T7" fmla="*/ 24 h 136"/>
                <a:gd name="T8" fmla="*/ 193 w 2357"/>
                <a:gd name="T9" fmla="*/ 32 h 136"/>
                <a:gd name="T10" fmla="*/ 209 w 2357"/>
                <a:gd name="T11" fmla="*/ 40 h 136"/>
                <a:gd name="T12" fmla="*/ 233 w 2357"/>
                <a:gd name="T13" fmla="*/ 48 h 136"/>
                <a:gd name="T14" fmla="*/ 489 w 2357"/>
                <a:gd name="T15" fmla="*/ 136 h 136"/>
                <a:gd name="T16" fmla="*/ 685 w 2357"/>
                <a:gd name="T17" fmla="*/ 104 h 136"/>
                <a:gd name="T18" fmla="*/ 897 w 2357"/>
                <a:gd name="T19" fmla="*/ 16 h 136"/>
                <a:gd name="T20" fmla="*/ 1145 w 2357"/>
                <a:gd name="T21" fmla="*/ 28 h 136"/>
                <a:gd name="T22" fmla="*/ 1353 w 2357"/>
                <a:gd name="T23" fmla="*/ 96 h 136"/>
                <a:gd name="T24" fmla="*/ 1549 w 2357"/>
                <a:gd name="T25" fmla="*/ 124 h 136"/>
                <a:gd name="T26" fmla="*/ 1621 w 2357"/>
                <a:gd name="T27" fmla="*/ 116 h 136"/>
                <a:gd name="T28" fmla="*/ 1733 w 2357"/>
                <a:gd name="T29" fmla="*/ 52 h 136"/>
                <a:gd name="T30" fmla="*/ 1897 w 2357"/>
                <a:gd name="T31" fmla="*/ 4 h 136"/>
                <a:gd name="T32" fmla="*/ 2241 w 2357"/>
                <a:gd name="T33" fmla="*/ 40 h 136"/>
                <a:gd name="T34" fmla="*/ 2357 w 2357"/>
                <a:gd name="T35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7" h="136">
                  <a:moveTo>
                    <a:pt x="5" y="48"/>
                  </a:moveTo>
                  <a:cubicBezTo>
                    <a:pt x="35" y="28"/>
                    <a:pt x="0" y="55"/>
                    <a:pt x="21" y="24"/>
                  </a:cubicBezTo>
                  <a:cubicBezTo>
                    <a:pt x="25" y="17"/>
                    <a:pt x="49" y="10"/>
                    <a:pt x="53" y="8"/>
                  </a:cubicBezTo>
                  <a:cubicBezTo>
                    <a:pt x="94" y="11"/>
                    <a:pt x="123" y="11"/>
                    <a:pt x="161" y="24"/>
                  </a:cubicBezTo>
                  <a:cubicBezTo>
                    <a:pt x="171" y="27"/>
                    <a:pt x="182" y="29"/>
                    <a:pt x="193" y="32"/>
                  </a:cubicBezTo>
                  <a:cubicBezTo>
                    <a:pt x="199" y="33"/>
                    <a:pt x="203" y="38"/>
                    <a:pt x="209" y="40"/>
                  </a:cubicBezTo>
                  <a:cubicBezTo>
                    <a:pt x="217" y="43"/>
                    <a:pt x="233" y="48"/>
                    <a:pt x="233" y="48"/>
                  </a:cubicBezTo>
                  <a:cubicBezTo>
                    <a:pt x="294" y="109"/>
                    <a:pt x="406" y="128"/>
                    <a:pt x="489" y="136"/>
                  </a:cubicBezTo>
                  <a:cubicBezTo>
                    <a:pt x="562" y="131"/>
                    <a:pt x="618" y="128"/>
                    <a:pt x="685" y="104"/>
                  </a:cubicBezTo>
                  <a:cubicBezTo>
                    <a:pt x="758" y="77"/>
                    <a:pt x="821" y="35"/>
                    <a:pt x="897" y="16"/>
                  </a:cubicBezTo>
                  <a:cubicBezTo>
                    <a:pt x="981" y="18"/>
                    <a:pt x="1062" y="19"/>
                    <a:pt x="1145" y="28"/>
                  </a:cubicBezTo>
                  <a:cubicBezTo>
                    <a:pt x="1215" y="51"/>
                    <a:pt x="1280" y="81"/>
                    <a:pt x="1353" y="96"/>
                  </a:cubicBezTo>
                  <a:cubicBezTo>
                    <a:pt x="1409" y="124"/>
                    <a:pt x="1491" y="121"/>
                    <a:pt x="1549" y="124"/>
                  </a:cubicBezTo>
                  <a:cubicBezTo>
                    <a:pt x="1573" y="121"/>
                    <a:pt x="1597" y="120"/>
                    <a:pt x="1621" y="116"/>
                  </a:cubicBezTo>
                  <a:cubicBezTo>
                    <a:pt x="1661" y="109"/>
                    <a:pt x="1696" y="67"/>
                    <a:pt x="1733" y="52"/>
                  </a:cubicBezTo>
                  <a:cubicBezTo>
                    <a:pt x="1784" y="31"/>
                    <a:pt x="1843" y="16"/>
                    <a:pt x="1897" y="4"/>
                  </a:cubicBezTo>
                  <a:cubicBezTo>
                    <a:pt x="2010" y="7"/>
                    <a:pt x="2134" y="0"/>
                    <a:pt x="2241" y="40"/>
                  </a:cubicBezTo>
                  <a:cubicBezTo>
                    <a:pt x="2279" y="54"/>
                    <a:pt x="2320" y="54"/>
                    <a:pt x="2357" y="72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>
              <a:off x="748" y="1570"/>
              <a:ext cx="1860" cy="499"/>
            </a:xfrm>
            <a:prstGeom prst="wedgeRectCallout">
              <a:avLst>
                <a:gd name="adj1" fmla="val 53171"/>
                <a:gd name="adj2" fmla="val 13136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dirty="0" smtClean="0"/>
                <a:t>slalom around your opponents</a:t>
              </a:r>
              <a:endParaRPr lang="en-US" dirty="0"/>
            </a:p>
          </p:txBody>
        </p:sp>
      </p:grpSp>
      <p:grpSp>
        <p:nvGrpSpPr>
          <p:cNvPr id="292874" name="Group 10"/>
          <p:cNvGrpSpPr>
            <a:grpSpLocks/>
          </p:cNvGrpSpPr>
          <p:nvPr/>
        </p:nvGrpSpPr>
        <p:grpSpPr bwMode="auto">
          <a:xfrm>
            <a:off x="5435600" y="2636838"/>
            <a:ext cx="2592388" cy="1368425"/>
            <a:chOff x="3424" y="1661"/>
            <a:chExt cx="1633" cy="862"/>
          </a:xfrm>
        </p:grpSpPr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4377" y="2523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2872" name="AutoShape 8"/>
            <p:cNvSpPr>
              <a:spLocks noChangeArrowheads="1"/>
            </p:cNvSpPr>
            <p:nvPr/>
          </p:nvSpPr>
          <p:spPr bwMode="auto">
            <a:xfrm>
              <a:off x="3424" y="1661"/>
              <a:ext cx="1633" cy="544"/>
            </a:xfrm>
            <a:prstGeom prst="wedgeRectCallout">
              <a:avLst>
                <a:gd name="adj1" fmla="val 3949"/>
                <a:gd name="adj2" fmla="val 10441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dirty="0" smtClean="0"/>
                <a:t>kick ball in goal opponent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79D-9E5A-46E9-B48E-9237F494CABC}" type="slidenum">
              <a:rPr lang="en-US"/>
              <a:pPr/>
              <a:t>36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2: </a:t>
            </a:r>
            <a:r>
              <a:rPr lang="en-US" dirty="0" smtClean="0"/>
              <a:t>play ball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Referee:		</a:t>
            </a:r>
            <a:r>
              <a:rPr lang="en-US" dirty="0"/>
              <a:t>	</a:t>
            </a:r>
            <a:r>
              <a:rPr lang="en-US" sz="2400" dirty="0" err="1">
                <a:latin typeface="Tahoma" panose="020B0604030504040204" pitchFamily="34" charset="0"/>
              </a:rPr>
              <a:t>RefereeCoach</a:t>
            </a:r>
            <a:r>
              <a:rPr lang="en-US" sz="2400" dirty="0">
                <a:latin typeface="Tahoma" panose="020B0604030504040204" pitchFamily="34" charset="0"/>
              </a:rPr>
              <a:t> Passing</a:t>
            </a:r>
          </a:p>
          <a:p>
            <a:r>
              <a:rPr lang="en-US" dirty="0" smtClean="0"/>
              <a:t>Opponents: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err="1" smtClean="0">
                <a:latin typeface="Tahoma" panose="020B0604030504040204" pitchFamily="34" charset="0"/>
              </a:rPr>
              <a:t>Opp_Passing_W</a:t>
            </a:r>
            <a:r>
              <a:rPr lang="en-US" sz="2400" dirty="0" smtClean="0">
                <a:latin typeface="Tahoma" panose="020B0604030504040204" pitchFamily="34" charset="0"/>
              </a:rPr>
              <a:t>/E</a:t>
            </a:r>
            <a:endParaRPr lang="en-US" sz="2400" dirty="0">
              <a:latin typeface="Tahoma" panose="020B0604030504040204" pitchFamily="34" charset="0"/>
            </a:endParaRPr>
          </a:p>
          <a:p>
            <a:r>
              <a:rPr lang="en-US" dirty="0" smtClean="0"/>
              <a:t>You: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sz="2400" dirty="0" smtClean="0">
                <a:latin typeface="Tahoma" panose="020B0604030504040204" pitchFamily="34" charset="0"/>
              </a:rPr>
              <a:t>Student </a:t>
            </a:r>
            <a:r>
              <a:rPr lang="en-US" sz="2400" dirty="0" err="1">
                <a:latin typeface="Tahoma" panose="020B0604030504040204" pitchFamily="34" charset="0"/>
              </a:rPr>
              <a:t>Passing_E</a:t>
            </a:r>
            <a:r>
              <a:rPr lang="en-US" sz="2400" dirty="0">
                <a:latin typeface="Tahoma" panose="020B0604030504040204" pitchFamily="34" charset="0"/>
              </a:rPr>
              <a:t>/W</a:t>
            </a:r>
          </a:p>
          <a:p>
            <a:r>
              <a:rPr lang="en-US" dirty="0"/>
              <a:t>Module:	</a:t>
            </a:r>
            <a:r>
              <a:rPr lang="en-US" sz="2400" dirty="0" err="1" smtClean="0">
                <a:latin typeface="Tahoma" panose="020B0604030504040204" pitchFamily="34" charset="0"/>
              </a:rPr>
              <a:t>Team_Student_Passing_Assignment.icl</a:t>
            </a:r>
            <a:endParaRPr lang="en-US" sz="2400" dirty="0">
              <a:latin typeface="Tahoma" panose="020B0604030504040204" pitchFamily="34" charset="0"/>
            </a:endParaRPr>
          </a:p>
          <a:p>
            <a:pPr>
              <a:buFontTx/>
              <a:buNone/>
            </a:pPr>
            <a:endParaRPr lang="en-US" sz="2800" dirty="0">
              <a:latin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0807-A717-47F4-9EEB-232EDD394738}" type="slidenum">
              <a:rPr lang="en-US"/>
              <a:pPr/>
              <a:t>37</a:t>
            </a:fld>
            <a:endParaRPr lang="en-US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2: </a:t>
            </a:r>
            <a:r>
              <a:rPr lang="en-US" dirty="0" smtClean="0"/>
              <a:t>play ball</a:t>
            </a:r>
            <a:endParaRPr lang="en-US" dirty="0"/>
          </a:p>
        </p:txBody>
      </p:sp>
      <p:pic>
        <p:nvPicPr>
          <p:cNvPr id="294917" name="Picture 5" descr="pa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341438"/>
            <a:ext cx="5102225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3132138" y="3068638"/>
            <a:ext cx="64770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3924300" y="3068638"/>
            <a:ext cx="935038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 flipV="1">
            <a:off x="4932363" y="3429000"/>
            <a:ext cx="6477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>
            <a:off x="5724525" y="3357563"/>
            <a:ext cx="792163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6588125" y="3716338"/>
            <a:ext cx="71438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V="1">
            <a:off x="6804025" y="4005263"/>
            <a:ext cx="5762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  <p:bldP spid="294919" grpId="0" animBg="1"/>
      <p:bldP spid="294920" grpId="0" animBg="1"/>
      <p:bldP spid="294921" grpId="0" animBg="1"/>
      <p:bldP spid="294922" grpId="0" animBg="1"/>
      <p:bldP spid="2949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2AB1-E59B-47C6-86C0-48123262F319}" type="slidenum">
              <a:rPr lang="en-US"/>
              <a:pPr/>
              <a:t>38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3: </a:t>
            </a:r>
            <a:r>
              <a:rPr lang="en-US" dirty="0" smtClean="0"/>
              <a:t>timing of play ball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Referee:		</a:t>
            </a:r>
            <a:r>
              <a:rPr lang="en-US" dirty="0"/>
              <a:t>	</a:t>
            </a:r>
            <a:r>
              <a:rPr lang="en-US" sz="2400" dirty="0" err="1">
                <a:latin typeface="Tahoma" panose="020B0604030504040204" pitchFamily="34" charset="0"/>
              </a:rPr>
              <a:t>RefereeCoach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DeepPass</a:t>
            </a:r>
            <a:endParaRPr lang="en-US" sz="2400" dirty="0">
              <a:latin typeface="Tahoma" panose="020B0604030504040204" pitchFamily="34" charset="0"/>
            </a:endParaRPr>
          </a:p>
          <a:p>
            <a:r>
              <a:rPr lang="en-US" dirty="0" smtClean="0"/>
              <a:t>Opponents:</a:t>
            </a:r>
            <a:r>
              <a:rPr lang="en-US" dirty="0"/>
              <a:t>		</a:t>
            </a:r>
            <a:r>
              <a:rPr lang="en-US" sz="2400" dirty="0" err="1">
                <a:latin typeface="Tahoma" panose="020B0604030504040204" pitchFamily="34" charset="0"/>
              </a:rPr>
              <a:t>Opp_Deep_Pass_W</a:t>
            </a:r>
            <a:r>
              <a:rPr lang="en-US" sz="2400" dirty="0">
                <a:latin typeface="Tahoma" panose="020B0604030504040204" pitchFamily="34" charset="0"/>
              </a:rPr>
              <a:t>/E</a:t>
            </a:r>
          </a:p>
          <a:p>
            <a:r>
              <a:rPr lang="en-US" dirty="0" smtClean="0"/>
              <a:t>You:</a:t>
            </a:r>
            <a:r>
              <a:rPr lang="en-US" dirty="0"/>
              <a:t>			</a:t>
            </a:r>
            <a:r>
              <a:rPr lang="en-US" sz="2400" dirty="0">
                <a:latin typeface="Tahoma" panose="020B0604030504040204" pitchFamily="34" charset="0"/>
              </a:rPr>
              <a:t>Student Deep </a:t>
            </a:r>
            <a:r>
              <a:rPr lang="en-US" sz="2400" dirty="0" err="1">
                <a:latin typeface="Tahoma" panose="020B0604030504040204" pitchFamily="34" charset="0"/>
              </a:rPr>
              <a:t>Pass_E</a:t>
            </a:r>
            <a:r>
              <a:rPr lang="en-US" sz="2400" dirty="0">
                <a:latin typeface="Tahoma" panose="020B0604030504040204" pitchFamily="34" charset="0"/>
              </a:rPr>
              <a:t>/W</a:t>
            </a:r>
          </a:p>
          <a:p>
            <a:r>
              <a:rPr lang="en-US" dirty="0"/>
              <a:t>Module:	</a:t>
            </a:r>
            <a:r>
              <a:rPr lang="en-US" sz="2400" dirty="0" err="1" smtClean="0">
                <a:latin typeface="Tahoma" panose="020B0604030504040204" pitchFamily="34" charset="0"/>
              </a:rPr>
              <a:t>Team_Student_DeepPass_Assignment.icl</a:t>
            </a:r>
            <a:endParaRPr lang="en-US" sz="2000" dirty="0">
              <a:latin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C042-963D-4D1C-A750-D4A3111EE499}" type="slidenum">
              <a:rPr lang="en-US"/>
              <a:pPr/>
              <a:t>39</a:t>
            </a:fld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3: </a:t>
            </a:r>
            <a:r>
              <a:rPr lang="en-US" dirty="0" smtClean="0"/>
              <a:t>timing of play ball</a:t>
            </a:r>
            <a:endParaRPr lang="en-US" dirty="0"/>
          </a:p>
        </p:txBody>
      </p:sp>
      <p:pic>
        <p:nvPicPr>
          <p:cNvPr id="296965" name="Picture 5" descr="deep pa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5173662" cy="48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66" name="Line 6"/>
          <p:cNvSpPr>
            <a:spLocks noChangeShapeType="1"/>
          </p:cNvSpPr>
          <p:nvPr/>
        </p:nvSpPr>
        <p:spPr bwMode="auto">
          <a:xfrm flipV="1">
            <a:off x="4932363" y="3933825"/>
            <a:ext cx="129540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2484438" y="2708275"/>
            <a:ext cx="2159000" cy="1225550"/>
          </a:xfrm>
          <a:prstGeom prst="wedgeRectCallout">
            <a:avLst>
              <a:gd name="adj1" fmla="val 56838"/>
              <a:gd name="adj2" fmla="val 716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dirty="0" smtClean="0"/>
              <a:t>Play ball to player </a:t>
            </a:r>
            <a:r>
              <a:rPr lang="en-US" sz="1800" dirty="0"/>
              <a:t>3 </a:t>
            </a:r>
            <a:r>
              <a:rPr lang="en-US" sz="1800" dirty="0" smtClean="0"/>
              <a:t>such that no opponent can gain the ball.</a:t>
            </a:r>
            <a:endParaRPr lang="en-US" sz="1800" dirty="0"/>
          </a:p>
        </p:txBody>
      </p:sp>
      <p:sp>
        <p:nvSpPr>
          <p:cNvPr id="296968" name="AutoShape 8"/>
          <p:cNvSpPr>
            <a:spLocks noChangeArrowheads="1"/>
          </p:cNvSpPr>
          <p:nvPr/>
        </p:nvSpPr>
        <p:spPr bwMode="auto">
          <a:xfrm>
            <a:off x="6300788" y="2205038"/>
            <a:ext cx="1439862" cy="863600"/>
          </a:xfrm>
          <a:prstGeom prst="wedgeRectCallout">
            <a:avLst>
              <a:gd name="adj1" fmla="val -44157"/>
              <a:gd name="adj2" fmla="val 1391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en-US" sz="2000" dirty="0" smtClean="0"/>
              <a:t>Gain ball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13E7-8F94-4DFB-9DF3-BD1C4140EF1F}" type="slidenum">
              <a:rPr lang="en-US"/>
              <a:pPr/>
              <a:t>4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Voetbalbrein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6169025" cy="2755900"/>
          </a:xfrm>
        </p:spPr>
        <p:txBody>
          <a:bodyPr/>
          <a:lstStyle/>
          <a:p>
            <a:r>
              <a:rPr lang="en-US" sz="2800" dirty="0"/>
              <a:t>Johan </a:t>
            </a:r>
            <a:r>
              <a:rPr lang="en-US" sz="2800" dirty="0" err="1"/>
              <a:t>Cruijff</a:t>
            </a:r>
            <a:r>
              <a:rPr lang="en-US" sz="2800" dirty="0"/>
              <a:t> (De </a:t>
            </a:r>
            <a:r>
              <a:rPr lang="en-US" sz="2800" dirty="0" err="1"/>
              <a:t>Tijd</a:t>
            </a:r>
            <a:r>
              <a:rPr lang="en-US" sz="2800" dirty="0"/>
              <a:t>, 7 </a:t>
            </a:r>
            <a:r>
              <a:rPr lang="en-US" sz="2800" dirty="0" err="1"/>
              <a:t>mei</a:t>
            </a:r>
            <a:r>
              <a:rPr lang="en-US" sz="2800" dirty="0"/>
              <a:t> 1982):</a:t>
            </a:r>
          </a:p>
          <a:p>
            <a:pPr lvl="1">
              <a:buFontTx/>
              <a:buNone/>
            </a:pPr>
            <a:r>
              <a:rPr lang="en-US" sz="2000" i="1" dirty="0" smtClean="0"/>
              <a:t>“</a:t>
            </a:r>
            <a:r>
              <a:rPr lang="en-GB" sz="2000" i="1" dirty="0"/>
              <a:t>If I am in possession of the ball and I want to play it to another team member, I need to take my </a:t>
            </a:r>
            <a:r>
              <a:rPr lang="en-GB" sz="2000" b="1" i="1" dirty="0">
                <a:solidFill>
                  <a:schemeClr val="accent2"/>
                </a:solidFill>
              </a:rPr>
              <a:t>direct</a:t>
            </a:r>
            <a:r>
              <a:rPr lang="en-GB" sz="2000" b="1" i="1" dirty="0"/>
              <a:t> </a:t>
            </a:r>
            <a:r>
              <a:rPr lang="en-GB" sz="2000" b="1" i="1" dirty="0">
                <a:solidFill>
                  <a:schemeClr val="accent2"/>
                </a:solidFill>
              </a:rPr>
              <a:t>opponent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r>
              <a:rPr lang="en-GB" sz="2000" i="1" dirty="0"/>
              <a:t>into account, as well as the </a:t>
            </a:r>
            <a:r>
              <a:rPr lang="en-GB" sz="2000" b="1" i="1" dirty="0">
                <a:solidFill>
                  <a:schemeClr val="accent2"/>
                </a:solidFill>
              </a:rPr>
              <a:t>wind</a:t>
            </a:r>
            <a:r>
              <a:rPr lang="en-GB" sz="2000" i="1" dirty="0"/>
              <a:t>, the </a:t>
            </a:r>
            <a:r>
              <a:rPr lang="en-GB" sz="2000" b="1" i="1" dirty="0">
                <a:solidFill>
                  <a:schemeClr val="accent2"/>
                </a:solidFill>
              </a:rPr>
              <a:t>grass</a:t>
            </a:r>
            <a:r>
              <a:rPr lang="en-GB" sz="2000" i="1" dirty="0"/>
              <a:t>, and the </a:t>
            </a:r>
            <a:r>
              <a:rPr lang="en-GB" sz="2000" b="1" i="1" dirty="0">
                <a:solidFill>
                  <a:schemeClr val="accent2"/>
                </a:solidFill>
              </a:rPr>
              <a:t>speed with which other players run</a:t>
            </a:r>
            <a:r>
              <a:rPr lang="en-GB" sz="2000" i="1" dirty="0"/>
              <a:t>. We compute the </a:t>
            </a:r>
            <a:r>
              <a:rPr lang="en-GB" sz="2000" b="1" i="1" dirty="0">
                <a:solidFill>
                  <a:schemeClr val="accent2"/>
                </a:solidFill>
              </a:rPr>
              <a:t>strength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r>
              <a:rPr lang="en-GB" sz="2000" i="1" dirty="0"/>
              <a:t>with which to kick and the </a:t>
            </a:r>
            <a:r>
              <a:rPr lang="en-GB" sz="2000" b="1" i="1" dirty="0">
                <a:solidFill>
                  <a:schemeClr val="accent2"/>
                </a:solidFill>
              </a:rPr>
              <a:t>direction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r>
              <a:rPr lang="en-GB" sz="2000" i="1" dirty="0"/>
              <a:t>in which to do so in a tenth of a second. The computer needs two minutes for this!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pic>
        <p:nvPicPr>
          <p:cNvPr id="226308" name="Picture 4" descr="Johan_Cruijff_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1538" y="1752600"/>
            <a:ext cx="1527175" cy="3138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066800" y="4437063"/>
            <a:ext cx="6169025" cy="86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This computation is a function:</a:t>
            </a:r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i="1" dirty="0" smtClean="0"/>
              <a:t>brain </a:t>
            </a:r>
            <a:r>
              <a:rPr lang="en-US" sz="1800" i="1" dirty="0"/>
              <a:t>:: </a:t>
            </a:r>
            <a:r>
              <a:rPr lang="en-US" sz="1800" b="1" i="1" dirty="0" smtClean="0"/>
              <a:t>Opponent</a:t>
            </a:r>
            <a:r>
              <a:rPr lang="en-US" sz="1800" i="1" dirty="0" smtClean="0"/>
              <a:t> </a:t>
            </a:r>
            <a:r>
              <a:rPr lang="en-US" sz="1800" b="1" i="1" dirty="0"/>
              <a:t>Wind</a:t>
            </a:r>
            <a:r>
              <a:rPr lang="en-US" sz="1800" i="1" dirty="0"/>
              <a:t> </a:t>
            </a:r>
            <a:r>
              <a:rPr lang="en-US" sz="1800" b="1" i="1" dirty="0" smtClean="0"/>
              <a:t>Grass</a:t>
            </a:r>
            <a:r>
              <a:rPr lang="en-US" sz="1800" i="1" dirty="0" smtClean="0"/>
              <a:t> </a:t>
            </a:r>
            <a:r>
              <a:rPr lang="en-US" sz="1800" b="1" i="1" dirty="0" smtClean="0"/>
              <a:t>Players </a:t>
            </a:r>
            <a:br>
              <a:rPr lang="en-US" sz="1800" b="1" i="1" dirty="0" smtClean="0"/>
            </a:br>
            <a:r>
              <a:rPr lang="en-US" sz="1800" b="1" i="1" dirty="0" smtClean="0"/>
              <a:t>     </a:t>
            </a:r>
            <a:r>
              <a:rPr lang="en-US" sz="1800" i="1" dirty="0" smtClean="0">
                <a:sym typeface="Symbol" panose="05050102010706020507" pitchFamily="18" charset="2"/>
              </a:rPr>
              <a:t></a:t>
            </a:r>
            <a:r>
              <a:rPr lang="en-US" sz="1800" i="1" dirty="0" smtClean="0"/>
              <a:t> (</a:t>
            </a:r>
            <a:r>
              <a:rPr lang="en-US" sz="1800" b="1" i="1" dirty="0" smtClean="0"/>
              <a:t>Strength</a:t>
            </a:r>
            <a:r>
              <a:rPr lang="en-US" sz="1800" i="1" dirty="0" smtClean="0"/>
              <a:t>, </a:t>
            </a:r>
            <a:r>
              <a:rPr lang="en-US" sz="1800" b="1" i="1" dirty="0" smtClean="0"/>
              <a:t>Direction</a:t>
            </a:r>
            <a:r>
              <a:rPr lang="en-US" sz="1800" i="1" dirty="0" smtClean="0"/>
              <a:t>)</a:t>
            </a:r>
            <a:endParaRPr lang="en-US" sz="1800" b="1" i="1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D3DB-7264-40C8-9F5D-CB3C4156728F}" type="slidenum">
              <a:rPr lang="en-US"/>
              <a:pPr/>
              <a:t>40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4: </a:t>
            </a:r>
            <a:r>
              <a:rPr lang="en-US" dirty="0" smtClean="0"/>
              <a:t>protect goal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Referee:		</a:t>
            </a:r>
            <a:r>
              <a:rPr lang="en-US" dirty="0"/>
              <a:t>	</a:t>
            </a:r>
            <a:r>
              <a:rPr lang="en-US" sz="2400" dirty="0" err="1">
                <a:latin typeface="Tahoma" panose="020B0604030504040204" pitchFamily="34" charset="0"/>
              </a:rPr>
              <a:t>RefereeCoach</a:t>
            </a:r>
            <a:r>
              <a:rPr lang="en-US" sz="2400" dirty="0">
                <a:latin typeface="Tahoma" panose="020B0604030504040204" pitchFamily="34" charset="0"/>
              </a:rPr>
              <a:t> Keeper</a:t>
            </a:r>
          </a:p>
          <a:p>
            <a:r>
              <a:rPr lang="en-US" dirty="0" smtClean="0"/>
              <a:t>Opponents:</a:t>
            </a:r>
            <a:r>
              <a:rPr lang="en-US" dirty="0"/>
              <a:t>		</a:t>
            </a:r>
            <a:r>
              <a:rPr lang="en-US" sz="2400" dirty="0" err="1">
                <a:latin typeface="Tahoma" panose="020B0604030504040204" pitchFamily="34" charset="0"/>
              </a:rPr>
              <a:t>Opp_Keeper_W</a:t>
            </a:r>
            <a:r>
              <a:rPr lang="en-US" sz="2400" dirty="0">
                <a:latin typeface="Tahoma" panose="020B0604030504040204" pitchFamily="34" charset="0"/>
              </a:rPr>
              <a:t>/E</a:t>
            </a:r>
          </a:p>
          <a:p>
            <a:r>
              <a:rPr lang="en-US" dirty="0" smtClean="0"/>
              <a:t>You:</a:t>
            </a:r>
            <a:r>
              <a:rPr lang="en-US" dirty="0"/>
              <a:t>			</a:t>
            </a:r>
            <a:r>
              <a:rPr lang="en-US" sz="2400" dirty="0">
                <a:latin typeface="Tahoma" panose="020B0604030504040204" pitchFamily="34" charset="0"/>
              </a:rPr>
              <a:t>Student </a:t>
            </a:r>
            <a:r>
              <a:rPr lang="en-US" sz="2400" dirty="0" err="1">
                <a:latin typeface="Tahoma" panose="020B0604030504040204" pitchFamily="34" charset="0"/>
              </a:rPr>
              <a:t>Keeper_E</a:t>
            </a:r>
            <a:r>
              <a:rPr lang="en-US" sz="2400" dirty="0">
                <a:latin typeface="Tahoma" panose="020B0604030504040204" pitchFamily="34" charset="0"/>
              </a:rPr>
              <a:t>/W</a:t>
            </a:r>
          </a:p>
          <a:p>
            <a:r>
              <a:rPr lang="en-US" dirty="0"/>
              <a:t>Module:	</a:t>
            </a:r>
            <a:r>
              <a:rPr lang="en-US" sz="2400" dirty="0" err="1" smtClean="0">
                <a:latin typeface="Tahoma" panose="020B0604030504040204" pitchFamily="34" charset="0"/>
              </a:rPr>
              <a:t>Team_Student_Keeper_Assignment.icl</a:t>
            </a:r>
            <a:endParaRPr lang="en-US" sz="2000" dirty="0">
              <a:latin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F0BD-15FE-439B-A1AD-B787D6A6EB12}" type="slidenum">
              <a:rPr lang="en-US"/>
              <a:pPr/>
              <a:t>41</a:t>
            </a:fld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4: </a:t>
            </a:r>
            <a:r>
              <a:rPr lang="en-US" dirty="0" smtClean="0"/>
              <a:t>protect goal</a:t>
            </a:r>
            <a:endParaRPr lang="en-US" dirty="0"/>
          </a:p>
        </p:txBody>
      </p:sp>
      <p:pic>
        <p:nvPicPr>
          <p:cNvPr id="299013" name="Picture 5" descr="kee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12875"/>
            <a:ext cx="4968875" cy="46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1331913" y="2349500"/>
            <a:ext cx="2233612" cy="792163"/>
          </a:xfrm>
          <a:prstGeom prst="wedgeRectCallout">
            <a:avLst>
              <a:gd name="adj1" fmla="val -4583"/>
              <a:gd name="adj2" fmla="val 15080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en-US" sz="2000" dirty="0" smtClean="0"/>
              <a:t>Goal keeper protects goal.</a:t>
            </a:r>
            <a:endParaRPr lang="en-US" sz="2000" dirty="0"/>
          </a:p>
        </p:txBody>
      </p:sp>
      <p:sp>
        <p:nvSpPr>
          <p:cNvPr id="299015" name="AutoShape 7"/>
          <p:cNvSpPr>
            <a:spLocks noChangeArrowheads="1"/>
          </p:cNvSpPr>
          <p:nvPr/>
        </p:nvSpPr>
        <p:spPr bwMode="auto">
          <a:xfrm>
            <a:off x="3851275" y="2565400"/>
            <a:ext cx="3600450" cy="863600"/>
          </a:xfrm>
          <a:prstGeom prst="wedgeRectCallout">
            <a:avLst>
              <a:gd name="adj1" fmla="val -71032"/>
              <a:gd name="adj2" fmla="val 1152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en-US" sz="2000" dirty="0" smtClean="0"/>
              <a:t>Opponents play ball to each other and attempt to score a goal.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0627" y="6107113"/>
            <a:ext cx="6593686" cy="470546"/>
            <a:chOff x="1240627" y="6107113"/>
            <a:chExt cx="6593686" cy="470546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259632" y="6107113"/>
              <a:ext cx="657468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1240627" y="6115994"/>
              <a:ext cx="4453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Use predictable mode for training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029-7B80-4661-8310-246304374461}" type="slidenum">
              <a:rPr lang="en-US"/>
              <a:pPr/>
              <a:t>42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Read more: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ahoma" panose="020B0604030504040204" pitchFamily="34" charset="0"/>
              </a:rPr>
              <a:t>Overview Soccer-Fun</a:t>
            </a:r>
            <a:r>
              <a:rPr lang="en-US" sz="1800" dirty="0">
                <a:latin typeface="Tahoma" panose="020B0604030504040204" pitchFamily="34" charset="0"/>
              </a:rPr>
              <a:t>: </a:t>
            </a:r>
            <a:r>
              <a:rPr lang="en-US" sz="1800" dirty="0" smtClean="0">
                <a:latin typeface="Tahoma" panose="020B0604030504040204" pitchFamily="34" charset="0"/>
              </a:rPr>
              <a:t>see </a:t>
            </a:r>
            <a:r>
              <a:rPr lang="en-US" sz="1800" dirty="0" err="1">
                <a:latin typeface="Tahoma" panose="020B0604030504040204" pitchFamily="34" charset="0"/>
              </a:rPr>
              <a:t>SoccerFun</a:t>
            </a:r>
            <a:r>
              <a:rPr lang="en-US" sz="1800" dirty="0">
                <a:latin typeface="Tahoma" panose="020B0604030504040204" pitchFamily="34" charset="0"/>
              </a:rPr>
              <a:t>\doc\quickstart_SoccerFun.pdf</a:t>
            </a:r>
          </a:p>
          <a:p>
            <a:r>
              <a:rPr lang="en-US" sz="1800" smtClean="0">
                <a:latin typeface="Tahoma" panose="020B0604030504040204" pitchFamily="34" charset="0"/>
              </a:rPr>
              <a:t>Soccer-Fun </a:t>
            </a:r>
            <a:r>
              <a:rPr lang="en-US" sz="1800" dirty="0">
                <a:latin typeface="Tahoma" panose="020B0604030504040204" pitchFamily="34" charset="0"/>
              </a:rPr>
              <a:t>home site: </a:t>
            </a:r>
            <a:br>
              <a:rPr lang="en-US" sz="1800" dirty="0">
                <a:latin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</a:rPr>
              <a:t>http://www.cs.ru.nl/P.Achten/SoccerFun/SoccerFun.html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0978-C064-4254-87D4-CEF5CBA3A747}" type="slidenum">
              <a:rPr lang="en-US"/>
              <a:pPr/>
              <a:t>5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Soccer-Fun</a:t>
            </a:r>
            <a:endParaRPr lang="en-US" dirty="0"/>
          </a:p>
        </p:txBody>
      </p:sp>
      <p:pic>
        <p:nvPicPr>
          <p:cNvPr id="385034" name="Picture 10" descr="SoccerF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875"/>
            <a:ext cx="56642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football(</a:t>
            </a:r>
            <a:r>
              <a:rPr lang="en-US" dirty="0" err="1" smtClean="0"/>
              <a:t>er</a:t>
            </a:r>
            <a:r>
              <a:rPr lang="en-US" dirty="0" smtClean="0"/>
              <a:t>)s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A29-BFAC-4336-8C05-190F0A26296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4" descr="fifa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63500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1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066800" y="2482552"/>
            <a:ext cx="7620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Footballer</a:t>
            </a:r>
            <a:r>
              <a:rPr lang="en-US" sz="2400" dirty="0" smtClean="0">
                <a:latin typeface="Tahoma" panose="020B0604030504040204" pitchFamily="34" charset="0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E.m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{ </a:t>
            </a:r>
            <a:r>
              <a:rPr lang="en-US" sz="24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playerID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</a:rPr>
              <a:t>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FootballerID</a:t>
            </a:r>
            <a:r>
              <a:rPr lang="en-US" sz="2400" dirty="0" smtClean="0">
                <a:latin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nose </a:t>
            </a:r>
            <a:r>
              <a:rPr lang="en-US" sz="2400" dirty="0" smtClean="0">
                <a:latin typeface="Tahoma" panose="020B0604030504040204" pitchFamily="34" charset="0"/>
              </a:rPr>
              <a:t>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Angle</a:t>
            </a:r>
            <a:endParaRPr lang="en-US" sz="2400" dirty="0" smtClean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, </a:t>
            </a:r>
            <a:r>
              <a:rPr lang="en-US" sz="2400" dirty="0" err="1" smtClean="0">
                <a:solidFill>
                  <a:schemeClr val="accent2"/>
                </a:solidFill>
                <a:latin typeface="Tahoma" panose="020B0604030504040204" pitchFamily="34" charset="0"/>
              </a:rPr>
              <a:t>pos</a:t>
            </a:r>
            <a:r>
              <a:rPr lang="en-US" sz="2400" dirty="0" smtClean="0">
                <a:latin typeface="Tahoma" panose="020B0604030504040204" pitchFamily="34" charset="0"/>
              </a:rPr>
              <a:t>	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Position</a:t>
            </a:r>
            <a:r>
              <a:rPr lang="en-US" sz="2400" dirty="0" smtClean="0">
                <a:latin typeface="Tahoma" panose="020B0604030504040204" pitchFamily="34" charset="0"/>
              </a:rPr>
              <a:t>,	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speed</a:t>
            </a:r>
            <a:r>
              <a:rPr lang="en-US" sz="2400" dirty="0" smtClean="0">
                <a:latin typeface="Tahoma" panose="020B0604030504040204" pitchFamily="34" charset="0"/>
              </a:rPr>
              <a:t>	 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Speed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		</a:t>
            </a:r>
            <a:r>
              <a:rPr lang="en-US" sz="2400" dirty="0" smtClean="0">
                <a:latin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name</a:t>
            </a:r>
            <a:r>
              <a:rPr lang="en-US" sz="2400" dirty="0" smtClean="0">
                <a:latin typeface="Tahoma" panose="020B0604030504040204" pitchFamily="34" charset="0"/>
              </a:rPr>
              <a:t>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String</a:t>
            </a:r>
            <a:r>
              <a:rPr lang="en-US" sz="2400" dirty="0" smtClean="0">
                <a:latin typeface="Tahoma" panose="020B0604030504040204" pitchFamily="34" charset="0"/>
              </a:rPr>
              <a:t>,	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length	 </a:t>
            </a:r>
            <a:r>
              <a:rPr lang="en-US" sz="2400" dirty="0" smtClean="0">
                <a:latin typeface="Tahoma" panose="020B0604030504040204" pitchFamily="34" charset="0"/>
              </a:rPr>
              <a:t>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Length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stamina</a:t>
            </a:r>
            <a:r>
              <a:rPr lang="en-US" sz="2400" dirty="0" smtClean="0">
                <a:latin typeface="Tahoma" panose="020B0604030504040204" pitchFamily="34" charset="0"/>
              </a:rPr>
              <a:t>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Stamina</a:t>
            </a:r>
            <a:r>
              <a:rPr lang="en-US" sz="2400" dirty="0" smtClean="0">
                <a:latin typeface="Tahoma" panose="020B0604030504040204" pitchFamily="34" charset="0"/>
              </a:rPr>
              <a:t>,	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health</a:t>
            </a:r>
            <a:r>
              <a:rPr lang="en-US" sz="2400" dirty="0" smtClean="0">
                <a:latin typeface="Tahoma" panose="020B0604030504040204" pitchFamily="34" charset="0"/>
              </a:rPr>
              <a:t>	 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Health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skills</a:t>
            </a:r>
            <a:r>
              <a:rPr lang="en-US" sz="2400" dirty="0" smtClean="0">
                <a:latin typeface="Tahoma" panose="020B0604030504040204" pitchFamily="34" charset="0"/>
              </a:rPr>
              <a:t>	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MajorSkills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effect</a:t>
            </a:r>
            <a:r>
              <a:rPr lang="en-US" sz="2400" dirty="0" smtClean="0">
                <a:latin typeface="Tahoma" panose="020B0604030504040204" pitchFamily="34" charset="0"/>
              </a:rPr>
              <a:t>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Maybe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FootballerEffect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ahoma" panose="020B0604030504040204" pitchFamily="34" charset="0"/>
              </a:rPr>
              <a:t>		, </a:t>
            </a:r>
            <a:r>
              <a:rPr lang="en-US" sz="24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brain</a:t>
            </a:r>
            <a:r>
              <a:rPr lang="en-US" sz="2400" dirty="0" smtClean="0">
                <a:latin typeface="Tahoma" panose="020B0604030504040204" pitchFamily="34" charset="0"/>
              </a:rPr>
              <a:t>		::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Brain (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FootballerAI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 m)</a:t>
            </a:r>
            <a:r>
              <a:rPr lang="en-US" sz="2400" dirty="0" smtClean="0"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		</a:t>
            </a:r>
            <a:r>
              <a:rPr lang="en-US" sz="2400" dirty="0" smtClean="0">
                <a:latin typeface="Tahoma" panose="020B0604030504040204" pitchFamily="34" charset="0"/>
              </a:rPr>
              <a:t>}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Footballer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B81C-6A9F-4C1A-8701-33F1C4EC7B5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4" descr="voetball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29" y="181744"/>
            <a:ext cx="2206588" cy="26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804248" y="61071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DE4A0C-A800-488A-9E00-369330054D7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347864" y="2421136"/>
            <a:ext cx="2664296" cy="431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347695" y="2852936"/>
            <a:ext cx="2664465" cy="431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1404045" y="2447925"/>
            <a:ext cx="1439862" cy="4302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/>
          </a:p>
        </p:txBody>
      </p:sp>
      <p:sp>
        <p:nvSpPr>
          <p:cNvPr id="143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“</a:t>
            </a:r>
            <a:r>
              <a:rPr lang="en-US" dirty="0" smtClean="0"/>
              <a:t>Our” brain </a:t>
            </a:r>
            <a:r>
              <a:rPr lang="en-US" dirty="0"/>
              <a:t>is </a:t>
            </a:r>
            <a:r>
              <a:rPr lang="en-US" dirty="0" smtClean="0"/>
              <a:t>also a function</a:t>
            </a:r>
          </a:p>
        </p:txBody>
      </p:sp>
      <p:sp>
        <p:nvSpPr>
          <p:cNvPr id="413703" name="AutoShape 7"/>
          <p:cNvSpPr>
            <a:spLocks noChangeArrowheads="1"/>
          </p:cNvSpPr>
          <p:nvPr/>
        </p:nvSpPr>
        <p:spPr bwMode="auto">
          <a:xfrm>
            <a:off x="1403375" y="1412875"/>
            <a:ext cx="1368425" cy="503238"/>
          </a:xfrm>
          <a:prstGeom prst="wedgeRectCallout">
            <a:avLst>
              <a:gd name="adj1" fmla="val -24708"/>
              <a:gd name="adj2" fmla="val 14558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413704" name="AutoShape 8"/>
          <p:cNvSpPr>
            <a:spLocks noChangeArrowheads="1"/>
          </p:cNvSpPr>
          <p:nvPr/>
        </p:nvSpPr>
        <p:spPr bwMode="auto">
          <a:xfrm>
            <a:off x="3636888" y="1412875"/>
            <a:ext cx="1727200" cy="503238"/>
          </a:xfrm>
          <a:prstGeom prst="wedgeRectCallout">
            <a:avLst>
              <a:gd name="adj1" fmla="val -44134"/>
              <a:gd name="adj2" fmla="val 15891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 smtClean="0"/>
              <a:t>arguments</a:t>
            </a:r>
            <a:endParaRPr lang="en-US" sz="2000" dirty="0"/>
          </a:p>
        </p:txBody>
      </p:sp>
      <p:sp>
        <p:nvSpPr>
          <p:cNvPr id="413705" name="AutoShape 9"/>
          <p:cNvSpPr>
            <a:spLocks noChangeArrowheads="1"/>
          </p:cNvSpPr>
          <p:nvPr/>
        </p:nvSpPr>
        <p:spPr bwMode="auto">
          <a:xfrm>
            <a:off x="6011887" y="1412875"/>
            <a:ext cx="1368425" cy="503238"/>
          </a:xfrm>
          <a:prstGeom prst="wedgeRectCallout">
            <a:avLst>
              <a:gd name="adj1" fmla="val -49220"/>
              <a:gd name="adj2" fmla="val 23279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3347596" y="3286224"/>
            <a:ext cx="2664292" cy="431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3563888" y="3714631"/>
            <a:ext cx="2447999" cy="5048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1403946" y="3255525"/>
            <a:ext cx="1439862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dirty="0"/>
          </a:p>
        </p:txBody>
      </p:sp>
      <p:sp>
        <p:nvSpPr>
          <p:cNvPr id="413711" name="Text Box 15"/>
          <p:cNvSpPr txBox="1">
            <a:spLocks noChangeArrowheads="1"/>
          </p:cNvSpPr>
          <p:nvPr/>
        </p:nvSpPr>
        <p:spPr bwMode="auto">
          <a:xfrm>
            <a:off x="1404045" y="2420938"/>
            <a:ext cx="1439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Tahoma" panose="020B0604030504040204" pitchFamily="34" charset="0"/>
              </a:rPr>
              <a:t>minibrain</a:t>
            </a:r>
            <a:endParaRPr lang="en-US" sz="2000" dirty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05240" y="2446339"/>
            <a:ext cx="1727200" cy="881766"/>
            <a:chOff x="4468" y="1298"/>
            <a:chExt cx="1088" cy="647"/>
          </a:xfrm>
        </p:grpSpPr>
        <p:sp>
          <p:nvSpPr>
            <p:cNvPr id="14361" name="AutoShape 19"/>
            <p:cNvSpPr>
              <a:spLocks/>
            </p:cNvSpPr>
            <p:nvPr/>
          </p:nvSpPr>
          <p:spPr bwMode="auto">
            <a:xfrm>
              <a:off x="4468" y="1298"/>
              <a:ext cx="91" cy="591"/>
            </a:xfrm>
            <a:prstGeom prst="rightBrace">
              <a:avLst>
                <a:gd name="adj1" fmla="val 2912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/>
            </a:p>
          </p:txBody>
        </p:sp>
        <p:sp>
          <p:nvSpPr>
            <p:cNvPr id="14362" name="Text Box 20"/>
            <p:cNvSpPr txBox="1">
              <a:spLocks noChangeArrowheads="1"/>
            </p:cNvSpPr>
            <p:nvPr/>
          </p:nvSpPr>
          <p:spPr bwMode="auto">
            <a:xfrm>
              <a:off x="4604" y="1426"/>
              <a:ext cx="95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000" i="1" dirty="0" smtClean="0"/>
                <a:t>function-type</a:t>
              </a:r>
              <a:endParaRPr lang="en-US" sz="2000" i="1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05240" y="3285142"/>
            <a:ext cx="1727200" cy="2733106"/>
            <a:chOff x="4468" y="2740"/>
            <a:chExt cx="1088" cy="1784"/>
          </a:xfrm>
        </p:grpSpPr>
        <p:sp>
          <p:nvSpPr>
            <p:cNvPr id="14359" name="AutoShape 22"/>
            <p:cNvSpPr>
              <a:spLocks/>
            </p:cNvSpPr>
            <p:nvPr/>
          </p:nvSpPr>
          <p:spPr bwMode="auto">
            <a:xfrm>
              <a:off x="4468" y="2740"/>
              <a:ext cx="91" cy="1784"/>
            </a:xfrm>
            <a:prstGeom prst="rightBrace">
              <a:avLst>
                <a:gd name="adj1" fmla="val 12051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/>
            </a:p>
          </p:txBody>
        </p:sp>
        <p:sp>
          <p:nvSpPr>
            <p:cNvPr id="14360" name="Text Box 23"/>
            <p:cNvSpPr txBox="1">
              <a:spLocks noChangeArrowheads="1"/>
            </p:cNvSpPr>
            <p:nvPr/>
          </p:nvSpPr>
          <p:spPr bwMode="auto">
            <a:xfrm>
              <a:off x="4604" y="3355"/>
              <a:ext cx="952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000" i="1" dirty="0" smtClean="0"/>
                <a:t>function-</a:t>
              </a:r>
              <a:endParaRPr lang="en-US" sz="2000" i="1" dirty="0"/>
            </a:p>
            <a:p>
              <a:pPr eaLnBrk="1" hangingPunct="1"/>
              <a:r>
                <a:rPr lang="en-US" sz="2000" i="1" dirty="0" smtClean="0"/>
                <a:t>body</a:t>
              </a:r>
              <a:endParaRPr lang="en-US" sz="2000" i="1" dirty="0"/>
            </a:p>
          </p:txBody>
        </p:sp>
      </p:grpSp>
      <p:sp>
        <p:nvSpPr>
          <p:cNvPr id="413720" name="Text Box 24"/>
          <p:cNvSpPr txBox="1">
            <a:spLocks noChangeArrowheads="1"/>
          </p:cNvSpPr>
          <p:nvPr/>
        </p:nvSpPr>
        <p:spPr bwMode="auto">
          <a:xfrm>
            <a:off x="2987353" y="2420888"/>
            <a:ext cx="33128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ahoma" panose="020B0604030504040204" pitchFamily="34" charset="0"/>
              </a:rPr>
              <a:t>:: </a:t>
            </a:r>
            <a:r>
              <a:rPr lang="en-US" sz="2000" dirty="0" smtClean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latin typeface="Tahoma" panose="020B0604030504040204" pitchFamily="34" charset="0"/>
              </a:rPr>
              <a:t>(</a:t>
            </a:r>
            <a:r>
              <a:rPr lang="en-US" sz="2000" dirty="0" err="1" smtClean="0">
                <a:solidFill>
                  <a:srgbClr val="FF3300"/>
                </a:solidFill>
                <a:latin typeface="Tahoma" panose="020B0604030504040204" pitchFamily="34" charset="0"/>
              </a:rPr>
              <a:t>BrainInput</a:t>
            </a:r>
            <a:r>
              <a:rPr lang="en-US" sz="2000" dirty="0" smtClean="0">
                <a:solidFill>
                  <a:srgbClr val="FF3300"/>
                </a:solidFill>
                <a:latin typeface="Tahoma" panose="020B0604030504040204" pitchFamily="34" charset="0"/>
              </a:rPr>
              <a:t>,  Memory)</a:t>
            </a:r>
            <a:br>
              <a:rPr lang="en-US" sz="2000" dirty="0" smtClean="0">
                <a:solidFill>
                  <a:srgbClr val="FF3300"/>
                </a:solidFill>
                <a:latin typeface="Tahoma" panose="020B0604030504040204" pitchFamily="34" charset="0"/>
              </a:rPr>
            </a:br>
            <a:r>
              <a:rPr lang="en-US" sz="2000" dirty="0" smtClean="0">
                <a:solidFill>
                  <a:srgbClr val="FF3300"/>
                </a:solidFill>
                <a:latin typeface="Tahoma" panose="020B0604030504040204" pitchFamily="34" charset="0"/>
              </a:rPr>
              <a:t>-&gt; (</a:t>
            </a:r>
            <a:r>
              <a:rPr lang="en-US" sz="2000" dirty="0" err="1" smtClean="0">
                <a:solidFill>
                  <a:srgbClr val="FF3300"/>
                </a:solidFill>
                <a:latin typeface="Tahoma" panose="020B0604030504040204" pitchFamily="34" charset="0"/>
              </a:rPr>
              <a:t>BrainOutput,Memory</a:t>
            </a:r>
            <a:r>
              <a:rPr lang="en-US" sz="2000" dirty="0" smtClean="0">
                <a:solidFill>
                  <a:srgbClr val="FF3300"/>
                </a:solidFill>
                <a:latin typeface="Tahoma" panose="020B0604030504040204" pitchFamily="34" charset="0"/>
              </a:rPr>
              <a:t>)</a:t>
            </a:r>
            <a:endParaRPr lang="en-US" sz="2000" dirty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14355" name="Text Box 25"/>
          <p:cNvSpPr txBox="1">
            <a:spLocks noChangeArrowheads="1"/>
          </p:cNvSpPr>
          <p:nvPr/>
        </p:nvSpPr>
        <p:spPr bwMode="auto">
          <a:xfrm>
            <a:off x="1404045" y="3286224"/>
            <a:ext cx="1439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Tahoma" panose="020B0604030504040204" pitchFamily="34" charset="0"/>
              </a:rPr>
              <a:t>minibrain</a:t>
            </a:r>
            <a:endParaRPr lang="en-US" sz="2000" baseline="-25000" dirty="0">
              <a:latin typeface="Tahoma" panose="020B0604030504040204" pitchFamily="34" charset="0"/>
            </a:endParaRPr>
          </a:p>
        </p:txBody>
      </p:sp>
      <p:sp>
        <p:nvSpPr>
          <p:cNvPr id="413722" name="Rectangle 26"/>
          <p:cNvSpPr>
            <a:spLocks noChangeArrowheads="1"/>
          </p:cNvSpPr>
          <p:nvPr/>
        </p:nvSpPr>
        <p:spPr bwMode="auto">
          <a:xfrm>
            <a:off x="3563888" y="4218687"/>
            <a:ext cx="2447999" cy="5048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23" name="Rectangle 27"/>
          <p:cNvSpPr>
            <a:spLocks noChangeArrowheads="1"/>
          </p:cNvSpPr>
          <p:nvPr/>
        </p:nvSpPr>
        <p:spPr bwMode="auto">
          <a:xfrm>
            <a:off x="3563888" y="4722743"/>
            <a:ext cx="2447999" cy="5048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nl-NL"/>
          </a:p>
        </p:txBody>
      </p:sp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1403375" y="3292430"/>
            <a:ext cx="489654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ahoma" panose="020B0604030504040204" pitchFamily="34" charset="0"/>
              </a:rPr>
              <a:t>        </a:t>
            </a:r>
            <a:r>
              <a:rPr lang="en-US" sz="2000" dirty="0" smtClean="0">
                <a:latin typeface="Tahoma" panose="020B0604030504040204" pitchFamily="34" charset="0"/>
              </a:rPr>
              <a:t>                (input, memory)</a:t>
            </a:r>
            <a:endParaRPr lang="en-US" sz="2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condition</a:t>
            </a:r>
            <a:r>
              <a:rPr lang="en-US" sz="2000" baseline="-25000" dirty="0" smtClean="0">
                <a:latin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dirty="0" smtClean="0">
                <a:latin typeface="Tahoma" panose="020B0604030504040204" pitchFamily="34" charset="0"/>
              </a:rPr>
              <a:t>(output</a:t>
            </a:r>
            <a:r>
              <a:rPr lang="en-US" sz="2000" baseline="-25000" dirty="0" smtClean="0">
                <a:latin typeface="Tahoma" panose="020B0604030504040204" pitchFamily="34" charset="0"/>
              </a:rPr>
              <a:t>1</a:t>
            </a:r>
            <a:r>
              <a:rPr lang="en-US" sz="2000" dirty="0" smtClean="0">
                <a:latin typeface="Tahoma" panose="020B0604030504040204" pitchFamily="34" charset="0"/>
              </a:rPr>
              <a:t>,memory</a:t>
            </a:r>
            <a:r>
              <a:rPr lang="en-US" sz="2000" baseline="-25000" dirty="0" smtClean="0">
                <a:latin typeface="Tahoma" panose="020B0604030504040204" pitchFamily="34" charset="0"/>
              </a:rPr>
              <a:t>1</a:t>
            </a:r>
            <a:r>
              <a:rPr lang="en-US" sz="2000" dirty="0" smtClean="0">
                <a:latin typeface="Tahoma" panose="020B0604030504040204" pitchFamily="34" charset="0"/>
              </a:rPr>
              <a:t>)</a:t>
            </a:r>
            <a:endParaRPr lang="en-US" sz="2000" baseline="-25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</a:rPr>
              <a:t>condition</a:t>
            </a:r>
            <a:r>
              <a:rPr lang="en-US" sz="2000" baseline="-25000" dirty="0" smtClean="0">
                <a:latin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</a:rPr>
              <a:t>	= </a:t>
            </a:r>
            <a:r>
              <a:rPr lang="en-US" sz="2000" dirty="0" smtClean="0">
                <a:latin typeface="Tahoma" panose="020B0604030504040204" pitchFamily="34" charset="0"/>
              </a:rPr>
              <a:t>(output</a:t>
            </a:r>
            <a:r>
              <a:rPr lang="en-US" sz="2000" baseline="-25000" dirty="0" smtClean="0">
                <a:latin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</a:rPr>
              <a:t>,memory</a:t>
            </a:r>
            <a:r>
              <a:rPr lang="en-US" sz="2000" baseline="-25000" dirty="0" smtClean="0">
                <a:latin typeface="Tahoma" panose="020B0604030504040204" pitchFamily="34" charset="0"/>
              </a:rPr>
              <a:t>2</a:t>
            </a:r>
            <a:r>
              <a:rPr lang="en-US" sz="2000" dirty="0" smtClean="0">
                <a:latin typeface="Tahoma" panose="020B0604030504040204" pitchFamily="34" charset="0"/>
              </a:rPr>
              <a:t>)</a:t>
            </a:r>
            <a:endParaRPr lang="en-US" sz="2000" baseline="-250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ahoma" panose="020B0604030504040204" pitchFamily="34" charset="0"/>
              </a:rPr>
              <a:t>|</a:t>
            </a:r>
            <a:r>
              <a:rPr lang="en-US" sz="2000" dirty="0">
                <a:latin typeface="Tahoma" panose="020B0604030504040204" pitchFamily="34" charset="0"/>
              </a:rPr>
              <a:t> otherwise	= </a:t>
            </a:r>
            <a:r>
              <a:rPr lang="en-US" sz="2000" dirty="0" smtClean="0">
                <a:latin typeface="Tahoma" panose="020B0604030504040204" pitchFamily="34" charset="0"/>
              </a:rPr>
              <a:t>(</a:t>
            </a:r>
            <a:r>
              <a:rPr lang="en-US" sz="2000" dirty="0" err="1" smtClean="0">
                <a:latin typeface="Tahoma" panose="020B0604030504040204" pitchFamily="34" charset="0"/>
              </a:rPr>
              <a:t>output</a:t>
            </a:r>
            <a:r>
              <a:rPr lang="en-US" sz="2000" baseline="-25000" dirty="0" err="1" smtClean="0">
                <a:latin typeface="Tahoma" panose="020B0604030504040204" pitchFamily="34" charset="0"/>
              </a:rPr>
              <a:t>n</a:t>
            </a:r>
            <a:r>
              <a:rPr lang="en-US" sz="2000" dirty="0" err="1" smtClean="0">
                <a:latin typeface="Tahoma" panose="020B0604030504040204" pitchFamily="34" charset="0"/>
              </a:rPr>
              <a:t>,memory</a:t>
            </a:r>
            <a:r>
              <a:rPr lang="en-US" sz="2000" baseline="-25000" dirty="0" err="1" smtClean="0">
                <a:latin typeface="Tahoma" panose="020B0604030504040204" pitchFamily="34" charset="0"/>
              </a:rPr>
              <a:t>n</a:t>
            </a:r>
            <a:r>
              <a:rPr lang="en-US" sz="2000" dirty="0" smtClean="0">
                <a:latin typeface="Tahoma" panose="020B0604030504040204" pitchFamily="34" charset="0"/>
              </a:rPr>
              <a:t>)</a:t>
            </a:r>
            <a:endParaRPr lang="en-US" sz="2000" baseline="-25000" dirty="0">
              <a:latin typeface="Tahoma" panose="020B0604030504040204" pitchFamily="34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403648" y="5157192"/>
            <a:ext cx="38163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Tahoma" panose="020B0604030504040204" pitchFamily="34" charset="0"/>
              </a:rPr>
              <a:t>where</a:t>
            </a:r>
            <a:endParaRPr lang="en-US" sz="200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result	= computation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5076056" y="5228748"/>
            <a:ext cx="1800200" cy="792541"/>
            <a:chOff x="4468" y="1366"/>
            <a:chExt cx="1088" cy="250"/>
          </a:xfrm>
        </p:grpSpPr>
        <p:sp>
          <p:nvSpPr>
            <p:cNvPr id="30" name="AutoShape 19"/>
            <p:cNvSpPr>
              <a:spLocks/>
            </p:cNvSpPr>
            <p:nvPr/>
          </p:nvSpPr>
          <p:spPr bwMode="auto">
            <a:xfrm>
              <a:off x="4468" y="1366"/>
              <a:ext cx="87" cy="250"/>
            </a:xfrm>
            <a:prstGeom prst="rightBrace">
              <a:avLst>
                <a:gd name="adj1" fmla="val 2912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nl-NL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04" y="1367"/>
              <a:ext cx="95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000" i="1" dirty="0" smtClean="0"/>
                <a:t>partial computations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15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nimBg="1"/>
      <p:bldP spid="413700" grpId="0" animBg="1"/>
      <p:bldP spid="413701" grpId="0" animBg="1"/>
      <p:bldP spid="413703" grpId="0" animBg="1"/>
      <p:bldP spid="413704" grpId="0" animBg="1"/>
      <p:bldP spid="413705" grpId="0" animBg="1"/>
      <p:bldP spid="413708" grpId="0" animBg="1"/>
      <p:bldP spid="413709" grpId="0" animBg="1"/>
      <p:bldP spid="413710" grpId="0" animBg="1"/>
      <p:bldP spid="413711" grpId="0"/>
      <p:bldP spid="413720" grpId="0"/>
      <p:bldP spid="413722" grpId="0" animBg="1"/>
      <p:bldP spid="413723" grpId="0" animBg="1"/>
      <p:bldP spid="413712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A59-7022-4FE5-8BC8-3496F6D4D5E1}" type="slidenum">
              <a:rPr lang="en-US"/>
              <a:pPr/>
              <a:t>9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Dimensions – football field</a:t>
            </a:r>
            <a:endParaRPr lang="en-US" dirty="0"/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1042988" y="5214069"/>
            <a:ext cx="76327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FootballField</a:t>
            </a:r>
            <a:r>
              <a:rPr lang="en-US" sz="2000" dirty="0">
                <a:latin typeface="Tahoma" panose="020B0604030504040204" pitchFamily="34" charset="0"/>
              </a:rPr>
              <a:t> 	= {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fwidth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FieldWidth</a:t>
            </a:r>
            <a:r>
              <a:rPr lang="en-US" sz="2000" dirty="0">
                <a:latin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flength</a:t>
            </a:r>
            <a:r>
              <a:rPr lang="en-US" sz="2000" dirty="0">
                <a:latin typeface="Tahoma" panose="020B0604030504040204" pitchFamily="34" charset="0"/>
              </a:rPr>
              <a:t> 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FieldLength</a:t>
            </a:r>
            <a:r>
              <a:rPr lang="en-US" sz="2000" dirty="0">
                <a:latin typeface="Tahoma" panose="020B0604030504040204" pitchFamily="34" charset="0"/>
              </a:rPr>
              <a:t>}</a:t>
            </a:r>
          </a:p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FieldWidth</a:t>
            </a:r>
            <a:r>
              <a:rPr lang="en-US" sz="2000" dirty="0">
                <a:latin typeface="Tahoma" panose="020B0604030504040204" pitchFamily="34" charset="0"/>
              </a:rPr>
              <a:t> 	:==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</a:rPr>
              <a:t>::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FieldLength</a:t>
            </a:r>
            <a:r>
              <a:rPr lang="en-US" sz="2000" dirty="0">
                <a:latin typeface="Tahoma" panose="020B0604030504040204" pitchFamily="34" charset="0"/>
              </a:rPr>
              <a:t> 	:==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</a:rPr>
              <a:t>m :: </a:t>
            </a:r>
            <a:r>
              <a:rPr lang="en-US" sz="2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Real -&gt; </a:t>
            </a:r>
            <a:r>
              <a:rPr lang="en-US" sz="2000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Metre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76838" name="AutoShape 6"/>
          <p:cNvSpPr>
            <a:spLocks/>
          </p:cNvSpPr>
          <p:nvPr/>
        </p:nvSpPr>
        <p:spPr bwMode="auto">
          <a:xfrm>
            <a:off x="3492500" y="1628775"/>
            <a:ext cx="71438" cy="2952750"/>
          </a:xfrm>
          <a:prstGeom prst="leftBrace">
            <a:avLst>
              <a:gd name="adj1" fmla="val 3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39" name="AutoShape 7"/>
          <p:cNvSpPr>
            <a:spLocks/>
          </p:cNvSpPr>
          <p:nvPr/>
        </p:nvSpPr>
        <p:spPr bwMode="auto">
          <a:xfrm rot="16200000">
            <a:off x="5756275" y="2525439"/>
            <a:ext cx="150813" cy="4392613"/>
          </a:xfrm>
          <a:prstGeom prst="leftBrace">
            <a:avLst>
              <a:gd name="adj1" fmla="val 242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2124075" y="2924175"/>
            <a:ext cx="1295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fwidth</a:t>
            </a:r>
          </a:p>
          <a:p>
            <a:pPr algn="r">
              <a:spcBef>
                <a:spcPct val="50000"/>
              </a:spcBef>
            </a:pPr>
            <a:r>
              <a:rPr lang="en-US" sz="1400" i="1">
                <a:solidFill>
                  <a:schemeClr val="accent2"/>
                </a:solidFill>
              </a:rPr>
              <a:t>(64m-75m)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572000" y="4688309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>
                <a:solidFill>
                  <a:schemeClr val="accent2"/>
                </a:solidFill>
                <a:latin typeface="Tahoma" panose="020B0604030504040204" pitchFamily="34" charset="0"/>
              </a:rPr>
              <a:t>flength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1400" i="1" dirty="0">
                <a:solidFill>
                  <a:schemeClr val="accent2"/>
                </a:solidFill>
              </a:rPr>
              <a:t>(100m – 110m)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4" y="1628775"/>
            <a:ext cx="4330183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8690</TotalTime>
  <Words>1083</Words>
  <Application>Microsoft Office PowerPoint</Application>
  <PresentationFormat>On-screen Show (4:3)</PresentationFormat>
  <Paragraphs>352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Symbol</vt:lpstr>
      <vt:lpstr>Tahoma</vt:lpstr>
      <vt:lpstr>Times New Roman</vt:lpstr>
      <vt:lpstr>Verdana</vt:lpstr>
      <vt:lpstr>Notebook</vt:lpstr>
      <vt:lpstr>Soccer-Fun functional programming with football</vt:lpstr>
      <vt:lpstr>What is Soccer-Fun?</vt:lpstr>
      <vt:lpstr>Football brain</vt:lpstr>
      <vt:lpstr>Voetbalbrein</vt:lpstr>
      <vt:lpstr>Soccer-Fun</vt:lpstr>
      <vt:lpstr>Model football(er)s</vt:lpstr>
      <vt:lpstr>Footballer</vt:lpstr>
      <vt:lpstr>“Our” brain is also a function</vt:lpstr>
      <vt:lpstr>Dimensions – football field</vt:lpstr>
      <vt:lpstr>Dimensions</vt:lpstr>
      <vt:lpstr>Dimensions – football field</vt:lpstr>
      <vt:lpstr>Dimensions – coordinates</vt:lpstr>
      <vt:lpstr>Dimensions – height</vt:lpstr>
      <vt:lpstr>Dimensions – directions</vt:lpstr>
      <vt:lpstr>Dimensions – speed</vt:lpstr>
      <vt:lpstr>Program brains</vt:lpstr>
      <vt:lpstr>“Our” brain is different</vt:lpstr>
      <vt:lpstr>What does a football player know?</vt:lpstr>
      <vt:lpstr>What can a football player do?</vt:lpstr>
      <vt:lpstr>Example 1: stand still</vt:lpstr>
      <vt:lpstr>Example 2: run to a point</vt:lpstr>
      <vt:lpstr>Example 2: run to a point</vt:lpstr>
      <vt:lpstr>Example 3: kick ball to point</vt:lpstr>
      <vt:lpstr>Example 4: track ball</vt:lpstr>
      <vt:lpstr>Referee</vt:lpstr>
      <vt:lpstr>Referee</vt:lpstr>
      <vt:lpstr>Referee</vt:lpstr>
      <vt:lpstr>Referee</vt:lpstr>
      <vt:lpstr>Referee</vt:lpstr>
      <vt:lpstr>Team building</vt:lpstr>
      <vt:lpstr>Team building</vt:lpstr>
      <vt:lpstr>Team building</vt:lpstr>
      <vt:lpstr>Brain training</vt:lpstr>
      <vt:lpstr>Training 1: slalom</vt:lpstr>
      <vt:lpstr>Training 1: slalom</vt:lpstr>
      <vt:lpstr>Training 2: play ball</vt:lpstr>
      <vt:lpstr>Training 2: play ball</vt:lpstr>
      <vt:lpstr>Training 3: timing of play ball</vt:lpstr>
      <vt:lpstr>Training 3: timing of play ball</vt:lpstr>
      <vt:lpstr>Training 4: protect goal</vt:lpstr>
      <vt:lpstr>Training 4: protect goal</vt:lpstr>
      <vt:lpstr>Read more: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Achten</dc:creator>
  <cp:lastModifiedBy>Peter Achten</cp:lastModifiedBy>
  <cp:revision>2049</cp:revision>
  <dcterms:created xsi:type="dcterms:W3CDTF">1601-01-01T00:00:00Z</dcterms:created>
  <dcterms:modified xsi:type="dcterms:W3CDTF">2017-03-10T10:42:27Z</dcterms:modified>
</cp:coreProperties>
</file>