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 id="2147483666"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78" r:id="rId13"/>
    <p:sldId id="281" r:id="rId14"/>
    <p:sldId id="284" r:id="rId15"/>
    <p:sldId id="287" r:id="rId16"/>
    <p:sldId id="290" r:id="rId17"/>
    <p:sldId id="291" r:id="rId18"/>
  </p:sldIdLst>
  <p:sldSz cx="14630400" cy="8229600"/>
  <p:notesSz cx="8229600" cy="14630400"/>
  <p:embeddedFontLst>
    <p:embeddedFont>
      <p:font typeface="Platypi Medium" panose="020B0604020202020204" charset="0"/>
      <p:regular r:id="rId20"/>
    </p:embeddedFont>
    <p:embeddedFont>
      <p:font typeface="Source Serif Pro" panose="02040603050405020204" pitchFamily="18" charset="0"/>
      <p:regular r:id="rId21"/>
    </p:embeddedFont>
  </p:embeddedFontLst>
  <p:custDataLst>
    <p:tags r:id="rId22"/>
  </p:custDataLst>
  <p:defaultTextStyle/>
  <p:extLst>
    <p:ext uri="{EFAFB233-063F-42B5-8137-9DF3F51BA10A}">
      <p15:sldGuideLst xmlns:p15="http://schemas.microsoft.com/office/powerpoint/2012/main">
        <p15:guide id="1" pos="46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guide pos="4608"/>
        <p:guide orient="horz" pos="2592"/>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10/2/2024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p:spPr>
        <p:txBody>
          <a:bodyPr/>
          <a:lstStyle/>
          <a:p>
            <a:endParaRPr/>
          </a:p>
        </p:txBody>
      </p:sp>
      <p:sp>
        <p:nvSpPr>
          <p:cNvPr id="3" name="Shape 1"/>
          <p:cNvSpPr/>
          <p:nvPr/>
        </p:nvSpPr>
        <p:spPr>
          <a:xfrm>
            <a:off x="0" y="0"/>
            <a:ext cx="14630400" cy="8229600"/>
          </a:xfrm>
          <a:prstGeom prst="rect">
            <a:avLst/>
          </a:prstGeom>
          <a:solidFill>
            <a:srgbClr val="FFFFFF"/>
          </a:solidFill>
        </p:spPr>
        <p:txBody>
          <a:bodyPr/>
          <a:lstStyle/>
          <a:p>
            <a:endParaRPr/>
          </a:p>
        </p:txBody>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p:spPr>
        <p:txBody>
          <a:bodyPr/>
          <a:lstStyle/>
          <a:p>
            <a:endParaRPr/>
          </a:p>
        </p:txBody>
      </p:sp>
      <p:sp>
        <p:nvSpPr>
          <p:cNvPr id="3" name="Shape 1"/>
          <p:cNvSpPr/>
          <p:nvPr/>
        </p:nvSpPr>
        <p:spPr>
          <a:xfrm>
            <a:off x="0" y="0"/>
            <a:ext cx="14630400" cy="8229600"/>
          </a:xfrm>
          <a:prstGeom prst="rect">
            <a:avLst/>
          </a:prstGeom>
          <a:solidFill>
            <a:srgbClr val="FFFFFF"/>
          </a:solidFill>
        </p:spPr>
        <p:txBody>
          <a:bodyPr/>
          <a:lstStyle/>
          <a:p>
            <a:endParaRPr/>
          </a:p>
        </p:txBody>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p:spPr>
        <p:txBody>
          <a:bodyPr/>
          <a:lstStyle/>
          <a:p>
            <a:endParaRPr/>
          </a:p>
        </p:txBody>
      </p:sp>
      <p:sp>
        <p:nvSpPr>
          <p:cNvPr id="3" name="Shape 1"/>
          <p:cNvSpPr/>
          <p:nvPr/>
        </p:nvSpPr>
        <p:spPr>
          <a:xfrm>
            <a:off x="0" y="0"/>
            <a:ext cx="14630400" cy="8229600"/>
          </a:xfrm>
          <a:prstGeom prst="rect">
            <a:avLst/>
          </a:prstGeom>
          <a:solidFill>
            <a:srgbClr val="FFFFFF"/>
          </a:solidFill>
        </p:spPr>
        <p:txBody>
          <a:bodyPr/>
          <a:lstStyle/>
          <a:p>
            <a:endParaRPr/>
          </a:p>
        </p:txBody>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p:spPr>
        <p:txBody>
          <a:bodyPr/>
          <a:lstStyle/>
          <a:p>
            <a:endParaRPr/>
          </a:p>
        </p:txBody>
      </p:sp>
      <p:sp>
        <p:nvSpPr>
          <p:cNvPr id="3" name="Shape 1"/>
          <p:cNvSpPr/>
          <p:nvPr/>
        </p:nvSpPr>
        <p:spPr>
          <a:xfrm>
            <a:off x="0" y="0"/>
            <a:ext cx="14630400" cy="8229600"/>
          </a:xfrm>
          <a:prstGeom prst="rect">
            <a:avLst/>
          </a:prstGeom>
          <a:solidFill>
            <a:srgbClr val="FFFFFF"/>
          </a:solidFill>
        </p:spPr>
        <p:txBody>
          <a:bodyPr/>
          <a:lstStyle/>
          <a:p>
            <a:endParaRPr/>
          </a:p>
        </p:txBody>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p:spPr>
        <p:txBody>
          <a:bodyPr/>
          <a:lstStyle/>
          <a:p>
            <a:endParaRPr/>
          </a:p>
        </p:txBody>
      </p:sp>
      <p:sp>
        <p:nvSpPr>
          <p:cNvPr id="3" name="Shape 1"/>
          <p:cNvSpPr/>
          <p:nvPr/>
        </p:nvSpPr>
        <p:spPr>
          <a:xfrm>
            <a:off x="0" y="0"/>
            <a:ext cx="14630400" cy="8229600"/>
          </a:xfrm>
          <a:prstGeom prst="rect">
            <a:avLst/>
          </a:prstGeom>
          <a:solidFill>
            <a:srgbClr val="FFFFFF"/>
          </a:solidFill>
        </p:spPr>
        <p:txBody>
          <a:bodyPr/>
          <a:lstStyle/>
          <a:p>
            <a:endParaRPr/>
          </a:p>
        </p:txBody>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p:spPr>
        <p:txBody>
          <a:bodyPr/>
          <a:lstStyle/>
          <a:p>
            <a:endParaRPr/>
          </a:p>
        </p:txBody>
      </p:sp>
      <p:sp>
        <p:nvSpPr>
          <p:cNvPr id="3" name="Shape 1"/>
          <p:cNvSpPr/>
          <p:nvPr/>
        </p:nvSpPr>
        <p:spPr>
          <a:xfrm>
            <a:off x="0" y="0"/>
            <a:ext cx="14630400" cy="8229600"/>
          </a:xfrm>
          <a:prstGeom prst="rect">
            <a:avLst/>
          </a:prstGeom>
          <a:solidFill>
            <a:srgbClr val="FFFFFF"/>
          </a:solidFill>
        </p:spPr>
        <p:txBody>
          <a:bodyPr/>
          <a:lstStyle/>
          <a:p>
            <a:endParaRPr/>
          </a:p>
        </p:txBody>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p:spPr>
        <p:txBody>
          <a:bodyPr/>
          <a:lstStyle/>
          <a:p>
            <a:endParaRPr/>
          </a:p>
        </p:txBody>
      </p:sp>
      <p:sp>
        <p:nvSpPr>
          <p:cNvPr id="3" name="Shape 1"/>
          <p:cNvSpPr/>
          <p:nvPr/>
        </p:nvSpPr>
        <p:spPr>
          <a:xfrm>
            <a:off x="0" y="0"/>
            <a:ext cx="14630400" cy="8229600"/>
          </a:xfrm>
          <a:prstGeom prst="rect">
            <a:avLst/>
          </a:prstGeom>
          <a:solidFill>
            <a:srgbClr val="FFFFFF"/>
          </a:solidFill>
        </p:spPr>
        <p:txBody>
          <a:bodyPr/>
          <a:lstStyle/>
          <a:p>
            <a:endParaRPr/>
          </a:p>
        </p:txBody>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p:spPr>
        <p:txBody>
          <a:bodyPr/>
          <a:lstStyle/>
          <a:p>
            <a:endParaRPr/>
          </a:p>
        </p:txBody>
      </p:sp>
      <p:sp>
        <p:nvSpPr>
          <p:cNvPr id="3" name="Shape 1"/>
          <p:cNvSpPr/>
          <p:nvPr/>
        </p:nvSpPr>
        <p:spPr>
          <a:xfrm>
            <a:off x="0" y="0"/>
            <a:ext cx="14630400" cy="8229600"/>
          </a:xfrm>
          <a:prstGeom prst="rect">
            <a:avLst/>
          </a:prstGeom>
          <a:solidFill>
            <a:srgbClr val="FFFFFF"/>
          </a:solidFill>
        </p:spPr>
        <p:txBody>
          <a:bodyPr/>
          <a:lstStyle/>
          <a:p>
            <a:endParaRPr/>
          </a:p>
        </p:txBody>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p:spPr>
        <p:txBody>
          <a:bodyPr/>
          <a:lstStyle/>
          <a:p>
            <a:endParaRPr/>
          </a:p>
        </p:txBody>
      </p:sp>
      <p:sp>
        <p:nvSpPr>
          <p:cNvPr id="3" name="Shape 1"/>
          <p:cNvSpPr/>
          <p:nvPr/>
        </p:nvSpPr>
        <p:spPr>
          <a:xfrm>
            <a:off x="0" y="0"/>
            <a:ext cx="14630400" cy="8229600"/>
          </a:xfrm>
          <a:prstGeom prst="rect">
            <a:avLst/>
          </a:prstGeom>
          <a:solidFill>
            <a:srgbClr val="FFFFFF"/>
          </a:solidFill>
        </p:spPr>
        <p:txBody>
          <a:bodyPr/>
          <a:lstStyle/>
          <a:p>
            <a:endParaRPr/>
          </a:p>
        </p:txBody>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p:spPr>
        <p:txBody>
          <a:bodyPr/>
          <a:lstStyle/>
          <a:p>
            <a:endParaRPr/>
          </a:p>
        </p:txBody>
      </p:sp>
      <p:sp>
        <p:nvSpPr>
          <p:cNvPr id="3" name="Shape 1"/>
          <p:cNvSpPr/>
          <p:nvPr/>
        </p:nvSpPr>
        <p:spPr>
          <a:xfrm>
            <a:off x="0" y="0"/>
            <a:ext cx="14630400" cy="8229600"/>
          </a:xfrm>
          <a:prstGeom prst="rect">
            <a:avLst/>
          </a:prstGeom>
          <a:solidFill>
            <a:srgbClr val="FFFFFF"/>
          </a:solidFill>
        </p:spPr>
        <p:txBody>
          <a:bodyPr/>
          <a:lstStyle/>
          <a:p>
            <a:endParaRPr/>
          </a:p>
        </p:txBody>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p:spPr>
        <p:txBody>
          <a:bodyPr/>
          <a:lstStyle/>
          <a:p>
            <a:endParaRPr/>
          </a:p>
        </p:txBody>
      </p:sp>
      <p:sp>
        <p:nvSpPr>
          <p:cNvPr id="3" name="Shape 1"/>
          <p:cNvSpPr/>
          <p:nvPr/>
        </p:nvSpPr>
        <p:spPr>
          <a:xfrm>
            <a:off x="0" y="0"/>
            <a:ext cx="14630400" cy="8229600"/>
          </a:xfrm>
          <a:prstGeom prst="rect">
            <a:avLst/>
          </a:prstGeom>
          <a:solidFill>
            <a:srgbClr val="FFFFFF"/>
          </a:solidFill>
        </p:spPr>
        <p:txBody>
          <a:bodyPr/>
          <a:lstStyle/>
          <a:p>
            <a:endParaRPr/>
          </a:p>
        </p:txBody>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p:spPr>
        <p:txBody>
          <a:bodyPr/>
          <a:lstStyle/>
          <a:p>
            <a:endParaRPr/>
          </a:p>
        </p:txBody>
      </p:sp>
      <p:sp>
        <p:nvSpPr>
          <p:cNvPr id="3" name="Shape 1"/>
          <p:cNvSpPr/>
          <p:nvPr/>
        </p:nvSpPr>
        <p:spPr>
          <a:xfrm>
            <a:off x="0" y="0"/>
            <a:ext cx="14630400" cy="8229600"/>
          </a:xfrm>
          <a:prstGeom prst="rect">
            <a:avLst/>
          </a:prstGeom>
          <a:solidFill>
            <a:srgbClr val="FFFFFF"/>
          </a:solidFill>
        </p:spPr>
        <p:txBody>
          <a:bodyPr/>
          <a:lstStyle/>
          <a:p>
            <a:endParaRPr/>
          </a:p>
        </p:txBody>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p:spPr>
        <p:txBody>
          <a:bodyPr/>
          <a:lstStyle/>
          <a:p>
            <a:endParaRPr/>
          </a:p>
        </p:txBody>
      </p:sp>
      <p:sp>
        <p:nvSpPr>
          <p:cNvPr id="3" name="Shape 1"/>
          <p:cNvSpPr/>
          <p:nvPr/>
        </p:nvSpPr>
        <p:spPr>
          <a:xfrm>
            <a:off x="0" y="0"/>
            <a:ext cx="14630400" cy="8229600"/>
          </a:xfrm>
          <a:prstGeom prst="rect">
            <a:avLst/>
          </a:prstGeom>
          <a:solidFill>
            <a:srgbClr val="FFFFFF"/>
          </a:solidFill>
        </p:spPr>
        <p:txBody>
          <a:bodyPr/>
          <a:lstStyle/>
          <a:p>
            <a:endParaRPr/>
          </a:p>
        </p:txBody>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p:spPr>
        <p:txBody>
          <a:bodyPr/>
          <a:lstStyle/>
          <a:p>
            <a:endParaRPr/>
          </a:p>
        </p:txBody>
      </p:sp>
      <p:sp>
        <p:nvSpPr>
          <p:cNvPr id="3" name="Shape 1"/>
          <p:cNvSpPr/>
          <p:nvPr/>
        </p:nvSpPr>
        <p:spPr>
          <a:xfrm>
            <a:off x="0" y="0"/>
            <a:ext cx="14630400" cy="8229600"/>
          </a:xfrm>
          <a:prstGeom prst="rect">
            <a:avLst/>
          </a:prstGeom>
          <a:solidFill>
            <a:srgbClr val="FFFFFF"/>
          </a:solidFill>
        </p:spPr>
        <p:txBody>
          <a:bodyPr/>
          <a:lstStyle/>
          <a:p>
            <a:endParaRPr/>
          </a:p>
        </p:txBody>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p:spPr>
        <p:txBody>
          <a:bodyPr/>
          <a:lstStyle/>
          <a:p>
            <a:endParaRPr/>
          </a:p>
        </p:txBody>
      </p:sp>
      <p:sp>
        <p:nvSpPr>
          <p:cNvPr id="3" name="Shape 1"/>
          <p:cNvSpPr/>
          <p:nvPr/>
        </p:nvSpPr>
        <p:spPr>
          <a:xfrm>
            <a:off x="0" y="0"/>
            <a:ext cx="14630400" cy="8229600"/>
          </a:xfrm>
          <a:prstGeom prst="rect">
            <a:avLst/>
          </a:prstGeom>
          <a:solidFill>
            <a:srgbClr val="FFFFFF"/>
          </a:solidFill>
        </p:spPr>
        <p:txBody>
          <a:bodyPr/>
          <a:lstStyle/>
          <a:p>
            <a:endParaRPr/>
          </a:p>
        </p:txBody>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mailto:Tamilnadu&#65532;hazeerab.cse2023@citchenni.net"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1016/j.eswa.2023.120346" TargetMode="External"/><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Numbers on a digital display"/>
          <p:cNvPicPr>
            <a:picLocks noChangeAspect="1"/>
          </p:cNvPicPr>
          <p:nvPr/>
        </p:nvPicPr>
        <p:blipFill>
          <a:blip r:embed="rId3"/>
          <a:srcRect/>
          <a:stretch/>
        </p:blipFill>
        <p:spPr>
          <a:xfrm>
            <a:off x="0" y="0"/>
            <a:ext cx="14630400" cy="3113603"/>
          </a:xfrm>
          <a:prstGeom prst="rect">
            <a:avLst/>
          </a:prstGeom>
        </p:spPr>
      </p:pic>
      <p:sp>
        <p:nvSpPr>
          <p:cNvPr id="3" name="Text 0"/>
          <p:cNvSpPr/>
          <p:nvPr/>
        </p:nvSpPr>
        <p:spPr>
          <a:xfrm>
            <a:off x="711755" y="3266123"/>
            <a:ext cx="13305327" cy="1963799"/>
          </a:xfrm>
          <a:prstGeom prst="rect">
            <a:avLst/>
          </a:prstGeom>
          <a:noFill/>
        </p:spPr>
        <p:txBody>
          <a:bodyPr wrap="square" lIns="0" tIns="0" rIns="0" bIns="0" rtlCol="0" anchor="t"/>
          <a:lstStyle/>
          <a:p>
            <a:pPr marL="268605" marR="768985" indent="-6350" algn="r">
              <a:lnSpc>
                <a:spcPct val="107000"/>
              </a:lnSpc>
              <a:spcAft>
                <a:spcPts val="565"/>
              </a:spcAft>
            </a:pPr>
            <a:r>
              <a:rPr lang="en-IN" sz="4400" b="1" kern="100" dirty="0">
                <a:solidFill>
                  <a:schemeClr val="tx1"/>
                </a:solidFill>
                <a:effectLst/>
                <a:latin typeface="Times New Roman" panose="02020603050405020304" pitchFamily="18" charset="0"/>
                <a:ea typeface="Times New Roman" panose="02020603050405020304" pitchFamily="18" charset="0"/>
              </a:rPr>
              <a:t>DATA-DRIVEN STOCK PRICE PREDICTION: </a:t>
            </a:r>
          </a:p>
          <a:p>
            <a:r>
              <a:rPr lang="en-IN" sz="4400" b="1" dirty="0">
                <a:solidFill>
                  <a:schemeClr val="tx1"/>
                </a:solidFill>
                <a:effectLst/>
                <a:latin typeface="Times New Roman" panose="02020603050405020304" pitchFamily="18" charset="0"/>
                <a:ea typeface="Times New Roman" panose="02020603050405020304" pitchFamily="18" charset="0"/>
              </a:rPr>
              <a:t>INTEGRATING MACHINE LEARNING  MODELS</a:t>
            </a:r>
            <a:endParaRPr lang="en-US" sz="4400" b="1" dirty="0">
              <a:solidFill>
                <a:schemeClr val="tx1"/>
              </a:solidFill>
            </a:endParaRPr>
          </a:p>
        </p:txBody>
      </p:sp>
      <p:sp>
        <p:nvSpPr>
          <p:cNvPr id="4" name="Text 1"/>
          <p:cNvSpPr/>
          <p:nvPr/>
        </p:nvSpPr>
        <p:spPr>
          <a:xfrm>
            <a:off x="711756" y="5325189"/>
            <a:ext cx="13206888" cy="325279"/>
          </a:xfrm>
          <a:prstGeom prst="rect">
            <a:avLst/>
          </a:prstGeom>
          <a:noFill/>
        </p:spPr>
        <p:txBody>
          <a:bodyPr wrap="none" lIns="0" tIns="0" rIns="0" bIns="0" rtlCol="0" anchor="t"/>
          <a:lstStyle/>
          <a:p>
            <a:pPr marL="0" indent="0">
              <a:lnSpc>
                <a:spcPts val="2550"/>
              </a:lnSpc>
              <a:buNone/>
            </a:pPr>
            <a:r>
              <a:rPr lang="en-US" sz="1600">
                <a:solidFill>
                  <a:srgbClr val="504C49"/>
                </a:solidFill>
                <a:latin typeface="Source Serif Pro" pitchFamily="34" charset="0"/>
                <a:ea typeface="Source Serif Pro" pitchFamily="34" charset="-122"/>
                <a:cs typeface="Source Serif Pro" pitchFamily="34" charset="-120"/>
              </a:rPr>
              <a:t>Predicting stock prices is a complex task influenced by numerous factors, making it challenging to accurately forecast future movements.</a:t>
            </a:r>
            <a:endParaRPr lang="en-US" sz="1600"/>
          </a:p>
        </p:txBody>
      </p:sp>
      <p:sp>
        <p:nvSpPr>
          <p:cNvPr id="5" name="Text 2"/>
          <p:cNvSpPr/>
          <p:nvPr/>
        </p:nvSpPr>
        <p:spPr>
          <a:xfrm>
            <a:off x="711756" y="5879187"/>
            <a:ext cx="13206888" cy="1626394"/>
          </a:xfrm>
          <a:prstGeom prst="rect">
            <a:avLst/>
          </a:prstGeom>
          <a:noFill/>
        </p:spPr>
        <p:txBody>
          <a:bodyPr wrap="square" lIns="0" tIns="0" rIns="0" bIns="0" rtlCol="0" anchor="t"/>
          <a:lstStyle/>
          <a:p>
            <a:pPr marL="0" indent="0">
              <a:lnSpc>
                <a:spcPts val="2550"/>
              </a:lnSpc>
              <a:buNone/>
            </a:pPr>
            <a:r>
              <a:rPr lang="en-US" sz="1600">
                <a:solidFill>
                  <a:srgbClr val="504C49"/>
                </a:solidFill>
                <a:latin typeface="Source Serif Pro" pitchFamily="34" charset="0"/>
                <a:ea typeface="Source Serif Pro" pitchFamily="34" charset="-122"/>
                <a:cs typeface="Source Serif Pro" pitchFamily="34" charset="-120"/>
              </a:rPr>
              <a:t>Hazeera B-23CS065
Department of Computer Science and Engineering
chennai institue of technology
chennai,Tamilnadu</a:t>
            </a:r>
            <a:r>
              <a:rPr lang="en-US" sz="1600" u="sng">
                <a:solidFill>
                  <a:srgbClr val="3E2513"/>
                </a:solidFill>
                <a:latin typeface="Source Serif Pro" pitchFamily="34" charset="0"/>
                <a:ea typeface="Source Serif Pro" pitchFamily="34" charset="-122"/>
                <a:cs typeface="Source Serif Pro" pitchFamily="34" charset="-120"/>
                <a:hlinkClick r:id="rId4">
                  <a:extLst>
                    <a:ext uri="{A12FA001-AC4F-418D-AE19-62706E023703}">
                      <ahyp:hlinkClr xmlns:ahyp="http://schemas.microsoft.com/office/drawing/2018/hyperlinkcolor" val="tx"/>
                    </a:ext>
                  </a:extLst>
                </a:hlinkClick>
              </a:rPr>
              <a:t>
</a:t>
            </a:r>
            <a:r>
              <a:rPr lang="en-US" sz="1600">
                <a:solidFill>
                  <a:srgbClr val="504C49"/>
                </a:solidFill>
                <a:latin typeface="Source Serif Pro" pitchFamily="34" charset="0"/>
                <a:ea typeface="Source Serif Pro" pitchFamily="34" charset="-122"/>
                <a:cs typeface="Source Serif Pro" pitchFamily="34" charset="-120"/>
              </a:rPr>
              <a:t>hazeerab.cse2023@citchenni.net</a:t>
            </a:r>
            <a:endParaRPr lang="en-US" sz="1600"/>
          </a:p>
        </p:txBody>
      </p:sp>
      <p:sp>
        <p:nvSpPr>
          <p:cNvPr id="6" name="Rectangle 5">
            <a:extLst>
              <a:ext uri="{FF2B5EF4-FFF2-40B4-BE49-F238E27FC236}">
                <a16:creationId xmlns:a16="http://schemas.microsoft.com/office/drawing/2014/main" id="{B0693F3C-4CA8-09F7-4735-CEB593306B58}"/>
              </a:ext>
            </a:extLst>
          </p:cNvPr>
          <p:cNvSpPr/>
          <p:nvPr/>
        </p:nvSpPr>
        <p:spPr>
          <a:xfrm>
            <a:off x="12277493" y="7748204"/>
            <a:ext cx="2252547" cy="33918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600" dirty="0"/>
              <a:t>C</a:t>
            </a:r>
            <a:r>
              <a:rPr lang="en-US" sz="1600" dirty="0">
                <a:solidFill>
                  <a:schemeClr val="bg1"/>
                </a:solidFill>
              </a:rPr>
              <a:t>reated by </a:t>
            </a:r>
            <a:r>
              <a:rPr lang="en-US" sz="1600" dirty="0" err="1">
                <a:solidFill>
                  <a:schemeClr val="bg1"/>
                </a:solidFill>
              </a:rPr>
              <a:t>hazeera</a:t>
            </a:r>
            <a:endParaRPr lang="en-IN" sz="160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p:cNvPicPr>
            <a:picLocks noChangeAspect="1"/>
          </p:cNvPicPr>
          <p:nvPr/>
        </p:nvPicPr>
        <p:blipFill>
          <a:blip r:embed="rId3"/>
          <a:srcRect/>
          <a:stretch/>
        </p:blipFill>
        <p:spPr>
          <a:xfrm>
            <a:off x="7915411" y="0"/>
            <a:ext cx="6797890" cy="8229600"/>
          </a:xfrm>
          <a:prstGeom prst="rect">
            <a:avLst/>
          </a:prstGeom>
        </p:spPr>
      </p:pic>
      <p:sp>
        <p:nvSpPr>
          <p:cNvPr id="3" name="Text 0"/>
          <p:cNvSpPr/>
          <p:nvPr/>
        </p:nvSpPr>
        <p:spPr>
          <a:xfrm>
            <a:off x="165854" y="364148"/>
            <a:ext cx="7149346" cy="599837"/>
          </a:xfrm>
          <a:prstGeom prst="rect">
            <a:avLst/>
          </a:prstGeom>
          <a:noFill/>
        </p:spPr>
        <p:txBody>
          <a:bodyPr wrap="none" lIns="0" tIns="0" rIns="0" bIns="0" rtlCol="0" anchor="t"/>
          <a:lstStyle/>
          <a:p>
            <a:pPr marL="0" indent="0">
              <a:lnSpc>
                <a:spcPts val="4700"/>
              </a:lnSpc>
              <a:buNone/>
            </a:pPr>
            <a:r>
              <a:rPr lang="en-US" sz="3750" dirty="0">
                <a:solidFill>
                  <a:srgbClr val="201B18"/>
                </a:solidFill>
                <a:latin typeface="Platypi Medium" pitchFamily="34" charset="0"/>
                <a:ea typeface="Platypi Medium" pitchFamily="34" charset="-122"/>
                <a:cs typeface="Platypi Medium" pitchFamily="34" charset="-120"/>
              </a:rPr>
              <a:t>Proposed System Architecture</a:t>
            </a:r>
            <a:endParaRPr lang="en-US" sz="3750" dirty="0"/>
          </a:p>
        </p:txBody>
      </p:sp>
      <p:sp>
        <p:nvSpPr>
          <p:cNvPr id="4" name="Text 1"/>
          <p:cNvSpPr/>
          <p:nvPr/>
        </p:nvSpPr>
        <p:spPr>
          <a:xfrm>
            <a:off x="671870" y="1079119"/>
            <a:ext cx="7149346" cy="460652"/>
          </a:xfrm>
          <a:prstGeom prst="rect">
            <a:avLst/>
          </a:prstGeom>
          <a:noFill/>
        </p:spPr>
        <p:txBody>
          <a:bodyPr wrap="none" lIns="0" tIns="0" rIns="0" bIns="0" rtlCol="0" anchor="t"/>
          <a:lstStyle/>
          <a:p>
            <a:pPr marL="0" indent="0">
              <a:lnSpc>
                <a:spcPts val="2400"/>
              </a:lnSpc>
              <a:buNone/>
            </a:pPr>
            <a:r>
              <a:rPr lang="en-US" sz="1500" dirty="0">
                <a:solidFill>
                  <a:srgbClr val="504C49"/>
                </a:solidFill>
                <a:latin typeface="Source Serif Pro" pitchFamily="34" charset="0"/>
                <a:ea typeface="Source Serif Pro" pitchFamily="34" charset="-122"/>
                <a:cs typeface="Source Serif Pro" pitchFamily="34" charset="-120"/>
              </a:rPr>
              <a:t>The proposed system architecture consists of input, LSTM, Dense, and output layers.</a:t>
            </a:r>
            <a:endParaRPr lang="en-US" sz="1500" dirty="0"/>
          </a:p>
        </p:txBody>
      </p:sp>
      <p:pic>
        <p:nvPicPr>
          <p:cNvPr id="5" name="Image 1" descr="preencoded.png"/>
          <p:cNvPicPr>
            <a:picLocks noChangeAspect="1"/>
          </p:cNvPicPr>
          <p:nvPr/>
        </p:nvPicPr>
        <p:blipFill>
          <a:blip r:embed="rId4"/>
          <a:stretch>
            <a:fillRect/>
          </a:stretch>
        </p:blipFill>
        <p:spPr>
          <a:xfrm>
            <a:off x="671870" y="1875646"/>
            <a:ext cx="479822" cy="479822"/>
          </a:xfrm>
          <a:prstGeom prst="rect">
            <a:avLst/>
          </a:prstGeom>
        </p:spPr>
      </p:pic>
      <p:sp>
        <p:nvSpPr>
          <p:cNvPr id="6" name="Text 2"/>
          <p:cNvSpPr/>
          <p:nvPr/>
        </p:nvSpPr>
        <p:spPr>
          <a:xfrm>
            <a:off x="671870" y="2399468"/>
            <a:ext cx="2399467" cy="307062"/>
          </a:xfrm>
          <a:prstGeom prst="rect">
            <a:avLst/>
          </a:prstGeom>
          <a:noFill/>
        </p:spPr>
        <p:txBody>
          <a:bodyPr wrap="none" lIns="0" tIns="0" rIns="0" bIns="0" rtlCol="0" anchor="t"/>
          <a:lstStyle/>
          <a:p>
            <a:pPr marL="0" indent="0" algn="l">
              <a:lnSpc>
                <a:spcPts val="2350"/>
              </a:lnSpc>
              <a:buNone/>
            </a:pPr>
            <a:r>
              <a:rPr lang="en-US" sz="1850" dirty="0">
                <a:solidFill>
                  <a:srgbClr val="504C49"/>
                </a:solidFill>
                <a:latin typeface="Platypi Medium" pitchFamily="34" charset="0"/>
                <a:ea typeface="Platypi Medium" pitchFamily="34" charset="-122"/>
                <a:cs typeface="Platypi Medium" pitchFamily="34" charset="-120"/>
              </a:rPr>
              <a:t>Input Layer</a:t>
            </a:r>
            <a:endParaRPr lang="en-US" sz="1850" dirty="0"/>
          </a:p>
        </p:txBody>
      </p:sp>
      <p:sp>
        <p:nvSpPr>
          <p:cNvPr id="7" name="Text 3"/>
          <p:cNvSpPr/>
          <p:nvPr/>
        </p:nvSpPr>
        <p:spPr>
          <a:xfrm>
            <a:off x="671870" y="2711882"/>
            <a:ext cx="6499384" cy="307062"/>
          </a:xfrm>
          <a:prstGeom prst="rect">
            <a:avLst/>
          </a:prstGeom>
          <a:noFill/>
        </p:spPr>
        <p:txBody>
          <a:bodyPr wrap="none" lIns="0" tIns="0" rIns="0" bIns="0" rtlCol="0" anchor="t"/>
          <a:lstStyle/>
          <a:p>
            <a:pPr marL="0" indent="0" algn="l">
              <a:lnSpc>
                <a:spcPts val="2400"/>
              </a:lnSpc>
              <a:buNone/>
            </a:pPr>
            <a:r>
              <a:rPr lang="en-US" sz="1500" dirty="0">
                <a:solidFill>
                  <a:srgbClr val="504C49"/>
                </a:solidFill>
                <a:latin typeface="Source Serif Pro" pitchFamily="34" charset="0"/>
                <a:ea typeface="Source Serif Pro" pitchFamily="34" charset="-122"/>
                <a:cs typeface="Source Serif Pro" pitchFamily="34" charset="-120"/>
              </a:rPr>
              <a:t>Scaled stock price data.</a:t>
            </a:r>
            <a:endParaRPr lang="en-US" sz="1500" dirty="0"/>
          </a:p>
        </p:txBody>
      </p:sp>
      <p:pic>
        <p:nvPicPr>
          <p:cNvPr id="8" name="Image 2" descr="preencoded.png"/>
          <p:cNvPicPr>
            <a:picLocks noChangeAspect="1"/>
          </p:cNvPicPr>
          <p:nvPr/>
        </p:nvPicPr>
        <p:blipFill>
          <a:blip r:embed="rId5"/>
          <a:stretch>
            <a:fillRect/>
          </a:stretch>
        </p:blipFill>
        <p:spPr>
          <a:xfrm>
            <a:off x="671870" y="3595877"/>
            <a:ext cx="479822" cy="479822"/>
          </a:xfrm>
          <a:prstGeom prst="rect">
            <a:avLst/>
          </a:prstGeom>
        </p:spPr>
      </p:pic>
      <p:sp>
        <p:nvSpPr>
          <p:cNvPr id="9" name="Text 4"/>
          <p:cNvSpPr/>
          <p:nvPr/>
        </p:nvSpPr>
        <p:spPr>
          <a:xfrm>
            <a:off x="671869" y="4237081"/>
            <a:ext cx="2399467" cy="299799"/>
          </a:xfrm>
          <a:prstGeom prst="rect">
            <a:avLst/>
          </a:prstGeom>
          <a:noFill/>
        </p:spPr>
        <p:txBody>
          <a:bodyPr wrap="none" lIns="0" tIns="0" rIns="0" bIns="0" rtlCol="0" anchor="t"/>
          <a:lstStyle/>
          <a:p>
            <a:pPr marL="0" indent="0" algn="l">
              <a:lnSpc>
                <a:spcPts val="2350"/>
              </a:lnSpc>
              <a:buNone/>
            </a:pPr>
            <a:r>
              <a:rPr lang="en-US" sz="1850">
                <a:solidFill>
                  <a:srgbClr val="504C49"/>
                </a:solidFill>
                <a:latin typeface="Platypi Medium" pitchFamily="34" charset="0"/>
                <a:ea typeface="Platypi Medium" pitchFamily="34" charset="-122"/>
                <a:cs typeface="Platypi Medium" pitchFamily="34" charset="-120"/>
              </a:rPr>
              <a:t>LSTM Layers</a:t>
            </a:r>
            <a:endParaRPr lang="en-US" sz="1850"/>
          </a:p>
        </p:txBody>
      </p:sp>
      <p:sp>
        <p:nvSpPr>
          <p:cNvPr id="10" name="Text 5"/>
          <p:cNvSpPr/>
          <p:nvPr/>
        </p:nvSpPr>
        <p:spPr>
          <a:xfrm>
            <a:off x="671869" y="4698262"/>
            <a:ext cx="6499384" cy="307062"/>
          </a:xfrm>
          <a:prstGeom prst="rect">
            <a:avLst/>
          </a:prstGeom>
          <a:noFill/>
        </p:spPr>
        <p:txBody>
          <a:bodyPr wrap="none" lIns="0" tIns="0" rIns="0" bIns="0" rtlCol="0" anchor="t"/>
          <a:lstStyle/>
          <a:p>
            <a:pPr marL="0" indent="0" algn="l">
              <a:lnSpc>
                <a:spcPts val="2400"/>
              </a:lnSpc>
              <a:buNone/>
            </a:pPr>
            <a:r>
              <a:rPr lang="en-US" sz="1500" dirty="0">
                <a:solidFill>
                  <a:srgbClr val="504C49"/>
                </a:solidFill>
                <a:latin typeface="Source Serif Pro" pitchFamily="34" charset="0"/>
                <a:ea typeface="Source Serif Pro" pitchFamily="34" charset="-122"/>
                <a:cs typeface="Source Serif Pro" pitchFamily="34" charset="-120"/>
              </a:rPr>
              <a:t>Two stacked layers for feature extraction.</a:t>
            </a:r>
            <a:endParaRPr lang="en-US" sz="1500" dirty="0"/>
          </a:p>
        </p:txBody>
      </p:sp>
      <p:pic>
        <p:nvPicPr>
          <p:cNvPr id="11" name="Image 3" descr="preencoded.png"/>
          <p:cNvPicPr>
            <a:picLocks noChangeAspect="1"/>
          </p:cNvPicPr>
          <p:nvPr/>
        </p:nvPicPr>
        <p:blipFill>
          <a:blip r:embed="rId6"/>
          <a:stretch>
            <a:fillRect/>
          </a:stretch>
        </p:blipFill>
        <p:spPr>
          <a:xfrm>
            <a:off x="671870" y="5765932"/>
            <a:ext cx="479822" cy="479822"/>
          </a:xfrm>
          <a:prstGeom prst="rect">
            <a:avLst/>
          </a:prstGeom>
        </p:spPr>
      </p:pic>
      <p:sp>
        <p:nvSpPr>
          <p:cNvPr id="12" name="Text 6"/>
          <p:cNvSpPr/>
          <p:nvPr/>
        </p:nvSpPr>
        <p:spPr>
          <a:xfrm>
            <a:off x="671868" y="6417274"/>
            <a:ext cx="2399467" cy="299799"/>
          </a:xfrm>
          <a:prstGeom prst="rect">
            <a:avLst/>
          </a:prstGeom>
          <a:noFill/>
        </p:spPr>
        <p:txBody>
          <a:bodyPr wrap="none" lIns="0" tIns="0" rIns="0" bIns="0" rtlCol="0" anchor="t"/>
          <a:lstStyle/>
          <a:p>
            <a:pPr marL="0" indent="0" algn="l">
              <a:lnSpc>
                <a:spcPts val="2350"/>
              </a:lnSpc>
              <a:buNone/>
            </a:pPr>
            <a:r>
              <a:rPr lang="en-US" sz="1850" dirty="0">
                <a:solidFill>
                  <a:srgbClr val="504C49"/>
                </a:solidFill>
                <a:latin typeface="Platypi Medium" pitchFamily="34" charset="0"/>
                <a:ea typeface="Platypi Medium" pitchFamily="34" charset="-122"/>
                <a:cs typeface="Platypi Medium" pitchFamily="34" charset="-120"/>
              </a:rPr>
              <a:t>Dense Layers</a:t>
            </a:r>
            <a:endParaRPr lang="en-US" sz="1850" dirty="0"/>
          </a:p>
        </p:txBody>
      </p:sp>
      <p:sp>
        <p:nvSpPr>
          <p:cNvPr id="13" name="Text 7"/>
          <p:cNvSpPr/>
          <p:nvPr/>
        </p:nvSpPr>
        <p:spPr>
          <a:xfrm>
            <a:off x="671868" y="6774806"/>
            <a:ext cx="6499384" cy="307062"/>
          </a:xfrm>
          <a:prstGeom prst="rect">
            <a:avLst/>
          </a:prstGeom>
          <a:noFill/>
        </p:spPr>
        <p:txBody>
          <a:bodyPr wrap="none" lIns="0" tIns="0" rIns="0" bIns="0" rtlCol="0" anchor="t"/>
          <a:lstStyle/>
          <a:p>
            <a:pPr marL="0" indent="0" algn="l">
              <a:lnSpc>
                <a:spcPts val="2400"/>
              </a:lnSpc>
              <a:buNone/>
            </a:pPr>
            <a:r>
              <a:rPr lang="en-US" sz="1500" dirty="0">
                <a:solidFill>
                  <a:srgbClr val="504C49"/>
                </a:solidFill>
                <a:latin typeface="Source Serif Pro" pitchFamily="34" charset="0"/>
                <a:ea typeface="Source Serif Pro" pitchFamily="34" charset="-122"/>
                <a:cs typeface="Source Serif Pro" pitchFamily="34" charset="-120"/>
              </a:rPr>
              <a:t>Two fully connected layers for prediction.</a:t>
            </a:r>
            <a:endParaRPr lang="en-US" sz="1500" dirty="0"/>
          </a:p>
        </p:txBody>
      </p:sp>
      <p:pic>
        <p:nvPicPr>
          <p:cNvPr id="14" name="Image 4" descr="preencoded.png"/>
          <p:cNvPicPr>
            <a:picLocks noChangeAspect="1"/>
          </p:cNvPicPr>
          <p:nvPr/>
        </p:nvPicPr>
        <p:blipFill>
          <a:blip r:embed="rId7"/>
          <a:stretch>
            <a:fillRect/>
          </a:stretch>
        </p:blipFill>
        <p:spPr>
          <a:xfrm>
            <a:off x="5633093" y="1635735"/>
            <a:ext cx="479822" cy="479822"/>
          </a:xfrm>
          <a:prstGeom prst="rect">
            <a:avLst/>
          </a:prstGeom>
        </p:spPr>
      </p:pic>
      <p:sp>
        <p:nvSpPr>
          <p:cNvPr id="15" name="Text 8"/>
          <p:cNvSpPr/>
          <p:nvPr/>
        </p:nvSpPr>
        <p:spPr>
          <a:xfrm>
            <a:off x="5059680" y="2406731"/>
            <a:ext cx="2399467" cy="299799"/>
          </a:xfrm>
          <a:prstGeom prst="rect">
            <a:avLst/>
          </a:prstGeom>
          <a:noFill/>
        </p:spPr>
        <p:txBody>
          <a:bodyPr wrap="none" lIns="0" tIns="0" rIns="0" bIns="0" rtlCol="0" anchor="t"/>
          <a:lstStyle/>
          <a:p>
            <a:pPr marL="0" indent="0" algn="l">
              <a:lnSpc>
                <a:spcPts val="2350"/>
              </a:lnSpc>
              <a:buNone/>
            </a:pPr>
            <a:r>
              <a:rPr lang="en-US" sz="1850" dirty="0">
                <a:solidFill>
                  <a:srgbClr val="504C49"/>
                </a:solidFill>
                <a:latin typeface="Platypi Medium" pitchFamily="34" charset="0"/>
                <a:ea typeface="Platypi Medium" pitchFamily="34" charset="-122"/>
                <a:cs typeface="Platypi Medium" pitchFamily="34" charset="-120"/>
              </a:rPr>
              <a:t>Output Layer</a:t>
            </a:r>
            <a:endParaRPr lang="en-US" sz="1850" dirty="0"/>
          </a:p>
        </p:txBody>
      </p:sp>
      <p:sp>
        <p:nvSpPr>
          <p:cNvPr id="16" name="Text 9"/>
          <p:cNvSpPr/>
          <p:nvPr/>
        </p:nvSpPr>
        <p:spPr>
          <a:xfrm>
            <a:off x="4459469" y="2701766"/>
            <a:ext cx="6499384" cy="307062"/>
          </a:xfrm>
          <a:prstGeom prst="rect">
            <a:avLst/>
          </a:prstGeom>
          <a:noFill/>
        </p:spPr>
        <p:txBody>
          <a:bodyPr wrap="none" lIns="0" tIns="0" rIns="0" bIns="0" rtlCol="0" anchor="t"/>
          <a:lstStyle/>
          <a:p>
            <a:pPr marL="0" indent="0" algn="l">
              <a:lnSpc>
                <a:spcPts val="2400"/>
              </a:lnSpc>
              <a:buNone/>
            </a:pPr>
            <a:r>
              <a:rPr lang="en-US" sz="1500" dirty="0">
                <a:solidFill>
                  <a:srgbClr val="504C49"/>
                </a:solidFill>
                <a:latin typeface="Source Serif Pro" pitchFamily="34" charset="0"/>
                <a:ea typeface="Source Serif Pro" pitchFamily="34" charset="-122"/>
                <a:cs typeface="Source Serif Pro" pitchFamily="34" charset="-120"/>
              </a:rPr>
              <a:t>Final predicted stock price.</a:t>
            </a:r>
            <a:endParaRPr lang="en-US" sz="1500" dirty="0"/>
          </a:p>
        </p:txBody>
      </p:sp>
      <p:sp>
        <p:nvSpPr>
          <p:cNvPr id="17" name="Rectangle 16">
            <a:extLst>
              <a:ext uri="{FF2B5EF4-FFF2-40B4-BE49-F238E27FC236}">
                <a16:creationId xmlns:a16="http://schemas.microsoft.com/office/drawing/2014/main" id="{CC64497E-A18E-5E4D-F533-7D301A1BFCDD}"/>
              </a:ext>
            </a:extLst>
          </p:cNvPr>
          <p:cNvSpPr/>
          <p:nvPr/>
        </p:nvSpPr>
        <p:spPr>
          <a:xfrm>
            <a:off x="12277493" y="7748204"/>
            <a:ext cx="2252547" cy="33918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600" dirty="0"/>
              <a:t>C</a:t>
            </a:r>
            <a:r>
              <a:rPr lang="en-US" sz="1600" dirty="0">
                <a:solidFill>
                  <a:schemeClr val="bg1"/>
                </a:solidFill>
              </a:rPr>
              <a:t>reated by </a:t>
            </a:r>
            <a:r>
              <a:rPr lang="en-US" sz="1600" dirty="0" err="1">
                <a:solidFill>
                  <a:schemeClr val="bg1"/>
                </a:solidFill>
              </a:rPr>
              <a:t>hazeera</a:t>
            </a:r>
            <a:endParaRPr lang="en-IN" sz="16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p:cNvPicPr>
            <a:picLocks noChangeAspect="1"/>
          </p:cNvPicPr>
          <p:nvPr/>
        </p:nvPicPr>
        <p:blipFill>
          <a:blip r:embed="rId3"/>
          <a:srcRect/>
          <a:stretch/>
        </p:blipFill>
        <p:spPr>
          <a:xfrm>
            <a:off x="9077650" y="1"/>
            <a:ext cx="5474691" cy="8229600"/>
          </a:xfrm>
          <a:prstGeom prst="rect">
            <a:avLst/>
          </a:prstGeom>
        </p:spPr>
      </p:pic>
      <p:sp>
        <p:nvSpPr>
          <p:cNvPr id="3" name="Text 0"/>
          <p:cNvSpPr/>
          <p:nvPr/>
        </p:nvSpPr>
        <p:spPr>
          <a:xfrm>
            <a:off x="424814" y="337303"/>
            <a:ext cx="4817031" cy="528638"/>
          </a:xfrm>
          <a:prstGeom prst="rect">
            <a:avLst/>
          </a:prstGeom>
          <a:noFill/>
        </p:spPr>
        <p:txBody>
          <a:bodyPr wrap="none" lIns="0" tIns="0" rIns="0" bIns="0" rtlCol="0" anchor="t"/>
          <a:lstStyle/>
          <a:p>
            <a:pPr marL="0" indent="0">
              <a:lnSpc>
                <a:spcPts val="4150"/>
              </a:lnSpc>
              <a:buNone/>
            </a:pPr>
            <a:r>
              <a:rPr lang="en-US" sz="3300" dirty="0">
                <a:solidFill>
                  <a:srgbClr val="201B18"/>
                </a:solidFill>
                <a:latin typeface="Platypi Medium" pitchFamily="34" charset="0"/>
                <a:ea typeface="Platypi Medium" pitchFamily="34" charset="-122"/>
                <a:cs typeface="Platypi Medium" pitchFamily="34" charset="-120"/>
              </a:rPr>
              <a:t>Proposed Methodology</a:t>
            </a:r>
            <a:endParaRPr lang="en-US" sz="3300" dirty="0"/>
          </a:p>
        </p:txBody>
      </p:sp>
      <p:sp>
        <p:nvSpPr>
          <p:cNvPr id="4" name="Shape 1"/>
          <p:cNvSpPr/>
          <p:nvPr/>
        </p:nvSpPr>
        <p:spPr>
          <a:xfrm>
            <a:off x="834271" y="3362087"/>
            <a:ext cx="22860" cy="4405313"/>
          </a:xfrm>
          <a:prstGeom prst="roundRect">
            <a:avLst>
              <a:gd name="adj" fmla="val 111004"/>
            </a:avLst>
          </a:prstGeom>
          <a:solidFill>
            <a:srgbClr val="D8D4D4"/>
          </a:solidFill>
        </p:spPr>
        <p:txBody>
          <a:bodyPr/>
          <a:lstStyle/>
          <a:p>
            <a:endParaRPr/>
          </a:p>
        </p:txBody>
      </p:sp>
      <p:sp>
        <p:nvSpPr>
          <p:cNvPr id="5" name="Shape 2"/>
          <p:cNvSpPr/>
          <p:nvPr/>
        </p:nvSpPr>
        <p:spPr>
          <a:xfrm>
            <a:off x="1013103" y="3731181"/>
            <a:ext cx="591979" cy="22860"/>
          </a:xfrm>
          <a:prstGeom prst="roundRect">
            <a:avLst>
              <a:gd name="adj" fmla="val 111004"/>
            </a:avLst>
          </a:prstGeom>
          <a:solidFill>
            <a:srgbClr val="D8D4D4"/>
          </a:solidFill>
        </p:spPr>
        <p:txBody>
          <a:bodyPr/>
          <a:lstStyle/>
          <a:p>
            <a:endParaRPr/>
          </a:p>
        </p:txBody>
      </p:sp>
      <p:sp>
        <p:nvSpPr>
          <p:cNvPr id="6" name="Shape 3"/>
          <p:cNvSpPr/>
          <p:nvPr/>
        </p:nvSpPr>
        <p:spPr>
          <a:xfrm>
            <a:off x="655439" y="3552349"/>
            <a:ext cx="380524" cy="380524"/>
          </a:xfrm>
          <a:prstGeom prst="roundRect">
            <a:avLst>
              <a:gd name="adj" fmla="val 6669"/>
            </a:avLst>
          </a:prstGeom>
          <a:solidFill>
            <a:srgbClr val="F9F7F7"/>
          </a:solidFill>
        </p:spPr>
        <p:txBody>
          <a:bodyPr/>
          <a:lstStyle/>
          <a:p>
            <a:endParaRPr/>
          </a:p>
        </p:txBody>
      </p:sp>
      <p:sp>
        <p:nvSpPr>
          <p:cNvPr id="7" name="Text 4"/>
          <p:cNvSpPr/>
          <p:nvPr/>
        </p:nvSpPr>
        <p:spPr>
          <a:xfrm>
            <a:off x="788670" y="3615690"/>
            <a:ext cx="113943" cy="253722"/>
          </a:xfrm>
          <a:prstGeom prst="rect">
            <a:avLst/>
          </a:prstGeom>
          <a:noFill/>
        </p:spPr>
        <p:txBody>
          <a:bodyPr wrap="none" lIns="0" tIns="0" rIns="0" bIns="0" rtlCol="0" anchor="t"/>
          <a:lstStyle/>
          <a:p>
            <a:pPr marL="0" indent="0" algn="ctr">
              <a:lnSpc>
                <a:spcPts val="1950"/>
              </a:lnSpc>
              <a:buNone/>
            </a:pPr>
            <a:r>
              <a:rPr lang="en-US" sz="1950">
                <a:solidFill>
                  <a:srgbClr val="504C49"/>
                </a:solidFill>
                <a:latin typeface="Platypi Medium" pitchFamily="34" charset="0"/>
                <a:ea typeface="Platypi Medium" pitchFamily="34" charset="-122"/>
                <a:cs typeface="Platypi Medium" pitchFamily="34" charset="-120"/>
              </a:rPr>
              <a:t>1</a:t>
            </a:r>
            <a:endParaRPr lang="en-US" sz="1950"/>
          </a:p>
        </p:txBody>
      </p:sp>
      <p:sp>
        <p:nvSpPr>
          <p:cNvPr id="8" name="Text 5"/>
          <p:cNvSpPr/>
          <p:nvPr/>
        </p:nvSpPr>
        <p:spPr>
          <a:xfrm>
            <a:off x="1776055" y="3531156"/>
            <a:ext cx="2114550" cy="264319"/>
          </a:xfrm>
          <a:prstGeom prst="rect">
            <a:avLst/>
          </a:prstGeom>
          <a:noFill/>
        </p:spPr>
        <p:txBody>
          <a:bodyPr wrap="none" lIns="0" tIns="0" rIns="0" bIns="0" rtlCol="0" anchor="t"/>
          <a:lstStyle/>
          <a:p>
            <a:pPr marL="0" indent="0" algn="l">
              <a:lnSpc>
                <a:spcPts val="2050"/>
              </a:lnSpc>
              <a:buNone/>
            </a:pPr>
            <a:r>
              <a:rPr lang="en-US" sz="1650">
                <a:solidFill>
                  <a:srgbClr val="504C49"/>
                </a:solidFill>
                <a:latin typeface="Platypi Medium" pitchFamily="34" charset="0"/>
                <a:ea typeface="Platypi Medium" pitchFamily="34" charset="-122"/>
                <a:cs typeface="Platypi Medium" pitchFamily="34" charset="-120"/>
              </a:rPr>
              <a:t>Data Preprocessing</a:t>
            </a:r>
            <a:endParaRPr lang="en-US" sz="1650"/>
          </a:p>
        </p:txBody>
      </p:sp>
      <p:sp>
        <p:nvSpPr>
          <p:cNvPr id="9" name="Text 6"/>
          <p:cNvSpPr/>
          <p:nvPr/>
        </p:nvSpPr>
        <p:spPr>
          <a:xfrm>
            <a:off x="1776055" y="3896916"/>
            <a:ext cx="12262366" cy="270629"/>
          </a:xfrm>
          <a:prstGeom prst="rect">
            <a:avLst/>
          </a:prstGeom>
          <a:noFill/>
        </p:spPr>
        <p:txBody>
          <a:bodyPr wrap="none" lIns="0" tIns="0" rIns="0" bIns="0" rtlCol="0" anchor="t"/>
          <a:lstStyle/>
          <a:p>
            <a:pPr marL="0" indent="0" algn="l">
              <a:lnSpc>
                <a:spcPts val="2100"/>
              </a:lnSpc>
              <a:buNone/>
            </a:pPr>
            <a:r>
              <a:rPr lang="en-US" sz="1300">
                <a:solidFill>
                  <a:srgbClr val="504C49"/>
                </a:solidFill>
                <a:latin typeface="Source Serif Pro" pitchFamily="34" charset="0"/>
                <a:ea typeface="Source Serif Pro" pitchFamily="34" charset="-122"/>
                <a:cs typeface="Source Serif Pro" pitchFamily="34" charset="-120"/>
              </a:rPr>
              <a:t>Clean and scale stock price data using MinMaxScaler.</a:t>
            </a:r>
            <a:endParaRPr lang="en-US" sz="1300"/>
          </a:p>
        </p:txBody>
      </p:sp>
      <p:sp>
        <p:nvSpPr>
          <p:cNvPr id="10" name="Shape 7"/>
          <p:cNvSpPr/>
          <p:nvPr/>
        </p:nvSpPr>
        <p:spPr>
          <a:xfrm>
            <a:off x="1013103" y="4874776"/>
            <a:ext cx="591979" cy="22860"/>
          </a:xfrm>
          <a:prstGeom prst="roundRect">
            <a:avLst>
              <a:gd name="adj" fmla="val 111004"/>
            </a:avLst>
          </a:prstGeom>
          <a:solidFill>
            <a:srgbClr val="D8D4D4"/>
          </a:solidFill>
        </p:spPr>
        <p:txBody>
          <a:bodyPr/>
          <a:lstStyle/>
          <a:p>
            <a:endParaRPr/>
          </a:p>
        </p:txBody>
      </p:sp>
      <p:sp>
        <p:nvSpPr>
          <p:cNvPr id="11" name="Shape 8"/>
          <p:cNvSpPr/>
          <p:nvPr/>
        </p:nvSpPr>
        <p:spPr>
          <a:xfrm>
            <a:off x="655439" y="4695944"/>
            <a:ext cx="380524" cy="380524"/>
          </a:xfrm>
          <a:prstGeom prst="roundRect">
            <a:avLst>
              <a:gd name="adj" fmla="val 6669"/>
            </a:avLst>
          </a:prstGeom>
          <a:solidFill>
            <a:srgbClr val="F9F7F7"/>
          </a:solidFill>
        </p:spPr>
        <p:txBody>
          <a:bodyPr/>
          <a:lstStyle/>
          <a:p>
            <a:endParaRPr/>
          </a:p>
        </p:txBody>
      </p:sp>
      <p:sp>
        <p:nvSpPr>
          <p:cNvPr id="12" name="Text 9"/>
          <p:cNvSpPr/>
          <p:nvPr/>
        </p:nvSpPr>
        <p:spPr>
          <a:xfrm>
            <a:off x="763667" y="4759285"/>
            <a:ext cx="163949" cy="253722"/>
          </a:xfrm>
          <a:prstGeom prst="rect">
            <a:avLst/>
          </a:prstGeom>
          <a:noFill/>
        </p:spPr>
        <p:txBody>
          <a:bodyPr wrap="none" lIns="0" tIns="0" rIns="0" bIns="0" rtlCol="0" anchor="t"/>
          <a:lstStyle/>
          <a:p>
            <a:pPr marL="0" indent="0" algn="ctr">
              <a:lnSpc>
                <a:spcPts val="1950"/>
              </a:lnSpc>
              <a:buNone/>
            </a:pPr>
            <a:r>
              <a:rPr lang="en-US" sz="1950">
                <a:solidFill>
                  <a:srgbClr val="504C49"/>
                </a:solidFill>
                <a:latin typeface="Platypi Medium" pitchFamily="34" charset="0"/>
                <a:ea typeface="Platypi Medium" pitchFamily="34" charset="-122"/>
                <a:cs typeface="Platypi Medium" pitchFamily="34" charset="-120"/>
              </a:rPr>
              <a:t>2</a:t>
            </a:r>
            <a:endParaRPr lang="en-US" sz="1950"/>
          </a:p>
        </p:txBody>
      </p:sp>
      <p:sp>
        <p:nvSpPr>
          <p:cNvPr id="13" name="Text 10"/>
          <p:cNvSpPr/>
          <p:nvPr/>
        </p:nvSpPr>
        <p:spPr>
          <a:xfrm>
            <a:off x="1776055" y="4674751"/>
            <a:ext cx="2114550" cy="264319"/>
          </a:xfrm>
          <a:prstGeom prst="rect">
            <a:avLst/>
          </a:prstGeom>
          <a:noFill/>
        </p:spPr>
        <p:txBody>
          <a:bodyPr wrap="none" lIns="0" tIns="0" rIns="0" bIns="0" rtlCol="0" anchor="t"/>
          <a:lstStyle/>
          <a:p>
            <a:pPr marL="0" indent="0" algn="l">
              <a:lnSpc>
                <a:spcPts val="2050"/>
              </a:lnSpc>
              <a:buNone/>
            </a:pPr>
            <a:r>
              <a:rPr lang="en-US" sz="1650">
                <a:solidFill>
                  <a:srgbClr val="504C49"/>
                </a:solidFill>
                <a:latin typeface="Platypi Medium" pitchFamily="34" charset="0"/>
                <a:ea typeface="Platypi Medium" pitchFamily="34" charset="-122"/>
                <a:cs typeface="Platypi Medium" pitchFamily="34" charset="-120"/>
              </a:rPr>
              <a:t>Model Selection</a:t>
            </a:r>
            <a:endParaRPr lang="en-US" sz="1650"/>
          </a:p>
        </p:txBody>
      </p:sp>
      <p:sp>
        <p:nvSpPr>
          <p:cNvPr id="14" name="Text 11"/>
          <p:cNvSpPr/>
          <p:nvPr/>
        </p:nvSpPr>
        <p:spPr>
          <a:xfrm>
            <a:off x="1776055" y="5040511"/>
            <a:ext cx="12262366" cy="270629"/>
          </a:xfrm>
          <a:prstGeom prst="rect">
            <a:avLst/>
          </a:prstGeom>
          <a:noFill/>
        </p:spPr>
        <p:txBody>
          <a:bodyPr wrap="none" lIns="0" tIns="0" rIns="0" bIns="0" rtlCol="0" anchor="t"/>
          <a:lstStyle/>
          <a:p>
            <a:pPr marL="0" indent="0" algn="l">
              <a:lnSpc>
                <a:spcPts val="2100"/>
              </a:lnSpc>
              <a:buNone/>
            </a:pPr>
            <a:r>
              <a:rPr lang="en-US" sz="1300">
                <a:solidFill>
                  <a:srgbClr val="504C49"/>
                </a:solidFill>
                <a:latin typeface="Source Serif Pro" pitchFamily="34" charset="0"/>
                <a:ea typeface="Source Serif Pro" pitchFamily="34" charset="-122"/>
                <a:cs typeface="Source Serif Pro" pitchFamily="34" charset="-120"/>
              </a:rPr>
              <a:t>LSTM with 60 units in two layers, Dense layers for further processing.</a:t>
            </a:r>
            <a:endParaRPr lang="en-US" sz="1300"/>
          </a:p>
        </p:txBody>
      </p:sp>
      <p:sp>
        <p:nvSpPr>
          <p:cNvPr id="15" name="Shape 12"/>
          <p:cNvSpPr/>
          <p:nvPr/>
        </p:nvSpPr>
        <p:spPr>
          <a:xfrm>
            <a:off x="1013103" y="6018371"/>
            <a:ext cx="591979" cy="22860"/>
          </a:xfrm>
          <a:prstGeom prst="roundRect">
            <a:avLst>
              <a:gd name="adj" fmla="val 111004"/>
            </a:avLst>
          </a:prstGeom>
          <a:solidFill>
            <a:srgbClr val="D8D4D4"/>
          </a:solidFill>
        </p:spPr>
        <p:txBody>
          <a:bodyPr/>
          <a:lstStyle/>
          <a:p>
            <a:endParaRPr/>
          </a:p>
        </p:txBody>
      </p:sp>
      <p:sp>
        <p:nvSpPr>
          <p:cNvPr id="16" name="Shape 13"/>
          <p:cNvSpPr/>
          <p:nvPr/>
        </p:nvSpPr>
        <p:spPr>
          <a:xfrm>
            <a:off x="655439" y="5839539"/>
            <a:ext cx="380524" cy="380524"/>
          </a:xfrm>
          <a:prstGeom prst="roundRect">
            <a:avLst>
              <a:gd name="adj" fmla="val 6669"/>
            </a:avLst>
          </a:prstGeom>
          <a:solidFill>
            <a:srgbClr val="F9F7F7"/>
          </a:solidFill>
        </p:spPr>
        <p:txBody>
          <a:bodyPr/>
          <a:lstStyle/>
          <a:p>
            <a:endParaRPr/>
          </a:p>
        </p:txBody>
      </p:sp>
      <p:sp>
        <p:nvSpPr>
          <p:cNvPr id="17" name="Text 14"/>
          <p:cNvSpPr/>
          <p:nvPr/>
        </p:nvSpPr>
        <p:spPr>
          <a:xfrm>
            <a:off x="766524" y="5902881"/>
            <a:ext cx="158353" cy="253722"/>
          </a:xfrm>
          <a:prstGeom prst="rect">
            <a:avLst/>
          </a:prstGeom>
          <a:noFill/>
        </p:spPr>
        <p:txBody>
          <a:bodyPr wrap="none" lIns="0" tIns="0" rIns="0" bIns="0" rtlCol="0" anchor="t"/>
          <a:lstStyle/>
          <a:p>
            <a:pPr marL="0" indent="0" algn="ctr">
              <a:lnSpc>
                <a:spcPts val="1950"/>
              </a:lnSpc>
              <a:buNone/>
            </a:pPr>
            <a:r>
              <a:rPr lang="en-US" sz="1950">
                <a:solidFill>
                  <a:srgbClr val="504C49"/>
                </a:solidFill>
                <a:latin typeface="Platypi Medium" pitchFamily="34" charset="0"/>
                <a:ea typeface="Platypi Medium" pitchFamily="34" charset="-122"/>
                <a:cs typeface="Platypi Medium" pitchFamily="34" charset="-120"/>
              </a:rPr>
              <a:t>3</a:t>
            </a:r>
            <a:endParaRPr lang="en-US" sz="1950"/>
          </a:p>
        </p:txBody>
      </p:sp>
      <p:sp>
        <p:nvSpPr>
          <p:cNvPr id="18" name="Text 15"/>
          <p:cNvSpPr/>
          <p:nvPr/>
        </p:nvSpPr>
        <p:spPr>
          <a:xfrm>
            <a:off x="1776055" y="5818346"/>
            <a:ext cx="2114550" cy="264319"/>
          </a:xfrm>
          <a:prstGeom prst="rect">
            <a:avLst/>
          </a:prstGeom>
          <a:noFill/>
        </p:spPr>
        <p:txBody>
          <a:bodyPr wrap="none" lIns="0" tIns="0" rIns="0" bIns="0" rtlCol="0" anchor="t"/>
          <a:lstStyle/>
          <a:p>
            <a:pPr marL="0" indent="0" algn="l">
              <a:lnSpc>
                <a:spcPts val="2050"/>
              </a:lnSpc>
              <a:buNone/>
            </a:pPr>
            <a:r>
              <a:rPr lang="en-US" sz="1650">
                <a:solidFill>
                  <a:srgbClr val="504C49"/>
                </a:solidFill>
                <a:latin typeface="Platypi Medium" pitchFamily="34" charset="0"/>
                <a:ea typeface="Platypi Medium" pitchFamily="34" charset="-122"/>
                <a:cs typeface="Platypi Medium" pitchFamily="34" charset="-120"/>
              </a:rPr>
              <a:t>Model Training</a:t>
            </a:r>
            <a:endParaRPr lang="en-US" sz="1650"/>
          </a:p>
        </p:txBody>
      </p:sp>
      <p:sp>
        <p:nvSpPr>
          <p:cNvPr id="19" name="Text 16"/>
          <p:cNvSpPr/>
          <p:nvPr/>
        </p:nvSpPr>
        <p:spPr>
          <a:xfrm>
            <a:off x="1776055" y="6184106"/>
            <a:ext cx="12262366" cy="270629"/>
          </a:xfrm>
          <a:prstGeom prst="rect">
            <a:avLst/>
          </a:prstGeom>
          <a:noFill/>
        </p:spPr>
        <p:txBody>
          <a:bodyPr wrap="none" lIns="0" tIns="0" rIns="0" bIns="0" rtlCol="0" anchor="t"/>
          <a:lstStyle/>
          <a:p>
            <a:pPr marL="0" indent="0" algn="l">
              <a:lnSpc>
                <a:spcPts val="2100"/>
              </a:lnSpc>
              <a:buNone/>
            </a:pPr>
            <a:r>
              <a:rPr lang="en-US" sz="1300">
                <a:solidFill>
                  <a:srgbClr val="504C49"/>
                </a:solidFill>
                <a:latin typeface="Source Serif Pro" pitchFamily="34" charset="0"/>
                <a:ea typeface="Source Serif Pro" pitchFamily="34" charset="-122"/>
                <a:cs typeface="Source Serif Pro" pitchFamily="34" charset="-120"/>
              </a:rPr>
              <a:t>Train the model on historical data and evaluate its performance using RMSE.</a:t>
            </a:r>
            <a:endParaRPr lang="en-US" sz="1300"/>
          </a:p>
        </p:txBody>
      </p:sp>
      <p:sp>
        <p:nvSpPr>
          <p:cNvPr id="20" name="Shape 17"/>
          <p:cNvSpPr/>
          <p:nvPr/>
        </p:nvSpPr>
        <p:spPr>
          <a:xfrm>
            <a:off x="1013103" y="7161967"/>
            <a:ext cx="591979" cy="22860"/>
          </a:xfrm>
          <a:prstGeom prst="roundRect">
            <a:avLst>
              <a:gd name="adj" fmla="val 111004"/>
            </a:avLst>
          </a:prstGeom>
          <a:solidFill>
            <a:srgbClr val="D8D4D4"/>
          </a:solidFill>
        </p:spPr>
        <p:txBody>
          <a:bodyPr/>
          <a:lstStyle/>
          <a:p>
            <a:endParaRPr/>
          </a:p>
        </p:txBody>
      </p:sp>
      <p:sp>
        <p:nvSpPr>
          <p:cNvPr id="21" name="Shape 18"/>
          <p:cNvSpPr/>
          <p:nvPr/>
        </p:nvSpPr>
        <p:spPr>
          <a:xfrm>
            <a:off x="655439" y="6983135"/>
            <a:ext cx="380524" cy="380524"/>
          </a:xfrm>
          <a:prstGeom prst="roundRect">
            <a:avLst>
              <a:gd name="adj" fmla="val 6669"/>
            </a:avLst>
          </a:prstGeom>
          <a:solidFill>
            <a:srgbClr val="F9F7F7"/>
          </a:solidFill>
        </p:spPr>
        <p:txBody>
          <a:bodyPr/>
          <a:lstStyle/>
          <a:p>
            <a:endParaRPr/>
          </a:p>
        </p:txBody>
      </p:sp>
      <p:sp>
        <p:nvSpPr>
          <p:cNvPr id="22" name="Text 19"/>
          <p:cNvSpPr/>
          <p:nvPr/>
        </p:nvSpPr>
        <p:spPr>
          <a:xfrm>
            <a:off x="761167" y="7046476"/>
            <a:ext cx="169069" cy="253722"/>
          </a:xfrm>
          <a:prstGeom prst="rect">
            <a:avLst/>
          </a:prstGeom>
          <a:noFill/>
        </p:spPr>
        <p:txBody>
          <a:bodyPr wrap="none" lIns="0" tIns="0" rIns="0" bIns="0" rtlCol="0" anchor="t"/>
          <a:lstStyle/>
          <a:p>
            <a:pPr marL="0" indent="0" algn="ctr">
              <a:lnSpc>
                <a:spcPts val="1950"/>
              </a:lnSpc>
              <a:buNone/>
            </a:pPr>
            <a:r>
              <a:rPr lang="en-US" sz="1950">
                <a:solidFill>
                  <a:srgbClr val="504C49"/>
                </a:solidFill>
                <a:latin typeface="Platypi Medium" pitchFamily="34" charset="0"/>
                <a:ea typeface="Platypi Medium" pitchFamily="34" charset="-122"/>
                <a:cs typeface="Platypi Medium" pitchFamily="34" charset="-120"/>
              </a:rPr>
              <a:t>4</a:t>
            </a:r>
            <a:endParaRPr lang="en-US" sz="1950"/>
          </a:p>
        </p:txBody>
      </p:sp>
      <p:sp>
        <p:nvSpPr>
          <p:cNvPr id="23" name="Text 20"/>
          <p:cNvSpPr/>
          <p:nvPr/>
        </p:nvSpPr>
        <p:spPr>
          <a:xfrm>
            <a:off x="1776055" y="6961942"/>
            <a:ext cx="2114550" cy="264319"/>
          </a:xfrm>
          <a:prstGeom prst="rect">
            <a:avLst/>
          </a:prstGeom>
          <a:noFill/>
        </p:spPr>
        <p:txBody>
          <a:bodyPr wrap="none" lIns="0" tIns="0" rIns="0" bIns="0" rtlCol="0" anchor="t"/>
          <a:lstStyle/>
          <a:p>
            <a:pPr marL="0" indent="0" algn="l">
              <a:lnSpc>
                <a:spcPts val="2050"/>
              </a:lnSpc>
              <a:buNone/>
            </a:pPr>
            <a:r>
              <a:rPr lang="en-US" sz="1650">
                <a:solidFill>
                  <a:srgbClr val="504C49"/>
                </a:solidFill>
                <a:latin typeface="Platypi Medium" pitchFamily="34" charset="0"/>
                <a:ea typeface="Platypi Medium" pitchFamily="34" charset="-122"/>
                <a:cs typeface="Platypi Medium" pitchFamily="34" charset="-120"/>
              </a:rPr>
              <a:t>Future Predictions</a:t>
            </a:r>
            <a:endParaRPr lang="en-US" sz="1650"/>
          </a:p>
        </p:txBody>
      </p:sp>
      <p:sp>
        <p:nvSpPr>
          <p:cNvPr id="24" name="Text 21"/>
          <p:cNvSpPr/>
          <p:nvPr/>
        </p:nvSpPr>
        <p:spPr>
          <a:xfrm>
            <a:off x="1776055" y="7327702"/>
            <a:ext cx="12262366" cy="270629"/>
          </a:xfrm>
          <a:prstGeom prst="rect">
            <a:avLst/>
          </a:prstGeom>
          <a:noFill/>
        </p:spPr>
        <p:txBody>
          <a:bodyPr wrap="none" lIns="0" tIns="0" rIns="0" bIns="0" rtlCol="0" anchor="t"/>
          <a:lstStyle/>
          <a:p>
            <a:pPr marL="0" indent="0" algn="l">
              <a:lnSpc>
                <a:spcPts val="2100"/>
              </a:lnSpc>
              <a:buNone/>
            </a:pPr>
            <a:r>
              <a:rPr lang="en-US" sz="1300">
                <a:solidFill>
                  <a:srgbClr val="504C49"/>
                </a:solidFill>
                <a:latin typeface="Source Serif Pro" pitchFamily="34" charset="0"/>
                <a:ea typeface="Source Serif Pro" pitchFamily="34" charset="-122"/>
                <a:cs typeface="Source Serif Pro" pitchFamily="34" charset="-120"/>
              </a:rPr>
              <a:t>After testing, the model is used to predict future stock prices for the next 15 days.</a:t>
            </a:r>
            <a:endParaRPr lang="en-US" sz="1300"/>
          </a:p>
        </p:txBody>
      </p:sp>
      <p:sp>
        <p:nvSpPr>
          <p:cNvPr id="26" name="TextBox 25">
            <a:extLst>
              <a:ext uri="{FF2B5EF4-FFF2-40B4-BE49-F238E27FC236}">
                <a16:creationId xmlns:a16="http://schemas.microsoft.com/office/drawing/2014/main" id="{8C987DCD-EDFC-A921-3B61-2F8CC9845420}"/>
              </a:ext>
            </a:extLst>
          </p:cNvPr>
          <p:cNvSpPr txBox="1"/>
          <p:nvPr/>
        </p:nvSpPr>
        <p:spPr>
          <a:xfrm>
            <a:off x="857131" y="1254679"/>
            <a:ext cx="7315200" cy="1385507"/>
          </a:xfrm>
          <a:prstGeom prst="rect">
            <a:avLst/>
          </a:prstGeom>
          <a:noFill/>
        </p:spPr>
        <p:txBody>
          <a:bodyPr wrap="square">
            <a:spAutoFit/>
          </a:bodyPr>
          <a:lstStyle/>
          <a:p>
            <a:pPr>
              <a:lnSpc>
                <a:spcPct val="150000"/>
              </a:lnSpc>
            </a:pPr>
            <a:r>
              <a:rPr lang="en-US" sz="1400" i="1" dirty="0"/>
              <a:t>The project started by gathering 20 years of stock price data for Google and Cisco from Yahoo Finance. The data was cleaned, handling missing values and outliers, and then scaled using </a:t>
            </a:r>
            <a:r>
              <a:rPr lang="en-US" sz="1400" i="1" dirty="0" err="1"/>
              <a:t>MinMaxScaler</a:t>
            </a:r>
            <a:r>
              <a:rPr lang="en-US" sz="1400" i="1" dirty="0"/>
              <a:t> to prepare it for the LSTM model. Features like moving averages were also added to enrich the dataset</a:t>
            </a:r>
            <a:r>
              <a:rPr lang="en-US" sz="1600" b="1" dirty="0"/>
              <a:t>.</a:t>
            </a:r>
            <a:endParaRPr lang="en-IN" sz="1600" b="1" dirty="0"/>
          </a:p>
        </p:txBody>
      </p:sp>
      <p:sp>
        <p:nvSpPr>
          <p:cNvPr id="27" name="Rectangle 26">
            <a:extLst>
              <a:ext uri="{FF2B5EF4-FFF2-40B4-BE49-F238E27FC236}">
                <a16:creationId xmlns:a16="http://schemas.microsoft.com/office/drawing/2014/main" id="{F72FA215-8A68-B3E6-CA32-D6B6B8A16199}"/>
              </a:ext>
            </a:extLst>
          </p:cNvPr>
          <p:cNvSpPr/>
          <p:nvPr/>
        </p:nvSpPr>
        <p:spPr>
          <a:xfrm>
            <a:off x="12277493" y="7748204"/>
            <a:ext cx="2252547" cy="33918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600" dirty="0"/>
              <a:t>C</a:t>
            </a:r>
            <a:r>
              <a:rPr lang="en-US" sz="1600" dirty="0">
                <a:solidFill>
                  <a:schemeClr val="bg1"/>
                </a:solidFill>
              </a:rPr>
              <a:t>reated by </a:t>
            </a:r>
            <a:r>
              <a:rPr lang="en-US" sz="1600" dirty="0" err="1">
                <a:solidFill>
                  <a:schemeClr val="bg1"/>
                </a:solidFill>
              </a:rPr>
              <a:t>hazeera</a:t>
            </a:r>
            <a:endParaRPr lang="en-IN" sz="16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4037" y="912495"/>
            <a:ext cx="7198757" cy="771525"/>
          </a:xfrm>
          <a:prstGeom prst="rect">
            <a:avLst/>
          </a:prstGeom>
          <a:noFill/>
        </p:spPr>
        <p:txBody>
          <a:bodyPr wrap="none" lIns="0" tIns="0" rIns="0" bIns="0" rtlCol="0" anchor="t"/>
          <a:lstStyle/>
          <a:p>
            <a:pPr marL="0" indent="0">
              <a:lnSpc>
                <a:spcPts val="6050"/>
              </a:lnSpc>
              <a:buNone/>
            </a:pPr>
            <a:r>
              <a:rPr lang="en-US" sz="4850">
                <a:solidFill>
                  <a:srgbClr val="201B18"/>
                </a:solidFill>
                <a:latin typeface="Platypi Medium" pitchFamily="34" charset="0"/>
                <a:ea typeface="Platypi Medium" pitchFamily="34" charset="-122"/>
                <a:cs typeface="Platypi Medium" pitchFamily="34" charset="-120"/>
              </a:rPr>
              <a:t>Implementation Details</a:t>
            </a:r>
            <a:endParaRPr lang="en-US" sz="4850"/>
          </a:p>
        </p:txBody>
      </p:sp>
      <p:pic>
        <p:nvPicPr>
          <p:cNvPr id="3" name="Image 0" descr="preencoded.png"/>
          <p:cNvPicPr>
            <a:picLocks noChangeAspect="1"/>
          </p:cNvPicPr>
          <p:nvPr/>
        </p:nvPicPr>
        <p:blipFill>
          <a:blip r:embed="rId3"/>
          <a:stretch>
            <a:fillRect/>
          </a:stretch>
        </p:blipFill>
        <p:spPr>
          <a:xfrm>
            <a:off x="864037" y="2331958"/>
            <a:ext cx="3898821" cy="2667595"/>
          </a:xfrm>
          <a:prstGeom prst="rect">
            <a:avLst/>
          </a:prstGeom>
        </p:spPr>
      </p:pic>
      <p:sp>
        <p:nvSpPr>
          <p:cNvPr id="4" name="Text 1"/>
          <p:cNvSpPr/>
          <p:nvPr/>
        </p:nvSpPr>
        <p:spPr>
          <a:xfrm>
            <a:off x="864037" y="5277207"/>
            <a:ext cx="3086100" cy="385763"/>
          </a:xfrm>
          <a:prstGeom prst="rect">
            <a:avLst/>
          </a:prstGeom>
          <a:noFill/>
        </p:spPr>
        <p:txBody>
          <a:bodyPr wrap="none" lIns="0" tIns="0" rIns="0" bIns="0" rtlCol="0" anchor="t"/>
          <a:lstStyle/>
          <a:p>
            <a:pPr marL="0" indent="0">
              <a:lnSpc>
                <a:spcPts val="3000"/>
              </a:lnSpc>
              <a:buNone/>
            </a:pPr>
            <a:r>
              <a:rPr lang="en-US" sz="2400">
                <a:solidFill>
                  <a:srgbClr val="201B18"/>
                </a:solidFill>
                <a:latin typeface="Platypi Medium" pitchFamily="34" charset="0"/>
                <a:ea typeface="Platypi Medium" pitchFamily="34" charset="-122"/>
                <a:cs typeface="Platypi Medium" pitchFamily="34" charset="-120"/>
              </a:rPr>
              <a:t>Tools and Libraries</a:t>
            </a:r>
            <a:endParaRPr lang="en-US" sz="2400"/>
          </a:p>
        </p:txBody>
      </p:sp>
      <p:sp>
        <p:nvSpPr>
          <p:cNvPr id="5" name="Text 2"/>
          <p:cNvSpPr/>
          <p:nvPr/>
        </p:nvSpPr>
        <p:spPr>
          <a:xfrm>
            <a:off x="864037" y="5909786"/>
            <a:ext cx="3898821" cy="1185148"/>
          </a:xfrm>
          <a:prstGeom prst="rect">
            <a:avLst/>
          </a:prstGeom>
          <a:noFill/>
        </p:spPr>
        <p:txBody>
          <a:bodyPr wrap="square" lIns="0" tIns="0" rIns="0" bIns="0" rtlCol="0" anchor="t"/>
          <a:lstStyle/>
          <a:p>
            <a:pPr marL="0" indent="0">
              <a:lnSpc>
                <a:spcPts val="3100"/>
              </a:lnSpc>
              <a:buNone/>
            </a:pPr>
            <a:r>
              <a:rPr lang="en-US" sz="1900">
                <a:solidFill>
                  <a:srgbClr val="504C49"/>
                </a:solidFill>
                <a:latin typeface="Source Serif Pro" pitchFamily="34" charset="0"/>
                <a:ea typeface="Source Serif Pro" pitchFamily="34" charset="-122"/>
                <a:cs typeface="Source Serif Pro" pitchFamily="34" charset="-120"/>
              </a:rPr>
              <a:t>Python, TensorFlow, Keras, Pandas, NumPy, Matplotlib, and Scikit-learn.</a:t>
            </a:r>
            <a:endParaRPr lang="en-US" sz="1900"/>
          </a:p>
        </p:txBody>
      </p:sp>
      <p:sp>
        <p:nvSpPr>
          <p:cNvPr id="6" name="Text 3"/>
          <p:cNvSpPr/>
          <p:nvPr/>
        </p:nvSpPr>
        <p:spPr>
          <a:xfrm>
            <a:off x="5372695" y="2301121"/>
            <a:ext cx="3086100" cy="385763"/>
          </a:xfrm>
          <a:prstGeom prst="rect">
            <a:avLst/>
          </a:prstGeom>
          <a:noFill/>
        </p:spPr>
        <p:txBody>
          <a:bodyPr wrap="none" lIns="0" tIns="0" rIns="0" bIns="0" rtlCol="0" anchor="t"/>
          <a:lstStyle/>
          <a:p>
            <a:pPr marL="0" indent="0">
              <a:lnSpc>
                <a:spcPts val="3000"/>
              </a:lnSpc>
              <a:buNone/>
            </a:pPr>
            <a:r>
              <a:rPr lang="en-US" sz="2400">
                <a:solidFill>
                  <a:srgbClr val="201B18"/>
                </a:solidFill>
                <a:latin typeface="Platypi Medium" pitchFamily="34" charset="0"/>
                <a:ea typeface="Platypi Medium" pitchFamily="34" charset="-122"/>
                <a:cs typeface="Platypi Medium" pitchFamily="34" charset="-120"/>
              </a:rPr>
              <a:t>Model Structure</a:t>
            </a:r>
            <a:endParaRPr lang="en-US" sz="2400"/>
          </a:p>
        </p:txBody>
      </p:sp>
      <p:sp>
        <p:nvSpPr>
          <p:cNvPr id="7" name="Text 4"/>
          <p:cNvSpPr/>
          <p:nvPr/>
        </p:nvSpPr>
        <p:spPr>
          <a:xfrm>
            <a:off x="5767626" y="2933700"/>
            <a:ext cx="3503890" cy="395049"/>
          </a:xfrm>
          <a:prstGeom prst="rect">
            <a:avLst/>
          </a:prstGeom>
          <a:noFill/>
        </p:spPr>
        <p:txBody>
          <a:bodyPr wrap="none" lIns="0" tIns="0" rIns="0" bIns="0" rtlCol="0" anchor="t"/>
          <a:lstStyle/>
          <a:p>
            <a:pPr marL="342900" indent="-342900" algn="l">
              <a:lnSpc>
                <a:spcPts val="3100"/>
              </a:lnSpc>
              <a:buSzTx/>
              <a:buChar char="•"/>
            </a:pPr>
            <a:r>
              <a:rPr lang="en-US" sz="1900">
                <a:solidFill>
                  <a:srgbClr val="504C49"/>
                </a:solidFill>
                <a:latin typeface="Source Serif Pro" pitchFamily="34" charset="0"/>
                <a:ea typeface="Source Serif Pro" pitchFamily="34" charset="-122"/>
                <a:cs typeface="Source Serif Pro" pitchFamily="34" charset="-120"/>
              </a:rPr>
              <a:t>LSTM layers with 60 units.</a:t>
            </a:r>
            <a:endParaRPr lang="en-US" sz="1900"/>
          </a:p>
        </p:txBody>
      </p:sp>
      <p:sp>
        <p:nvSpPr>
          <p:cNvPr id="8" name="Text 5"/>
          <p:cNvSpPr/>
          <p:nvPr/>
        </p:nvSpPr>
        <p:spPr>
          <a:xfrm>
            <a:off x="5767626" y="3415070"/>
            <a:ext cx="3503890" cy="790099"/>
          </a:xfrm>
          <a:prstGeom prst="rect">
            <a:avLst/>
          </a:prstGeom>
          <a:noFill/>
        </p:spPr>
        <p:txBody>
          <a:bodyPr wrap="square" lIns="0" tIns="0" rIns="0" bIns="0" rtlCol="0" anchor="t"/>
          <a:lstStyle/>
          <a:p>
            <a:pPr marL="342900" indent="-342900" algn="l">
              <a:lnSpc>
                <a:spcPts val="3100"/>
              </a:lnSpc>
              <a:buSzTx/>
              <a:buChar char="•"/>
            </a:pPr>
            <a:r>
              <a:rPr lang="en-US" sz="1900">
                <a:solidFill>
                  <a:srgbClr val="504C49"/>
                </a:solidFill>
                <a:latin typeface="Source Serif Pro" pitchFamily="34" charset="0"/>
                <a:ea typeface="Source Serif Pro" pitchFamily="34" charset="-122"/>
                <a:cs typeface="Source Serif Pro" pitchFamily="34" charset="-120"/>
              </a:rPr>
              <a:t>Dense layers with ReLU activation.</a:t>
            </a:r>
            <a:endParaRPr lang="en-US" sz="1900"/>
          </a:p>
        </p:txBody>
      </p:sp>
      <p:sp>
        <p:nvSpPr>
          <p:cNvPr id="9" name="Text 6"/>
          <p:cNvSpPr/>
          <p:nvPr/>
        </p:nvSpPr>
        <p:spPr>
          <a:xfrm>
            <a:off x="5767626" y="4291489"/>
            <a:ext cx="3503890" cy="790099"/>
          </a:xfrm>
          <a:prstGeom prst="rect">
            <a:avLst/>
          </a:prstGeom>
          <a:noFill/>
        </p:spPr>
        <p:txBody>
          <a:bodyPr wrap="square" lIns="0" tIns="0" rIns="0" bIns="0" rtlCol="0" anchor="t"/>
          <a:lstStyle/>
          <a:p>
            <a:pPr marL="342900" indent="-342900" algn="l">
              <a:lnSpc>
                <a:spcPts val="3100"/>
              </a:lnSpc>
              <a:buSzTx/>
              <a:buChar char="•"/>
            </a:pPr>
            <a:r>
              <a:rPr lang="en-US" sz="1900">
                <a:solidFill>
                  <a:srgbClr val="504C49"/>
                </a:solidFill>
                <a:latin typeface="Source Serif Pro" pitchFamily="34" charset="0"/>
                <a:ea typeface="Source Serif Pro" pitchFamily="34" charset="-122"/>
                <a:cs typeface="Source Serif Pro" pitchFamily="34" charset="-120"/>
              </a:rPr>
              <a:t>Dropout layers with a rate of 0.2.</a:t>
            </a:r>
            <a:endParaRPr lang="en-US" sz="1900"/>
          </a:p>
        </p:txBody>
      </p:sp>
      <p:sp>
        <p:nvSpPr>
          <p:cNvPr id="10" name="Text 7"/>
          <p:cNvSpPr/>
          <p:nvPr/>
        </p:nvSpPr>
        <p:spPr>
          <a:xfrm>
            <a:off x="9881354" y="2301121"/>
            <a:ext cx="3086100" cy="385763"/>
          </a:xfrm>
          <a:prstGeom prst="rect">
            <a:avLst/>
          </a:prstGeom>
          <a:noFill/>
        </p:spPr>
        <p:txBody>
          <a:bodyPr wrap="none" lIns="0" tIns="0" rIns="0" bIns="0" rtlCol="0" anchor="t"/>
          <a:lstStyle/>
          <a:p>
            <a:pPr marL="0" indent="0">
              <a:lnSpc>
                <a:spcPts val="3000"/>
              </a:lnSpc>
              <a:buNone/>
            </a:pPr>
            <a:r>
              <a:rPr lang="en-US" sz="2400">
                <a:solidFill>
                  <a:srgbClr val="201B18"/>
                </a:solidFill>
                <a:latin typeface="Platypi Medium" pitchFamily="34" charset="0"/>
                <a:ea typeface="Platypi Medium" pitchFamily="34" charset="-122"/>
                <a:cs typeface="Platypi Medium" pitchFamily="34" charset="-120"/>
              </a:rPr>
              <a:t>Evaluation</a:t>
            </a:r>
            <a:endParaRPr lang="en-US" sz="2400"/>
          </a:p>
        </p:txBody>
      </p:sp>
      <p:sp>
        <p:nvSpPr>
          <p:cNvPr id="11" name="Text 8"/>
          <p:cNvSpPr/>
          <p:nvPr/>
        </p:nvSpPr>
        <p:spPr>
          <a:xfrm>
            <a:off x="9881354" y="2933700"/>
            <a:ext cx="3898821" cy="1185148"/>
          </a:xfrm>
          <a:prstGeom prst="rect">
            <a:avLst/>
          </a:prstGeom>
          <a:noFill/>
        </p:spPr>
        <p:txBody>
          <a:bodyPr wrap="square" lIns="0" tIns="0" rIns="0" bIns="0" rtlCol="0" anchor="t"/>
          <a:lstStyle/>
          <a:p>
            <a:pPr marL="0" indent="0">
              <a:lnSpc>
                <a:spcPts val="3100"/>
              </a:lnSpc>
              <a:buNone/>
            </a:pPr>
            <a:r>
              <a:rPr lang="en-US" sz="1900">
                <a:solidFill>
                  <a:srgbClr val="504C49"/>
                </a:solidFill>
                <a:latin typeface="Source Serif Pro" pitchFamily="34" charset="0"/>
                <a:ea typeface="Source Serif Pro" pitchFamily="34" charset="-122"/>
                <a:cs typeface="Source Serif Pro" pitchFamily="34" charset="-120"/>
              </a:rPr>
              <a:t>RMSE values for both Google and Cisco predictions were compared to determine accuracy.</a:t>
            </a:r>
            <a:endParaRPr lang="en-US" sz="1900"/>
          </a:p>
        </p:txBody>
      </p:sp>
      <p:sp>
        <p:nvSpPr>
          <p:cNvPr id="12" name="Rectangle 11">
            <a:extLst>
              <a:ext uri="{FF2B5EF4-FFF2-40B4-BE49-F238E27FC236}">
                <a16:creationId xmlns:a16="http://schemas.microsoft.com/office/drawing/2014/main" id="{F7C1C2D9-FB3A-6853-8CE3-9AFA30469C04}"/>
              </a:ext>
            </a:extLst>
          </p:cNvPr>
          <p:cNvSpPr/>
          <p:nvPr/>
        </p:nvSpPr>
        <p:spPr>
          <a:xfrm>
            <a:off x="12277493" y="7748204"/>
            <a:ext cx="2252547" cy="33918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600" dirty="0"/>
              <a:t>C</a:t>
            </a:r>
            <a:r>
              <a:rPr lang="en-US" sz="1600" dirty="0">
                <a:solidFill>
                  <a:schemeClr val="bg1"/>
                </a:solidFill>
              </a:rPr>
              <a:t>reated by </a:t>
            </a:r>
            <a:r>
              <a:rPr lang="en-US" sz="1600" dirty="0" err="1">
                <a:solidFill>
                  <a:schemeClr val="bg1"/>
                </a:solidFill>
              </a:rPr>
              <a:t>hazeera</a:t>
            </a:r>
            <a:endParaRPr lang="en-IN" sz="1600" dirty="0"/>
          </a:p>
        </p:txBody>
      </p:sp>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p:cNvPicPr>
            <a:picLocks noChangeAspect="1"/>
          </p:cNvPicPr>
          <p:nvPr/>
        </p:nvPicPr>
        <p:blipFill>
          <a:blip r:embed="rId3"/>
          <a:srcRect/>
          <a:stretch/>
        </p:blipFill>
        <p:spPr>
          <a:xfrm>
            <a:off x="0" y="-1"/>
            <a:ext cx="14630399" cy="4013597"/>
          </a:xfrm>
          <a:prstGeom prst="rect">
            <a:avLst/>
          </a:prstGeom>
        </p:spPr>
      </p:pic>
      <p:sp>
        <p:nvSpPr>
          <p:cNvPr id="3" name="Text 0"/>
          <p:cNvSpPr/>
          <p:nvPr/>
        </p:nvSpPr>
        <p:spPr>
          <a:xfrm>
            <a:off x="864037" y="4028837"/>
            <a:ext cx="8657153" cy="771525"/>
          </a:xfrm>
          <a:prstGeom prst="rect">
            <a:avLst/>
          </a:prstGeom>
          <a:noFill/>
        </p:spPr>
        <p:txBody>
          <a:bodyPr wrap="none" lIns="0" tIns="0" rIns="0" bIns="0" rtlCol="0" anchor="t"/>
          <a:lstStyle/>
          <a:p>
            <a:pPr marL="0" indent="0">
              <a:lnSpc>
                <a:spcPts val="6050"/>
              </a:lnSpc>
              <a:buNone/>
            </a:pPr>
            <a:r>
              <a:rPr lang="en-US" sz="4850">
                <a:solidFill>
                  <a:srgbClr val="201B18"/>
                </a:solidFill>
                <a:latin typeface="Platypi Medium" pitchFamily="34" charset="0"/>
                <a:ea typeface="Platypi Medium" pitchFamily="34" charset="-122"/>
                <a:cs typeface="Platypi Medium" pitchFamily="34" charset="-120"/>
              </a:rPr>
              <a:t>Result Performance Analysis</a:t>
            </a:r>
            <a:endParaRPr lang="en-US" sz="4850"/>
          </a:p>
        </p:txBody>
      </p:sp>
      <p:sp>
        <p:nvSpPr>
          <p:cNvPr id="4" name="Shape 1"/>
          <p:cNvSpPr/>
          <p:nvPr/>
        </p:nvSpPr>
        <p:spPr>
          <a:xfrm>
            <a:off x="864037" y="5170646"/>
            <a:ext cx="12902327" cy="1443514"/>
          </a:xfrm>
          <a:prstGeom prst="roundRect">
            <a:avLst>
              <a:gd name="adj" fmla="val 2565"/>
            </a:avLst>
          </a:prstGeom>
          <a:noFill/>
          <a:ln w="15240">
            <a:solidFill>
              <a:srgbClr val="000000">
                <a:alpha val="8000"/>
              </a:srgbClr>
            </a:solidFill>
            <a:prstDash val="solid"/>
          </a:ln>
        </p:spPr>
        <p:txBody>
          <a:bodyPr/>
          <a:lstStyle/>
          <a:p>
            <a:endParaRPr/>
          </a:p>
        </p:txBody>
      </p:sp>
      <p:sp>
        <p:nvSpPr>
          <p:cNvPr id="5" name="Shape 2"/>
          <p:cNvSpPr/>
          <p:nvPr/>
        </p:nvSpPr>
        <p:spPr>
          <a:xfrm>
            <a:off x="879277" y="5185886"/>
            <a:ext cx="12871847" cy="706517"/>
          </a:xfrm>
          <a:prstGeom prst="rect">
            <a:avLst/>
          </a:prstGeom>
          <a:solidFill>
            <a:srgbClr val="FFFFFF">
              <a:alpha val="4000"/>
            </a:srgbClr>
          </a:solidFill>
        </p:spPr>
        <p:txBody>
          <a:bodyPr/>
          <a:lstStyle/>
          <a:p>
            <a:endParaRPr/>
          </a:p>
        </p:txBody>
      </p:sp>
      <p:sp>
        <p:nvSpPr>
          <p:cNvPr id="6" name="Text 3"/>
          <p:cNvSpPr/>
          <p:nvPr/>
        </p:nvSpPr>
        <p:spPr>
          <a:xfrm>
            <a:off x="1126093" y="5341620"/>
            <a:ext cx="5938480" cy="395049"/>
          </a:xfrm>
          <a:prstGeom prst="rect">
            <a:avLst/>
          </a:prstGeom>
          <a:noFill/>
        </p:spPr>
        <p:txBody>
          <a:bodyPr wrap="none" lIns="0" tIns="0" rIns="0" bIns="0" rtlCol="0" anchor="t"/>
          <a:lstStyle/>
          <a:p>
            <a:pPr marL="0" indent="0">
              <a:lnSpc>
                <a:spcPts val="3100"/>
              </a:lnSpc>
              <a:buNone/>
            </a:pPr>
            <a:r>
              <a:rPr lang="en-US" sz="1900">
                <a:solidFill>
                  <a:srgbClr val="504C49"/>
                </a:solidFill>
                <a:latin typeface="Source Serif Pro" pitchFamily="34" charset="0"/>
                <a:ea typeface="Source Serif Pro" pitchFamily="34" charset="-122"/>
                <a:cs typeface="Source Serif Pro" pitchFamily="34" charset="-120"/>
              </a:rPr>
              <a:t>Google Stock</a:t>
            </a:r>
            <a:endParaRPr lang="en-US" sz="1900"/>
          </a:p>
        </p:txBody>
      </p:sp>
      <p:sp>
        <p:nvSpPr>
          <p:cNvPr id="7" name="Text 4"/>
          <p:cNvSpPr/>
          <p:nvPr/>
        </p:nvSpPr>
        <p:spPr>
          <a:xfrm>
            <a:off x="7565827" y="5341620"/>
            <a:ext cx="5938480" cy="395049"/>
          </a:xfrm>
          <a:prstGeom prst="rect">
            <a:avLst/>
          </a:prstGeom>
          <a:noFill/>
        </p:spPr>
        <p:txBody>
          <a:bodyPr wrap="none" lIns="0" tIns="0" rIns="0" bIns="0" rtlCol="0" anchor="t"/>
          <a:lstStyle/>
          <a:p>
            <a:pPr marL="0" indent="0">
              <a:lnSpc>
                <a:spcPts val="3100"/>
              </a:lnSpc>
              <a:buNone/>
            </a:pPr>
            <a:r>
              <a:rPr lang="en-US" sz="1900">
                <a:solidFill>
                  <a:srgbClr val="504C49"/>
                </a:solidFill>
                <a:latin typeface="Source Serif Pro" pitchFamily="34" charset="0"/>
                <a:ea typeface="Source Serif Pro" pitchFamily="34" charset="-122"/>
                <a:cs typeface="Source Serif Pro" pitchFamily="34" charset="-120"/>
              </a:rPr>
              <a:t>RMSE of 2.3</a:t>
            </a:r>
            <a:endParaRPr lang="en-US" sz="1900"/>
          </a:p>
        </p:txBody>
      </p:sp>
      <p:sp>
        <p:nvSpPr>
          <p:cNvPr id="8" name="Shape 5"/>
          <p:cNvSpPr/>
          <p:nvPr/>
        </p:nvSpPr>
        <p:spPr>
          <a:xfrm>
            <a:off x="879277" y="5892403"/>
            <a:ext cx="12871847" cy="706517"/>
          </a:xfrm>
          <a:prstGeom prst="rect">
            <a:avLst/>
          </a:prstGeom>
          <a:solidFill>
            <a:srgbClr val="000000">
              <a:alpha val="4000"/>
            </a:srgbClr>
          </a:solidFill>
        </p:spPr>
        <p:txBody>
          <a:bodyPr/>
          <a:lstStyle/>
          <a:p>
            <a:endParaRPr/>
          </a:p>
        </p:txBody>
      </p:sp>
      <p:sp>
        <p:nvSpPr>
          <p:cNvPr id="9" name="Text 6"/>
          <p:cNvSpPr/>
          <p:nvPr/>
        </p:nvSpPr>
        <p:spPr>
          <a:xfrm>
            <a:off x="1126093" y="6048137"/>
            <a:ext cx="5938480" cy="395049"/>
          </a:xfrm>
          <a:prstGeom prst="rect">
            <a:avLst/>
          </a:prstGeom>
          <a:noFill/>
        </p:spPr>
        <p:txBody>
          <a:bodyPr wrap="none" lIns="0" tIns="0" rIns="0" bIns="0" rtlCol="0" anchor="t"/>
          <a:lstStyle/>
          <a:p>
            <a:pPr marL="0" indent="0">
              <a:lnSpc>
                <a:spcPts val="3100"/>
              </a:lnSpc>
              <a:buNone/>
            </a:pPr>
            <a:r>
              <a:rPr lang="en-US" sz="1900">
                <a:solidFill>
                  <a:srgbClr val="504C49"/>
                </a:solidFill>
                <a:latin typeface="Source Serif Pro" pitchFamily="34" charset="0"/>
                <a:ea typeface="Source Serif Pro" pitchFamily="34" charset="-122"/>
                <a:cs typeface="Source Serif Pro" pitchFamily="34" charset="-120"/>
              </a:rPr>
              <a:t>Cisco Stock</a:t>
            </a:r>
            <a:endParaRPr lang="en-US" sz="1900"/>
          </a:p>
        </p:txBody>
      </p:sp>
      <p:sp>
        <p:nvSpPr>
          <p:cNvPr id="10" name="Text 7"/>
          <p:cNvSpPr/>
          <p:nvPr/>
        </p:nvSpPr>
        <p:spPr>
          <a:xfrm>
            <a:off x="7565827" y="6048137"/>
            <a:ext cx="5938480" cy="395049"/>
          </a:xfrm>
          <a:prstGeom prst="rect">
            <a:avLst/>
          </a:prstGeom>
          <a:noFill/>
        </p:spPr>
        <p:txBody>
          <a:bodyPr wrap="none" lIns="0" tIns="0" rIns="0" bIns="0" rtlCol="0" anchor="t"/>
          <a:lstStyle/>
          <a:p>
            <a:pPr marL="0" indent="0">
              <a:lnSpc>
                <a:spcPts val="3100"/>
              </a:lnSpc>
              <a:buNone/>
            </a:pPr>
            <a:r>
              <a:rPr lang="en-US" sz="1900">
                <a:solidFill>
                  <a:srgbClr val="504C49"/>
                </a:solidFill>
                <a:latin typeface="Source Serif Pro" pitchFamily="34" charset="0"/>
                <a:ea typeface="Source Serif Pro" pitchFamily="34" charset="-122"/>
                <a:cs typeface="Source Serif Pro" pitchFamily="34" charset="-120"/>
              </a:rPr>
              <a:t>RMSE of 1.5</a:t>
            </a:r>
            <a:endParaRPr lang="en-US" sz="1900"/>
          </a:p>
        </p:txBody>
      </p:sp>
      <p:sp>
        <p:nvSpPr>
          <p:cNvPr id="11" name="Text 8"/>
          <p:cNvSpPr/>
          <p:nvPr/>
        </p:nvSpPr>
        <p:spPr>
          <a:xfrm>
            <a:off x="864037" y="6891814"/>
            <a:ext cx="12902327" cy="395049"/>
          </a:xfrm>
          <a:prstGeom prst="rect">
            <a:avLst/>
          </a:prstGeom>
          <a:noFill/>
        </p:spPr>
        <p:txBody>
          <a:bodyPr wrap="none" lIns="0" tIns="0" rIns="0" bIns="0" rtlCol="0" anchor="t"/>
          <a:lstStyle/>
          <a:p>
            <a:pPr marL="0" indent="0">
              <a:lnSpc>
                <a:spcPts val="3100"/>
              </a:lnSpc>
              <a:buNone/>
            </a:pPr>
            <a:r>
              <a:rPr lang="en-US" sz="1900">
                <a:solidFill>
                  <a:srgbClr val="504C49"/>
                </a:solidFill>
                <a:latin typeface="Source Serif Pro" pitchFamily="34" charset="0"/>
                <a:ea typeface="Source Serif Pro" pitchFamily="34" charset="-122"/>
                <a:cs typeface="Source Serif Pro" pitchFamily="34" charset="-120"/>
              </a:rPr>
              <a:t>The model performed well in capturing both upward and downward trends in stock prices.</a:t>
            </a:r>
            <a:endParaRPr lang="en-US" sz="1900"/>
          </a:p>
        </p:txBody>
      </p:sp>
      <p:sp>
        <p:nvSpPr>
          <p:cNvPr id="12" name="Rectangle 11">
            <a:extLst>
              <a:ext uri="{FF2B5EF4-FFF2-40B4-BE49-F238E27FC236}">
                <a16:creationId xmlns:a16="http://schemas.microsoft.com/office/drawing/2014/main" id="{91E8FE9E-B7BC-CC12-43D7-BE54AF464A74}"/>
              </a:ext>
            </a:extLst>
          </p:cNvPr>
          <p:cNvSpPr/>
          <p:nvPr/>
        </p:nvSpPr>
        <p:spPr>
          <a:xfrm>
            <a:off x="12277493" y="7748204"/>
            <a:ext cx="2252547" cy="33918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600" dirty="0"/>
              <a:t>C</a:t>
            </a:r>
            <a:r>
              <a:rPr lang="en-US" sz="1600" dirty="0">
                <a:solidFill>
                  <a:schemeClr val="bg1"/>
                </a:solidFill>
              </a:rPr>
              <a:t>reated by </a:t>
            </a:r>
            <a:r>
              <a:rPr lang="en-US" sz="1600" dirty="0" err="1">
                <a:solidFill>
                  <a:schemeClr val="bg1"/>
                </a:solidFill>
              </a:rPr>
              <a:t>hazeera</a:t>
            </a:r>
            <a:endParaRPr lang="en-IN" sz="1600"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p:cNvPicPr>
            <a:picLocks noChangeAspect="1"/>
          </p:cNvPicPr>
          <p:nvPr/>
        </p:nvPicPr>
        <p:blipFill>
          <a:blip r:embed="rId3"/>
          <a:srcRect/>
          <a:stretch/>
        </p:blipFill>
        <p:spPr>
          <a:xfrm>
            <a:off x="0" y="0"/>
            <a:ext cx="6103621" cy="8229599"/>
          </a:xfrm>
          <a:prstGeom prst="rect">
            <a:avLst/>
          </a:prstGeom>
        </p:spPr>
      </p:pic>
      <p:sp>
        <p:nvSpPr>
          <p:cNvPr id="3" name="Text 0"/>
          <p:cNvSpPr/>
          <p:nvPr/>
        </p:nvSpPr>
        <p:spPr>
          <a:xfrm>
            <a:off x="6350437" y="1423749"/>
            <a:ext cx="6172200" cy="771525"/>
          </a:xfrm>
          <a:prstGeom prst="rect">
            <a:avLst/>
          </a:prstGeom>
          <a:noFill/>
        </p:spPr>
        <p:txBody>
          <a:bodyPr wrap="none" lIns="0" tIns="0" rIns="0" bIns="0" rtlCol="0" anchor="t"/>
          <a:lstStyle/>
          <a:p>
            <a:pPr marL="0" indent="0">
              <a:lnSpc>
                <a:spcPts val="6050"/>
              </a:lnSpc>
              <a:buNone/>
            </a:pPr>
            <a:r>
              <a:rPr lang="en-US" sz="4850">
                <a:solidFill>
                  <a:srgbClr val="201B18"/>
                </a:solidFill>
                <a:latin typeface="Platypi Medium" pitchFamily="34" charset="0"/>
                <a:ea typeface="Platypi Medium" pitchFamily="34" charset="-122"/>
                <a:cs typeface="Platypi Medium" pitchFamily="34" charset="-120"/>
              </a:rPr>
              <a:t>Conclusion</a:t>
            </a:r>
            <a:endParaRPr lang="en-US" sz="4850"/>
          </a:p>
        </p:txBody>
      </p:sp>
      <p:sp>
        <p:nvSpPr>
          <p:cNvPr id="4" name="Shape 1"/>
          <p:cNvSpPr/>
          <p:nvPr/>
        </p:nvSpPr>
        <p:spPr>
          <a:xfrm>
            <a:off x="6350437" y="2843213"/>
            <a:ext cx="555427" cy="555427"/>
          </a:xfrm>
          <a:prstGeom prst="roundRect">
            <a:avLst>
              <a:gd name="adj" fmla="val 6668"/>
            </a:avLst>
          </a:prstGeom>
          <a:solidFill>
            <a:srgbClr val="F9F7F7"/>
          </a:solidFill>
        </p:spPr>
        <p:txBody>
          <a:bodyPr/>
          <a:lstStyle/>
          <a:p>
            <a:endParaRPr/>
          </a:p>
        </p:txBody>
      </p:sp>
      <p:sp>
        <p:nvSpPr>
          <p:cNvPr id="5" name="Text 2"/>
          <p:cNvSpPr/>
          <p:nvPr/>
        </p:nvSpPr>
        <p:spPr>
          <a:xfrm>
            <a:off x="6544985" y="2935724"/>
            <a:ext cx="166330" cy="370284"/>
          </a:xfrm>
          <a:prstGeom prst="rect">
            <a:avLst/>
          </a:prstGeom>
          <a:noFill/>
        </p:spPr>
        <p:txBody>
          <a:bodyPr wrap="none" lIns="0" tIns="0" rIns="0" bIns="0" rtlCol="0" anchor="t"/>
          <a:lstStyle/>
          <a:p>
            <a:pPr marL="0" indent="0" algn="ctr">
              <a:lnSpc>
                <a:spcPts val="2900"/>
              </a:lnSpc>
              <a:buNone/>
            </a:pPr>
            <a:r>
              <a:rPr lang="en-US" sz="2900">
                <a:solidFill>
                  <a:srgbClr val="504C49"/>
                </a:solidFill>
                <a:latin typeface="Platypi Medium" pitchFamily="34" charset="0"/>
                <a:ea typeface="Platypi Medium" pitchFamily="34" charset="-122"/>
                <a:cs typeface="Platypi Medium" pitchFamily="34" charset="-120"/>
              </a:rPr>
              <a:t>1</a:t>
            </a:r>
            <a:endParaRPr lang="en-US" sz="2900"/>
          </a:p>
        </p:txBody>
      </p:sp>
      <p:sp>
        <p:nvSpPr>
          <p:cNvPr id="6" name="Text 3"/>
          <p:cNvSpPr/>
          <p:nvPr/>
        </p:nvSpPr>
        <p:spPr>
          <a:xfrm>
            <a:off x="7152680" y="2843213"/>
            <a:ext cx="3086100" cy="385763"/>
          </a:xfrm>
          <a:prstGeom prst="rect">
            <a:avLst/>
          </a:prstGeom>
          <a:noFill/>
        </p:spPr>
        <p:txBody>
          <a:bodyPr wrap="none" lIns="0" tIns="0" rIns="0" bIns="0" rtlCol="0" anchor="t"/>
          <a:lstStyle/>
          <a:p>
            <a:pPr marL="0" indent="0">
              <a:lnSpc>
                <a:spcPts val="3000"/>
              </a:lnSpc>
              <a:buNone/>
            </a:pPr>
            <a:r>
              <a:rPr lang="en-US" sz="2400">
                <a:solidFill>
                  <a:srgbClr val="504C49"/>
                </a:solidFill>
                <a:latin typeface="Platypi Medium" pitchFamily="34" charset="0"/>
                <a:ea typeface="Platypi Medium" pitchFamily="34" charset="-122"/>
                <a:cs typeface="Platypi Medium" pitchFamily="34" charset="-120"/>
              </a:rPr>
              <a:t>Summary</a:t>
            </a:r>
            <a:endParaRPr lang="en-US" sz="2400"/>
          </a:p>
        </p:txBody>
      </p:sp>
      <p:sp>
        <p:nvSpPr>
          <p:cNvPr id="7" name="Text 4"/>
          <p:cNvSpPr/>
          <p:nvPr/>
        </p:nvSpPr>
        <p:spPr>
          <a:xfrm>
            <a:off x="7152680" y="3377089"/>
            <a:ext cx="6613684" cy="1185148"/>
          </a:xfrm>
          <a:prstGeom prst="rect">
            <a:avLst/>
          </a:prstGeom>
          <a:noFill/>
        </p:spPr>
        <p:txBody>
          <a:bodyPr wrap="square" lIns="0" tIns="0" rIns="0" bIns="0" rtlCol="0" anchor="t"/>
          <a:lstStyle/>
          <a:p>
            <a:pPr marL="0" indent="0">
              <a:lnSpc>
                <a:spcPts val="3100"/>
              </a:lnSpc>
              <a:buNone/>
            </a:pPr>
            <a:r>
              <a:rPr lang="en-US" sz="1900">
                <a:solidFill>
                  <a:srgbClr val="504C49"/>
                </a:solidFill>
                <a:latin typeface="Source Serif Pro" pitchFamily="34" charset="0"/>
                <a:ea typeface="Source Serif Pro" pitchFamily="34" charset="-122"/>
                <a:cs typeface="Source Serif Pro" pitchFamily="34" charset="-120"/>
              </a:rPr>
              <a:t>LSTM neural networks have been proven effective in predicting stock prices, capturing long-term dependencies, and providing accurate future predictions.</a:t>
            </a:r>
            <a:endParaRPr lang="en-US" sz="1900"/>
          </a:p>
        </p:txBody>
      </p:sp>
      <p:sp>
        <p:nvSpPr>
          <p:cNvPr id="8" name="Shape 5"/>
          <p:cNvSpPr/>
          <p:nvPr/>
        </p:nvSpPr>
        <p:spPr>
          <a:xfrm>
            <a:off x="6350437" y="5086707"/>
            <a:ext cx="555427" cy="555427"/>
          </a:xfrm>
          <a:prstGeom prst="roundRect">
            <a:avLst>
              <a:gd name="adj" fmla="val 6668"/>
            </a:avLst>
          </a:prstGeom>
          <a:solidFill>
            <a:srgbClr val="F9F7F7"/>
          </a:solidFill>
        </p:spPr>
        <p:txBody>
          <a:bodyPr/>
          <a:lstStyle/>
          <a:p>
            <a:endParaRPr/>
          </a:p>
        </p:txBody>
      </p:sp>
      <p:sp>
        <p:nvSpPr>
          <p:cNvPr id="9" name="Text 6"/>
          <p:cNvSpPr/>
          <p:nvPr/>
        </p:nvSpPr>
        <p:spPr>
          <a:xfrm>
            <a:off x="6508433" y="5179219"/>
            <a:ext cx="239316" cy="370284"/>
          </a:xfrm>
          <a:prstGeom prst="rect">
            <a:avLst/>
          </a:prstGeom>
          <a:noFill/>
        </p:spPr>
        <p:txBody>
          <a:bodyPr wrap="none" lIns="0" tIns="0" rIns="0" bIns="0" rtlCol="0" anchor="t"/>
          <a:lstStyle/>
          <a:p>
            <a:pPr marL="0" indent="0" algn="ctr">
              <a:lnSpc>
                <a:spcPts val="2900"/>
              </a:lnSpc>
              <a:buNone/>
            </a:pPr>
            <a:r>
              <a:rPr lang="en-US" sz="2900">
                <a:solidFill>
                  <a:srgbClr val="504C49"/>
                </a:solidFill>
                <a:latin typeface="Platypi Medium" pitchFamily="34" charset="0"/>
                <a:ea typeface="Platypi Medium" pitchFamily="34" charset="-122"/>
                <a:cs typeface="Platypi Medium" pitchFamily="34" charset="-120"/>
              </a:rPr>
              <a:t>2</a:t>
            </a:r>
            <a:endParaRPr lang="en-US" sz="2900"/>
          </a:p>
        </p:txBody>
      </p:sp>
      <p:sp>
        <p:nvSpPr>
          <p:cNvPr id="10" name="Text 7"/>
          <p:cNvSpPr/>
          <p:nvPr/>
        </p:nvSpPr>
        <p:spPr>
          <a:xfrm>
            <a:off x="7152680" y="5086707"/>
            <a:ext cx="3086100" cy="385763"/>
          </a:xfrm>
          <a:prstGeom prst="rect">
            <a:avLst/>
          </a:prstGeom>
          <a:noFill/>
        </p:spPr>
        <p:txBody>
          <a:bodyPr wrap="none" lIns="0" tIns="0" rIns="0" bIns="0" rtlCol="0" anchor="t"/>
          <a:lstStyle/>
          <a:p>
            <a:pPr marL="0" indent="0">
              <a:lnSpc>
                <a:spcPts val="3000"/>
              </a:lnSpc>
              <a:buNone/>
            </a:pPr>
            <a:r>
              <a:rPr lang="en-US" sz="2400">
                <a:solidFill>
                  <a:srgbClr val="504C49"/>
                </a:solidFill>
                <a:latin typeface="Platypi Medium" pitchFamily="34" charset="0"/>
                <a:ea typeface="Platypi Medium" pitchFamily="34" charset="-122"/>
                <a:cs typeface="Platypi Medium" pitchFamily="34" charset="-120"/>
              </a:rPr>
              <a:t>Future Work</a:t>
            </a:r>
            <a:endParaRPr lang="en-US" sz="2400"/>
          </a:p>
        </p:txBody>
      </p:sp>
      <p:sp>
        <p:nvSpPr>
          <p:cNvPr id="11" name="Text 8"/>
          <p:cNvSpPr/>
          <p:nvPr/>
        </p:nvSpPr>
        <p:spPr>
          <a:xfrm>
            <a:off x="7152680" y="5620583"/>
            <a:ext cx="6613684" cy="1185148"/>
          </a:xfrm>
          <a:prstGeom prst="rect">
            <a:avLst/>
          </a:prstGeom>
          <a:noFill/>
        </p:spPr>
        <p:txBody>
          <a:bodyPr wrap="square" lIns="0" tIns="0" rIns="0" bIns="0" rtlCol="0" anchor="t"/>
          <a:lstStyle/>
          <a:p>
            <a:pPr marL="0" indent="0">
              <a:lnSpc>
                <a:spcPts val="3100"/>
              </a:lnSpc>
              <a:buNone/>
            </a:pPr>
            <a:r>
              <a:rPr lang="en-US" sz="1900">
                <a:solidFill>
                  <a:srgbClr val="504C49"/>
                </a:solidFill>
                <a:latin typeface="Source Serif Pro" pitchFamily="34" charset="0"/>
                <a:ea typeface="Source Serif Pro" pitchFamily="34" charset="-122"/>
                <a:cs typeface="Source Serif Pro" pitchFamily="34" charset="-120"/>
              </a:rPr>
              <a:t>Future research could focus on improving the model by integrating hybrid approaches combining LSTM with other models like CNN or ARIMA for even better results.</a:t>
            </a:r>
            <a:endParaRPr lang="en-US" sz="1900"/>
          </a:p>
        </p:txBody>
      </p:sp>
      <p:sp>
        <p:nvSpPr>
          <p:cNvPr id="12" name="Rectangle 11">
            <a:extLst>
              <a:ext uri="{FF2B5EF4-FFF2-40B4-BE49-F238E27FC236}">
                <a16:creationId xmlns:a16="http://schemas.microsoft.com/office/drawing/2014/main" id="{F8B0B5DA-DD96-F1F7-59D4-24B76390734E}"/>
              </a:ext>
            </a:extLst>
          </p:cNvPr>
          <p:cNvSpPr/>
          <p:nvPr/>
        </p:nvSpPr>
        <p:spPr>
          <a:xfrm>
            <a:off x="12277493" y="7748204"/>
            <a:ext cx="2252547" cy="33918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600" dirty="0"/>
              <a:t>C</a:t>
            </a:r>
            <a:r>
              <a:rPr lang="en-US" sz="1600" dirty="0">
                <a:solidFill>
                  <a:schemeClr val="bg1"/>
                </a:solidFill>
              </a:rPr>
              <a:t>reated by </a:t>
            </a:r>
            <a:r>
              <a:rPr lang="en-US" sz="1600" dirty="0" err="1">
                <a:solidFill>
                  <a:schemeClr val="bg1"/>
                </a:solidFill>
              </a:rPr>
              <a:t>hazeera</a:t>
            </a:r>
            <a:endParaRPr lang="en-IN" sz="1600"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64037" y="1377434"/>
            <a:ext cx="6172200" cy="771525"/>
          </a:xfrm>
          <a:prstGeom prst="rect">
            <a:avLst/>
          </a:prstGeom>
          <a:noFill/>
        </p:spPr>
        <p:txBody>
          <a:bodyPr wrap="none" lIns="0" tIns="0" rIns="0" bIns="0" rtlCol="0" anchor="t"/>
          <a:lstStyle/>
          <a:p>
            <a:pPr marL="0" indent="0">
              <a:lnSpc>
                <a:spcPts val="6050"/>
              </a:lnSpc>
              <a:buNone/>
            </a:pPr>
            <a:r>
              <a:rPr lang="en-US" sz="4850" dirty="0">
                <a:solidFill>
                  <a:srgbClr val="201B18"/>
                </a:solidFill>
                <a:latin typeface="Platypi Medium" pitchFamily="34" charset="0"/>
                <a:ea typeface="Platypi Medium" pitchFamily="34" charset="-122"/>
                <a:cs typeface="Platypi Medium" pitchFamily="34" charset="-120"/>
              </a:rPr>
              <a:t>References</a:t>
            </a:r>
            <a:endParaRPr lang="en-US" sz="4850" dirty="0"/>
          </a:p>
        </p:txBody>
      </p:sp>
      <p:sp>
        <p:nvSpPr>
          <p:cNvPr id="3" name="Text 1"/>
          <p:cNvSpPr/>
          <p:nvPr/>
        </p:nvSpPr>
        <p:spPr>
          <a:xfrm>
            <a:off x="1258967" y="2642711"/>
            <a:ext cx="12507397" cy="790099"/>
          </a:xfrm>
          <a:prstGeom prst="rect">
            <a:avLst/>
          </a:prstGeom>
          <a:noFill/>
        </p:spPr>
        <p:txBody>
          <a:bodyPr wrap="square" lIns="0" tIns="0" rIns="0" bIns="0" rtlCol="0" anchor="t"/>
          <a:lstStyle/>
          <a:p>
            <a:pPr marL="342900" indent="-342900" algn="l">
              <a:lnSpc>
                <a:spcPts val="3100"/>
              </a:lnSpc>
              <a:buSzTx/>
              <a:buChar char="•"/>
            </a:pPr>
            <a:r>
              <a:rPr lang="en-US" sz="1900">
                <a:solidFill>
                  <a:srgbClr val="504C49"/>
                </a:solidFill>
                <a:latin typeface="Source Serif Pro" pitchFamily="34" charset="0"/>
                <a:ea typeface="Source Serif Pro" pitchFamily="34" charset="-122"/>
                <a:cs typeface="Source Serif Pro" pitchFamily="34" charset="-120"/>
              </a:rPr>
              <a:t>S. Mehtab, J. Sen, and A. Dutta, "Stock Price Prediction Using Machine Learning and LSTM-Based Deep Learning Models," Department of Data Science and Artificial Intelligence, Praxis Business School, Kolkata, India, 2020.</a:t>
            </a:r>
            <a:endParaRPr lang="en-US" sz="1900"/>
          </a:p>
        </p:txBody>
      </p:sp>
      <p:sp>
        <p:nvSpPr>
          <p:cNvPr id="4" name="Text 2"/>
          <p:cNvSpPr/>
          <p:nvPr/>
        </p:nvSpPr>
        <p:spPr>
          <a:xfrm>
            <a:off x="1258967" y="3519130"/>
            <a:ext cx="12507397" cy="1185148"/>
          </a:xfrm>
          <a:prstGeom prst="rect">
            <a:avLst/>
          </a:prstGeom>
          <a:noFill/>
        </p:spPr>
        <p:txBody>
          <a:bodyPr wrap="square" lIns="0" tIns="0" rIns="0" bIns="0" rtlCol="0" anchor="t"/>
          <a:lstStyle/>
          <a:p>
            <a:pPr marL="342900" indent="-342900" algn="l">
              <a:lnSpc>
                <a:spcPts val="3100"/>
              </a:lnSpc>
              <a:buSzTx/>
              <a:buChar char="•"/>
            </a:pPr>
            <a:r>
              <a:rPr lang="en-US" sz="1900">
                <a:solidFill>
                  <a:srgbClr val="504C49"/>
                </a:solidFill>
                <a:latin typeface="Source Serif Pro" pitchFamily="34" charset="0"/>
                <a:ea typeface="Source Serif Pro" pitchFamily="34" charset="-122"/>
                <a:cs typeface="Source Serif Pro" pitchFamily="34" charset="-120"/>
              </a:rPr>
              <a:t>A. Moghar and M. Hamiche, "Stock Market Prediction Using LSTM Recurrent Neural Network," in Proceedings of the International Workshop on Statistical Methods and Artificial Intelligence (IWSMAI 2020), Warsaw, Poland, Apr. 6-9, 2020.</a:t>
            </a:r>
            <a:endParaRPr lang="en-US" sz="1900"/>
          </a:p>
        </p:txBody>
      </p:sp>
      <p:sp>
        <p:nvSpPr>
          <p:cNvPr id="5" name="Text 3"/>
          <p:cNvSpPr/>
          <p:nvPr/>
        </p:nvSpPr>
        <p:spPr>
          <a:xfrm>
            <a:off x="1258967" y="4790599"/>
            <a:ext cx="12507397" cy="1185148"/>
          </a:xfrm>
          <a:prstGeom prst="rect">
            <a:avLst/>
          </a:prstGeom>
          <a:noFill/>
        </p:spPr>
        <p:txBody>
          <a:bodyPr wrap="square" lIns="0" tIns="0" rIns="0" bIns="0" rtlCol="0" anchor="t"/>
          <a:lstStyle/>
          <a:p>
            <a:pPr marL="0" indent="0" algn="l">
              <a:lnSpc>
                <a:spcPts val="3100"/>
              </a:lnSpc>
              <a:buNone/>
            </a:pPr>
            <a:r>
              <a:rPr lang="en-US" sz="1900">
                <a:solidFill>
                  <a:srgbClr val="504C49"/>
                </a:solidFill>
                <a:latin typeface="Source Serif Pro" pitchFamily="34" charset="0"/>
                <a:ea typeface="Source Serif Pro" pitchFamily="34" charset="-122"/>
                <a:cs typeface="Source Serif Pro" pitchFamily="34" charset="-120"/>
              </a:rPr>
              <a:t>P. Giudici, W. Gornall, and I. A. Strebulaev, "Common, Preferred, and Warrants: Understanding Stock Classifications," Expert Systems with Applications, vol. 0957-4174, 2023. Available: </a:t>
            </a:r>
            <a:r>
              <a:rPr lang="en-US" sz="1900" u="sng">
                <a:solidFill>
                  <a:srgbClr val="3E2513"/>
                </a:solidFill>
                <a:latin typeface="Source Serif Pro" pitchFamily="34" charset="0"/>
                <a:ea typeface="Source Serif Pro" pitchFamily="34" charset="-122"/>
                <a:cs typeface="Source Serif Pro" pitchFamily="34" charset="-120"/>
                <a:hlinkClick r:id="rId3">
                  <a:extLst>
                    <a:ext uri="{A12FA001-AC4F-418D-AE19-62706E023703}">
                      <ahyp:hlinkClr xmlns:ahyp="http://schemas.microsoft.com/office/drawing/2018/hyperlinkcolor" val="tx"/>
                    </a:ext>
                  </a:extLst>
                </a:hlinkClick>
              </a:rPr>
              <a:t>https://doi.org/10.1016/j.eswa.2023.120346</a:t>
            </a:r>
            <a:r>
              <a:rPr lang="en-US" sz="1900">
                <a:solidFill>
                  <a:srgbClr val="504C49"/>
                </a:solidFill>
                <a:latin typeface="Source Serif Pro" pitchFamily="34" charset="0"/>
                <a:ea typeface="Source Serif Pro" pitchFamily="34" charset="-122"/>
                <a:cs typeface="Source Serif Pro" pitchFamily="34" charset="-120"/>
              </a:rPr>
              <a:t>.</a:t>
            </a:r>
            <a:endParaRPr lang="en-US" sz="1900"/>
          </a:p>
        </p:txBody>
      </p:sp>
      <p:sp>
        <p:nvSpPr>
          <p:cNvPr id="6" name="Text 4"/>
          <p:cNvSpPr/>
          <p:nvPr/>
        </p:nvSpPr>
        <p:spPr>
          <a:xfrm>
            <a:off x="1258967" y="6062067"/>
            <a:ext cx="12507397" cy="790099"/>
          </a:xfrm>
          <a:prstGeom prst="rect">
            <a:avLst/>
          </a:prstGeom>
          <a:noFill/>
        </p:spPr>
        <p:txBody>
          <a:bodyPr wrap="square" lIns="0" tIns="0" rIns="0" bIns="0" rtlCol="0" anchor="t"/>
          <a:lstStyle/>
          <a:p>
            <a:pPr marL="0" indent="0" algn="l">
              <a:lnSpc>
                <a:spcPts val="3100"/>
              </a:lnSpc>
              <a:buNone/>
            </a:pPr>
            <a:r>
              <a:rPr lang="en-US" sz="1900">
                <a:solidFill>
                  <a:srgbClr val="504C49"/>
                </a:solidFill>
                <a:latin typeface="Source Serif Pro" pitchFamily="34" charset="0"/>
                <a:ea typeface="Source Serif Pro" pitchFamily="34" charset="-122"/>
                <a:cs typeface="Source Serif Pro" pitchFamily="34" charset="-120"/>
              </a:rPr>
              <a:t>J. Kim, S. Lim, and R. Rokhim, "Mutual Funds and Direct Stock Investments: An Investor’s Perspective," Expert Systems with Applications, vol. 0957-4174, 2020. Available: </a:t>
            </a:r>
            <a:r>
              <a:rPr lang="en-US" sz="1900" u="sng">
                <a:solidFill>
                  <a:srgbClr val="3E2513"/>
                </a:solidFill>
                <a:latin typeface="Source Serif Pro" pitchFamily="34" charset="0"/>
                <a:ea typeface="Source Serif Pro" pitchFamily="34" charset="-122"/>
                <a:cs typeface="Source Serif Pro" pitchFamily="34" charset="-120"/>
                <a:hlinkClick r:id="rId3">
                  <a:extLst>
                    <a:ext uri="{A12FA001-AC4F-418D-AE19-62706E023703}">
                      <ahyp:hlinkClr xmlns:ahyp="http://schemas.microsoft.com/office/drawing/2018/hyperlinkcolor" val="tx"/>
                    </a:ext>
                  </a:extLst>
                </a:hlinkClick>
              </a:rPr>
              <a:t>https://doi.org/10.1016/j.eswa.2023.120346</a:t>
            </a:r>
            <a:r>
              <a:rPr lang="en-US" sz="1900">
                <a:solidFill>
                  <a:srgbClr val="504C49"/>
                </a:solidFill>
                <a:latin typeface="Source Serif Pro" pitchFamily="34" charset="0"/>
                <a:ea typeface="Source Serif Pro" pitchFamily="34" charset="-122"/>
                <a:cs typeface="Source Serif Pro" pitchFamily="34" charset="-120"/>
              </a:rPr>
              <a:t>.</a:t>
            </a:r>
            <a:endParaRPr lang="en-US" sz="1900"/>
          </a:p>
        </p:txBody>
      </p:sp>
      <p:sp>
        <p:nvSpPr>
          <p:cNvPr id="7" name="Rectangle 6">
            <a:extLst>
              <a:ext uri="{FF2B5EF4-FFF2-40B4-BE49-F238E27FC236}">
                <a16:creationId xmlns:a16="http://schemas.microsoft.com/office/drawing/2014/main" id="{0AA188FD-A6E1-9265-71BB-9E98C4697123}"/>
              </a:ext>
            </a:extLst>
          </p:cNvPr>
          <p:cNvSpPr/>
          <p:nvPr/>
        </p:nvSpPr>
        <p:spPr>
          <a:xfrm>
            <a:off x="12277493" y="7748204"/>
            <a:ext cx="2252547" cy="33918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600" dirty="0"/>
              <a:t>C</a:t>
            </a:r>
            <a:r>
              <a:rPr lang="en-US" sz="1600" dirty="0">
                <a:solidFill>
                  <a:schemeClr val="bg1"/>
                </a:solidFill>
              </a:rPr>
              <a:t>reated by </a:t>
            </a:r>
            <a:r>
              <a:rPr lang="en-US" sz="1600" dirty="0" err="1">
                <a:solidFill>
                  <a:schemeClr val="bg1"/>
                </a:solidFill>
              </a:rPr>
              <a:t>hazeera</a:t>
            </a:r>
            <a:endParaRPr lang="en-IN" sz="1600" dirty="0"/>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90B0CD-14A6-6F7D-F5D2-317103C38CD9}"/>
              </a:ext>
            </a:extLst>
          </p:cNvPr>
          <p:cNvSpPr txBox="1"/>
          <p:nvPr/>
        </p:nvSpPr>
        <p:spPr>
          <a:xfrm>
            <a:off x="3757961" y="2800298"/>
            <a:ext cx="8173844" cy="1569660"/>
          </a:xfrm>
          <a:prstGeom prst="rect">
            <a:avLst/>
          </a:prstGeom>
          <a:noFill/>
        </p:spPr>
        <p:txBody>
          <a:bodyPr wrap="square" rtlCol="0">
            <a:spAutoFit/>
          </a:bodyPr>
          <a:lstStyle/>
          <a:p>
            <a:r>
              <a:rPr lang="en-US" sz="9600" dirty="0"/>
              <a:t>THANK YOU</a:t>
            </a:r>
            <a:endParaRPr lang="en-IN" sz="9600" dirty="0"/>
          </a:p>
        </p:txBody>
      </p:sp>
      <p:sp>
        <p:nvSpPr>
          <p:cNvPr id="3" name="Rectangle 2">
            <a:extLst>
              <a:ext uri="{FF2B5EF4-FFF2-40B4-BE49-F238E27FC236}">
                <a16:creationId xmlns:a16="http://schemas.microsoft.com/office/drawing/2014/main" id="{5B15A3F2-3F14-CF4B-23AF-E6B5F4FF0282}"/>
              </a:ext>
            </a:extLst>
          </p:cNvPr>
          <p:cNvSpPr/>
          <p:nvPr/>
        </p:nvSpPr>
        <p:spPr>
          <a:xfrm>
            <a:off x="12277493" y="7748204"/>
            <a:ext cx="2252547" cy="33918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600" dirty="0"/>
              <a:t>C</a:t>
            </a:r>
            <a:r>
              <a:rPr lang="en-US" sz="1600" dirty="0">
                <a:solidFill>
                  <a:schemeClr val="bg1"/>
                </a:solidFill>
              </a:rPr>
              <a:t>reated by </a:t>
            </a:r>
            <a:r>
              <a:rPr lang="en-US" sz="1600" dirty="0" err="1">
                <a:solidFill>
                  <a:schemeClr val="bg1"/>
                </a:solidFill>
              </a:rPr>
              <a:t>hazeera</a:t>
            </a:r>
            <a:endParaRPr lang="en-IN" sz="1600" dirty="0"/>
          </a:p>
        </p:txBody>
      </p:sp>
    </p:spTree>
    <p:extLst>
      <p:ext uri="{BB962C8B-B14F-4D97-AF65-F5344CB8AC3E}">
        <p14:creationId xmlns:p14="http://schemas.microsoft.com/office/powerpoint/2010/main" val="36005230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p:cNvPicPr>
            <a:picLocks noChangeAspect="1"/>
          </p:cNvPicPr>
          <p:nvPr/>
        </p:nvPicPr>
        <p:blipFill>
          <a:blip r:embed="rId3"/>
          <a:srcRect/>
          <a:stretch/>
        </p:blipFill>
        <p:spPr>
          <a:xfrm>
            <a:off x="0" y="-1"/>
            <a:ext cx="14630399" cy="3987045"/>
          </a:xfrm>
          <a:prstGeom prst="rect">
            <a:avLst/>
          </a:prstGeom>
        </p:spPr>
      </p:pic>
      <p:sp>
        <p:nvSpPr>
          <p:cNvPr id="3" name="Text 0"/>
          <p:cNvSpPr/>
          <p:nvPr/>
        </p:nvSpPr>
        <p:spPr>
          <a:xfrm>
            <a:off x="864037" y="4002286"/>
            <a:ext cx="9156502" cy="771525"/>
          </a:xfrm>
          <a:prstGeom prst="rect">
            <a:avLst/>
          </a:prstGeom>
          <a:noFill/>
        </p:spPr>
        <p:txBody>
          <a:bodyPr wrap="none" lIns="0" tIns="0" rIns="0" bIns="0" rtlCol="0" anchor="t"/>
          <a:lstStyle/>
          <a:p>
            <a:pPr marL="0" indent="0">
              <a:lnSpc>
                <a:spcPts val="6050"/>
              </a:lnSpc>
              <a:buNone/>
            </a:pPr>
            <a:r>
              <a:rPr lang="en-US" sz="4850">
                <a:solidFill>
                  <a:srgbClr val="201B18"/>
                </a:solidFill>
                <a:latin typeface="Platypi Medium" pitchFamily="34" charset="0"/>
                <a:ea typeface="Platypi Medium" pitchFamily="34" charset="-122"/>
                <a:cs typeface="Platypi Medium" pitchFamily="34" charset="-120"/>
              </a:rPr>
              <a:t>Problem Statement and Scope</a:t>
            </a:r>
            <a:endParaRPr lang="en-US" sz="4850"/>
          </a:p>
        </p:txBody>
      </p:sp>
      <p:sp>
        <p:nvSpPr>
          <p:cNvPr id="4" name="Text 1"/>
          <p:cNvSpPr/>
          <p:nvPr/>
        </p:nvSpPr>
        <p:spPr>
          <a:xfrm>
            <a:off x="864037" y="5144095"/>
            <a:ext cx="12902327" cy="395049"/>
          </a:xfrm>
          <a:prstGeom prst="rect">
            <a:avLst/>
          </a:prstGeom>
          <a:noFill/>
        </p:spPr>
        <p:txBody>
          <a:bodyPr wrap="none" lIns="0" tIns="0" rIns="0" bIns="0" rtlCol="0" anchor="t"/>
          <a:lstStyle/>
          <a:p>
            <a:pPr marL="0" indent="0">
              <a:lnSpc>
                <a:spcPts val="3100"/>
              </a:lnSpc>
              <a:buNone/>
            </a:pPr>
            <a:r>
              <a:rPr lang="en-US" sz="1900">
                <a:solidFill>
                  <a:srgbClr val="504C49"/>
                </a:solidFill>
                <a:latin typeface="Source Serif Pro" pitchFamily="34" charset="0"/>
                <a:ea typeface="Source Serif Pro" pitchFamily="34" charset="-122"/>
                <a:cs typeface="Source Serif Pro" pitchFamily="34" charset="-120"/>
              </a:rPr>
              <a:t>Existing models often struggle to capture intricate patterns in stock prices, resulting in inaccurate predictions.</a:t>
            </a:r>
            <a:endParaRPr lang="en-US" sz="1900"/>
          </a:p>
        </p:txBody>
      </p:sp>
      <p:sp>
        <p:nvSpPr>
          <p:cNvPr id="5" name="Text 2"/>
          <p:cNvSpPr/>
          <p:nvPr/>
        </p:nvSpPr>
        <p:spPr>
          <a:xfrm>
            <a:off x="864037" y="6063615"/>
            <a:ext cx="3086100" cy="385763"/>
          </a:xfrm>
          <a:prstGeom prst="rect">
            <a:avLst/>
          </a:prstGeom>
          <a:noFill/>
        </p:spPr>
        <p:txBody>
          <a:bodyPr wrap="none" lIns="0" tIns="0" rIns="0" bIns="0" rtlCol="0" anchor="t"/>
          <a:lstStyle/>
          <a:p>
            <a:pPr marL="0" indent="0">
              <a:lnSpc>
                <a:spcPts val="3000"/>
              </a:lnSpc>
              <a:buNone/>
            </a:pPr>
            <a:r>
              <a:rPr lang="en-US" sz="2400">
                <a:solidFill>
                  <a:srgbClr val="201B18"/>
                </a:solidFill>
                <a:latin typeface="Platypi Medium" pitchFamily="34" charset="0"/>
                <a:ea typeface="Platypi Medium" pitchFamily="34" charset="-122"/>
                <a:cs typeface="Platypi Medium" pitchFamily="34" charset="-120"/>
              </a:rPr>
              <a:t>Problem</a:t>
            </a:r>
            <a:endParaRPr lang="en-US" sz="2400"/>
          </a:p>
        </p:txBody>
      </p:sp>
      <p:sp>
        <p:nvSpPr>
          <p:cNvPr id="6" name="Text 3"/>
          <p:cNvSpPr/>
          <p:nvPr/>
        </p:nvSpPr>
        <p:spPr>
          <a:xfrm>
            <a:off x="864037" y="6696194"/>
            <a:ext cx="6150054" cy="395049"/>
          </a:xfrm>
          <a:prstGeom prst="rect">
            <a:avLst/>
          </a:prstGeom>
          <a:noFill/>
        </p:spPr>
        <p:txBody>
          <a:bodyPr wrap="none" lIns="0" tIns="0" rIns="0" bIns="0" rtlCol="0" anchor="t"/>
          <a:lstStyle/>
          <a:p>
            <a:pPr marL="0" indent="0">
              <a:lnSpc>
                <a:spcPts val="3100"/>
              </a:lnSpc>
              <a:buNone/>
            </a:pPr>
            <a:r>
              <a:rPr lang="en-US" sz="1900">
                <a:solidFill>
                  <a:srgbClr val="504C49"/>
                </a:solidFill>
                <a:latin typeface="Source Serif Pro" pitchFamily="34" charset="0"/>
                <a:ea typeface="Source Serif Pro" pitchFamily="34" charset="-122"/>
                <a:cs typeface="Source Serif Pro" pitchFamily="34" charset="-120"/>
              </a:rPr>
              <a:t>Predicting stock prices accurately is difficult.</a:t>
            </a:r>
            <a:endParaRPr lang="en-US" sz="1900"/>
          </a:p>
        </p:txBody>
      </p:sp>
      <p:sp>
        <p:nvSpPr>
          <p:cNvPr id="7" name="Text 4"/>
          <p:cNvSpPr/>
          <p:nvPr/>
        </p:nvSpPr>
        <p:spPr>
          <a:xfrm>
            <a:off x="7623929" y="6063615"/>
            <a:ext cx="3086100" cy="385763"/>
          </a:xfrm>
          <a:prstGeom prst="rect">
            <a:avLst/>
          </a:prstGeom>
          <a:noFill/>
        </p:spPr>
        <p:txBody>
          <a:bodyPr wrap="none" lIns="0" tIns="0" rIns="0" bIns="0" rtlCol="0" anchor="t"/>
          <a:lstStyle/>
          <a:p>
            <a:pPr marL="0" indent="0">
              <a:lnSpc>
                <a:spcPts val="3000"/>
              </a:lnSpc>
              <a:buNone/>
            </a:pPr>
            <a:r>
              <a:rPr lang="en-US" sz="2400">
                <a:solidFill>
                  <a:srgbClr val="201B18"/>
                </a:solidFill>
                <a:latin typeface="Platypi Medium" pitchFamily="34" charset="0"/>
                <a:ea typeface="Platypi Medium" pitchFamily="34" charset="-122"/>
                <a:cs typeface="Platypi Medium" pitchFamily="34" charset="-120"/>
              </a:rPr>
              <a:t>Scope</a:t>
            </a:r>
            <a:endParaRPr lang="en-US" sz="2400"/>
          </a:p>
        </p:txBody>
      </p:sp>
      <p:sp>
        <p:nvSpPr>
          <p:cNvPr id="8" name="Text 5"/>
          <p:cNvSpPr/>
          <p:nvPr/>
        </p:nvSpPr>
        <p:spPr>
          <a:xfrm>
            <a:off x="7623929" y="6696194"/>
            <a:ext cx="6150054" cy="395049"/>
          </a:xfrm>
          <a:prstGeom prst="rect">
            <a:avLst/>
          </a:prstGeom>
          <a:noFill/>
        </p:spPr>
        <p:txBody>
          <a:bodyPr wrap="none" lIns="0" tIns="0" rIns="0" bIns="0" rtlCol="0" anchor="t"/>
          <a:lstStyle/>
          <a:p>
            <a:pPr marL="0" indent="0">
              <a:lnSpc>
                <a:spcPts val="3100"/>
              </a:lnSpc>
              <a:buNone/>
            </a:pPr>
            <a:r>
              <a:rPr lang="en-US" sz="1900">
                <a:solidFill>
                  <a:srgbClr val="504C49"/>
                </a:solidFill>
                <a:latin typeface="Source Serif Pro" pitchFamily="34" charset="0"/>
                <a:ea typeface="Source Serif Pro" pitchFamily="34" charset="-122"/>
                <a:cs typeface="Source Serif Pro" pitchFamily="34" charset="-120"/>
              </a:rPr>
              <a:t>Using LSTM to predict Google and Cisco stock prices.</a:t>
            </a:r>
            <a:endParaRPr lang="en-US" sz="1900"/>
          </a:p>
        </p:txBody>
      </p:sp>
      <p:sp>
        <p:nvSpPr>
          <p:cNvPr id="9" name="Rectangle 8">
            <a:extLst>
              <a:ext uri="{FF2B5EF4-FFF2-40B4-BE49-F238E27FC236}">
                <a16:creationId xmlns:a16="http://schemas.microsoft.com/office/drawing/2014/main" id="{90A14A28-322D-AD00-87B8-72680B460CD1}"/>
              </a:ext>
            </a:extLst>
          </p:cNvPr>
          <p:cNvSpPr/>
          <p:nvPr/>
        </p:nvSpPr>
        <p:spPr>
          <a:xfrm>
            <a:off x="12277493" y="7748204"/>
            <a:ext cx="2252547" cy="33918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600" dirty="0"/>
              <a:t>C</a:t>
            </a:r>
            <a:r>
              <a:rPr lang="en-US" sz="1600" dirty="0">
                <a:solidFill>
                  <a:schemeClr val="bg1"/>
                </a:solidFill>
              </a:rPr>
              <a:t>reated by </a:t>
            </a:r>
            <a:r>
              <a:rPr lang="en-US" sz="1600" dirty="0" err="1">
                <a:solidFill>
                  <a:schemeClr val="bg1"/>
                </a:solidFill>
              </a:rPr>
              <a:t>hazeera</a:t>
            </a:r>
            <a:endParaRPr lang="en-IN" sz="1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p:cNvPicPr>
            <a:picLocks noChangeAspect="1"/>
          </p:cNvPicPr>
          <p:nvPr/>
        </p:nvPicPr>
        <p:blipFill>
          <a:blip r:embed="rId3"/>
          <a:srcRect/>
          <a:stretch/>
        </p:blipFill>
        <p:spPr>
          <a:xfrm>
            <a:off x="0" y="0"/>
            <a:ext cx="14541190" cy="3801666"/>
          </a:xfrm>
          <a:prstGeom prst="rect">
            <a:avLst/>
          </a:prstGeom>
        </p:spPr>
      </p:pic>
      <p:sp>
        <p:nvSpPr>
          <p:cNvPr id="3" name="Text 0"/>
          <p:cNvSpPr/>
          <p:nvPr/>
        </p:nvSpPr>
        <p:spPr>
          <a:xfrm>
            <a:off x="864037" y="3949779"/>
            <a:ext cx="6172200" cy="771525"/>
          </a:xfrm>
          <a:prstGeom prst="rect">
            <a:avLst/>
          </a:prstGeom>
          <a:noFill/>
        </p:spPr>
        <p:txBody>
          <a:bodyPr wrap="none" lIns="0" tIns="0" rIns="0" bIns="0" rtlCol="0" anchor="t"/>
          <a:lstStyle/>
          <a:p>
            <a:pPr marL="0" indent="0">
              <a:lnSpc>
                <a:spcPts val="6050"/>
              </a:lnSpc>
              <a:buNone/>
            </a:pPr>
            <a:r>
              <a:rPr lang="en-US" sz="4850">
                <a:solidFill>
                  <a:srgbClr val="201B18"/>
                </a:solidFill>
                <a:latin typeface="Platypi Medium" pitchFamily="34" charset="0"/>
                <a:ea typeface="Platypi Medium" pitchFamily="34" charset="-122"/>
                <a:cs typeface="Platypi Medium" pitchFamily="34" charset="-120"/>
              </a:rPr>
              <a:t>Project Objectives</a:t>
            </a:r>
            <a:endParaRPr lang="en-US" sz="4850"/>
          </a:p>
        </p:txBody>
      </p:sp>
      <p:sp>
        <p:nvSpPr>
          <p:cNvPr id="4" name="Text 1"/>
          <p:cNvSpPr/>
          <p:nvPr/>
        </p:nvSpPr>
        <p:spPr>
          <a:xfrm>
            <a:off x="864037" y="5091589"/>
            <a:ext cx="12902327" cy="395049"/>
          </a:xfrm>
          <a:prstGeom prst="rect">
            <a:avLst/>
          </a:prstGeom>
          <a:noFill/>
        </p:spPr>
        <p:txBody>
          <a:bodyPr wrap="none" lIns="0" tIns="0" rIns="0" bIns="0" rtlCol="0" anchor="t"/>
          <a:lstStyle/>
          <a:p>
            <a:pPr marL="0" indent="0">
              <a:lnSpc>
                <a:spcPts val="3100"/>
              </a:lnSpc>
              <a:buNone/>
            </a:pPr>
            <a:r>
              <a:rPr lang="en-US" sz="1900">
                <a:solidFill>
                  <a:srgbClr val="504C49"/>
                </a:solidFill>
                <a:latin typeface="Source Serif Pro" pitchFamily="34" charset="0"/>
                <a:ea typeface="Source Serif Pro" pitchFamily="34" charset="-122"/>
                <a:cs typeface="Source Serif Pro" pitchFamily="34" charset="-120"/>
              </a:rPr>
              <a:t>The project aims to develop a predictive model using LSTM to forecast future stock prices for Google and Cisco.</a:t>
            </a:r>
            <a:endParaRPr lang="en-US" sz="1900"/>
          </a:p>
        </p:txBody>
      </p:sp>
      <p:sp>
        <p:nvSpPr>
          <p:cNvPr id="5" name="Shape 2"/>
          <p:cNvSpPr/>
          <p:nvPr/>
        </p:nvSpPr>
        <p:spPr>
          <a:xfrm>
            <a:off x="864037" y="6041946"/>
            <a:ext cx="555427" cy="555427"/>
          </a:xfrm>
          <a:prstGeom prst="roundRect">
            <a:avLst>
              <a:gd name="adj" fmla="val 6668"/>
            </a:avLst>
          </a:prstGeom>
          <a:solidFill>
            <a:srgbClr val="F9F7F7"/>
          </a:solidFill>
        </p:spPr>
        <p:txBody>
          <a:bodyPr/>
          <a:lstStyle/>
          <a:p>
            <a:endParaRPr/>
          </a:p>
        </p:txBody>
      </p:sp>
      <p:sp>
        <p:nvSpPr>
          <p:cNvPr id="6" name="Text 3"/>
          <p:cNvSpPr/>
          <p:nvPr/>
        </p:nvSpPr>
        <p:spPr>
          <a:xfrm>
            <a:off x="1058585" y="6134457"/>
            <a:ext cx="166330" cy="370284"/>
          </a:xfrm>
          <a:prstGeom prst="rect">
            <a:avLst/>
          </a:prstGeom>
          <a:noFill/>
        </p:spPr>
        <p:txBody>
          <a:bodyPr wrap="none" lIns="0" tIns="0" rIns="0" bIns="0" rtlCol="0" anchor="t"/>
          <a:lstStyle/>
          <a:p>
            <a:pPr marL="0" indent="0" algn="ctr">
              <a:lnSpc>
                <a:spcPts val="2900"/>
              </a:lnSpc>
              <a:buNone/>
            </a:pPr>
            <a:r>
              <a:rPr lang="en-US" sz="2900">
                <a:solidFill>
                  <a:srgbClr val="504C49"/>
                </a:solidFill>
                <a:latin typeface="Platypi Medium" pitchFamily="34" charset="0"/>
                <a:ea typeface="Platypi Medium" pitchFamily="34" charset="-122"/>
                <a:cs typeface="Platypi Medium" pitchFamily="34" charset="-120"/>
              </a:rPr>
              <a:t>1</a:t>
            </a:r>
            <a:endParaRPr lang="en-US" sz="2900"/>
          </a:p>
        </p:txBody>
      </p:sp>
      <p:sp>
        <p:nvSpPr>
          <p:cNvPr id="7" name="Text 4"/>
          <p:cNvSpPr/>
          <p:nvPr/>
        </p:nvSpPr>
        <p:spPr>
          <a:xfrm>
            <a:off x="1666280" y="6041946"/>
            <a:ext cx="3185517" cy="385763"/>
          </a:xfrm>
          <a:prstGeom prst="rect">
            <a:avLst/>
          </a:prstGeom>
          <a:noFill/>
        </p:spPr>
        <p:txBody>
          <a:bodyPr wrap="none" lIns="0" tIns="0" rIns="0" bIns="0" rtlCol="0" anchor="t"/>
          <a:lstStyle/>
          <a:p>
            <a:pPr marL="0" indent="0">
              <a:lnSpc>
                <a:spcPts val="3000"/>
              </a:lnSpc>
              <a:buNone/>
            </a:pPr>
            <a:r>
              <a:rPr lang="en-US" sz="2400">
                <a:solidFill>
                  <a:srgbClr val="504C49"/>
                </a:solidFill>
                <a:latin typeface="Platypi Medium" pitchFamily="34" charset="0"/>
                <a:ea typeface="Platypi Medium" pitchFamily="34" charset="-122"/>
                <a:cs typeface="Platypi Medium" pitchFamily="34" charset="-120"/>
              </a:rPr>
              <a:t>Develop LSTM Model</a:t>
            </a:r>
            <a:endParaRPr lang="en-US" sz="2400"/>
          </a:p>
        </p:txBody>
      </p:sp>
      <p:sp>
        <p:nvSpPr>
          <p:cNvPr id="8" name="Text 5"/>
          <p:cNvSpPr/>
          <p:nvPr/>
        </p:nvSpPr>
        <p:spPr>
          <a:xfrm>
            <a:off x="1666280" y="6575822"/>
            <a:ext cx="3333988" cy="790099"/>
          </a:xfrm>
          <a:prstGeom prst="rect">
            <a:avLst/>
          </a:prstGeom>
          <a:noFill/>
        </p:spPr>
        <p:txBody>
          <a:bodyPr wrap="square" lIns="0" tIns="0" rIns="0" bIns="0" rtlCol="0" anchor="t"/>
          <a:lstStyle/>
          <a:p>
            <a:pPr marL="0" indent="0">
              <a:lnSpc>
                <a:spcPts val="3100"/>
              </a:lnSpc>
              <a:buNone/>
            </a:pPr>
            <a:r>
              <a:rPr lang="en-US" sz="1900">
                <a:solidFill>
                  <a:srgbClr val="504C49"/>
                </a:solidFill>
                <a:latin typeface="Source Serif Pro" pitchFamily="34" charset="0"/>
                <a:ea typeface="Source Serif Pro" pitchFamily="34" charset="-122"/>
                <a:cs typeface="Source Serif Pro" pitchFamily="34" charset="-120"/>
              </a:rPr>
              <a:t>Build a model to forecast stock prices.</a:t>
            </a:r>
            <a:endParaRPr lang="en-US" sz="1900"/>
          </a:p>
        </p:txBody>
      </p:sp>
      <p:sp>
        <p:nvSpPr>
          <p:cNvPr id="9" name="Shape 6"/>
          <p:cNvSpPr/>
          <p:nvPr/>
        </p:nvSpPr>
        <p:spPr>
          <a:xfrm>
            <a:off x="5247084" y="6041946"/>
            <a:ext cx="555427" cy="555427"/>
          </a:xfrm>
          <a:prstGeom prst="roundRect">
            <a:avLst>
              <a:gd name="adj" fmla="val 6668"/>
            </a:avLst>
          </a:prstGeom>
          <a:solidFill>
            <a:srgbClr val="F9F7F7"/>
          </a:solidFill>
        </p:spPr>
        <p:txBody>
          <a:bodyPr/>
          <a:lstStyle/>
          <a:p>
            <a:endParaRPr/>
          </a:p>
        </p:txBody>
      </p:sp>
      <p:sp>
        <p:nvSpPr>
          <p:cNvPr id="10" name="Text 7"/>
          <p:cNvSpPr/>
          <p:nvPr/>
        </p:nvSpPr>
        <p:spPr>
          <a:xfrm>
            <a:off x="5405080" y="6134457"/>
            <a:ext cx="239316" cy="370284"/>
          </a:xfrm>
          <a:prstGeom prst="rect">
            <a:avLst/>
          </a:prstGeom>
          <a:noFill/>
        </p:spPr>
        <p:txBody>
          <a:bodyPr wrap="none" lIns="0" tIns="0" rIns="0" bIns="0" rtlCol="0" anchor="t"/>
          <a:lstStyle/>
          <a:p>
            <a:pPr marL="0" indent="0" algn="ctr">
              <a:lnSpc>
                <a:spcPts val="2900"/>
              </a:lnSpc>
              <a:buNone/>
            </a:pPr>
            <a:r>
              <a:rPr lang="en-US" sz="2900">
                <a:solidFill>
                  <a:srgbClr val="504C49"/>
                </a:solidFill>
                <a:latin typeface="Platypi Medium" pitchFamily="34" charset="0"/>
                <a:ea typeface="Platypi Medium" pitchFamily="34" charset="-122"/>
                <a:cs typeface="Platypi Medium" pitchFamily="34" charset="-120"/>
              </a:rPr>
              <a:t>2</a:t>
            </a:r>
            <a:endParaRPr lang="en-US" sz="2900"/>
          </a:p>
        </p:txBody>
      </p:sp>
      <p:sp>
        <p:nvSpPr>
          <p:cNvPr id="11" name="Text 8"/>
          <p:cNvSpPr/>
          <p:nvPr/>
        </p:nvSpPr>
        <p:spPr>
          <a:xfrm>
            <a:off x="6049328" y="6041946"/>
            <a:ext cx="3086100" cy="385763"/>
          </a:xfrm>
          <a:prstGeom prst="rect">
            <a:avLst/>
          </a:prstGeom>
          <a:noFill/>
        </p:spPr>
        <p:txBody>
          <a:bodyPr wrap="none" lIns="0" tIns="0" rIns="0" bIns="0" rtlCol="0" anchor="t"/>
          <a:lstStyle/>
          <a:p>
            <a:pPr marL="0" indent="0">
              <a:lnSpc>
                <a:spcPts val="3000"/>
              </a:lnSpc>
              <a:buNone/>
            </a:pPr>
            <a:r>
              <a:rPr lang="en-US" sz="2400">
                <a:solidFill>
                  <a:srgbClr val="504C49"/>
                </a:solidFill>
                <a:latin typeface="Platypi Medium" pitchFamily="34" charset="0"/>
                <a:ea typeface="Platypi Medium" pitchFamily="34" charset="-122"/>
                <a:cs typeface="Platypi Medium" pitchFamily="34" charset="-120"/>
              </a:rPr>
              <a:t>Evaluate Accuracy</a:t>
            </a:r>
            <a:endParaRPr lang="en-US" sz="2400"/>
          </a:p>
        </p:txBody>
      </p:sp>
      <p:sp>
        <p:nvSpPr>
          <p:cNvPr id="12" name="Text 9"/>
          <p:cNvSpPr/>
          <p:nvPr/>
        </p:nvSpPr>
        <p:spPr>
          <a:xfrm>
            <a:off x="6049328" y="6575822"/>
            <a:ext cx="3333988" cy="790099"/>
          </a:xfrm>
          <a:prstGeom prst="rect">
            <a:avLst/>
          </a:prstGeom>
          <a:noFill/>
        </p:spPr>
        <p:txBody>
          <a:bodyPr wrap="square" lIns="0" tIns="0" rIns="0" bIns="0" rtlCol="0" anchor="t"/>
          <a:lstStyle/>
          <a:p>
            <a:pPr marL="0" indent="0">
              <a:lnSpc>
                <a:spcPts val="3100"/>
              </a:lnSpc>
              <a:buNone/>
            </a:pPr>
            <a:r>
              <a:rPr lang="en-US" sz="1900">
                <a:solidFill>
                  <a:srgbClr val="504C49"/>
                </a:solidFill>
                <a:latin typeface="Source Serif Pro" pitchFamily="34" charset="0"/>
                <a:ea typeface="Source Serif Pro" pitchFamily="34" charset="-122"/>
                <a:cs typeface="Source Serif Pro" pitchFamily="34" charset="-120"/>
              </a:rPr>
              <a:t>Measure performance using RMSE.</a:t>
            </a:r>
            <a:endParaRPr lang="en-US" sz="1900"/>
          </a:p>
        </p:txBody>
      </p:sp>
      <p:sp>
        <p:nvSpPr>
          <p:cNvPr id="13" name="Shape 10"/>
          <p:cNvSpPr/>
          <p:nvPr/>
        </p:nvSpPr>
        <p:spPr>
          <a:xfrm>
            <a:off x="9630132" y="6041946"/>
            <a:ext cx="555427" cy="555427"/>
          </a:xfrm>
          <a:prstGeom prst="roundRect">
            <a:avLst>
              <a:gd name="adj" fmla="val 6668"/>
            </a:avLst>
          </a:prstGeom>
          <a:solidFill>
            <a:srgbClr val="F9F7F7"/>
          </a:solidFill>
        </p:spPr>
        <p:txBody>
          <a:bodyPr/>
          <a:lstStyle/>
          <a:p>
            <a:endParaRPr/>
          </a:p>
        </p:txBody>
      </p:sp>
      <p:sp>
        <p:nvSpPr>
          <p:cNvPr id="14" name="Text 11"/>
          <p:cNvSpPr/>
          <p:nvPr/>
        </p:nvSpPr>
        <p:spPr>
          <a:xfrm>
            <a:off x="9792295" y="6134457"/>
            <a:ext cx="231100" cy="370284"/>
          </a:xfrm>
          <a:prstGeom prst="rect">
            <a:avLst/>
          </a:prstGeom>
          <a:noFill/>
        </p:spPr>
        <p:txBody>
          <a:bodyPr wrap="none" lIns="0" tIns="0" rIns="0" bIns="0" rtlCol="0" anchor="t"/>
          <a:lstStyle/>
          <a:p>
            <a:pPr marL="0" indent="0" algn="ctr">
              <a:lnSpc>
                <a:spcPts val="2900"/>
              </a:lnSpc>
              <a:buNone/>
            </a:pPr>
            <a:r>
              <a:rPr lang="en-US" sz="2900">
                <a:solidFill>
                  <a:srgbClr val="504C49"/>
                </a:solidFill>
                <a:latin typeface="Platypi Medium" pitchFamily="34" charset="0"/>
                <a:ea typeface="Platypi Medium" pitchFamily="34" charset="-122"/>
                <a:cs typeface="Platypi Medium" pitchFamily="34" charset="-120"/>
              </a:rPr>
              <a:t>3</a:t>
            </a:r>
            <a:endParaRPr lang="en-US" sz="2900"/>
          </a:p>
        </p:txBody>
      </p:sp>
      <p:sp>
        <p:nvSpPr>
          <p:cNvPr id="15" name="Text 12"/>
          <p:cNvSpPr/>
          <p:nvPr/>
        </p:nvSpPr>
        <p:spPr>
          <a:xfrm>
            <a:off x="10432375" y="6041946"/>
            <a:ext cx="3086100" cy="385763"/>
          </a:xfrm>
          <a:prstGeom prst="rect">
            <a:avLst/>
          </a:prstGeom>
          <a:noFill/>
        </p:spPr>
        <p:txBody>
          <a:bodyPr wrap="none" lIns="0" tIns="0" rIns="0" bIns="0" rtlCol="0" anchor="t"/>
          <a:lstStyle/>
          <a:p>
            <a:pPr marL="0" indent="0">
              <a:lnSpc>
                <a:spcPts val="3000"/>
              </a:lnSpc>
              <a:buNone/>
            </a:pPr>
            <a:r>
              <a:rPr lang="en-US" sz="2400">
                <a:solidFill>
                  <a:srgbClr val="504C49"/>
                </a:solidFill>
                <a:latin typeface="Platypi Medium" pitchFamily="34" charset="0"/>
                <a:ea typeface="Platypi Medium" pitchFamily="34" charset="-122"/>
                <a:cs typeface="Platypi Medium" pitchFamily="34" charset="-120"/>
              </a:rPr>
              <a:t>Provide Insights</a:t>
            </a:r>
            <a:endParaRPr lang="en-US" sz="2400"/>
          </a:p>
        </p:txBody>
      </p:sp>
      <p:sp>
        <p:nvSpPr>
          <p:cNvPr id="16" name="Text 13"/>
          <p:cNvSpPr/>
          <p:nvPr/>
        </p:nvSpPr>
        <p:spPr>
          <a:xfrm>
            <a:off x="10432375" y="6575822"/>
            <a:ext cx="3333988" cy="790099"/>
          </a:xfrm>
          <a:prstGeom prst="rect">
            <a:avLst/>
          </a:prstGeom>
          <a:noFill/>
        </p:spPr>
        <p:txBody>
          <a:bodyPr wrap="square" lIns="0" tIns="0" rIns="0" bIns="0" rtlCol="0" anchor="t"/>
          <a:lstStyle/>
          <a:p>
            <a:pPr marL="0" indent="0">
              <a:lnSpc>
                <a:spcPts val="3100"/>
              </a:lnSpc>
              <a:buNone/>
            </a:pPr>
            <a:r>
              <a:rPr lang="en-US" sz="1900">
                <a:solidFill>
                  <a:srgbClr val="504C49"/>
                </a:solidFill>
                <a:latin typeface="Source Serif Pro" pitchFamily="34" charset="0"/>
                <a:ea typeface="Source Serif Pro" pitchFamily="34" charset="-122"/>
                <a:cs typeface="Source Serif Pro" pitchFamily="34" charset="-120"/>
              </a:rPr>
              <a:t>Offer insights to investors based on predictions.</a:t>
            </a:r>
            <a:endParaRPr lang="en-US" sz="1900"/>
          </a:p>
        </p:txBody>
      </p:sp>
      <p:sp>
        <p:nvSpPr>
          <p:cNvPr id="17" name="Rectangle 16">
            <a:extLst>
              <a:ext uri="{FF2B5EF4-FFF2-40B4-BE49-F238E27FC236}">
                <a16:creationId xmlns:a16="http://schemas.microsoft.com/office/drawing/2014/main" id="{D0A4D91D-8B12-10B2-F6B0-6F4E36F2BC6F}"/>
              </a:ext>
            </a:extLst>
          </p:cNvPr>
          <p:cNvSpPr/>
          <p:nvPr/>
        </p:nvSpPr>
        <p:spPr>
          <a:xfrm>
            <a:off x="12277493" y="7748204"/>
            <a:ext cx="2252547" cy="33918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600" dirty="0"/>
              <a:t>C</a:t>
            </a:r>
            <a:r>
              <a:rPr lang="en-US" sz="1600" dirty="0">
                <a:solidFill>
                  <a:schemeClr val="bg1"/>
                </a:solidFill>
              </a:rPr>
              <a:t>reated by </a:t>
            </a:r>
            <a:r>
              <a:rPr lang="en-US" sz="1600" dirty="0" err="1">
                <a:solidFill>
                  <a:schemeClr val="bg1"/>
                </a:solidFill>
              </a:rPr>
              <a:t>hazeera</a:t>
            </a:r>
            <a:endParaRPr lang="en-IN" sz="1600" dirty="0"/>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64037" y="1893213"/>
            <a:ext cx="6172200" cy="771525"/>
          </a:xfrm>
          <a:prstGeom prst="rect">
            <a:avLst/>
          </a:prstGeom>
          <a:noFill/>
        </p:spPr>
        <p:txBody>
          <a:bodyPr wrap="none" lIns="0" tIns="0" rIns="0" bIns="0" rtlCol="0" anchor="t"/>
          <a:lstStyle/>
          <a:p>
            <a:pPr marL="0" indent="0">
              <a:lnSpc>
                <a:spcPts val="6050"/>
              </a:lnSpc>
              <a:buNone/>
            </a:pPr>
            <a:r>
              <a:rPr lang="en-US" sz="4850">
                <a:solidFill>
                  <a:srgbClr val="201B18"/>
                </a:solidFill>
                <a:latin typeface="Platypi Medium" pitchFamily="34" charset="0"/>
                <a:ea typeface="Platypi Medium" pitchFamily="34" charset="-122"/>
                <a:cs typeface="Platypi Medium" pitchFamily="34" charset="-120"/>
              </a:rPr>
              <a:t>Literature Survey</a:t>
            </a:r>
            <a:endParaRPr lang="en-US" sz="4850"/>
          </a:p>
        </p:txBody>
      </p:sp>
      <p:sp>
        <p:nvSpPr>
          <p:cNvPr id="4" name="Text 1"/>
          <p:cNvSpPr/>
          <p:nvPr/>
        </p:nvSpPr>
        <p:spPr>
          <a:xfrm>
            <a:off x="864037" y="3035022"/>
            <a:ext cx="7415927" cy="790099"/>
          </a:xfrm>
          <a:prstGeom prst="rect">
            <a:avLst/>
          </a:prstGeom>
          <a:noFill/>
        </p:spPr>
        <p:txBody>
          <a:bodyPr wrap="square" lIns="0" tIns="0" rIns="0" bIns="0" rtlCol="0" anchor="t"/>
          <a:lstStyle/>
          <a:p>
            <a:pPr marL="0" indent="0">
              <a:lnSpc>
                <a:spcPts val="3100"/>
              </a:lnSpc>
              <a:buNone/>
            </a:pPr>
            <a:r>
              <a:rPr lang="en-US" sz="1900">
                <a:solidFill>
                  <a:srgbClr val="504C49"/>
                </a:solidFill>
                <a:latin typeface="Source Serif Pro" pitchFamily="34" charset="0"/>
                <a:ea typeface="Source Serif Pro" pitchFamily="34" charset="-122"/>
                <a:cs typeface="Source Serif Pro" pitchFamily="34" charset="-120"/>
              </a:rPr>
              <a:t>Existing research utilizes both traditional and advanced methods for stock price prediction.</a:t>
            </a:r>
            <a:endParaRPr lang="en-US" sz="1900"/>
          </a:p>
        </p:txBody>
      </p:sp>
      <p:sp>
        <p:nvSpPr>
          <p:cNvPr id="5" name="Shape 2"/>
          <p:cNvSpPr/>
          <p:nvPr/>
        </p:nvSpPr>
        <p:spPr>
          <a:xfrm>
            <a:off x="864037" y="4102775"/>
            <a:ext cx="7415927" cy="2233613"/>
          </a:xfrm>
          <a:prstGeom prst="roundRect">
            <a:avLst>
              <a:gd name="adj" fmla="val 1658"/>
            </a:avLst>
          </a:prstGeom>
          <a:noFill/>
          <a:ln w="15240">
            <a:solidFill>
              <a:srgbClr val="000000">
                <a:alpha val="8000"/>
              </a:srgbClr>
            </a:solidFill>
            <a:prstDash val="solid"/>
          </a:ln>
        </p:spPr>
        <p:txBody>
          <a:bodyPr/>
          <a:lstStyle/>
          <a:p>
            <a:endParaRPr/>
          </a:p>
        </p:txBody>
      </p:sp>
      <p:sp>
        <p:nvSpPr>
          <p:cNvPr id="6" name="Shape 3"/>
          <p:cNvSpPr/>
          <p:nvPr/>
        </p:nvSpPr>
        <p:spPr>
          <a:xfrm>
            <a:off x="879277" y="4118015"/>
            <a:ext cx="7385447" cy="1101566"/>
          </a:xfrm>
          <a:prstGeom prst="rect">
            <a:avLst/>
          </a:prstGeom>
          <a:solidFill>
            <a:srgbClr val="FFFFFF">
              <a:alpha val="4000"/>
            </a:srgbClr>
          </a:solidFill>
        </p:spPr>
        <p:txBody>
          <a:bodyPr/>
          <a:lstStyle/>
          <a:p>
            <a:endParaRPr/>
          </a:p>
        </p:txBody>
      </p:sp>
      <p:sp>
        <p:nvSpPr>
          <p:cNvPr id="7" name="Text 4"/>
          <p:cNvSpPr/>
          <p:nvPr/>
        </p:nvSpPr>
        <p:spPr>
          <a:xfrm>
            <a:off x="1126093" y="4273748"/>
            <a:ext cx="3195280" cy="395049"/>
          </a:xfrm>
          <a:prstGeom prst="rect">
            <a:avLst/>
          </a:prstGeom>
          <a:noFill/>
        </p:spPr>
        <p:txBody>
          <a:bodyPr wrap="none" lIns="0" tIns="0" rIns="0" bIns="0" rtlCol="0" anchor="t"/>
          <a:lstStyle/>
          <a:p>
            <a:pPr marL="0" indent="0">
              <a:lnSpc>
                <a:spcPts val="3100"/>
              </a:lnSpc>
              <a:buNone/>
            </a:pPr>
            <a:r>
              <a:rPr lang="en-US" sz="1900">
                <a:solidFill>
                  <a:srgbClr val="504C49"/>
                </a:solidFill>
                <a:latin typeface="Source Serif Pro" pitchFamily="34" charset="0"/>
                <a:ea typeface="Source Serif Pro" pitchFamily="34" charset="-122"/>
                <a:cs typeface="Source Serif Pro" pitchFamily="34" charset="-120"/>
              </a:rPr>
              <a:t>Traditional</a:t>
            </a:r>
            <a:endParaRPr lang="en-US" sz="1900"/>
          </a:p>
        </p:txBody>
      </p:sp>
      <p:sp>
        <p:nvSpPr>
          <p:cNvPr id="8" name="Text 5"/>
          <p:cNvSpPr/>
          <p:nvPr/>
        </p:nvSpPr>
        <p:spPr>
          <a:xfrm>
            <a:off x="4822627" y="4273748"/>
            <a:ext cx="3195280" cy="790099"/>
          </a:xfrm>
          <a:prstGeom prst="rect">
            <a:avLst/>
          </a:prstGeom>
          <a:noFill/>
        </p:spPr>
        <p:txBody>
          <a:bodyPr wrap="square" lIns="0" tIns="0" rIns="0" bIns="0" rtlCol="0" anchor="t"/>
          <a:lstStyle/>
          <a:p>
            <a:pPr marL="0" indent="0">
              <a:lnSpc>
                <a:spcPts val="3100"/>
              </a:lnSpc>
              <a:buNone/>
            </a:pPr>
            <a:r>
              <a:rPr lang="en-US" sz="1900">
                <a:solidFill>
                  <a:srgbClr val="504C49"/>
                </a:solidFill>
                <a:latin typeface="Source Serif Pro" pitchFamily="34" charset="0"/>
                <a:ea typeface="Source Serif Pro" pitchFamily="34" charset="-122"/>
                <a:cs typeface="Source Serif Pro" pitchFamily="34" charset="-120"/>
              </a:rPr>
              <a:t>ARIMA, Linear Regression, Moving Averages</a:t>
            </a:r>
            <a:endParaRPr lang="en-US" sz="1900"/>
          </a:p>
        </p:txBody>
      </p:sp>
      <p:sp>
        <p:nvSpPr>
          <p:cNvPr id="9" name="Shape 6"/>
          <p:cNvSpPr/>
          <p:nvPr/>
        </p:nvSpPr>
        <p:spPr>
          <a:xfrm>
            <a:off x="879277" y="5219581"/>
            <a:ext cx="7385447" cy="1101566"/>
          </a:xfrm>
          <a:prstGeom prst="rect">
            <a:avLst/>
          </a:prstGeom>
          <a:solidFill>
            <a:srgbClr val="000000">
              <a:alpha val="4000"/>
            </a:srgbClr>
          </a:solidFill>
        </p:spPr>
        <p:txBody>
          <a:bodyPr/>
          <a:lstStyle/>
          <a:p>
            <a:endParaRPr/>
          </a:p>
        </p:txBody>
      </p:sp>
      <p:sp>
        <p:nvSpPr>
          <p:cNvPr id="10" name="Text 7"/>
          <p:cNvSpPr/>
          <p:nvPr/>
        </p:nvSpPr>
        <p:spPr>
          <a:xfrm>
            <a:off x="1126093" y="5375315"/>
            <a:ext cx="3195280" cy="395049"/>
          </a:xfrm>
          <a:prstGeom prst="rect">
            <a:avLst/>
          </a:prstGeom>
          <a:noFill/>
        </p:spPr>
        <p:txBody>
          <a:bodyPr wrap="none" lIns="0" tIns="0" rIns="0" bIns="0" rtlCol="0" anchor="t"/>
          <a:lstStyle/>
          <a:p>
            <a:pPr marL="0" indent="0">
              <a:lnSpc>
                <a:spcPts val="3100"/>
              </a:lnSpc>
              <a:buNone/>
            </a:pPr>
            <a:r>
              <a:rPr lang="en-US" sz="1900">
                <a:solidFill>
                  <a:srgbClr val="504C49"/>
                </a:solidFill>
                <a:latin typeface="Source Serif Pro" pitchFamily="34" charset="0"/>
                <a:ea typeface="Source Serif Pro" pitchFamily="34" charset="-122"/>
                <a:cs typeface="Source Serif Pro" pitchFamily="34" charset="-120"/>
              </a:rPr>
              <a:t>Advanced</a:t>
            </a:r>
            <a:endParaRPr lang="en-US" sz="1900"/>
          </a:p>
        </p:txBody>
      </p:sp>
      <p:sp>
        <p:nvSpPr>
          <p:cNvPr id="11" name="Text 8"/>
          <p:cNvSpPr/>
          <p:nvPr/>
        </p:nvSpPr>
        <p:spPr>
          <a:xfrm>
            <a:off x="4822627" y="5375315"/>
            <a:ext cx="3195280" cy="790099"/>
          </a:xfrm>
          <a:prstGeom prst="rect">
            <a:avLst/>
          </a:prstGeom>
          <a:noFill/>
        </p:spPr>
        <p:txBody>
          <a:bodyPr wrap="square" lIns="0" tIns="0" rIns="0" bIns="0" rtlCol="0" anchor="t"/>
          <a:lstStyle/>
          <a:p>
            <a:pPr marL="0" indent="0">
              <a:lnSpc>
                <a:spcPts val="3100"/>
              </a:lnSpc>
              <a:buNone/>
            </a:pPr>
            <a:r>
              <a:rPr lang="en-US" sz="1900">
                <a:solidFill>
                  <a:srgbClr val="504C49"/>
                </a:solidFill>
                <a:latin typeface="Source Serif Pro" pitchFamily="34" charset="0"/>
                <a:ea typeface="Source Serif Pro" pitchFamily="34" charset="-122"/>
                <a:cs typeface="Source Serif Pro" pitchFamily="34" charset="-120"/>
              </a:rPr>
              <a:t>LSTM for time-series data prediction</a:t>
            </a:r>
            <a:endParaRPr lang="en-US" sz="1900"/>
          </a:p>
        </p:txBody>
      </p:sp>
      <p:sp>
        <p:nvSpPr>
          <p:cNvPr id="12" name="Rectangle 11">
            <a:extLst>
              <a:ext uri="{FF2B5EF4-FFF2-40B4-BE49-F238E27FC236}">
                <a16:creationId xmlns:a16="http://schemas.microsoft.com/office/drawing/2014/main" id="{88CF645B-DE48-2ED9-6859-9CDE9CE97A6A}"/>
              </a:ext>
            </a:extLst>
          </p:cNvPr>
          <p:cNvSpPr/>
          <p:nvPr/>
        </p:nvSpPr>
        <p:spPr>
          <a:xfrm>
            <a:off x="12277493" y="7748204"/>
            <a:ext cx="2252547" cy="33918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600" dirty="0"/>
              <a:t>C</a:t>
            </a:r>
            <a:r>
              <a:rPr lang="en-US" sz="1600" dirty="0">
                <a:solidFill>
                  <a:schemeClr val="bg1"/>
                </a:solidFill>
              </a:rPr>
              <a:t>reated by </a:t>
            </a:r>
            <a:r>
              <a:rPr lang="en-US" sz="1600" dirty="0" err="1">
                <a:solidFill>
                  <a:schemeClr val="bg1"/>
                </a:solidFill>
              </a:rPr>
              <a:t>hazeera</a:t>
            </a:r>
            <a:endParaRPr lang="en-IN" sz="1600" dirty="0"/>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64037" y="1534358"/>
            <a:ext cx="6172200" cy="771525"/>
          </a:xfrm>
          <a:prstGeom prst="rect">
            <a:avLst/>
          </a:prstGeom>
          <a:noFill/>
        </p:spPr>
        <p:txBody>
          <a:bodyPr wrap="none" lIns="0" tIns="0" rIns="0" bIns="0" rtlCol="0" anchor="t"/>
          <a:lstStyle/>
          <a:p>
            <a:pPr marL="0" indent="0">
              <a:lnSpc>
                <a:spcPts val="6050"/>
              </a:lnSpc>
              <a:buNone/>
            </a:pPr>
            <a:r>
              <a:rPr lang="en-US" sz="4850">
                <a:solidFill>
                  <a:srgbClr val="201B18"/>
                </a:solidFill>
                <a:latin typeface="Platypi Medium" pitchFamily="34" charset="0"/>
                <a:ea typeface="Platypi Medium" pitchFamily="34" charset="-122"/>
                <a:cs typeface="Platypi Medium" pitchFamily="34" charset="-120"/>
              </a:rPr>
              <a:t>Existing System</a:t>
            </a:r>
            <a:endParaRPr lang="en-US" sz="4850"/>
          </a:p>
        </p:txBody>
      </p:sp>
      <p:sp>
        <p:nvSpPr>
          <p:cNvPr id="3" name="Text 1"/>
          <p:cNvSpPr/>
          <p:nvPr/>
        </p:nvSpPr>
        <p:spPr>
          <a:xfrm>
            <a:off x="864037" y="2799636"/>
            <a:ext cx="12902327" cy="395049"/>
          </a:xfrm>
          <a:prstGeom prst="rect">
            <a:avLst/>
          </a:prstGeom>
          <a:noFill/>
        </p:spPr>
        <p:txBody>
          <a:bodyPr wrap="none" lIns="0" tIns="0" rIns="0" bIns="0" rtlCol="0" anchor="t"/>
          <a:lstStyle/>
          <a:p>
            <a:pPr marL="0" indent="0">
              <a:lnSpc>
                <a:spcPts val="3100"/>
              </a:lnSpc>
              <a:buNone/>
            </a:pPr>
            <a:r>
              <a:rPr lang="en-US" sz="1900">
                <a:solidFill>
                  <a:srgbClr val="504C49"/>
                </a:solidFill>
                <a:latin typeface="Source Serif Pro" pitchFamily="34" charset="0"/>
                <a:ea typeface="Source Serif Pro" pitchFamily="34" charset="-122"/>
                <a:cs typeface="Source Serif Pro" pitchFamily="34" charset="-120"/>
              </a:rPr>
              <a:t>Traditional methods like ARIMA and Moving Averages have been commonly used, but they have limitations.</a:t>
            </a:r>
            <a:endParaRPr lang="en-US" sz="1900"/>
          </a:p>
        </p:txBody>
      </p:sp>
      <p:sp>
        <p:nvSpPr>
          <p:cNvPr id="4" name="Text 2"/>
          <p:cNvSpPr/>
          <p:nvPr/>
        </p:nvSpPr>
        <p:spPr>
          <a:xfrm>
            <a:off x="864037" y="3719155"/>
            <a:ext cx="3086100" cy="385763"/>
          </a:xfrm>
          <a:prstGeom prst="rect">
            <a:avLst/>
          </a:prstGeom>
          <a:noFill/>
        </p:spPr>
        <p:txBody>
          <a:bodyPr wrap="none" lIns="0" tIns="0" rIns="0" bIns="0" rtlCol="0" anchor="t"/>
          <a:lstStyle/>
          <a:p>
            <a:pPr marL="0" indent="0">
              <a:lnSpc>
                <a:spcPts val="3000"/>
              </a:lnSpc>
              <a:buNone/>
            </a:pPr>
            <a:r>
              <a:rPr lang="en-US" sz="2400">
                <a:solidFill>
                  <a:srgbClr val="201B18"/>
                </a:solidFill>
                <a:latin typeface="Platypi Medium" pitchFamily="34" charset="0"/>
                <a:ea typeface="Platypi Medium" pitchFamily="34" charset="-122"/>
                <a:cs typeface="Platypi Medium" pitchFamily="34" charset="-120"/>
              </a:rPr>
              <a:t>Traditional Models</a:t>
            </a:r>
            <a:endParaRPr lang="en-US" sz="2400"/>
          </a:p>
        </p:txBody>
      </p:sp>
      <p:sp>
        <p:nvSpPr>
          <p:cNvPr id="5" name="Text 3"/>
          <p:cNvSpPr/>
          <p:nvPr/>
        </p:nvSpPr>
        <p:spPr>
          <a:xfrm>
            <a:off x="864037" y="4351734"/>
            <a:ext cx="3898821" cy="790099"/>
          </a:xfrm>
          <a:prstGeom prst="rect">
            <a:avLst/>
          </a:prstGeom>
          <a:noFill/>
        </p:spPr>
        <p:txBody>
          <a:bodyPr wrap="square" lIns="0" tIns="0" rIns="0" bIns="0" rtlCol="0" anchor="t"/>
          <a:lstStyle/>
          <a:p>
            <a:pPr marL="0" indent="0">
              <a:lnSpc>
                <a:spcPts val="3100"/>
              </a:lnSpc>
              <a:buNone/>
            </a:pPr>
            <a:r>
              <a:rPr lang="en-US" sz="1900">
                <a:solidFill>
                  <a:srgbClr val="504C49"/>
                </a:solidFill>
                <a:latin typeface="Source Serif Pro" pitchFamily="34" charset="0"/>
                <a:ea typeface="Source Serif Pro" pitchFamily="34" charset="-122"/>
                <a:cs typeface="Source Serif Pro" pitchFamily="34" charset="-120"/>
              </a:rPr>
              <a:t>ARIMA and Moving Averages lack long-term dependency.</a:t>
            </a:r>
            <a:endParaRPr lang="en-US" sz="1900"/>
          </a:p>
        </p:txBody>
      </p:sp>
      <p:sp>
        <p:nvSpPr>
          <p:cNvPr id="6" name="Text 4"/>
          <p:cNvSpPr/>
          <p:nvPr/>
        </p:nvSpPr>
        <p:spPr>
          <a:xfrm>
            <a:off x="5372695" y="3719155"/>
            <a:ext cx="3232428" cy="385763"/>
          </a:xfrm>
          <a:prstGeom prst="rect">
            <a:avLst/>
          </a:prstGeom>
          <a:noFill/>
        </p:spPr>
        <p:txBody>
          <a:bodyPr wrap="none" lIns="0" tIns="0" rIns="0" bIns="0" rtlCol="0" anchor="t"/>
          <a:lstStyle/>
          <a:p>
            <a:pPr marL="0" indent="0">
              <a:lnSpc>
                <a:spcPts val="3000"/>
              </a:lnSpc>
              <a:buNone/>
            </a:pPr>
            <a:r>
              <a:rPr lang="en-US" sz="2400">
                <a:solidFill>
                  <a:srgbClr val="201B18"/>
                </a:solidFill>
                <a:latin typeface="Platypi Medium" pitchFamily="34" charset="0"/>
                <a:ea typeface="Platypi Medium" pitchFamily="34" charset="-122"/>
                <a:cs typeface="Platypi Medium" pitchFamily="34" charset="-120"/>
              </a:rPr>
              <a:t>Accuracy Limitations</a:t>
            </a:r>
            <a:endParaRPr lang="en-US" sz="2400"/>
          </a:p>
        </p:txBody>
      </p:sp>
      <p:sp>
        <p:nvSpPr>
          <p:cNvPr id="7" name="Text 5"/>
          <p:cNvSpPr/>
          <p:nvPr/>
        </p:nvSpPr>
        <p:spPr>
          <a:xfrm>
            <a:off x="5372695" y="4351734"/>
            <a:ext cx="3898821" cy="790099"/>
          </a:xfrm>
          <a:prstGeom prst="rect">
            <a:avLst/>
          </a:prstGeom>
          <a:noFill/>
        </p:spPr>
        <p:txBody>
          <a:bodyPr wrap="square" lIns="0" tIns="0" rIns="0" bIns="0" rtlCol="0" anchor="t"/>
          <a:lstStyle/>
          <a:p>
            <a:pPr marL="0" indent="0">
              <a:lnSpc>
                <a:spcPts val="3100"/>
              </a:lnSpc>
              <a:buNone/>
            </a:pPr>
            <a:r>
              <a:rPr lang="en-US" sz="1900">
                <a:solidFill>
                  <a:srgbClr val="504C49"/>
                </a:solidFill>
                <a:latin typeface="Source Serif Pro" pitchFamily="34" charset="0"/>
                <a:ea typeface="Source Serif Pro" pitchFamily="34" charset="-122"/>
                <a:cs typeface="Source Serif Pro" pitchFamily="34" charset="-120"/>
              </a:rPr>
              <a:t>Limited accuracy, especially with volatile data.</a:t>
            </a:r>
            <a:endParaRPr lang="en-US" sz="1900"/>
          </a:p>
        </p:txBody>
      </p:sp>
      <p:pic>
        <p:nvPicPr>
          <p:cNvPr id="8" name="Image 0"/>
          <p:cNvPicPr>
            <a:picLocks noChangeAspect="1"/>
          </p:cNvPicPr>
          <p:nvPr/>
        </p:nvPicPr>
        <p:blipFill>
          <a:blip r:embed="rId3"/>
          <a:srcRect/>
          <a:stretch/>
        </p:blipFill>
        <p:spPr>
          <a:xfrm>
            <a:off x="9881354" y="3688438"/>
            <a:ext cx="3898821" cy="2199398"/>
          </a:xfrm>
          <a:prstGeom prst="rect">
            <a:avLst/>
          </a:prstGeom>
        </p:spPr>
      </p:pic>
      <p:sp>
        <p:nvSpPr>
          <p:cNvPr id="9" name="Rectangle 8">
            <a:extLst>
              <a:ext uri="{FF2B5EF4-FFF2-40B4-BE49-F238E27FC236}">
                <a16:creationId xmlns:a16="http://schemas.microsoft.com/office/drawing/2014/main" id="{060084D1-BC00-F238-336D-B5CB6C0FC358}"/>
              </a:ext>
            </a:extLst>
          </p:cNvPr>
          <p:cNvSpPr/>
          <p:nvPr/>
        </p:nvSpPr>
        <p:spPr>
          <a:xfrm>
            <a:off x="12277493" y="7748204"/>
            <a:ext cx="2252547" cy="33918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600" dirty="0"/>
              <a:t>C</a:t>
            </a:r>
            <a:r>
              <a:rPr lang="en-US" sz="1600" dirty="0">
                <a:solidFill>
                  <a:schemeClr val="bg1"/>
                </a:solidFill>
              </a:rPr>
              <a:t>reated by </a:t>
            </a:r>
            <a:r>
              <a:rPr lang="en-US" sz="1600" dirty="0" err="1">
                <a:solidFill>
                  <a:schemeClr val="bg1"/>
                </a:solidFill>
              </a:rPr>
              <a:t>hazeera</a:t>
            </a:r>
            <a:endParaRPr lang="en-IN" sz="1600"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Close-up of a pen writing on a chart"/>
          <p:cNvPicPr>
            <a:picLocks noChangeAspect="1"/>
          </p:cNvPicPr>
          <p:nvPr/>
        </p:nvPicPr>
        <p:blipFill>
          <a:blip r:embed="rId3"/>
          <a:srcRect/>
          <a:stretch/>
        </p:blipFill>
        <p:spPr>
          <a:xfrm>
            <a:off x="0" y="0"/>
            <a:ext cx="14630400" cy="3077528"/>
          </a:xfrm>
          <a:prstGeom prst="rect">
            <a:avLst/>
          </a:prstGeom>
        </p:spPr>
      </p:pic>
      <p:sp>
        <p:nvSpPr>
          <p:cNvPr id="3" name="Text 0"/>
          <p:cNvSpPr/>
          <p:nvPr/>
        </p:nvSpPr>
        <p:spPr>
          <a:xfrm>
            <a:off x="861655" y="3754517"/>
            <a:ext cx="8420457" cy="769382"/>
          </a:xfrm>
          <a:prstGeom prst="rect">
            <a:avLst/>
          </a:prstGeom>
          <a:noFill/>
        </p:spPr>
        <p:txBody>
          <a:bodyPr wrap="none" lIns="0" tIns="0" rIns="0" bIns="0" rtlCol="0" anchor="t"/>
          <a:lstStyle/>
          <a:p>
            <a:pPr marL="0" indent="0">
              <a:lnSpc>
                <a:spcPts val="6050"/>
              </a:lnSpc>
              <a:buNone/>
            </a:pPr>
            <a:r>
              <a:rPr lang="en-US" sz="4800">
                <a:solidFill>
                  <a:srgbClr val="201B18"/>
                </a:solidFill>
                <a:latin typeface="Platypi Medium" pitchFamily="34" charset="0"/>
                <a:ea typeface="Platypi Medium" pitchFamily="34" charset="-122"/>
                <a:cs typeface="Platypi Medium" pitchFamily="34" charset="-120"/>
              </a:rPr>
              <a:t>Solution to Existing System</a:t>
            </a:r>
            <a:endParaRPr lang="en-US" sz="4800"/>
          </a:p>
        </p:txBody>
      </p:sp>
      <p:sp>
        <p:nvSpPr>
          <p:cNvPr id="4" name="Text 1"/>
          <p:cNvSpPr/>
          <p:nvPr/>
        </p:nvSpPr>
        <p:spPr>
          <a:xfrm>
            <a:off x="861655" y="4893112"/>
            <a:ext cx="12907089" cy="787718"/>
          </a:xfrm>
          <a:prstGeom prst="rect">
            <a:avLst/>
          </a:prstGeom>
          <a:noFill/>
        </p:spPr>
        <p:txBody>
          <a:bodyPr wrap="square" lIns="0" tIns="0" rIns="0" bIns="0" rtlCol="0" anchor="t"/>
          <a:lstStyle/>
          <a:p>
            <a:pPr marL="0" indent="0">
              <a:lnSpc>
                <a:spcPts val="3100"/>
              </a:lnSpc>
              <a:buNone/>
            </a:pPr>
            <a:r>
              <a:rPr lang="en-US" sz="1900">
                <a:solidFill>
                  <a:srgbClr val="504C49"/>
                </a:solidFill>
                <a:latin typeface="Source Serif Pro" pitchFamily="34" charset="0"/>
                <a:ea typeface="Source Serif Pro" pitchFamily="34" charset="-122"/>
                <a:cs typeface="Source Serif Pro" pitchFamily="34" charset="-120"/>
              </a:rPr>
              <a:t>The project proposes a machine learning approach utilizing LSTM neural networks to overcome limitations of traditional models.</a:t>
            </a:r>
            <a:endParaRPr lang="en-US" sz="1900"/>
          </a:p>
        </p:txBody>
      </p:sp>
      <p:sp>
        <p:nvSpPr>
          <p:cNvPr id="5" name="Shape 2"/>
          <p:cNvSpPr/>
          <p:nvPr/>
        </p:nvSpPr>
        <p:spPr>
          <a:xfrm>
            <a:off x="861655" y="6234708"/>
            <a:ext cx="553879" cy="553879"/>
          </a:xfrm>
          <a:prstGeom prst="roundRect">
            <a:avLst>
              <a:gd name="adj" fmla="val 6668"/>
            </a:avLst>
          </a:prstGeom>
          <a:solidFill>
            <a:srgbClr val="F9F7F7"/>
          </a:solidFill>
        </p:spPr>
        <p:txBody>
          <a:bodyPr/>
          <a:lstStyle/>
          <a:p>
            <a:endParaRPr/>
          </a:p>
        </p:txBody>
      </p:sp>
      <p:sp>
        <p:nvSpPr>
          <p:cNvPr id="6" name="Text 3"/>
          <p:cNvSpPr/>
          <p:nvPr/>
        </p:nvSpPr>
        <p:spPr>
          <a:xfrm>
            <a:off x="1055608" y="6326981"/>
            <a:ext cx="165854" cy="369332"/>
          </a:xfrm>
          <a:prstGeom prst="rect">
            <a:avLst/>
          </a:prstGeom>
          <a:noFill/>
        </p:spPr>
        <p:txBody>
          <a:bodyPr wrap="none" lIns="0" tIns="0" rIns="0" bIns="0" rtlCol="0" anchor="t"/>
          <a:lstStyle/>
          <a:p>
            <a:pPr marL="0" indent="0" algn="ctr">
              <a:lnSpc>
                <a:spcPts val="2900"/>
              </a:lnSpc>
              <a:buNone/>
            </a:pPr>
            <a:r>
              <a:rPr lang="en-US" sz="2900">
                <a:solidFill>
                  <a:srgbClr val="504C49"/>
                </a:solidFill>
                <a:latin typeface="Platypi Medium" pitchFamily="34" charset="0"/>
                <a:ea typeface="Platypi Medium" pitchFamily="34" charset="-122"/>
                <a:cs typeface="Platypi Medium" pitchFamily="34" charset="-120"/>
              </a:rPr>
              <a:t>1</a:t>
            </a:r>
            <a:endParaRPr lang="en-US" sz="2900"/>
          </a:p>
        </p:txBody>
      </p:sp>
      <p:sp>
        <p:nvSpPr>
          <p:cNvPr id="7" name="Text 4"/>
          <p:cNvSpPr/>
          <p:nvPr/>
        </p:nvSpPr>
        <p:spPr>
          <a:xfrm>
            <a:off x="1661636" y="6234708"/>
            <a:ext cx="3077528" cy="384691"/>
          </a:xfrm>
          <a:prstGeom prst="rect">
            <a:avLst/>
          </a:prstGeom>
          <a:noFill/>
        </p:spPr>
        <p:txBody>
          <a:bodyPr wrap="none" lIns="0" tIns="0" rIns="0" bIns="0" rtlCol="0" anchor="t"/>
          <a:lstStyle/>
          <a:p>
            <a:pPr marL="0" indent="0">
              <a:lnSpc>
                <a:spcPts val="3000"/>
              </a:lnSpc>
              <a:buNone/>
            </a:pPr>
            <a:r>
              <a:rPr lang="en-US" sz="2400">
                <a:solidFill>
                  <a:srgbClr val="504C49"/>
                </a:solidFill>
                <a:latin typeface="Platypi Medium" pitchFamily="34" charset="0"/>
                <a:ea typeface="Platypi Medium" pitchFamily="34" charset="-122"/>
                <a:cs typeface="Platypi Medium" pitchFamily="34" charset="-120"/>
              </a:rPr>
              <a:t>Machine Learning</a:t>
            </a:r>
            <a:endParaRPr lang="en-US" sz="2400"/>
          </a:p>
        </p:txBody>
      </p:sp>
      <p:sp>
        <p:nvSpPr>
          <p:cNvPr id="8" name="Text 5"/>
          <p:cNvSpPr/>
          <p:nvPr/>
        </p:nvSpPr>
        <p:spPr>
          <a:xfrm>
            <a:off x="1661636" y="6767036"/>
            <a:ext cx="5530572" cy="393859"/>
          </a:xfrm>
          <a:prstGeom prst="rect">
            <a:avLst/>
          </a:prstGeom>
          <a:noFill/>
        </p:spPr>
        <p:txBody>
          <a:bodyPr wrap="none" lIns="0" tIns="0" rIns="0" bIns="0" rtlCol="0" anchor="t"/>
          <a:lstStyle/>
          <a:p>
            <a:pPr marL="0" indent="0">
              <a:lnSpc>
                <a:spcPts val="3100"/>
              </a:lnSpc>
              <a:buNone/>
            </a:pPr>
            <a:r>
              <a:rPr lang="en-US" sz="1900">
                <a:solidFill>
                  <a:srgbClr val="504C49"/>
                </a:solidFill>
                <a:latin typeface="Source Serif Pro" pitchFamily="34" charset="0"/>
                <a:ea typeface="Source Serif Pro" pitchFamily="34" charset="-122"/>
                <a:cs typeface="Source Serif Pro" pitchFamily="34" charset="-120"/>
              </a:rPr>
              <a:t>LSTM networks capture sequential dependencies.</a:t>
            </a:r>
            <a:endParaRPr lang="en-US" sz="1900"/>
          </a:p>
        </p:txBody>
      </p:sp>
      <p:sp>
        <p:nvSpPr>
          <p:cNvPr id="9" name="Shape 6"/>
          <p:cNvSpPr/>
          <p:nvPr/>
        </p:nvSpPr>
        <p:spPr>
          <a:xfrm>
            <a:off x="7438311" y="6234708"/>
            <a:ext cx="553879" cy="553879"/>
          </a:xfrm>
          <a:prstGeom prst="roundRect">
            <a:avLst>
              <a:gd name="adj" fmla="val 6668"/>
            </a:avLst>
          </a:prstGeom>
          <a:solidFill>
            <a:srgbClr val="F9F7F7"/>
          </a:solidFill>
        </p:spPr>
        <p:txBody>
          <a:bodyPr/>
          <a:lstStyle/>
          <a:p>
            <a:endParaRPr/>
          </a:p>
        </p:txBody>
      </p:sp>
      <p:sp>
        <p:nvSpPr>
          <p:cNvPr id="10" name="Text 7"/>
          <p:cNvSpPr/>
          <p:nvPr/>
        </p:nvSpPr>
        <p:spPr>
          <a:xfrm>
            <a:off x="7595949" y="6326981"/>
            <a:ext cx="238601" cy="369332"/>
          </a:xfrm>
          <a:prstGeom prst="rect">
            <a:avLst/>
          </a:prstGeom>
          <a:noFill/>
        </p:spPr>
        <p:txBody>
          <a:bodyPr wrap="none" lIns="0" tIns="0" rIns="0" bIns="0" rtlCol="0" anchor="t"/>
          <a:lstStyle/>
          <a:p>
            <a:pPr marL="0" indent="0" algn="ctr">
              <a:lnSpc>
                <a:spcPts val="2900"/>
              </a:lnSpc>
              <a:buNone/>
            </a:pPr>
            <a:r>
              <a:rPr lang="en-US" sz="2900">
                <a:solidFill>
                  <a:srgbClr val="504C49"/>
                </a:solidFill>
                <a:latin typeface="Platypi Medium" pitchFamily="34" charset="0"/>
                <a:ea typeface="Platypi Medium" pitchFamily="34" charset="-122"/>
                <a:cs typeface="Platypi Medium" pitchFamily="34" charset="-120"/>
              </a:rPr>
              <a:t>2</a:t>
            </a:r>
            <a:endParaRPr lang="en-US" sz="2900"/>
          </a:p>
        </p:txBody>
      </p:sp>
      <p:sp>
        <p:nvSpPr>
          <p:cNvPr id="11" name="Text 8"/>
          <p:cNvSpPr/>
          <p:nvPr/>
        </p:nvSpPr>
        <p:spPr>
          <a:xfrm>
            <a:off x="8238292" y="6234708"/>
            <a:ext cx="3077528" cy="384691"/>
          </a:xfrm>
          <a:prstGeom prst="rect">
            <a:avLst/>
          </a:prstGeom>
          <a:noFill/>
        </p:spPr>
        <p:txBody>
          <a:bodyPr wrap="none" lIns="0" tIns="0" rIns="0" bIns="0" rtlCol="0" anchor="t"/>
          <a:lstStyle/>
          <a:p>
            <a:pPr marL="0" indent="0">
              <a:lnSpc>
                <a:spcPts val="3000"/>
              </a:lnSpc>
              <a:buNone/>
            </a:pPr>
            <a:r>
              <a:rPr lang="en-US" sz="2400">
                <a:solidFill>
                  <a:srgbClr val="504C49"/>
                </a:solidFill>
                <a:latin typeface="Platypi Medium" pitchFamily="34" charset="0"/>
                <a:ea typeface="Platypi Medium" pitchFamily="34" charset="-122"/>
                <a:cs typeface="Platypi Medium" pitchFamily="34" charset="-120"/>
              </a:rPr>
              <a:t>Model Architecture</a:t>
            </a:r>
            <a:endParaRPr lang="en-US" sz="2400"/>
          </a:p>
        </p:txBody>
      </p:sp>
      <p:sp>
        <p:nvSpPr>
          <p:cNvPr id="12" name="Text 9"/>
          <p:cNvSpPr/>
          <p:nvPr/>
        </p:nvSpPr>
        <p:spPr>
          <a:xfrm>
            <a:off x="8238292" y="6767036"/>
            <a:ext cx="5530572" cy="787718"/>
          </a:xfrm>
          <a:prstGeom prst="rect">
            <a:avLst/>
          </a:prstGeom>
          <a:noFill/>
        </p:spPr>
        <p:txBody>
          <a:bodyPr wrap="square" lIns="0" tIns="0" rIns="0" bIns="0" rtlCol="0" anchor="t"/>
          <a:lstStyle/>
          <a:p>
            <a:pPr marL="0" indent="0">
              <a:lnSpc>
                <a:spcPts val="3100"/>
              </a:lnSpc>
              <a:buNone/>
            </a:pPr>
            <a:r>
              <a:rPr lang="en-US" sz="1900">
                <a:solidFill>
                  <a:srgbClr val="504C49"/>
                </a:solidFill>
                <a:latin typeface="Source Serif Pro" pitchFamily="34" charset="0"/>
                <a:ea typeface="Source Serif Pro" pitchFamily="34" charset="-122"/>
                <a:cs typeface="Source Serif Pro" pitchFamily="34" charset="-120"/>
              </a:rPr>
              <a:t>Includes Dense layers and regularization techniques.</a:t>
            </a:r>
            <a:endParaRPr lang="en-US" sz="1900"/>
          </a:p>
        </p:txBody>
      </p:sp>
      <p:sp>
        <p:nvSpPr>
          <p:cNvPr id="13" name="Rectangle 12">
            <a:extLst>
              <a:ext uri="{FF2B5EF4-FFF2-40B4-BE49-F238E27FC236}">
                <a16:creationId xmlns:a16="http://schemas.microsoft.com/office/drawing/2014/main" id="{98DF4C3D-4598-E347-4599-1CAA40FB9D3D}"/>
              </a:ext>
            </a:extLst>
          </p:cNvPr>
          <p:cNvSpPr/>
          <p:nvPr/>
        </p:nvSpPr>
        <p:spPr>
          <a:xfrm>
            <a:off x="12277493" y="7748204"/>
            <a:ext cx="2252547" cy="33918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600" dirty="0"/>
              <a:t>C</a:t>
            </a:r>
            <a:r>
              <a:rPr lang="en-US" sz="1600" dirty="0">
                <a:solidFill>
                  <a:schemeClr val="bg1"/>
                </a:solidFill>
              </a:rPr>
              <a:t>reated by </a:t>
            </a:r>
            <a:r>
              <a:rPr lang="en-US" sz="1600" dirty="0" err="1">
                <a:solidFill>
                  <a:schemeClr val="bg1"/>
                </a:solidFill>
              </a:rPr>
              <a:t>hazeera</a:t>
            </a:r>
            <a:endParaRPr lang="en-IN" sz="1600" dirty="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Magnifying glass showing decling performance"/>
          <p:cNvPicPr>
            <a:picLocks noChangeAspect="1"/>
          </p:cNvPicPr>
          <p:nvPr/>
        </p:nvPicPr>
        <p:blipFill>
          <a:blip r:embed="rId3"/>
          <a:srcRect/>
          <a:stretch/>
        </p:blipFill>
        <p:spPr>
          <a:xfrm>
            <a:off x="0" y="0"/>
            <a:ext cx="14630399" cy="2443520"/>
          </a:xfrm>
          <a:prstGeom prst="rect">
            <a:avLst/>
          </a:prstGeom>
        </p:spPr>
      </p:pic>
      <p:sp>
        <p:nvSpPr>
          <p:cNvPr id="3" name="Text 0"/>
          <p:cNvSpPr/>
          <p:nvPr/>
        </p:nvSpPr>
        <p:spPr>
          <a:xfrm>
            <a:off x="583763" y="2543532"/>
            <a:ext cx="7026235" cy="521137"/>
          </a:xfrm>
          <a:prstGeom prst="rect">
            <a:avLst/>
          </a:prstGeom>
          <a:noFill/>
        </p:spPr>
        <p:txBody>
          <a:bodyPr wrap="none" lIns="0" tIns="0" rIns="0" bIns="0" rtlCol="0" anchor="t"/>
          <a:lstStyle/>
          <a:p>
            <a:pPr marL="0" indent="0">
              <a:lnSpc>
                <a:spcPts val="4100"/>
              </a:lnSpc>
              <a:buNone/>
            </a:pPr>
            <a:r>
              <a:rPr lang="en-US" sz="3250">
                <a:solidFill>
                  <a:srgbClr val="201B18"/>
                </a:solidFill>
                <a:latin typeface="Platypi Medium" pitchFamily="34" charset="0"/>
                <a:ea typeface="Platypi Medium" pitchFamily="34" charset="-122"/>
                <a:cs typeface="Platypi Medium" pitchFamily="34" charset="-120"/>
              </a:rPr>
              <a:t>Drawbacks of the Existing System</a:t>
            </a:r>
            <a:endParaRPr lang="en-US" sz="3250"/>
          </a:p>
        </p:txBody>
      </p:sp>
      <p:sp>
        <p:nvSpPr>
          <p:cNvPr id="4" name="Text 1"/>
          <p:cNvSpPr/>
          <p:nvPr/>
        </p:nvSpPr>
        <p:spPr>
          <a:xfrm>
            <a:off x="583763" y="3314819"/>
            <a:ext cx="13462873" cy="266819"/>
          </a:xfrm>
          <a:prstGeom prst="rect">
            <a:avLst/>
          </a:prstGeom>
          <a:noFill/>
        </p:spPr>
        <p:txBody>
          <a:bodyPr wrap="none" lIns="0" tIns="0" rIns="0" bIns="0" rtlCol="0" anchor="t"/>
          <a:lstStyle/>
          <a:p>
            <a:pPr marL="0" indent="0">
              <a:lnSpc>
                <a:spcPts val="2100"/>
              </a:lnSpc>
              <a:buNone/>
            </a:pPr>
            <a:r>
              <a:rPr lang="en-US" sz="1300">
                <a:solidFill>
                  <a:srgbClr val="504C49"/>
                </a:solidFill>
                <a:latin typeface="Source Serif Pro" pitchFamily="34" charset="0"/>
                <a:ea typeface="Source Serif Pro" pitchFamily="34" charset="-122"/>
                <a:cs typeface="Source Serif Pro" pitchFamily="34" charset="-120"/>
              </a:rPr>
              <a:t>Existing models have shortcomings in handling long-term patterns, dealing with volatile markets, and preventing overfitting.</a:t>
            </a:r>
            <a:endParaRPr lang="en-US" sz="1300"/>
          </a:p>
        </p:txBody>
      </p:sp>
      <p:pic>
        <p:nvPicPr>
          <p:cNvPr id="5" name="Image 1" descr="preencoded.png"/>
          <p:cNvPicPr>
            <a:picLocks noChangeAspect="1"/>
          </p:cNvPicPr>
          <p:nvPr/>
        </p:nvPicPr>
        <p:blipFill>
          <a:blip r:embed="rId4"/>
          <a:stretch>
            <a:fillRect/>
          </a:stretch>
        </p:blipFill>
        <p:spPr>
          <a:xfrm>
            <a:off x="583763" y="3769281"/>
            <a:ext cx="833914" cy="1334333"/>
          </a:xfrm>
          <a:prstGeom prst="rect">
            <a:avLst/>
          </a:prstGeom>
        </p:spPr>
      </p:pic>
      <p:sp>
        <p:nvSpPr>
          <p:cNvPr id="6" name="Text 2"/>
          <p:cNvSpPr/>
          <p:nvPr/>
        </p:nvSpPr>
        <p:spPr>
          <a:xfrm>
            <a:off x="1667828" y="3935968"/>
            <a:ext cx="2477810" cy="260509"/>
          </a:xfrm>
          <a:prstGeom prst="rect">
            <a:avLst/>
          </a:prstGeom>
          <a:noFill/>
        </p:spPr>
        <p:txBody>
          <a:bodyPr wrap="none" lIns="0" tIns="0" rIns="0" bIns="0" rtlCol="0" anchor="t"/>
          <a:lstStyle/>
          <a:p>
            <a:pPr marL="0" indent="0" algn="l">
              <a:lnSpc>
                <a:spcPts val="2050"/>
              </a:lnSpc>
              <a:buNone/>
            </a:pPr>
            <a:r>
              <a:rPr lang="en-US" sz="1600">
                <a:solidFill>
                  <a:srgbClr val="504C49"/>
                </a:solidFill>
                <a:latin typeface="Platypi Medium" pitchFamily="34" charset="0"/>
                <a:ea typeface="Platypi Medium" pitchFamily="34" charset="-122"/>
                <a:cs typeface="Platypi Medium" pitchFamily="34" charset="-120"/>
              </a:rPr>
              <a:t>Short-term Dependency</a:t>
            </a:r>
            <a:endParaRPr lang="en-US" sz="1600"/>
          </a:p>
        </p:txBody>
      </p:sp>
      <p:sp>
        <p:nvSpPr>
          <p:cNvPr id="7" name="Text 3"/>
          <p:cNvSpPr/>
          <p:nvPr/>
        </p:nvSpPr>
        <p:spPr>
          <a:xfrm>
            <a:off x="1667828" y="4296489"/>
            <a:ext cx="12378809" cy="266819"/>
          </a:xfrm>
          <a:prstGeom prst="rect">
            <a:avLst/>
          </a:prstGeom>
          <a:noFill/>
        </p:spPr>
        <p:txBody>
          <a:bodyPr wrap="none" lIns="0" tIns="0" rIns="0" bIns="0" rtlCol="0" anchor="t"/>
          <a:lstStyle/>
          <a:p>
            <a:pPr marL="0" indent="0" algn="l">
              <a:lnSpc>
                <a:spcPts val="2100"/>
              </a:lnSpc>
              <a:buNone/>
            </a:pPr>
            <a:r>
              <a:rPr lang="en-US" sz="1300">
                <a:solidFill>
                  <a:srgbClr val="504C49"/>
                </a:solidFill>
                <a:latin typeface="Source Serif Pro" pitchFamily="34" charset="0"/>
                <a:ea typeface="Source Serif Pro" pitchFamily="34" charset="-122"/>
                <a:cs typeface="Source Serif Pro" pitchFamily="34" charset="-120"/>
              </a:rPr>
              <a:t>Models ignore long-term patterns.</a:t>
            </a:r>
            <a:endParaRPr lang="en-US" sz="1300"/>
          </a:p>
        </p:txBody>
      </p:sp>
      <p:pic>
        <p:nvPicPr>
          <p:cNvPr id="8" name="Image 2" descr="preencoded.png"/>
          <p:cNvPicPr>
            <a:picLocks noChangeAspect="1"/>
          </p:cNvPicPr>
          <p:nvPr/>
        </p:nvPicPr>
        <p:blipFill>
          <a:blip r:embed="rId5"/>
          <a:stretch>
            <a:fillRect/>
          </a:stretch>
        </p:blipFill>
        <p:spPr>
          <a:xfrm>
            <a:off x="583763" y="5103614"/>
            <a:ext cx="833914" cy="1334333"/>
          </a:xfrm>
          <a:prstGeom prst="rect">
            <a:avLst/>
          </a:prstGeom>
        </p:spPr>
      </p:pic>
      <p:sp>
        <p:nvSpPr>
          <p:cNvPr id="9" name="Text 4"/>
          <p:cNvSpPr/>
          <p:nvPr/>
        </p:nvSpPr>
        <p:spPr>
          <a:xfrm>
            <a:off x="1667828" y="5270302"/>
            <a:ext cx="2084903" cy="260509"/>
          </a:xfrm>
          <a:prstGeom prst="rect">
            <a:avLst/>
          </a:prstGeom>
          <a:noFill/>
        </p:spPr>
        <p:txBody>
          <a:bodyPr wrap="none" lIns="0" tIns="0" rIns="0" bIns="0" rtlCol="0" anchor="t"/>
          <a:lstStyle/>
          <a:p>
            <a:pPr marL="0" indent="0" algn="l">
              <a:lnSpc>
                <a:spcPts val="2050"/>
              </a:lnSpc>
              <a:buNone/>
            </a:pPr>
            <a:r>
              <a:rPr lang="en-US" sz="1600">
                <a:solidFill>
                  <a:srgbClr val="504C49"/>
                </a:solidFill>
                <a:latin typeface="Platypi Medium" pitchFamily="34" charset="0"/>
                <a:ea typeface="Platypi Medium" pitchFamily="34" charset="-122"/>
                <a:cs typeface="Platypi Medium" pitchFamily="34" charset="-120"/>
              </a:rPr>
              <a:t>Performance</a:t>
            </a:r>
            <a:endParaRPr lang="en-US" sz="1600"/>
          </a:p>
        </p:txBody>
      </p:sp>
      <p:sp>
        <p:nvSpPr>
          <p:cNvPr id="10" name="Text 5"/>
          <p:cNvSpPr/>
          <p:nvPr/>
        </p:nvSpPr>
        <p:spPr>
          <a:xfrm>
            <a:off x="1667828" y="5630823"/>
            <a:ext cx="12378809" cy="266819"/>
          </a:xfrm>
          <a:prstGeom prst="rect">
            <a:avLst/>
          </a:prstGeom>
          <a:noFill/>
        </p:spPr>
        <p:txBody>
          <a:bodyPr wrap="none" lIns="0" tIns="0" rIns="0" bIns="0" rtlCol="0" anchor="t"/>
          <a:lstStyle/>
          <a:p>
            <a:pPr marL="0" indent="0" algn="l">
              <a:lnSpc>
                <a:spcPts val="2100"/>
              </a:lnSpc>
              <a:buNone/>
            </a:pPr>
            <a:r>
              <a:rPr lang="en-US" sz="1300">
                <a:solidFill>
                  <a:srgbClr val="504C49"/>
                </a:solidFill>
                <a:latin typeface="Source Serif Pro" pitchFamily="34" charset="0"/>
                <a:ea typeface="Source Serif Pro" pitchFamily="34" charset="-122"/>
                <a:cs typeface="Source Serif Pro" pitchFamily="34" charset="-120"/>
              </a:rPr>
              <a:t>Poor performance in volatile markets.</a:t>
            </a:r>
            <a:endParaRPr lang="en-US" sz="1300"/>
          </a:p>
        </p:txBody>
      </p:sp>
      <p:pic>
        <p:nvPicPr>
          <p:cNvPr id="11" name="Image 3" descr="preencoded.png"/>
          <p:cNvPicPr>
            <a:picLocks noChangeAspect="1"/>
          </p:cNvPicPr>
          <p:nvPr/>
        </p:nvPicPr>
        <p:blipFill>
          <a:blip r:embed="rId6"/>
          <a:stretch>
            <a:fillRect/>
          </a:stretch>
        </p:blipFill>
        <p:spPr>
          <a:xfrm>
            <a:off x="583763" y="6437948"/>
            <a:ext cx="833914" cy="1334333"/>
          </a:xfrm>
          <a:prstGeom prst="rect">
            <a:avLst/>
          </a:prstGeom>
        </p:spPr>
      </p:pic>
      <p:sp>
        <p:nvSpPr>
          <p:cNvPr id="12" name="Text 6"/>
          <p:cNvSpPr/>
          <p:nvPr/>
        </p:nvSpPr>
        <p:spPr>
          <a:xfrm>
            <a:off x="1667828" y="6604635"/>
            <a:ext cx="2084903" cy="260509"/>
          </a:xfrm>
          <a:prstGeom prst="rect">
            <a:avLst/>
          </a:prstGeom>
          <a:noFill/>
        </p:spPr>
        <p:txBody>
          <a:bodyPr wrap="none" lIns="0" tIns="0" rIns="0" bIns="0" rtlCol="0" anchor="t"/>
          <a:lstStyle/>
          <a:p>
            <a:pPr marL="0" indent="0" algn="l">
              <a:lnSpc>
                <a:spcPts val="2050"/>
              </a:lnSpc>
              <a:buNone/>
            </a:pPr>
            <a:r>
              <a:rPr lang="en-US" sz="1600">
                <a:solidFill>
                  <a:srgbClr val="504C49"/>
                </a:solidFill>
                <a:latin typeface="Platypi Medium" pitchFamily="34" charset="0"/>
                <a:ea typeface="Platypi Medium" pitchFamily="34" charset="-122"/>
                <a:cs typeface="Platypi Medium" pitchFamily="34" charset="-120"/>
              </a:rPr>
              <a:t>Overfitting</a:t>
            </a:r>
            <a:endParaRPr lang="en-US" sz="1600"/>
          </a:p>
        </p:txBody>
      </p:sp>
      <p:sp>
        <p:nvSpPr>
          <p:cNvPr id="13" name="Text 7"/>
          <p:cNvSpPr/>
          <p:nvPr/>
        </p:nvSpPr>
        <p:spPr>
          <a:xfrm>
            <a:off x="1667828" y="6965156"/>
            <a:ext cx="12378809" cy="266819"/>
          </a:xfrm>
          <a:prstGeom prst="rect">
            <a:avLst/>
          </a:prstGeom>
          <a:noFill/>
        </p:spPr>
        <p:txBody>
          <a:bodyPr wrap="none" lIns="0" tIns="0" rIns="0" bIns="0" rtlCol="0" anchor="t"/>
          <a:lstStyle/>
          <a:p>
            <a:pPr marL="0" indent="0" algn="l">
              <a:lnSpc>
                <a:spcPts val="2100"/>
              </a:lnSpc>
              <a:buNone/>
            </a:pPr>
            <a:r>
              <a:rPr lang="en-US" sz="1300">
                <a:solidFill>
                  <a:srgbClr val="504C49"/>
                </a:solidFill>
                <a:latin typeface="Source Serif Pro" pitchFamily="34" charset="0"/>
                <a:ea typeface="Source Serif Pro" pitchFamily="34" charset="-122"/>
                <a:cs typeface="Source Serif Pro" pitchFamily="34" charset="-120"/>
              </a:rPr>
              <a:t>Models overfit with limited data.</a:t>
            </a:r>
            <a:endParaRPr lang="en-US" sz="1300"/>
          </a:p>
        </p:txBody>
      </p:sp>
      <p:sp>
        <p:nvSpPr>
          <p:cNvPr id="14" name="Rectangle 13">
            <a:extLst>
              <a:ext uri="{FF2B5EF4-FFF2-40B4-BE49-F238E27FC236}">
                <a16:creationId xmlns:a16="http://schemas.microsoft.com/office/drawing/2014/main" id="{48EE7E9A-82DD-4B16-BC25-5132DEDCCD92}"/>
              </a:ext>
            </a:extLst>
          </p:cNvPr>
          <p:cNvSpPr/>
          <p:nvPr/>
        </p:nvSpPr>
        <p:spPr>
          <a:xfrm>
            <a:off x="12277493" y="7748204"/>
            <a:ext cx="2252547" cy="33918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600" dirty="0"/>
              <a:t>C</a:t>
            </a:r>
            <a:r>
              <a:rPr lang="en-US" sz="1600" dirty="0">
                <a:solidFill>
                  <a:schemeClr val="bg1"/>
                </a:solidFill>
              </a:rPr>
              <a:t>reated by </a:t>
            </a:r>
            <a:r>
              <a:rPr lang="en-US" sz="1600" dirty="0" err="1">
                <a:solidFill>
                  <a:schemeClr val="bg1"/>
                </a:solidFill>
              </a:rPr>
              <a:t>hazeera</a:t>
            </a:r>
            <a:endParaRPr lang="en-IN" sz="1600" dirty="0"/>
          </a:p>
        </p:txBody>
      </p:sp>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p:cNvPicPr>
            <a:picLocks noChangeAspect="1"/>
          </p:cNvPicPr>
          <p:nvPr/>
        </p:nvPicPr>
        <p:blipFill>
          <a:blip r:embed="rId3"/>
          <a:srcRect/>
          <a:stretch/>
        </p:blipFill>
        <p:spPr>
          <a:xfrm>
            <a:off x="-1" y="36782"/>
            <a:ext cx="6018968" cy="8245423"/>
          </a:xfrm>
          <a:prstGeom prst="rect">
            <a:avLst/>
          </a:prstGeom>
        </p:spPr>
      </p:pic>
      <p:sp>
        <p:nvSpPr>
          <p:cNvPr id="3" name="Text 0"/>
          <p:cNvSpPr/>
          <p:nvPr/>
        </p:nvSpPr>
        <p:spPr>
          <a:xfrm>
            <a:off x="6227683" y="582454"/>
            <a:ext cx="7661434" cy="1323975"/>
          </a:xfrm>
          <a:prstGeom prst="rect">
            <a:avLst/>
          </a:prstGeom>
          <a:noFill/>
        </p:spPr>
        <p:txBody>
          <a:bodyPr wrap="square" lIns="0" tIns="0" rIns="0" bIns="0" rtlCol="0" anchor="t"/>
          <a:lstStyle/>
          <a:p>
            <a:pPr marL="0" indent="0">
              <a:lnSpc>
                <a:spcPts val="5200"/>
              </a:lnSpc>
              <a:buNone/>
            </a:pPr>
            <a:r>
              <a:rPr lang="en-US" sz="4150">
                <a:solidFill>
                  <a:srgbClr val="201B18"/>
                </a:solidFill>
                <a:latin typeface="Platypi Medium" pitchFamily="34" charset="0"/>
                <a:ea typeface="Platypi Medium" pitchFamily="34" charset="-122"/>
                <a:cs typeface="Platypi Medium" pitchFamily="34" charset="-120"/>
              </a:rPr>
              <a:t>Proposed System Block Diagram</a:t>
            </a:r>
            <a:endParaRPr lang="en-US" sz="4150"/>
          </a:p>
        </p:txBody>
      </p:sp>
      <p:sp>
        <p:nvSpPr>
          <p:cNvPr id="4" name="Text 1"/>
          <p:cNvSpPr/>
          <p:nvPr/>
        </p:nvSpPr>
        <p:spPr>
          <a:xfrm>
            <a:off x="6227683" y="2224087"/>
            <a:ext cx="7661434" cy="677704"/>
          </a:xfrm>
          <a:prstGeom prst="rect">
            <a:avLst/>
          </a:prstGeom>
          <a:noFill/>
        </p:spPr>
        <p:txBody>
          <a:bodyPr wrap="square" lIns="0" tIns="0" rIns="0" bIns="0" rtlCol="0" anchor="t"/>
          <a:lstStyle/>
          <a:p>
            <a:pPr marL="0" indent="0">
              <a:lnSpc>
                <a:spcPts val="2650"/>
              </a:lnSpc>
              <a:buNone/>
            </a:pPr>
            <a:r>
              <a:rPr lang="en-US" sz="1650">
                <a:solidFill>
                  <a:srgbClr val="504C49"/>
                </a:solidFill>
                <a:latin typeface="Source Serif Pro" pitchFamily="34" charset="0"/>
                <a:ea typeface="Source Serif Pro" pitchFamily="34" charset="-122"/>
                <a:cs typeface="Source Serif Pro" pitchFamily="34" charset="-120"/>
              </a:rPr>
              <a:t>The proposed system includes data collection, preprocessing, modeling, and evaluation stages.</a:t>
            </a:r>
            <a:endParaRPr lang="en-US" sz="1650"/>
          </a:p>
        </p:txBody>
      </p:sp>
      <p:sp>
        <p:nvSpPr>
          <p:cNvPr id="5" name="Shape 2"/>
          <p:cNvSpPr/>
          <p:nvPr/>
        </p:nvSpPr>
        <p:spPr>
          <a:xfrm>
            <a:off x="6227683" y="5228987"/>
            <a:ext cx="7661434" cy="22860"/>
          </a:xfrm>
          <a:prstGeom prst="roundRect">
            <a:avLst>
              <a:gd name="adj" fmla="val 138995"/>
            </a:avLst>
          </a:prstGeom>
          <a:solidFill>
            <a:srgbClr val="D8D4D4"/>
          </a:solidFill>
        </p:spPr>
        <p:txBody>
          <a:bodyPr/>
          <a:lstStyle/>
          <a:p>
            <a:endParaRPr/>
          </a:p>
        </p:txBody>
      </p:sp>
      <p:sp>
        <p:nvSpPr>
          <p:cNvPr id="6" name="Shape 3"/>
          <p:cNvSpPr/>
          <p:nvPr/>
        </p:nvSpPr>
        <p:spPr>
          <a:xfrm>
            <a:off x="7684770" y="4487763"/>
            <a:ext cx="22860" cy="741283"/>
          </a:xfrm>
          <a:prstGeom prst="roundRect">
            <a:avLst>
              <a:gd name="adj" fmla="val 138995"/>
            </a:avLst>
          </a:prstGeom>
          <a:solidFill>
            <a:srgbClr val="D8D4D4"/>
          </a:solidFill>
        </p:spPr>
        <p:txBody>
          <a:bodyPr/>
          <a:lstStyle/>
          <a:p>
            <a:endParaRPr/>
          </a:p>
        </p:txBody>
      </p:sp>
      <p:sp>
        <p:nvSpPr>
          <p:cNvPr id="7" name="Shape 4"/>
          <p:cNvSpPr/>
          <p:nvPr/>
        </p:nvSpPr>
        <p:spPr>
          <a:xfrm>
            <a:off x="7457956" y="4990683"/>
            <a:ext cx="476607" cy="476607"/>
          </a:xfrm>
          <a:prstGeom prst="roundRect">
            <a:avLst>
              <a:gd name="adj" fmla="val 6667"/>
            </a:avLst>
          </a:prstGeom>
          <a:solidFill>
            <a:srgbClr val="F9F7F7"/>
          </a:solidFill>
        </p:spPr>
        <p:txBody>
          <a:bodyPr/>
          <a:lstStyle/>
          <a:p>
            <a:endParaRPr/>
          </a:p>
        </p:txBody>
      </p:sp>
      <p:sp>
        <p:nvSpPr>
          <p:cNvPr id="8" name="Text 5"/>
          <p:cNvSpPr/>
          <p:nvPr/>
        </p:nvSpPr>
        <p:spPr>
          <a:xfrm>
            <a:off x="7624882" y="5070098"/>
            <a:ext cx="142637" cy="317778"/>
          </a:xfrm>
          <a:prstGeom prst="rect">
            <a:avLst/>
          </a:prstGeom>
          <a:noFill/>
        </p:spPr>
        <p:txBody>
          <a:bodyPr wrap="none" lIns="0" tIns="0" rIns="0" bIns="0" rtlCol="0" anchor="t"/>
          <a:lstStyle/>
          <a:p>
            <a:pPr marL="0" indent="0" algn="ctr">
              <a:lnSpc>
                <a:spcPts val="2500"/>
              </a:lnSpc>
              <a:buNone/>
            </a:pPr>
            <a:r>
              <a:rPr lang="en-US" sz="2500">
                <a:solidFill>
                  <a:srgbClr val="504C49"/>
                </a:solidFill>
                <a:latin typeface="Platypi Medium" pitchFamily="34" charset="0"/>
                <a:ea typeface="Platypi Medium" pitchFamily="34" charset="-122"/>
                <a:cs typeface="Platypi Medium" pitchFamily="34" charset="-120"/>
              </a:rPr>
              <a:t>1</a:t>
            </a:r>
            <a:endParaRPr lang="en-US" sz="2500"/>
          </a:p>
        </p:txBody>
      </p:sp>
      <p:sp>
        <p:nvSpPr>
          <p:cNvPr id="9" name="Text 6"/>
          <p:cNvSpPr/>
          <p:nvPr/>
        </p:nvSpPr>
        <p:spPr>
          <a:xfrm>
            <a:off x="6439495" y="3140035"/>
            <a:ext cx="2513767" cy="330994"/>
          </a:xfrm>
          <a:prstGeom prst="rect">
            <a:avLst/>
          </a:prstGeom>
          <a:noFill/>
        </p:spPr>
        <p:txBody>
          <a:bodyPr wrap="none" lIns="0" tIns="0" rIns="0" bIns="0" rtlCol="0" anchor="t"/>
          <a:lstStyle/>
          <a:p>
            <a:pPr marL="0" indent="0" algn="ctr">
              <a:lnSpc>
                <a:spcPts val="2600"/>
              </a:lnSpc>
              <a:buNone/>
            </a:pPr>
            <a:r>
              <a:rPr lang="en-US" sz="2050">
                <a:solidFill>
                  <a:srgbClr val="504C49"/>
                </a:solidFill>
                <a:latin typeface="Platypi Medium" pitchFamily="34" charset="0"/>
                <a:ea typeface="Platypi Medium" pitchFamily="34" charset="-122"/>
                <a:cs typeface="Platypi Medium" pitchFamily="34" charset="-120"/>
              </a:rPr>
              <a:t>Data Collection</a:t>
            </a:r>
            <a:endParaRPr lang="en-US" sz="2050"/>
          </a:p>
        </p:txBody>
      </p:sp>
      <p:sp>
        <p:nvSpPr>
          <p:cNvPr id="10" name="Text 7"/>
          <p:cNvSpPr/>
          <p:nvPr/>
        </p:nvSpPr>
        <p:spPr>
          <a:xfrm>
            <a:off x="6439495" y="3598069"/>
            <a:ext cx="2513767" cy="677704"/>
          </a:xfrm>
          <a:prstGeom prst="rect">
            <a:avLst/>
          </a:prstGeom>
          <a:noFill/>
        </p:spPr>
        <p:txBody>
          <a:bodyPr wrap="square" lIns="0" tIns="0" rIns="0" bIns="0" rtlCol="0" anchor="t"/>
          <a:lstStyle/>
          <a:p>
            <a:pPr marL="0" indent="0" algn="ctr">
              <a:lnSpc>
                <a:spcPts val="2650"/>
              </a:lnSpc>
              <a:buNone/>
            </a:pPr>
            <a:r>
              <a:rPr lang="en-US" sz="1650">
                <a:solidFill>
                  <a:srgbClr val="504C49"/>
                </a:solidFill>
                <a:latin typeface="Source Serif Pro" pitchFamily="34" charset="0"/>
                <a:ea typeface="Source Serif Pro" pitchFamily="34" charset="-122"/>
                <a:cs typeface="Source Serif Pro" pitchFamily="34" charset="-120"/>
              </a:rPr>
              <a:t>Gather stock data from Yahoo Finance.</a:t>
            </a:r>
            <a:endParaRPr lang="en-US" sz="1650"/>
          </a:p>
        </p:txBody>
      </p:sp>
      <p:sp>
        <p:nvSpPr>
          <p:cNvPr id="11" name="Shape 8"/>
          <p:cNvSpPr/>
          <p:nvPr/>
        </p:nvSpPr>
        <p:spPr>
          <a:xfrm>
            <a:off x="9259491" y="5228927"/>
            <a:ext cx="22860" cy="741283"/>
          </a:xfrm>
          <a:prstGeom prst="roundRect">
            <a:avLst>
              <a:gd name="adj" fmla="val 138995"/>
            </a:avLst>
          </a:prstGeom>
          <a:solidFill>
            <a:srgbClr val="D8D4D4"/>
          </a:solidFill>
        </p:spPr>
        <p:txBody>
          <a:bodyPr/>
          <a:lstStyle/>
          <a:p>
            <a:endParaRPr/>
          </a:p>
        </p:txBody>
      </p:sp>
      <p:sp>
        <p:nvSpPr>
          <p:cNvPr id="12" name="Shape 9"/>
          <p:cNvSpPr/>
          <p:nvPr/>
        </p:nvSpPr>
        <p:spPr>
          <a:xfrm>
            <a:off x="9032677" y="4990683"/>
            <a:ext cx="476607" cy="476607"/>
          </a:xfrm>
          <a:prstGeom prst="roundRect">
            <a:avLst>
              <a:gd name="adj" fmla="val 6667"/>
            </a:avLst>
          </a:prstGeom>
          <a:solidFill>
            <a:srgbClr val="F9F7F7"/>
          </a:solidFill>
        </p:spPr>
        <p:txBody>
          <a:bodyPr/>
          <a:lstStyle/>
          <a:p>
            <a:endParaRPr/>
          </a:p>
        </p:txBody>
      </p:sp>
      <p:sp>
        <p:nvSpPr>
          <p:cNvPr id="13" name="Text 10"/>
          <p:cNvSpPr/>
          <p:nvPr/>
        </p:nvSpPr>
        <p:spPr>
          <a:xfrm>
            <a:off x="9168289" y="5070098"/>
            <a:ext cx="205264" cy="317778"/>
          </a:xfrm>
          <a:prstGeom prst="rect">
            <a:avLst/>
          </a:prstGeom>
          <a:noFill/>
        </p:spPr>
        <p:txBody>
          <a:bodyPr wrap="none" lIns="0" tIns="0" rIns="0" bIns="0" rtlCol="0" anchor="t"/>
          <a:lstStyle/>
          <a:p>
            <a:pPr marL="0" indent="0" algn="ctr">
              <a:lnSpc>
                <a:spcPts val="2500"/>
              </a:lnSpc>
              <a:buNone/>
            </a:pPr>
            <a:r>
              <a:rPr lang="en-US" sz="2500">
                <a:solidFill>
                  <a:srgbClr val="504C49"/>
                </a:solidFill>
                <a:latin typeface="Platypi Medium" pitchFamily="34" charset="0"/>
                <a:ea typeface="Platypi Medium" pitchFamily="34" charset="-122"/>
                <a:cs typeface="Platypi Medium" pitchFamily="34" charset="-120"/>
              </a:rPr>
              <a:t>2</a:t>
            </a:r>
            <a:endParaRPr lang="en-US" sz="2500"/>
          </a:p>
        </p:txBody>
      </p:sp>
      <p:sp>
        <p:nvSpPr>
          <p:cNvPr id="14" name="Text 11"/>
          <p:cNvSpPr/>
          <p:nvPr/>
        </p:nvSpPr>
        <p:spPr>
          <a:xfrm>
            <a:off x="8014097" y="6182201"/>
            <a:ext cx="2513886" cy="661988"/>
          </a:xfrm>
          <a:prstGeom prst="rect">
            <a:avLst/>
          </a:prstGeom>
          <a:noFill/>
        </p:spPr>
        <p:txBody>
          <a:bodyPr wrap="square" lIns="0" tIns="0" rIns="0" bIns="0" rtlCol="0" anchor="t"/>
          <a:lstStyle/>
          <a:p>
            <a:pPr marL="0" indent="0" algn="ctr">
              <a:lnSpc>
                <a:spcPts val="2600"/>
              </a:lnSpc>
              <a:buNone/>
            </a:pPr>
            <a:r>
              <a:rPr lang="en-US" sz="2050">
                <a:solidFill>
                  <a:srgbClr val="504C49"/>
                </a:solidFill>
                <a:latin typeface="Platypi Medium" pitchFamily="34" charset="0"/>
                <a:ea typeface="Platypi Medium" pitchFamily="34" charset="-122"/>
                <a:cs typeface="Platypi Medium" pitchFamily="34" charset="-120"/>
              </a:rPr>
              <a:t>Data Preprocessing</a:t>
            </a:r>
            <a:endParaRPr lang="en-US" sz="2050"/>
          </a:p>
        </p:txBody>
      </p:sp>
      <p:sp>
        <p:nvSpPr>
          <p:cNvPr id="15" name="Text 12"/>
          <p:cNvSpPr/>
          <p:nvPr/>
        </p:nvSpPr>
        <p:spPr>
          <a:xfrm>
            <a:off x="8014097" y="6971228"/>
            <a:ext cx="2513886" cy="677704"/>
          </a:xfrm>
          <a:prstGeom prst="rect">
            <a:avLst/>
          </a:prstGeom>
          <a:noFill/>
        </p:spPr>
        <p:txBody>
          <a:bodyPr wrap="square" lIns="0" tIns="0" rIns="0" bIns="0" rtlCol="0" anchor="t"/>
          <a:lstStyle/>
          <a:p>
            <a:pPr marL="0" indent="0" algn="ctr">
              <a:lnSpc>
                <a:spcPts val="2650"/>
              </a:lnSpc>
              <a:buNone/>
            </a:pPr>
            <a:r>
              <a:rPr lang="en-US" sz="1650">
                <a:solidFill>
                  <a:srgbClr val="504C49"/>
                </a:solidFill>
                <a:latin typeface="Source Serif Pro" pitchFamily="34" charset="0"/>
                <a:ea typeface="Source Serif Pro" pitchFamily="34" charset="-122"/>
                <a:cs typeface="Source Serif Pro" pitchFamily="34" charset="-120"/>
              </a:rPr>
              <a:t>Scale and split into training and test sets.</a:t>
            </a:r>
            <a:endParaRPr lang="en-US" sz="1650"/>
          </a:p>
        </p:txBody>
      </p:sp>
      <p:sp>
        <p:nvSpPr>
          <p:cNvPr id="16" name="Shape 13"/>
          <p:cNvSpPr/>
          <p:nvPr/>
        </p:nvSpPr>
        <p:spPr>
          <a:xfrm>
            <a:off x="10834092" y="4487763"/>
            <a:ext cx="22860" cy="741283"/>
          </a:xfrm>
          <a:prstGeom prst="roundRect">
            <a:avLst>
              <a:gd name="adj" fmla="val 138995"/>
            </a:avLst>
          </a:prstGeom>
          <a:solidFill>
            <a:srgbClr val="D8D4D4"/>
          </a:solidFill>
        </p:spPr>
        <p:txBody>
          <a:bodyPr/>
          <a:lstStyle/>
          <a:p>
            <a:endParaRPr/>
          </a:p>
        </p:txBody>
      </p:sp>
      <p:sp>
        <p:nvSpPr>
          <p:cNvPr id="17" name="Shape 14"/>
          <p:cNvSpPr/>
          <p:nvPr/>
        </p:nvSpPr>
        <p:spPr>
          <a:xfrm>
            <a:off x="10607278" y="4990683"/>
            <a:ext cx="476607" cy="476607"/>
          </a:xfrm>
          <a:prstGeom prst="roundRect">
            <a:avLst>
              <a:gd name="adj" fmla="val 6667"/>
            </a:avLst>
          </a:prstGeom>
          <a:solidFill>
            <a:srgbClr val="F9F7F7"/>
          </a:solidFill>
        </p:spPr>
        <p:txBody>
          <a:bodyPr/>
          <a:lstStyle/>
          <a:p>
            <a:endParaRPr/>
          </a:p>
        </p:txBody>
      </p:sp>
      <p:sp>
        <p:nvSpPr>
          <p:cNvPr id="18" name="Text 15"/>
          <p:cNvSpPr/>
          <p:nvPr/>
        </p:nvSpPr>
        <p:spPr>
          <a:xfrm>
            <a:off x="10746462" y="5070098"/>
            <a:ext cx="198239" cy="317778"/>
          </a:xfrm>
          <a:prstGeom prst="rect">
            <a:avLst/>
          </a:prstGeom>
          <a:noFill/>
        </p:spPr>
        <p:txBody>
          <a:bodyPr wrap="none" lIns="0" tIns="0" rIns="0" bIns="0" rtlCol="0" anchor="t"/>
          <a:lstStyle/>
          <a:p>
            <a:pPr marL="0" indent="0" algn="ctr">
              <a:lnSpc>
                <a:spcPts val="2500"/>
              </a:lnSpc>
              <a:buNone/>
            </a:pPr>
            <a:r>
              <a:rPr lang="en-US" sz="2500">
                <a:solidFill>
                  <a:srgbClr val="504C49"/>
                </a:solidFill>
                <a:latin typeface="Platypi Medium" pitchFamily="34" charset="0"/>
                <a:ea typeface="Platypi Medium" pitchFamily="34" charset="-122"/>
                <a:cs typeface="Platypi Medium" pitchFamily="34" charset="-120"/>
              </a:rPr>
              <a:t>3</a:t>
            </a:r>
            <a:endParaRPr lang="en-US" sz="2500"/>
          </a:p>
        </p:txBody>
      </p:sp>
      <p:sp>
        <p:nvSpPr>
          <p:cNvPr id="19" name="Text 16"/>
          <p:cNvSpPr/>
          <p:nvPr/>
        </p:nvSpPr>
        <p:spPr>
          <a:xfrm>
            <a:off x="9588698" y="3140035"/>
            <a:ext cx="2513886" cy="330994"/>
          </a:xfrm>
          <a:prstGeom prst="rect">
            <a:avLst/>
          </a:prstGeom>
          <a:noFill/>
        </p:spPr>
        <p:txBody>
          <a:bodyPr wrap="none" lIns="0" tIns="0" rIns="0" bIns="0" rtlCol="0" anchor="t"/>
          <a:lstStyle/>
          <a:p>
            <a:pPr marL="0" indent="0" algn="ctr">
              <a:lnSpc>
                <a:spcPts val="2600"/>
              </a:lnSpc>
              <a:buNone/>
            </a:pPr>
            <a:r>
              <a:rPr lang="en-US" sz="2050">
                <a:solidFill>
                  <a:srgbClr val="504C49"/>
                </a:solidFill>
                <a:latin typeface="Platypi Medium" pitchFamily="34" charset="0"/>
                <a:ea typeface="Platypi Medium" pitchFamily="34" charset="-122"/>
                <a:cs typeface="Platypi Medium" pitchFamily="34" charset="-120"/>
              </a:rPr>
              <a:t>Modeling</a:t>
            </a:r>
            <a:endParaRPr lang="en-US" sz="2050"/>
          </a:p>
        </p:txBody>
      </p:sp>
      <p:sp>
        <p:nvSpPr>
          <p:cNvPr id="20" name="Text 17"/>
          <p:cNvSpPr/>
          <p:nvPr/>
        </p:nvSpPr>
        <p:spPr>
          <a:xfrm>
            <a:off x="9588698" y="3598069"/>
            <a:ext cx="2513886" cy="677704"/>
          </a:xfrm>
          <a:prstGeom prst="rect">
            <a:avLst/>
          </a:prstGeom>
          <a:noFill/>
        </p:spPr>
        <p:txBody>
          <a:bodyPr wrap="square" lIns="0" tIns="0" rIns="0" bIns="0" rtlCol="0" anchor="t"/>
          <a:lstStyle/>
          <a:p>
            <a:pPr marL="0" indent="0" algn="ctr">
              <a:lnSpc>
                <a:spcPts val="2650"/>
              </a:lnSpc>
              <a:buNone/>
            </a:pPr>
            <a:r>
              <a:rPr lang="en-US" sz="1650">
                <a:solidFill>
                  <a:srgbClr val="504C49"/>
                </a:solidFill>
                <a:latin typeface="Source Serif Pro" pitchFamily="34" charset="0"/>
                <a:ea typeface="Source Serif Pro" pitchFamily="34" charset="-122"/>
                <a:cs typeface="Source Serif Pro" pitchFamily="34" charset="-120"/>
              </a:rPr>
              <a:t>LSTM architecture with Dense layers.</a:t>
            </a:r>
            <a:endParaRPr lang="en-US" sz="1650"/>
          </a:p>
        </p:txBody>
      </p:sp>
      <p:sp>
        <p:nvSpPr>
          <p:cNvPr id="21" name="Shape 18"/>
          <p:cNvSpPr/>
          <p:nvPr/>
        </p:nvSpPr>
        <p:spPr>
          <a:xfrm>
            <a:off x="12408813" y="5228927"/>
            <a:ext cx="22860" cy="741283"/>
          </a:xfrm>
          <a:prstGeom prst="roundRect">
            <a:avLst>
              <a:gd name="adj" fmla="val 138995"/>
            </a:avLst>
          </a:prstGeom>
          <a:solidFill>
            <a:srgbClr val="D8D4D4"/>
          </a:solidFill>
        </p:spPr>
        <p:txBody>
          <a:bodyPr/>
          <a:lstStyle/>
          <a:p>
            <a:endParaRPr/>
          </a:p>
        </p:txBody>
      </p:sp>
      <p:sp>
        <p:nvSpPr>
          <p:cNvPr id="22" name="Shape 19"/>
          <p:cNvSpPr/>
          <p:nvPr/>
        </p:nvSpPr>
        <p:spPr>
          <a:xfrm>
            <a:off x="12181999" y="4990683"/>
            <a:ext cx="476607" cy="476607"/>
          </a:xfrm>
          <a:prstGeom prst="roundRect">
            <a:avLst>
              <a:gd name="adj" fmla="val 6667"/>
            </a:avLst>
          </a:prstGeom>
          <a:solidFill>
            <a:srgbClr val="F9F7F7"/>
          </a:solidFill>
        </p:spPr>
        <p:txBody>
          <a:bodyPr/>
          <a:lstStyle/>
          <a:p>
            <a:endParaRPr/>
          </a:p>
        </p:txBody>
      </p:sp>
      <p:sp>
        <p:nvSpPr>
          <p:cNvPr id="23" name="Text 20"/>
          <p:cNvSpPr/>
          <p:nvPr/>
        </p:nvSpPr>
        <p:spPr>
          <a:xfrm>
            <a:off x="12314515" y="5070098"/>
            <a:ext cx="211574" cy="317778"/>
          </a:xfrm>
          <a:prstGeom prst="rect">
            <a:avLst/>
          </a:prstGeom>
          <a:noFill/>
        </p:spPr>
        <p:txBody>
          <a:bodyPr wrap="none" lIns="0" tIns="0" rIns="0" bIns="0" rtlCol="0" anchor="t"/>
          <a:lstStyle/>
          <a:p>
            <a:pPr marL="0" indent="0" algn="ctr">
              <a:lnSpc>
                <a:spcPts val="2500"/>
              </a:lnSpc>
              <a:buNone/>
            </a:pPr>
            <a:r>
              <a:rPr lang="en-US" sz="2500">
                <a:solidFill>
                  <a:srgbClr val="504C49"/>
                </a:solidFill>
                <a:latin typeface="Platypi Medium" pitchFamily="34" charset="0"/>
                <a:ea typeface="Platypi Medium" pitchFamily="34" charset="-122"/>
                <a:cs typeface="Platypi Medium" pitchFamily="34" charset="-120"/>
              </a:rPr>
              <a:t>4</a:t>
            </a:r>
            <a:endParaRPr lang="en-US" sz="2500"/>
          </a:p>
        </p:txBody>
      </p:sp>
      <p:sp>
        <p:nvSpPr>
          <p:cNvPr id="24" name="Text 21"/>
          <p:cNvSpPr/>
          <p:nvPr/>
        </p:nvSpPr>
        <p:spPr>
          <a:xfrm>
            <a:off x="11163419" y="6182201"/>
            <a:ext cx="2513886" cy="330994"/>
          </a:xfrm>
          <a:prstGeom prst="rect">
            <a:avLst/>
          </a:prstGeom>
          <a:noFill/>
        </p:spPr>
        <p:txBody>
          <a:bodyPr wrap="none" lIns="0" tIns="0" rIns="0" bIns="0" rtlCol="0" anchor="t"/>
          <a:lstStyle/>
          <a:p>
            <a:pPr marL="0" indent="0" algn="ctr">
              <a:lnSpc>
                <a:spcPts val="2600"/>
              </a:lnSpc>
              <a:buNone/>
            </a:pPr>
            <a:r>
              <a:rPr lang="en-US" sz="2050">
                <a:solidFill>
                  <a:srgbClr val="504C49"/>
                </a:solidFill>
                <a:latin typeface="Platypi Medium" pitchFamily="34" charset="0"/>
                <a:ea typeface="Platypi Medium" pitchFamily="34" charset="-122"/>
                <a:cs typeface="Platypi Medium" pitchFamily="34" charset="-120"/>
              </a:rPr>
              <a:t>Evaluation</a:t>
            </a:r>
            <a:endParaRPr lang="en-US" sz="2050"/>
          </a:p>
        </p:txBody>
      </p:sp>
      <p:sp>
        <p:nvSpPr>
          <p:cNvPr id="25" name="Text 22"/>
          <p:cNvSpPr/>
          <p:nvPr/>
        </p:nvSpPr>
        <p:spPr>
          <a:xfrm>
            <a:off x="11163419" y="6640235"/>
            <a:ext cx="2513886" cy="677704"/>
          </a:xfrm>
          <a:prstGeom prst="rect">
            <a:avLst/>
          </a:prstGeom>
          <a:noFill/>
        </p:spPr>
        <p:txBody>
          <a:bodyPr wrap="square" lIns="0" tIns="0" rIns="0" bIns="0" rtlCol="0" anchor="t"/>
          <a:lstStyle/>
          <a:p>
            <a:pPr marL="0" indent="0" algn="ctr">
              <a:lnSpc>
                <a:spcPts val="2650"/>
              </a:lnSpc>
              <a:buNone/>
            </a:pPr>
            <a:r>
              <a:rPr lang="en-US" sz="1650">
                <a:solidFill>
                  <a:srgbClr val="504C49"/>
                </a:solidFill>
                <a:latin typeface="Source Serif Pro" pitchFamily="34" charset="0"/>
                <a:ea typeface="Source Serif Pro" pitchFamily="34" charset="-122"/>
                <a:cs typeface="Source Serif Pro" pitchFamily="34" charset="-120"/>
              </a:rPr>
              <a:t>Use RMSE, MAE, and R-squared.</a:t>
            </a:r>
            <a:endParaRPr lang="en-US" sz="1650"/>
          </a:p>
        </p:txBody>
      </p:sp>
      <p:sp>
        <p:nvSpPr>
          <p:cNvPr id="26" name="Rectangle 25">
            <a:extLst>
              <a:ext uri="{FF2B5EF4-FFF2-40B4-BE49-F238E27FC236}">
                <a16:creationId xmlns:a16="http://schemas.microsoft.com/office/drawing/2014/main" id="{1DD3108B-0471-3F99-1371-F83B9814CD32}"/>
              </a:ext>
            </a:extLst>
          </p:cNvPr>
          <p:cNvSpPr/>
          <p:nvPr/>
        </p:nvSpPr>
        <p:spPr>
          <a:xfrm>
            <a:off x="12277493" y="7748204"/>
            <a:ext cx="2252547" cy="33918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600" dirty="0"/>
              <a:t>C</a:t>
            </a:r>
            <a:r>
              <a:rPr lang="en-US" sz="1600" dirty="0">
                <a:solidFill>
                  <a:schemeClr val="bg1"/>
                </a:solidFill>
              </a:rPr>
              <a:t>reated by </a:t>
            </a:r>
            <a:r>
              <a:rPr lang="en-US" sz="1600" dirty="0" err="1">
                <a:solidFill>
                  <a:schemeClr val="bg1"/>
                </a:solidFill>
              </a:rPr>
              <a:t>hazeera</a:t>
            </a:r>
            <a:endParaRPr lang="en-IN" sz="1600"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p:cNvPicPr>
            <a:picLocks noChangeAspect="1"/>
          </p:cNvPicPr>
          <p:nvPr/>
        </p:nvPicPr>
        <p:blipFill>
          <a:blip r:embed="rId3"/>
          <a:srcRect/>
          <a:stretch/>
        </p:blipFill>
        <p:spPr>
          <a:xfrm>
            <a:off x="0" y="-1"/>
            <a:ext cx="14630400" cy="3693677"/>
          </a:xfrm>
          <a:prstGeom prst="rect">
            <a:avLst/>
          </a:prstGeom>
        </p:spPr>
      </p:pic>
      <p:sp>
        <p:nvSpPr>
          <p:cNvPr id="3" name="Text 0"/>
          <p:cNvSpPr/>
          <p:nvPr/>
        </p:nvSpPr>
        <p:spPr>
          <a:xfrm>
            <a:off x="864037" y="3841790"/>
            <a:ext cx="10910054" cy="771525"/>
          </a:xfrm>
          <a:prstGeom prst="rect">
            <a:avLst/>
          </a:prstGeom>
          <a:noFill/>
        </p:spPr>
        <p:txBody>
          <a:bodyPr wrap="none" lIns="0" tIns="0" rIns="0" bIns="0" rtlCol="0" anchor="t"/>
          <a:lstStyle/>
          <a:p>
            <a:pPr marL="0" indent="0">
              <a:lnSpc>
                <a:spcPts val="6050"/>
              </a:lnSpc>
              <a:buNone/>
            </a:pPr>
            <a:r>
              <a:rPr lang="en-US" sz="4850">
                <a:solidFill>
                  <a:srgbClr val="201B18"/>
                </a:solidFill>
                <a:latin typeface="Platypi Medium" pitchFamily="34" charset="0"/>
                <a:ea typeface="Platypi Medium" pitchFamily="34" charset="-122"/>
                <a:cs typeface="Platypi Medium" pitchFamily="34" charset="-120"/>
              </a:rPr>
              <a:t>Advantages of the Proposed System</a:t>
            </a:r>
            <a:endParaRPr lang="en-US" sz="4850"/>
          </a:p>
        </p:txBody>
      </p:sp>
      <p:sp>
        <p:nvSpPr>
          <p:cNvPr id="4" name="Text 1"/>
          <p:cNvSpPr/>
          <p:nvPr/>
        </p:nvSpPr>
        <p:spPr>
          <a:xfrm>
            <a:off x="864037" y="4983599"/>
            <a:ext cx="12902327" cy="395049"/>
          </a:xfrm>
          <a:prstGeom prst="rect">
            <a:avLst/>
          </a:prstGeom>
          <a:noFill/>
        </p:spPr>
        <p:txBody>
          <a:bodyPr wrap="none" lIns="0" tIns="0" rIns="0" bIns="0" rtlCol="0" anchor="t"/>
          <a:lstStyle/>
          <a:p>
            <a:pPr marL="0" indent="0">
              <a:lnSpc>
                <a:spcPts val="3100"/>
              </a:lnSpc>
              <a:buNone/>
            </a:pPr>
            <a:r>
              <a:rPr lang="en-US" sz="1900">
                <a:solidFill>
                  <a:srgbClr val="504C49"/>
                </a:solidFill>
                <a:latin typeface="Source Serif Pro" pitchFamily="34" charset="0"/>
                <a:ea typeface="Source Serif Pro" pitchFamily="34" charset="-122"/>
                <a:cs typeface="Source Serif Pro" pitchFamily="34" charset="-120"/>
              </a:rPr>
              <a:t>The proposed system offers improved accuracy, scalability, and robustness compared to existing models.</a:t>
            </a:r>
            <a:endParaRPr lang="en-US" sz="1900"/>
          </a:p>
        </p:txBody>
      </p:sp>
      <p:sp>
        <p:nvSpPr>
          <p:cNvPr id="5" name="Shape 2"/>
          <p:cNvSpPr/>
          <p:nvPr/>
        </p:nvSpPr>
        <p:spPr>
          <a:xfrm>
            <a:off x="864037" y="5656302"/>
            <a:ext cx="4136231" cy="1817608"/>
          </a:xfrm>
          <a:prstGeom prst="roundRect">
            <a:avLst>
              <a:gd name="adj" fmla="val 2037"/>
            </a:avLst>
          </a:prstGeom>
          <a:solidFill>
            <a:srgbClr val="F9F7F7"/>
          </a:solidFill>
        </p:spPr>
        <p:txBody>
          <a:bodyPr/>
          <a:lstStyle/>
          <a:p>
            <a:endParaRPr/>
          </a:p>
        </p:txBody>
      </p:sp>
      <p:sp>
        <p:nvSpPr>
          <p:cNvPr id="6" name="Text 3"/>
          <p:cNvSpPr/>
          <p:nvPr/>
        </p:nvSpPr>
        <p:spPr>
          <a:xfrm>
            <a:off x="1110853" y="5903119"/>
            <a:ext cx="3086100" cy="385763"/>
          </a:xfrm>
          <a:prstGeom prst="rect">
            <a:avLst/>
          </a:prstGeom>
          <a:noFill/>
        </p:spPr>
        <p:txBody>
          <a:bodyPr wrap="none" lIns="0" tIns="0" rIns="0" bIns="0" rtlCol="0" anchor="t"/>
          <a:lstStyle/>
          <a:p>
            <a:pPr marL="0" indent="0">
              <a:lnSpc>
                <a:spcPts val="3000"/>
              </a:lnSpc>
              <a:buNone/>
            </a:pPr>
            <a:r>
              <a:rPr lang="en-US" sz="2400">
                <a:solidFill>
                  <a:srgbClr val="504C49"/>
                </a:solidFill>
                <a:latin typeface="Platypi Medium" pitchFamily="34" charset="0"/>
                <a:ea typeface="Platypi Medium" pitchFamily="34" charset="-122"/>
                <a:cs typeface="Platypi Medium" pitchFamily="34" charset="-120"/>
              </a:rPr>
              <a:t>Improved Accuracy</a:t>
            </a:r>
            <a:endParaRPr lang="en-US" sz="2400"/>
          </a:p>
        </p:txBody>
      </p:sp>
      <p:sp>
        <p:nvSpPr>
          <p:cNvPr id="7" name="Text 4"/>
          <p:cNvSpPr/>
          <p:nvPr/>
        </p:nvSpPr>
        <p:spPr>
          <a:xfrm>
            <a:off x="1110853" y="6436995"/>
            <a:ext cx="3642598" cy="790099"/>
          </a:xfrm>
          <a:prstGeom prst="rect">
            <a:avLst/>
          </a:prstGeom>
          <a:noFill/>
        </p:spPr>
        <p:txBody>
          <a:bodyPr wrap="square" lIns="0" tIns="0" rIns="0" bIns="0" rtlCol="0" anchor="t"/>
          <a:lstStyle/>
          <a:p>
            <a:pPr marL="0" indent="0">
              <a:lnSpc>
                <a:spcPts val="3100"/>
              </a:lnSpc>
              <a:buNone/>
            </a:pPr>
            <a:r>
              <a:rPr lang="en-US" sz="1900">
                <a:solidFill>
                  <a:srgbClr val="504C49"/>
                </a:solidFill>
                <a:latin typeface="Source Serif Pro" pitchFamily="34" charset="0"/>
                <a:ea typeface="Source Serif Pro" pitchFamily="34" charset="-122"/>
                <a:cs typeface="Source Serif Pro" pitchFamily="34" charset="-120"/>
              </a:rPr>
              <a:t>LSTM handles long-term dependencies in stock prices.</a:t>
            </a:r>
            <a:endParaRPr lang="en-US" sz="1900"/>
          </a:p>
        </p:txBody>
      </p:sp>
      <p:sp>
        <p:nvSpPr>
          <p:cNvPr id="8" name="Shape 5"/>
          <p:cNvSpPr/>
          <p:nvPr/>
        </p:nvSpPr>
        <p:spPr>
          <a:xfrm>
            <a:off x="5247084" y="5656302"/>
            <a:ext cx="4136231" cy="1817608"/>
          </a:xfrm>
          <a:prstGeom prst="roundRect">
            <a:avLst>
              <a:gd name="adj" fmla="val 2037"/>
            </a:avLst>
          </a:prstGeom>
          <a:solidFill>
            <a:srgbClr val="F9F7F7"/>
          </a:solidFill>
        </p:spPr>
        <p:txBody>
          <a:bodyPr/>
          <a:lstStyle/>
          <a:p>
            <a:endParaRPr/>
          </a:p>
        </p:txBody>
      </p:sp>
      <p:sp>
        <p:nvSpPr>
          <p:cNvPr id="9" name="Text 6"/>
          <p:cNvSpPr/>
          <p:nvPr/>
        </p:nvSpPr>
        <p:spPr>
          <a:xfrm>
            <a:off x="5493901" y="5903119"/>
            <a:ext cx="3086100" cy="385763"/>
          </a:xfrm>
          <a:prstGeom prst="rect">
            <a:avLst/>
          </a:prstGeom>
          <a:noFill/>
        </p:spPr>
        <p:txBody>
          <a:bodyPr wrap="none" lIns="0" tIns="0" rIns="0" bIns="0" rtlCol="0" anchor="t"/>
          <a:lstStyle/>
          <a:p>
            <a:pPr marL="0" indent="0">
              <a:lnSpc>
                <a:spcPts val="3000"/>
              </a:lnSpc>
              <a:buNone/>
            </a:pPr>
            <a:r>
              <a:rPr lang="en-US" sz="2400">
                <a:solidFill>
                  <a:srgbClr val="504C49"/>
                </a:solidFill>
                <a:latin typeface="Platypi Medium" pitchFamily="34" charset="0"/>
                <a:ea typeface="Platypi Medium" pitchFamily="34" charset="-122"/>
                <a:cs typeface="Platypi Medium" pitchFamily="34" charset="-120"/>
              </a:rPr>
              <a:t>Scalability</a:t>
            </a:r>
            <a:endParaRPr lang="en-US" sz="2400"/>
          </a:p>
        </p:txBody>
      </p:sp>
      <p:sp>
        <p:nvSpPr>
          <p:cNvPr id="10" name="Text 7"/>
          <p:cNvSpPr/>
          <p:nvPr/>
        </p:nvSpPr>
        <p:spPr>
          <a:xfrm>
            <a:off x="5493901" y="6436995"/>
            <a:ext cx="3642598" cy="790099"/>
          </a:xfrm>
          <a:prstGeom prst="rect">
            <a:avLst/>
          </a:prstGeom>
          <a:noFill/>
        </p:spPr>
        <p:txBody>
          <a:bodyPr wrap="square" lIns="0" tIns="0" rIns="0" bIns="0" rtlCol="0" anchor="t"/>
          <a:lstStyle/>
          <a:p>
            <a:pPr marL="0" indent="0">
              <a:lnSpc>
                <a:spcPts val="3100"/>
              </a:lnSpc>
              <a:buNone/>
            </a:pPr>
            <a:r>
              <a:rPr lang="en-US" sz="1900">
                <a:solidFill>
                  <a:srgbClr val="504C49"/>
                </a:solidFill>
                <a:latin typeface="Source Serif Pro" pitchFamily="34" charset="0"/>
                <a:ea typeface="Source Serif Pro" pitchFamily="34" charset="-122"/>
                <a:cs typeface="Source Serif Pro" pitchFamily="34" charset="-120"/>
              </a:rPr>
              <a:t>Applicable to various stock and financial data.</a:t>
            </a:r>
            <a:endParaRPr lang="en-US" sz="1900"/>
          </a:p>
        </p:txBody>
      </p:sp>
      <p:sp>
        <p:nvSpPr>
          <p:cNvPr id="11" name="Shape 8"/>
          <p:cNvSpPr/>
          <p:nvPr/>
        </p:nvSpPr>
        <p:spPr>
          <a:xfrm>
            <a:off x="9630132" y="5656302"/>
            <a:ext cx="4136231" cy="1817608"/>
          </a:xfrm>
          <a:prstGeom prst="roundRect">
            <a:avLst>
              <a:gd name="adj" fmla="val 2037"/>
            </a:avLst>
          </a:prstGeom>
          <a:solidFill>
            <a:srgbClr val="F9F7F7"/>
          </a:solidFill>
        </p:spPr>
        <p:txBody>
          <a:bodyPr/>
          <a:lstStyle/>
          <a:p>
            <a:endParaRPr/>
          </a:p>
        </p:txBody>
      </p:sp>
      <p:sp>
        <p:nvSpPr>
          <p:cNvPr id="12" name="Text 9"/>
          <p:cNvSpPr/>
          <p:nvPr/>
        </p:nvSpPr>
        <p:spPr>
          <a:xfrm>
            <a:off x="9876949" y="5903119"/>
            <a:ext cx="3086100" cy="385763"/>
          </a:xfrm>
          <a:prstGeom prst="rect">
            <a:avLst/>
          </a:prstGeom>
          <a:noFill/>
        </p:spPr>
        <p:txBody>
          <a:bodyPr wrap="none" lIns="0" tIns="0" rIns="0" bIns="0" rtlCol="0" anchor="t"/>
          <a:lstStyle/>
          <a:p>
            <a:pPr marL="0" indent="0">
              <a:lnSpc>
                <a:spcPts val="3000"/>
              </a:lnSpc>
              <a:buNone/>
            </a:pPr>
            <a:r>
              <a:rPr lang="en-US" sz="2400">
                <a:solidFill>
                  <a:srgbClr val="504C49"/>
                </a:solidFill>
                <a:latin typeface="Platypi Medium" pitchFamily="34" charset="0"/>
                <a:ea typeface="Platypi Medium" pitchFamily="34" charset="-122"/>
                <a:cs typeface="Platypi Medium" pitchFamily="34" charset="-120"/>
              </a:rPr>
              <a:t>Robustness</a:t>
            </a:r>
            <a:endParaRPr lang="en-US" sz="2400"/>
          </a:p>
        </p:txBody>
      </p:sp>
      <p:sp>
        <p:nvSpPr>
          <p:cNvPr id="13" name="Text 10"/>
          <p:cNvSpPr/>
          <p:nvPr/>
        </p:nvSpPr>
        <p:spPr>
          <a:xfrm>
            <a:off x="9876949" y="6436995"/>
            <a:ext cx="3642598" cy="790099"/>
          </a:xfrm>
          <a:prstGeom prst="rect">
            <a:avLst/>
          </a:prstGeom>
          <a:noFill/>
        </p:spPr>
        <p:txBody>
          <a:bodyPr wrap="square" lIns="0" tIns="0" rIns="0" bIns="0" rtlCol="0" anchor="t"/>
          <a:lstStyle/>
          <a:p>
            <a:pPr marL="0" indent="0">
              <a:lnSpc>
                <a:spcPts val="3100"/>
              </a:lnSpc>
              <a:buNone/>
            </a:pPr>
            <a:r>
              <a:rPr lang="en-US" sz="1900">
                <a:solidFill>
                  <a:srgbClr val="504C49"/>
                </a:solidFill>
                <a:latin typeface="Source Serif Pro" pitchFamily="34" charset="0"/>
                <a:ea typeface="Source Serif Pro" pitchFamily="34" charset="-122"/>
                <a:cs typeface="Source Serif Pro" pitchFamily="34" charset="-120"/>
              </a:rPr>
              <a:t>Handles volatility better than traditional methods.</a:t>
            </a:r>
            <a:endParaRPr lang="en-US" sz="1900"/>
          </a:p>
        </p:txBody>
      </p:sp>
      <p:sp>
        <p:nvSpPr>
          <p:cNvPr id="14" name="Rectangle 13">
            <a:extLst>
              <a:ext uri="{FF2B5EF4-FFF2-40B4-BE49-F238E27FC236}">
                <a16:creationId xmlns:a16="http://schemas.microsoft.com/office/drawing/2014/main" id="{B04908E9-F691-C841-8F00-94FB75C2F511}"/>
              </a:ext>
            </a:extLst>
          </p:cNvPr>
          <p:cNvSpPr/>
          <p:nvPr/>
        </p:nvSpPr>
        <p:spPr>
          <a:xfrm>
            <a:off x="12277493" y="7748204"/>
            <a:ext cx="2252547" cy="33918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600" dirty="0"/>
              <a:t>C</a:t>
            </a:r>
            <a:r>
              <a:rPr lang="en-US" sz="1600" dirty="0">
                <a:solidFill>
                  <a:schemeClr val="bg1"/>
                </a:solidFill>
              </a:rPr>
              <a:t>reated by </a:t>
            </a:r>
            <a:r>
              <a:rPr lang="en-US" sz="1600" dirty="0" err="1">
                <a:solidFill>
                  <a:schemeClr val="bg1"/>
                </a:solidFill>
              </a:rPr>
              <a:t>hazeera</a:t>
            </a:r>
            <a:endParaRPr lang="en-IN" sz="1600" dirty="0"/>
          </a:p>
        </p:txBody>
      </p:sp>
    </p:spTree>
  </p:cSld>
  <p:clrMapOvr>
    <a:masterClrMapping/>
  </p:clrMapOvr>
  <p:transition spd="med">
    <p:pull/>
  </p:transition>
</p:sld>
</file>

<file path=ppt/tags/tag1.xml><?xml version="1.0" encoding="utf-8"?>
<p:tagLst xmlns:a="http://schemas.openxmlformats.org/drawingml/2006/main" xmlns:r="http://schemas.openxmlformats.org/officeDocument/2006/relationships" xmlns:p="http://schemas.openxmlformats.org/presentationml/2006/main">
  <p:tag name="AS_NET" val="6.0.25"/>
  <p:tag name="AS_OS" val="Microsoft Windows NT 10.0.20348.0"/>
  <p:tag name="AS_RELEASE_DATE" val="2024.06.14"/>
  <p:tag name="AS_TITLE" val="Aspose.Slides for .NET6"/>
  <p:tag name="AS_VERSION" val="24.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982</Words>
  <Application>Microsoft Office PowerPoint</Application>
  <PresentationFormat>Custom</PresentationFormat>
  <Paragraphs>154</Paragraphs>
  <Slides>16</Slides>
  <Notes>15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Source Serif Pro</vt:lpstr>
      <vt:lpstr>Arial</vt:lpstr>
      <vt:lpstr>Platypi Medium</vt:lpstr>
      <vt:lpstr>Calibri</vt:lpstr>
      <vt:lpstr>Times New Roman</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Mohamed Anish</cp:lastModifiedBy>
  <cp:revision>3</cp:revision>
  <dcterms:created xsi:type="dcterms:W3CDTF">2024-10-02T09:22:50Z</dcterms:created>
  <dcterms:modified xsi:type="dcterms:W3CDTF">2024-10-02T11:49:00Z</dcterms:modified>
</cp:coreProperties>
</file>