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  <p:sldMasterId id="2147483661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8" r:id="rId24"/>
    <p:sldId id="280" r:id="rId25"/>
    <p:sldId id="281" r:id="rId26"/>
    <p:sldId id="279" r:id="rId27"/>
    <p:sldId id="277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89C3E-FCD1-4F29-A23A-9B688B3616F0}">
  <a:tblStyle styleId="{12089C3E-FCD1-4F29-A23A-9B688B3616F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2F7"/>
          </a:solidFill>
        </a:fill>
      </a:tcStyle>
    </a:wholeTbl>
    <a:band1H>
      <a:tcTxStyle b="off" i="off"/>
      <a:tcStyle>
        <a:tcBdr/>
        <a:fill>
          <a:solidFill>
            <a:srgbClr val="DCE5E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CE5E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74"/>
  </p:normalViewPr>
  <p:slideViewPr>
    <p:cSldViewPr snapToGrid="0">
      <p:cViewPr varScale="1">
        <p:scale>
          <a:sx n="132" d="100"/>
          <a:sy n="132" d="100"/>
        </p:scale>
        <p:origin x="25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承蒼" userId="a1a6b992-8d95-4f13-bfff-77fda342e958" providerId="ADAL" clId="{9B12300F-F91F-47F8-A7B9-7FB83C409AB2}"/>
    <pc:docChg chg="undo custSel modSld">
      <pc:chgData name="吳承蒼" userId="a1a6b992-8d95-4f13-bfff-77fda342e958" providerId="ADAL" clId="{9B12300F-F91F-47F8-A7B9-7FB83C409AB2}" dt="2023-12-03T15:22:43.039" v="16" actId="20577"/>
      <pc:docMkLst>
        <pc:docMk/>
      </pc:docMkLst>
      <pc:sldChg chg="modSp mod">
        <pc:chgData name="吳承蒼" userId="a1a6b992-8d95-4f13-bfff-77fda342e958" providerId="ADAL" clId="{9B12300F-F91F-47F8-A7B9-7FB83C409AB2}" dt="2023-12-03T15:22:43.039" v="16" actId="20577"/>
        <pc:sldMkLst>
          <pc:docMk/>
          <pc:sldMk cId="2566164724" sldId="278"/>
        </pc:sldMkLst>
        <pc:spChg chg="mod">
          <ac:chgData name="吳承蒼" userId="a1a6b992-8d95-4f13-bfff-77fda342e958" providerId="ADAL" clId="{9B12300F-F91F-47F8-A7B9-7FB83C409AB2}" dt="2023-12-03T15:22:43.039" v="16" actId="20577"/>
          <ac:spMkLst>
            <pc:docMk/>
            <pc:sldMk cId="2566164724" sldId="278"/>
            <ac:spMk id="258" creationId="{00000000-0000-0000-0000-000000000000}"/>
          </ac:spMkLst>
        </pc:spChg>
      </pc:sldChg>
      <pc:sldChg chg="addSp delSp modSp mod">
        <pc:chgData name="吳承蒼" userId="a1a6b992-8d95-4f13-bfff-77fda342e958" providerId="ADAL" clId="{9B12300F-F91F-47F8-A7B9-7FB83C409AB2}" dt="2023-12-03T15:22:34.407" v="9" actId="478"/>
        <pc:sldMkLst>
          <pc:docMk/>
          <pc:sldMk cId="4047329918" sldId="279"/>
        </pc:sldMkLst>
        <pc:spChg chg="mod">
          <ac:chgData name="吳承蒼" userId="a1a6b992-8d95-4f13-bfff-77fda342e958" providerId="ADAL" clId="{9B12300F-F91F-47F8-A7B9-7FB83C409AB2}" dt="2023-12-03T15:22:34.193" v="8" actId="6549"/>
          <ac:spMkLst>
            <pc:docMk/>
            <pc:sldMk cId="4047329918" sldId="279"/>
            <ac:spMk id="265" creationId="{00000000-0000-0000-0000-000000000000}"/>
          </ac:spMkLst>
        </pc:spChg>
        <pc:picChg chg="add del">
          <ac:chgData name="吳承蒼" userId="a1a6b992-8d95-4f13-bfff-77fda342e958" providerId="ADAL" clId="{9B12300F-F91F-47F8-A7B9-7FB83C409AB2}" dt="2023-12-03T15:22:34.407" v="9" actId="478"/>
          <ac:picMkLst>
            <pc:docMk/>
            <pc:sldMk cId="4047329918" sldId="279"/>
            <ac:picMk id="8" creationId="{E4E8A20E-6E68-FE49-7095-A129FA0DA27A}"/>
          </ac:picMkLst>
        </pc:picChg>
      </pc:sldChg>
      <pc:sldChg chg="addSp delSp mod">
        <pc:chgData name="吳承蒼" userId="a1a6b992-8d95-4f13-bfff-77fda342e958" providerId="ADAL" clId="{9B12300F-F91F-47F8-A7B9-7FB83C409AB2}" dt="2023-12-03T15:22:34.616" v="10" actId="478"/>
        <pc:sldMkLst>
          <pc:docMk/>
          <pc:sldMk cId="3469165667" sldId="280"/>
        </pc:sldMkLst>
        <pc:grpChg chg="add del">
          <ac:chgData name="吳承蒼" userId="a1a6b992-8d95-4f13-bfff-77fda342e958" providerId="ADAL" clId="{9B12300F-F91F-47F8-A7B9-7FB83C409AB2}" dt="2023-12-03T15:22:34.616" v="10" actId="478"/>
          <ac:grpSpMkLst>
            <pc:docMk/>
            <pc:sldMk cId="3469165667" sldId="280"/>
            <ac:grpSpMk id="15" creationId="{8E80792F-C68F-EC3C-BF48-E5DD942CD98E}"/>
          </ac:grpSpMkLst>
        </pc:grpChg>
      </pc:sldChg>
      <pc:sldChg chg="modSp mod">
        <pc:chgData name="吳承蒼" userId="a1a6b992-8d95-4f13-bfff-77fda342e958" providerId="ADAL" clId="{9B12300F-F91F-47F8-A7B9-7FB83C409AB2}" dt="2023-12-03T15:22:36.686" v="14" actId="20577"/>
        <pc:sldMkLst>
          <pc:docMk/>
          <pc:sldMk cId="507749325" sldId="281"/>
        </pc:sldMkLst>
        <pc:spChg chg="mod">
          <ac:chgData name="吳承蒼" userId="a1a6b992-8d95-4f13-bfff-77fda342e958" providerId="ADAL" clId="{9B12300F-F91F-47F8-A7B9-7FB83C409AB2}" dt="2023-12-03T15:22:36.686" v="14" actId="20577"/>
          <ac:spMkLst>
            <pc:docMk/>
            <pc:sldMk cId="507749325" sldId="281"/>
            <ac:spMk id="258" creationId="{00000000-0000-0000-0000-000000000000}"/>
          </ac:spMkLst>
        </pc:spChg>
        <pc:graphicFrameChg chg="modGraphic">
          <ac:chgData name="吳承蒼" userId="a1a6b992-8d95-4f13-bfff-77fda342e958" providerId="ADAL" clId="{9B12300F-F91F-47F8-A7B9-7FB83C409AB2}" dt="2023-12-03T15:22:36.423" v="13" actId="20577"/>
          <ac:graphicFrameMkLst>
            <pc:docMk/>
            <pc:sldMk cId="507749325" sldId="281"/>
            <ac:graphicFrameMk id="259" creationId="{00000000-0000-0000-0000-000000000000}"/>
          </ac:graphicFrameMkLst>
        </pc:graphicFrameChg>
      </pc:sldChg>
    </pc:docChg>
  </pc:docChgLst>
  <pc:docChgLst>
    <pc:chgData name="吳承蒼" userId="a1a6b992-8d95-4f13-bfff-77fda342e958" providerId="ADAL" clId="{691F8D2F-A147-462A-94B9-7CC2389FF3C7}"/>
    <pc:docChg chg="undo custSel delSld modSld">
      <pc:chgData name="吳承蒼" userId="a1a6b992-8d95-4f13-bfff-77fda342e958" providerId="ADAL" clId="{691F8D2F-A147-462A-94B9-7CC2389FF3C7}" dt="2023-12-15T07:54:28.894" v="206" actId="20577"/>
      <pc:docMkLst>
        <pc:docMk/>
      </pc:docMkLst>
      <pc:sldChg chg="addSp modSp mod">
        <pc:chgData name="吳承蒼" userId="a1a6b992-8d95-4f13-bfff-77fda342e958" providerId="ADAL" clId="{691F8D2F-A147-462A-94B9-7CC2389FF3C7}" dt="2023-12-15T07:52:05.799" v="148" actId="20577"/>
        <pc:sldMkLst>
          <pc:docMk/>
          <pc:sldMk cId="2566164724" sldId="278"/>
        </pc:sldMkLst>
        <pc:spChg chg="mod">
          <ac:chgData name="吳承蒼" userId="a1a6b992-8d95-4f13-bfff-77fda342e958" providerId="ADAL" clId="{691F8D2F-A147-462A-94B9-7CC2389FF3C7}" dt="2023-12-15T07:52:05.799" v="148" actId="20577"/>
          <ac:spMkLst>
            <pc:docMk/>
            <pc:sldMk cId="2566164724" sldId="278"/>
            <ac:spMk id="257" creationId="{00000000-0000-0000-0000-000000000000}"/>
          </ac:spMkLst>
        </pc:spChg>
        <pc:spChg chg="mod">
          <ac:chgData name="吳承蒼" userId="a1a6b992-8d95-4f13-bfff-77fda342e958" providerId="ADAL" clId="{691F8D2F-A147-462A-94B9-7CC2389FF3C7}" dt="2023-12-15T07:51:48.463" v="145" actId="20577"/>
          <ac:spMkLst>
            <pc:docMk/>
            <pc:sldMk cId="2566164724" sldId="278"/>
            <ac:spMk id="258" creationId="{00000000-0000-0000-0000-000000000000}"/>
          </ac:spMkLst>
        </pc:spChg>
        <pc:graphicFrameChg chg="add mod modGraphic">
          <ac:chgData name="吳承蒼" userId="a1a6b992-8d95-4f13-bfff-77fda342e958" providerId="ADAL" clId="{691F8D2F-A147-462A-94B9-7CC2389FF3C7}" dt="2023-12-15T07:51:59.228" v="146" actId="1076"/>
          <ac:graphicFrameMkLst>
            <pc:docMk/>
            <pc:sldMk cId="2566164724" sldId="278"/>
            <ac:graphicFrameMk id="4" creationId="{05D40747-CA70-44E4-B864-909BEF9DCC3E}"/>
          </ac:graphicFrameMkLst>
        </pc:graphicFrameChg>
      </pc:sldChg>
      <pc:sldChg chg="modSp mod">
        <pc:chgData name="吳承蒼" userId="a1a6b992-8d95-4f13-bfff-77fda342e958" providerId="ADAL" clId="{691F8D2F-A147-462A-94B9-7CC2389FF3C7}" dt="2023-12-15T07:54:28.894" v="206" actId="20577"/>
        <pc:sldMkLst>
          <pc:docMk/>
          <pc:sldMk cId="4047329918" sldId="279"/>
        </pc:sldMkLst>
        <pc:spChg chg="mod">
          <ac:chgData name="吳承蒼" userId="a1a6b992-8d95-4f13-bfff-77fda342e958" providerId="ADAL" clId="{691F8D2F-A147-462A-94B9-7CC2389FF3C7}" dt="2023-12-15T07:52:14.291" v="152" actId="20577"/>
          <ac:spMkLst>
            <pc:docMk/>
            <pc:sldMk cId="4047329918" sldId="279"/>
            <ac:spMk id="264" creationId="{00000000-0000-0000-0000-000000000000}"/>
          </ac:spMkLst>
        </pc:spChg>
        <pc:spChg chg="mod">
          <ac:chgData name="吳承蒼" userId="a1a6b992-8d95-4f13-bfff-77fda342e958" providerId="ADAL" clId="{691F8D2F-A147-462A-94B9-7CC2389FF3C7}" dt="2023-12-15T07:54:28.894" v="206" actId="20577"/>
          <ac:spMkLst>
            <pc:docMk/>
            <pc:sldMk cId="4047329918" sldId="279"/>
            <ac:spMk id="265" creationId="{00000000-0000-0000-0000-000000000000}"/>
          </ac:spMkLst>
        </pc:spChg>
      </pc:sldChg>
      <pc:sldChg chg="modSp mod">
        <pc:chgData name="吳承蒼" userId="a1a6b992-8d95-4f13-bfff-77fda342e958" providerId="ADAL" clId="{691F8D2F-A147-462A-94B9-7CC2389FF3C7}" dt="2023-12-15T07:52:09.589" v="150" actId="20577"/>
        <pc:sldMkLst>
          <pc:docMk/>
          <pc:sldMk cId="3469165667" sldId="280"/>
        </pc:sldMkLst>
        <pc:spChg chg="mod">
          <ac:chgData name="吳承蒼" userId="a1a6b992-8d95-4f13-bfff-77fda342e958" providerId="ADAL" clId="{691F8D2F-A147-462A-94B9-7CC2389FF3C7}" dt="2023-12-15T07:52:09.589" v="150" actId="20577"/>
          <ac:spMkLst>
            <pc:docMk/>
            <pc:sldMk cId="3469165667" sldId="280"/>
            <ac:spMk id="272" creationId="{00000000-0000-0000-0000-000000000000}"/>
          </ac:spMkLst>
        </pc:spChg>
      </pc:sldChg>
      <pc:sldChg chg="delSp modSp del mod">
        <pc:chgData name="吳承蒼" userId="a1a6b992-8d95-4f13-bfff-77fda342e958" providerId="ADAL" clId="{691F8D2F-A147-462A-94B9-7CC2389FF3C7}" dt="2023-12-15T07:52:02.955" v="147" actId="47"/>
        <pc:sldMkLst>
          <pc:docMk/>
          <pc:sldMk cId="507749325" sldId="281"/>
        </pc:sldMkLst>
        <pc:spChg chg="del mod">
          <ac:chgData name="吳承蒼" userId="a1a6b992-8d95-4f13-bfff-77fda342e958" providerId="ADAL" clId="{691F8D2F-A147-462A-94B9-7CC2389FF3C7}" dt="2023-12-15T07:25:28.960" v="62" actId="478"/>
          <ac:spMkLst>
            <pc:docMk/>
            <pc:sldMk cId="507749325" sldId="281"/>
            <ac:spMk id="258" creationId="{00000000-0000-0000-0000-000000000000}"/>
          </ac:spMkLst>
        </pc:spChg>
        <pc:graphicFrameChg chg="del mod modGraphic">
          <ac:chgData name="吳承蒼" userId="a1a6b992-8d95-4f13-bfff-77fda342e958" providerId="ADAL" clId="{691F8D2F-A147-462A-94B9-7CC2389FF3C7}" dt="2023-12-15T07:51:03.473" v="85" actId="21"/>
          <ac:graphicFrameMkLst>
            <pc:docMk/>
            <pc:sldMk cId="507749325" sldId="281"/>
            <ac:graphicFrameMk id="25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294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8421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77E4F89B-E7A6-8707-B7DE-94931F858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>
            <a:extLst>
              <a:ext uri="{FF2B5EF4-FFF2-40B4-BE49-F238E27FC236}">
                <a16:creationId xmlns:a16="http://schemas.microsoft.com/office/drawing/2014/main" id="{82E99432-51E7-59B0-7C90-FB45098D9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0" name="Google Shape;270;p21:notes">
            <a:extLst>
              <a:ext uri="{FF2B5EF4-FFF2-40B4-BE49-F238E27FC236}">
                <a16:creationId xmlns:a16="http://schemas.microsoft.com/office/drawing/2014/main" id="{76705AA9-6135-420B-41B2-70BF13771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24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471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 rot="5400000">
            <a:off x="2365345" y="-152497"/>
            <a:ext cx="4648006" cy="8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dt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4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2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>
            <a:spLocks noGrp="1"/>
          </p:cNvSpPr>
          <p:nvPr>
            <p:ph type="pic" idx="2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64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835696" y="4038600"/>
            <a:ext cx="700350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wentieth Century"/>
              <a:buNone/>
            </a:pPr>
            <a:r>
              <a:rPr lang="en-US" sz="3959" dirty="0"/>
              <a:t>LAB 11</a:t>
            </a:r>
            <a:br>
              <a:rPr lang="en-US" sz="3959" dirty="0"/>
            </a:br>
            <a:br>
              <a:rPr lang="en-US" sz="3959" dirty="0"/>
            </a:br>
            <a:r>
              <a:rPr lang="en-US" sz="3959" dirty="0"/>
              <a:t>POINTERS</a:t>
            </a:r>
            <a:endParaRPr sz="3959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dirty="0"/>
              <a:t>2024/12/3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583669" y="18864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Pass by value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397670" y="1844824"/>
            <a:ext cx="3167264" cy="440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 #include &lt;stdio.h&gt;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void somefunc(float fl)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      fl=99.9;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 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 int main()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 {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       float fl=3.14;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       somefunc(fl);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     cout&lt;&lt;fl;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11:     return 0;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 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583673" y="15487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marR="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marR="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marR="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marR="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endParaRPr sz="29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211960" y="4444849"/>
            <a:ext cx="4139560" cy="16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Result？</a:t>
            </a:r>
            <a:endParaRPr sz="24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65760"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3.14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" marR="0" lvl="1" indent="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20040" marR="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l="8120" r="9331" b="19009"/>
          <a:stretch/>
        </p:blipFill>
        <p:spPr>
          <a:xfrm>
            <a:off x="4138864" y="1738444"/>
            <a:ext cx="4392488" cy="209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Pass by pointer</a:t>
            </a:r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4427984" y="4437112"/>
            <a:ext cx="2060476" cy="128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 dirty="0"/>
              <a:t>Result？</a:t>
            </a:r>
            <a:endParaRPr sz="2400" dirty="0"/>
          </a:p>
          <a:p>
            <a:pPr marL="365760" lvl="1" indent="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</a:pPr>
            <a:r>
              <a:rPr lang="en-US" sz="1800" dirty="0" err="1"/>
              <a:t>fl</a:t>
            </a:r>
            <a:r>
              <a:rPr lang="en-US" sz="1800" dirty="0"/>
              <a:t> = 99.9 </a:t>
            </a:r>
            <a:endParaRPr dirty="0"/>
          </a:p>
          <a:p>
            <a:pPr marL="320040" lvl="0" indent="-2095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  <p:sp>
        <p:nvSpPr>
          <p:cNvPr id="203" name="Google Shape;203;p25"/>
          <p:cNvSpPr/>
          <p:nvPr/>
        </p:nvSpPr>
        <p:spPr>
          <a:xfrm>
            <a:off x="251520" y="1619080"/>
            <a:ext cx="4572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  #include 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 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somefunc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(float*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4   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      *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99.9;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6 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7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8  int main()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9   {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    float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=3.14;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somefunc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     return 0;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15   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l="4426" r="8378" b="20300"/>
          <a:stretch/>
        </p:blipFill>
        <p:spPr>
          <a:xfrm>
            <a:off x="4139952" y="1700808"/>
            <a:ext cx="4896544" cy="218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dirty="0"/>
              <a:t>Pointers and Arrays (1/2)</a:t>
            </a:r>
            <a:endParaRPr dirty="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Pointers can point to array elements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int a[10], *p;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p = &amp;a[0];</a:t>
            </a:r>
            <a:endParaRPr dirty="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A graphical representation</a:t>
            </a:r>
            <a:endParaRPr dirty="0"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 dirty="0"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3848100"/>
            <a:ext cx="4896247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Pointers and Arrays (2/2)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We can now access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lang="en-US"/>
              <a:t> through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/>
              <a:t>; for example, we can store the value 5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a[0]</a:t>
            </a:r>
            <a:r>
              <a:rPr lang="en-US"/>
              <a:t> by writing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int *p = &amp;a[0];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*p = 5;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An updated picture</a:t>
            </a: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4437112"/>
            <a:ext cx="4910005" cy="16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Adding an Integer to a Pointer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467544" y="1700808"/>
            <a:ext cx="7992888" cy="468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 of pointer addition :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*p,*q;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 = &amp;a[2];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wentieth Century"/>
              <a:buNone/>
            </a:pPr>
            <a:endParaRPr sz="105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 = p + 3;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wentieth Century"/>
              <a:buNone/>
            </a:pPr>
            <a:endParaRPr sz="105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+= 6;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</a:pPr>
            <a:endParaRPr sz="1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*p=2;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920" y="2125130"/>
            <a:ext cx="3776663" cy="290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9912" y="5157192"/>
            <a:ext cx="4032448" cy="125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sz="4000" dirty="0"/>
              <a:t>Combining 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4000" dirty="0"/>
              <a:t> and </a:t>
            </a:r>
            <a:r>
              <a:rPr lang="en-US" sz="4000" b="1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4000" dirty="0"/>
              <a:t> Operators</a:t>
            </a:r>
            <a:endParaRPr sz="4000"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35496" y="1844824"/>
            <a:ext cx="899991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Because the postfix version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dirty="0"/>
              <a:t> takes precedence over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/>
              <a:t>, the compiler sees this as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i="1" dirty="0">
                <a:latin typeface="Courier New"/>
                <a:ea typeface="Courier New"/>
                <a:cs typeface="Courier New"/>
                <a:sym typeface="Courier New"/>
              </a:rPr>
              <a:t> *p++ = j  </a:t>
            </a:r>
            <a:r>
              <a:rPr lang="en-US" dirty="0"/>
              <a:t>is equal to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i="1" dirty="0">
                <a:latin typeface="Courier New"/>
                <a:ea typeface="Courier New"/>
                <a:cs typeface="Courier New"/>
                <a:sym typeface="Courier New"/>
              </a:rPr>
              <a:t>*(p++) = j;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Twentieth Century"/>
              <a:buNone/>
            </a:pPr>
            <a:endParaRPr sz="2700" dirty="0">
              <a:solidFill>
                <a:schemeClr val="accent2"/>
              </a:solidFill>
            </a:endParaRPr>
          </a:p>
          <a:p>
            <a:pPr marL="640080" lvl="1" indent="-2743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Think:  </a:t>
            </a:r>
            <a:r>
              <a:rPr lang="en-US" sz="2400" dirty="0">
                <a:solidFill>
                  <a:schemeClr val="accent2"/>
                </a:solidFill>
              </a:rPr>
              <a:t>*p++      </a:t>
            </a:r>
            <a:r>
              <a:rPr lang="en-US" sz="2100" dirty="0"/>
              <a:t>increment 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100" dirty="0"/>
              <a:t>later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endParaRPr sz="2400" dirty="0">
              <a:solidFill>
                <a:schemeClr val="accent2"/>
              </a:solidFill>
            </a:endParaRPr>
          </a:p>
          <a:p>
            <a:pPr marL="640080" lvl="1" indent="-2743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          *++p      </a:t>
            </a:r>
            <a:r>
              <a:rPr lang="en-US" sz="2100" dirty="0"/>
              <a:t>increment 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dirty="0"/>
              <a:t>first 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wentieth Century"/>
              <a:buNone/>
            </a:pPr>
            <a:endParaRPr sz="2400" i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40080" lvl="1" indent="-2743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1900" i="1" dirty="0">
                <a:latin typeface="Courier New"/>
                <a:ea typeface="Courier New"/>
                <a:cs typeface="Courier New"/>
                <a:sym typeface="Courier New"/>
              </a:rPr>
              <a:t>Ex. int *p = &amp;a[0];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1900" i="1" dirty="0">
                <a:latin typeface="Courier New"/>
                <a:ea typeface="Courier New"/>
                <a:cs typeface="Courier New"/>
                <a:sym typeface="Courier New"/>
              </a:rPr>
              <a:t>*p++ = 5  </a:t>
            </a:r>
            <a:r>
              <a:rPr lang="en-US" sz="1900" dirty="0"/>
              <a:t>or</a:t>
            </a:r>
            <a:r>
              <a:rPr lang="en-US" sz="1900" i="1" dirty="0">
                <a:latin typeface="Courier New"/>
                <a:ea typeface="Courier New"/>
                <a:cs typeface="Courier New"/>
                <a:sym typeface="Courier New"/>
              </a:rPr>
              <a:t> *(p++) = 5 </a:t>
            </a:r>
            <a:r>
              <a:rPr lang="en-US" sz="1900" dirty="0"/>
              <a:t>means  </a:t>
            </a:r>
            <a:r>
              <a:rPr lang="en-US" sz="1900" dirty="0">
                <a:solidFill>
                  <a:schemeClr val="accent2"/>
                </a:solidFill>
              </a:rPr>
              <a:t>set a[0] = 5, then p points to a[1]</a:t>
            </a:r>
            <a:endParaRPr dirty="0"/>
          </a:p>
          <a:p>
            <a:pPr marL="640080" lvl="1" indent="-27432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30"/>
              <a:buNone/>
            </a:pPr>
            <a:r>
              <a:rPr lang="en-US" sz="1900" i="1" dirty="0">
                <a:latin typeface="Courier New"/>
                <a:ea typeface="Courier New"/>
                <a:cs typeface="Courier New"/>
                <a:sym typeface="Courier New"/>
              </a:rPr>
              <a:t>*++p = 5  </a:t>
            </a:r>
            <a:r>
              <a:rPr lang="en-US" sz="1900" dirty="0"/>
              <a:t>or</a:t>
            </a:r>
            <a:r>
              <a:rPr lang="en-US" sz="1900" i="1" dirty="0">
                <a:latin typeface="Courier New"/>
                <a:ea typeface="Courier New"/>
                <a:cs typeface="Courier New"/>
                <a:sym typeface="Courier New"/>
              </a:rPr>
              <a:t> *(++p) = 5 </a:t>
            </a:r>
            <a:r>
              <a:rPr lang="en-US" sz="1900" dirty="0"/>
              <a:t>means  </a:t>
            </a:r>
            <a:r>
              <a:rPr lang="en-US" sz="1900" dirty="0">
                <a:solidFill>
                  <a:schemeClr val="accent2"/>
                </a:solidFill>
              </a:rPr>
              <a:t>p points to a[1], then set a[1]=5</a:t>
            </a:r>
            <a:endParaRPr sz="2947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Using an Array Name as a Pointer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179512" y="1687985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Suppose that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/>
              <a:t> is declared as follows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int a[4];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Examples of using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/>
              <a:t> as a pointer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*a = 7; /*stores 7 in a[0]*/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*(a+2) = 12; /*stores 12 in a[2]*/</a:t>
            </a:r>
            <a:endParaRPr/>
          </a:p>
          <a:p>
            <a:pPr marL="320040" lvl="0" indent="-29337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420"/>
              <a:buNone/>
            </a:pPr>
            <a:endParaRPr sz="70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In general,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>
                <a:solidFill>
                  <a:schemeClr val="accent2"/>
                </a:solidFill>
              </a:rPr>
              <a:t> is the same as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&amp;a[i]</a:t>
            </a:r>
            <a:endParaRPr sz="2400">
              <a:solidFill>
                <a:schemeClr val="accent2"/>
              </a:solidFill>
            </a:endParaRPr>
          </a:p>
          <a:p>
            <a:pPr marL="640080" lvl="1" indent="-27432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</a:pPr>
            <a:r>
              <a:rPr lang="en-US" sz="2400"/>
              <a:t>Both represent a pointer to element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/>
              <a:t>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40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Also,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*(a+i)</a:t>
            </a:r>
            <a:r>
              <a:rPr lang="en-US" sz="2400">
                <a:solidFill>
                  <a:schemeClr val="accent2"/>
                </a:solidFill>
              </a:rPr>
              <a:t> is equivalent to </a:t>
            </a:r>
            <a:r>
              <a:rPr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endParaRPr sz="2400">
              <a:solidFill>
                <a:schemeClr val="accent2"/>
              </a:solidFill>
            </a:endParaRPr>
          </a:p>
          <a:p>
            <a:pPr marL="640080" lvl="1" indent="-27432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</a:pPr>
            <a:r>
              <a:rPr lang="en-US" sz="2400"/>
              <a:t>Both represent element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/>
              <a:t> itself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7294" y="1556792"/>
            <a:ext cx="3134162" cy="16861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4">
            <a:alphaModFix/>
          </a:blip>
          <a:srcRect r="24541"/>
          <a:stretch/>
        </p:blipFill>
        <p:spPr>
          <a:xfrm>
            <a:off x="5977294" y="3355313"/>
            <a:ext cx="3134162" cy="100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Array Arguments (1/2)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The fact that </a:t>
            </a:r>
            <a:r>
              <a:rPr lang="en-US" sz="2682">
                <a:solidFill>
                  <a:schemeClr val="accent2"/>
                </a:solidFill>
              </a:rPr>
              <a:t>an array argument is treated as a pointer</a:t>
            </a:r>
            <a:r>
              <a:rPr lang="en-US" sz="2682"/>
              <a:t> has some important consequences</a:t>
            </a:r>
            <a:endParaRPr/>
          </a:p>
          <a:p>
            <a:pPr marL="320040" lvl="0" indent="-217855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For example, the following function modifies an array by storing zero into each of its elements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void store_zeros(int a[], int n)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  int i;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  for(i = 0; i &lt; n; ++i) 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      a[i] = 0;</a:t>
            </a:r>
            <a:endParaRPr/>
          </a:p>
          <a:p>
            <a:pPr marL="320040" lvl="0" indent="-32004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320040" lvl="0" indent="-217855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 i="1"/>
          </a:p>
          <a:p>
            <a:pPr marL="320040" lvl="0" indent="-217855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dirty="0"/>
              <a:t>Array Arguments (2/2)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An array parameter can be declared as a pointer if desired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◻"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store_zeros </a:t>
            </a:r>
            <a:r>
              <a:rPr lang="en-US"/>
              <a:t>could be defined as follows</a:t>
            </a:r>
            <a:endParaRPr/>
          </a:p>
          <a:p>
            <a:pPr marL="320040" lvl="0" indent="-320040" algn="l" rtl="0">
              <a:lnSpc>
                <a:spcPct val="35714"/>
              </a:lnSpc>
              <a:spcBef>
                <a:spcPts val="12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void store_zeros(int *a, int n)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60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60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  int i;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60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  for(i = 0; i &lt; n; ++i) 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60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  	*(a+i)= 0;</a:t>
            </a:r>
            <a:endParaRPr/>
          </a:p>
          <a:p>
            <a:pPr marL="320040" lvl="0" indent="-320040" algn="l" rtl="0">
              <a:lnSpc>
                <a:spcPct val="58823"/>
              </a:lnSpc>
              <a:spcBef>
                <a:spcPts val="600"/>
              </a:spcBef>
              <a:spcAft>
                <a:spcPts val="0"/>
              </a:spcAft>
              <a:buSzPts val="1020"/>
              <a:buFont typeface="Courier New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0" lvl="0" indent="0" algn="l" rtl="0">
              <a:lnSpc>
                <a:spcPct val="58823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int main()</a:t>
            </a:r>
            <a:endParaRPr/>
          </a:p>
          <a:p>
            <a:pPr marL="0" lvl="0" indent="0" algn="l" rtl="0">
              <a:lnSpc>
                <a:spcPct val="58823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{  int a[10];</a:t>
            </a:r>
            <a:endParaRPr/>
          </a:p>
          <a:p>
            <a:pPr marL="0" lvl="0" indent="0" algn="l" rtl="0">
              <a:lnSpc>
                <a:spcPct val="58823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   store_zeros(&amp;a[0],10)  </a:t>
            </a:r>
            <a:endParaRPr/>
          </a:p>
          <a:p>
            <a:pPr marL="0" lvl="0" indent="0" algn="l" rtl="0">
              <a:lnSpc>
                <a:spcPct val="58823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      …</a:t>
            </a:r>
            <a:endParaRPr/>
          </a:p>
          <a:p>
            <a:pPr marL="0" lvl="0" indent="0" algn="l" rtl="0">
              <a:lnSpc>
                <a:spcPct val="58823"/>
              </a:lnSpc>
              <a:spcBef>
                <a:spcPts val="700"/>
              </a:spcBef>
              <a:spcAft>
                <a:spcPts val="0"/>
              </a:spcAft>
              <a:buSzPts val="1020"/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 compiler </a:t>
            </a:r>
            <a:r>
              <a:rPr lang="en-US">
                <a:solidFill>
                  <a:schemeClr val="accent2"/>
                </a:solidFill>
              </a:rPr>
              <a:t>treats 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>
                <a:solidFill>
                  <a:schemeClr val="accent2"/>
                </a:solidFill>
              </a:rPr>
              <a:t> as 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*(a+i)</a:t>
            </a:r>
            <a:endParaRPr>
              <a:solidFill>
                <a:schemeClr val="accent2"/>
              </a:solidFill>
            </a:endParaRPr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wentieth Century"/>
              <a:buNone/>
            </a:pPr>
            <a:r>
              <a:rPr lang="en-US" dirty="0"/>
              <a:t>Exercise(1/4)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602488" y="1627974"/>
            <a:ext cx="7886700" cy="492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1800" dirty="0">
                <a:latin typeface="+mn-lt"/>
              </a:rPr>
              <a:t>You are asked to create a program to manage the inventory of a store. Each product in the inventory has a unique product ID, and a quantity in stock.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800" dirty="0">
              <a:latin typeface="+mn-lt"/>
            </a:endParaRPr>
          </a:p>
          <a:p>
            <a:pPr marL="257175" lvl="0" indent="-2571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altLang="zh-TW" sz="1800" dirty="0">
                <a:latin typeface="+mn-lt"/>
              </a:rPr>
              <a:t>Steps:</a:t>
            </a:r>
          </a:p>
          <a:p>
            <a:pPr marL="714375" lvl="1" indent="-257175">
              <a:spcBef>
                <a:spcPts val="0"/>
              </a:spcBef>
              <a:buSzPts val="1200"/>
              <a:buChar char="◻"/>
            </a:pPr>
            <a:r>
              <a:rPr lang="en-US" altLang="zh-TW" sz="1800" dirty="0">
                <a:latin typeface="+mn-lt"/>
              </a:rPr>
              <a:t>1. Read in all </a:t>
            </a:r>
            <a:r>
              <a:rPr lang="en-US" altLang="zh-TW" sz="1800" b="1" dirty="0">
                <a:latin typeface="+mn-lt"/>
              </a:rPr>
              <a:t>5</a:t>
            </a:r>
            <a:r>
              <a:rPr lang="en-US" altLang="zh-TW" sz="1800" dirty="0">
                <a:latin typeface="+mn-lt"/>
              </a:rPr>
              <a:t> product IDs.</a:t>
            </a:r>
          </a:p>
          <a:p>
            <a:pPr marL="714375" lvl="1" indent="-257175">
              <a:spcBef>
                <a:spcPts val="0"/>
              </a:spcBef>
              <a:buSzPts val="1200"/>
              <a:buChar char="◻"/>
            </a:pPr>
            <a:r>
              <a:rPr lang="en-US" altLang="zh-TW" sz="1800" dirty="0">
                <a:latin typeface="+mn-lt"/>
              </a:rPr>
              <a:t>2. Read in all </a:t>
            </a:r>
            <a:r>
              <a:rPr lang="en-US" altLang="zh-TW" sz="1800" b="1" dirty="0">
                <a:latin typeface="+mn-lt"/>
              </a:rPr>
              <a:t>5</a:t>
            </a:r>
            <a:r>
              <a:rPr lang="en-US" altLang="zh-TW" sz="1800" dirty="0">
                <a:latin typeface="+mn-lt"/>
              </a:rPr>
              <a:t> stock quantities.</a:t>
            </a:r>
          </a:p>
          <a:p>
            <a:pPr marL="714375" lvl="1" indent="-257175">
              <a:spcBef>
                <a:spcPts val="0"/>
              </a:spcBef>
              <a:buSzPts val="1200"/>
              <a:buChar char="◻"/>
            </a:pPr>
            <a:r>
              <a:rPr lang="en-US" altLang="zh-TW" sz="1800" dirty="0">
                <a:latin typeface="+mn-lt"/>
              </a:rPr>
              <a:t>3. Given a command, perform the function described below</a:t>
            </a:r>
          </a:p>
          <a:p>
            <a:pPr marL="257175" lvl="0" indent="-2571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zh-TW" altLang="en-US" dirty="0">
              <a:latin typeface="+mn-lt"/>
            </a:endParaRPr>
          </a:p>
        </p:txBody>
      </p:sp>
      <p:graphicFrame>
        <p:nvGraphicFramePr>
          <p:cNvPr id="4" name="Google Shape;259;p33">
            <a:extLst>
              <a:ext uri="{FF2B5EF4-FFF2-40B4-BE49-F238E27FC236}">
                <a16:creationId xmlns:a16="http://schemas.microsoft.com/office/drawing/2014/main" id="{05D40747-CA70-44E4-B864-909BEF9DC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546290"/>
              </p:ext>
            </p:extLst>
          </p:nvPr>
        </p:nvGraphicFramePr>
        <p:xfrm>
          <a:off x="716824" y="4057052"/>
          <a:ext cx="7945048" cy="2499520"/>
        </p:xfrm>
        <a:graphic>
          <a:graphicData uri="http://schemas.openxmlformats.org/drawingml/2006/table">
            <a:tbl>
              <a:tblPr firstRow="1" bandRow="1">
                <a:noFill/>
                <a:tableStyleId>{12089C3E-FCD1-4F29-A23A-9B688B3616F0}</a:tableStyleId>
              </a:tblPr>
              <a:tblGrid>
                <a:gridCol w="119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3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command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Function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/>
                        <a:t>display</a:t>
                      </a:r>
                      <a:endParaRPr lang="en-US" sz="1600" u="none" strike="noStrike" cap="none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Display information for all products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/>
                        <a:t>update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Update the quantity of a specific product. If ID not found, </a:t>
                      </a:r>
                      <a:r>
                        <a:rPr lang="en-US" altLang="zh-TW" sz="1600" dirty="0">
                          <a:solidFill>
                            <a:srgbClr val="C00000"/>
                          </a:solidFill>
                        </a:rPr>
                        <a:t>print error message</a:t>
                      </a:r>
                      <a:r>
                        <a:rPr lang="en-US" altLang="zh-TW" sz="1600" dirty="0"/>
                        <a:t>.</a:t>
                      </a:r>
                      <a:endParaRPr lang="en-US" altLang="zh-TW" sz="1600" u="none" strike="noStrike" cap="none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query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altLang="zh-TW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Arial"/>
                        </a:rPr>
                        <a:t>Query the stock quantity of a specific product. If not found, </a:t>
                      </a:r>
                      <a:r>
                        <a:rPr lang="en" altLang="zh-TW" sz="16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Arial"/>
                        </a:rPr>
                        <a:t>print error message</a:t>
                      </a:r>
                      <a:r>
                        <a:rPr lang="en" altLang="zh-TW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Arial"/>
                        </a:rPr>
                        <a:t>.</a:t>
                      </a:r>
                      <a:endParaRPr lang="en-US" sz="1600" u="none" strike="noStrike" cap="none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sq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Sort products by quantities (ascending order)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sid</a:t>
                      </a:r>
                      <a:endParaRPr lang="en-US" sz="1600" u="none" strike="noStrike" cap="none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Sort products by IDs (ascending order)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exit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altLang="zh-TW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w Cen MT"/>
                          <a:ea typeface="Tw Cen MT"/>
                          <a:cs typeface="Tw Cen MT"/>
                          <a:sym typeface="Arial"/>
                        </a:rPr>
                        <a:t>Exit the program and terminate the system.</a:t>
                      </a:r>
                      <a:endParaRPr lang="en-US" sz="1600" u="none" strike="noStrike" cap="none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2864740916"/>
                  </a:ext>
                </a:extLst>
              </a:tr>
              <a:tr h="247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/>
                        <a:t>else</a:t>
                      </a: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600" u="none" strike="noStrike" cap="none" dirty="0">
                          <a:solidFill>
                            <a:srgbClr val="C00000"/>
                          </a:solidFill>
                        </a:rPr>
                        <a:t>Print error message</a:t>
                      </a:r>
                      <a:r>
                        <a:rPr lang="en-US" altLang="zh-TW" sz="1600" u="none" strike="noStrike" cap="none" dirty="0"/>
                        <a:t> and skip to next command.</a:t>
                      </a: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30105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Essentially, the computer's memory is made up of bytes. Each byte has a number, an address, associated with it.</a:t>
            </a:r>
            <a:endParaRPr/>
          </a:p>
          <a:p>
            <a:pPr marL="320040" lvl="0" indent="-19812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endParaRPr sz="3200"/>
          </a:p>
          <a:p>
            <a:pPr marL="320040" lvl="0" indent="-19812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endParaRPr sz="3200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Each byte has a unique </a:t>
            </a:r>
            <a:r>
              <a:rPr lang="en-US" b="1" i="1">
                <a:solidFill>
                  <a:schemeClr val="accent2"/>
                </a:solidFill>
              </a:rPr>
              <a:t>address</a:t>
            </a: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168" y="2636904"/>
            <a:ext cx="2402550" cy="381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wentieth Century"/>
              <a:buNone/>
            </a:pPr>
            <a:r>
              <a:rPr lang="en-US" dirty="0"/>
              <a:t>Exercise(2/4)</a:t>
            </a:r>
            <a:endParaRPr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354F1E53-7CEB-9822-01E6-1068961AC3FB}"/>
              </a:ext>
            </a:extLst>
          </p:cNvPr>
          <p:cNvSpPr/>
          <p:nvPr/>
        </p:nvSpPr>
        <p:spPr>
          <a:xfrm>
            <a:off x="4689348" y="3578401"/>
            <a:ext cx="670491" cy="530070"/>
          </a:xfrm>
          <a:prstGeom prst="rightArrow">
            <a:avLst>
              <a:gd name="adj1" fmla="val 3168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DA05DE0-4E96-FA15-66FB-A81097CDA15F}"/>
              </a:ext>
            </a:extLst>
          </p:cNvPr>
          <p:cNvGrpSpPr/>
          <p:nvPr/>
        </p:nvGrpSpPr>
        <p:grpSpPr>
          <a:xfrm>
            <a:off x="685477" y="2303502"/>
            <a:ext cx="4102028" cy="3612143"/>
            <a:chOff x="950639" y="2254950"/>
            <a:chExt cx="4102028" cy="361214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E64596C-3F98-2EC3-3333-462DEDD1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639" y="2316455"/>
              <a:ext cx="1792839" cy="355063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DD081ED-8613-55CD-5334-1CC0153396D8}"/>
                </a:ext>
              </a:extLst>
            </p:cNvPr>
            <p:cNvSpPr txBox="1"/>
            <p:nvPr/>
          </p:nvSpPr>
          <p:spPr>
            <a:xfrm>
              <a:off x="2622529" y="2254950"/>
              <a:ext cx="1032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IDs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977BB8C-6F56-CB6D-45A7-A3DE876D3CCC}"/>
                </a:ext>
              </a:extLst>
            </p:cNvPr>
            <p:cNvSpPr txBox="1"/>
            <p:nvPr/>
          </p:nvSpPr>
          <p:spPr>
            <a:xfrm>
              <a:off x="2622529" y="2532009"/>
              <a:ext cx="1207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Quantities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CF077E2-3134-3CB4-2731-0890CFE72F8A}"/>
                </a:ext>
              </a:extLst>
            </p:cNvPr>
            <p:cNvSpPr txBox="1"/>
            <p:nvPr/>
          </p:nvSpPr>
          <p:spPr>
            <a:xfrm>
              <a:off x="2622529" y="2839786"/>
              <a:ext cx="1207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Commands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D1DE7FC-832B-EDF9-A216-D9F69001DCB2}"/>
                </a:ext>
              </a:extLst>
            </p:cNvPr>
            <p:cNvSpPr txBox="1"/>
            <p:nvPr/>
          </p:nvSpPr>
          <p:spPr>
            <a:xfrm>
              <a:off x="2615167" y="4018215"/>
              <a:ext cx="2430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update, ID, </a:t>
              </a:r>
              <a:r>
                <a:rPr lang="en-US" altLang="zh-TW" b="1" dirty="0" err="1">
                  <a:solidFill>
                    <a:srgbClr val="FF0000"/>
                  </a:solidFill>
                </a:rPr>
                <a:t>newQuantity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784E773-3DDA-F8F0-50AC-ADA3412FF1A4}"/>
                </a:ext>
              </a:extLst>
            </p:cNvPr>
            <p:cNvSpPr txBox="1"/>
            <p:nvPr/>
          </p:nvSpPr>
          <p:spPr>
            <a:xfrm>
              <a:off x="2622529" y="4772654"/>
              <a:ext cx="24301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query, ID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EE5C4C19-D0CD-795F-889C-72B7F552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909" y="1542025"/>
            <a:ext cx="2845380" cy="508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5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8C272975-8C3A-82B0-F7CF-5F7510C3A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>
            <a:extLst>
              <a:ext uri="{FF2B5EF4-FFF2-40B4-BE49-F238E27FC236}">
                <a16:creationId xmlns:a16="http://schemas.microsoft.com/office/drawing/2014/main" id="{7D363448-AEF2-7F08-4295-35C2842E3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wentieth Century"/>
              <a:buNone/>
            </a:pPr>
            <a:r>
              <a:rPr lang="en-US" dirty="0"/>
              <a:t>Exercise(3/4)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CC917C-BFDF-6719-93EF-69BC781F6E21}"/>
              </a:ext>
            </a:extLst>
          </p:cNvPr>
          <p:cNvSpPr txBox="1"/>
          <p:nvPr/>
        </p:nvSpPr>
        <p:spPr>
          <a:xfrm>
            <a:off x="1270017" y="2965803"/>
            <a:ext cx="5316899" cy="134652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rtl="0" fontAlgn="base">
              <a:spcBef>
                <a:spcPts val="700"/>
              </a:spcBef>
            </a:pP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#include &lt;</a:t>
            </a:r>
            <a:r>
              <a:rPr lang="en" altLang="zh-TW" sz="16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iomanip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&gt;</a:t>
            </a:r>
          </a:p>
          <a:p>
            <a:pPr rtl="0" fontAlgn="base">
              <a:spcBef>
                <a:spcPts val="700"/>
              </a:spcBef>
            </a:pPr>
            <a:r>
              <a:rPr lang="en" altLang="zh-TW" sz="1600" dirty="0">
                <a:latin typeface="+mn-lt"/>
              </a:rPr>
              <a:t>…</a:t>
            </a:r>
          </a:p>
          <a:p>
            <a:pPr rtl="0" fontAlgn="base">
              <a:spcBef>
                <a:spcPts val="700"/>
              </a:spcBef>
            </a:pPr>
            <a:r>
              <a:rPr lang="en" altLang="zh-TW" sz="16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cout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 &lt;&lt; </a:t>
            </a:r>
            <a:r>
              <a:rPr lang="en" altLang="zh-TW" sz="16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setw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" altLang="zh-TW" sz="1600" dirty="0">
                <a:latin typeface="+mn-lt"/>
              </a:rPr>
              <a:t>5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) &lt;&lt; </a:t>
            </a:r>
            <a:r>
              <a:rPr lang="en" altLang="zh-TW" sz="16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productIDs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lang="en" altLang="zh-TW" sz="16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lang="en" altLang="zh-TW" sz="1600" b="0" i="0" u="none" strike="noStrike" dirty="0">
                <a:solidFill>
                  <a:srgbClr val="000000"/>
                </a:solidFill>
                <a:effectLst/>
                <a:latin typeface="+mn-lt"/>
              </a:rPr>
              <a:t>];</a:t>
            </a:r>
          </a:p>
          <a:p>
            <a:pPr rtl="0" fontAlgn="base">
              <a:spcBef>
                <a:spcPts val="700"/>
              </a:spcBef>
            </a:pPr>
            <a:r>
              <a:rPr lang="en" altLang="zh-TW" sz="1600" dirty="0">
                <a:latin typeface="+mn-lt"/>
              </a:rPr>
              <a:t>…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CAF20A9-C853-C3E6-ED89-0F9CF6D2E93E}"/>
              </a:ext>
            </a:extLst>
          </p:cNvPr>
          <p:cNvSpPr txBox="1"/>
          <p:nvPr/>
        </p:nvSpPr>
        <p:spPr>
          <a:xfrm>
            <a:off x="962952" y="4530799"/>
            <a:ext cx="72180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en" altLang="zh-TW" sz="2000" b="1" i="0" u="none" strike="noStrike" dirty="0">
                <a:solidFill>
                  <a:schemeClr val="tx1"/>
                </a:solidFill>
                <a:effectLst/>
                <a:latin typeface="+mn-lt"/>
              </a:rPr>
              <a:t>Each command ends with a newline, except for ”</a:t>
            </a:r>
            <a:r>
              <a:rPr lang="en" altLang="zh-TW" sz="2000" b="1" dirty="0">
                <a:solidFill>
                  <a:schemeClr val="tx1"/>
                </a:solidFill>
                <a:latin typeface="+mn-lt"/>
              </a:rPr>
              <a:t>exit”.</a:t>
            </a:r>
          </a:p>
          <a:p>
            <a:endParaRPr lang="en" altLang="zh-TW" sz="2000" b="1" dirty="0">
              <a:solidFill>
                <a:schemeClr val="tx1"/>
              </a:solidFill>
              <a:latin typeface="+mn-lt"/>
            </a:endParaRPr>
          </a:p>
          <a:p>
            <a:r>
              <a:rPr lang="en" altLang="zh-TW" sz="2000" b="1" dirty="0">
                <a:solidFill>
                  <a:schemeClr val="tx1"/>
                </a:solidFill>
                <a:latin typeface="+mn-lt"/>
              </a:rPr>
              <a:t>3</a:t>
            </a:r>
            <a:r>
              <a:rPr lang="en" altLang="zh-TW" sz="2000" b="1" i="0" u="none" strike="noStrike" dirty="0">
                <a:solidFill>
                  <a:schemeClr val="tx1"/>
                </a:solidFill>
                <a:effectLst/>
                <a:latin typeface="+mn-lt"/>
              </a:rPr>
              <a:t>. There is one space after every </a:t>
            </a:r>
            <a:r>
              <a:rPr lang="en" altLang="zh-TW" sz="2000" b="1" dirty="0">
                <a:solidFill>
                  <a:schemeClr val="tx1"/>
                </a:solidFill>
                <a:latin typeface="+mn-lt"/>
              </a:rPr>
              <a:t>‘</a:t>
            </a:r>
            <a:r>
              <a:rPr lang="en" altLang="zh-TW" sz="2000" b="1" i="0" u="none" strike="noStrike" dirty="0">
                <a:solidFill>
                  <a:schemeClr val="tx1"/>
                </a:solidFill>
                <a:effectLst/>
                <a:latin typeface="+mn-lt"/>
              </a:rPr>
              <a:t> : ‘.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9B1E19-AEDC-823C-50CC-D169633836DF}"/>
              </a:ext>
            </a:extLst>
          </p:cNvPr>
          <p:cNvSpPr txBox="1"/>
          <p:nvPr/>
        </p:nvSpPr>
        <p:spPr>
          <a:xfrm>
            <a:off x="612648" y="1749222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/>
              <a:t>Output format:</a:t>
            </a:r>
            <a:endParaRPr kumimoji="1" lang="zh-TW" altLang="en-US" sz="28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2E0C4BD-143F-5A72-2774-8FB027109486}"/>
              </a:ext>
            </a:extLst>
          </p:cNvPr>
          <p:cNvSpPr txBox="1"/>
          <p:nvPr/>
        </p:nvSpPr>
        <p:spPr>
          <a:xfrm>
            <a:off x="962952" y="2481029"/>
            <a:ext cx="7218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  <a:latin typeface="+mn-lt"/>
              </a:rPr>
              <a:t>1. display</a:t>
            </a:r>
            <a:endParaRPr lang="zh-TW" altLang="en-US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675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wentieth Century"/>
              <a:buNone/>
            </a:pPr>
            <a:r>
              <a:rPr lang="en-US" dirty="0"/>
              <a:t>Exercise(4/4)</a:t>
            </a: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612648" y="1579428"/>
            <a:ext cx="7886700" cy="49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altLang="zh-TW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 dirty="0">
                <a:latin typeface="+mn-lt"/>
              </a:rPr>
              <a:t>You may refer to the function definition shown below.</a:t>
            </a: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indent="-257175">
              <a:spcBef>
                <a:spcPts val="0"/>
              </a:spcBef>
              <a:buSzPts val="1200"/>
            </a:pPr>
            <a:r>
              <a:rPr lang="en-US" sz="2000" dirty="0">
                <a:latin typeface="+mn-lt"/>
              </a:rPr>
              <a:t>Note: </a:t>
            </a:r>
            <a:r>
              <a:rPr lang="en-US" altLang="zh-TW" sz="2000" dirty="0">
                <a:latin typeface="+mn-lt"/>
              </a:rPr>
              <a:t>You may define your own function, but you have to implement the </a:t>
            </a:r>
            <a:r>
              <a:rPr lang="en-US" altLang="zh-TW" sz="2000" b="1" dirty="0">
                <a:solidFill>
                  <a:srgbClr val="FF0000"/>
                </a:solidFill>
                <a:latin typeface="+mn-lt"/>
              </a:rPr>
              <a:t>call by pointer</a:t>
            </a:r>
            <a:r>
              <a:rPr lang="en-US" altLang="zh-TW" sz="2000" dirty="0">
                <a:latin typeface="+mn-lt"/>
              </a:rPr>
              <a:t> method !!!</a:t>
            </a: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257175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endParaRPr lang="en-US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2000" dirty="0">
              <a:latin typeface="+mn-lt"/>
            </a:endParaRPr>
          </a:p>
          <a:p>
            <a:pPr marL="320040" lvl="0" indent="-2438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2000" dirty="0">
              <a:latin typeface="+mn-lt"/>
            </a:endParaRPr>
          </a:p>
          <a:p>
            <a:pPr marL="320040" lvl="0" indent="-2438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lang="zh-TW" altLang="en-US" sz="2000" dirty="0">
              <a:latin typeface="+mn-lt"/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2000" dirty="0">
              <a:latin typeface="+mn-lt"/>
            </a:endParaRPr>
          </a:p>
          <a:p>
            <a:pPr marL="320040" lvl="0" indent="-2438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sz="2000" dirty="0">
              <a:latin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7C6778-CBEB-C8FC-2323-68BE8D213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0" y="2361077"/>
            <a:ext cx="7600768" cy="30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2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 sz="4800" dirty="0"/>
              <a:t>Submission</a:t>
            </a:r>
            <a:endParaRPr sz="4000"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612648" y="1956249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sz="2400" dirty="0"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Ask TAs for demo, and show your result of OJ.</a:t>
            </a:r>
          </a:p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endParaRPr lang="en-US" sz="2400" dirty="0">
              <a:latin typeface="+mn-lt"/>
              <a:cs typeface="Times New Roman" panose="02020603050405020304" pitchFamily="18" charset="0"/>
            </a:endParaRPr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 altLang="zh-TW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OJ commands:</a:t>
            </a:r>
          </a:p>
          <a:p>
            <a:pPr marL="777240" lvl="1" indent="-320040">
              <a:spcBef>
                <a:spcPts val="700"/>
              </a:spcBef>
              <a:buSzPts val="1740"/>
              <a:buChar char="◻"/>
            </a:pPr>
            <a:r>
              <a:rPr lang="en" altLang="zh-TW" sz="20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g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++ &lt;</a:t>
            </a:r>
            <a:r>
              <a:rPr lang="en" altLang="zh-TW" sz="2000" b="0" i="0" u="none" strike="noStrike" dirty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cpp_file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 -o Lab11</a:t>
            </a:r>
            <a:endParaRPr lang="en" altLang="zh-TW" sz="2000" dirty="0">
              <a:solidFill>
                <a:srgbClr val="94B6D2"/>
              </a:solidFill>
              <a:latin typeface="+mn-lt"/>
              <a:cs typeface="Times New Roman" panose="02020603050405020304" pitchFamily="18" charset="0"/>
            </a:endParaRPr>
          </a:p>
          <a:p>
            <a:pPr marL="777240" lvl="1" indent="-320040">
              <a:spcBef>
                <a:spcPts val="700"/>
              </a:spcBef>
              <a:buSzPts val="1740"/>
              <a:buChar char="◻"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/home/share/2024CPPDEMO Lab 11</a:t>
            </a:r>
          </a:p>
          <a:p>
            <a:pPr marL="777240" lvl="1" indent="-320040">
              <a:spcBef>
                <a:spcPts val="700"/>
              </a:spcBef>
              <a:buSzPts val="1740"/>
              <a:buChar char="◻"/>
            </a:pPr>
            <a:endParaRPr lang="en" altLang="zh-TW" sz="2400" b="0" i="0" u="none" strike="noStrike" dirty="0"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" altLang="zh-TW" sz="24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Remember to upload your </a:t>
            </a:r>
            <a:r>
              <a:rPr lang="en" altLang="zh-TW" sz="2400" b="0" i="0" u="none" strike="noStrike" dirty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cpp</a:t>
            </a:r>
            <a:r>
              <a:rPr lang="en" altLang="zh-TW" sz="24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to new E3</a:t>
            </a:r>
            <a:endParaRPr lang="en" altLang="zh-TW" sz="2400" dirty="0">
              <a:solidFill>
                <a:srgbClr val="DD8047"/>
              </a:solidFill>
              <a:latin typeface="+mn-lt"/>
              <a:cs typeface="Times New Roman" panose="02020603050405020304" pitchFamily="18" charset="0"/>
            </a:endParaRPr>
          </a:p>
          <a:p>
            <a:pPr marL="777240" lvl="1" indent="-320040">
              <a:spcBef>
                <a:spcPts val="700"/>
              </a:spcBef>
              <a:buSzPts val="1740"/>
              <a:buChar char="◻"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Naming rule : &lt;</a:t>
            </a:r>
            <a:r>
              <a:rPr lang="en" altLang="zh-TW" sz="2000" b="0" i="0" u="none" strike="noStrike" dirty="0" err="1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your_student_ID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&gt;_Lab11.cpp</a:t>
            </a:r>
            <a:endParaRPr lang="en" altLang="zh-TW" sz="2000" dirty="0">
              <a:solidFill>
                <a:srgbClr val="94B6D2"/>
              </a:solidFill>
              <a:latin typeface="+mn-lt"/>
              <a:cs typeface="Times New Roman" panose="02020603050405020304" pitchFamily="18" charset="0"/>
            </a:endParaRPr>
          </a:p>
          <a:p>
            <a:pPr marL="777240" lvl="1" indent="-320040">
              <a:spcBef>
                <a:spcPts val="700"/>
              </a:spcBef>
              <a:buSzPts val="1740"/>
              <a:buChar char="◻"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Time limit: before 9:20 p.m.</a:t>
            </a:r>
            <a:endParaRPr lang="en" altLang="zh-TW" sz="2000" b="0" i="0" u="none" strike="noStrike" dirty="0">
              <a:solidFill>
                <a:srgbClr val="94B6D2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endParaRPr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en-US" sz="1190" dirty="0"/>
              <a:t> </a:t>
            </a:r>
            <a:endParaRPr sz="11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Pointer Variables 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95536" y="1772816"/>
            <a:ext cx="8602216" cy="432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Addresses can be stored in </a:t>
            </a:r>
            <a:r>
              <a:rPr lang="en-US" sz="2800" b="1" i="1" u="none" strike="noStrike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pointer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we store the address of a variable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the pointer variable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we say that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“points to”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graphical representation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4221088"/>
            <a:ext cx="4873702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Declaring Pointer Variables 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When a pointer variable is declared, its name must be preceded by an </a:t>
            </a:r>
            <a:r>
              <a:rPr lang="en-US" sz="2682">
                <a:solidFill>
                  <a:srgbClr val="FF0000"/>
                </a:solidFill>
              </a:rPr>
              <a:t>asterisk *</a:t>
            </a:r>
            <a:endParaRPr/>
          </a:p>
          <a:p>
            <a:pPr marL="320040" lvl="0" indent="-32004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332"/>
              <a:buNone/>
            </a:pP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int </a:t>
            </a:r>
            <a:r>
              <a:rPr lang="en-US" sz="222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p; /*points only to integers  */</a:t>
            </a:r>
            <a:endParaRPr/>
          </a:p>
          <a:p>
            <a:pPr marL="320040" lvl="0" indent="-32004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332"/>
              <a:buNone/>
            </a:pP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682"/>
              <a:t> is a pointer variable capable of pointing to </a:t>
            </a:r>
            <a:r>
              <a:rPr lang="en-US" sz="2682" b="1" i="1"/>
              <a:t>objects</a:t>
            </a:r>
            <a:r>
              <a:rPr lang="en-US" sz="2682"/>
              <a:t> of type </a:t>
            </a:r>
            <a:r>
              <a:rPr lang="en-US" sz="2682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2682">
              <a:latin typeface="Courier New"/>
              <a:ea typeface="Courier New"/>
              <a:cs typeface="Courier New"/>
              <a:sym typeface="Courier New"/>
            </a:endParaRPr>
          </a:p>
          <a:p>
            <a:pPr marL="320040" lvl="0" indent="-21785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>
              <a:latin typeface="Courier New"/>
              <a:ea typeface="Courier New"/>
              <a:cs typeface="Courier New"/>
              <a:sym typeface="Courier New"/>
            </a:endParaRPr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Pointer variables can appear in declarations along with other variables</a:t>
            </a:r>
            <a:endParaRPr/>
          </a:p>
          <a:p>
            <a:pPr marL="320040" lvl="0" indent="-32004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554"/>
              <a:buFont typeface="Courier New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	int i, j, a[10], b[20], *p, *q;</a:t>
            </a:r>
            <a:endParaRPr/>
          </a:p>
          <a:p>
            <a:pPr marL="320040" lvl="0" indent="-21785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  <a:p>
            <a:pPr marL="320040" lvl="0" indent="-21785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Address and Indirection Operators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395536" y="1628800"/>
            <a:ext cx="8423848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800"/>
              <a:t> (address) operator : Find the address of a variable </a:t>
            </a:r>
            <a:endParaRPr/>
          </a:p>
          <a:p>
            <a:pPr marL="320040" lvl="1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/>
              <a:t> (indirection) operator : Gain access to the object that a pointer points to </a:t>
            </a:r>
            <a:endParaRPr/>
          </a:p>
          <a:p>
            <a:pPr marL="320040" lvl="1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lang="en-US" sz="2800"/>
              <a:t>Ex. address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int i=5;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cout&lt;&lt;“value of i: ”&lt;&lt;i&lt;&lt;endl;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cout&lt;&lt;“adress of i: ”&lt;&lt;&amp;i;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Twentieth Century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lang="en-US" sz="2800"/>
              <a:t>Output:      	value of i : 5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lang="en-US" sz="2800"/>
              <a:t>			address of i : 0x6dfefc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The Indirection Operator </a:t>
            </a: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Once a pointer variable points to an object, we can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/>
              <a:t> (indirection) operator to access what’s stored in the object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/>
              <a:t>Ex.</a:t>
            </a:r>
            <a:endParaRPr/>
          </a:p>
          <a:p>
            <a:pPr marL="0" lvl="0" indent="0" algn="l" rtl="0">
              <a:lnSpc>
                <a:spcPct val="79166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    int i = 2; 			            Output:   i = 2</a:t>
            </a:r>
            <a:endParaRPr sz="2400"/>
          </a:p>
          <a:p>
            <a:pPr marL="0" lvl="0" indent="0" algn="l" rtl="0">
              <a:lnSpc>
                <a:spcPct val="79166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    int *p  = &amp;i;                       </a:t>
            </a:r>
            <a:endParaRPr/>
          </a:p>
          <a:p>
            <a:pPr marL="0" lvl="0" indent="0" algn="l" rtl="0">
              <a:lnSpc>
                <a:spcPct val="79166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    cout &lt;&lt;“ i = ” &lt;&lt; *p;  </a:t>
            </a:r>
            <a:endParaRPr/>
          </a:p>
          <a:p>
            <a:pPr marL="0" lvl="0" indent="0" algn="l" rtl="0">
              <a:lnSpc>
                <a:spcPct val="79166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  </a:t>
            </a:r>
            <a:endParaRPr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lang="en-US"/>
              <a:t> has the same value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marL="320040" lvl="1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◻"/>
            </a:pPr>
            <a:r>
              <a:rPr lang="en-US"/>
              <a:t>Changing the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lang="en-US"/>
              <a:t> changes the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13360" algn="l" rtl="0">
              <a:lnSpc>
                <a:spcPct val="67857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endParaRPr sz="2800"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056" y="3933056"/>
            <a:ext cx="3064669" cy="70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The Indirection Operator 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dirty="0"/>
              <a:t>Applying the indirection operator to an uninitialized pointer variable causes </a:t>
            </a:r>
            <a:r>
              <a:rPr lang="en-US" dirty="0">
                <a:solidFill>
                  <a:srgbClr val="FF0000"/>
                </a:solidFill>
              </a:rPr>
              <a:t>undefined </a:t>
            </a:r>
            <a:r>
              <a:rPr lang="en-US" dirty="0"/>
              <a:t>behavior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int *p;</a:t>
            </a:r>
            <a:endParaRPr dirty="0"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 &lt;&lt; *p;   /*** WRONG ***/</a:t>
            </a:r>
            <a:endParaRPr dirty="0"/>
          </a:p>
          <a:p>
            <a:pPr marL="320040" lvl="0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540"/>
              <a:buNone/>
            </a:pPr>
            <a:endParaRPr sz="900" dirty="0"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05" y="4055400"/>
            <a:ext cx="8058085" cy="242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The Indirection Operator 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Assigning a value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lang="en-US"/>
              <a:t> is particularly </a:t>
            </a:r>
            <a:r>
              <a:rPr lang="en-US" b="1">
                <a:solidFill>
                  <a:srgbClr val="FF0000"/>
                </a:solidFill>
              </a:rPr>
              <a:t>dangerous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int *p;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Courier New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	*p = 1;   /*** WRONG ***/ </a:t>
            </a:r>
            <a:br>
              <a:rPr lang="en-US" sz="2800">
                <a:latin typeface="Courier New"/>
                <a:ea typeface="Courier New"/>
                <a:cs typeface="Courier New"/>
                <a:sym typeface="Courier New"/>
              </a:rPr>
            </a:b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284" y="3582995"/>
            <a:ext cx="7776127" cy="27363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22"/>
          <p:cNvSpPr txBox="1"/>
          <p:nvPr/>
        </p:nvSpPr>
        <p:spPr>
          <a:xfrm>
            <a:off x="3059832" y="2909607"/>
            <a:ext cx="61926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 p is not initialized,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it points to unspecified memory location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Pointer Assignment 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Difference between  q = p;   and   *q = *p;     </a:t>
            </a:r>
            <a:endParaRPr b="1"/>
          </a:p>
          <a:p>
            <a:pPr marL="320040" lvl="0" indent="-32004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/>
              <a:t>The first statement is a pointer assignment, but the second is not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  <a:p>
            <a:pPr marL="320040" lvl="0" indent="-209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48" y="3169436"/>
            <a:ext cx="256589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160" y="4968961"/>
            <a:ext cx="256589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48" y="5023029"/>
            <a:ext cx="256589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4378646" y="3601404"/>
            <a:ext cx="621404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378646" y="5454997"/>
            <a:ext cx="621404" cy="5760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6C84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12160" y="3169436"/>
            <a:ext cx="256589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4102629" y="2997504"/>
            <a:ext cx="11734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 = p</a:t>
            </a:r>
            <a:endParaRPr sz="3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918605" y="4795580"/>
            <a:ext cx="15414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*q = *p</a:t>
            </a:r>
            <a:endParaRPr sz="3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143508" y="4773144"/>
            <a:ext cx="8856984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FA7271370A24382B0E6A976457F23" ma:contentTypeVersion="13" ma:contentTypeDescription="Create a new document." ma:contentTypeScope="" ma:versionID="bd3f6127a004de11ad365cd802e46694">
  <xsd:schema xmlns:xsd="http://www.w3.org/2001/XMLSchema" xmlns:xs="http://www.w3.org/2001/XMLSchema" xmlns:p="http://schemas.microsoft.com/office/2006/metadata/properties" xmlns:ns3="e44b0780-a279-431e-86c8-bc80d1b66f28" xmlns:ns4="bea5cbb5-491f-4707-9e11-1989387c7bfb" targetNamespace="http://schemas.microsoft.com/office/2006/metadata/properties" ma:root="true" ma:fieldsID="b6588ad86f542b41d367e41b363a0a2f" ns3:_="" ns4:_="">
    <xsd:import namespace="e44b0780-a279-431e-86c8-bc80d1b66f28"/>
    <xsd:import namespace="bea5cbb5-491f-4707-9e11-1989387c7b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b0780-a279-431e-86c8-bc80d1b66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5cbb5-491f-4707-9e11-1989387c7bf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BE950-E175-41EB-B415-B75AAD67F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b0780-a279-431e-86c8-bc80d1b66f28"/>
    <ds:schemaRef ds:uri="bea5cbb5-491f-4707-9e11-1989387c7b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2B8AD0-5614-4F37-9A2D-56B330DC8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84047-D27D-495B-84AD-BDD51344693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44b0780-a279-431e-86c8-bc80d1b66f28"/>
    <ds:schemaRef ds:uri="http://www.w3.org/XML/1998/namespace"/>
    <ds:schemaRef ds:uri="http://schemas.microsoft.com/office/infopath/2007/PartnerControls"/>
    <ds:schemaRef ds:uri="bea5cbb5-491f-4707-9e11-1989387c7bf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1423</Words>
  <Application>Microsoft Macintosh PowerPoint</Application>
  <PresentationFormat>如螢幕大小 (4:3)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Noto Sans Symbols</vt:lpstr>
      <vt:lpstr>Twentieth Century</vt:lpstr>
      <vt:lpstr>Arial</vt:lpstr>
      <vt:lpstr>Calibri</vt:lpstr>
      <vt:lpstr>Courier New</vt:lpstr>
      <vt:lpstr>Tw Cen MT</vt:lpstr>
      <vt:lpstr>中庸</vt:lpstr>
      <vt:lpstr>中庸</vt:lpstr>
      <vt:lpstr>LAB 11  POINTERS</vt:lpstr>
      <vt:lpstr>Addresses</vt:lpstr>
      <vt:lpstr>Pointer Variables </vt:lpstr>
      <vt:lpstr>Declaring Pointer Variables </vt:lpstr>
      <vt:lpstr>Address and Indirection Operators</vt:lpstr>
      <vt:lpstr>The Indirection Operator </vt:lpstr>
      <vt:lpstr>The Indirection Operator </vt:lpstr>
      <vt:lpstr>The Indirection Operator </vt:lpstr>
      <vt:lpstr>Pointer Assignment </vt:lpstr>
      <vt:lpstr>Pass by value</vt:lpstr>
      <vt:lpstr>Pass by pointer</vt:lpstr>
      <vt:lpstr>Pointers and Arrays (1/2)</vt:lpstr>
      <vt:lpstr>Pointers and Arrays (2/2)</vt:lpstr>
      <vt:lpstr>Adding an Integer to a Pointer</vt:lpstr>
      <vt:lpstr>Combining * and ++ Operators</vt:lpstr>
      <vt:lpstr>Using an Array Name as a Pointer</vt:lpstr>
      <vt:lpstr>Array Arguments (1/2)</vt:lpstr>
      <vt:lpstr>Array Arguments (2/2)</vt:lpstr>
      <vt:lpstr>Exercise(1/4)</vt:lpstr>
      <vt:lpstr>Exercise(2/4)</vt:lpstr>
      <vt:lpstr>Exercise(3/4)</vt:lpstr>
      <vt:lpstr>Exercise(4/4)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  POINTERS</dc:title>
  <dc:creator>daniel</dc:creator>
  <cp:lastModifiedBy>Microsoft Office User</cp:lastModifiedBy>
  <cp:revision>22</cp:revision>
  <dcterms:modified xsi:type="dcterms:W3CDTF">2024-11-29T10:07:19Z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0x010100217FA7271370A24382B0E6A976457F23</vt:lpwstr>
  </property>
</Properties>
</file>