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A7F80-6120-4DC8-82F2-A0AFA82E7B86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B62B-8B62-4A76-9A49-EC8EFDE1B3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273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20296a7d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20296a7d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b7a3c42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1b7a3c42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1b7a3c42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1b7a3c42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1b7a3c42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1b7a3c42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1b7a3c42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1b7a3c42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1b7a3c42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1b7a3c42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1b7a3c42b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1b7a3c42b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2348e8e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2348e8e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1b7a3c4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1b7a3c42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1b7a3c42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1b7a3c42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1b7a3c42b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1b7a3c42b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2348e8e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2348e8e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2348e8ee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2348e8ee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2348e8ee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2348e8ee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20296a7d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20296a7d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Entenda que todas as boas práticas usadas na criação de código podem (e devem) ser aplicadas na criação de código de teste.</a:t>
            </a:r>
            <a:endParaRPr sz="1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20296a7d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20296a7d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20296a7d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20296a7d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20296a7d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20296a7d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20296a7d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20296a7d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20296a7d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20296a7d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20296a7d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20296a7d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20296a7d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20296a7d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0caec9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0caec9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20296a7d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20296a7d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20296a7d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20296a7d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20296a7d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20296a7d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20296a7d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20296a7d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latin typeface="Proxima Nova"/>
                <a:ea typeface="Proxima Nova"/>
                <a:cs typeface="Proxima Nova"/>
                <a:sym typeface="Proxima Nova"/>
              </a:rPr>
              <a:t>Podem ser bastante úteis quando temos algum recurso que precisa ser inicializado apenas uma vez e que pode ser consumido por todos os métodos de teste sem a necessidade de ser reinicializado.</a:t>
            </a:r>
            <a:endParaRPr sz="14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20296a7d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20296a7d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20296a7d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20296a7d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20296a7d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20296a7d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20296a7d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20296a7d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20296a7d5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20296a7d5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20296a7d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20296a7d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0caec9c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0caec9c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20296a7d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20296a7d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20296a7d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20296a7d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20296a7d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20296a7d5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2463d1a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2463d1a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20296a7d5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20296a7d5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1b39f000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1b39f000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b7a3c4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b7a3c4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348e8ee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348e8ee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1b7a3c42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1b7a3c42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1b7a3c42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1b7a3c42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C2C72-9B60-966B-7867-A51472B1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20F545-9555-AC21-7F99-079F198F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60DE37-3079-D8D5-F01B-C87C87E3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D9875-0406-1C11-E424-9CE242F1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6999A-EC31-E6F6-68E2-4516027A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5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D7061-B788-B5CE-20EE-9CC7EB18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9C7B70-08F6-D1FF-07BE-C5ABDD760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6CB397-87FE-A4E8-77F6-1A364FB8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BCD9F3-C7EF-CC9F-AB49-C972FC2E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9F850C-471F-23CA-4AB8-3422C00E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09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A408E0-3B51-5811-9A82-AFF328408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244527-BF14-94DB-4F20-885B7BFFB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3D0890-12C2-670F-D392-84024305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36D6DE-3B50-3778-8A92-2CAFE674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C12F85-0F93-D865-6E4C-2D8F4A05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290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09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E1E6F-34EA-585B-366B-FCA118F1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A2099-602F-43E3-9094-0B700C8FF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90B9FC-96D7-B8FA-80E9-9EA2E3EE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46769-8BBC-B081-8C07-50A74099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AFD7EB-8418-5A45-4489-D28CF68C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25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343FB-0925-3E8A-6840-8883E36A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C1EC21-B72C-0AC7-E083-539861156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850002-867A-A9B0-881E-4A1F7136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8468CC-E272-47F2-2299-DD45123D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3CD40-A52D-D66B-3783-D0558AA1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63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994B8-E1B5-D93B-EF92-4E2475C3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DB5C11-C132-A835-48E0-723D6921F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74EA95-B9F4-A6F6-1178-B9C74CB3A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C7AD3B-9623-DF3B-004F-8D81CED9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37942-B358-6474-1AA1-E94385F6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2C809-3F59-5702-59FC-DCE7FC22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61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64340-D6C4-ACB9-A05F-0F14D42F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1898C4-82B8-3C5A-3F30-1F1075A37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6FFA38-975D-9CDB-8A3A-DCA6BB439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E24F44C-0473-B149-762E-A2B9DE826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540208-13DE-9B51-5899-ACAFA6C54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C1274B-CE08-8295-250D-F691E07B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53E1A9-70D1-838A-A184-C47F04C6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A53B12-2253-BF51-1384-17E7F171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9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B7839-4579-C3D3-2F21-FC7D913A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99AF85-B752-3407-3ACD-4AC0B6FF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855E36-FC5E-C698-B9AC-0A273F1B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95D28C-3229-C867-B4A3-CBFF00EA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94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4C77FB-1C72-425E-C28F-8C164402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189F43-6A39-67D2-1C34-957DC4DE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432505-DCEA-F5E2-7343-1CE847D3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54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2ABE5-3877-050F-72B5-4285EC90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2ACE0-A192-9DD9-DEC7-3EDC61C92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EC58B3-F705-81DF-D9F3-8A57E2929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96FF27-DAEB-AEE7-C3C1-7B4B9AE7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0E903C-F454-0901-D9A2-D80A7664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15BB16-42E5-D52A-0407-C37A074D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3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232E8-7686-C0C2-4643-2107B1E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3E61EB-DE51-E2C9-5C7D-3A4D7A556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F7430A-747A-47BD-C6FB-A70F587C0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BCC026-F310-3E15-43B8-CA2835AB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115FAC-5A44-9CCD-44C9-F46ADBE5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F4DFDB-323F-6773-798E-5C22EA92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3D56D3-5375-090F-C92D-21DDE84B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9A9965-BFBD-72EC-4A96-D43010318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94BCF-F27C-F4CB-8450-328A36392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BBA73-1BBD-4244-AB8E-757C96654749}" type="datetimeFigureOut">
              <a:rPr lang="pt-BR" smtClean="0"/>
              <a:t>29/09/2023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4EA18-0024-CEED-455C-3B7E71ED0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Senac - Serviço Nacional de Aprendizagem Comercial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58261-11C5-0E91-B385-084D13507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32F2B-8E42-426C-B486-38F248EFF369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74F59446-A8EF-D2C8-1338-7120F816DBE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003" y="230188"/>
            <a:ext cx="2126830" cy="12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iseumleiloes.com.b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www.vizeuonline.com.br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hamcrest.org/JavaHamcrest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sadocodigo.com.br/products/livro-tdd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BE2F589-B742-14DA-F8B3-BD89E6FB1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>
          <a:xfrm>
            <a:off x="20" y="-3809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6423CF-399A-DED4-AE44-B4EDAA91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Teste de Software</a:t>
            </a:r>
            <a:br>
              <a:rPr lang="pt-BR" sz="4000" dirty="0"/>
            </a:br>
            <a:r>
              <a:rPr lang="pt-BR" sz="4000" dirty="0"/>
              <a:t>Aula 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05A217-7959-21DB-999F-F1BCE0153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b="1" dirty="0" err="1"/>
              <a:t>JUnit</a:t>
            </a:r>
            <a:endParaRPr lang="pt-BR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4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Classes de equivalência p/ cenários de teste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205600" y="3726316"/>
            <a:ext cx="11780800" cy="18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buSzPts val="2400"/>
              <a:buFont typeface="Calibri"/>
              <a:buChar char="●"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Geralmente, só fazemos um método de teste para cada classe de equivalência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507987">
              <a:buSzPts val="2400"/>
              <a:buFont typeface="Calibri"/>
              <a:buChar char="●"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Classes de testes também precisam de manutenção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49167" y="1679200"/>
            <a:ext cx="3372400" cy="1665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2" name="Google Shape;142;p22"/>
          <p:cNvSpPr/>
          <p:nvPr/>
        </p:nvSpPr>
        <p:spPr>
          <a:xfrm>
            <a:off x="4080167" y="1679200"/>
            <a:ext cx="3372400" cy="1665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3" name="Google Shape;143;p22"/>
          <p:cNvSpPr/>
          <p:nvPr/>
        </p:nvSpPr>
        <p:spPr>
          <a:xfrm>
            <a:off x="7909933" y="1679200"/>
            <a:ext cx="3372400" cy="1665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4" name="Google Shape;144;p22"/>
          <p:cNvSpPr txBox="1"/>
          <p:nvPr/>
        </p:nvSpPr>
        <p:spPr>
          <a:xfrm>
            <a:off x="578533" y="1652133"/>
            <a:ext cx="2780000" cy="4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b="1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Ordem Crescente</a:t>
            </a:r>
            <a:endParaRPr sz="2400"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4191001" y="1652133"/>
            <a:ext cx="3014800" cy="4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b="1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Ordem Decrescente</a:t>
            </a:r>
            <a:endParaRPr sz="2400"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8174201" y="1714233"/>
            <a:ext cx="3014800" cy="4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b="1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Ordem Aleatória</a:t>
            </a:r>
            <a:endParaRPr sz="2400" b="1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763767" y="2253433"/>
            <a:ext cx="2543200" cy="8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(100, 200, 300), </a:t>
            </a:r>
            <a:endParaRPr sz="2133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en" sz="2133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(340, 320, 560), ...</a:t>
            </a:r>
            <a:endParaRPr sz="2133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4528400" y="2242167"/>
            <a:ext cx="2543200" cy="8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(300, 200, 100), </a:t>
            </a:r>
            <a:endParaRPr sz="2133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en" sz="2133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(740, 520, 260), ...</a:t>
            </a:r>
            <a:endParaRPr sz="2133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8173200" y="2242167"/>
            <a:ext cx="2780000" cy="8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133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(170, 120, 250, 180), </a:t>
            </a:r>
            <a:endParaRPr sz="2133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en" sz="2133">
                <a:solidFill>
                  <a:srgbClr val="FFFF00"/>
                </a:solidFill>
                <a:latin typeface="Proxima Nova"/>
                <a:ea typeface="Proxima Nova"/>
                <a:cs typeface="Proxima Nova"/>
                <a:sym typeface="Proxima Nova"/>
              </a:rPr>
              <a:t>(340, 420, 160, 90), ...</a:t>
            </a:r>
            <a:endParaRPr sz="2133">
              <a:solidFill>
                <a:srgbClr val="FFF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Refatorando o código de teste!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2933"/>
              <a:t>Podemos melhorar a qualidade do código do nosso teste.</a:t>
            </a:r>
            <a:endParaRPr sz="2933"/>
          </a:p>
          <a:p>
            <a:pPr marL="0" indent="0">
              <a:lnSpc>
                <a:spcPct val="115000"/>
              </a:lnSpc>
              <a:buNone/>
            </a:pPr>
            <a:r>
              <a:rPr lang="en" sz="2933"/>
              <a:t>Já reparou quantas vezes você escreveu </a:t>
            </a:r>
            <a:r>
              <a:rPr lang="en" sz="2933">
                <a:latin typeface="Calibri"/>
                <a:ea typeface="Calibri"/>
                <a:cs typeface="Calibri"/>
                <a:sym typeface="Calibri"/>
              </a:rPr>
              <a:t>Assert.assertEquals()</a:t>
            </a:r>
            <a:r>
              <a:rPr lang="en" sz="2933"/>
              <a:t>?</a:t>
            </a:r>
            <a:endParaRPr sz="2933"/>
          </a:p>
          <a:p>
            <a:pPr marL="0" indent="0">
              <a:lnSpc>
                <a:spcPct val="115000"/>
              </a:lnSpc>
              <a:buNone/>
            </a:pPr>
            <a:endParaRPr sz="2667"/>
          </a:p>
          <a:p>
            <a:pPr marL="0" indent="0">
              <a:lnSpc>
                <a:spcPct val="115000"/>
              </a:lnSpc>
              <a:buNone/>
            </a:pPr>
            <a:endParaRPr sz="2667"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11</a:t>
            </a:fld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81" y="3001632"/>
            <a:ext cx="3917468" cy="488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867" y="3954467"/>
            <a:ext cx="9637391" cy="7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Refatorando o código de teste!</a:t>
            </a: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3200"/>
              <a:t>Substitua pelo </a:t>
            </a:r>
            <a:r>
              <a:rPr lang="en" sz="3200">
                <a:solidFill>
                  <a:srgbClr val="4A86E8"/>
                </a:solidFill>
              </a:rPr>
              <a:t>import do método estático</a:t>
            </a:r>
            <a:r>
              <a:rPr lang="en" sz="3200"/>
              <a:t>!</a:t>
            </a:r>
            <a:endParaRPr sz="3200"/>
          </a:p>
          <a:p>
            <a:pPr marL="0" indent="0">
              <a:lnSpc>
                <a:spcPct val="115000"/>
              </a:lnSpc>
              <a:buNone/>
            </a:pPr>
            <a:endParaRPr sz="2667"/>
          </a:p>
          <a:p>
            <a:pPr marL="0" indent="0">
              <a:lnSpc>
                <a:spcPct val="115000"/>
              </a:lnSpc>
              <a:buNone/>
            </a:pPr>
            <a:endParaRPr sz="2667"/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60" y="2965008"/>
            <a:ext cx="7109291" cy="45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67" y="3799667"/>
            <a:ext cx="9506333" cy="127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O seu cliente deseja uma nova funcionalidade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sz="3200"/>
              <a:t>O sistema de Leilão deve agora ser capaz de mostrar </a:t>
            </a:r>
            <a:r>
              <a:rPr lang="en" sz="3200" b="1">
                <a:solidFill>
                  <a:srgbClr val="4A86E8"/>
                </a:solidFill>
              </a:rPr>
              <a:t>os três maiores lances</a:t>
            </a:r>
            <a:r>
              <a:rPr lang="en" sz="3200"/>
              <a:t>!</a:t>
            </a:r>
            <a:endParaRPr/>
          </a:p>
          <a:p>
            <a:pPr marL="0" indent="0">
              <a:lnSpc>
                <a:spcPct val="115000"/>
              </a:lnSpc>
              <a:spcBef>
                <a:spcPts val="1333"/>
              </a:spcBef>
              <a:buNone/>
            </a:pPr>
            <a:r>
              <a:rPr lang="en" sz="3200"/>
              <a:t>Como você resolveria isso?</a:t>
            </a:r>
            <a:endParaRPr/>
          </a:p>
          <a:p>
            <a:pPr marL="0" indent="0">
              <a:lnSpc>
                <a:spcPct val="115000"/>
              </a:lnSpc>
              <a:buNone/>
            </a:pPr>
            <a:endParaRPr sz="2667"/>
          </a:p>
          <a:p>
            <a:pPr marL="0" indent="0">
              <a:lnSpc>
                <a:spcPct val="115000"/>
              </a:lnSpc>
              <a:buNone/>
            </a:pPr>
            <a:endParaRPr sz="2667"/>
          </a:p>
        </p:txBody>
      </p:sp>
      <p:sp>
        <p:nvSpPr>
          <p:cNvPr id="174" name="Google Shape;174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533833" y="3688367"/>
            <a:ext cx="10642800" cy="1645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933" b="1">
                <a:solidFill>
                  <a:srgbClr val="4A86E8"/>
                </a:solidFill>
              </a:rPr>
              <a:t>Exercício: crie um outro método que retorne uma lista com os três maiores lances em ordem decrescente.</a:t>
            </a:r>
            <a:endParaRPr sz="2933" b="1">
              <a:solidFill>
                <a:srgbClr val="4A86E8"/>
              </a:solidFill>
            </a:endParaRPr>
          </a:p>
          <a:p>
            <a:r>
              <a:rPr lang="en" sz="2933" b="1">
                <a:solidFill>
                  <a:srgbClr val="FF0000"/>
                </a:solidFill>
              </a:rPr>
              <a:t>Dica</a:t>
            </a:r>
            <a:r>
              <a:rPr lang="en" sz="2933" b="1">
                <a:solidFill>
                  <a:srgbClr val="4A86E8"/>
                </a:solidFill>
              </a:rPr>
              <a:t>: lembre das aulas de Estrutura de Dados</a:t>
            </a:r>
            <a:endParaRPr sz="2933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5000"/>
              </a:lnSpc>
              <a:buNone/>
            </a:pPr>
            <a:endParaRPr sz="3200"/>
          </a:p>
          <a:p>
            <a:pPr marL="0" indent="0">
              <a:lnSpc>
                <a:spcPct val="115000"/>
              </a:lnSpc>
              <a:buNone/>
            </a:pPr>
            <a:endParaRPr sz="3200"/>
          </a:p>
          <a:p>
            <a:pPr marL="0" indent="0">
              <a:lnSpc>
                <a:spcPct val="115000"/>
              </a:lnSpc>
              <a:buNone/>
            </a:pPr>
            <a:endParaRPr sz="2667"/>
          </a:p>
          <a:p>
            <a:pPr marL="0" indent="0">
              <a:lnSpc>
                <a:spcPct val="115000"/>
              </a:lnSpc>
              <a:buNone/>
            </a:pPr>
            <a:endParaRPr sz="2667"/>
          </a:p>
        </p:txBody>
      </p:sp>
      <p:sp>
        <p:nvSpPr>
          <p:cNvPr id="181" name="Google Shape;181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t="38695"/>
          <a:stretch/>
        </p:blipFill>
        <p:spPr>
          <a:xfrm>
            <a:off x="542901" y="744801"/>
            <a:ext cx="10090567" cy="1272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 rotWithShape="1">
          <a:blip r:embed="rId4">
            <a:alphaModFix/>
          </a:blip>
          <a:srcRect b="24573"/>
          <a:stretch/>
        </p:blipFill>
        <p:spPr>
          <a:xfrm>
            <a:off x="1173634" y="2223133"/>
            <a:ext cx="7958567" cy="29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0634" y="5321933"/>
            <a:ext cx="4990735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/>
          <p:nvPr/>
        </p:nvSpPr>
        <p:spPr>
          <a:xfrm>
            <a:off x="1086567" y="1622767"/>
            <a:ext cx="5136400" cy="366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6" name="Google Shape;186;p26"/>
          <p:cNvSpPr/>
          <p:nvPr/>
        </p:nvSpPr>
        <p:spPr>
          <a:xfrm>
            <a:off x="1880633" y="5361333"/>
            <a:ext cx="5136400" cy="446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15</a:t>
            </a:fld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34" y="149667"/>
            <a:ext cx="11178765" cy="540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 rotWithShape="1">
          <a:blip r:embed="rId4">
            <a:alphaModFix/>
          </a:blip>
          <a:srcRect b="31894"/>
          <a:stretch/>
        </p:blipFill>
        <p:spPr>
          <a:xfrm>
            <a:off x="597633" y="5556767"/>
            <a:ext cx="8017200" cy="986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Testando a nova funcionalidade...</a:t>
            </a:r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67" y="1687167"/>
            <a:ext cx="9547567" cy="94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 rotWithShape="1">
          <a:blip r:embed="rId4">
            <a:alphaModFix/>
          </a:blip>
          <a:srcRect b="63844"/>
          <a:stretch/>
        </p:blipFill>
        <p:spPr>
          <a:xfrm>
            <a:off x="555967" y="3650667"/>
            <a:ext cx="9787467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/>
        </p:nvSpPr>
        <p:spPr>
          <a:xfrm>
            <a:off x="555967" y="2808251"/>
            <a:ext cx="2864400" cy="6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3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967" y="4237300"/>
            <a:ext cx="6727936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>
            <a:off x="555967" y="4922767"/>
            <a:ext cx="10642800" cy="1255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933" b="1">
                <a:solidFill>
                  <a:srgbClr val="4A86E8"/>
                </a:solidFill>
              </a:rPr>
              <a:t>Exercício: complete esse método. Insira pelo menos quatro lances. Execute o teste!</a:t>
            </a:r>
            <a:endParaRPr sz="2667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solidFill>
                  <a:srgbClr val="FF0000"/>
                </a:solidFill>
              </a:rPr>
              <a:t>Deu bug?!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Encontre-o e remova-o!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2" name="Google Shape;21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17</a:t>
            </a:fld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100" y="1709118"/>
            <a:ext cx="4953000" cy="45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18</a:t>
            </a:fld>
            <a:endParaRPr/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01" y="1356964"/>
            <a:ext cx="11776399" cy="256906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0"/>
          <p:cNvSpPr txBox="1"/>
          <p:nvPr/>
        </p:nvSpPr>
        <p:spPr>
          <a:xfrm>
            <a:off x="415600" y="4102633"/>
            <a:ext cx="10642800" cy="1255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933" b="1">
                <a:solidFill>
                  <a:srgbClr val="4A86E8"/>
                </a:solidFill>
              </a:rPr>
              <a:t>Exercício: corrija o algoritmo que retorna os três maiores lances.</a:t>
            </a:r>
            <a:endParaRPr sz="2667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Testando a nova funcionalidade...novamente</a:t>
            </a:r>
            <a:endParaRPr/>
          </a:p>
        </p:txBody>
      </p:sp>
      <p:sp>
        <p:nvSpPr>
          <p:cNvPr id="229" name="Google Shape;229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67" y="1687167"/>
            <a:ext cx="9547567" cy="94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1"/>
          <p:cNvPicPr preferRelativeResize="0"/>
          <p:nvPr/>
        </p:nvPicPr>
        <p:blipFill rotWithShape="1">
          <a:blip r:embed="rId4">
            <a:alphaModFix/>
          </a:blip>
          <a:srcRect b="63844"/>
          <a:stretch/>
        </p:blipFill>
        <p:spPr>
          <a:xfrm>
            <a:off x="555967" y="3650667"/>
            <a:ext cx="9787467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/>
        </p:nvSpPr>
        <p:spPr>
          <a:xfrm>
            <a:off x="555967" y="2808251"/>
            <a:ext cx="2864400" cy="6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sz="3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967" y="4237300"/>
            <a:ext cx="6727936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1"/>
          <p:cNvSpPr/>
          <p:nvPr/>
        </p:nvSpPr>
        <p:spPr>
          <a:xfrm>
            <a:off x="536233" y="4233333"/>
            <a:ext cx="7013200" cy="524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5" name="Google Shape;235;p31"/>
          <p:cNvSpPr txBox="1"/>
          <p:nvPr/>
        </p:nvSpPr>
        <p:spPr>
          <a:xfrm>
            <a:off x="7464767" y="4117900"/>
            <a:ext cx="374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933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Isso é suficiente??</a:t>
            </a:r>
            <a:endParaRPr sz="2933"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555967" y="5117467"/>
            <a:ext cx="5743200" cy="7636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933" b="1">
                <a:solidFill>
                  <a:srgbClr val="4A86E8"/>
                </a:solidFill>
              </a:rPr>
              <a:t>Exercício: melhore esse teste.</a:t>
            </a:r>
            <a:endParaRPr sz="2667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Sumário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74121">
              <a:buSzPts val="2000"/>
            </a:pPr>
            <a:r>
              <a:rPr lang="en" sz="2667"/>
              <a:t>Situação-exemplo: Sistema de Leilão</a:t>
            </a:r>
            <a:endParaRPr sz="2667"/>
          </a:p>
          <a:p>
            <a:pPr indent="-474121">
              <a:buSzPts val="2000"/>
            </a:pPr>
            <a:r>
              <a:rPr lang="en" sz="2667"/>
              <a:t>Implementando uma nova funcionalidade</a:t>
            </a:r>
            <a:endParaRPr sz="2667"/>
          </a:p>
          <a:p>
            <a:pPr indent="-474121">
              <a:buSzPts val="2000"/>
            </a:pPr>
            <a:r>
              <a:rPr lang="en" sz="2667"/>
              <a:t>Criando um Teste Unitário</a:t>
            </a:r>
            <a:endParaRPr sz="2667"/>
          </a:p>
          <a:p>
            <a:pPr indent="-474121">
              <a:buSzPts val="2000"/>
            </a:pPr>
            <a:r>
              <a:rPr lang="en" sz="2667"/>
              <a:t>Classes de Equivalência</a:t>
            </a:r>
            <a:endParaRPr sz="2667"/>
          </a:p>
          <a:p>
            <a:pPr indent="-474121">
              <a:buSzPts val="2000"/>
            </a:pPr>
            <a:r>
              <a:rPr lang="en" sz="2667"/>
              <a:t>Refatoramento</a:t>
            </a:r>
            <a:endParaRPr sz="2667"/>
          </a:p>
          <a:p>
            <a:pPr indent="-474121">
              <a:buSzPts val="2000"/>
            </a:pPr>
            <a:r>
              <a:rPr lang="en" sz="2667"/>
              <a:t>Cláusulas @Before e @After</a:t>
            </a:r>
            <a:endParaRPr sz="2667"/>
          </a:p>
          <a:p>
            <a:pPr indent="-474121">
              <a:buSzPts val="2000"/>
            </a:pPr>
            <a:r>
              <a:rPr lang="en" sz="2667"/>
              <a:t>Padrão Test Data Builder</a:t>
            </a:r>
            <a:endParaRPr sz="2667"/>
          </a:p>
          <a:p>
            <a:pPr indent="-474121">
              <a:buSzPts val="2000"/>
            </a:pPr>
            <a:r>
              <a:rPr lang="en" sz="2667"/>
              <a:t>Testando Exceções</a:t>
            </a:r>
            <a:endParaRPr sz="2667"/>
          </a:p>
          <a:p>
            <a:pPr indent="-474121">
              <a:buSzPts val="2000"/>
            </a:pPr>
            <a:r>
              <a:rPr lang="en" sz="2667"/>
              <a:t>Usando o Hamcrest</a:t>
            </a:r>
            <a:endParaRPr sz="2667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Testando casos especiais</a:t>
            </a:r>
            <a:endParaRPr/>
          </a:p>
        </p:txBody>
      </p:sp>
      <p:sp>
        <p:nvSpPr>
          <p:cNvPr id="242" name="Google Shape;242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2933"/>
              <a:t>“Quando lidamos com listas, por exemplo, é sempre interessante tratarmos o caso da </a:t>
            </a:r>
            <a:r>
              <a:rPr lang="en" sz="2933">
                <a:solidFill>
                  <a:srgbClr val="0000FF"/>
                </a:solidFill>
              </a:rPr>
              <a:t>lista cheia</a:t>
            </a:r>
            <a:r>
              <a:rPr lang="en" sz="2933"/>
              <a:t>, da lista com </a:t>
            </a:r>
            <a:r>
              <a:rPr lang="en" sz="2933">
                <a:solidFill>
                  <a:srgbClr val="0000FF"/>
                </a:solidFill>
              </a:rPr>
              <a:t>apenas um elemento</a:t>
            </a:r>
            <a:r>
              <a:rPr lang="en" sz="2933"/>
              <a:t>, da </a:t>
            </a:r>
            <a:r>
              <a:rPr lang="en" sz="2933">
                <a:solidFill>
                  <a:srgbClr val="0000FF"/>
                </a:solidFill>
              </a:rPr>
              <a:t>lista vazia</a:t>
            </a:r>
            <a:r>
              <a:rPr lang="en" sz="2933"/>
              <a:t>.” (ANICHE, 2015, p. 24)</a:t>
            </a:r>
            <a:endParaRPr sz="2933"/>
          </a:p>
          <a:p>
            <a:pPr marL="0" indent="0" algn="just">
              <a:spcBef>
                <a:spcPts val="2133"/>
              </a:spcBef>
              <a:buNone/>
            </a:pPr>
            <a:r>
              <a:rPr lang="en" sz="2933"/>
              <a:t>Outro exemplo: </a:t>
            </a:r>
            <a:r>
              <a:rPr lang="en" sz="2933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if(salario&gt;=2000)</a:t>
            </a:r>
            <a:endParaRPr sz="2933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1054" algn="just">
              <a:spcBef>
                <a:spcPts val="2133"/>
              </a:spcBef>
              <a:buSzPts val="2200"/>
            </a:pPr>
            <a:r>
              <a:rPr lang="en" sz="2933"/>
              <a:t>Cenário A: salário </a:t>
            </a:r>
            <a:r>
              <a:rPr lang="en" sz="2933">
                <a:solidFill>
                  <a:srgbClr val="FF0000"/>
                </a:solidFill>
              </a:rPr>
              <a:t>menor </a:t>
            </a:r>
            <a:r>
              <a:rPr lang="en" sz="2933"/>
              <a:t>que 2000</a:t>
            </a:r>
            <a:endParaRPr sz="2933"/>
          </a:p>
          <a:p>
            <a:pPr indent="-491054" algn="just">
              <a:buSzPts val="2200"/>
            </a:pPr>
            <a:r>
              <a:rPr lang="en" sz="2933"/>
              <a:t>Cenário B: salário </a:t>
            </a:r>
            <a:r>
              <a:rPr lang="en" sz="2933">
                <a:solidFill>
                  <a:srgbClr val="0000FF"/>
                </a:solidFill>
              </a:rPr>
              <a:t>maior </a:t>
            </a:r>
            <a:r>
              <a:rPr lang="en" sz="2933"/>
              <a:t>que 2000</a:t>
            </a:r>
            <a:endParaRPr sz="2933"/>
          </a:p>
          <a:p>
            <a:pPr indent="-491054" algn="just">
              <a:buSzPts val="2200"/>
            </a:pPr>
            <a:r>
              <a:rPr lang="en" sz="2933"/>
              <a:t>Cenário C: salário </a:t>
            </a:r>
            <a:r>
              <a:rPr lang="en" sz="2933">
                <a:solidFill>
                  <a:srgbClr val="000000"/>
                </a:solidFill>
              </a:rPr>
              <a:t>igual </a:t>
            </a:r>
            <a:r>
              <a:rPr lang="en" sz="2933"/>
              <a:t>a 2000</a:t>
            </a:r>
            <a:endParaRPr sz="2933"/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endParaRPr sz="2933"/>
          </a:p>
        </p:txBody>
      </p:sp>
      <p:sp>
        <p:nvSpPr>
          <p:cNvPr id="243" name="Google Shape;243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267"/>
              <a:t>Dica</a:t>
            </a:r>
            <a:endParaRPr sz="4267"/>
          </a:p>
        </p:txBody>
      </p:sp>
      <p:sp>
        <p:nvSpPr>
          <p:cNvPr id="249" name="Google Shape;249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95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3200"/>
              <a:t>“Uma sugestão que sempre dou é ter uma lista, em papel mesmo, com os mais diversos cenários que você precisa testar. E, à medida que você for implementando-os, novos cenários aparecerão. Portanto, antes de sair programando, pense e elenque os testes.” (ANICHE, 2015, p. 26)</a:t>
            </a:r>
            <a:endParaRPr sz="3200"/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endParaRPr sz="2667"/>
          </a:p>
        </p:txBody>
      </p:sp>
      <p:sp>
        <p:nvSpPr>
          <p:cNvPr id="250" name="Google Shape;250;p3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body" idx="1"/>
          </p:nvPr>
        </p:nvSpPr>
        <p:spPr>
          <a:xfrm>
            <a:off x="561333" y="4258833"/>
            <a:ext cx="11360800" cy="18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3200"/>
              <a:t>E se no futuro mudarmos o construtor, passando algum parâmetro? Precisaríamos alterar em todos os métodos!</a:t>
            </a:r>
            <a:endParaRPr sz="3200"/>
          </a:p>
          <a:p>
            <a:pPr marL="0" indent="0" algn="just">
              <a:buNone/>
            </a:pPr>
            <a:endParaRPr sz="3200"/>
          </a:p>
        </p:txBody>
      </p:sp>
      <p:sp>
        <p:nvSpPr>
          <p:cNvPr id="256" name="Google Shape;256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Melhorando o código de teste</a:t>
            </a:r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8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3200" b="1">
                <a:solidFill>
                  <a:srgbClr val="0000FF"/>
                </a:solidFill>
              </a:rPr>
              <a:t>Teste é código</a:t>
            </a:r>
            <a:r>
              <a:rPr lang="en" sz="3200"/>
              <a:t>. </a:t>
            </a:r>
            <a:r>
              <a:rPr lang="en" sz="3200">
                <a:solidFill>
                  <a:srgbClr val="FF0000"/>
                </a:solidFill>
              </a:rPr>
              <a:t>Código mal escrito é difícil de ser mantido</a:t>
            </a:r>
            <a:r>
              <a:rPr lang="en" sz="3200"/>
              <a:t>. </a:t>
            </a:r>
            <a:endParaRPr sz="3200"/>
          </a:p>
          <a:p>
            <a:pPr marL="0" indent="0" algn="just">
              <a:buNone/>
            </a:pPr>
            <a:r>
              <a:rPr lang="en" sz="3200"/>
              <a:t>Observe que temos a seguinte linha em </a:t>
            </a:r>
            <a:r>
              <a:rPr lang="en" sz="3200" b="1"/>
              <a:t>todos</a:t>
            </a:r>
            <a:r>
              <a:rPr lang="en" sz="3200"/>
              <a:t> os métodos dessa classe:</a:t>
            </a:r>
            <a:endParaRPr sz="3200"/>
          </a:p>
          <a:p>
            <a:pPr marL="0" indent="0" algn="just">
              <a:buNone/>
            </a:pPr>
            <a:endParaRPr sz="3200"/>
          </a:p>
        </p:txBody>
      </p:sp>
      <p:sp>
        <p:nvSpPr>
          <p:cNvPr id="258" name="Google Shape;258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22</a:t>
            </a:fld>
            <a:endParaRPr/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34" y="3432433"/>
            <a:ext cx="10091265" cy="7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Melhorando o código de teste</a:t>
            </a:r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sz="320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23</a:t>
            </a:fld>
            <a:endParaRPr/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467" y="3594201"/>
            <a:ext cx="8735967" cy="230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1" y="1536634"/>
            <a:ext cx="7882753" cy="1877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Melhorando o código de teste</a:t>
            </a:r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275" name="Google Shape;275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24</a:t>
            </a:fld>
            <a:endParaRPr/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1536618"/>
            <a:ext cx="10549065" cy="362103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6"/>
          <p:cNvSpPr/>
          <p:nvPr/>
        </p:nvSpPr>
        <p:spPr>
          <a:xfrm>
            <a:off x="956033" y="4020900"/>
            <a:ext cx="3980000" cy="571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Melhorando o código de teste: </a:t>
            </a:r>
            <a:r>
              <a:rPr lang="en">
                <a:solidFill>
                  <a:srgbClr val="000000"/>
                </a:solidFill>
              </a:rPr>
              <a:t>cláusula </a:t>
            </a:r>
            <a:r>
              <a:rPr lang="en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3200"/>
              <a:t>É possível programar o JUnit para que ele invoque um método auxiliar antes de iniciar os métodos de test:</a:t>
            </a:r>
            <a:endParaRPr sz="320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3200"/>
          </a:p>
        </p:txBody>
      </p:sp>
      <p:sp>
        <p:nvSpPr>
          <p:cNvPr id="284" name="Google Shape;284;p3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25</a:t>
            </a:fld>
            <a:endParaRPr/>
          </a:p>
        </p:txBody>
      </p:sp>
      <p:pic>
        <p:nvPicPr>
          <p:cNvPr id="285" name="Google Shape;285;p37"/>
          <p:cNvPicPr preferRelativeResize="0"/>
          <p:nvPr/>
        </p:nvPicPr>
        <p:blipFill rotWithShape="1">
          <a:blip r:embed="rId3">
            <a:alphaModFix/>
          </a:blip>
          <a:srcRect b="12319"/>
          <a:stretch/>
        </p:blipFill>
        <p:spPr>
          <a:xfrm>
            <a:off x="2699167" y="2885167"/>
            <a:ext cx="8811901" cy="35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Melhorando o código de teste: </a:t>
            </a:r>
            <a:r>
              <a:rPr lang="en">
                <a:solidFill>
                  <a:srgbClr val="000000"/>
                </a:solidFill>
              </a:rPr>
              <a:t>cláusula </a:t>
            </a:r>
            <a:r>
              <a:rPr lang="en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3200"/>
              <a:t>Dessa forma, podemos retirar a invocação do método </a:t>
            </a: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criaAvaliador()</a:t>
            </a:r>
            <a:r>
              <a:rPr lang="en" sz="3200"/>
              <a:t> de </a:t>
            </a:r>
            <a:r>
              <a:rPr lang="en" sz="3200" b="1"/>
              <a:t>todos os métodos de teste</a:t>
            </a:r>
            <a:r>
              <a:rPr lang="en" sz="3200"/>
              <a:t>, já que o próprio JUnit irá fazer isso.</a:t>
            </a:r>
            <a:endParaRPr sz="3200"/>
          </a:p>
          <a:p>
            <a:pPr marL="0" indent="0" algn="just">
              <a:spcBef>
                <a:spcPts val="2133"/>
              </a:spcBef>
              <a:buClr>
                <a:srgbClr val="000000"/>
              </a:buClr>
              <a:buSzPts val="1100"/>
              <a:buNone/>
            </a:pPr>
            <a:r>
              <a:rPr lang="en" sz="3200"/>
              <a:t>Se sua classe de teste possui 5 métodos de teste (@Test) então o JUnit executará o método </a:t>
            </a: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criaAvaliador()</a:t>
            </a:r>
            <a:r>
              <a:rPr lang="en" sz="3200"/>
              <a:t> 5 vezes: uma vez antes de cada método.</a:t>
            </a:r>
            <a:endParaRPr sz="320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292" name="Google Shape;292;p3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Melhorando o código de teste: Test Data Builders</a:t>
            </a:r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buSzPts val="2400"/>
            </a:pPr>
            <a:r>
              <a:rPr lang="en" sz="3200"/>
              <a:t>Builder: construtor</a:t>
            </a:r>
            <a:endParaRPr sz="3200"/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3200"/>
              <a:t>Veja que criar um Leilao não é uma tarefa fácil nem simples de ler. E note em quantos lugares diferentes fazemos uso da classe Leilão: </a:t>
            </a: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AvaliadorTest</a:t>
            </a:r>
            <a:r>
              <a:rPr lang="en" sz="3200"/>
              <a:t>, </a:t>
            </a: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LeilaoTest</a:t>
            </a:r>
            <a:r>
              <a:rPr lang="en" sz="3200"/>
              <a:t>. Podemos </a:t>
            </a:r>
            <a:r>
              <a:rPr lang="en" sz="3200">
                <a:solidFill>
                  <a:srgbClr val="0000FF"/>
                </a:solidFill>
              </a:rPr>
              <a:t>isolar o código de criação de leilão</a:t>
            </a:r>
            <a:r>
              <a:rPr lang="en" sz="3200"/>
              <a:t> em uma classe específica, mais legível e clara.</a:t>
            </a:r>
            <a:endParaRPr sz="3200"/>
          </a:p>
        </p:txBody>
      </p:sp>
      <p:sp>
        <p:nvSpPr>
          <p:cNvPr id="299" name="Google Shape;299;p3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Test Data Builders</a:t>
            </a:r>
            <a:endParaRPr/>
          </a:p>
        </p:txBody>
      </p:sp>
      <p:sp>
        <p:nvSpPr>
          <p:cNvPr id="305" name="Google Shape;305;p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933"/>
              <a:t>Nosso objetivo é ter um código mais simples e enxuto:</a:t>
            </a:r>
            <a:endParaRPr sz="2933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sp>
        <p:nvSpPr>
          <p:cNvPr id="306" name="Google Shape;306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28</a:t>
            </a:fld>
            <a:endParaRPr/>
          </a:p>
        </p:txBody>
      </p:sp>
      <p:pic>
        <p:nvPicPr>
          <p:cNvPr id="307" name="Google Shape;3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67" y="2307100"/>
            <a:ext cx="9623200" cy="407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Test Data Builders</a:t>
            </a:r>
            <a:endParaRPr/>
          </a:p>
        </p:txBody>
      </p:sp>
      <p:sp>
        <p:nvSpPr>
          <p:cNvPr id="313" name="Google Shape;313;p41"/>
          <p:cNvSpPr txBox="1">
            <a:spLocks noGrp="1"/>
          </p:cNvSpPr>
          <p:nvPr>
            <p:ph type="body" idx="1"/>
          </p:nvPr>
        </p:nvSpPr>
        <p:spPr>
          <a:xfrm>
            <a:off x="241667" y="1536633"/>
            <a:ext cx="1178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3200"/>
              <a:t>Escrever a classe </a:t>
            </a:r>
            <a:r>
              <a:rPr lang="en" sz="3200">
                <a:latin typeface="Consolas"/>
                <a:ea typeface="Consolas"/>
                <a:cs typeface="Consolas"/>
                <a:sym typeface="Consolas"/>
              </a:rPr>
              <a:t>CriadorDeLeiloes </a:t>
            </a:r>
            <a:r>
              <a:rPr lang="en" sz="3200"/>
              <a:t>é razoavelmente simples.</a:t>
            </a:r>
            <a:endParaRPr sz="3200"/>
          </a:p>
          <a:p>
            <a:pPr marL="0" indent="0">
              <a:spcBef>
                <a:spcPts val="2133"/>
              </a:spcBef>
              <a:buNone/>
            </a:pPr>
            <a:r>
              <a:rPr lang="en" sz="3200"/>
              <a:t>O segredo é possibilitar que invoquemos um método atrás do outro.</a:t>
            </a:r>
            <a:endParaRPr sz="3200"/>
          </a:p>
          <a:p>
            <a:pPr marL="0" indent="0">
              <a:spcBef>
                <a:spcPts val="2133"/>
              </a:spcBef>
              <a:buNone/>
            </a:pPr>
            <a:r>
              <a:rPr lang="en" sz="3200"/>
              <a:t>Como?</a:t>
            </a:r>
            <a:endParaRPr sz="320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3200"/>
              <a:t>R= basta retornarmos o </a:t>
            </a:r>
            <a:r>
              <a:rPr lang="en" sz="3200" b="1">
                <a:solidFill>
                  <a:srgbClr val="A64D79"/>
                </a:solidFill>
                <a:latin typeface="Consolas"/>
                <a:ea typeface="Consolas"/>
                <a:cs typeface="Consolas"/>
                <a:sym typeface="Consolas"/>
              </a:rPr>
              <a:t>this </a:t>
            </a:r>
            <a:r>
              <a:rPr lang="en" sz="3200"/>
              <a:t>em todos os métodos!</a:t>
            </a:r>
            <a:endParaRPr sz="3200"/>
          </a:p>
        </p:txBody>
      </p:sp>
      <p:sp>
        <p:nvSpPr>
          <p:cNvPr id="314" name="Google Shape;314;p4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Situação-exemplo: sistema de Leilão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742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667"/>
              <a:t>Alguns exemplos próximos:</a:t>
            </a:r>
            <a:endParaRPr sz="2667"/>
          </a:p>
          <a:p>
            <a:pPr indent="-474121">
              <a:spcBef>
                <a:spcPts val="2133"/>
              </a:spcBef>
              <a:buSzPts val="2000"/>
              <a:buAutoNum type="alphaLcParenR"/>
            </a:pPr>
            <a:r>
              <a:rPr lang="en" sz="2667" u="sng">
                <a:solidFill>
                  <a:schemeClr val="hlink"/>
                </a:solidFill>
                <a:hlinkClick r:id="rId3"/>
              </a:rPr>
              <a:t>coliseumleiloes.com.br</a:t>
            </a:r>
            <a:endParaRPr sz="2667"/>
          </a:p>
          <a:p>
            <a:pPr indent="-474121">
              <a:buSzPts val="2000"/>
              <a:buAutoNum type="alphaLcParenR"/>
            </a:pPr>
            <a:r>
              <a:rPr lang="en" sz="2667" u="sng">
                <a:solidFill>
                  <a:schemeClr val="hlink"/>
                </a:solidFill>
                <a:hlinkClick r:id="rId4"/>
              </a:rPr>
              <a:t>vizeuonline.com.br</a:t>
            </a:r>
            <a:endParaRPr sz="2667"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3</a:t>
            </a:fld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5">
            <a:alphaModFix/>
          </a:blip>
          <a:srcRect l="11624" r="9567"/>
          <a:stretch/>
        </p:blipFill>
        <p:spPr>
          <a:xfrm>
            <a:off x="5157667" y="1739834"/>
            <a:ext cx="6025567" cy="38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/>
              <a:t>Test Data Builders: definição</a:t>
            </a:r>
            <a:endParaRPr sz="2933">
              <a:solidFill>
                <a:schemeClr val="accent3"/>
              </a:solidFill>
            </a:endParaRPr>
          </a:p>
        </p:txBody>
      </p:sp>
      <p:sp>
        <p:nvSpPr>
          <p:cNvPr id="320" name="Google Shape;320;p4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3200"/>
              <a:t>Trata-se de um </a:t>
            </a:r>
            <a:r>
              <a:rPr lang="en" sz="3200" b="1">
                <a:solidFill>
                  <a:srgbClr val="4A86E8"/>
                </a:solidFill>
              </a:rPr>
              <a:t>padrão de projeto para código de testes</a:t>
            </a:r>
            <a:r>
              <a:rPr lang="en" sz="3200"/>
              <a:t>.</a:t>
            </a:r>
            <a:endParaRPr sz="3200"/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3200"/>
              <a:t>“Sempre que temos classes que são complicadas de serem criadas ou que são usadas por diversas classes de teste, devemos </a:t>
            </a:r>
            <a:r>
              <a:rPr lang="en" sz="3200" b="1">
                <a:solidFill>
                  <a:schemeClr val="dk2"/>
                </a:solidFill>
              </a:rPr>
              <a:t>isolar </a:t>
            </a:r>
            <a:r>
              <a:rPr lang="en" sz="3200"/>
              <a:t>o código de criação das mesmas em um único lugar, para que mudanças na estrutura dessa classe não impactem em todos os nossos métodos de teste.” (ANICHE, 2015, p. 31)</a:t>
            </a:r>
            <a:endParaRPr sz="3200"/>
          </a:p>
        </p:txBody>
      </p:sp>
      <p:sp>
        <p:nvSpPr>
          <p:cNvPr id="321" name="Google Shape;321;p4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/>
          </a:p>
        </p:txBody>
      </p:sp>
      <p:sp>
        <p:nvSpPr>
          <p:cNvPr id="327" name="Google Shape;327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328" name="Google Shape;328;p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31</a:t>
            </a:fld>
            <a:endParaRPr/>
          </a:p>
        </p:txBody>
      </p:sp>
      <p:pic>
        <p:nvPicPr>
          <p:cNvPr id="329" name="Google Shape;3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67" y="733984"/>
            <a:ext cx="11018535" cy="5390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/>
          </a:p>
        </p:txBody>
      </p:sp>
      <p:sp>
        <p:nvSpPr>
          <p:cNvPr id="335" name="Google Shape;335;p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336" name="Google Shape;336;p4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32</a:t>
            </a:fld>
            <a:endParaRPr/>
          </a:p>
        </p:txBody>
      </p:sp>
      <p:pic>
        <p:nvPicPr>
          <p:cNvPr id="337" name="Google Shape;3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34" y="1356968"/>
            <a:ext cx="11798665" cy="38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Cláusula @After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4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3200"/>
              <a:t>Métodos anotados com </a:t>
            </a:r>
            <a:r>
              <a:rPr lang="en" sz="32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@After</a:t>
            </a:r>
            <a:r>
              <a:rPr lang="en" sz="3200"/>
              <a:t> são executados após a execução do método de teste.</a:t>
            </a:r>
            <a:endParaRPr sz="3200"/>
          </a:p>
          <a:p>
            <a:pPr marL="0" indent="0" algn="just">
              <a:spcBef>
                <a:spcPts val="2133"/>
              </a:spcBef>
              <a:buNone/>
            </a:pPr>
            <a:r>
              <a:rPr lang="en" sz="3200"/>
              <a:t>Utilizamos quando os testes consomem </a:t>
            </a:r>
            <a:r>
              <a:rPr lang="en" sz="3200" b="1">
                <a:solidFill>
                  <a:schemeClr val="dk2"/>
                </a:solidFill>
              </a:rPr>
              <a:t>recursos</a:t>
            </a:r>
            <a:r>
              <a:rPr lang="en" sz="3200">
                <a:solidFill>
                  <a:schemeClr val="dk2"/>
                </a:solidFill>
              </a:rPr>
              <a:t> </a:t>
            </a:r>
            <a:r>
              <a:rPr lang="en" sz="3200"/>
              <a:t>que precisam ser </a:t>
            </a:r>
            <a:r>
              <a:rPr lang="en" sz="3200" b="1">
                <a:solidFill>
                  <a:srgbClr val="FF0000"/>
                </a:solidFill>
              </a:rPr>
              <a:t>finalizados</a:t>
            </a:r>
            <a:r>
              <a:rPr lang="en" sz="3200"/>
              <a:t>.</a:t>
            </a:r>
            <a:endParaRPr sz="3200"/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3200"/>
              <a:t>Exemplos: conexão com o banco de dados, arquivo, socket, etc.”</a:t>
            </a:r>
            <a:endParaRPr sz="3200"/>
          </a:p>
        </p:txBody>
      </p:sp>
      <p:sp>
        <p:nvSpPr>
          <p:cNvPr id="344" name="Google Shape;344;p4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/>
              <a:t>Cláusulas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@BeforeClass</a:t>
            </a:r>
            <a:r>
              <a:rPr lang="en"/>
              <a:t> 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@AfterClass</a:t>
            </a:r>
            <a:endParaRPr/>
          </a:p>
        </p:txBody>
      </p:sp>
      <p:sp>
        <p:nvSpPr>
          <p:cNvPr id="350" name="Google Shape;350;p4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3200"/>
              <a:t>Método anotado com </a:t>
            </a:r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@BeforeClass</a:t>
            </a:r>
            <a:r>
              <a:rPr lang="en" sz="3200"/>
              <a:t> são executados apenas uma vez, antes de todos os métodos de teste.</a:t>
            </a:r>
            <a:endParaRPr sz="320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3200"/>
              <a:t>Método anotado com </a:t>
            </a:r>
            <a:r>
              <a:rPr lang="en" sz="3200" b="1">
                <a:latin typeface="Consolas"/>
                <a:ea typeface="Consolas"/>
                <a:cs typeface="Consolas"/>
                <a:sym typeface="Consolas"/>
              </a:rPr>
              <a:t>@AfterClass</a:t>
            </a:r>
            <a:r>
              <a:rPr lang="en" sz="3200"/>
              <a:t> é executado uma vez, após a execução do último método de teste da classe.</a:t>
            </a:r>
            <a:endParaRPr/>
          </a:p>
        </p:txBody>
      </p:sp>
      <p:sp>
        <p:nvSpPr>
          <p:cNvPr id="351" name="Google Shape;351;p4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Testando Exceções</a:t>
            </a:r>
            <a:endParaRPr/>
          </a:p>
        </p:txBody>
      </p:sp>
      <p:sp>
        <p:nvSpPr>
          <p:cNvPr id="357" name="Google Shape;357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933"/>
              <a:t>O que aconteceria com nosso código se o </a:t>
            </a:r>
            <a:r>
              <a:rPr lang="en" sz="2933">
                <a:latin typeface="Consolas"/>
                <a:ea typeface="Consolas"/>
                <a:cs typeface="Consolas"/>
                <a:sym typeface="Consolas"/>
              </a:rPr>
              <a:t>leilao</a:t>
            </a:r>
            <a:r>
              <a:rPr lang="en" sz="2933"/>
              <a:t> passado não recebesse nenhum lance?</a:t>
            </a:r>
            <a:endParaRPr sz="2933"/>
          </a:p>
          <a:p>
            <a:pPr marL="0" indent="0">
              <a:spcBef>
                <a:spcPts val="2133"/>
              </a:spcBef>
              <a:buNone/>
            </a:pPr>
            <a:r>
              <a:rPr lang="en" sz="2933">
                <a:latin typeface="Consolas"/>
                <a:ea typeface="Consolas"/>
                <a:cs typeface="Consolas"/>
                <a:sym typeface="Consolas"/>
              </a:rPr>
              <a:t>maiorDeTodos = Double.NEGATIVE_INFINITY;</a:t>
            </a:r>
            <a:endParaRPr sz="2933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2933"/>
              <a:t>Isso não faria sentido!</a:t>
            </a:r>
            <a:endParaRPr sz="2933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2933"/>
              <a:t>Melhor utilizar uma </a:t>
            </a:r>
            <a:r>
              <a:rPr lang="en" sz="2933" b="1">
                <a:solidFill>
                  <a:srgbClr val="FF0000"/>
                </a:solidFill>
              </a:rPr>
              <a:t>exception</a:t>
            </a:r>
            <a:r>
              <a:rPr lang="en" sz="2933"/>
              <a:t> para esse caso!</a:t>
            </a:r>
            <a:endParaRPr sz="2933"/>
          </a:p>
        </p:txBody>
      </p:sp>
      <p:sp>
        <p:nvSpPr>
          <p:cNvPr id="358" name="Google Shape;358;p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Testando Exceções</a:t>
            </a:r>
            <a:endParaRPr/>
          </a:p>
        </p:txBody>
      </p:sp>
      <p:sp>
        <p:nvSpPr>
          <p:cNvPr id="364" name="Google Shape;364;p4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365" name="Google Shape;365;p4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36</a:t>
            </a:fld>
            <a:endParaRPr/>
          </a:p>
        </p:txBody>
      </p:sp>
      <p:pic>
        <p:nvPicPr>
          <p:cNvPr id="366" name="Google Shape;3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01" y="2926967"/>
            <a:ext cx="11511999" cy="285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01" y="415167"/>
            <a:ext cx="11512001" cy="24118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8" name="Google Shape;368;p48"/>
          <p:cNvGrpSpPr/>
          <p:nvPr/>
        </p:nvGrpSpPr>
        <p:grpSpPr>
          <a:xfrm>
            <a:off x="1731633" y="2898400"/>
            <a:ext cx="9960400" cy="3061667"/>
            <a:chOff x="1298725" y="2173800"/>
            <a:chExt cx="7470300" cy="2296250"/>
          </a:xfrm>
        </p:grpSpPr>
        <p:sp>
          <p:nvSpPr>
            <p:cNvPr id="369" name="Google Shape;369;p48"/>
            <p:cNvSpPr txBox="1"/>
            <p:nvPr/>
          </p:nvSpPr>
          <p:spPr>
            <a:xfrm>
              <a:off x="6023250" y="2173800"/>
              <a:ext cx="2449200" cy="7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667" b="1">
                  <a:solidFill>
                    <a:srgbClr val="FF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Como testar esse trecho de código??</a:t>
              </a:r>
              <a:endParaRPr sz="2667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70" name="Google Shape;370;p48"/>
            <p:cNvSpPr/>
            <p:nvPr/>
          </p:nvSpPr>
          <p:spPr>
            <a:xfrm>
              <a:off x="1298725" y="2939150"/>
              <a:ext cx="7470300" cy="1530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Testando Exceções (atributo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expected</a:t>
            </a:r>
            <a:r>
              <a:rPr lang="en"/>
              <a:t>)</a:t>
            </a:r>
            <a:endParaRPr/>
          </a:p>
        </p:txBody>
      </p:sp>
      <p:sp>
        <p:nvSpPr>
          <p:cNvPr id="376" name="Google Shape;376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377" name="Google Shape;377;p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37</a:t>
            </a:fld>
            <a:endParaRPr/>
          </a:p>
        </p:txBody>
      </p:sp>
      <p:pic>
        <p:nvPicPr>
          <p:cNvPr id="378" name="Google Shape;37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68" y="1641533"/>
            <a:ext cx="11590033" cy="40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Melhorando a legibilidade dos testes</a:t>
            </a:r>
            <a:endParaRPr/>
          </a:p>
        </p:txBody>
      </p:sp>
      <p:sp>
        <p:nvSpPr>
          <p:cNvPr id="384" name="Google Shape;384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3200"/>
              <a:t>Qual das linhas abaixo é mais intuitiva?</a:t>
            </a:r>
            <a:endParaRPr sz="3200"/>
          </a:p>
        </p:txBody>
      </p:sp>
      <p:sp>
        <p:nvSpPr>
          <p:cNvPr id="385" name="Google Shape;385;p5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38</a:t>
            </a:fld>
            <a:endParaRPr/>
          </a:p>
        </p:txBody>
      </p:sp>
      <p:pic>
        <p:nvPicPr>
          <p:cNvPr id="386" name="Google Shape;3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1" y="2401834"/>
            <a:ext cx="11360801" cy="97840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0"/>
          <p:cNvSpPr txBox="1">
            <a:spLocks noGrp="1"/>
          </p:cNvSpPr>
          <p:nvPr>
            <p:ph type="body" idx="1"/>
          </p:nvPr>
        </p:nvSpPr>
        <p:spPr>
          <a:xfrm>
            <a:off x="415600" y="3780900"/>
            <a:ext cx="11360800" cy="156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3200"/>
              <a:t>“garanta que o menor lance é igual a 250.0”</a:t>
            </a:r>
            <a:endParaRPr sz="320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3200"/>
              <a:t>Projeto </a:t>
            </a:r>
            <a:r>
              <a:rPr lang="en" sz="3200" b="1"/>
              <a:t>Hamcrest</a:t>
            </a:r>
            <a:r>
              <a:rPr lang="en" sz="3200"/>
              <a:t>: </a:t>
            </a:r>
            <a:r>
              <a:rPr lang="en" sz="3200" u="sng">
                <a:solidFill>
                  <a:schemeClr val="hlink"/>
                </a:solidFill>
                <a:hlinkClick r:id="rId4"/>
              </a:rPr>
              <a:t>hamcrest.org/JavaHamcrest</a:t>
            </a:r>
            <a:endParaRPr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Usando o Hamcrest</a:t>
            </a:r>
            <a:endParaRPr/>
          </a:p>
        </p:txBody>
      </p:sp>
      <p:sp>
        <p:nvSpPr>
          <p:cNvPr id="393" name="Google Shape;393;p5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39</a:t>
            </a:fld>
            <a:endParaRPr/>
          </a:p>
        </p:txBody>
      </p:sp>
      <p:pic>
        <p:nvPicPr>
          <p:cNvPr id="394" name="Google Shape;3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34" y="1536633"/>
            <a:ext cx="11360799" cy="1622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867" y="4953849"/>
            <a:ext cx="10746968" cy="853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033" y="3604100"/>
            <a:ext cx="112014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1"/>
          <p:cNvSpPr txBox="1">
            <a:spLocks noGrp="1"/>
          </p:cNvSpPr>
          <p:nvPr>
            <p:ph type="body" idx="1"/>
          </p:nvPr>
        </p:nvSpPr>
        <p:spPr>
          <a:xfrm>
            <a:off x="792767" y="4221433"/>
            <a:ext cx="877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3733"/>
              <a:t>...</a:t>
            </a:r>
            <a:endParaRPr sz="3733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Situação-exemplo: sistema de Leilão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742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667"/>
              <a:t>Funcionalidades básicas:</a:t>
            </a:r>
            <a:endParaRPr sz="2667"/>
          </a:p>
          <a:p>
            <a:pPr indent="-474121">
              <a:spcBef>
                <a:spcPts val="2133"/>
              </a:spcBef>
              <a:buSzPts val="2000"/>
              <a:buAutoNum type="alphaLcParenR"/>
            </a:pPr>
            <a:r>
              <a:rPr lang="en" sz="2667"/>
              <a:t>Encontrar o maior lance</a:t>
            </a:r>
            <a:endParaRPr sz="2667"/>
          </a:p>
          <a:p>
            <a:pPr indent="-474121">
              <a:buSzPts val="2000"/>
              <a:buAutoNum type="alphaLcParenR"/>
            </a:pPr>
            <a:r>
              <a:rPr lang="en" sz="2667"/>
              <a:t>Encontrar o menor lance</a:t>
            </a:r>
            <a:endParaRPr sz="2667"/>
          </a:p>
          <a:p>
            <a:pPr indent="-474121">
              <a:buSzPts val="2000"/>
              <a:buAutoNum type="alphaLcParenR"/>
            </a:pPr>
            <a:r>
              <a:rPr lang="en" sz="2667"/>
              <a:t>Encontrar os três maiores lances</a:t>
            </a:r>
            <a:endParaRPr sz="2667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4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l="11624" r="9567"/>
          <a:stretch/>
        </p:blipFill>
        <p:spPr>
          <a:xfrm>
            <a:off x="5157667" y="1739834"/>
            <a:ext cx="6025567" cy="38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/>
          </a:p>
        </p:txBody>
      </p:sp>
      <p:sp>
        <p:nvSpPr>
          <p:cNvPr id="403" name="Google Shape;403;p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0">
              <a:buClr>
                <a:srgbClr val="000000"/>
              </a:buClr>
              <a:buSzPts val="1100"/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assertEquals(3, maiores.size());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buClr>
                <a:srgbClr val="000000"/>
              </a:buClr>
              <a:buSzPts val="1100"/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assertEquals(400.0, maiores.get(0).getValor(), 0.00001);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buClr>
                <a:srgbClr val="000000"/>
              </a:buClr>
              <a:buSzPts val="1100"/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assertEquals(300.0, maiores.get(1).getValor(), 0.00001);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buClr>
                <a:srgbClr val="000000"/>
              </a:buClr>
              <a:buSzPts val="1100"/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assertEquals(200.0, maiores.get(2).getValor(), 0.00001);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buClr>
                <a:srgbClr val="000000"/>
              </a:buClr>
              <a:buSzPts val="1100"/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2933"/>
              <a:t>Estamos usando quatro asserts! E veja que comparamos atributos, não os objetos em si. Isso geralmente </a:t>
            </a:r>
            <a:r>
              <a:rPr lang="en" sz="2933" b="1">
                <a:solidFill>
                  <a:srgbClr val="FF0000"/>
                </a:solidFill>
              </a:rPr>
              <a:t>não é bom</a:t>
            </a:r>
            <a:r>
              <a:rPr lang="en" sz="2933"/>
              <a:t>.</a:t>
            </a:r>
            <a:endParaRPr sz="2933"/>
          </a:p>
        </p:txBody>
      </p:sp>
      <p:sp>
        <p:nvSpPr>
          <p:cNvPr id="404" name="Google Shape;404;p5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>
            <a:spLocks noGrp="1"/>
          </p:cNvSpPr>
          <p:nvPr>
            <p:ph type="title"/>
          </p:nvPr>
        </p:nvSpPr>
        <p:spPr>
          <a:xfrm>
            <a:off x="313567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Usando o Hamcrest (outro exemplo)</a:t>
            </a:r>
            <a:endParaRPr/>
          </a:p>
        </p:txBody>
      </p:sp>
      <p:sp>
        <p:nvSpPr>
          <p:cNvPr id="410" name="Google Shape;410;p53"/>
          <p:cNvSpPr txBox="1">
            <a:spLocks noGrp="1"/>
          </p:cNvSpPr>
          <p:nvPr>
            <p:ph type="body" idx="1"/>
          </p:nvPr>
        </p:nvSpPr>
        <p:spPr>
          <a:xfrm>
            <a:off x="415600" y="763600"/>
            <a:ext cx="11360800" cy="582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rgbClr val="000000"/>
              </a:buClr>
              <a:buSzPts val="1100"/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rgbClr val="000000"/>
              </a:buClr>
              <a:buSzPts val="1100"/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public void deveEncontrarOsTresMaioresLances() {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marL="0" indent="609585">
              <a:buClr>
                <a:srgbClr val="000000"/>
              </a:buClr>
              <a:buSzPts val="1100"/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Leilao leilao = new CriadorDeLeilao()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buClr>
                <a:srgbClr val="000000"/>
              </a:buClr>
              <a:buSzPts val="1100"/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.para("Playstation 3 Novo")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buClr>
                <a:srgbClr val="000000"/>
              </a:buClr>
              <a:buSzPts val="1100"/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.lance(joao, 100)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buClr>
                <a:srgbClr val="000000"/>
              </a:buClr>
              <a:buSzPts val="1100"/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.lance(maria, 200)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buClr>
                <a:srgbClr val="000000"/>
              </a:buClr>
              <a:buSzPts val="1100"/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.lance(joao, 300)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buClr>
                <a:srgbClr val="000000"/>
              </a:buClr>
              <a:buSzPts val="1100"/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.lance(maria, 400)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buClr>
                <a:srgbClr val="000000"/>
              </a:buClr>
              <a:buSzPts val="1100"/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.constroi();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indent="609585">
              <a:buClr>
                <a:srgbClr val="000000"/>
              </a:buClr>
              <a:buSzPts val="1100"/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leiloeiro.avalia(leilao);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marL="0" indent="609585"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List&lt;Lance&gt; maiores = leiloeiro.getTresMaiores();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667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667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5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Usando o Hamcrest</a:t>
            </a:r>
            <a:endParaRPr/>
          </a:p>
        </p:txBody>
      </p:sp>
      <p:sp>
        <p:nvSpPr>
          <p:cNvPr id="417" name="Google Shape;417;p5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582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3200"/>
              <a:t>Como ficaria usando o Hamcrest:</a:t>
            </a:r>
            <a:endParaRPr sz="3200"/>
          </a:p>
          <a:p>
            <a:pPr marL="0" indent="0">
              <a:spcBef>
                <a:spcPts val="2133"/>
              </a:spcBef>
              <a:buClr>
                <a:srgbClr val="000000"/>
              </a:buClr>
              <a:buSzPts val="1100"/>
              <a:buNone/>
            </a:pPr>
            <a:r>
              <a:rPr lang="en" sz="2933">
                <a:latin typeface="Consolas"/>
                <a:ea typeface="Consolas"/>
                <a:cs typeface="Consolas"/>
                <a:sym typeface="Consolas"/>
              </a:rPr>
              <a:t>assertThat(maiores, hasItems(</a:t>
            </a:r>
            <a:endParaRPr sz="2933"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buNone/>
            </a:pPr>
            <a:r>
              <a:rPr lang="en" sz="2933">
                <a:latin typeface="Consolas"/>
                <a:ea typeface="Consolas"/>
                <a:cs typeface="Consolas"/>
                <a:sym typeface="Consolas"/>
              </a:rPr>
              <a:t>new Lance(maria, 400),</a:t>
            </a:r>
            <a:endParaRPr sz="2933"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buNone/>
            </a:pPr>
            <a:r>
              <a:rPr lang="en" sz="2933">
                <a:latin typeface="Consolas"/>
                <a:ea typeface="Consolas"/>
                <a:cs typeface="Consolas"/>
                <a:sym typeface="Consolas"/>
              </a:rPr>
              <a:t>new Lance(joao, 300),</a:t>
            </a:r>
            <a:endParaRPr sz="2933"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buNone/>
            </a:pPr>
            <a:r>
              <a:rPr lang="en" sz="2933">
                <a:latin typeface="Consolas"/>
                <a:ea typeface="Consolas"/>
                <a:cs typeface="Consolas"/>
                <a:sym typeface="Consolas"/>
              </a:rPr>
              <a:t>new Lance(maria, 200)</a:t>
            </a:r>
            <a:endParaRPr sz="2933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933"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933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5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42</a:t>
            </a:fld>
            <a:endParaRPr/>
          </a:p>
        </p:txBody>
      </p:sp>
      <p:sp>
        <p:nvSpPr>
          <p:cNvPr id="419" name="Google Shape;419;p54"/>
          <p:cNvSpPr txBox="1">
            <a:spLocks noGrp="1"/>
          </p:cNvSpPr>
          <p:nvPr>
            <p:ph type="body" idx="1"/>
          </p:nvPr>
        </p:nvSpPr>
        <p:spPr>
          <a:xfrm>
            <a:off x="7793633" y="1509700"/>
            <a:ext cx="3982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933" b="1">
                <a:latin typeface="Consolas"/>
                <a:ea typeface="Consolas"/>
                <a:cs typeface="Consolas"/>
                <a:sym typeface="Consolas"/>
              </a:rPr>
              <a:t>Matchers</a:t>
            </a:r>
            <a:r>
              <a:rPr lang="en" sz="2933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933">
              <a:latin typeface="Consolas"/>
              <a:ea typeface="Consolas"/>
              <a:cs typeface="Consolas"/>
              <a:sym typeface="Consolas"/>
            </a:endParaRPr>
          </a:p>
          <a:p>
            <a:pPr indent="-491054">
              <a:buSzPts val="2200"/>
              <a:buFont typeface="Consolas"/>
              <a:buChar char="-"/>
            </a:pPr>
            <a:r>
              <a:rPr lang="en" sz="2933">
                <a:latin typeface="Consolas"/>
                <a:ea typeface="Consolas"/>
                <a:cs typeface="Consolas"/>
                <a:sym typeface="Consolas"/>
              </a:rPr>
              <a:t>assertThat</a:t>
            </a:r>
            <a:endParaRPr sz="2933">
              <a:latin typeface="Consolas"/>
              <a:ea typeface="Consolas"/>
              <a:cs typeface="Consolas"/>
              <a:sym typeface="Consolas"/>
            </a:endParaRPr>
          </a:p>
          <a:p>
            <a:pPr indent="-491054">
              <a:buSzPts val="2200"/>
              <a:buFont typeface="Consolas"/>
              <a:buChar char="-"/>
            </a:pPr>
            <a:r>
              <a:rPr lang="en" sz="2933">
                <a:latin typeface="Consolas"/>
                <a:ea typeface="Consolas"/>
                <a:cs typeface="Consolas"/>
                <a:sym typeface="Consolas"/>
              </a:rPr>
              <a:t>hasItems</a:t>
            </a:r>
            <a:endParaRPr sz="2933">
              <a:latin typeface="Consolas"/>
              <a:ea typeface="Consolas"/>
              <a:cs typeface="Consolas"/>
              <a:sym typeface="Consolas"/>
            </a:endParaRPr>
          </a:p>
          <a:p>
            <a:pPr indent="-491054">
              <a:buSzPts val="2200"/>
              <a:buFont typeface="Consolas"/>
              <a:buChar char="-"/>
            </a:pPr>
            <a:r>
              <a:rPr lang="en" sz="2933">
                <a:latin typeface="Consolas"/>
                <a:ea typeface="Consolas"/>
                <a:cs typeface="Consolas"/>
                <a:sym typeface="Consolas"/>
              </a:rPr>
              <a:t>equalTo</a:t>
            </a:r>
            <a:endParaRPr sz="2933">
              <a:latin typeface="Consolas"/>
              <a:ea typeface="Consolas"/>
              <a:cs typeface="Consolas"/>
              <a:sym typeface="Consolas"/>
            </a:endParaRPr>
          </a:p>
          <a:p>
            <a:pPr indent="-491054">
              <a:buSzPts val="2200"/>
              <a:buFont typeface="Consolas"/>
              <a:buChar char="-"/>
            </a:pPr>
            <a:r>
              <a:rPr lang="en" sz="2933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933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100% de cobertura de testes?</a:t>
            </a:r>
            <a:endParaRPr/>
          </a:p>
        </p:txBody>
      </p:sp>
      <p:sp>
        <p:nvSpPr>
          <p:cNvPr id="425" name="Google Shape;425;p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3200" b="1">
                <a:solidFill>
                  <a:schemeClr val="dk2"/>
                </a:solidFill>
              </a:rPr>
              <a:t>Cobertura de código</a:t>
            </a:r>
            <a:r>
              <a:rPr lang="en" sz="3200"/>
              <a:t>: métrica de software que indica a porcentagem de código que está coberta por pelo menos um teste.</a:t>
            </a:r>
            <a:endParaRPr sz="3200"/>
          </a:p>
          <a:p>
            <a:pPr marL="0" indent="0" algn="just">
              <a:spcBef>
                <a:spcPts val="2133"/>
              </a:spcBef>
              <a:buNone/>
            </a:pPr>
            <a:r>
              <a:rPr lang="en" sz="3200"/>
              <a:t>Alguns trechos de códigos não precisam ser testados:</a:t>
            </a:r>
            <a:endParaRPr sz="3200"/>
          </a:p>
          <a:p>
            <a:pPr marL="0" indent="0" algn="just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3200"/>
              <a:t>Ex: Getters, setters.</a:t>
            </a:r>
            <a:endParaRPr sz="3200"/>
          </a:p>
        </p:txBody>
      </p:sp>
      <p:sp>
        <p:nvSpPr>
          <p:cNvPr id="426" name="Google Shape;426;p5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/>
          </a:p>
        </p:txBody>
      </p:sp>
      <p:sp>
        <p:nvSpPr>
          <p:cNvPr id="432" name="Google Shape;432;p5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433" name="Google Shape;433;p5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44</a:t>
            </a:fld>
            <a:endParaRPr/>
          </a:p>
        </p:txBody>
      </p:sp>
      <p:pic>
        <p:nvPicPr>
          <p:cNvPr id="434" name="Google Shape;4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367" y="717785"/>
            <a:ext cx="5768533" cy="5422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767" y="1915193"/>
            <a:ext cx="5768533" cy="3285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Referências</a:t>
            </a:r>
            <a:endParaRPr/>
          </a:p>
        </p:txBody>
      </p:sp>
      <p:sp>
        <p:nvSpPr>
          <p:cNvPr id="441" name="Google Shape;441;p5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rgbClr val="000000"/>
              </a:buClr>
              <a:buSzPts val="1100"/>
              <a:buNone/>
            </a:pPr>
            <a:r>
              <a:rPr lang="en" sz="2933">
                <a:latin typeface="Arial"/>
                <a:ea typeface="Arial"/>
                <a:cs typeface="Arial"/>
                <a:sym typeface="Arial"/>
              </a:rPr>
              <a:t>Mauricio Aniche. </a:t>
            </a:r>
            <a:r>
              <a:rPr lang="en" sz="2933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Test-Driven Development: Teste e Design no Mundo Real</a:t>
            </a:r>
            <a:r>
              <a:rPr lang="en" sz="2933">
                <a:latin typeface="Arial"/>
                <a:ea typeface="Arial"/>
                <a:cs typeface="Arial"/>
                <a:sym typeface="Arial"/>
              </a:rPr>
              <a:t>. Casa do Código, 2014.</a:t>
            </a:r>
            <a:endParaRPr sz="2933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442" name="Google Shape;442;p5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45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Algoritmo para encontrar o maior lance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0" y="2008367"/>
            <a:ext cx="7373397" cy="4589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33" y="1560167"/>
            <a:ext cx="2656600" cy="3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533367" y="4493100"/>
            <a:ext cx="6041200" cy="952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rgbClr val="4A86E8"/>
                </a:solidFill>
              </a:rPr>
              <a:t>Exercício: implemente o que for necessário para executar esse código.</a:t>
            </a:r>
            <a:endParaRPr sz="2400" b="1">
              <a:solidFill>
                <a:srgbClr val="4A86E8"/>
              </a:solidFill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4902100" y="1560167"/>
            <a:ext cx="6775267" cy="763600"/>
            <a:chOff x="3676575" y="1170125"/>
            <a:chExt cx="5081450" cy="572700"/>
          </a:xfrm>
        </p:grpSpPr>
        <p:sp>
          <p:nvSpPr>
            <p:cNvPr id="98" name="Google Shape;98;p17"/>
            <p:cNvSpPr/>
            <p:nvPr/>
          </p:nvSpPr>
          <p:spPr>
            <a:xfrm>
              <a:off x="3676575" y="1429775"/>
              <a:ext cx="2590500" cy="2724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6420125" y="1170125"/>
              <a:ext cx="233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933">
                  <a:solidFill>
                    <a:srgbClr val="FF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Por que isso?</a:t>
              </a:r>
              <a:endParaRPr sz="2933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endParaRPr sz="24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6</a:t>
            </a:fld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24795"/>
          <a:stretch/>
        </p:blipFill>
        <p:spPr>
          <a:xfrm>
            <a:off x="415600" y="253333"/>
            <a:ext cx="7839133" cy="5157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1" y="5411001"/>
            <a:ext cx="7414835" cy="131776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7359400" y="3300400"/>
            <a:ext cx="3937200" cy="1598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solidFill>
                  <a:srgbClr val="4A86E8"/>
                </a:solidFill>
              </a:rPr>
              <a:t>Exercício: implemente o que for necessário para executar esse código.</a:t>
            </a:r>
            <a:endParaRPr sz="2400" b="1">
              <a:solidFill>
                <a:srgbClr val="4A86E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Implementando uma nova funcionalidade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sz="3200" u="sng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3200" u="sng"/>
              <a:t>Objetivo</a:t>
            </a:r>
            <a:r>
              <a:rPr lang="en" sz="3200"/>
              <a:t>: encontrar </a:t>
            </a:r>
            <a:r>
              <a:rPr lang="en" sz="3200" b="1"/>
              <a:t>o menor lance</a:t>
            </a:r>
            <a:r>
              <a:rPr lang="en" sz="3200"/>
              <a:t> de todos.</a:t>
            </a:r>
            <a:endParaRPr sz="3200"/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7</a:t>
            </a:fld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1807333" y="3681800"/>
            <a:ext cx="8194800" cy="1255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 b="1">
                <a:solidFill>
                  <a:srgbClr val="4A86E8"/>
                </a:solidFill>
              </a:rPr>
              <a:t>Exercício: altere o método avalia() para que ele encontre também o menor lance.</a:t>
            </a:r>
            <a:endParaRPr sz="2667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ts val="1100"/>
              </a:pPr>
              <a:t>8</a:t>
            </a:fld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t="38694" b="17229"/>
          <a:stretch/>
        </p:blipFill>
        <p:spPr>
          <a:xfrm>
            <a:off x="542901" y="744800"/>
            <a:ext cx="10090567" cy="914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 rotWithShape="1">
          <a:blip r:embed="rId4">
            <a:alphaModFix/>
          </a:blip>
          <a:srcRect b="24573"/>
          <a:stretch/>
        </p:blipFill>
        <p:spPr>
          <a:xfrm>
            <a:off x="1173634" y="2223133"/>
            <a:ext cx="7958567" cy="29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Criando o teste unitário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247567" y="3025167"/>
            <a:ext cx="11780800" cy="270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933"/>
              <a:t>1. Lembre-se de </a:t>
            </a:r>
            <a:r>
              <a:rPr lang="en" sz="2933" b="1"/>
              <a:t>testar vários cenários</a:t>
            </a:r>
            <a:r>
              <a:rPr lang="en" sz="2933"/>
              <a:t> (lembra da aula anterior?)</a:t>
            </a:r>
            <a:endParaRPr sz="2933"/>
          </a:p>
          <a:p>
            <a:pPr marL="0" indent="0">
              <a:buNone/>
            </a:pPr>
            <a:r>
              <a:rPr lang="en" sz="2933"/>
              <a:t>2. Lembre-se das </a:t>
            </a:r>
            <a:r>
              <a:rPr lang="en" sz="2933">
                <a:solidFill>
                  <a:srgbClr val="0000FF"/>
                </a:solidFill>
              </a:rPr>
              <a:t>convenções </a:t>
            </a:r>
            <a:r>
              <a:rPr lang="en" sz="2933"/>
              <a:t>na escrita de testes com JUnit:</a:t>
            </a:r>
            <a:endParaRPr sz="2933"/>
          </a:p>
          <a:p>
            <a:pPr indent="-474121">
              <a:buSzPts val="2000"/>
            </a:pPr>
            <a:r>
              <a:rPr lang="en" sz="2667"/>
              <a:t>Nome da classe de test: </a:t>
            </a:r>
            <a:r>
              <a:rPr lang="en" sz="2667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Avaliador</a:t>
            </a:r>
            <a:r>
              <a:rPr lang="en" sz="2667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2667"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4121">
              <a:buSzPts val="2000"/>
              <a:buFont typeface="Calibri"/>
              <a:buChar char="●"/>
            </a:pPr>
            <a:r>
              <a:rPr lang="en" sz="2667"/>
              <a:t>O nome dos métodos deve descrever o cenário de teste realizado (ex:</a:t>
            </a:r>
            <a:r>
              <a:rPr lang="en" sz="2667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667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public void lancesEmOrdemCrescente()</a:t>
            </a:r>
            <a:r>
              <a:rPr lang="en" sz="2667"/>
              <a:t>)</a:t>
            </a:r>
            <a:endParaRPr sz="2667"/>
          </a:p>
          <a:p>
            <a:pPr indent="-474121">
              <a:buSzPts val="2000"/>
              <a:buFont typeface="Calibri"/>
              <a:buChar char="●"/>
            </a:pPr>
            <a:r>
              <a:rPr lang="en" sz="2667">
                <a:latin typeface="Calibri"/>
                <a:ea typeface="Calibri"/>
                <a:cs typeface="Calibri"/>
                <a:sym typeface="Calibri"/>
              </a:rPr>
              <a:t>assertEquals(</a:t>
            </a:r>
            <a:r>
              <a:rPr lang="en" sz="2667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esperado</a:t>
            </a:r>
            <a:r>
              <a:rPr lang="en" sz="2667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6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calculado</a:t>
            </a:r>
            <a:r>
              <a:rPr lang="en" sz="2667">
                <a:latin typeface="Calibri"/>
                <a:ea typeface="Calibri"/>
                <a:cs typeface="Calibri"/>
                <a:sym typeface="Calibri"/>
              </a:rPr>
              <a:t>)</a:t>
            </a:r>
            <a:endParaRPr sz="2667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1998600" y="1563467"/>
            <a:ext cx="8194800" cy="1255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933" b="1">
                <a:solidFill>
                  <a:srgbClr val="4A86E8"/>
                </a:solidFill>
              </a:rPr>
              <a:t>Exercício: crie a classe de teste unitário referente à classe Avaliador.</a:t>
            </a:r>
            <a:endParaRPr sz="2667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1466</Words>
  <Application>Microsoft Office PowerPoint</Application>
  <PresentationFormat>Widescreen</PresentationFormat>
  <Paragraphs>207</Paragraphs>
  <Slides>45</Slides>
  <Notes>44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Proxima Nova</vt:lpstr>
      <vt:lpstr>Tema do Office</vt:lpstr>
      <vt:lpstr>Teste de Software Aula 01</vt:lpstr>
      <vt:lpstr>Sumário</vt:lpstr>
      <vt:lpstr>Situação-exemplo: sistema de Leilão</vt:lpstr>
      <vt:lpstr>Situação-exemplo: sistema de Leilão</vt:lpstr>
      <vt:lpstr>Algoritmo para encontrar o maior lance</vt:lpstr>
      <vt:lpstr>Apresentação do PowerPoint</vt:lpstr>
      <vt:lpstr>Implementando uma nova funcionalidade</vt:lpstr>
      <vt:lpstr>Apresentação do PowerPoint</vt:lpstr>
      <vt:lpstr>Criando o teste unitário</vt:lpstr>
      <vt:lpstr>Classes de equivalência p/ cenários de teste</vt:lpstr>
      <vt:lpstr>Refatorando o código de teste!</vt:lpstr>
      <vt:lpstr>Refatorando o código de teste!</vt:lpstr>
      <vt:lpstr>O seu cliente deseja uma nova funcionalidade</vt:lpstr>
      <vt:lpstr>Apresentação do PowerPoint</vt:lpstr>
      <vt:lpstr>Apresentação do PowerPoint</vt:lpstr>
      <vt:lpstr>Testando a nova funcionalidade...</vt:lpstr>
      <vt:lpstr>Deu bug?! Encontre-o e remova-o!</vt:lpstr>
      <vt:lpstr>Apresentação do PowerPoint</vt:lpstr>
      <vt:lpstr>Testando a nova funcionalidade...novamente</vt:lpstr>
      <vt:lpstr>Testando casos especiais</vt:lpstr>
      <vt:lpstr>Dica</vt:lpstr>
      <vt:lpstr>Melhorando o código de teste</vt:lpstr>
      <vt:lpstr>Melhorando o código de teste</vt:lpstr>
      <vt:lpstr>Melhorando o código de teste</vt:lpstr>
      <vt:lpstr>Melhorando o código de teste: cláusula @Before</vt:lpstr>
      <vt:lpstr>Melhorando o código de teste: cláusula @Before</vt:lpstr>
      <vt:lpstr>Melhorando o código de teste: Test Data Builders</vt:lpstr>
      <vt:lpstr>Test Data Builders</vt:lpstr>
      <vt:lpstr>Test Data Builders</vt:lpstr>
      <vt:lpstr>Test Data Builders: definição</vt:lpstr>
      <vt:lpstr>Apresentação do PowerPoint</vt:lpstr>
      <vt:lpstr>Apresentação do PowerPoint</vt:lpstr>
      <vt:lpstr>Cláusula @After</vt:lpstr>
      <vt:lpstr>Cláusulas @BeforeClass e @AfterClass</vt:lpstr>
      <vt:lpstr>Testando Exceções</vt:lpstr>
      <vt:lpstr>Testando Exceções</vt:lpstr>
      <vt:lpstr>Testando Exceções (atributo expected)</vt:lpstr>
      <vt:lpstr>Melhorando a legibilidade dos testes</vt:lpstr>
      <vt:lpstr>Usando o Hamcrest</vt:lpstr>
      <vt:lpstr>Apresentação do PowerPoint</vt:lpstr>
      <vt:lpstr>Usando o Hamcrest (outro exemplo)</vt:lpstr>
      <vt:lpstr>Usando o Hamcrest</vt:lpstr>
      <vt:lpstr>100% de cobertura de testes?</vt:lpstr>
      <vt:lpstr>Apresentação do PowerPoint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 Aula 01</dc:title>
  <dc:creator>Prof Elaine Barbosa de Figueiredo</dc:creator>
  <cp:lastModifiedBy>Elaine Barbosa de Figueiredo</cp:lastModifiedBy>
  <cp:revision>10</cp:revision>
  <dcterms:created xsi:type="dcterms:W3CDTF">2022-08-09T00:29:52Z</dcterms:created>
  <dcterms:modified xsi:type="dcterms:W3CDTF">2023-09-29T22:44:28Z</dcterms:modified>
</cp:coreProperties>
</file>