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A7F80-6120-4DC8-82F2-A0AFA82E7B86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B62B-8B62-4A76-9A49-EC8EFDE1B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7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cdc7234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cdc7234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dc72349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dc72349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dc72349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dc72349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dc72349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dc72349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dc72349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dc72349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dc72349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dc72349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dc72349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dc72349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dc72349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dc72349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dc72349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dc72349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dc72349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dc72349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cdc72349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cdc72349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6653644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6653644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224d44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0224d44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224d446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0224d446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cdc72349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cdc72349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cdc72349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cdc72349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cdc72349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cdc72349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cdc72349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cdc72349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f6653644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f6653644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a5fc6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a5fc6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dc7234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dc7234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dc72349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dc72349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dc72349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dc72349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dc7234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dc7234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dc72349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dc72349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dc72349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dc72349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C72-9B60-966B-7867-A51472B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0F545-9555-AC21-7F99-079F198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0DE37-3079-D8D5-F01B-C87C87E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875-0406-1C11-E424-9CE242F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6999A-EC31-E6F6-68E2-451602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7061-B788-B5CE-20EE-9CC7EB1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7B70-08F6-D1FF-07BE-C5ABDD76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B397-87FE-A4E8-77F6-1A364FB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CD9F3-C7EF-CC9F-AB49-C972FC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F850C-471F-23CA-4AB8-3422C00E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08E0-3B51-5811-9A82-AFF32840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44527-BF14-94DB-4F20-885B7BF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890-12C2-670F-D392-8402430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D6DE-3B50-3778-8A92-2CAFE67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12F85-0F93-D865-6E4C-2D8F4A0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9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3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1E6F-34EA-585B-366B-FCA118F1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2099-602F-43E3-9094-0B700C8F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0B9FC-96D7-B8FA-80E9-9EA2E3E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46769-8BBC-B081-8C07-50A7409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D7EB-8418-5A45-4489-D28CF68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43FB-0925-3E8A-6840-8883E3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1EC21-B72C-0AC7-E083-53986115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50002-867A-A9B0-881E-4A1F713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68CC-E272-47F2-2299-DD45123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CD40-A52D-D66B-3783-D0558A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94B8-E1B5-D93B-EF92-4E2475C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5C11-C132-A835-48E0-723D6921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EA95-B9F4-A6F6-1178-B9C74CB3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AD3B-9623-DF3B-004F-8D81CED9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37942-B358-6474-1AA1-E94385F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2C809-3F59-5702-59FC-DCE7FC2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340-D6C4-ACB9-A05F-0F14D42F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898C4-82B8-3C5A-3F30-1F1075A3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FFA38-975D-9CDB-8A3A-DCA6BB43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24F44C-0473-B149-762E-A2B9DE82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40208-13DE-9B51-5899-ACAFA6C5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1274B-CE08-8295-250D-F691E07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53E1A9-70D1-838A-A184-C47F04C6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53B12-2253-BF51-1384-17E7F17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839-4579-C3D3-2F21-FC7D913A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9AF85-B752-3407-3ACD-4AC0B6F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855E36-FC5E-C698-B9AC-0A273F1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D28C-3229-C867-B4A3-CBFF00E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C77FB-1C72-425E-C28F-8C16440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89F43-6A39-67D2-1C34-957DC4D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32505-DCEA-F5E2-7343-1CE847D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ABE5-3877-050F-72B5-4285EC90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2ACE0-A192-9DD9-DEC7-3EDC61C9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58B3-F705-81DF-D9F3-8A57E29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6FF27-DAEB-AEE7-C3C1-7B4B9AE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E903C-F454-0901-D9A2-D80A766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5BB16-42E5-D52A-0407-C37A07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32E8-7686-C0C2-4643-2107B1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3E61EB-DE51-E2C9-5C7D-3A4D7A5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7430A-747A-47BD-C6FB-A70F587C0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CC026-F310-3E15-43B8-CA2835AB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15FAC-5A44-9CCD-44C9-F46ADBE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4DFDB-323F-6773-798E-5C22EA9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D56D3-5375-090F-C92D-21DDE84B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A9965-BFBD-72EC-4A96-D4301031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BCF-F27C-F4CB-8450-328A363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A73-1BBD-4244-AB8E-757C96654749}" type="datetimeFigureOut">
              <a:rPr lang="pt-BR" smtClean="0"/>
              <a:t>29/09/2023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4EA18-0024-CEED-455C-3B7E71ED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Senac - Serviço Nacional de Aprendizagem Comercial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58261-11C5-0E91-B385-084D1350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2F2B-8E42-426C-B486-38F248EFF36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4F59446-A8EF-D2C8-1338-7120F816DBE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03" y="230188"/>
            <a:ext cx="2126830" cy="1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docodigo.com.br/products/livro-td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BE2F589-B742-14DA-F8B3-BD89E6FB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423CF-399A-DED4-AE44-B4EDAA9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Teste de Software</a:t>
            </a:r>
            <a:br>
              <a:rPr lang="pt-BR" sz="4000" dirty="0"/>
            </a:br>
            <a:r>
              <a:rPr lang="pt-BR" sz="4000" dirty="0"/>
              <a:t>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5A217-7959-21DB-999F-F1BCE015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b="1" dirty="0" err="1"/>
              <a:t>JUnit</a:t>
            </a:r>
            <a:endParaRPr lang="pt-BR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10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l="14855" t="18182" r="18437" b="6899"/>
          <a:stretch/>
        </p:blipFill>
        <p:spPr>
          <a:xfrm>
            <a:off x="1402785" y="234751"/>
            <a:ext cx="8739897" cy="613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6863267" y="4491167"/>
            <a:ext cx="50632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4A86E8"/>
                </a:solidFill>
              </a:rPr>
              <a:t>Exercício:</a:t>
            </a:r>
            <a:endParaRPr sz="2400">
              <a:solidFill>
                <a:srgbClr val="4A86E8"/>
              </a:solidFill>
            </a:endParaRPr>
          </a:p>
          <a:p>
            <a:pPr marL="609585" indent="-457189">
              <a:buClr>
                <a:srgbClr val="4A86E8"/>
              </a:buClr>
              <a:buSzPts val="1800"/>
              <a:buAutoNum type="arabicParenR"/>
            </a:pPr>
            <a:r>
              <a:rPr lang="en" sz="2400">
                <a:solidFill>
                  <a:srgbClr val="4A86E8"/>
                </a:solidFill>
              </a:rPr>
              <a:t>Implemente as classes Produto, CarrinhoDeCompras e MaiorMenor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a classe MaiorEMenor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11</a:t>
            </a:fld>
            <a:endParaRPr/>
          </a:p>
        </p:txBody>
      </p:sp>
      <p:grpSp>
        <p:nvGrpSpPr>
          <p:cNvPr id="147" name="Google Shape;147;p23"/>
          <p:cNvGrpSpPr/>
          <p:nvPr/>
        </p:nvGrpSpPr>
        <p:grpSpPr>
          <a:xfrm>
            <a:off x="300178" y="1408481"/>
            <a:ext cx="8139860" cy="4583401"/>
            <a:chOff x="225125" y="1056400"/>
            <a:chExt cx="5862200" cy="3254024"/>
          </a:xfrm>
        </p:grpSpPr>
        <p:pic>
          <p:nvPicPr>
            <p:cNvPr id="148" name="Google Shape;148;p23"/>
            <p:cNvPicPr preferRelativeResize="0"/>
            <p:nvPr/>
          </p:nvPicPr>
          <p:blipFill rotWithShape="1">
            <a:blip r:embed="rId3">
              <a:alphaModFix/>
            </a:blip>
            <a:srcRect l="15174" t="21042" r="14013" b="41077"/>
            <a:stretch/>
          </p:blipFill>
          <p:spPr>
            <a:xfrm>
              <a:off x="259775" y="1056400"/>
              <a:ext cx="5827550" cy="194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3"/>
            <p:cNvPicPr preferRelativeResize="0"/>
            <p:nvPr/>
          </p:nvPicPr>
          <p:blipFill rotWithShape="1">
            <a:blip r:embed="rId4">
              <a:alphaModFix/>
            </a:blip>
            <a:srcRect l="14735" t="19666" r="31289" b="55586"/>
            <a:stretch/>
          </p:blipFill>
          <p:spPr>
            <a:xfrm>
              <a:off x="225125" y="3037525"/>
              <a:ext cx="4442101" cy="1272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3"/>
          <p:cNvSpPr txBox="1"/>
          <p:nvPr/>
        </p:nvSpPr>
        <p:spPr>
          <a:xfrm>
            <a:off x="7175000" y="3602233"/>
            <a:ext cx="4121600" cy="2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4A86E8"/>
                </a:solidFill>
              </a:rPr>
              <a:t>Exercício:</a:t>
            </a:r>
            <a:endParaRPr sz="2400">
              <a:solidFill>
                <a:srgbClr val="4A86E8"/>
              </a:solidFill>
            </a:endParaRPr>
          </a:p>
          <a:p>
            <a:pPr marL="609585" indent="-457189">
              <a:buClr>
                <a:srgbClr val="4A86E8"/>
              </a:buClr>
              <a:buSzPts val="1800"/>
              <a:buAutoNum type="arabicParenR"/>
            </a:pPr>
            <a:r>
              <a:rPr lang="en" sz="2400">
                <a:solidFill>
                  <a:srgbClr val="4A86E8"/>
                </a:solidFill>
              </a:rPr>
              <a:t>Execute o teste.</a:t>
            </a:r>
            <a:endParaRPr sz="2400">
              <a:solidFill>
                <a:srgbClr val="4A86E8"/>
              </a:solidFill>
            </a:endParaRPr>
          </a:p>
          <a:p>
            <a:pPr marL="609585" indent="-457189">
              <a:buClr>
                <a:srgbClr val="4A86E8"/>
              </a:buClr>
              <a:buSzPts val="1800"/>
              <a:buAutoNum type="arabicParenR"/>
            </a:pPr>
            <a:r>
              <a:rPr lang="en" sz="2400">
                <a:solidFill>
                  <a:srgbClr val="4A86E8"/>
                </a:solidFill>
              </a:rPr>
              <a:t>A saída do método está correta?</a:t>
            </a:r>
            <a:endParaRPr sz="2400">
              <a:solidFill>
                <a:srgbClr val="4A86E8"/>
              </a:solidFill>
            </a:endParaRPr>
          </a:p>
          <a:p>
            <a:pPr marL="609585" indent="-457189">
              <a:buClr>
                <a:srgbClr val="4A86E8"/>
              </a:buClr>
              <a:buSzPts val="1800"/>
              <a:buAutoNum type="arabicParenR"/>
            </a:pPr>
            <a:r>
              <a:rPr lang="en" sz="2400">
                <a:solidFill>
                  <a:srgbClr val="4A86E8"/>
                </a:solidFill>
              </a:rPr>
              <a:t>Faça outros testes.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a classe MaiorEMenor (outra vez) 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9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Se você testou bem, percebeu que o algoritmo do método </a:t>
            </a:r>
            <a:r>
              <a:rPr lang="en" sz="2933">
                <a:latin typeface="Courier New"/>
                <a:ea typeface="Courier New"/>
                <a:cs typeface="Courier New"/>
                <a:sym typeface="Courier New"/>
              </a:rPr>
              <a:t>encontra(...)</a:t>
            </a:r>
            <a:r>
              <a:rPr lang="en" sz="2933"/>
              <a:t> possui um bug.</a:t>
            </a:r>
            <a:endParaRPr sz="2933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/>
              <a:t>Considere o cenário de teste abaixo:</a:t>
            </a:r>
            <a:endParaRPr sz="2933"/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12</a:t>
            </a:fld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l="23375" t="45454" r="14439" b="37373"/>
          <a:stretch/>
        </p:blipFill>
        <p:spPr>
          <a:xfrm>
            <a:off x="496468" y="3567534"/>
            <a:ext cx="7760065" cy="13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517200" y="4906833"/>
            <a:ext cx="11360800" cy="16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Qual a saída do programa?</a:t>
            </a:r>
            <a:endParaRPr sz="2933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933"/>
          </a:p>
        </p:txBody>
      </p:sp>
      <p:sp>
        <p:nvSpPr>
          <p:cNvPr id="160" name="Google Shape;160;p24"/>
          <p:cNvSpPr/>
          <p:nvPr/>
        </p:nvSpPr>
        <p:spPr>
          <a:xfrm>
            <a:off x="8012533" y="3429000"/>
            <a:ext cx="646400" cy="133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8716833" y="3429000"/>
            <a:ext cx="2770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Foi alterada apenas a ordem de inserção!</a:t>
            </a:r>
            <a:endParaRPr sz="24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Encontrando o bug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933"/>
              <a:t>O seguinte erro ocorre:</a:t>
            </a:r>
            <a:endParaRPr sz="2933"/>
          </a:p>
        </p:txBody>
      </p:sp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296611" y="4846989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l="18939" t="61872" r="25125" b="29171"/>
          <a:stretch/>
        </p:blipFill>
        <p:spPr>
          <a:xfrm>
            <a:off x="517200" y="2408101"/>
            <a:ext cx="10778203" cy="10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517200" y="3434600"/>
            <a:ext cx="11360800" cy="14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2933"/>
              <a:t>Consegue identificar onde está o bug?</a:t>
            </a:r>
            <a:endParaRPr sz="2933"/>
          </a:p>
          <a:p>
            <a:pPr marL="0" indent="0">
              <a:lnSpc>
                <a:spcPct val="150000"/>
              </a:lnSpc>
              <a:spcAft>
                <a:spcPts val="2133"/>
              </a:spcAft>
              <a:buNone/>
            </a:pPr>
            <a:r>
              <a:rPr lang="en" sz="2933"/>
              <a:t>Que tal depurar o código?</a:t>
            </a:r>
            <a:endParaRPr sz="2933"/>
          </a:p>
        </p:txBody>
      </p:sp>
      <p:sp>
        <p:nvSpPr>
          <p:cNvPr id="171" name="Google Shape;171;p25"/>
          <p:cNvSpPr txBox="1"/>
          <p:nvPr/>
        </p:nvSpPr>
        <p:spPr>
          <a:xfrm>
            <a:off x="5454700" y="4474400"/>
            <a:ext cx="41216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4A86E8"/>
                </a:solidFill>
              </a:rPr>
              <a:t>Exercício:</a:t>
            </a:r>
            <a:endParaRPr sz="2400">
              <a:solidFill>
                <a:srgbClr val="4A86E8"/>
              </a:solidFill>
            </a:endParaRPr>
          </a:p>
          <a:p>
            <a:pPr marL="609585" indent="-457189">
              <a:buClr>
                <a:srgbClr val="4A86E8"/>
              </a:buClr>
              <a:buSzPts val="1800"/>
              <a:buAutoNum type="arabicParenR"/>
            </a:pPr>
            <a:r>
              <a:rPr lang="en" sz="2400">
                <a:solidFill>
                  <a:srgbClr val="4A86E8"/>
                </a:solidFill>
              </a:rPr>
              <a:t>Depure o código e tente achar onde está o bug.</a:t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Encontrando o bug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933">
                <a:solidFill>
                  <a:srgbClr val="FF0000"/>
                </a:solidFill>
              </a:rPr>
              <a:t>BUG: Se os produtos, por algum motivo, forem adicionados no carrinho em ordem decrescente, a classe não consegue calcular corretamente.</a:t>
            </a:r>
            <a:endParaRPr sz="2933">
              <a:solidFill>
                <a:srgbClr val="FF0000"/>
              </a:solidFill>
            </a:endParaRPr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/>
              <a:t>Será  que  o desenvolvedor, ao escrever a classe, perceberia esse bug? Será que ele  faria  </a:t>
            </a:r>
            <a:r>
              <a:rPr lang="en" sz="2933" u="sng"/>
              <a:t>todos  os  testes  necessários</a:t>
            </a:r>
            <a:r>
              <a:rPr lang="en" sz="2933"/>
              <a:t>  para  garantir  que  a  classe realmente funcione?</a:t>
            </a:r>
            <a:endParaRPr sz="2933"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Consequências do bug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2933"/>
              <a:t>Imagine se a loja virtual colocasse esse código em produção.</a:t>
            </a:r>
            <a:endParaRPr sz="2933"/>
          </a:p>
          <a:p>
            <a:pPr marL="0" indent="0">
              <a:spcBef>
                <a:spcPts val="2133"/>
              </a:spcBef>
              <a:buNone/>
            </a:pPr>
            <a:r>
              <a:rPr lang="en" sz="2933"/>
              <a:t>Quantas </a:t>
            </a:r>
            <a:r>
              <a:rPr lang="en" sz="2933">
                <a:solidFill>
                  <a:srgbClr val="FF0000"/>
                </a:solidFill>
              </a:rPr>
              <a:t>compras </a:t>
            </a:r>
            <a:r>
              <a:rPr lang="en" sz="2933"/>
              <a:t>seriam </a:t>
            </a:r>
            <a:r>
              <a:rPr lang="en" sz="2933">
                <a:solidFill>
                  <a:srgbClr val="FF0000"/>
                </a:solidFill>
              </a:rPr>
              <a:t>perdidas </a:t>
            </a:r>
            <a:r>
              <a:rPr lang="en" sz="2933"/>
              <a:t>por causa desse problema?</a:t>
            </a:r>
            <a:endParaRPr sz="2933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933"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15</a:t>
            </a:fld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496467" y="4036033"/>
            <a:ext cx="10668000" cy="1027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496467" y="3321767"/>
            <a:ext cx="11360800" cy="323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 u="sng" dirty="0"/>
              <a:t>Conclusão</a:t>
            </a:r>
            <a:r>
              <a:rPr lang="en" sz="2933" dirty="0"/>
              <a:t>:</a:t>
            </a:r>
            <a:endParaRPr sz="2933" dirty="0"/>
          </a:p>
          <a:p>
            <a:pPr marL="0" indent="0">
              <a:spcBef>
                <a:spcPts val="2133"/>
              </a:spcBef>
              <a:buNone/>
            </a:pPr>
            <a:r>
              <a:rPr lang="en" sz="2933" dirty="0">
                <a:solidFill>
                  <a:srgbClr val="4A86E8"/>
                </a:solidFill>
              </a:rPr>
              <a:t>Para diminuir a quantidade de bugs levados para o ambiente de produção, é necessário </a:t>
            </a:r>
            <a:r>
              <a:rPr lang="en" sz="2933" u="sng" dirty="0">
                <a:solidFill>
                  <a:srgbClr val="4A86E8"/>
                </a:solidFill>
              </a:rPr>
              <a:t>testar o código constantemente</a:t>
            </a:r>
            <a:r>
              <a:rPr lang="en" sz="2933" dirty="0">
                <a:solidFill>
                  <a:srgbClr val="4A86E8"/>
                </a:solidFill>
              </a:rPr>
              <a:t>.</a:t>
            </a:r>
            <a:endParaRPr sz="2933" dirty="0">
              <a:solidFill>
                <a:srgbClr val="4A86E8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 dirty="0"/>
              <a:t>Mas fazer isso manualmente gasta muito tempo...</a:t>
            </a:r>
            <a:endParaRPr sz="2933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Solução: Testes Automatizados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Faça o computador trabalhar para você! Ensine-o como testar seu programa.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r>
              <a:rPr lang="en" sz="3200"/>
              <a:t>Como isso é possível?</a:t>
            </a: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933"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Elaborando um teste automático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716333" y="3010300"/>
            <a:ext cx="2816400" cy="15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/>
              <a:t>Usuário está comprando dois produtos.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17</a:t>
            </a:fld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214033" y="2942900"/>
            <a:ext cx="3235600" cy="13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/>
              <a:t>Usuário vai ao carrinho de compras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7899367" y="2959133"/>
            <a:ext cx="3235600" cy="132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"/>
              <a:t>Usuário verifica se os dois produtos estão no carrinho.</a:t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565733" y="4768267"/>
            <a:ext cx="10455600" cy="1131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564584" y="4749067"/>
            <a:ext cx="10455600" cy="103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933"/>
              <a:t>Um teste automático </a:t>
            </a:r>
            <a:r>
              <a:rPr lang="en" sz="2933" b="1">
                <a:solidFill>
                  <a:srgbClr val="4A86E8"/>
                </a:solidFill>
              </a:rPr>
              <a:t>descreve um cenário</a:t>
            </a:r>
            <a:r>
              <a:rPr lang="en" sz="2933"/>
              <a:t>, </a:t>
            </a:r>
            <a:r>
              <a:rPr lang="en" sz="2933" b="1">
                <a:solidFill>
                  <a:schemeClr val="accent5"/>
                </a:solidFill>
              </a:rPr>
              <a:t>executa uma ação</a:t>
            </a:r>
            <a:r>
              <a:rPr lang="en" sz="2933"/>
              <a:t> e </a:t>
            </a:r>
            <a:r>
              <a:rPr lang="en" sz="2933" b="1">
                <a:solidFill>
                  <a:schemeClr val="dk2"/>
                </a:solidFill>
              </a:rPr>
              <a:t>valida uma saída</a:t>
            </a:r>
            <a:r>
              <a:rPr lang="en" sz="2933"/>
              <a:t>.</a:t>
            </a:r>
            <a:endParaRPr sz="2933"/>
          </a:p>
        </p:txBody>
      </p:sp>
      <p:sp>
        <p:nvSpPr>
          <p:cNvPr id="206" name="Google Shape;206;p29"/>
          <p:cNvSpPr/>
          <p:nvPr/>
        </p:nvSpPr>
        <p:spPr>
          <a:xfrm>
            <a:off x="834984" y="1904833"/>
            <a:ext cx="2186400" cy="7116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81833" bIns="121900" anchor="ctr" anchorCtr="0">
            <a:noAutofit/>
          </a:bodyPr>
          <a:lstStyle/>
          <a:p>
            <a:pPr algn="ctr"/>
            <a:r>
              <a:rPr lang="en" sz="2667"/>
              <a:t>Cenário</a:t>
            </a:r>
            <a:endParaRPr sz="2667"/>
          </a:p>
        </p:txBody>
      </p:sp>
      <p:sp>
        <p:nvSpPr>
          <p:cNvPr id="207" name="Google Shape;207;p29"/>
          <p:cNvSpPr/>
          <p:nvPr/>
        </p:nvSpPr>
        <p:spPr>
          <a:xfrm>
            <a:off x="4637017" y="1907733"/>
            <a:ext cx="2186400" cy="7116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81833" bIns="121900" anchor="ctr" anchorCtr="0">
            <a:noAutofit/>
          </a:bodyPr>
          <a:lstStyle/>
          <a:p>
            <a:pPr algn="ctr"/>
            <a:r>
              <a:rPr lang="en" sz="2667"/>
              <a:t>Ação</a:t>
            </a:r>
            <a:endParaRPr sz="2667"/>
          </a:p>
        </p:txBody>
      </p:sp>
      <p:sp>
        <p:nvSpPr>
          <p:cNvPr id="208" name="Google Shape;208;p29"/>
          <p:cNvSpPr/>
          <p:nvPr/>
        </p:nvSpPr>
        <p:spPr>
          <a:xfrm>
            <a:off x="8423951" y="1904833"/>
            <a:ext cx="2186400" cy="711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81833" bIns="121900" anchor="ctr" anchorCtr="0">
            <a:noAutofit/>
          </a:bodyPr>
          <a:lstStyle/>
          <a:p>
            <a:pPr algn="ctr"/>
            <a:r>
              <a:rPr lang="en" sz="2667"/>
              <a:t>Validação</a:t>
            </a:r>
            <a:endParaRPr sz="2667"/>
          </a:p>
        </p:txBody>
      </p:sp>
      <p:sp>
        <p:nvSpPr>
          <p:cNvPr id="209" name="Google Shape;209;p29"/>
          <p:cNvSpPr/>
          <p:nvPr/>
        </p:nvSpPr>
        <p:spPr>
          <a:xfrm>
            <a:off x="3227900" y="2063533"/>
            <a:ext cx="1175600" cy="400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29"/>
          <p:cNvSpPr/>
          <p:nvPr/>
        </p:nvSpPr>
        <p:spPr>
          <a:xfrm>
            <a:off x="6989000" y="2063533"/>
            <a:ext cx="1175600" cy="400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Convertendo o teste manual em automático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grpSp>
        <p:nvGrpSpPr>
          <p:cNvPr id="217" name="Google Shape;217;p30"/>
          <p:cNvGrpSpPr/>
          <p:nvPr/>
        </p:nvGrpSpPr>
        <p:grpSpPr>
          <a:xfrm>
            <a:off x="300178" y="1408481"/>
            <a:ext cx="8139860" cy="4583401"/>
            <a:chOff x="225125" y="1056400"/>
            <a:chExt cx="5862200" cy="3254024"/>
          </a:xfrm>
        </p:grpSpPr>
        <p:pic>
          <p:nvPicPr>
            <p:cNvPr id="218" name="Google Shape;218;p30"/>
            <p:cNvPicPr preferRelativeResize="0"/>
            <p:nvPr/>
          </p:nvPicPr>
          <p:blipFill rotWithShape="1">
            <a:blip r:embed="rId3">
              <a:alphaModFix/>
            </a:blip>
            <a:srcRect l="15174" t="21042" r="14013" b="41077"/>
            <a:stretch/>
          </p:blipFill>
          <p:spPr>
            <a:xfrm>
              <a:off x="259775" y="1056400"/>
              <a:ext cx="5827550" cy="194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0"/>
            <p:cNvPicPr preferRelativeResize="0"/>
            <p:nvPr/>
          </p:nvPicPr>
          <p:blipFill rotWithShape="1">
            <a:blip r:embed="rId4">
              <a:alphaModFix/>
            </a:blip>
            <a:srcRect l="14735" t="19666" r="31289" b="55586"/>
            <a:stretch/>
          </p:blipFill>
          <p:spPr>
            <a:xfrm>
              <a:off x="225125" y="3037525"/>
              <a:ext cx="4442101" cy="1272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30"/>
          <p:cNvSpPr/>
          <p:nvPr/>
        </p:nvSpPr>
        <p:spPr>
          <a:xfrm>
            <a:off x="1246900" y="2101267"/>
            <a:ext cx="7135200" cy="124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1" name="Google Shape;221;p30"/>
          <p:cNvSpPr/>
          <p:nvPr/>
        </p:nvSpPr>
        <p:spPr>
          <a:xfrm>
            <a:off x="1246900" y="3770767"/>
            <a:ext cx="3798400" cy="31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30"/>
          <p:cNvSpPr/>
          <p:nvPr/>
        </p:nvSpPr>
        <p:spPr>
          <a:xfrm>
            <a:off x="1233033" y="4193333"/>
            <a:ext cx="5327200" cy="124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30"/>
          <p:cNvSpPr txBox="1"/>
          <p:nvPr/>
        </p:nvSpPr>
        <p:spPr>
          <a:xfrm>
            <a:off x="8751467" y="2262900"/>
            <a:ext cx="2655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Cenário</a:t>
            </a:r>
            <a:endParaRPr sz="2667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8795333" y="3438367"/>
            <a:ext cx="2655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Ação</a:t>
            </a:r>
            <a:endParaRPr sz="2667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804567" y="4419567"/>
            <a:ext cx="2655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Validação (manual…)</a:t>
            </a:r>
            <a:endParaRPr sz="2667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Convertendo o teste manual em automático (JUnit)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Para tornar todo o processo automático devemos utilizar um </a:t>
            </a:r>
            <a:r>
              <a:rPr lang="en" sz="3200" b="1">
                <a:solidFill>
                  <a:srgbClr val="4A86E8"/>
                </a:solidFill>
              </a:rPr>
              <a:t>framework de testes</a:t>
            </a:r>
            <a:r>
              <a:rPr lang="en" sz="3200"/>
              <a:t>.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r>
              <a:rPr lang="en" sz="3200"/>
              <a:t>O mais famoso framework de testes de unidade para o Java é o </a:t>
            </a:r>
            <a:r>
              <a:rPr lang="en" sz="3200" b="1">
                <a:solidFill>
                  <a:srgbClr val="4A86E8"/>
                </a:solidFill>
              </a:rPr>
              <a:t>JUnit</a:t>
            </a:r>
            <a:r>
              <a:rPr lang="en" sz="3200"/>
              <a:t>: </a:t>
            </a:r>
            <a:r>
              <a:rPr lang="en" sz="3200" u="sng">
                <a:solidFill>
                  <a:schemeClr val="hlink"/>
                </a:solidFill>
                <a:hlinkClick r:id="rId3"/>
              </a:rPr>
              <a:t>https://junit.org</a:t>
            </a:r>
            <a:r>
              <a:rPr lang="en" sz="3200"/>
              <a:t> (versão atual: 5)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r>
              <a:rPr lang="en" sz="3200"/>
              <a:t>Vejamos como utilizar o JUnit nesse exemplo.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r>
              <a:rPr lang="en" sz="3200"/>
              <a:t>OBS: O Eclipse já vem com o JUnit integrado (plugin).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endParaRPr sz="3200"/>
          </a:p>
          <a:p>
            <a:pPr marL="0" indent="0">
              <a:spcBef>
                <a:spcPts val="2133"/>
              </a:spcBef>
              <a:buNone/>
            </a:pP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9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l="21773" r="21790"/>
          <a:stretch/>
        </p:blipFill>
        <p:spPr>
          <a:xfrm>
            <a:off x="3145400" y="101600"/>
            <a:ext cx="5733899" cy="6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20</a:t>
            </a:fld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l="3009" t="16824" r="19023" b="17610"/>
          <a:stretch/>
        </p:blipFill>
        <p:spPr>
          <a:xfrm>
            <a:off x="415600" y="440667"/>
            <a:ext cx="10991299" cy="577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/>
          <p:nvPr/>
        </p:nvSpPr>
        <p:spPr>
          <a:xfrm>
            <a:off x="1166100" y="1824167"/>
            <a:ext cx="1004400" cy="462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2" name="Google Shape;242;p32"/>
          <p:cNvSpPr/>
          <p:nvPr/>
        </p:nvSpPr>
        <p:spPr>
          <a:xfrm>
            <a:off x="762000" y="427167"/>
            <a:ext cx="3417600" cy="63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3" name="Google Shape;243;p32"/>
          <p:cNvSpPr/>
          <p:nvPr/>
        </p:nvSpPr>
        <p:spPr>
          <a:xfrm>
            <a:off x="1789533" y="4971467"/>
            <a:ext cx="2632400" cy="63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4" name="Google Shape;244;p32"/>
          <p:cNvCxnSpPr/>
          <p:nvPr/>
        </p:nvCxnSpPr>
        <p:spPr>
          <a:xfrm>
            <a:off x="1327733" y="2540000"/>
            <a:ext cx="4018000" cy="1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21</a:t>
            </a:fld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l="6707" t="22410" r="9" b="14462"/>
          <a:stretch/>
        </p:blipFill>
        <p:spPr>
          <a:xfrm>
            <a:off x="344767" y="728967"/>
            <a:ext cx="11360799" cy="480511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/>
          <p:nvPr/>
        </p:nvSpPr>
        <p:spPr>
          <a:xfrm>
            <a:off x="2791367" y="3131433"/>
            <a:ext cx="2494000" cy="32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22</a:t>
            </a:fld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 l="3009" t="16824" r="19023" b="17610"/>
          <a:stretch/>
        </p:blipFill>
        <p:spPr>
          <a:xfrm>
            <a:off x="415600" y="440667"/>
            <a:ext cx="10991299" cy="577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1166100" y="1824167"/>
            <a:ext cx="1004400" cy="462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3" name="Google Shape;263;p34"/>
          <p:cNvSpPr/>
          <p:nvPr/>
        </p:nvSpPr>
        <p:spPr>
          <a:xfrm>
            <a:off x="762000" y="427167"/>
            <a:ext cx="3417600" cy="63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34"/>
          <p:cNvSpPr/>
          <p:nvPr/>
        </p:nvSpPr>
        <p:spPr>
          <a:xfrm>
            <a:off x="1789533" y="4971467"/>
            <a:ext cx="2632400" cy="635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5" name="Google Shape;265;p34"/>
          <p:cNvCxnSpPr/>
          <p:nvPr/>
        </p:nvCxnSpPr>
        <p:spPr>
          <a:xfrm>
            <a:off x="1327733" y="2540000"/>
            <a:ext cx="4018000" cy="1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4"/>
          <p:cNvSpPr txBox="1"/>
          <p:nvPr/>
        </p:nvSpPr>
        <p:spPr>
          <a:xfrm>
            <a:off x="6063467" y="1356967"/>
            <a:ext cx="51260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4A86E8"/>
                </a:solidFill>
              </a:rPr>
              <a:t>Exercício: faça essas alterações e execute a classe de testes</a:t>
            </a:r>
            <a:endParaRPr sz="2400" b="1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23</a:t>
            </a:fld>
            <a:endParaRPr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618" y="150100"/>
            <a:ext cx="7968773" cy="621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Corrigindo o bug e executando o teste novamente</a:t>
            </a:r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2667"/>
              <a:t>Remover o ‘else’ irá resolver nosso problema:</a:t>
            </a:r>
            <a:endParaRPr sz="2667"/>
          </a:p>
        </p:txBody>
      </p:sp>
      <p:sp>
        <p:nvSpPr>
          <p:cNvPr id="279" name="Google Shape;279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24</a:t>
            </a:fld>
            <a:endParaRPr/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13367"/>
          <a:stretch/>
        </p:blipFill>
        <p:spPr>
          <a:xfrm>
            <a:off x="1957234" y="2196667"/>
            <a:ext cx="7948733" cy="402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Criando mais testes</a:t>
            </a: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Clr>
                <a:srgbClr val="000000"/>
              </a:buClr>
              <a:buSzPts val="1100"/>
              <a:buNone/>
            </a:pPr>
            <a:r>
              <a:rPr lang="en" sz="2933"/>
              <a:t>Ainda são necessários muitos testes para garantir que a classe  MaiorEMenor  funcione corretamente. Até agora, o único cenário testado  são  produtos  em  ordem  decrescente.  Muitos  outros cenários precisam ser testados. Dentre eles:</a:t>
            </a:r>
            <a:endParaRPr sz="2933"/>
          </a:p>
          <a:p>
            <a:pPr indent="-491054">
              <a:spcBef>
                <a:spcPts val="2133"/>
              </a:spcBef>
              <a:buSzPts val="2200"/>
              <a:buAutoNum type="romanUcPeriod"/>
            </a:pPr>
            <a:r>
              <a:rPr lang="en" sz="2933"/>
              <a:t>Produtos com valores em </a:t>
            </a:r>
            <a:r>
              <a:rPr lang="en" sz="2933" u="sng"/>
              <a:t>ordem crescente</a:t>
            </a:r>
            <a:r>
              <a:rPr lang="en" sz="2933"/>
              <a:t>;</a:t>
            </a:r>
            <a:endParaRPr sz="2933"/>
          </a:p>
          <a:p>
            <a:pPr indent="-491054">
              <a:buSzPts val="2200"/>
              <a:buAutoNum type="romanUcPeriod"/>
            </a:pPr>
            <a:r>
              <a:rPr lang="en" sz="2933"/>
              <a:t>Produtos com valores em </a:t>
            </a:r>
            <a:r>
              <a:rPr lang="en" sz="2933" u="sng"/>
              <a:t>ordem variada</a:t>
            </a:r>
            <a:r>
              <a:rPr lang="en" sz="2933"/>
              <a:t>;</a:t>
            </a:r>
            <a:endParaRPr sz="2933"/>
          </a:p>
          <a:p>
            <a:pPr indent="-491054">
              <a:buSzPts val="2200"/>
              <a:buAutoNum type="romanUcPeriod"/>
            </a:pPr>
            <a:r>
              <a:rPr lang="en" sz="2933" u="sng"/>
              <a:t>Um único produto</a:t>
            </a:r>
            <a:r>
              <a:rPr lang="en" sz="2933"/>
              <a:t> no carrinho.</a:t>
            </a:r>
            <a:endParaRPr sz="2933"/>
          </a:p>
        </p:txBody>
      </p:sp>
      <p:sp>
        <p:nvSpPr>
          <p:cNvPr id="287" name="Google Shape;287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25</a:t>
            </a:fld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6270167" y="5059867"/>
            <a:ext cx="5445200" cy="9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4A86E8"/>
                </a:solidFill>
              </a:rPr>
              <a:t>Exercício: crie outros três métodos que testem esses três cenários.</a:t>
            </a:r>
            <a:endParaRPr sz="24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Vantagens de usar teste automatizado</a:t>
            </a:r>
            <a:endParaRPr/>
          </a:p>
        </p:txBody>
      </p:sp>
      <p:sp>
        <p:nvSpPr>
          <p:cNvPr id="294" name="Google Shape;294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>
                <a:solidFill>
                  <a:schemeClr val="dk2"/>
                </a:solidFill>
              </a:rPr>
              <a:t>Ganho de tempo</a:t>
            </a:r>
            <a:endParaRPr sz="2933">
              <a:solidFill>
                <a:schemeClr val="dk2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933">
                <a:solidFill>
                  <a:schemeClr val="dk2"/>
                </a:solidFill>
              </a:rPr>
              <a:t>Software com menos erros =&gt; mais qualidade</a:t>
            </a:r>
            <a:endParaRPr sz="2933">
              <a:solidFill>
                <a:schemeClr val="dk2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933">
                <a:solidFill>
                  <a:schemeClr val="dk2"/>
                </a:solidFill>
              </a:rPr>
              <a:t>Segurança ao fazer mudanças no código (testes de regressão)</a:t>
            </a:r>
            <a:endParaRPr sz="2933">
              <a:solidFill>
                <a:schemeClr val="dk2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>
                <a:solidFill>
                  <a:srgbClr val="FF0000"/>
                </a:solidFill>
              </a:rPr>
              <a:t>Lembre-se que algum dia outro programador irá trabalhar em cima do seu código e vice-versa. O que é simples para você, pode não ser para ele, e vice-versa.</a:t>
            </a: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Referências</a:t>
            </a:r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" sz="2933">
                <a:latin typeface="Arial"/>
                <a:ea typeface="Arial"/>
                <a:cs typeface="Arial"/>
                <a:sym typeface="Arial"/>
              </a:rPr>
              <a:t>Mauricio Aniche. </a:t>
            </a:r>
            <a:r>
              <a:rPr lang="en" sz="2933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Test-Driven Development: Teste e Design no Mundo Real</a:t>
            </a:r>
            <a:r>
              <a:rPr lang="en" sz="2933">
                <a:latin typeface="Arial"/>
                <a:ea typeface="Arial"/>
                <a:cs typeface="Arial"/>
                <a:sym typeface="Arial"/>
              </a:rPr>
              <a:t>. Casa do Código, 2014.</a:t>
            </a:r>
            <a:endParaRPr sz="293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Testes Manuais x Testes Automatizados</a:t>
            </a:r>
            <a:endParaRPr sz="320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 dirty="0"/>
              <a:t>Vimos na aula passada como fazer testes manuais com maior produtividade: utilizando o </a:t>
            </a:r>
            <a:r>
              <a:rPr lang="en" sz="3200" dirty="0">
                <a:solidFill>
                  <a:schemeClr val="accent5"/>
                </a:solidFill>
              </a:rPr>
              <a:t>depurador da IDE</a:t>
            </a:r>
            <a:endParaRPr sz="3200" dirty="0">
              <a:solidFill>
                <a:schemeClr val="accent5"/>
              </a:solidFill>
            </a:endParaRPr>
          </a:p>
          <a:p>
            <a:pPr indent="-507987">
              <a:buSzPts val="2400"/>
            </a:pPr>
            <a:r>
              <a:rPr lang="en" sz="3200" dirty="0"/>
              <a:t>Entretanto, se você quiser produzir código com bem menos erros, maior qualidade, reduzindo o tempo/custo de manutenção do software, e preservar a saúde do ser corpo e mente :-) ...</a:t>
            </a:r>
            <a:endParaRPr sz="3200" dirty="0"/>
          </a:p>
          <a:p>
            <a:pPr marL="0" indent="0" algn="ctr">
              <a:spcAft>
                <a:spcPts val="2133"/>
              </a:spcAft>
              <a:buNone/>
            </a:pPr>
            <a:r>
              <a:rPr lang="en" sz="3200" b="1" dirty="0">
                <a:solidFill>
                  <a:srgbClr val="4A86E8"/>
                </a:solidFill>
              </a:rPr>
              <a:t>FAÇA TESTES AUTOMATIZADOS!</a:t>
            </a:r>
            <a:endParaRPr sz="3200" b="1" dirty="0">
              <a:solidFill>
                <a:srgbClr val="4A86E8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35000"/>
              </a:lnSpc>
            </a:pPr>
            <a:r>
              <a:rPr lang="en" sz="2933">
                <a:solidFill>
                  <a:srgbClr val="202020"/>
                </a:solidFill>
                <a:latin typeface="Arial"/>
                <a:ea typeface="Arial"/>
                <a:cs typeface="Arial"/>
                <a:sym typeface="Arial"/>
              </a:rPr>
              <a:t>Testes de Unidade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933"/>
              <a:t>Um teste de unidade não se preocupa com todo o sistema; ele está interessado apenas em </a:t>
            </a:r>
            <a:r>
              <a:rPr lang="en" sz="2933" b="1">
                <a:solidFill>
                  <a:schemeClr val="dk2"/>
                </a:solidFill>
              </a:rPr>
              <a:t>verificar se uma pequena parte dele funciona</a:t>
            </a:r>
            <a:r>
              <a:rPr lang="en" sz="2933"/>
              <a:t>.</a:t>
            </a:r>
            <a:endParaRPr sz="2933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/>
              <a:t>Um teste de unidade testa uma única unidade do nosso sistema. Geralmente, em sistemas orientados a objetos, essa unidade é a </a:t>
            </a:r>
            <a:r>
              <a:rPr lang="en" sz="2933" b="1">
                <a:solidFill>
                  <a:srgbClr val="4A86E8"/>
                </a:solidFill>
              </a:rPr>
              <a:t>classe</a:t>
            </a:r>
            <a:r>
              <a:rPr lang="en" sz="2933"/>
              <a:t>.</a:t>
            </a:r>
            <a:endParaRPr sz="2933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21749" t="17411" r="20360" b="17083"/>
          <a:stretch/>
        </p:blipFill>
        <p:spPr>
          <a:xfrm>
            <a:off x="5816518" y="4804585"/>
            <a:ext cx="876567" cy="99183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5764833" y="4671500"/>
            <a:ext cx="1031200" cy="125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" name="Google Shape;89;p16"/>
          <p:cNvSpPr txBox="1"/>
          <p:nvPr/>
        </p:nvSpPr>
        <p:spPr>
          <a:xfrm>
            <a:off x="3599167" y="5300551"/>
            <a:ext cx="1495200" cy="693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Unit Test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" name="Google Shape;90;p16"/>
          <p:cNvCxnSpPr>
            <a:stCxn id="89" idx="3"/>
            <a:endCxn id="88" idx="1"/>
          </p:cNvCxnSpPr>
          <p:nvPr/>
        </p:nvCxnSpPr>
        <p:spPr>
          <a:xfrm rot="10800000" flipH="1">
            <a:off x="5094367" y="5300351"/>
            <a:ext cx="670400" cy="34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Cenário de Exemplo: compras online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47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1054">
              <a:buSzPts val="2200"/>
              <a:buFont typeface="Calibri"/>
              <a:buAutoNum type="arabicPeriod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Seleciona produto -&gt; carrinho de compras.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indent="-491054">
              <a:buSzPts val="2200"/>
              <a:buFont typeface="Calibri"/>
              <a:buAutoNum type="arabicPeriod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Finaliza	a compra: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lvl="1" indent="-491054">
              <a:spcBef>
                <a:spcPts val="0"/>
              </a:spcBef>
              <a:buSzPts val="2200"/>
              <a:buFont typeface="Calibri"/>
              <a:buAutoNum type="alphaLcPeriod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Sistema	fala	com a operadora de cartão;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lvl="1" indent="-491054">
              <a:spcBef>
                <a:spcPts val="0"/>
              </a:spcBef>
              <a:buSzPts val="2200"/>
              <a:buFont typeface="Calibri"/>
              <a:buAutoNum type="alphaLcPeriod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Retira o produto do	estoque;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lvl="1" indent="-491054">
              <a:spcBef>
                <a:spcPts val="0"/>
              </a:spcBef>
              <a:buSzPts val="2200"/>
              <a:buFont typeface="Calibri"/>
              <a:buAutoNum type="alphaLcPeriod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Dispara um evento p/ equipe de logística;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lvl="1" indent="-491054">
              <a:spcBef>
                <a:spcPts val="0"/>
              </a:spcBef>
              <a:buSzPts val="2200"/>
              <a:buFont typeface="Calibri"/>
              <a:buAutoNum type="alphaLcPeriod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Envia e-mail confirmando a compra.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933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l="7360" t="7466" r="7641" b="5915"/>
          <a:stretch/>
        </p:blipFill>
        <p:spPr>
          <a:xfrm>
            <a:off x="8538168" y="1840833"/>
            <a:ext cx="3238233" cy="247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Cenário de Exemplo: compras online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47200" cy="2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Software complexo.</a:t>
            </a:r>
            <a:endParaRPr sz="2933"/>
          </a:p>
          <a:p>
            <a:pPr marL="0" indent="0">
              <a:buNone/>
            </a:pPr>
            <a:r>
              <a:rPr lang="en" sz="2933"/>
              <a:t>Regras de negócio:</a:t>
            </a:r>
            <a:endParaRPr sz="2933"/>
          </a:p>
          <a:p>
            <a:pPr indent="-491054">
              <a:buSzPts val="2200"/>
              <a:buFont typeface="Calibri"/>
              <a:buChar char="-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Carrinho de compras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indent="-491054">
              <a:buSzPts val="2200"/>
              <a:buFont typeface="Calibri"/>
              <a:buChar char="-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Tipo de pagamento;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indent="-491054">
              <a:buSzPts val="2200"/>
              <a:buFont typeface="Calibri"/>
              <a:buChar char="-"/>
            </a:pP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Fechamento da compra.</a:t>
            </a:r>
            <a:endParaRPr sz="2933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endParaRPr sz="2933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l="7360" t="7466" r="7641" b="5915"/>
          <a:stretch/>
        </p:blipFill>
        <p:spPr>
          <a:xfrm>
            <a:off x="8538168" y="1840833"/>
            <a:ext cx="3238233" cy="247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673333" y="5117067"/>
            <a:ext cx="3413600" cy="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 forma nenhuma! Not at all!!!</a:t>
            </a:r>
            <a:endParaRPr sz="2667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15600" y="4365233"/>
            <a:ext cx="8975600" cy="8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2933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Toda essa lógica em um único arquivo? Uma única classe?</a:t>
            </a:r>
            <a:endParaRPr sz="2933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Cenário de Exemplo: compras online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47200" cy="27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Várias classes:</a:t>
            </a:r>
            <a:endParaRPr sz="3200"/>
          </a:p>
          <a:p>
            <a:pPr indent="-507987">
              <a:buSzPts val="2400"/>
              <a:buFont typeface="Calibri"/>
              <a:buChar char="-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CarrinhoDeCompras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507987">
              <a:buSzPts val="2400"/>
              <a:buFont typeface="Calibri"/>
              <a:buChar char="-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Pedido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507987">
              <a:buSzPts val="2400"/>
              <a:buFont typeface="Calibri"/>
              <a:buChar char="-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15000"/>
              </a:lnSpc>
              <a:spcAft>
                <a:spcPts val="2133"/>
              </a:spcAft>
              <a:buNone/>
            </a:pPr>
            <a:endParaRPr sz="32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15600" y="4180500"/>
            <a:ext cx="11014400" cy="1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 ideia é termos baterias de testes </a:t>
            </a:r>
            <a:r>
              <a:rPr lang="en" sz="32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para cada uma</a:t>
            </a:r>
            <a:r>
              <a:rPr lang="en" sz="3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dessas classes.</a:t>
            </a:r>
            <a:endParaRPr sz="3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Cenário de Exemplo: compras online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Essa mesma loja virtual precisa </a:t>
            </a:r>
            <a:r>
              <a:rPr lang="en" sz="2933">
                <a:solidFill>
                  <a:srgbClr val="4A86E8"/>
                </a:solidFill>
              </a:rPr>
              <a:t>encontrar</a:t>
            </a:r>
            <a:r>
              <a:rPr lang="en" sz="2933"/>
              <a:t>, dentro do seu carrinho de compras, </a:t>
            </a:r>
            <a:r>
              <a:rPr lang="en" sz="2933">
                <a:solidFill>
                  <a:srgbClr val="4A86E8"/>
                </a:solidFill>
              </a:rPr>
              <a:t>os produtos de maior e menor valor</a:t>
            </a:r>
            <a:r>
              <a:rPr lang="en" sz="2933"/>
              <a:t>.</a:t>
            </a:r>
            <a:endParaRPr sz="2933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/>
              <a:t>Um possível algoritmo para esse  problema  seria  percorrer  a  lista  de produtos  no  carrinho,  comparar  um  a  um,  e  guardar  sempre  a referência para o menor e o maior produto encontrado até então.</a:t>
            </a:r>
            <a:endParaRPr sz="2933"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9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l="23066" t="19788" r="22324" b="9334"/>
          <a:stretch/>
        </p:blipFill>
        <p:spPr>
          <a:xfrm>
            <a:off x="2216767" y="357151"/>
            <a:ext cx="7573799" cy="61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883</Words>
  <Application>Microsoft Office PowerPoint</Application>
  <PresentationFormat>Widescreen</PresentationFormat>
  <Paragraphs>124</Paragraphs>
  <Slides>27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Proxima Nova</vt:lpstr>
      <vt:lpstr>Tema do Office</vt:lpstr>
      <vt:lpstr>Teste de Software Aula 01</vt:lpstr>
      <vt:lpstr>Apresentação do PowerPoint</vt:lpstr>
      <vt:lpstr>Testes Manuais x Testes Automatizados</vt:lpstr>
      <vt:lpstr>Testes de Unidade</vt:lpstr>
      <vt:lpstr>Cenário de Exemplo: compras online</vt:lpstr>
      <vt:lpstr>Cenário de Exemplo: compras online</vt:lpstr>
      <vt:lpstr>Cenário de Exemplo: compras online</vt:lpstr>
      <vt:lpstr>Cenário de Exemplo: compras online</vt:lpstr>
      <vt:lpstr>Apresentação do PowerPoint</vt:lpstr>
      <vt:lpstr>Apresentação do PowerPoint</vt:lpstr>
      <vt:lpstr>Testando a classe MaiorEMenor</vt:lpstr>
      <vt:lpstr>Testando a classe MaiorEMenor (outra vez) </vt:lpstr>
      <vt:lpstr>Encontrando o bug</vt:lpstr>
      <vt:lpstr>Encontrando o bug</vt:lpstr>
      <vt:lpstr>Consequências do bug</vt:lpstr>
      <vt:lpstr>Solução: Testes Automatizados</vt:lpstr>
      <vt:lpstr>Elaborando um teste automático</vt:lpstr>
      <vt:lpstr>Convertendo o teste manual em automático</vt:lpstr>
      <vt:lpstr>Convertendo o teste manual em automático (JUnit)</vt:lpstr>
      <vt:lpstr>Apresentação do PowerPoint</vt:lpstr>
      <vt:lpstr>Apresentação do PowerPoint</vt:lpstr>
      <vt:lpstr>Apresentação do PowerPoint</vt:lpstr>
      <vt:lpstr>Apresentação do PowerPoint</vt:lpstr>
      <vt:lpstr>Corrigindo o bug e executando o teste novamente</vt:lpstr>
      <vt:lpstr>Criando mais testes</vt:lpstr>
      <vt:lpstr>Vantagens de usar teste automatizado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Aula 01</dc:title>
  <dc:creator>Prof Elaine Barbosa de Figueiredo</dc:creator>
  <cp:lastModifiedBy>Elaine Barbosa de Figueiredo</cp:lastModifiedBy>
  <cp:revision>9</cp:revision>
  <dcterms:created xsi:type="dcterms:W3CDTF">2022-08-09T00:29:52Z</dcterms:created>
  <dcterms:modified xsi:type="dcterms:W3CDTF">2023-09-29T22:42:01Z</dcterms:modified>
</cp:coreProperties>
</file>