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C2C72-9B60-966B-7867-A51472B1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20F545-9555-AC21-7F99-079F198F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60DE37-3079-D8D5-F01B-C87C87E3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D9875-0406-1C11-E424-9CE242F1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6999A-EC31-E6F6-68E2-4516027A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7061-B788-B5CE-20EE-9CC7EB18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9C7B70-08F6-D1FF-07BE-C5ABDD760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CB397-87FE-A4E8-77F6-1A364FB8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CD9F3-C7EF-CC9F-AB49-C972FC2E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F850C-471F-23CA-4AB8-3422C00E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09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A408E0-3B51-5811-9A82-AFF328408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244527-BF14-94DB-4F20-885B7BFFB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D0890-12C2-670F-D392-84024305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36D6DE-3B50-3778-8A92-2CAFE674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12F85-0F93-D865-6E4C-2D8F4A05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29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4001" y="1098661"/>
            <a:ext cx="550956" cy="475626"/>
          </a:xfrm>
          <a:custGeom>
            <a:avLst/>
            <a:gdLst/>
            <a:ahLst/>
            <a:cxnLst/>
            <a:rect l="l" t="t" r="r" b="b"/>
            <a:pathLst>
              <a:path w="483234" h="524510">
                <a:moveTo>
                  <a:pt x="483095" y="0"/>
                </a:moveTo>
                <a:lnTo>
                  <a:pt x="0" y="0"/>
                </a:lnTo>
                <a:lnTo>
                  <a:pt x="0" y="466344"/>
                </a:lnTo>
                <a:lnTo>
                  <a:pt x="0" y="524256"/>
                </a:lnTo>
                <a:lnTo>
                  <a:pt x="483095" y="524256"/>
                </a:lnTo>
                <a:lnTo>
                  <a:pt x="483095" y="466344"/>
                </a:lnTo>
                <a:lnTo>
                  <a:pt x="483095" y="0"/>
                </a:lnTo>
                <a:close/>
              </a:path>
            </a:pathLst>
          </a:custGeom>
          <a:solidFill>
            <a:srgbClr val="4B4DB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572" y="1098661"/>
            <a:ext cx="413543" cy="4753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28646" y="1521543"/>
            <a:ext cx="532133" cy="474475"/>
          </a:xfrm>
          <a:custGeom>
            <a:avLst/>
            <a:gdLst/>
            <a:ahLst/>
            <a:cxnLst/>
            <a:rect l="l" t="t" r="r" b="b"/>
            <a:pathLst>
              <a:path w="466725" h="523239">
                <a:moveTo>
                  <a:pt x="466343" y="522731"/>
                </a:moveTo>
                <a:lnTo>
                  <a:pt x="0" y="522731"/>
                </a:lnTo>
                <a:lnTo>
                  <a:pt x="0" y="0"/>
                </a:lnTo>
                <a:lnTo>
                  <a:pt x="466343" y="0"/>
                </a:lnTo>
                <a:lnTo>
                  <a:pt x="466343" y="522731"/>
                </a:lnTo>
                <a:close/>
              </a:path>
            </a:pathLst>
          </a:custGeom>
          <a:solidFill>
            <a:srgbClr val="75B649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73" y="1448299"/>
            <a:ext cx="10738227" cy="54725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06658" y="990869"/>
            <a:ext cx="40543" cy="1053172"/>
          </a:xfrm>
          <a:custGeom>
            <a:avLst/>
            <a:gdLst/>
            <a:ahLst/>
            <a:cxnLst/>
            <a:rect l="l" t="t" r="r" b="b"/>
            <a:pathLst>
              <a:path w="35559" h="1161414">
                <a:moveTo>
                  <a:pt x="35052" y="1161287"/>
                </a:moveTo>
                <a:lnTo>
                  <a:pt x="0" y="1161287"/>
                </a:lnTo>
                <a:lnTo>
                  <a:pt x="0" y="0"/>
                </a:lnTo>
                <a:lnTo>
                  <a:pt x="35052" y="0"/>
                </a:lnTo>
                <a:lnTo>
                  <a:pt x="35052" y="116128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98" b="0" i="0">
                <a:solidFill>
                  <a:srgbClr val="00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15346" y="2142046"/>
            <a:ext cx="4962955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54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4001" y="1098661"/>
            <a:ext cx="550956" cy="475626"/>
          </a:xfrm>
          <a:custGeom>
            <a:avLst/>
            <a:gdLst/>
            <a:ahLst/>
            <a:cxnLst/>
            <a:rect l="l" t="t" r="r" b="b"/>
            <a:pathLst>
              <a:path w="483234" h="524510">
                <a:moveTo>
                  <a:pt x="483095" y="0"/>
                </a:moveTo>
                <a:lnTo>
                  <a:pt x="0" y="0"/>
                </a:lnTo>
                <a:lnTo>
                  <a:pt x="0" y="466344"/>
                </a:lnTo>
                <a:lnTo>
                  <a:pt x="0" y="524256"/>
                </a:lnTo>
                <a:lnTo>
                  <a:pt x="483095" y="524256"/>
                </a:lnTo>
                <a:lnTo>
                  <a:pt x="483095" y="466344"/>
                </a:lnTo>
                <a:lnTo>
                  <a:pt x="483095" y="0"/>
                </a:lnTo>
                <a:close/>
              </a:path>
            </a:pathLst>
          </a:custGeom>
          <a:solidFill>
            <a:srgbClr val="4B4DB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572" y="1098661"/>
            <a:ext cx="413543" cy="4753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28646" y="1521543"/>
            <a:ext cx="532133" cy="474475"/>
          </a:xfrm>
          <a:custGeom>
            <a:avLst/>
            <a:gdLst/>
            <a:ahLst/>
            <a:cxnLst/>
            <a:rect l="l" t="t" r="r" b="b"/>
            <a:pathLst>
              <a:path w="466725" h="523239">
                <a:moveTo>
                  <a:pt x="466343" y="522731"/>
                </a:moveTo>
                <a:lnTo>
                  <a:pt x="0" y="522731"/>
                </a:lnTo>
                <a:lnTo>
                  <a:pt x="0" y="0"/>
                </a:lnTo>
                <a:lnTo>
                  <a:pt x="466343" y="0"/>
                </a:lnTo>
                <a:lnTo>
                  <a:pt x="466343" y="522731"/>
                </a:lnTo>
                <a:close/>
              </a:path>
            </a:pathLst>
          </a:custGeom>
          <a:solidFill>
            <a:srgbClr val="75B649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73" y="1448299"/>
            <a:ext cx="10738227" cy="54725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06658" y="990869"/>
            <a:ext cx="40543" cy="1053172"/>
          </a:xfrm>
          <a:custGeom>
            <a:avLst/>
            <a:gdLst/>
            <a:ahLst/>
            <a:cxnLst/>
            <a:rect l="l" t="t" r="r" b="b"/>
            <a:pathLst>
              <a:path w="35559" h="1161414">
                <a:moveTo>
                  <a:pt x="35052" y="1161287"/>
                </a:moveTo>
                <a:lnTo>
                  <a:pt x="0" y="1161287"/>
                </a:lnTo>
                <a:lnTo>
                  <a:pt x="0" y="0"/>
                </a:lnTo>
                <a:lnTo>
                  <a:pt x="35052" y="0"/>
                </a:lnTo>
                <a:lnTo>
                  <a:pt x="35052" y="116128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98" b="0" i="0">
                <a:solidFill>
                  <a:srgbClr val="00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310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E1E6F-34EA-585B-366B-FCA118F1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A2099-602F-43E3-9094-0B700C8F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90B9FC-96D7-B8FA-80E9-9EA2E3EE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46769-8BBC-B081-8C07-50A7409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AFD7EB-8418-5A45-4489-D28CF68C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2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343FB-0925-3E8A-6840-8883E36A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C1EC21-B72C-0AC7-E083-53986115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50002-867A-A9B0-881E-4A1F7136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468CC-E272-47F2-2299-DD45123D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3CD40-A52D-D66B-3783-D0558AA1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3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994B8-E1B5-D93B-EF92-4E2475C3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B5C11-C132-A835-48E0-723D6921F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74EA95-B9F4-A6F6-1178-B9C74CB3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7AD3B-9623-DF3B-004F-8D81CED9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37942-B358-6474-1AA1-E94385F6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2C809-3F59-5702-59FC-DCE7FC22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61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64340-D6C4-ACB9-A05F-0F14D42F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1898C4-82B8-3C5A-3F30-1F1075A3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6FFA38-975D-9CDB-8A3A-DCA6BB43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24F44C-0473-B149-762E-A2B9DE826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540208-13DE-9B51-5899-ACAFA6C54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C1274B-CE08-8295-250D-F691E07B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53E1A9-70D1-838A-A184-C47F04C6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A53B12-2253-BF51-1384-17E7F171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7839-4579-C3D3-2F21-FC7D913A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9AF85-B752-3407-3ACD-4AC0B6FF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855E36-FC5E-C698-B9AC-0A273F1B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95D28C-3229-C867-B4A3-CBFF00EA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4C77FB-1C72-425E-C28F-8C164402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189F43-6A39-67D2-1C34-957DC4DE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432505-DCEA-F5E2-7343-1CE847D3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5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2ABE5-3877-050F-72B5-4285EC90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2ACE0-A192-9DD9-DEC7-3EDC61C9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EC58B3-F705-81DF-D9F3-8A57E292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96FF27-DAEB-AEE7-C3C1-7B4B9AE7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E903C-F454-0901-D9A2-D80A7664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15BB16-42E5-D52A-0407-C37A074D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3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232E8-7686-C0C2-4643-2107B1E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3E61EB-DE51-E2C9-5C7D-3A4D7A556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F7430A-747A-47BD-C6FB-A70F587C0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BCC026-F310-3E15-43B8-CA2835AB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115FAC-5A44-9CCD-44C9-F46ADBE5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F4DFDB-323F-6773-798E-5C22EA9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3D56D3-5375-090F-C92D-21DDE84B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9A9965-BFBD-72EC-4A96-D4301031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94BCF-F27C-F4CB-8450-328A36392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BA73-1BBD-4244-AB8E-757C96654749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4EA18-0024-CEED-455C-3B7E71ED0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Senac - Serviço Nacional de Aprendizagem Comercial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58261-11C5-0E91-B385-084D13507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2F2B-8E42-426C-B486-38F248EFF36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4F59446-A8EF-D2C8-1338-7120F816DBE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03" y="230188"/>
            <a:ext cx="2126830" cy="12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3.jp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6.jp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mctechnologies.com/do-you-vv-why-software-verification-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H2tuKiiznsY" TargetMode="External"/><Relationship Id="rId4" Type="http://schemas.openxmlformats.org/officeDocument/2006/relationships/hyperlink" Target="http://www.melhoresdestinos.com.br/boeing-737-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rofile/Re-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12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6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csfieldguide.org.nz/" TargetMode="Externa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BE2F589-B742-14DA-F8B3-BD89E6FB1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>
          <a:xfrm>
            <a:off x="20" y="-3809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6423CF-399A-DED4-AE44-B4EDAA91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Banco de Dados Aula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05A217-7959-21DB-999F-F1BCE015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b="1" dirty="0"/>
              <a:t>Conceitos Introdutórios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4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5163366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Entraves</a:t>
            </a:r>
            <a:r>
              <a:rPr spc="-23" dirty="0"/>
              <a:t> </a:t>
            </a:r>
            <a:r>
              <a:rPr spc="-5" dirty="0"/>
              <a:t>à</a:t>
            </a:r>
            <a:r>
              <a:rPr spc="32" dirty="0"/>
              <a:t> </a:t>
            </a:r>
            <a:r>
              <a:rPr spc="-9" dirty="0"/>
              <a:t>qualidade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697436" y="3440401"/>
            <a:ext cx="4451654" cy="2455291"/>
            <a:chOff x="496061" y="3793998"/>
            <a:chExt cx="4909185" cy="2707640"/>
          </a:xfrm>
        </p:grpSpPr>
        <p:sp>
          <p:nvSpPr>
            <p:cNvPr id="7" name="object 7"/>
            <p:cNvSpPr/>
            <p:nvPr/>
          </p:nvSpPr>
          <p:spPr>
            <a:xfrm>
              <a:off x="502919" y="3800856"/>
              <a:ext cx="4895215" cy="2679700"/>
            </a:xfrm>
            <a:custGeom>
              <a:avLst/>
              <a:gdLst/>
              <a:ahLst/>
              <a:cxnLst/>
              <a:rect l="l" t="t" r="r" b="b"/>
              <a:pathLst>
                <a:path w="4895215" h="2679700">
                  <a:moveTo>
                    <a:pt x="4895087" y="2679191"/>
                  </a:moveTo>
                  <a:lnTo>
                    <a:pt x="0" y="2679191"/>
                  </a:lnTo>
                  <a:lnTo>
                    <a:pt x="0" y="0"/>
                  </a:lnTo>
                  <a:lnTo>
                    <a:pt x="4895087" y="0"/>
                  </a:lnTo>
                  <a:lnTo>
                    <a:pt x="4895087" y="2679191"/>
                  </a:lnTo>
                  <a:close/>
                </a:path>
              </a:pathLst>
            </a:custGeom>
            <a:solidFill>
              <a:srgbClr val="383A8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" name="object 8"/>
            <p:cNvSpPr/>
            <p:nvPr/>
          </p:nvSpPr>
          <p:spPr>
            <a:xfrm>
              <a:off x="502919" y="3794760"/>
              <a:ext cx="4895215" cy="2707005"/>
            </a:xfrm>
            <a:custGeom>
              <a:avLst/>
              <a:gdLst/>
              <a:ahLst/>
              <a:cxnLst/>
              <a:rect l="l" t="t" r="r" b="b"/>
              <a:pathLst>
                <a:path w="4895215" h="2707004">
                  <a:moveTo>
                    <a:pt x="0" y="0"/>
                  </a:moveTo>
                  <a:lnTo>
                    <a:pt x="0" y="2706624"/>
                  </a:lnTo>
                </a:path>
                <a:path w="4895215" h="2707004">
                  <a:moveTo>
                    <a:pt x="4895087" y="0"/>
                  </a:moveTo>
                  <a:lnTo>
                    <a:pt x="4895087" y="2706624"/>
                  </a:lnTo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496823" y="3793998"/>
              <a:ext cx="4907280" cy="13970"/>
            </a:xfrm>
            <a:custGeom>
              <a:avLst/>
              <a:gdLst/>
              <a:ahLst/>
              <a:cxnLst/>
              <a:rect l="l" t="t" r="r" b="b"/>
              <a:pathLst>
                <a:path w="4907280" h="13970">
                  <a:moveTo>
                    <a:pt x="0" y="0"/>
                  </a:moveTo>
                  <a:lnTo>
                    <a:pt x="4907279" y="0"/>
                  </a:lnTo>
                  <a:lnTo>
                    <a:pt x="4907279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823" y="6480048"/>
              <a:ext cx="4907280" cy="0"/>
            </a:xfrm>
            <a:custGeom>
              <a:avLst/>
              <a:gdLst/>
              <a:ahLst/>
              <a:cxnLst/>
              <a:rect l="l" t="t" r="r" b="b"/>
              <a:pathLst>
                <a:path w="4907280">
                  <a:moveTo>
                    <a:pt x="0" y="0"/>
                  </a:moveTo>
                  <a:lnTo>
                    <a:pt x="4907279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09873" y="3414388"/>
            <a:ext cx="4426894" cy="2175718"/>
          </a:xfrm>
          <a:prstGeom prst="rect">
            <a:avLst/>
          </a:prstGeom>
        </p:spPr>
        <p:txBody>
          <a:bodyPr vert="horz" wrap="square" lIns="0" tIns="41459" rIns="0" bIns="0" rtlCol="0">
            <a:spAutoFit/>
          </a:bodyPr>
          <a:lstStyle/>
          <a:p>
            <a:pPr marL="386950" indent="-342612">
              <a:spcBef>
                <a:spcPts val="326"/>
              </a:spcBef>
              <a:buAutoNum type="arabicPeriod"/>
              <a:tabLst>
                <a:tab pos="386373" algn="l"/>
                <a:tab pos="387526" algn="l"/>
              </a:tabLst>
            </a:pP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prod(int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dirty="0">
                <a:solidFill>
                  <a:srgbClr val="FFFFFF"/>
                </a:solidFill>
                <a:latin typeface="Tahoma"/>
                <a:cs typeface="Tahoma"/>
              </a:rPr>
              <a:t>x, y, 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z)</a:t>
            </a:r>
            <a:r>
              <a:rPr sz="1179" b="1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{</a:t>
            </a:r>
            <a:endParaRPr sz="1179">
              <a:latin typeface="Tahoma"/>
              <a:cs typeface="Tahoma"/>
            </a:endParaRPr>
          </a:p>
          <a:p>
            <a:pPr marL="521691" indent="-477353">
              <a:spcBef>
                <a:spcPts val="240"/>
              </a:spcBef>
              <a:buAutoNum type="arabicPeriod"/>
              <a:tabLst>
                <a:tab pos="521691" algn="l"/>
                <a:tab pos="522267" algn="l"/>
              </a:tabLst>
            </a:pPr>
            <a:r>
              <a:rPr sz="1179" b="1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179" b="1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tmp1,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tmp2,</a:t>
            </a:r>
            <a:r>
              <a:rPr sz="1179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r;</a:t>
            </a:r>
            <a:endParaRPr sz="1179">
              <a:latin typeface="Tahoma"/>
              <a:cs typeface="Tahoma"/>
            </a:endParaRPr>
          </a:p>
          <a:p>
            <a:pPr marL="544724" indent="-500962">
              <a:spcBef>
                <a:spcPts val="254"/>
              </a:spcBef>
              <a:buClr>
                <a:srgbClr val="FFFFFF"/>
              </a:buClr>
              <a:buAutoNum type="arabicPeriod"/>
              <a:tabLst>
                <a:tab pos="544724" algn="l"/>
                <a:tab pos="545300" algn="l"/>
              </a:tabLst>
            </a:pPr>
            <a:r>
              <a:rPr sz="1406" b="1" spc="-5" dirty="0">
                <a:solidFill>
                  <a:srgbClr val="FFFF66"/>
                </a:solidFill>
                <a:latin typeface="Tahoma"/>
                <a:cs typeface="Tahoma"/>
              </a:rPr>
              <a:t>tmp1</a:t>
            </a:r>
            <a:r>
              <a:rPr sz="1406" b="1" spc="-23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1406" b="1" spc="-5" dirty="0">
                <a:solidFill>
                  <a:srgbClr val="FFFF66"/>
                </a:solidFill>
                <a:latin typeface="Tahoma"/>
                <a:cs typeface="Tahoma"/>
              </a:rPr>
              <a:t>=</a:t>
            </a:r>
            <a:r>
              <a:rPr sz="1406" b="1" spc="-9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1587" b="1" spc="5" dirty="0">
                <a:solidFill>
                  <a:srgbClr val="FFFF66"/>
                </a:solidFill>
                <a:latin typeface="Tahoma"/>
                <a:cs typeface="Tahoma"/>
              </a:rPr>
              <a:t>x+y;</a:t>
            </a:r>
            <a:r>
              <a:rPr sz="1587" b="1" spc="-41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1406" b="1" spc="-9" dirty="0">
                <a:solidFill>
                  <a:srgbClr val="FFFF66"/>
                </a:solidFill>
                <a:latin typeface="Tahoma"/>
                <a:cs typeface="Tahoma"/>
              </a:rPr>
              <a:t>//</a:t>
            </a:r>
            <a:r>
              <a:rPr sz="1406" b="1" spc="5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1406" b="1" spc="-5" dirty="0">
                <a:solidFill>
                  <a:srgbClr val="FFFF66"/>
                </a:solidFill>
                <a:latin typeface="Tahoma"/>
                <a:cs typeface="Tahoma"/>
              </a:rPr>
              <a:t>correto:</a:t>
            </a:r>
            <a:r>
              <a:rPr sz="1406" b="1" spc="-18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1406" b="1" spc="-5" dirty="0">
                <a:solidFill>
                  <a:srgbClr val="FFFF66"/>
                </a:solidFill>
                <a:latin typeface="Tahoma"/>
                <a:cs typeface="Tahoma"/>
              </a:rPr>
              <a:t>tmp1</a:t>
            </a:r>
            <a:r>
              <a:rPr sz="1406" b="1" spc="-23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1406" b="1" spc="-5" dirty="0">
                <a:solidFill>
                  <a:srgbClr val="FFFF66"/>
                </a:solidFill>
                <a:latin typeface="Tahoma"/>
                <a:cs typeface="Tahoma"/>
              </a:rPr>
              <a:t>=</a:t>
            </a:r>
            <a:r>
              <a:rPr sz="1406" b="1" spc="5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1406" b="1" spc="-5" dirty="0">
                <a:solidFill>
                  <a:srgbClr val="FFFF66"/>
                </a:solidFill>
                <a:latin typeface="Tahoma"/>
                <a:cs typeface="Tahoma"/>
              </a:rPr>
              <a:t>x*y</a:t>
            </a:r>
            <a:endParaRPr sz="1406">
              <a:latin typeface="Tahoma"/>
              <a:cs typeface="Tahoma"/>
            </a:endParaRPr>
          </a:p>
          <a:p>
            <a:pPr marL="521691" indent="-477353">
              <a:spcBef>
                <a:spcPts val="299"/>
              </a:spcBef>
              <a:buAutoNum type="arabicPeriod"/>
              <a:tabLst>
                <a:tab pos="521691" algn="l"/>
                <a:tab pos="522267" algn="l"/>
              </a:tabLst>
            </a:pP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tmp2</a:t>
            </a:r>
            <a:r>
              <a:rPr sz="1179" b="1" spc="-3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14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179" b="1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y*z;</a:t>
            </a:r>
            <a:endParaRPr sz="1179">
              <a:latin typeface="Tahoma"/>
              <a:cs typeface="Tahoma"/>
            </a:endParaRPr>
          </a:p>
          <a:p>
            <a:pPr marL="476201" indent="-431864">
              <a:spcBef>
                <a:spcPts val="240"/>
              </a:spcBef>
              <a:buAutoNum type="arabicPeriod"/>
              <a:tabLst>
                <a:tab pos="476201" algn="l"/>
                <a:tab pos="476777" algn="l"/>
              </a:tabLst>
            </a:pPr>
            <a:r>
              <a:rPr sz="1179" b="1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179" b="1" spc="31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(!y)</a:t>
            </a:r>
            <a:endParaRPr sz="1179">
              <a:latin typeface="Tahoma"/>
              <a:cs typeface="Tahoma"/>
            </a:endParaRPr>
          </a:p>
          <a:p>
            <a:pPr marL="698467" indent="-654129">
              <a:spcBef>
                <a:spcPts val="240"/>
              </a:spcBef>
              <a:buAutoNum type="arabicPeriod"/>
              <a:tabLst>
                <a:tab pos="698467" algn="l"/>
                <a:tab pos="699043" algn="l"/>
              </a:tabLst>
            </a:pP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r </a:t>
            </a:r>
            <a:r>
              <a:rPr sz="1179" b="1" spc="14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179" b="1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tmp1*tmp2/y);</a:t>
            </a:r>
            <a:endParaRPr sz="1179">
              <a:latin typeface="Tahoma"/>
              <a:cs typeface="Tahoma"/>
            </a:endParaRPr>
          </a:p>
          <a:p>
            <a:pPr marL="521691" indent="-477353">
              <a:spcBef>
                <a:spcPts val="249"/>
              </a:spcBef>
              <a:buAutoNum type="arabicPeriod"/>
              <a:tabLst>
                <a:tab pos="521691" algn="l"/>
                <a:tab pos="522267" algn="l"/>
              </a:tabLst>
            </a:pP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else</a:t>
            </a:r>
            <a:endParaRPr sz="1179">
              <a:latin typeface="Tahoma"/>
              <a:cs typeface="Tahoma"/>
            </a:endParaRPr>
          </a:p>
          <a:p>
            <a:pPr marL="44914">
              <a:spcBef>
                <a:spcPts val="236"/>
              </a:spcBef>
              <a:tabLst>
                <a:tab pos="698467" algn="l"/>
              </a:tabLst>
            </a:pP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8.	r</a:t>
            </a:r>
            <a:r>
              <a:rPr sz="1179" b="1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14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179" b="1" spc="-2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0;</a:t>
            </a:r>
            <a:endParaRPr sz="1179">
              <a:latin typeface="Tahoma"/>
              <a:cs typeface="Tahoma"/>
            </a:endParaRPr>
          </a:p>
          <a:p>
            <a:pPr marL="44914">
              <a:spcBef>
                <a:spcPts val="240"/>
              </a:spcBef>
              <a:tabLst>
                <a:tab pos="476201" algn="l"/>
              </a:tabLst>
            </a:pP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9.	return</a:t>
            </a:r>
            <a:r>
              <a:rPr sz="1179" b="1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(r);</a:t>
            </a:r>
            <a:endParaRPr sz="1179">
              <a:latin typeface="Tahoma"/>
              <a:cs typeface="Tahoma"/>
            </a:endParaRPr>
          </a:p>
          <a:p>
            <a:pPr marL="44914">
              <a:spcBef>
                <a:spcPts val="240"/>
              </a:spcBef>
            </a:pP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10. </a:t>
            </a:r>
            <a:r>
              <a:rPr sz="1179" b="1" spc="4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}</a:t>
            </a:r>
            <a:endParaRPr sz="1179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0836" y="2186269"/>
            <a:ext cx="753923" cy="114966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218980" y="3064507"/>
            <a:ext cx="1017472" cy="297122"/>
            <a:chOff x="2173986" y="3379470"/>
            <a:chExt cx="1122045" cy="327660"/>
          </a:xfrm>
        </p:grpSpPr>
        <p:sp>
          <p:nvSpPr>
            <p:cNvPr id="14" name="object 14"/>
            <p:cNvSpPr/>
            <p:nvPr/>
          </p:nvSpPr>
          <p:spPr>
            <a:xfrm>
              <a:off x="2179320" y="3384804"/>
              <a:ext cx="1111250" cy="317500"/>
            </a:xfrm>
            <a:custGeom>
              <a:avLst/>
              <a:gdLst/>
              <a:ahLst/>
              <a:cxnLst/>
              <a:rect l="l" t="t" r="r" b="b"/>
              <a:pathLst>
                <a:path w="1111250" h="317500">
                  <a:moveTo>
                    <a:pt x="1031747" y="316991"/>
                  </a:moveTo>
                  <a:lnTo>
                    <a:pt x="952500" y="237743"/>
                  </a:lnTo>
                  <a:lnTo>
                    <a:pt x="992124" y="237743"/>
                  </a:lnTo>
                  <a:lnTo>
                    <a:pt x="992124" y="79248"/>
                  </a:lnTo>
                  <a:lnTo>
                    <a:pt x="0" y="79248"/>
                  </a:lnTo>
                  <a:lnTo>
                    <a:pt x="0" y="0"/>
                  </a:lnTo>
                  <a:lnTo>
                    <a:pt x="1071372" y="0"/>
                  </a:lnTo>
                  <a:lnTo>
                    <a:pt x="1071372" y="237743"/>
                  </a:lnTo>
                  <a:lnTo>
                    <a:pt x="1110995" y="237743"/>
                  </a:lnTo>
                  <a:lnTo>
                    <a:pt x="1031747" y="316991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" name="object 15"/>
            <p:cNvSpPr/>
            <p:nvPr/>
          </p:nvSpPr>
          <p:spPr>
            <a:xfrm>
              <a:off x="2179320" y="3384804"/>
              <a:ext cx="1111250" cy="317500"/>
            </a:xfrm>
            <a:custGeom>
              <a:avLst/>
              <a:gdLst/>
              <a:ahLst/>
              <a:cxnLst/>
              <a:rect l="l" t="t" r="r" b="b"/>
              <a:pathLst>
                <a:path w="1111250" h="317500">
                  <a:moveTo>
                    <a:pt x="0" y="79248"/>
                  </a:moveTo>
                  <a:lnTo>
                    <a:pt x="992124" y="79248"/>
                  </a:lnTo>
                  <a:lnTo>
                    <a:pt x="992124" y="237743"/>
                  </a:lnTo>
                  <a:lnTo>
                    <a:pt x="952500" y="237743"/>
                  </a:lnTo>
                  <a:lnTo>
                    <a:pt x="1031747" y="316991"/>
                  </a:lnTo>
                  <a:lnTo>
                    <a:pt x="1110995" y="237743"/>
                  </a:lnTo>
                  <a:lnTo>
                    <a:pt x="1071372" y="237743"/>
                  </a:lnTo>
                  <a:lnTo>
                    <a:pt x="1071372" y="0"/>
                  </a:lnTo>
                  <a:lnTo>
                    <a:pt x="0" y="0"/>
                  </a:lnTo>
                  <a:lnTo>
                    <a:pt x="0" y="7924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57902" y="2695701"/>
            <a:ext cx="811328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23" dirty="0">
                <a:latin typeface="Arial MT"/>
                <a:cs typeface="Arial MT"/>
              </a:rPr>
              <a:t>E</a:t>
            </a:r>
            <a:r>
              <a:rPr sz="1768" dirty="0">
                <a:latin typeface="Arial MT"/>
                <a:cs typeface="Arial MT"/>
              </a:rPr>
              <a:t>n</a:t>
            </a:r>
            <a:r>
              <a:rPr sz="1768" spc="18" dirty="0">
                <a:latin typeface="Arial MT"/>
                <a:cs typeface="Arial MT"/>
              </a:rPr>
              <a:t>gan</a:t>
            </a:r>
            <a:r>
              <a:rPr sz="1768" spc="14" dirty="0">
                <a:latin typeface="Arial MT"/>
                <a:cs typeface="Arial MT"/>
              </a:rPr>
              <a:t>o</a:t>
            </a:r>
            <a:endParaRPr sz="1768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5163366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Entraves</a:t>
            </a:r>
            <a:r>
              <a:rPr spc="-23" dirty="0"/>
              <a:t> </a:t>
            </a:r>
            <a:r>
              <a:rPr spc="-5" dirty="0"/>
              <a:t>à</a:t>
            </a:r>
            <a:r>
              <a:rPr spc="32" dirty="0"/>
              <a:t> </a:t>
            </a:r>
            <a:r>
              <a:rPr spc="-9" dirty="0"/>
              <a:t>qualidade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678549" y="3434759"/>
            <a:ext cx="4489082" cy="2467383"/>
            <a:chOff x="475233" y="3787775"/>
            <a:chExt cx="4950460" cy="2720975"/>
          </a:xfrm>
        </p:grpSpPr>
        <p:sp>
          <p:nvSpPr>
            <p:cNvPr id="7" name="object 7"/>
            <p:cNvSpPr/>
            <p:nvPr/>
          </p:nvSpPr>
          <p:spPr>
            <a:xfrm>
              <a:off x="502919" y="3800856"/>
              <a:ext cx="4895215" cy="2679700"/>
            </a:xfrm>
            <a:custGeom>
              <a:avLst/>
              <a:gdLst/>
              <a:ahLst/>
              <a:cxnLst/>
              <a:rect l="l" t="t" r="r" b="b"/>
              <a:pathLst>
                <a:path w="4895215" h="2679700">
                  <a:moveTo>
                    <a:pt x="4895087" y="2679191"/>
                  </a:moveTo>
                  <a:lnTo>
                    <a:pt x="0" y="2679191"/>
                  </a:lnTo>
                  <a:lnTo>
                    <a:pt x="0" y="0"/>
                  </a:lnTo>
                  <a:lnTo>
                    <a:pt x="4895087" y="0"/>
                  </a:lnTo>
                  <a:lnTo>
                    <a:pt x="4895087" y="2679191"/>
                  </a:lnTo>
                  <a:close/>
                </a:path>
              </a:pathLst>
            </a:custGeom>
            <a:solidFill>
              <a:srgbClr val="383A8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" name="object 8"/>
            <p:cNvSpPr/>
            <p:nvPr/>
          </p:nvSpPr>
          <p:spPr>
            <a:xfrm>
              <a:off x="502919" y="3794760"/>
              <a:ext cx="4895215" cy="2707005"/>
            </a:xfrm>
            <a:custGeom>
              <a:avLst/>
              <a:gdLst/>
              <a:ahLst/>
              <a:cxnLst/>
              <a:rect l="l" t="t" r="r" b="b"/>
              <a:pathLst>
                <a:path w="4895215" h="2707004">
                  <a:moveTo>
                    <a:pt x="0" y="0"/>
                  </a:moveTo>
                  <a:lnTo>
                    <a:pt x="0" y="2706624"/>
                  </a:lnTo>
                </a:path>
                <a:path w="4895215" h="2707004">
                  <a:moveTo>
                    <a:pt x="4895087" y="0"/>
                  </a:moveTo>
                  <a:lnTo>
                    <a:pt x="4895087" y="2706624"/>
                  </a:lnTo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496823" y="3793998"/>
              <a:ext cx="4907280" cy="13970"/>
            </a:xfrm>
            <a:custGeom>
              <a:avLst/>
              <a:gdLst/>
              <a:ahLst/>
              <a:cxnLst/>
              <a:rect l="l" t="t" r="r" b="b"/>
              <a:pathLst>
                <a:path w="4907280" h="13970">
                  <a:moveTo>
                    <a:pt x="0" y="0"/>
                  </a:moveTo>
                  <a:lnTo>
                    <a:pt x="4907279" y="0"/>
                  </a:lnTo>
                  <a:lnTo>
                    <a:pt x="4907279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823" y="6480048"/>
              <a:ext cx="4907280" cy="0"/>
            </a:xfrm>
            <a:custGeom>
              <a:avLst/>
              <a:gdLst/>
              <a:ahLst/>
              <a:cxnLst/>
              <a:rect l="l" t="t" r="r" b="b"/>
              <a:pathLst>
                <a:path w="4907280">
                  <a:moveTo>
                    <a:pt x="0" y="0"/>
                  </a:moveTo>
                  <a:lnTo>
                    <a:pt x="4907279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43282" y="3414388"/>
            <a:ext cx="3348385" cy="1927893"/>
          </a:xfrm>
          <a:prstGeom prst="rect">
            <a:avLst/>
          </a:prstGeom>
        </p:spPr>
        <p:txBody>
          <a:bodyPr vert="horz" wrap="square" lIns="0" tIns="41459" rIns="0" bIns="0" rtlCol="0">
            <a:spAutoFit/>
          </a:bodyPr>
          <a:lstStyle/>
          <a:p>
            <a:pPr marL="353552" indent="-342036">
              <a:spcBef>
                <a:spcPts val="326"/>
              </a:spcBef>
              <a:buAutoNum type="arabicPeriod"/>
              <a:tabLst>
                <a:tab pos="352976" algn="l"/>
                <a:tab pos="353552" algn="l"/>
              </a:tabLst>
            </a:pP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prod(int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dirty="0">
                <a:solidFill>
                  <a:srgbClr val="FFFFFF"/>
                </a:solidFill>
                <a:latin typeface="Tahoma"/>
                <a:cs typeface="Tahoma"/>
              </a:rPr>
              <a:t>x, y, 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z)</a:t>
            </a:r>
            <a:r>
              <a:rPr sz="1179" b="1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{</a:t>
            </a:r>
            <a:endParaRPr sz="1179">
              <a:latin typeface="Tahoma"/>
              <a:cs typeface="Tahoma"/>
            </a:endParaRPr>
          </a:p>
          <a:p>
            <a:pPr marL="488294" indent="-477353">
              <a:spcBef>
                <a:spcPts val="240"/>
              </a:spcBef>
              <a:buAutoNum type="arabicPeriod"/>
              <a:tabLst>
                <a:tab pos="488294" algn="l"/>
                <a:tab pos="488869" algn="l"/>
              </a:tabLst>
            </a:pPr>
            <a:r>
              <a:rPr sz="1179" b="1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179" b="1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tmp1,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tmp2,</a:t>
            </a:r>
            <a:r>
              <a:rPr sz="1179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r;</a:t>
            </a:r>
            <a:endParaRPr sz="1179">
              <a:latin typeface="Tahoma"/>
              <a:cs typeface="Tahoma"/>
            </a:endParaRPr>
          </a:p>
          <a:p>
            <a:pPr marL="488294" indent="-477353">
              <a:spcBef>
                <a:spcPts val="227"/>
              </a:spcBef>
              <a:buAutoNum type="arabicPeriod"/>
              <a:tabLst>
                <a:tab pos="488294" algn="l"/>
                <a:tab pos="488869" algn="l"/>
              </a:tabLst>
            </a:pP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tmp1</a:t>
            </a:r>
            <a:r>
              <a:rPr sz="1179" b="1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14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6" b="1" spc="-5" dirty="0">
                <a:solidFill>
                  <a:srgbClr val="FFFFFF"/>
                </a:solidFill>
                <a:latin typeface="Tahoma"/>
                <a:cs typeface="Tahoma"/>
              </a:rPr>
              <a:t>x+y;</a:t>
            </a:r>
            <a:r>
              <a:rPr sz="1406" b="1" spc="-6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//</a:t>
            </a:r>
            <a:r>
              <a:rPr sz="1179" b="1" spc="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correto: 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tmp1 </a:t>
            </a:r>
            <a:r>
              <a:rPr sz="1179" b="1" spc="14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x*y</a:t>
            </a:r>
            <a:endParaRPr sz="1179">
              <a:latin typeface="Tahoma"/>
              <a:cs typeface="Tahoma"/>
            </a:endParaRPr>
          </a:p>
          <a:p>
            <a:pPr marL="488294" indent="-477353">
              <a:spcBef>
                <a:spcPts val="263"/>
              </a:spcBef>
              <a:buAutoNum type="arabicPeriod"/>
              <a:tabLst>
                <a:tab pos="488294" algn="l"/>
                <a:tab pos="488869" algn="l"/>
              </a:tabLst>
            </a:pP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tmp2</a:t>
            </a:r>
            <a:r>
              <a:rPr sz="1179" b="1" spc="-3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14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179" b="1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y*z;</a:t>
            </a:r>
            <a:endParaRPr sz="1179">
              <a:latin typeface="Tahoma"/>
              <a:cs typeface="Tahoma"/>
            </a:endParaRPr>
          </a:p>
          <a:p>
            <a:pPr marL="442804" indent="-431864">
              <a:spcBef>
                <a:spcPts val="249"/>
              </a:spcBef>
              <a:buAutoNum type="arabicPeriod"/>
              <a:tabLst>
                <a:tab pos="442804" algn="l"/>
                <a:tab pos="443380" algn="l"/>
              </a:tabLst>
            </a:pPr>
            <a:r>
              <a:rPr sz="1179" b="1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179" b="1" spc="31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(!y)</a:t>
            </a:r>
            <a:endParaRPr sz="1179">
              <a:latin typeface="Tahoma"/>
              <a:cs typeface="Tahoma"/>
            </a:endParaRPr>
          </a:p>
          <a:p>
            <a:pPr marL="665070" indent="-654129">
              <a:spcBef>
                <a:spcPts val="236"/>
              </a:spcBef>
              <a:buAutoNum type="arabicPeriod"/>
              <a:tabLst>
                <a:tab pos="665070" algn="l"/>
                <a:tab pos="665646" algn="l"/>
              </a:tabLst>
            </a:pP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r </a:t>
            </a:r>
            <a:r>
              <a:rPr sz="1179" b="1" spc="14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179" b="1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tmp1*tmp2/y);</a:t>
            </a:r>
            <a:endParaRPr sz="1179">
              <a:latin typeface="Tahoma"/>
              <a:cs typeface="Tahoma"/>
            </a:endParaRPr>
          </a:p>
          <a:p>
            <a:pPr marL="488294" indent="-477353">
              <a:spcBef>
                <a:spcPts val="240"/>
              </a:spcBef>
              <a:buAutoNum type="arabicPeriod"/>
              <a:tabLst>
                <a:tab pos="488294" algn="l"/>
                <a:tab pos="488869" algn="l"/>
              </a:tabLst>
            </a:pP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else</a:t>
            </a:r>
            <a:endParaRPr sz="1179">
              <a:latin typeface="Tahoma"/>
              <a:cs typeface="Tahoma"/>
            </a:endParaRPr>
          </a:p>
          <a:p>
            <a:pPr marL="11516">
              <a:spcBef>
                <a:spcPts val="240"/>
              </a:spcBef>
              <a:tabLst>
                <a:tab pos="665070" algn="l"/>
              </a:tabLst>
            </a:pP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8.	r</a:t>
            </a:r>
            <a:r>
              <a:rPr sz="1179" b="1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14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179" b="1" spc="-2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0;</a:t>
            </a:r>
            <a:endParaRPr sz="1179">
              <a:latin typeface="Tahoma"/>
              <a:cs typeface="Tahoma"/>
            </a:endParaRPr>
          </a:p>
          <a:p>
            <a:pPr marL="11516">
              <a:spcBef>
                <a:spcPts val="249"/>
              </a:spcBef>
              <a:tabLst>
                <a:tab pos="442804" algn="l"/>
              </a:tabLst>
            </a:pP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9.	return</a:t>
            </a:r>
            <a:r>
              <a:rPr sz="1179" b="1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(r);</a:t>
            </a:r>
            <a:endParaRPr sz="1179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3282" y="5371275"/>
            <a:ext cx="460079" cy="19541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179" b="1" spc="5" dirty="0">
                <a:solidFill>
                  <a:srgbClr val="FFFFFF"/>
                </a:solidFill>
                <a:latin typeface="Tahoma"/>
                <a:cs typeface="Tahoma"/>
              </a:rPr>
              <a:t>10. </a:t>
            </a:r>
            <a:r>
              <a:rPr sz="1179" b="1" spc="2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79" b="1" spc="9" dirty="0">
                <a:solidFill>
                  <a:srgbClr val="FFFFFF"/>
                </a:solidFill>
                <a:latin typeface="Tahoma"/>
                <a:cs typeface="Tahoma"/>
              </a:rPr>
              <a:t>}</a:t>
            </a:r>
            <a:endParaRPr sz="1179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15271" y="4216374"/>
            <a:ext cx="2447805" cy="1200006"/>
          </a:xfrm>
          <a:custGeom>
            <a:avLst/>
            <a:gdLst/>
            <a:ahLst/>
            <a:cxnLst/>
            <a:rect l="l" t="t" r="r" b="b"/>
            <a:pathLst>
              <a:path w="2699384" h="1323339">
                <a:moveTo>
                  <a:pt x="2699004" y="0"/>
                </a:moveTo>
                <a:lnTo>
                  <a:pt x="0" y="0"/>
                </a:lnTo>
                <a:lnTo>
                  <a:pt x="0" y="1322831"/>
                </a:lnTo>
                <a:lnTo>
                  <a:pt x="2699004" y="1322831"/>
                </a:lnTo>
                <a:lnTo>
                  <a:pt x="2699004" y="0"/>
                </a:lnTo>
                <a:close/>
              </a:path>
            </a:pathLst>
          </a:custGeom>
          <a:ln w="10668">
            <a:solidFill>
              <a:srgbClr val="C3709A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4" name="object 14"/>
          <p:cNvSpPr txBox="1"/>
          <p:nvPr/>
        </p:nvSpPr>
        <p:spPr>
          <a:xfrm>
            <a:off x="6320108" y="4244876"/>
            <a:ext cx="2438016" cy="1103364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85797">
              <a:spcBef>
                <a:spcPts val="118"/>
              </a:spcBef>
            </a:pPr>
            <a:r>
              <a:rPr sz="1768" spc="14" dirty="0">
                <a:latin typeface="Arial MT"/>
                <a:cs typeface="Arial MT"/>
              </a:rPr>
              <a:t>Após</a:t>
            </a:r>
            <a:r>
              <a:rPr sz="1768" spc="-14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executar</a:t>
            </a:r>
            <a:r>
              <a:rPr sz="1768" spc="-14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linha:</a:t>
            </a:r>
            <a:endParaRPr sz="1768">
              <a:latin typeface="Arial MT"/>
              <a:cs typeface="Arial MT"/>
            </a:endParaRPr>
          </a:p>
          <a:p>
            <a:pPr marL="341460" indent="-256239">
              <a:spcBef>
                <a:spcPts val="41"/>
              </a:spcBef>
              <a:buAutoNum type="arabicPeriod" startAt="3"/>
              <a:tabLst>
                <a:tab pos="342036" algn="l"/>
              </a:tabLst>
            </a:pPr>
            <a:r>
              <a:rPr sz="1768" spc="9" dirty="0">
                <a:latin typeface="Arial MT"/>
                <a:cs typeface="Arial MT"/>
              </a:rPr>
              <a:t>tmp1</a:t>
            </a:r>
            <a:r>
              <a:rPr sz="1768" spc="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=</a:t>
            </a:r>
            <a:r>
              <a:rPr sz="1768" spc="-14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3</a:t>
            </a:r>
            <a:r>
              <a:rPr sz="1768" spc="5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(certo:</a:t>
            </a:r>
            <a:r>
              <a:rPr sz="1768" spc="-18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2)</a:t>
            </a:r>
            <a:endParaRPr sz="1768">
              <a:latin typeface="Arial MT"/>
              <a:cs typeface="Arial MT"/>
            </a:endParaRPr>
          </a:p>
          <a:p>
            <a:pPr marL="341460" indent="-256239">
              <a:spcBef>
                <a:spcPts val="36"/>
              </a:spcBef>
              <a:buAutoNum type="arabicPeriod" startAt="3"/>
              <a:tabLst>
                <a:tab pos="342036" algn="l"/>
              </a:tabLst>
            </a:pPr>
            <a:r>
              <a:rPr sz="1768" spc="9" dirty="0">
                <a:latin typeface="Arial MT"/>
                <a:cs typeface="Arial MT"/>
              </a:rPr>
              <a:t>tmp2</a:t>
            </a:r>
            <a:r>
              <a:rPr sz="1768" spc="-14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=</a:t>
            </a:r>
            <a:r>
              <a:rPr sz="1768" spc="-23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6</a:t>
            </a:r>
            <a:endParaRPr sz="1768">
              <a:latin typeface="Arial MT"/>
              <a:cs typeface="Arial MT"/>
            </a:endParaRPr>
          </a:p>
          <a:p>
            <a:pPr marL="85797">
              <a:spcBef>
                <a:spcPts val="41"/>
              </a:spcBef>
            </a:pPr>
            <a:r>
              <a:rPr sz="1768" spc="14" dirty="0">
                <a:latin typeface="Arial MT"/>
                <a:cs typeface="Arial MT"/>
              </a:rPr>
              <a:t>6.</a:t>
            </a:r>
            <a:r>
              <a:rPr sz="1768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r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=</a:t>
            </a:r>
            <a:r>
              <a:rPr sz="1768" spc="-9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9</a:t>
            </a:r>
            <a:r>
              <a:rPr sz="1768" spc="-9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(certo:</a:t>
            </a:r>
            <a:r>
              <a:rPr sz="1768" dirty="0">
                <a:latin typeface="Arial MT"/>
                <a:cs typeface="Arial MT"/>
              </a:rPr>
              <a:t> </a:t>
            </a:r>
            <a:r>
              <a:rPr sz="1768" spc="5" dirty="0">
                <a:latin typeface="Arial MT"/>
                <a:cs typeface="Arial MT"/>
              </a:rPr>
              <a:t>6)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05956" y="3547504"/>
            <a:ext cx="1415362" cy="491629"/>
          </a:xfrm>
          <a:prstGeom prst="rect">
            <a:avLst/>
          </a:prstGeom>
          <a:solidFill>
            <a:srgbClr val="CC0000"/>
          </a:solidFill>
          <a:ln w="27432">
            <a:solidFill>
              <a:srgbClr val="343683"/>
            </a:solidFill>
          </a:ln>
        </p:spPr>
        <p:txBody>
          <a:bodyPr vert="horz" wrap="square" lIns="0" tIns="44914" rIns="0" bIns="0" rtlCol="0">
            <a:spAutoFit/>
          </a:bodyPr>
          <a:lstStyle/>
          <a:p>
            <a:pPr marL="119770" marR="112285" indent="200384">
              <a:lnSpc>
                <a:spcPct val="100600"/>
              </a:lnSpc>
              <a:spcBef>
                <a:spcPts val="354"/>
              </a:spcBef>
            </a:pPr>
            <a:r>
              <a:rPr sz="1496" spc="-5" dirty="0">
                <a:solidFill>
                  <a:srgbClr val="FFFFFF"/>
                </a:solidFill>
                <a:latin typeface="Tahoma"/>
                <a:cs typeface="Tahoma"/>
              </a:rPr>
              <a:t>retorna </a:t>
            </a: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9 </a:t>
            </a:r>
            <a:r>
              <a:rPr sz="1496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(em</a:t>
            </a:r>
            <a:r>
              <a:rPr sz="1496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spc="-5" dirty="0">
                <a:solidFill>
                  <a:srgbClr val="FFFFFF"/>
                </a:solidFill>
                <a:latin typeface="Tahoma"/>
                <a:cs typeface="Tahoma"/>
              </a:rPr>
              <a:t>vez</a:t>
            </a:r>
            <a:r>
              <a:rPr sz="1496" spc="-3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496" spc="-2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spc="5" dirty="0">
                <a:solidFill>
                  <a:srgbClr val="FFFFFF"/>
                </a:solidFill>
                <a:latin typeface="Tahoma"/>
                <a:cs typeface="Tahoma"/>
              </a:rPr>
              <a:t>6)</a:t>
            </a:r>
            <a:endParaRPr sz="1496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24" y="4306894"/>
            <a:ext cx="1200926" cy="37865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576760" y="4311730"/>
            <a:ext cx="1191369" cy="321485"/>
          </a:xfrm>
          <a:prstGeom prst="rect">
            <a:avLst/>
          </a:prstGeom>
          <a:ln w="10668">
            <a:solidFill>
              <a:srgbClr val="C16B95"/>
            </a:solidFill>
          </a:ln>
        </p:spPr>
        <p:txBody>
          <a:bodyPr vert="horz" wrap="square" lIns="0" tIns="48945" rIns="0" bIns="0" rtlCol="0">
            <a:spAutoFit/>
          </a:bodyPr>
          <a:lstStyle/>
          <a:p>
            <a:pPr marL="90979">
              <a:spcBef>
                <a:spcPts val="385"/>
              </a:spcBef>
            </a:pPr>
            <a:r>
              <a:rPr sz="1768" b="1" spc="9" dirty="0">
                <a:latin typeface="Tahoma"/>
                <a:cs typeface="Tahoma"/>
              </a:rPr>
              <a:t>defeito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27264" y="4138293"/>
            <a:ext cx="832058" cy="32613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3551" rIns="0" bIns="0" rtlCol="0">
            <a:spAutoFit/>
          </a:bodyPr>
          <a:lstStyle/>
          <a:p>
            <a:pPr marL="95586">
              <a:spcBef>
                <a:spcPts val="422"/>
              </a:spcBef>
            </a:pPr>
            <a:r>
              <a:rPr sz="1768" b="1" spc="14" dirty="0">
                <a:solidFill>
                  <a:srgbClr val="FFFFFF"/>
                </a:solidFill>
                <a:latin typeface="Tahoma"/>
                <a:cs typeface="Tahoma"/>
              </a:rPr>
              <a:t>falha</a:t>
            </a:r>
            <a:endParaRPr sz="1768">
              <a:latin typeface="Tahoma"/>
              <a:cs typeface="Tahoma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373314" y="3333299"/>
          <a:ext cx="1714211" cy="368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8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8945" marB="0">
                    <a:lnL w="28575">
                      <a:solidFill>
                        <a:srgbClr val="C3709A"/>
                      </a:solidFill>
                      <a:prstDash val="solid"/>
                    </a:lnL>
                    <a:lnR w="28575">
                      <a:solidFill>
                        <a:srgbClr val="C3709A"/>
                      </a:solidFill>
                      <a:prstDash val="solid"/>
                    </a:lnR>
                    <a:lnT w="28575">
                      <a:solidFill>
                        <a:srgbClr val="C3709A"/>
                      </a:solidFill>
                      <a:prstDash val="solid"/>
                    </a:lnT>
                    <a:lnB w="28575">
                      <a:solidFill>
                        <a:srgbClr val="C370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8945" marB="0">
                    <a:lnL w="28575">
                      <a:solidFill>
                        <a:srgbClr val="C3709A"/>
                      </a:solidFill>
                      <a:prstDash val="solid"/>
                    </a:lnL>
                    <a:lnR w="53975">
                      <a:solidFill>
                        <a:srgbClr val="C3709A"/>
                      </a:solidFill>
                      <a:prstDash val="solid"/>
                    </a:lnR>
                    <a:lnT w="28575">
                      <a:solidFill>
                        <a:srgbClr val="C3709A"/>
                      </a:solidFill>
                      <a:prstDash val="solid"/>
                    </a:lnT>
                    <a:lnB w="28575">
                      <a:solidFill>
                        <a:srgbClr val="C370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1824" marB="0">
                    <a:lnL w="53975">
                      <a:solidFill>
                        <a:srgbClr val="C3709A"/>
                      </a:solidFill>
                      <a:prstDash val="solid"/>
                    </a:lnL>
                    <a:lnR w="28575">
                      <a:solidFill>
                        <a:srgbClr val="C3709A"/>
                      </a:solidFill>
                      <a:prstDash val="solid"/>
                    </a:lnR>
                    <a:lnT w="28575">
                      <a:solidFill>
                        <a:srgbClr val="C3709A"/>
                      </a:solidFill>
                      <a:prstDash val="solid"/>
                    </a:lnT>
                    <a:lnB w="28575">
                      <a:solidFill>
                        <a:srgbClr val="C3709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934392" y="3345736"/>
            <a:ext cx="572364" cy="369099"/>
          </a:xfrm>
          <a:custGeom>
            <a:avLst/>
            <a:gdLst/>
            <a:ahLst/>
            <a:cxnLst/>
            <a:rect l="l" t="t" r="r" b="b"/>
            <a:pathLst>
              <a:path w="631190" h="407035">
                <a:moveTo>
                  <a:pt x="630935" y="406908"/>
                </a:moveTo>
                <a:lnTo>
                  <a:pt x="0" y="406908"/>
                </a:lnTo>
                <a:lnTo>
                  <a:pt x="0" y="0"/>
                </a:lnTo>
                <a:lnTo>
                  <a:pt x="630935" y="0"/>
                </a:lnTo>
                <a:lnTo>
                  <a:pt x="630935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object 21"/>
          <p:cNvSpPr txBox="1"/>
          <p:nvPr/>
        </p:nvSpPr>
        <p:spPr>
          <a:xfrm>
            <a:off x="6469598" y="2777312"/>
            <a:ext cx="1132059" cy="568262"/>
          </a:xfrm>
          <a:prstGeom prst="rect">
            <a:avLst/>
          </a:prstGeom>
        </p:spPr>
        <p:txBody>
          <a:bodyPr vert="horz" wrap="square" lIns="0" tIns="29366" rIns="0" bIns="0" rtlCol="0">
            <a:spAutoFit/>
          </a:bodyPr>
          <a:lstStyle/>
          <a:p>
            <a:pPr marL="13820" marR="4607" indent="-2879">
              <a:lnSpc>
                <a:spcPts val="2068"/>
              </a:lnSpc>
              <a:spcBef>
                <a:spcPts val="230"/>
              </a:spcBef>
              <a:tabLst>
                <a:tab pos="511326" algn="l"/>
                <a:tab pos="1005954" algn="l"/>
              </a:tabLst>
            </a:pPr>
            <a:r>
              <a:rPr sz="1768" spc="9" dirty="0">
                <a:latin typeface="Arial MT"/>
                <a:cs typeface="Arial MT"/>
              </a:rPr>
              <a:t>Entradas: </a:t>
            </a:r>
            <a:r>
              <a:rPr sz="1768" spc="14" dirty="0">
                <a:latin typeface="Arial MT"/>
                <a:cs typeface="Arial MT"/>
              </a:rPr>
              <a:t> x</a:t>
            </a:r>
            <a:r>
              <a:rPr sz="1768" dirty="0">
                <a:latin typeface="Arial MT"/>
                <a:cs typeface="Arial MT"/>
              </a:rPr>
              <a:t>	</a:t>
            </a:r>
            <a:r>
              <a:rPr sz="1768" spc="14" dirty="0">
                <a:latin typeface="Arial MT"/>
                <a:cs typeface="Arial MT"/>
              </a:rPr>
              <a:t>y</a:t>
            </a:r>
            <a:r>
              <a:rPr sz="1768" dirty="0">
                <a:latin typeface="Arial MT"/>
                <a:cs typeface="Arial MT"/>
              </a:rPr>
              <a:t>	</a:t>
            </a:r>
            <a:r>
              <a:rPr sz="1768" spc="14" dirty="0">
                <a:latin typeface="Arial MT"/>
                <a:cs typeface="Arial MT"/>
              </a:rPr>
              <a:t>z</a:t>
            </a:r>
            <a:endParaRPr sz="1768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798211" y="5411025"/>
            <a:ext cx="833785" cy="378889"/>
            <a:chOff x="6121082" y="5967158"/>
            <a:chExt cx="919480" cy="41783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1146" y="5967221"/>
              <a:ext cx="918971" cy="41757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26480" y="5972555"/>
              <a:ext cx="908685" cy="407034"/>
            </a:xfrm>
            <a:custGeom>
              <a:avLst/>
              <a:gdLst/>
              <a:ahLst/>
              <a:cxnLst/>
              <a:rect l="l" t="t" r="r" b="b"/>
              <a:pathLst>
                <a:path w="908684" h="407035">
                  <a:moveTo>
                    <a:pt x="908303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908303" y="406908"/>
                  </a:lnTo>
                  <a:lnTo>
                    <a:pt x="908303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82778" y="5450014"/>
            <a:ext cx="499235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b="1" spc="5" dirty="0">
                <a:latin typeface="Tahoma"/>
                <a:cs typeface="Tahoma"/>
              </a:rPr>
              <a:t>e</a:t>
            </a:r>
            <a:r>
              <a:rPr sz="1768" b="1" spc="18" dirty="0">
                <a:latin typeface="Tahoma"/>
                <a:cs typeface="Tahoma"/>
              </a:rPr>
              <a:t>rr</a:t>
            </a:r>
            <a:r>
              <a:rPr sz="1768" b="1" spc="14" dirty="0">
                <a:latin typeface="Tahoma"/>
                <a:cs typeface="Tahoma"/>
              </a:rPr>
              <a:t>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53038" y="4680715"/>
            <a:ext cx="2119013" cy="1352022"/>
          </a:xfrm>
          <a:custGeom>
            <a:avLst/>
            <a:gdLst/>
            <a:ahLst/>
            <a:cxnLst/>
            <a:rect l="l" t="t" r="r" b="b"/>
            <a:pathLst>
              <a:path w="2336800" h="1490979">
                <a:moveTo>
                  <a:pt x="2273808" y="1490472"/>
                </a:moveTo>
                <a:lnTo>
                  <a:pt x="21336" y="1490472"/>
                </a:lnTo>
                <a:lnTo>
                  <a:pt x="12858" y="1488852"/>
                </a:lnTo>
                <a:lnTo>
                  <a:pt x="6096" y="1484376"/>
                </a:lnTo>
                <a:lnTo>
                  <a:pt x="1619" y="1477613"/>
                </a:lnTo>
                <a:lnTo>
                  <a:pt x="0" y="1469136"/>
                </a:lnTo>
                <a:lnTo>
                  <a:pt x="0" y="0"/>
                </a:lnTo>
                <a:lnTo>
                  <a:pt x="42672" y="0"/>
                </a:lnTo>
                <a:lnTo>
                  <a:pt x="42672" y="1449324"/>
                </a:lnTo>
                <a:lnTo>
                  <a:pt x="21336" y="1449324"/>
                </a:lnTo>
                <a:lnTo>
                  <a:pt x="42672" y="1469136"/>
                </a:lnTo>
                <a:lnTo>
                  <a:pt x="2295144" y="1469136"/>
                </a:lnTo>
                <a:lnTo>
                  <a:pt x="2293524" y="1477613"/>
                </a:lnTo>
                <a:lnTo>
                  <a:pt x="2289048" y="1484376"/>
                </a:lnTo>
                <a:lnTo>
                  <a:pt x="2282285" y="1488852"/>
                </a:lnTo>
                <a:lnTo>
                  <a:pt x="2273808" y="1490472"/>
                </a:lnTo>
                <a:close/>
              </a:path>
              <a:path w="2336800" h="1490979">
                <a:moveTo>
                  <a:pt x="2252472" y="1344167"/>
                </a:moveTo>
                <a:lnTo>
                  <a:pt x="2211324" y="1344167"/>
                </a:lnTo>
                <a:lnTo>
                  <a:pt x="2273808" y="1217675"/>
                </a:lnTo>
                <a:lnTo>
                  <a:pt x="2325752" y="1322832"/>
                </a:lnTo>
                <a:lnTo>
                  <a:pt x="2252472" y="1322832"/>
                </a:lnTo>
                <a:lnTo>
                  <a:pt x="2252472" y="1344167"/>
                </a:lnTo>
                <a:close/>
              </a:path>
              <a:path w="2336800" h="1490979">
                <a:moveTo>
                  <a:pt x="2252472" y="1469136"/>
                </a:moveTo>
                <a:lnTo>
                  <a:pt x="2252472" y="1322832"/>
                </a:lnTo>
                <a:lnTo>
                  <a:pt x="2295144" y="1322832"/>
                </a:lnTo>
                <a:lnTo>
                  <a:pt x="2295144" y="1449324"/>
                </a:lnTo>
                <a:lnTo>
                  <a:pt x="2273808" y="1449324"/>
                </a:lnTo>
                <a:lnTo>
                  <a:pt x="2252472" y="1469136"/>
                </a:lnTo>
                <a:close/>
              </a:path>
              <a:path w="2336800" h="1490979">
                <a:moveTo>
                  <a:pt x="2336292" y="1344167"/>
                </a:moveTo>
                <a:lnTo>
                  <a:pt x="2295144" y="1344167"/>
                </a:lnTo>
                <a:lnTo>
                  <a:pt x="2295144" y="1322832"/>
                </a:lnTo>
                <a:lnTo>
                  <a:pt x="2325752" y="1322832"/>
                </a:lnTo>
                <a:lnTo>
                  <a:pt x="2336292" y="1344167"/>
                </a:lnTo>
                <a:close/>
              </a:path>
              <a:path w="2336800" h="1490979">
                <a:moveTo>
                  <a:pt x="42672" y="1469136"/>
                </a:moveTo>
                <a:lnTo>
                  <a:pt x="21336" y="1449324"/>
                </a:lnTo>
                <a:lnTo>
                  <a:pt x="42672" y="1449324"/>
                </a:lnTo>
                <a:lnTo>
                  <a:pt x="42672" y="1469136"/>
                </a:lnTo>
                <a:close/>
              </a:path>
              <a:path w="2336800" h="1490979">
                <a:moveTo>
                  <a:pt x="2252472" y="1469136"/>
                </a:moveTo>
                <a:lnTo>
                  <a:pt x="42672" y="1469136"/>
                </a:lnTo>
                <a:lnTo>
                  <a:pt x="42672" y="1449324"/>
                </a:lnTo>
                <a:lnTo>
                  <a:pt x="2252472" y="1449324"/>
                </a:lnTo>
                <a:lnTo>
                  <a:pt x="2252472" y="1469136"/>
                </a:lnTo>
                <a:close/>
              </a:path>
              <a:path w="2336800" h="1490979">
                <a:moveTo>
                  <a:pt x="2295144" y="1469136"/>
                </a:moveTo>
                <a:lnTo>
                  <a:pt x="2252472" y="1469136"/>
                </a:lnTo>
                <a:lnTo>
                  <a:pt x="2273808" y="1449324"/>
                </a:lnTo>
                <a:lnTo>
                  <a:pt x="2295144" y="1449324"/>
                </a:lnTo>
                <a:lnTo>
                  <a:pt x="2295144" y="1469136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7" name="object 27"/>
          <p:cNvSpPr/>
          <p:nvPr/>
        </p:nvSpPr>
        <p:spPr>
          <a:xfrm>
            <a:off x="8762731" y="4512114"/>
            <a:ext cx="1038201" cy="322458"/>
          </a:xfrm>
          <a:custGeom>
            <a:avLst/>
            <a:gdLst/>
            <a:ahLst/>
            <a:cxnLst/>
            <a:rect l="l" t="t" r="r" b="b"/>
            <a:pathLst>
              <a:path w="1144904" h="355600">
                <a:moveTo>
                  <a:pt x="1060704" y="126491"/>
                </a:moveTo>
                <a:lnTo>
                  <a:pt x="1018032" y="126491"/>
                </a:lnTo>
                <a:lnTo>
                  <a:pt x="1082040" y="0"/>
                </a:lnTo>
                <a:lnTo>
                  <a:pt x="1133984" y="105155"/>
                </a:lnTo>
                <a:lnTo>
                  <a:pt x="1060704" y="105155"/>
                </a:lnTo>
                <a:lnTo>
                  <a:pt x="1060704" y="126491"/>
                </a:lnTo>
                <a:close/>
              </a:path>
              <a:path w="1144904" h="355600">
                <a:moveTo>
                  <a:pt x="1060704" y="335280"/>
                </a:moveTo>
                <a:lnTo>
                  <a:pt x="1060704" y="105155"/>
                </a:lnTo>
                <a:lnTo>
                  <a:pt x="1101852" y="105155"/>
                </a:lnTo>
                <a:lnTo>
                  <a:pt x="1101852" y="313943"/>
                </a:lnTo>
                <a:lnTo>
                  <a:pt x="1082040" y="313943"/>
                </a:lnTo>
                <a:lnTo>
                  <a:pt x="1060704" y="335280"/>
                </a:lnTo>
                <a:close/>
              </a:path>
              <a:path w="1144904" h="355600">
                <a:moveTo>
                  <a:pt x="1144524" y="126491"/>
                </a:moveTo>
                <a:lnTo>
                  <a:pt x="1101852" y="126491"/>
                </a:lnTo>
                <a:lnTo>
                  <a:pt x="1101852" y="105155"/>
                </a:lnTo>
                <a:lnTo>
                  <a:pt x="1133984" y="105155"/>
                </a:lnTo>
                <a:lnTo>
                  <a:pt x="1144524" y="126491"/>
                </a:lnTo>
                <a:close/>
              </a:path>
              <a:path w="1144904" h="355600">
                <a:moveTo>
                  <a:pt x="1082040" y="355092"/>
                </a:moveTo>
                <a:lnTo>
                  <a:pt x="0" y="355092"/>
                </a:lnTo>
                <a:lnTo>
                  <a:pt x="0" y="313943"/>
                </a:lnTo>
                <a:lnTo>
                  <a:pt x="1060704" y="313943"/>
                </a:lnTo>
                <a:lnTo>
                  <a:pt x="1060704" y="335280"/>
                </a:lnTo>
                <a:lnTo>
                  <a:pt x="1101852" y="335280"/>
                </a:lnTo>
                <a:lnTo>
                  <a:pt x="1100256" y="342876"/>
                </a:lnTo>
                <a:lnTo>
                  <a:pt x="1095946" y="349186"/>
                </a:lnTo>
                <a:lnTo>
                  <a:pt x="1089636" y="353496"/>
                </a:lnTo>
                <a:lnTo>
                  <a:pt x="1082040" y="355092"/>
                </a:lnTo>
                <a:close/>
              </a:path>
              <a:path w="1144904" h="355600">
                <a:moveTo>
                  <a:pt x="1101852" y="335280"/>
                </a:moveTo>
                <a:lnTo>
                  <a:pt x="1060704" y="335280"/>
                </a:lnTo>
                <a:lnTo>
                  <a:pt x="1082040" y="313943"/>
                </a:lnTo>
                <a:lnTo>
                  <a:pt x="1101852" y="313943"/>
                </a:lnTo>
                <a:lnTo>
                  <a:pt x="1101852" y="33528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28" name="object 28"/>
          <p:cNvGrpSpPr/>
          <p:nvPr/>
        </p:nvGrpSpPr>
        <p:grpSpPr>
          <a:xfrm>
            <a:off x="1987649" y="3441784"/>
            <a:ext cx="4332459" cy="1111906"/>
            <a:chOff x="816102" y="3795522"/>
            <a:chExt cx="4777740" cy="1226185"/>
          </a:xfrm>
        </p:grpSpPr>
        <p:sp>
          <p:nvSpPr>
            <p:cNvPr id="29" name="object 29"/>
            <p:cNvSpPr/>
            <p:nvPr/>
          </p:nvSpPr>
          <p:spPr>
            <a:xfrm>
              <a:off x="832104" y="4319016"/>
              <a:ext cx="4326890" cy="208915"/>
            </a:xfrm>
            <a:custGeom>
              <a:avLst/>
              <a:gdLst/>
              <a:ahLst/>
              <a:cxnLst/>
              <a:rect l="l" t="t" r="r" b="b"/>
              <a:pathLst>
                <a:path w="4326890" h="208914">
                  <a:moveTo>
                    <a:pt x="0" y="35051"/>
                  </a:moveTo>
                  <a:lnTo>
                    <a:pt x="2690" y="21216"/>
                  </a:lnTo>
                  <a:lnTo>
                    <a:pt x="10096" y="10096"/>
                  </a:lnTo>
                  <a:lnTo>
                    <a:pt x="21216" y="2690"/>
                  </a:lnTo>
                  <a:lnTo>
                    <a:pt x="35052" y="0"/>
                  </a:lnTo>
                  <a:lnTo>
                    <a:pt x="4293108" y="0"/>
                  </a:lnTo>
                  <a:lnTo>
                    <a:pt x="4306062" y="2690"/>
                  </a:lnTo>
                  <a:lnTo>
                    <a:pt x="4316730" y="10096"/>
                  </a:lnTo>
                  <a:lnTo>
                    <a:pt x="4323968" y="21216"/>
                  </a:lnTo>
                  <a:lnTo>
                    <a:pt x="4326635" y="35051"/>
                  </a:lnTo>
                  <a:lnTo>
                    <a:pt x="4326635" y="173735"/>
                  </a:lnTo>
                  <a:lnTo>
                    <a:pt x="4323968" y="187571"/>
                  </a:lnTo>
                  <a:lnTo>
                    <a:pt x="4316730" y="198691"/>
                  </a:lnTo>
                  <a:lnTo>
                    <a:pt x="4306062" y="206097"/>
                  </a:lnTo>
                  <a:lnTo>
                    <a:pt x="4293108" y="208787"/>
                  </a:lnTo>
                  <a:lnTo>
                    <a:pt x="35052" y="208787"/>
                  </a:lnTo>
                  <a:lnTo>
                    <a:pt x="21216" y="206097"/>
                  </a:lnTo>
                  <a:lnTo>
                    <a:pt x="10096" y="198691"/>
                  </a:lnTo>
                  <a:lnTo>
                    <a:pt x="2690" y="187571"/>
                  </a:lnTo>
                  <a:lnTo>
                    <a:pt x="0" y="173735"/>
                  </a:lnTo>
                  <a:lnTo>
                    <a:pt x="0" y="35051"/>
                  </a:lnTo>
                  <a:close/>
                </a:path>
              </a:pathLst>
            </a:custGeom>
            <a:ln w="32004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0" name="object 30"/>
            <p:cNvSpPr/>
            <p:nvPr/>
          </p:nvSpPr>
          <p:spPr>
            <a:xfrm>
              <a:off x="2974848" y="4527803"/>
              <a:ext cx="696595" cy="494030"/>
            </a:xfrm>
            <a:custGeom>
              <a:avLst/>
              <a:gdLst/>
              <a:ahLst/>
              <a:cxnLst/>
              <a:rect l="l" t="t" r="r" b="b"/>
              <a:pathLst>
                <a:path w="696595" h="494029">
                  <a:moveTo>
                    <a:pt x="569976" y="451104"/>
                  </a:moveTo>
                  <a:lnTo>
                    <a:pt x="21336" y="451104"/>
                  </a:lnTo>
                  <a:lnTo>
                    <a:pt x="12858" y="449484"/>
                  </a:lnTo>
                  <a:lnTo>
                    <a:pt x="6096" y="445008"/>
                  </a:lnTo>
                  <a:lnTo>
                    <a:pt x="1619" y="438245"/>
                  </a:lnTo>
                  <a:lnTo>
                    <a:pt x="0" y="429768"/>
                  </a:lnTo>
                  <a:lnTo>
                    <a:pt x="0" y="0"/>
                  </a:lnTo>
                  <a:lnTo>
                    <a:pt x="41148" y="0"/>
                  </a:lnTo>
                  <a:lnTo>
                    <a:pt x="41148" y="409956"/>
                  </a:lnTo>
                  <a:lnTo>
                    <a:pt x="21336" y="409956"/>
                  </a:lnTo>
                  <a:lnTo>
                    <a:pt x="41148" y="429768"/>
                  </a:lnTo>
                  <a:lnTo>
                    <a:pt x="569976" y="429768"/>
                  </a:lnTo>
                  <a:lnTo>
                    <a:pt x="569976" y="451104"/>
                  </a:lnTo>
                  <a:close/>
                </a:path>
                <a:path w="696595" h="494029">
                  <a:moveTo>
                    <a:pt x="569976" y="493776"/>
                  </a:moveTo>
                  <a:lnTo>
                    <a:pt x="569976" y="367284"/>
                  </a:lnTo>
                  <a:lnTo>
                    <a:pt x="656360" y="409956"/>
                  </a:lnTo>
                  <a:lnTo>
                    <a:pt x="591312" y="409956"/>
                  </a:lnTo>
                  <a:lnTo>
                    <a:pt x="591312" y="451104"/>
                  </a:lnTo>
                  <a:lnTo>
                    <a:pt x="654304" y="451104"/>
                  </a:lnTo>
                  <a:lnTo>
                    <a:pt x="569976" y="493776"/>
                  </a:lnTo>
                  <a:close/>
                </a:path>
                <a:path w="696595" h="494029">
                  <a:moveTo>
                    <a:pt x="41148" y="429768"/>
                  </a:moveTo>
                  <a:lnTo>
                    <a:pt x="21336" y="409956"/>
                  </a:lnTo>
                  <a:lnTo>
                    <a:pt x="41148" y="409956"/>
                  </a:lnTo>
                  <a:lnTo>
                    <a:pt x="41148" y="429768"/>
                  </a:lnTo>
                  <a:close/>
                </a:path>
                <a:path w="696595" h="494029">
                  <a:moveTo>
                    <a:pt x="569976" y="429768"/>
                  </a:moveTo>
                  <a:lnTo>
                    <a:pt x="41148" y="429768"/>
                  </a:lnTo>
                  <a:lnTo>
                    <a:pt x="41148" y="409956"/>
                  </a:lnTo>
                  <a:lnTo>
                    <a:pt x="569976" y="409956"/>
                  </a:lnTo>
                  <a:lnTo>
                    <a:pt x="569976" y="429768"/>
                  </a:lnTo>
                  <a:close/>
                </a:path>
                <a:path w="696595" h="494029">
                  <a:moveTo>
                    <a:pt x="654304" y="451104"/>
                  </a:moveTo>
                  <a:lnTo>
                    <a:pt x="591312" y="451104"/>
                  </a:lnTo>
                  <a:lnTo>
                    <a:pt x="591312" y="409956"/>
                  </a:lnTo>
                  <a:lnTo>
                    <a:pt x="656360" y="409956"/>
                  </a:lnTo>
                  <a:lnTo>
                    <a:pt x="696468" y="429768"/>
                  </a:lnTo>
                  <a:lnTo>
                    <a:pt x="654304" y="451104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1" name="object 31"/>
            <p:cNvSpPr/>
            <p:nvPr/>
          </p:nvSpPr>
          <p:spPr>
            <a:xfrm>
              <a:off x="2889503" y="3800856"/>
              <a:ext cx="2699385" cy="243840"/>
            </a:xfrm>
            <a:custGeom>
              <a:avLst/>
              <a:gdLst/>
              <a:ahLst/>
              <a:cxnLst/>
              <a:rect l="l" t="t" r="r" b="b"/>
              <a:pathLst>
                <a:path w="2699385" h="243839">
                  <a:moveTo>
                    <a:pt x="121920" y="243840"/>
                  </a:moveTo>
                  <a:lnTo>
                    <a:pt x="0" y="121919"/>
                  </a:lnTo>
                  <a:lnTo>
                    <a:pt x="121920" y="0"/>
                  </a:lnTo>
                  <a:lnTo>
                    <a:pt x="121920" y="60959"/>
                  </a:lnTo>
                  <a:lnTo>
                    <a:pt x="2699003" y="60959"/>
                  </a:lnTo>
                  <a:lnTo>
                    <a:pt x="2699003" y="182879"/>
                  </a:lnTo>
                  <a:lnTo>
                    <a:pt x="121920" y="182879"/>
                  </a:lnTo>
                  <a:lnTo>
                    <a:pt x="121920" y="243840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2" name="object 32"/>
            <p:cNvSpPr/>
            <p:nvPr/>
          </p:nvSpPr>
          <p:spPr>
            <a:xfrm>
              <a:off x="2889503" y="3800856"/>
              <a:ext cx="2699385" cy="243840"/>
            </a:xfrm>
            <a:custGeom>
              <a:avLst/>
              <a:gdLst/>
              <a:ahLst/>
              <a:cxnLst/>
              <a:rect l="l" t="t" r="r" b="b"/>
              <a:pathLst>
                <a:path w="2699385" h="243839">
                  <a:moveTo>
                    <a:pt x="0" y="121919"/>
                  </a:moveTo>
                  <a:lnTo>
                    <a:pt x="121920" y="0"/>
                  </a:lnTo>
                  <a:lnTo>
                    <a:pt x="121920" y="60959"/>
                  </a:lnTo>
                  <a:lnTo>
                    <a:pt x="2699003" y="60959"/>
                  </a:lnTo>
                  <a:lnTo>
                    <a:pt x="2699003" y="182879"/>
                  </a:lnTo>
                  <a:lnTo>
                    <a:pt x="121920" y="182879"/>
                  </a:lnTo>
                  <a:lnTo>
                    <a:pt x="121920" y="243840"/>
                  </a:lnTo>
                  <a:lnTo>
                    <a:pt x="0" y="12191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10836" y="2186269"/>
            <a:ext cx="753923" cy="1149661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3218980" y="3064507"/>
            <a:ext cx="1017472" cy="297122"/>
            <a:chOff x="2173986" y="3379470"/>
            <a:chExt cx="1122045" cy="327660"/>
          </a:xfrm>
        </p:grpSpPr>
        <p:sp>
          <p:nvSpPr>
            <p:cNvPr id="35" name="object 35"/>
            <p:cNvSpPr/>
            <p:nvPr/>
          </p:nvSpPr>
          <p:spPr>
            <a:xfrm>
              <a:off x="2179320" y="3384804"/>
              <a:ext cx="1111250" cy="317500"/>
            </a:xfrm>
            <a:custGeom>
              <a:avLst/>
              <a:gdLst/>
              <a:ahLst/>
              <a:cxnLst/>
              <a:rect l="l" t="t" r="r" b="b"/>
              <a:pathLst>
                <a:path w="1111250" h="317500">
                  <a:moveTo>
                    <a:pt x="1031747" y="316991"/>
                  </a:moveTo>
                  <a:lnTo>
                    <a:pt x="952500" y="237743"/>
                  </a:lnTo>
                  <a:lnTo>
                    <a:pt x="992124" y="237743"/>
                  </a:lnTo>
                  <a:lnTo>
                    <a:pt x="992124" y="79248"/>
                  </a:lnTo>
                  <a:lnTo>
                    <a:pt x="0" y="79248"/>
                  </a:lnTo>
                  <a:lnTo>
                    <a:pt x="0" y="0"/>
                  </a:lnTo>
                  <a:lnTo>
                    <a:pt x="1071372" y="0"/>
                  </a:lnTo>
                  <a:lnTo>
                    <a:pt x="1071372" y="237743"/>
                  </a:lnTo>
                  <a:lnTo>
                    <a:pt x="1110995" y="237743"/>
                  </a:lnTo>
                  <a:lnTo>
                    <a:pt x="1031747" y="316991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6" name="object 36"/>
            <p:cNvSpPr/>
            <p:nvPr/>
          </p:nvSpPr>
          <p:spPr>
            <a:xfrm>
              <a:off x="2179320" y="3384804"/>
              <a:ext cx="1111250" cy="317500"/>
            </a:xfrm>
            <a:custGeom>
              <a:avLst/>
              <a:gdLst/>
              <a:ahLst/>
              <a:cxnLst/>
              <a:rect l="l" t="t" r="r" b="b"/>
              <a:pathLst>
                <a:path w="1111250" h="317500">
                  <a:moveTo>
                    <a:pt x="0" y="79248"/>
                  </a:moveTo>
                  <a:lnTo>
                    <a:pt x="992124" y="79248"/>
                  </a:lnTo>
                  <a:lnTo>
                    <a:pt x="992124" y="237743"/>
                  </a:lnTo>
                  <a:lnTo>
                    <a:pt x="952500" y="237743"/>
                  </a:lnTo>
                  <a:lnTo>
                    <a:pt x="1031747" y="316991"/>
                  </a:lnTo>
                  <a:lnTo>
                    <a:pt x="1110995" y="237743"/>
                  </a:lnTo>
                  <a:lnTo>
                    <a:pt x="1071372" y="237743"/>
                  </a:lnTo>
                  <a:lnTo>
                    <a:pt x="1071372" y="0"/>
                  </a:lnTo>
                  <a:lnTo>
                    <a:pt x="0" y="0"/>
                  </a:lnTo>
                  <a:lnTo>
                    <a:pt x="0" y="7924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257902" y="2695701"/>
            <a:ext cx="811328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23" dirty="0">
                <a:latin typeface="Arial MT"/>
                <a:cs typeface="Arial MT"/>
              </a:rPr>
              <a:t>E</a:t>
            </a:r>
            <a:r>
              <a:rPr sz="1768" dirty="0">
                <a:latin typeface="Arial MT"/>
                <a:cs typeface="Arial MT"/>
              </a:rPr>
              <a:t>n</a:t>
            </a:r>
            <a:r>
              <a:rPr sz="1768" spc="18" dirty="0">
                <a:latin typeface="Arial MT"/>
                <a:cs typeface="Arial MT"/>
              </a:rPr>
              <a:t>gan</a:t>
            </a:r>
            <a:r>
              <a:rPr sz="1768" spc="14" dirty="0">
                <a:latin typeface="Arial MT"/>
                <a:cs typeface="Arial MT"/>
              </a:rPr>
              <a:t>o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84081" y="6347364"/>
            <a:ext cx="883306" cy="321485"/>
          </a:xfrm>
          <a:prstGeom prst="rect">
            <a:avLst/>
          </a:prstGeom>
          <a:ln w="27432">
            <a:solidFill>
              <a:srgbClr val="4B4DB5"/>
            </a:solidFill>
          </a:ln>
        </p:spPr>
        <p:txBody>
          <a:bodyPr vert="horz" wrap="square" lIns="0" tIns="48945" rIns="0" bIns="0" rtlCol="0">
            <a:spAutoFit/>
          </a:bodyPr>
          <a:lstStyle/>
          <a:p>
            <a:pPr marL="90979">
              <a:spcBef>
                <a:spcPts val="385"/>
              </a:spcBef>
            </a:pPr>
            <a:r>
              <a:rPr sz="1768" spc="5" dirty="0">
                <a:latin typeface="Tahoma"/>
                <a:cs typeface="Tahoma"/>
              </a:rPr>
              <a:t>defeito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17677" y="6347364"/>
            <a:ext cx="597124" cy="321485"/>
          </a:xfrm>
          <a:prstGeom prst="rect">
            <a:avLst/>
          </a:prstGeom>
          <a:ln w="27431">
            <a:solidFill>
              <a:srgbClr val="4B4DB5"/>
            </a:solidFill>
          </a:ln>
        </p:spPr>
        <p:txBody>
          <a:bodyPr vert="horz" wrap="square" lIns="0" tIns="48945" rIns="0" bIns="0" rtlCol="0">
            <a:spAutoFit/>
          </a:bodyPr>
          <a:lstStyle/>
          <a:p>
            <a:pPr marL="90979">
              <a:spcBef>
                <a:spcPts val="385"/>
              </a:spcBef>
            </a:pPr>
            <a:r>
              <a:rPr sz="1768" spc="5" dirty="0">
                <a:latin typeface="Tahoma"/>
                <a:cs typeface="Tahoma"/>
              </a:rPr>
              <a:t>erro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66588" y="6347364"/>
            <a:ext cx="680042" cy="321485"/>
          </a:xfrm>
          <a:prstGeom prst="rect">
            <a:avLst/>
          </a:prstGeom>
          <a:ln w="27431">
            <a:solidFill>
              <a:srgbClr val="4B4DB5"/>
            </a:solidFill>
          </a:ln>
        </p:spPr>
        <p:txBody>
          <a:bodyPr vert="horz" wrap="square" lIns="0" tIns="48945" rIns="0" bIns="0" rtlCol="0">
            <a:spAutoFit/>
          </a:bodyPr>
          <a:lstStyle/>
          <a:p>
            <a:pPr marL="90979">
              <a:spcBef>
                <a:spcPts val="385"/>
              </a:spcBef>
            </a:pPr>
            <a:r>
              <a:rPr sz="1768" spc="5" dirty="0">
                <a:latin typeface="Tahoma"/>
                <a:cs typeface="Tahoma"/>
              </a:rPr>
              <a:t>falha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56983" y="6417843"/>
            <a:ext cx="272362" cy="228024"/>
          </a:xfrm>
          <a:custGeom>
            <a:avLst/>
            <a:gdLst/>
            <a:ahLst/>
            <a:cxnLst/>
            <a:rect l="l" t="t" r="r" b="b"/>
            <a:pathLst>
              <a:path w="300355" h="251459">
                <a:moveTo>
                  <a:pt x="0" y="62483"/>
                </a:moveTo>
                <a:lnTo>
                  <a:pt x="173736" y="62483"/>
                </a:lnTo>
                <a:lnTo>
                  <a:pt x="173736" y="0"/>
                </a:lnTo>
                <a:lnTo>
                  <a:pt x="300228" y="124967"/>
                </a:lnTo>
                <a:lnTo>
                  <a:pt x="173736" y="251460"/>
                </a:lnTo>
                <a:lnTo>
                  <a:pt x="173736" y="188976"/>
                </a:lnTo>
                <a:lnTo>
                  <a:pt x="0" y="188976"/>
                </a:lnTo>
                <a:lnTo>
                  <a:pt x="0" y="62483"/>
                </a:lnTo>
                <a:close/>
              </a:path>
            </a:pathLst>
          </a:custGeom>
          <a:ln w="10668">
            <a:solidFill>
              <a:srgbClr val="0A0AF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2" name="object 42"/>
          <p:cNvSpPr/>
          <p:nvPr/>
        </p:nvSpPr>
        <p:spPr>
          <a:xfrm>
            <a:off x="4304514" y="6417843"/>
            <a:ext cx="272362" cy="228024"/>
          </a:xfrm>
          <a:custGeom>
            <a:avLst/>
            <a:gdLst/>
            <a:ahLst/>
            <a:cxnLst/>
            <a:rect l="l" t="t" r="r" b="b"/>
            <a:pathLst>
              <a:path w="300354" h="251459">
                <a:moveTo>
                  <a:pt x="0" y="62483"/>
                </a:moveTo>
                <a:lnTo>
                  <a:pt x="175259" y="62483"/>
                </a:lnTo>
                <a:lnTo>
                  <a:pt x="175259" y="0"/>
                </a:lnTo>
                <a:lnTo>
                  <a:pt x="300227" y="124967"/>
                </a:lnTo>
                <a:lnTo>
                  <a:pt x="175259" y="251460"/>
                </a:lnTo>
                <a:lnTo>
                  <a:pt x="175259" y="188976"/>
                </a:lnTo>
                <a:lnTo>
                  <a:pt x="0" y="188976"/>
                </a:lnTo>
                <a:lnTo>
                  <a:pt x="0" y="62483"/>
                </a:lnTo>
                <a:close/>
              </a:path>
            </a:pathLst>
          </a:custGeom>
          <a:ln w="10668">
            <a:solidFill>
              <a:srgbClr val="0A0AF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04804"/>
            <a:chOff x="445008" y="1092708"/>
            <a:chExt cx="9418320" cy="1108075"/>
          </a:xfrm>
        </p:grpSpPr>
        <p:sp>
          <p:nvSpPr>
            <p:cNvPr id="3" name="object 3"/>
            <p:cNvSpPr/>
            <p:nvPr/>
          </p:nvSpPr>
          <p:spPr>
            <a:xfrm>
              <a:off x="766572" y="1211579"/>
              <a:ext cx="483234" cy="524510"/>
            </a:xfrm>
            <a:custGeom>
              <a:avLst/>
              <a:gdLst/>
              <a:ahLst/>
              <a:cxnLst/>
              <a:rect l="l" t="t" r="r" b="b"/>
              <a:pathLst>
                <a:path w="483234" h="524510">
                  <a:moveTo>
                    <a:pt x="483095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0" y="524256"/>
                  </a:lnTo>
                  <a:lnTo>
                    <a:pt x="483095" y="524256"/>
                  </a:lnTo>
                  <a:lnTo>
                    <a:pt x="483095" y="466344"/>
                  </a:lnTo>
                  <a:lnTo>
                    <a:pt x="483095" y="0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5" y="1211579"/>
              <a:ext cx="362712" cy="5242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208" y="1677924"/>
              <a:ext cx="466725" cy="447040"/>
            </a:xfrm>
            <a:custGeom>
              <a:avLst/>
              <a:gdLst/>
              <a:ahLst/>
              <a:cxnLst/>
              <a:rect l="l" t="t" r="r" b="b"/>
              <a:pathLst>
                <a:path w="466725" h="447039">
                  <a:moveTo>
                    <a:pt x="0" y="446531"/>
                  </a:moveTo>
                  <a:lnTo>
                    <a:pt x="466343" y="446531"/>
                  </a:lnTo>
                  <a:lnTo>
                    <a:pt x="466343" y="0"/>
                  </a:lnTo>
                  <a:lnTo>
                    <a:pt x="0" y="0"/>
                  </a:lnTo>
                  <a:lnTo>
                    <a:pt x="0" y="446531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6048" y="1092708"/>
              <a:ext cx="35560" cy="1031875"/>
            </a:xfrm>
            <a:custGeom>
              <a:avLst/>
              <a:gdLst/>
              <a:ahLst/>
              <a:cxnLst/>
              <a:rect l="l" t="t" r="r" b="b"/>
              <a:pathLst>
                <a:path w="35559" h="1031875">
                  <a:moveTo>
                    <a:pt x="0" y="1031747"/>
                  </a:moveTo>
                  <a:lnTo>
                    <a:pt x="35052" y="1031747"/>
                  </a:lnTo>
                  <a:lnTo>
                    <a:pt x="35052" y="0"/>
                  </a:lnTo>
                  <a:lnTo>
                    <a:pt x="0" y="0"/>
                  </a:lnTo>
                  <a:lnTo>
                    <a:pt x="0" y="103174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4827" y="918591"/>
            <a:ext cx="3941479" cy="725688"/>
          </a:xfrm>
          <a:prstGeom prst="rect">
            <a:avLst/>
          </a:prstGeom>
        </p:spPr>
        <p:txBody>
          <a:bodyPr vert="horz" wrap="square" lIns="0" tIns="13820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9"/>
              </a:spcBef>
            </a:pPr>
            <a:r>
              <a:rPr spc="-9" dirty="0"/>
              <a:t>Defeito ou </a:t>
            </a:r>
            <a:r>
              <a:rPr sz="4625" i="1" spc="-349" dirty="0">
                <a:latin typeface="Verdana"/>
                <a:cs typeface="Verdana"/>
              </a:rPr>
              <a:t>bug</a:t>
            </a:r>
            <a:r>
              <a:rPr spc="-349" dirty="0"/>
              <a:t>?</a:t>
            </a:r>
            <a:endParaRPr sz="4625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53560" y="1913790"/>
            <a:ext cx="5532465" cy="4551271"/>
            <a:chOff x="778509" y="2110485"/>
            <a:chExt cx="6101080" cy="5019040"/>
          </a:xfrm>
        </p:grpSpPr>
        <p:sp>
          <p:nvSpPr>
            <p:cNvPr id="10" name="object 10"/>
            <p:cNvSpPr/>
            <p:nvPr/>
          </p:nvSpPr>
          <p:spPr>
            <a:xfrm>
              <a:off x="792479" y="2124455"/>
              <a:ext cx="6073140" cy="4991100"/>
            </a:xfrm>
            <a:custGeom>
              <a:avLst/>
              <a:gdLst/>
              <a:ahLst/>
              <a:cxnLst/>
              <a:rect l="l" t="t" r="r" b="b"/>
              <a:pathLst>
                <a:path w="6073140" h="4991100">
                  <a:moveTo>
                    <a:pt x="6073139" y="4991099"/>
                  </a:moveTo>
                  <a:lnTo>
                    <a:pt x="0" y="4991099"/>
                  </a:lnTo>
                  <a:lnTo>
                    <a:pt x="0" y="0"/>
                  </a:lnTo>
                  <a:lnTo>
                    <a:pt x="6073139" y="0"/>
                  </a:lnTo>
                  <a:lnTo>
                    <a:pt x="6073139" y="4991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479" y="2124455"/>
              <a:ext cx="6073140" cy="4991100"/>
            </a:xfrm>
            <a:custGeom>
              <a:avLst/>
              <a:gdLst/>
              <a:ahLst/>
              <a:cxnLst/>
              <a:rect l="l" t="t" r="r" b="b"/>
              <a:pathLst>
                <a:path w="6073140" h="4991100">
                  <a:moveTo>
                    <a:pt x="0" y="0"/>
                  </a:moveTo>
                  <a:lnTo>
                    <a:pt x="6073139" y="0"/>
                  </a:lnTo>
                  <a:lnTo>
                    <a:pt x="6073139" y="4991099"/>
                  </a:lnTo>
                  <a:lnTo>
                    <a:pt x="0" y="4991099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C3709A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45914" y="1938988"/>
            <a:ext cx="5333232" cy="4474693"/>
          </a:xfrm>
          <a:prstGeom prst="rect">
            <a:avLst/>
          </a:prstGeom>
        </p:spPr>
        <p:txBody>
          <a:bodyPr vert="horz" wrap="square" lIns="0" tIns="9213" rIns="0" bIns="0" rtlCol="0">
            <a:spAutoFit/>
          </a:bodyPr>
          <a:lstStyle/>
          <a:p>
            <a:pPr marL="328792" marR="4607" indent="-328792">
              <a:lnSpc>
                <a:spcPct val="100699"/>
              </a:lnSpc>
              <a:spcBef>
                <a:spcPts val="73"/>
              </a:spcBef>
              <a:buClr>
                <a:srgbClr val="75B649"/>
              </a:buClr>
              <a:buSzPct val="56923"/>
              <a:buFont typeface="Times New Roman"/>
              <a:buChar char="■"/>
              <a:tabLst>
                <a:tab pos="328792" algn="l"/>
                <a:tab pos="329368" algn="l"/>
              </a:tabLst>
            </a:pPr>
            <a:r>
              <a:rPr sz="2947" i="1" spc="-1532" dirty="0">
                <a:latin typeface="Verdana"/>
                <a:cs typeface="Verdana"/>
              </a:rPr>
              <a:t>B</a:t>
            </a:r>
            <a:r>
              <a:rPr sz="2947" i="1" spc="-1486" dirty="0">
                <a:latin typeface="Verdana"/>
                <a:cs typeface="Verdana"/>
              </a:rPr>
              <a:t>u</a:t>
            </a:r>
            <a:r>
              <a:rPr sz="2947" i="1" spc="-345" dirty="0">
                <a:latin typeface="Verdana"/>
                <a:cs typeface="Verdana"/>
              </a:rPr>
              <a:t>g</a:t>
            </a:r>
            <a:r>
              <a:rPr sz="2766" spc="14" dirty="0">
                <a:latin typeface="Tahoma"/>
                <a:cs typeface="Tahoma"/>
              </a:rPr>
              <a:t>é</a:t>
            </a:r>
            <a:r>
              <a:rPr sz="2766" spc="9" dirty="0">
                <a:latin typeface="Tahoma"/>
                <a:cs typeface="Tahoma"/>
              </a:rPr>
              <a:t> </a:t>
            </a:r>
            <a:r>
              <a:rPr sz="2766" spc="18" dirty="0">
                <a:latin typeface="Tahoma"/>
                <a:cs typeface="Tahoma"/>
              </a:rPr>
              <a:t>u</a:t>
            </a:r>
            <a:r>
              <a:rPr sz="2766" spc="23" dirty="0">
                <a:latin typeface="Tahoma"/>
                <a:cs typeface="Tahoma"/>
              </a:rPr>
              <a:t>m</a:t>
            </a:r>
            <a:r>
              <a:rPr sz="2766" spc="27" dirty="0">
                <a:latin typeface="Tahoma"/>
                <a:cs typeface="Tahoma"/>
              </a:rPr>
              <a:t> </a:t>
            </a:r>
            <a:r>
              <a:rPr sz="2766" spc="-5" dirty="0">
                <a:latin typeface="Tahoma"/>
                <a:cs typeface="Tahoma"/>
              </a:rPr>
              <a:t>t</a:t>
            </a:r>
            <a:r>
              <a:rPr sz="2766" spc="23" dirty="0">
                <a:latin typeface="Tahoma"/>
                <a:cs typeface="Tahoma"/>
              </a:rPr>
              <a:t>e</a:t>
            </a:r>
            <a:r>
              <a:rPr sz="2766" spc="5" dirty="0">
                <a:latin typeface="Tahoma"/>
                <a:cs typeface="Tahoma"/>
              </a:rPr>
              <a:t>r</a:t>
            </a:r>
            <a:r>
              <a:rPr sz="2766" spc="18" dirty="0">
                <a:latin typeface="Tahoma"/>
                <a:cs typeface="Tahoma"/>
              </a:rPr>
              <a:t>mo </a:t>
            </a:r>
            <a:r>
              <a:rPr sz="2766" spc="5" dirty="0">
                <a:solidFill>
                  <a:srgbClr val="BF0000"/>
                </a:solidFill>
                <a:latin typeface="Tahoma"/>
                <a:cs typeface="Tahoma"/>
              </a:rPr>
              <a:t>i</a:t>
            </a:r>
            <a:r>
              <a:rPr sz="2766" spc="18" dirty="0">
                <a:solidFill>
                  <a:srgbClr val="BF0000"/>
                </a:solidFill>
                <a:latin typeface="Tahoma"/>
                <a:cs typeface="Tahoma"/>
              </a:rPr>
              <a:t>n</a:t>
            </a:r>
            <a:r>
              <a:rPr sz="2766" spc="-18" dirty="0">
                <a:solidFill>
                  <a:srgbClr val="BF0000"/>
                </a:solidFill>
                <a:latin typeface="Tahoma"/>
                <a:cs typeface="Tahoma"/>
              </a:rPr>
              <a:t>f</a:t>
            </a:r>
            <a:r>
              <a:rPr sz="2766" spc="32" dirty="0">
                <a:solidFill>
                  <a:srgbClr val="BF0000"/>
                </a:solidFill>
                <a:latin typeface="Tahoma"/>
                <a:cs typeface="Tahoma"/>
              </a:rPr>
              <a:t>o</a:t>
            </a:r>
            <a:r>
              <a:rPr sz="2766" spc="5" dirty="0">
                <a:solidFill>
                  <a:srgbClr val="BF0000"/>
                </a:solidFill>
                <a:latin typeface="Tahoma"/>
                <a:cs typeface="Tahoma"/>
              </a:rPr>
              <a:t>r</a:t>
            </a:r>
            <a:r>
              <a:rPr sz="2766" spc="23" dirty="0">
                <a:solidFill>
                  <a:srgbClr val="BF0000"/>
                </a:solidFill>
                <a:latin typeface="Tahoma"/>
                <a:cs typeface="Tahoma"/>
              </a:rPr>
              <a:t>m</a:t>
            </a:r>
            <a:r>
              <a:rPr sz="2766" spc="27" dirty="0">
                <a:solidFill>
                  <a:srgbClr val="BF0000"/>
                </a:solidFill>
                <a:latin typeface="Tahoma"/>
                <a:cs typeface="Tahoma"/>
              </a:rPr>
              <a:t>a</a:t>
            </a:r>
            <a:r>
              <a:rPr sz="2766" dirty="0">
                <a:solidFill>
                  <a:srgbClr val="BF0000"/>
                </a:solidFill>
                <a:latin typeface="Tahoma"/>
                <a:cs typeface="Tahoma"/>
              </a:rPr>
              <a:t>l</a:t>
            </a:r>
            <a:r>
              <a:rPr sz="2766" spc="9" dirty="0">
                <a:latin typeface="Tahoma"/>
                <a:cs typeface="Tahoma"/>
              </a:rPr>
              <a:t>,</a:t>
            </a:r>
            <a:r>
              <a:rPr sz="2766" spc="23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e   </a:t>
            </a:r>
            <a:r>
              <a:rPr sz="2766" spc="18" dirty="0">
                <a:latin typeface="Tahoma"/>
                <a:cs typeface="Tahoma"/>
              </a:rPr>
              <a:t>como</a:t>
            </a:r>
            <a:r>
              <a:rPr sz="2766" spc="-14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tal,</a:t>
            </a:r>
            <a:r>
              <a:rPr sz="2766" spc="18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pode</a:t>
            </a:r>
            <a:r>
              <a:rPr sz="2766" spc="41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ter</a:t>
            </a:r>
            <a:r>
              <a:rPr sz="2766" spc="23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inúmeros </a:t>
            </a:r>
            <a:r>
              <a:rPr sz="2766" spc="14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significados:</a:t>
            </a:r>
            <a:r>
              <a:rPr sz="2766" spc="-9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defeito,</a:t>
            </a:r>
            <a:r>
              <a:rPr sz="2766" spc="54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erro,</a:t>
            </a:r>
            <a:r>
              <a:rPr sz="2766" spc="23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falha</a:t>
            </a:r>
            <a:endParaRPr sz="2766">
              <a:latin typeface="Tahoma"/>
              <a:cs typeface="Tahoma"/>
            </a:endParaRPr>
          </a:p>
          <a:p>
            <a:pPr marL="354128" marR="306911" indent="-343188">
              <a:lnSpc>
                <a:spcPct val="100800"/>
              </a:lnSpc>
              <a:spcBef>
                <a:spcPts val="694"/>
              </a:spcBef>
              <a:buClr>
                <a:srgbClr val="75B649"/>
              </a:buClr>
              <a:buSzPct val="60655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766" spc="18" dirty="0">
                <a:latin typeface="Tahoma"/>
                <a:cs typeface="Tahoma"/>
              </a:rPr>
              <a:t>Por </a:t>
            </a:r>
            <a:r>
              <a:rPr sz="2766" spc="14" dirty="0">
                <a:latin typeface="Tahoma"/>
                <a:cs typeface="Tahoma"/>
              </a:rPr>
              <a:t>isso, </a:t>
            </a:r>
            <a:r>
              <a:rPr sz="2766" spc="18" dirty="0">
                <a:latin typeface="Tahoma"/>
                <a:cs typeface="Tahoma"/>
              </a:rPr>
              <a:t>vamos </a:t>
            </a:r>
            <a:r>
              <a:rPr sz="2766" spc="14" dirty="0">
                <a:latin typeface="Tahoma"/>
                <a:cs typeface="Tahoma"/>
              </a:rPr>
              <a:t>usar </a:t>
            </a:r>
            <a:r>
              <a:rPr sz="2766" spc="18" dirty="0">
                <a:latin typeface="Tahoma"/>
                <a:cs typeface="Tahoma"/>
              </a:rPr>
              <a:t>uma </a:t>
            </a:r>
            <a:r>
              <a:rPr sz="2766" spc="23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terminologia </a:t>
            </a:r>
            <a:r>
              <a:rPr sz="2766" spc="9" dirty="0">
                <a:latin typeface="Tahoma"/>
                <a:cs typeface="Tahoma"/>
              </a:rPr>
              <a:t>mais </a:t>
            </a:r>
            <a:r>
              <a:rPr sz="2766" spc="14" dirty="0">
                <a:latin typeface="Tahoma"/>
                <a:cs typeface="Tahoma"/>
              </a:rPr>
              <a:t>precisa e </a:t>
            </a:r>
            <a:r>
              <a:rPr sz="2766" spc="18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não</a:t>
            </a:r>
            <a:r>
              <a:rPr sz="2766" spc="41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ambígua</a:t>
            </a:r>
            <a:r>
              <a:rPr sz="2766" spc="32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(em</a:t>
            </a:r>
            <a:r>
              <a:rPr sz="2766" spc="18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inglês,</a:t>
            </a:r>
            <a:r>
              <a:rPr sz="2766" spc="14" dirty="0">
                <a:latin typeface="Tahoma"/>
                <a:cs typeface="Tahoma"/>
              </a:rPr>
              <a:t> pelo </a:t>
            </a:r>
            <a:r>
              <a:rPr sz="2766" spc="-848" dirty="0">
                <a:latin typeface="Tahoma"/>
                <a:cs typeface="Tahoma"/>
              </a:rPr>
              <a:t> </a:t>
            </a:r>
            <a:r>
              <a:rPr sz="2766" spc="18" dirty="0">
                <a:latin typeface="Tahoma"/>
                <a:cs typeface="Tahoma"/>
              </a:rPr>
              <a:t>menos</a:t>
            </a:r>
            <a:r>
              <a:rPr sz="2766" spc="14" dirty="0">
                <a:latin typeface="Tahoma"/>
                <a:cs typeface="Tahoma"/>
              </a:rPr>
              <a:t> </a:t>
            </a:r>
            <a:r>
              <a:rPr sz="2766" spc="-199" dirty="0">
                <a:latin typeface="Times New Roman"/>
                <a:cs typeface="Times New Roman"/>
              </a:rPr>
              <a:t></a:t>
            </a:r>
            <a:r>
              <a:rPr sz="2766" spc="-199" dirty="0">
                <a:latin typeface="Tahoma"/>
                <a:cs typeface="Tahoma"/>
              </a:rPr>
              <a:t>)</a:t>
            </a:r>
            <a:endParaRPr sz="2766">
              <a:latin typeface="Tahoma"/>
              <a:cs typeface="Tahoma"/>
            </a:endParaRPr>
          </a:p>
          <a:p>
            <a:pPr marL="754897" marR="697316" lvl="1" indent="-286182">
              <a:lnSpc>
                <a:spcPts val="2884"/>
              </a:lnSpc>
              <a:spcBef>
                <a:spcPts val="730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  <a:tab pos="1664690" algn="l"/>
              </a:tabLst>
            </a:pPr>
            <a:r>
              <a:rPr sz="2403" dirty="0">
                <a:latin typeface="Tahoma"/>
                <a:cs typeface="Tahoma"/>
              </a:rPr>
              <a:t>D</a:t>
            </a:r>
            <a:r>
              <a:rPr sz="2403" spc="-18" dirty="0">
                <a:latin typeface="Tahoma"/>
                <a:cs typeface="Tahoma"/>
              </a:rPr>
              <a:t>e</a:t>
            </a:r>
            <a:r>
              <a:rPr sz="2403" dirty="0">
                <a:latin typeface="Tahoma"/>
                <a:cs typeface="Tahoma"/>
              </a:rPr>
              <a:t>f</a:t>
            </a:r>
            <a:r>
              <a:rPr sz="2403" spc="5" dirty="0">
                <a:latin typeface="Tahoma"/>
                <a:cs typeface="Tahoma"/>
              </a:rPr>
              <a:t>e</a:t>
            </a:r>
            <a:r>
              <a:rPr sz="2403" dirty="0">
                <a:latin typeface="Tahoma"/>
                <a:cs typeface="Tahoma"/>
              </a:rPr>
              <a:t>i</a:t>
            </a:r>
            <a:r>
              <a:rPr sz="2403" spc="-14" dirty="0">
                <a:latin typeface="Tahoma"/>
                <a:cs typeface="Tahoma"/>
              </a:rPr>
              <a:t>t</a:t>
            </a:r>
            <a:r>
              <a:rPr sz="2403" dirty="0">
                <a:latin typeface="Tahoma"/>
                <a:cs typeface="Tahoma"/>
              </a:rPr>
              <a:t>o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spc="-172" dirty="0">
                <a:latin typeface="Tahoma"/>
                <a:cs typeface="Tahoma"/>
              </a:rPr>
              <a:t>(</a:t>
            </a:r>
            <a:r>
              <a:rPr sz="2539" i="1" spc="-1124" dirty="0">
                <a:latin typeface="Verdana"/>
                <a:cs typeface="Verdana"/>
              </a:rPr>
              <a:t>f</a:t>
            </a:r>
            <a:r>
              <a:rPr sz="2539" i="1" spc="-1270" dirty="0">
                <a:latin typeface="Verdana"/>
                <a:cs typeface="Verdana"/>
              </a:rPr>
              <a:t>a</a:t>
            </a:r>
            <a:r>
              <a:rPr sz="2539" i="1" spc="-1256" dirty="0">
                <a:latin typeface="Verdana"/>
                <a:cs typeface="Verdana"/>
              </a:rPr>
              <a:t>u</a:t>
            </a:r>
            <a:r>
              <a:rPr sz="2539" i="1" spc="-1143" dirty="0">
                <a:latin typeface="Verdana"/>
                <a:cs typeface="Verdana"/>
              </a:rPr>
              <a:t>l</a:t>
            </a:r>
            <a:r>
              <a:rPr sz="2539" i="1" spc="-1025" dirty="0">
                <a:latin typeface="Verdana"/>
                <a:cs typeface="Verdana"/>
              </a:rPr>
              <a:t>t</a:t>
            </a:r>
            <a:r>
              <a:rPr sz="2403" spc="-9" dirty="0">
                <a:latin typeface="Tahoma"/>
                <a:cs typeface="Tahoma"/>
              </a:rPr>
              <a:t>)</a:t>
            </a:r>
            <a:r>
              <a:rPr sz="2403" dirty="0">
                <a:latin typeface="Tahoma"/>
                <a:cs typeface="Tahoma"/>
              </a:rPr>
              <a:t>,</a:t>
            </a:r>
            <a:r>
              <a:rPr sz="2403" spc="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Err</a:t>
            </a:r>
            <a:r>
              <a:rPr sz="2403" dirty="0">
                <a:latin typeface="Tahoma"/>
                <a:cs typeface="Tahoma"/>
              </a:rPr>
              <a:t>o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spc="-163" dirty="0">
                <a:latin typeface="Tahoma"/>
                <a:cs typeface="Tahoma"/>
              </a:rPr>
              <a:t>(</a:t>
            </a:r>
            <a:r>
              <a:rPr sz="2539" i="1" spc="-1260" dirty="0">
                <a:latin typeface="Verdana"/>
                <a:cs typeface="Verdana"/>
              </a:rPr>
              <a:t>e</a:t>
            </a:r>
            <a:r>
              <a:rPr sz="2539" i="1" spc="-1188" dirty="0">
                <a:latin typeface="Verdana"/>
                <a:cs typeface="Verdana"/>
              </a:rPr>
              <a:t>r</a:t>
            </a:r>
            <a:r>
              <a:rPr sz="2539" i="1" spc="-1215" dirty="0">
                <a:latin typeface="Verdana"/>
                <a:cs typeface="Verdana"/>
              </a:rPr>
              <a:t>r</a:t>
            </a:r>
            <a:r>
              <a:rPr sz="2539" i="1" spc="-1238" dirty="0">
                <a:latin typeface="Verdana"/>
                <a:cs typeface="Verdana"/>
              </a:rPr>
              <a:t>o</a:t>
            </a:r>
            <a:r>
              <a:rPr sz="2539" i="1" spc="-1034" dirty="0">
                <a:latin typeface="Verdana"/>
                <a:cs typeface="Verdana"/>
              </a:rPr>
              <a:t>r</a:t>
            </a:r>
            <a:r>
              <a:rPr sz="2403" dirty="0">
                <a:latin typeface="Tahoma"/>
                <a:cs typeface="Tahoma"/>
              </a:rPr>
              <a:t>)</a:t>
            </a:r>
            <a:r>
              <a:rPr sz="2403" spc="-36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e      </a:t>
            </a:r>
            <a:r>
              <a:rPr sz="2403" spc="-5" dirty="0">
                <a:latin typeface="Tahoma"/>
                <a:cs typeface="Tahoma"/>
              </a:rPr>
              <a:t>Falha	</a:t>
            </a:r>
            <a:r>
              <a:rPr sz="2403" spc="-793" dirty="0">
                <a:latin typeface="Tahoma"/>
                <a:cs typeface="Tahoma"/>
              </a:rPr>
              <a:t>(</a:t>
            </a:r>
            <a:r>
              <a:rPr sz="2539" i="1" spc="-793" dirty="0">
                <a:latin typeface="Verdana"/>
                <a:cs typeface="Verdana"/>
              </a:rPr>
              <a:t>failure</a:t>
            </a:r>
            <a:r>
              <a:rPr sz="2403" spc="-793" dirty="0">
                <a:latin typeface="Tahoma"/>
                <a:cs typeface="Tahoma"/>
              </a:rPr>
              <a:t>)</a:t>
            </a:r>
            <a:endParaRPr sz="2403">
              <a:latin typeface="Tahoma"/>
              <a:cs typeface="Tahoma"/>
            </a:endParaRPr>
          </a:p>
          <a:p>
            <a:pPr marL="354128" indent="-343188">
              <a:spcBef>
                <a:spcPts val="404"/>
              </a:spcBef>
              <a:buClr>
                <a:srgbClr val="75B649"/>
              </a:buClr>
              <a:buSzPct val="60655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766" spc="9" dirty="0">
                <a:latin typeface="Tahoma"/>
                <a:cs typeface="Tahoma"/>
              </a:rPr>
              <a:t>Eventualmente:</a:t>
            </a:r>
            <a:r>
              <a:rPr sz="2766" spc="-331" dirty="0">
                <a:latin typeface="Tahoma"/>
                <a:cs typeface="Tahoma"/>
              </a:rPr>
              <a:t> </a:t>
            </a:r>
            <a:r>
              <a:rPr sz="2947" i="1" spc="-765" dirty="0">
                <a:latin typeface="Verdana"/>
                <a:cs typeface="Verdana"/>
              </a:rPr>
              <a:t>bug</a:t>
            </a:r>
            <a:r>
              <a:rPr sz="2766" spc="-765" dirty="0">
                <a:latin typeface="Symbol"/>
                <a:cs typeface="Symbol"/>
              </a:rPr>
              <a:t></a:t>
            </a:r>
            <a:r>
              <a:rPr sz="2766" spc="190" dirty="0">
                <a:latin typeface="Times New Roman"/>
                <a:cs typeface="Times New Roman"/>
              </a:rPr>
              <a:t> </a:t>
            </a:r>
            <a:r>
              <a:rPr sz="2766" spc="9" dirty="0">
                <a:latin typeface="Tahoma"/>
                <a:cs typeface="Tahoma"/>
              </a:rPr>
              <a:t>defeito</a:t>
            </a:r>
            <a:endParaRPr sz="2766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40078" y="1695671"/>
            <a:ext cx="2717288" cy="4950313"/>
            <a:chOff x="7159752" y="1869948"/>
            <a:chExt cx="2996565" cy="545909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94164" y="6871716"/>
              <a:ext cx="461771" cy="457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9752" y="1869948"/>
              <a:ext cx="2654808" cy="382219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551670" y="5278630"/>
            <a:ext cx="2821511" cy="739127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 marR="4607">
              <a:lnSpc>
                <a:spcPct val="101800"/>
              </a:lnSpc>
              <a:spcBef>
                <a:spcPts val="82"/>
              </a:spcBef>
            </a:pPr>
            <a:r>
              <a:rPr sz="1179" spc="5" dirty="0">
                <a:latin typeface="Arial MT"/>
                <a:cs typeface="Arial MT"/>
              </a:rPr>
              <a:t>página </a:t>
            </a:r>
            <a:r>
              <a:rPr sz="1179" spc="9" dirty="0">
                <a:latin typeface="Arial MT"/>
                <a:cs typeface="Arial MT"/>
              </a:rPr>
              <a:t>de </a:t>
            </a:r>
            <a:r>
              <a:rPr sz="1179" spc="5" dirty="0">
                <a:latin typeface="Arial MT"/>
                <a:cs typeface="Arial MT"/>
              </a:rPr>
              <a:t>log </a:t>
            </a:r>
            <a:r>
              <a:rPr sz="1179" spc="9" dirty="0">
                <a:latin typeface="Arial MT"/>
                <a:cs typeface="Arial MT"/>
              </a:rPr>
              <a:t>de </a:t>
            </a:r>
            <a:r>
              <a:rPr sz="1179" spc="14" dirty="0">
                <a:latin typeface="Arial MT"/>
                <a:cs typeface="Arial MT"/>
              </a:rPr>
              <a:t>um </a:t>
            </a:r>
            <a:r>
              <a:rPr sz="1179" spc="5" dirty="0">
                <a:latin typeface="Arial MT"/>
                <a:cs typeface="Arial MT"/>
              </a:rPr>
              <a:t>computador eletro- </a:t>
            </a:r>
            <a:r>
              <a:rPr sz="1179" spc="9" dirty="0">
                <a:latin typeface="Arial MT"/>
                <a:cs typeface="Arial MT"/>
              </a:rPr>
              <a:t> </a:t>
            </a:r>
            <a:r>
              <a:rPr sz="1179" spc="5" dirty="0">
                <a:latin typeface="Arial MT"/>
                <a:cs typeface="Arial MT"/>
              </a:rPr>
              <a:t>mecânico. </a:t>
            </a:r>
            <a:r>
              <a:rPr sz="1179" spc="9" dirty="0">
                <a:latin typeface="Arial MT"/>
                <a:cs typeface="Arial MT"/>
              </a:rPr>
              <a:t>Grace </a:t>
            </a:r>
            <a:r>
              <a:rPr sz="1179" spc="5" dirty="0">
                <a:latin typeface="Arial MT"/>
                <a:cs typeface="Arial MT"/>
              </a:rPr>
              <a:t>Hopper adotou </a:t>
            </a:r>
            <a:r>
              <a:rPr sz="1179" spc="9" dirty="0">
                <a:latin typeface="Arial MT"/>
                <a:cs typeface="Arial MT"/>
              </a:rPr>
              <a:t>o termo. </a:t>
            </a:r>
            <a:r>
              <a:rPr sz="1179" spc="-317" dirty="0">
                <a:latin typeface="Arial MT"/>
                <a:cs typeface="Arial MT"/>
              </a:rPr>
              <a:t> </a:t>
            </a:r>
            <a:r>
              <a:rPr sz="1179" spc="5" dirty="0">
                <a:latin typeface="Arial MT"/>
                <a:cs typeface="Arial MT"/>
              </a:rPr>
              <a:t>pois </a:t>
            </a:r>
            <a:r>
              <a:rPr sz="1179" spc="9" dirty="0">
                <a:latin typeface="Arial MT"/>
                <a:cs typeface="Arial MT"/>
              </a:rPr>
              <a:t>o </a:t>
            </a:r>
            <a:r>
              <a:rPr sz="1179" spc="5" dirty="0">
                <a:latin typeface="Arial MT"/>
                <a:cs typeface="Arial MT"/>
              </a:rPr>
              <a:t>problema reportado </a:t>
            </a:r>
            <a:r>
              <a:rPr sz="1179" dirty="0">
                <a:latin typeface="Arial MT"/>
                <a:cs typeface="Arial MT"/>
              </a:rPr>
              <a:t>foi </a:t>
            </a:r>
            <a:r>
              <a:rPr sz="1179" spc="5" dirty="0">
                <a:latin typeface="Arial MT"/>
                <a:cs typeface="Arial MT"/>
              </a:rPr>
              <a:t>devido </a:t>
            </a:r>
            <a:r>
              <a:rPr sz="1179" spc="9" dirty="0">
                <a:latin typeface="Arial MT"/>
                <a:cs typeface="Arial MT"/>
              </a:rPr>
              <a:t>a </a:t>
            </a:r>
            <a:r>
              <a:rPr sz="1179" spc="14" dirty="0">
                <a:latin typeface="Arial MT"/>
                <a:cs typeface="Arial MT"/>
              </a:rPr>
              <a:t> </a:t>
            </a:r>
            <a:r>
              <a:rPr sz="1179" spc="9" dirty="0">
                <a:latin typeface="Arial MT"/>
                <a:cs typeface="Arial MT"/>
              </a:rPr>
              <a:t>uma</a:t>
            </a:r>
            <a:r>
              <a:rPr sz="1179" spc="5" dirty="0">
                <a:latin typeface="Arial MT"/>
                <a:cs typeface="Arial MT"/>
              </a:rPr>
              <a:t> mariposa</a:t>
            </a:r>
            <a:r>
              <a:rPr sz="1179" spc="9" dirty="0">
                <a:latin typeface="Arial MT"/>
                <a:cs typeface="Arial MT"/>
              </a:rPr>
              <a:t> </a:t>
            </a:r>
            <a:r>
              <a:rPr sz="1179" spc="5" dirty="0">
                <a:latin typeface="Arial MT"/>
                <a:cs typeface="Arial MT"/>
              </a:rPr>
              <a:t>nos </a:t>
            </a:r>
            <a:r>
              <a:rPr sz="1179" dirty="0">
                <a:latin typeface="Arial MT"/>
                <a:cs typeface="Arial MT"/>
              </a:rPr>
              <a:t>relés</a:t>
            </a:r>
            <a:endParaRPr sz="1179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5799645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Defeitos</a:t>
            </a:r>
            <a:r>
              <a:rPr spc="-18" dirty="0"/>
              <a:t> </a:t>
            </a:r>
            <a:r>
              <a:rPr spc="-9" dirty="0"/>
              <a:t>são</a:t>
            </a:r>
            <a:r>
              <a:rPr dirty="0"/>
              <a:t> </a:t>
            </a:r>
            <a:r>
              <a:rPr spc="-5" dirty="0"/>
              <a:t>inevitáveis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6288" y="3856373"/>
            <a:ext cx="4185971" cy="187394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311125" y="3861209"/>
            <a:ext cx="4176413" cy="1562076"/>
          </a:xfrm>
          <a:prstGeom prst="rect">
            <a:avLst/>
          </a:prstGeom>
          <a:ln w="10667">
            <a:solidFill>
              <a:srgbClr val="4649B3"/>
            </a:solidFill>
          </a:ln>
        </p:spPr>
        <p:txBody>
          <a:bodyPr vert="horz" wrap="square" lIns="0" tIns="48369" rIns="0" bIns="0" rtlCol="0">
            <a:spAutoFit/>
          </a:bodyPr>
          <a:lstStyle/>
          <a:p>
            <a:pPr marL="555089" marR="546451" algn="ctr">
              <a:lnSpc>
                <a:spcPts val="2593"/>
              </a:lnSpc>
              <a:spcBef>
                <a:spcPts val="381"/>
              </a:spcBef>
            </a:pPr>
            <a:r>
              <a:rPr sz="2403" spc="-9" dirty="0">
                <a:solidFill>
                  <a:srgbClr val="FF3300"/>
                </a:solidFill>
                <a:latin typeface="Tahoma"/>
                <a:cs typeface="Tahoma"/>
              </a:rPr>
              <a:t>Alterações</a:t>
            </a:r>
            <a:r>
              <a:rPr sz="2403" spc="-36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2403" spc="5" dirty="0">
                <a:solidFill>
                  <a:srgbClr val="FF3300"/>
                </a:solidFill>
                <a:latin typeface="Tahoma"/>
                <a:cs typeface="Tahoma"/>
              </a:rPr>
              <a:t>ao</a:t>
            </a:r>
            <a:r>
              <a:rPr sz="2403" spc="-27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3300"/>
                </a:solidFill>
                <a:latin typeface="Tahoma"/>
                <a:cs typeface="Tahoma"/>
              </a:rPr>
              <a:t>longo</a:t>
            </a:r>
            <a:r>
              <a:rPr sz="2403" spc="-27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3300"/>
                </a:solidFill>
                <a:latin typeface="Tahoma"/>
                <a:cs typeface="Tahoma"/>
              </a:rPr>
              <a:t>do </a:t>
            </a:r>
            <a:r>
              <a:rPr sz="2403" spc="-735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2403" dirty="0">
                <a:solidFill>
                  <a:srgbClr val="FF3300"/>
                </a:solidFill>
                <a:latin typeface="Tahoma"/>
                <a:cs typeface="Tahoma"/>
              </a:rPr>
              <a:t>tempo:</a:t>
            </a:r>
            <a:endParaRPr sz="2403">
              <a:latin typeface="Tahoma"/>
              <a:cs typeface="Tahoma"/>
            </a:endParaRPr>
          </a:p>
          <a:p>
            <a:pPr marL="4031" algn="ctr">
              <a:lnSpc>
                <a:spcPts val="2004"/>
              </a:lnSpc>
            </a:pPr>
            <a:r>
              <a:rPr sz="1995" spc="-5" dirty="0">
                <a:latin typeface="Tahoma"/>
                <a:cs typeface="Tahoma"/>
              </a:rPr>
              <a:t>alterações </a:t>
            </a:r>
            <a:r>
              <a:rPr sz="1995" dirty="0">
                <a:latin typeface="Tahoma"/>
                <a:cs typeface="Tahoma"/>
              </a:rPr>
              <a:t>sem</a:t>
            </a:r>
            <a:r>
              <a:rPr sz="1995" spc="-27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controle degradam</a:t>
            </a:r>
            <a:endParaRPr sz="1995">
              <a:latin typeface="Tahoma"/>
              <a:cs typeface="Tahoma"/>
            </a:endParaRPr>
          </a:p>
          <a:p>
            <a:pPr marL="109981" marR="100768" algn="ctr">
              <a:lnSpc>
                <a:spcPts val="2167"/>
              </a:lnSpc>
              <a:spcBef>
                <a:spcPts val="150"/>
              </a:spcBef>
            </a:pPr>
            <a:r>
              <a:rPr sz="1995" dirty="0">
                <a:latin typeface="Tahoma"/>
                <a:cs typeface="Tahoma"/>
              </a:rPr>
              <a:t>a </a:t>
            </a:r>
            <a:r>
              <a:rPr sz="1995" spc="-5" dirty="0">
                <a:latin typeface="Tahoma"/>
                <a:cs typeface="Tahoma"/>
              </a:rPr>
              <a:t>estrutura do </a:t>
            </a:r>
            <a:r>
              <a:rPr sz="1995" spc="-18" dirty="0">
                <a:latin typeface="Tahoma"/>
                <a:cs typeface="Tahoma"/>
              </a:rPr>
              <a:t>sw, </a:t>
            </a:r>
            <a:r>
              <a:rPr sz="1995" dirty="0">
                <a:latin typeface="Tahoma"/>
                <a:cs typeface="Tahoma"/>
              </a:rPr>
              <a:t>tornando-o cada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vez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mais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difícil</a:t>
            </a:r>
            <a:r>
              <a:rPr sz="1995" spc="14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de</a:t>
            </a:r>
            <a:r>
              <a:rPr sz="1995" spc="5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alterar</a:t>
            </a:r>
            <a:endParaRPr sz="1995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6956" y="3843934"/>
            <a:ext cx="4488621" cy="264922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31794" y="3848772"/>
            <a:ext cx="4479293" cy="2305940"/>
          </a:xfrm>
          <a:prstGeom prst="rect">
            <a:avLst/>
          </a:prstGeom>
          <a:ln w="10668">
            <a:solidFill>
              <a:srgbClr val="C16B95"/>
            </a:solidFill>
          </a:ln>
        </p:spPr>
        <p:txBody>
          <a:bodyPr vert="horz" wrap="square" lIns="0" tIns="6910" rIns="0" bIns="0" rtlCol="0">
            <a:spAutoFit/>
          </a:bodyPr>
          <a:lstStyle/>
          <a:p>
            <a:pPr marL="1005954">
              <a:lnSpc>
                <a:spcPts val="2766"/>
              </a:lnSpc>
              <a:spcBef>
                <a:spcPts val="54"/>
              </a:spcBef>
            </a:pPr>
            <a:r>
              <a:rPr sz="2403" spc="-5" dirty="0">
                <a:solidFill>
                  <a:srgbClr val="4B4DB5"/>
                </a:solidFill>
                <a:latin typeface="Tahoma"/>
                <a:cs typeface="Tahoma"/>
              </a:rPr>
              <a:t>Complexidade:</a:t>
            </a:r>
            <a:endParaRPr sz="2403">
              <a:latin typeface="Tahoma"/>
              <a:cs typeface="Tahoma"/>
            </a:endParaRPr>
          </a:p>
          <a:p>
            <a:pPr marL="433591" marR="187141" indent="-343188">
              <a:lnSpc>
                <a:spcPct val="90200"/>
              </a:lnSpc>
              <a:spcBef>
                <a:spcPts val="118"/>
              </a:spcBef>
              <a:buFont typeface="Arial MT"/>
              <a:buChar char="•"/>
              <a:tabLst>
                <a:tab pos="433591" algn="l"/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difícil </a:t>
            </a:r>
            <a:r>
              <a:rPr sz="1995" spc="9" dirty="0">
                <a:latin typeface="Tahoma"/>
                <a:cs typeface="Tahoma"/>
              </a:rPr>
              <a:t>de </a:t>
            </a:r>
            <a:r>
              <a:rPr sz="1995" spc="-5" dirty="0">
                <a:latin typeface="Tahoma"/>
                <a:cs typeface="Tahoma"/>
              </a:rPr>
              <a:t>desenvolver: </a:t>
            </a:r>
            <a:r>
              <a:rPr sz="1995" spc="5" dirty="0">
                <a:latin typeface="Tahoma"/>
                <a:cs typeface="Tahoma"/>
              </a:rPr>
              <a:t>um </a:t>
            </a:r>
            <a:r>
              <a:rPr sz="1995" dirty="0">
                <a:latin typeface="Tahoma"/>
                <a:cs typeface="Tahoma"/>
              </a:rPr>
              <a:t>único </a:t>
            </a:r>
            <a:r>
              <a:rPr sz="1995" spc="5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desenvolvedor </a:t>
            </a:r>
            <a:r>
              <a:rPr sz="1995" spc="5" dirty="0">
                <a:latin typeface="Tahoma"/>
                <a:cs typeface="Tahoma"/>
              </a:rPr>
              <a:t>não </a:t>
            </a:r>
            <a:r>
              <a:rPr sz="1995" dirty="0">
                <a:latin typeface="Tahoma"/>
                <a:cs typeface="Tahoma"/>
              </a:rPr>
              <a:t>é capaz </a:t>
            </a:r>
            <a:r>
              <a:rPr sz="1995" spc="-5" dirty="0">
                <a:latin typeface="Tahoma"/>
                <a:cs typeface="Tahoma"/>
              </a:rPr>
              <a:t>de </a:t>
            </a:r>
            <a:r>
              <a:rPr sz="1995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entender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o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sistema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como </a:t>
            </a:r>
            <a:r>
              <a:rPr sz="1995" spc="5" dirty="0">
                <a:latin typeface="Tahoma"/>
                <a:cs typeface="Tahoma"/>
              </a:rPr>
              <a:t>um</a:t>
            </a:r>
            <a:r>
              <a:rPr sz="1995" spc="-32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todo</a:t>
            </a:r>
            <a:endParaRPr sz="1995">
              <a:latin typeface="Tahoma"/>
              <a:cs typeface="Tahoma"/>
            </a:endParaRPr>
          </a:p>
          <a:p>
            <a:pPr marL="433591" indent="-343188">
              <a:lnSpc>
                <a:spcPts val="2049"/>
              </a:lnSpc>
              <a:buFont typeface="Arial MT"/>
              <a:buChar char="•"/>
              <a:tabLst>
                <a:tab pos="433591" algn="l"/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difícil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spc="9" dirty="0">
                <a:latin typeface="Tahoma"/>
                <a:cs typeface="Tahoma"/>
              </a:rPr>
              <a:t>de</a:t>
            </a:r>
            <a:r>
              <a:rPr sz="1995" spc="-41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usar</a:t>
            </a:r>
            <a:endParaRPr sz="1995">
              <a:latin typeface="Tahoma"/>
              <a:cs typeface="Tahoma"/>
            </a:endParaRPr>
          </a:p>
          <a:p>
            <a:pPr marL="433591" marR="1128027" indent="-343188">
              <a:lnSpc>
                <a:spcPct val="90200"/>
              </a:lnSpc>
              <a:spcBef>
                <a:spcPts val="122"/>
              </a:spcBef>
              <a:buFont typeface="Arial MT"/>
              <a:buChar char="•"/>
              <a:tabLst>
                <a:tab pos="433591" algn="l"/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difícil</a:t>
            </a:r>
            <a:r>
              <a:rPr sz="1995" spc="-5" dirty="0">
                <a:latin typeface="Tahoma"/>
                <a:cs typeface="Tahoma"/>
              </a:rPr>
              <a:t> </a:t>
            </a:r>
            <a:r>
              <a:rPr sz="1995" spc="9" dirty="0">
                <a:latin typeface="Tahoma"/>
                <a:cs typeface="Tahoma"/>
              </a:rPr>
              <a:t>de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entender:</a:t>
            </a:r>
            <a:r>
              <a:rPr sz="1995" spc="-3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código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incompreensível, falta </a:t>
            </a:r>
            <a:r>
              <a:rPr sz="1995" spc="9" dirty="0">
                <a:latin typeface="Tahoma"/>
                <a:cs typeface="Tahoma"/>
              </a:rPr>
              <a:t>de </a:t>
            </a:r>
            <a:r>
              <a:rPr sz="1995" spc="1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documentação</a:t>
            </a:r>
            <a:endParaRPr sz="1995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55566" y="1931295"/>
            <a:ext cx="3109421" cy="29021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3924" y="2384581"/>
            <a:ext cx="8648335" cy="126449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848761" y="2389418"/>
            <a:ext cx="8639007" cy="938853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vert="horz" wrap="square" lIns="0" tIns="43186" rIns="0" bIns="0" rtlCol="0">
            <a:spAutoFit/>
          </a:bodyPr>
          <a:lstStyle/>
          <a:p>
            <a:pPr marL="365644" marR="353552" indent="-1727" algn="ctr">
              <a:lnSpc>
                <a:spcPct val="90500"/>
              </a:lnSpc>
              <a:spcBef>
                <a:spcPts val="340"/>
              </a:spcBef>
            </a:pPr>
            <a:r>
              <a:rPr sz="2403" spc="-5" dirty="0">
                <a:solidFill>
                  <a:srgbClr val="FF3300"/>
                </a:solidFill>
                <a:latin typeface="Tahoma"/>
                <a:cs typeface="Tahoma"/>
              </a:rPr>
              <a:t>Defeitos introduzidos desde </a:t>
            </a:r>
            <a:r>
              <a:rPr sz="2403" dirty="0">
                <a:solidFill>
                  <a:srgbClr val="FF3300"/>
                </a:solidFill>
                <a:latin typeface="Tahoma"/>
                <a:cs typeface="Tahoma"/>
              </a:rPr>
              <a:t>o início </a:t>
            </a:r>
            <a:r>
              <a:rPr sz="2403" spc="5" dirty="0">
                <a:solidFill>
                  <a:srgbClr val="FF3300"/>
                </a:solidFill>
                <a:latin typeface="Tahoma"/>
                <a:cs typeface="Tahoma"/>
              </a:rPr>
              <a:t>do </a:t>
            </a:r>
            <a:r>
              <a:rPr sz="2403" spc="-5" dirty="0">
                <a:solidFill>
                  <a:srgbClr val="FF3300"/>
                </a:solidFill>
                <a:latin typeface="Tahoma"/>
                <a:cs typeface="Tahoma"/>
              </a:rPr>
              <a:t>desenvolvimento: </a:t>
            </a:r>
            <a:r>
              <a:rPr sz="2403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requisitos</a:t>
            </a:r>
            <a:r>
              <a:rPr sz="1995" spc="-5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mal</a:t>
            </a:r>
            <a:r>
              <a:rPr sz="1995" spc="14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elaborados;</a:t>
            </a:r>
            <a:r>
              <a:rPr sz="1995" spc="5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arquitetura</a:t>
            </a:r>
            <a:r>
              <a:rPr sz="1995" dirty="0">
                <a:latin typeface="Tahoma"/>
                <a:cs typeface="Tahoma"/>
              </a:rPr>
              <a:t> inadequada;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projeto</a:t>
            </a:r>
            <a:r>
              <a:rPr sz="1995" spc="9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ineficiente;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código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desestruturado</a:t>
            </a:r>
            <a:endParaRPr sz="1995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4831" y="1011350"/>
            <a:ext cx="6921340" cy="627387"/>
          </a:xfrm>
          <a:prstGeom prst="rect">
            <a:avLst/>
          </a:prstGeom>
        </p:spPr>
        <p:txBody>
          <a:bodyPr vert="horz" wrap="square" lIns="0" tIns="1324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3"/>
              </a:spcBef>
            </a:pPr>
            <a:r>
              <a:rPr sz="3990" spc="5" dirty="0"/>
              <a:t>Defeitos</a:t>
            </a:r>
            <a:r>
              <a:rPr sz="3990" spc="-45" dirty="0"/>
              <a:t> </a:t>
            </a:r>
            <a:r>
              <a:rPr sz="3990" dirty="0"/>
              <a:t>podem</a:t>
            </a:r>
            <a:r>
              <a:rPr sz="3990" spc="14" dirty="0"/>
              <a:t> </a:t>
            </a:r>
            <a:r>
              <a:rPr sz="3990" dirty="0"/>
              <a:t>ser</a:t>
            </a:r>
            <a:r>
              <a:rPr sz="3990" spc="-23" dirty="0"/>
              <a:t> </a:t>
            </a:r>
            <a:r>
              <a:rPr sz="3990" spc="5" dirty="0"/>
              <a:t>reduzidos?</a:t>
            </a:r>
            <a:endParaRPr sz="399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8610" y="5210698"/>
            <a:ext cx="7646410" cy="102541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3446" y="5215535"/>
            <a:ext cx="7637083" cy="966374"/>
          </a:xfrm>
          <a:prstGeom prst="rect">
            <a:avLst/>
          </a:prstGeom>
          <a:ln w="10667">
            <a:solidFill>
              <a:srgbClr val="4649B3"/>
            </a:solidFill>
          </a:ln>
        </p:spPr>
        <p:txBody>
          <a:bodyPr vert="horz" wrap="square" lIns="0" tIns="44914" rIns="0" bIns="0" rtlCol="0">
            <a:spAutoFit/>
          </a:bodyPr>
          <a:lstStyle/>
          <a:p>
            <a:pPr marL="90979">
              <a:spcBef>
                <a:spcPts val="354"/>
              </a:spcBef>
            </a:pPr>
            <a:r>
              <a:rPr sz="1995" spc="-9" dirty="0">
                <a:latin typeface="Tahoma"/>
                <a:cs typeface="Tahoma"/>
              </a:rPr>
              <a:t>Pouca </a:t>
            </a:r>
            <a:r>
              <a:rPr sz="1995" dirty="0">
                <a:latin typeface="Tahoma"/>
                <a:cs typeface="Tahoma"/>
              </a:rPr>
              <a:t>relevância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para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atividades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de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busca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e</a:t>
            </a:r>
            <a:r>
              <a:rPr sz="1995" spc="1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remoção</a:t>
            </a:r>
            <a:r>
              <a:rPr sz="1995" spc="14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de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defeitos:</a:t>
            </a:r>
            <a:endParaRPr sz="1995">
              <a:latin typeface="Tahoma"/>
              <a:cs typeface="Tahoma"/>
            </a:endParaRPr>
          </a:p>
          <a:p>
            <a:pPr marL="377161" indent="-286757">
              <a:spcBef>
                <a:spcPts val="9"/>
              </a:spcBef>
              <a:buFont typeface="Arial MT"/>
              <a:buChar char="•"/>
              <a:tabLst>
                <a:tab pos="377161" algn="l"/>
                <a:tab pos="377736" algn="l"/>
              </a:tabLst>
            </a:pPr>
            <a:r>
              <a:rPr sz="1995" spc="5" dirty="0">
                <a:latin typeface="Tahoma"/>
                <a:cs typeface="Tahoma"/>
              </a:rPr>
              <a:t>Na</a:t>
            </a:r>
            <a:r>
              <a:rPr sz="1995" dirty="0">
                <a:latin typeface="Tahoma"/>
                <a:cs typeface="Tahoma"/>
              </a:rPr>
              <a:t> indústria:</a:t>
            </a:r>
            <a:r>
              <a:rPr sz="1995" spc="5" dirty="0">
                <a:latin typeface="Tahoma"/>
                <a:cs typeface="Tahoma"/>
              </a:rPr>
              <a:t> pouco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tempo,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profissionais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mal</a:t>
            </a:r>
            <a:r>
              <a:rPr sz="1995" dirty="0">
                <a:latin typeface="Tahoma"/>
                <a:cs typeface="Tahoma"/>
              </a:rPr>
              <a:t> treinados</a:t>
            </a:r>
            <a:endParaRPr sz="1995">
              <a:latin typeface="Tahoma"/>
              <a:cs typeface="Tahoma"/>
            </a:endParaRPr>
          </a:p>
          <a:p>
            <a:pPr marL="377161" indent="-286757">
              <a:spcBef>
                <a:spcPts val="5"/>
              </a:spcBef>
              <a:buFont typeface="Arial MT"/>
              <a:buChar char="•"/>
              <a:tabLst>
                <a:tab pos="377161" algn="l"/>
                <a:tab pos="377736" algn="l"/>
              </a:tabLst>
            </a:pPr>
            <a:r>
              <a:rPr sz="1995" spc="5" dirty="0">
                <a:latin typeface="Tahoma"/>
                <a:cs typeface="Tahoma"/>
              </a:rPr>
              <a:t>Na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academia:</a:t>
            </a:r>
            <a:r>
              <a:rPr sz="1995" spc="-41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pouca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formação</a:t>
            </a:r>
            <a:endParaRPr sz="1995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31515" y="2067231"/>
            <a:ext cx="6567786" cy="3049974"/>
          </a:xfrm>
          <a:prstGeom prst="rect">
            <a:avLst/>
          </a:prstGeom>
        </p:spPr>
        <p:txBody>
          <a:bodyPr vert="horz" wrap="square" lIns="0" tIns="47216" rIns="0" bIns="0" rtlCol="0">
            <a:spAutoFit/>
          </a:bodyPr>
          <a:lstStyle/>
          <a:p>
            <a:pPr marL="354128" indent="-343188">
              <a:spcBef>
                <a:spcPts val="371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403" b="1" spc="-5" dirty="0">
                <a:solidFill>
                  <a:srgbClr val="212352"/>
                </a:solidFill>
                <a:latin typeface="Tahoma"/>
                <a:cs typeface="Tahoma"/>
              </a:rPr>
              <a:t>Por</a:t>
            </a:r>
            <a:r>
              <a:rPr sz="2403" b="1" spc="-27" dirty="0">
                <a:solidFill>
                  <a:srgbClr val="212352"/>
                </a:solidFill>
                <a:latin typeface="Tahoma"/>
                <a:cs typeface="Tahoma"/>
              </a:rPr>
              <a:t> </a:t>
            </a:r>
            <a:r>
              <a:rPr sz="2403" b="1" spc="-5" dirty="0">
                <a:solidFill>
                  <a:srgbClr val="212352"/>
                </a:solidFill>
                <a:latin typeface="Tahoma"/>
                <a:cs typeface="Tahoma"/>
              </a:rPr>
              <a:t>Construção</a:t>
            </a:r>
            <a:endParaRPr sz="2403">
              <a:latin typeface="Tahoma"/>
              <a:cs typeface="Tahoma"/>
            </a:endParaRPr>
          </a:p>
          <a:p>
            <a:pPr marL="754897" marR="4607" lvl="1" indent="-286182">
              <a:lnSpc>
                <a:spcPts val="2603"/>
              </a:lnSpc>
              <a:spcBef>
                <a:spcPts val="603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403" dirty="0">
                <a:latin typeface="Tahoma"/>
                <a:cs typeface="Tahoma"/>
              </a:rPr>
              <a:t>Evitar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a </a:t>
            </a:r>
            <a:r>
              <a:rPr sz="2403" spc="-5" dirty="0">
                <a:latin typeface="Tahoma"/>
                <a:cs typeface="Tahoma"/>
              </a:rPr>
              <a:t>introdução</a:t>
            </a:r>
            <a:r>
              <a:rPr sz="2403" spc="-45" dirty="0">
                <a:latin typeface="Tahoma"/>
                <a:cs typeface="Tahoma"/>
              </a:rPr>
              <a:t> </a:t>
            </a:r>
            <a:r>
              <a:rPr sz="2403" spc="5" dirty="0">
                <a:latin typeface="Tahoma"/>
                <a:cs typeface="Tahoma"/>
              </a:rPr>
              <a:t>de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defeitos</a:t>
            </a:r>
            <a:r>
              <a:rPr sz="2403" spc="-27" dirty="0">
                <a:latin typeface="Tahoma"/>
                <a:cs typeface="Tahoma"/>
              </a:rPr>
              <a:t> </a:t>
            </a:r>
            <a:r>
              <a:rPr sz="2403" spc="5" dirty="0">
                <a:latin typeface="Tahoma"/>
                <a:cs typeface="Tahoma"/>
              </a:rPr>
              <a:t>ao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longo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do </a:t>
            </a:r>
            <a:r>
              <a:rPr sz="2403" spc="-73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desenvolvimento</a:t>
            </a:r>
            <a:endParaRPr sz="2403">
              <a:latin typeface="Tahoma"/>
              <a:cs typeface="Tahoma"/>
            </a:endParaRPr>
          </a:p>
          <a:p>
            <a:pPr marL="354128" indent="-343188">
              <a:spcBef>
                <a:spcPts val="240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403" b="1" spc="-5" dirty="0">
                <a:solidFill>
                  <a:srgbClr val="0066CC"/>
                </a:solidFill>
                <a:latin typeface="Tahoma"/>
                <a:cs typeface="Tahoma"/>
              </a:rPr>
              <a:t>Uso</a:t>
            </a:r>
            <a:r>
              <a:rPr sz="2403" b="1" spc="-9" dirty="0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sz="2403" b="1" dirty="0">
                <a:solidFill>
                  <a:srgbClr val="0066CC"/>
                </a:solidFill>
                <a:latin typeface="Tahoma"/>
                <a:cs typeface="Tahoma"/>
              </a:rPr>
              <a:t>de </a:t>
            </a:r>
            <a:r>
              <a:rPr sz="2403" b="1" spc="-5" dirty="0">
                <a:solidFill>
                  <a:srgbClr val="0066CC"/>
                </a:solidFill>
                <a:latin typeface="Tahoma"/>
                <a:cs typeface="Tahoma"/>
              </a:rPr>
              <a:t>Controle</a:t>
            </a:r>
            <a:r>
              <a:rPr sz="2403" b="1" spc="-23" dirty="0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sz="2403" b="1" dirty="0">
                <a:solidFill>
                  <a:srgbClr val="0066CC"/>
                </a:solidFill>
                <a:latin typeface="Tahoma"/>
                <a:cs typeface="Tahoma"/>
              </a:rPr>
              <a:t>da</a:t>
            </a:r>
            <a:r>
              <a:rPr sz="2403" b="1" spc="-9" dirty="0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sz="2403" b="1" spc="-5" dirty="0">
                <a:solidFill>
                  <a:srgbClr val="0066CC"/>
                </a:solidFill>
                <a:latin typeface="Tahoma"/>
                <a:cs typeface="Tahoma"/>
              </a:rPr>
              <a:t>Qualidade</a:t>
            </a:r>
            <a:endParaRPr sz="2403">
              <a:latin typeface="Tahoma"/>
              <a:cs typeface="Tahoma"/>
            </a:endParaRPr>
          </a:p>
          <a:p>
            <a:pPr marL="754897" lvl="1" indent="-286757">
              <a:spcBef>
                <a:spcPts val="286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403" dirty="0">
                <a:latin typeface="Tahoma"/>
                <a:cs typeface="Tahoma"/>
              </a:rPr>
              <a:t>Eliminar</a:t>
            </a:r>
            <a:r>
              <a:rPr sz="2403" spc="-36" dirty="0">
                <a:latin typeface="Tahoma"/>
                <a:cs typeface="Tahoma"/>
              </a:rPr>
              <a:t> </a:t>
            </a:r>
            <a:r>
              <a:rPr sz="2403" spc="-9" dirty="0">
                <a:latin typeface="Tahoma"/>
                <a:cs typeface="Tahoma"/>
              </a:rPr>
              <a:t>defeitos</a:t>
            </a:r>
            <a:r>
              <a:rPr sz="2403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observados</a:t>
            </a:r>
            <a:endParaRPr sz="2403">
              <a:latin typeface="Tahoma"/>
              <a:cs typeface="Tahoma"/>
            </a:endParaRPr>
          </a:p>
          <a:p>
            <a:pPr marL="754897" lvl="1" indent="-286757">
              <a:spcBef>
                <a:spcPts val="281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403" spc="-5" dirty="0">
                <a:latin typeface="Tahoma"/>
                <a:cs typeface="Tahoma"/>
              </a:rPr>
              <a:t>Defeitos</a:t>
            </a:r>
            <a:r>
              <a:rPr sz="2403" spc="-27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devem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ser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eliminados</a:t>
            </a:r>
            <a:r>
              <a:rPr sz="2403" spc="-4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desde</a:t>
            </a:r>
            <a:r>
              <a:rPr sz="2403" spc="-27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cedo</a:t>
            </a:r>
            <a:endParaRPr sz="2403">
              <a:latin typeface="Tahoma"/>
              <a:cs typeface="Tahoma"/>
            </a:endParaRPr>
          </a:p>
          <a:p>
            <a:pPr>
              <a:spcBef>
                <a:spcPts val="32"/>
              </a:spcBef>
            </a:pPr>
            <a:endParaRPr sz="2403">
              <a:latin typeface="Tahoma"/>
              <a:cs typeface="Tahoma"/>
            </a:endParaRPr>
          </a:p>
          <a:p>
            <a:pPr marL="11516"/>
            <a:r>
              <a:rPr sz="1995" dirty="0">
                <a:latin typeface="Arial MT"/>
                <a:cs typeface="Arial MT"/>
              </a:rPr>
              <a:t>No</a:t>
            </a:r>
            <a:r>
              <a:rPr sz="1995" spc="-36" dirty="0">
                <a:latin typeface="Arial MT"/>
                <a:cs typeface="Arial MT"/>
              </a:rPr>
              <a:t> </a:t>
            </a:r>
            <a:r>
              <a:rPr sz="1995" dirty="0">
                <a:latin typeface="Arial MT"/>
                <a:cs typeface="Arial MT"/>
              </a:rPr>
              <a:t>entanto</a:t>
            </a:r>
            <a:r>
              <a:rPr sz="1995" spc="-32" dirty="0">
                <a:latin typeface="Arial MT"/>
                <a:cs typeface="Arial MT"/>
              </a:rPr>
              <a:t> </a:t>
            </a:r>
            <a:r>
              <a:rPr sz="1995" spc="-5" dirty="0">
                <a:latin typeface="Arial MT"/>
                <a:cs typeface="Arial MT"/>
              </a:rPr>
              <a:t>...</a:t>
            </a:r>
            <a:endParaRPr sz="1995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4960678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5" dirty="0"/>
              <a:t>Que</a:t>
            </a:r>
            <a:r>
              <a:rPr spc="-77" dirty="0"/>
              <a:t> </a:t>
            </a:r>
            <a:r>
              <a:rPr spc="-5" dirty="0"/>
              <a:t>defeitos</a:t>
            </a:r>
            <a:r>
              <a:rPr spc="14" dirty="0"/>
              <a:t> </a:t>
            </a:r>
            <a:r>
              <a:rPr spc="-5" dirty="0"/>
              <a:t>evitar?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00595" y="4378064"/>
            <a:ext cx="3526889" cy="659948"/>
          </a:xfrm>
          <a:prstGeom prst="rect">
            <a:avLst/>
          </a:prstGeom>
          <a:solidFill>
            <a:srgbClr val="C3709A"/>
          </a:solidFill>
        </p:spPr>
        <p:txBody>
          <a:bodyPr vert="horz" wrap="square" lIns="0" tIns="45490" rIns="0" bIns="0" rtlCol="0">
            <a:spAutoFit/>
          </a:bodyPr>
          <a:lstStyle/>
          <a:p>
            <a:pPr marL="183686" marR="174473" indent="432438">
              <a:lnSpc>
                <a:spcPct val="100400"/>
              </a:lnSpc>
              <a:spcBef>
                <a:spcPts val="358"/>
              </a:spcBef>
            </a:pPr>
            <a:r>
              <a:rPr sz="1995" dirty="0">
                <a:solidFill>
                  <a:srgbClr val="FFFFFF"/>
                </a:solidFill>
                <a:latin typeface="Tahoma"/>
                <a:cs typeface="Tahoma"/>
              </a:rPr>
              <a:t>Ocorrência </a:t>
            </a:r>
            <a:r>
              <a:rPr sz="1995" spc="-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995" dirty="0">
                <a:solidFill>
                  <a:srgbClr val="FFFFFF"/>
                </a:solidFill>
                <a:latin typeface="Tahoma"/>
                <a:cs typeface="Tahoma"/>
              </a:rPr>
              <a:t>falhas </a:t>
            </a:r>
            <a:r>
              <a:rPr sz="1995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95" dirty="0">
                <a:solidFill>
                  <a:srgbClr val="FFFFFF"/>
                </a:solidFill>
                <a:latin typeface="Tahoma"/>
                <a:cs typeface="Tahoma"/>
              </a:rPr>
              <a:t>(mau</a:t>
            </a:r>
            <a:r>
              <a:rPr sz="1995" spc="-2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95" dirty="0">
                <a:solidFill>
                  <a:srgbClr val="FFFFFF"/>
                </a:solidFill>
                <a:latin typeface="Tahoma"/>
                <a:cs typeface="Tahoma"/>
              </a:rPr>
              <a:t>funcionamento</a:t>
            </a:r>
            <a:r>
              <a:rPr sz="1995" spc="-4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95" spc="9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995" spc="-4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95" dirty="0">
                <a:solidFill>
                  <a:srgbClr val="FFFFFF"/>
                </a:solidFill>
                <a:latin typeface="Tahoma"/>
                <a:cs typeface="Tahoma"/>
              </a:rPr>
              <a:t>sw)</a:t>
            </a:r>
            <a:endParaRPr sz="1995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8742" y="2392871"/>
            <a:ext cx="2313409" cy="7172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63578" y="2397709"/>
            <a:ext cx="2303850" cy="659367"/>
          </a:xfrm>
          <a:prstGeom prst="rect">
            <a:avLst/>
          </a:prstGeom>
          <a:ln w="10667">
            <a:solidFill>
              <a:srgbClr val="4649B3"/>
            </a:solidFill>
          </a:ln>
        </p:spPr>
        <p:txBody>
          <a:bodyPr vert="horz" wrap="square" lIns="0" tIns="44914" rIns="0" bIns="0" rtlCol="0">
            <a:spAutoFit/>
          </a:bodyPr>
          <a:lstStyle/>
          <a:p>
            <a:pPr marL="209598" marR="203840" indent="306335">
              <a:lnSpc>
                <a:spcPct val="100400"/>
              </a:lnSpc>
              <a:spcBef>
                <a:spcPts val="354"/>
              </a:spcBef>
            </a:pPr>
            <a:r>
              <a:rPr sz="1995" spc="-5" dirty="0">
                <a:latin typeface="Tahoma"/>
                <a:cs typeface="Tahoma"/>
              </a:rPr>
              <a:t>Defeitos de </a:t>
            </a:r>
            <a:r>
              <a:rPr sz="1995" dirty="0">
                <a:latin typeface="Tahoma"/>
                <a:cs typeface="Tahoma"/>
              </a:rPr>
              <a:t> </a:t>
            </a:r>
            <a:r>
              <a:rPr sz="1995" spc="-9" dirty="0">
                <a:latin typeface="Tahoma"/>
                <a:cs typeface="Tahoma"/>
              </a:rPr>
              <a:t>d</a:t>
            </a:r>
            <a:r>
              <a:rPr sz="1995" spc="5" dirty="0">
                <a:latin typeface="Tahoma"/>
                <a:cs typeface="Tahoma"/>
              </a:rPr>
              <a:t>es</a:t>
            </a:r>
            <a:r>
              <a:rPr sz="1995" spc="-14" dirty="0">
                <a:latin typeface="Tahoma"/>
                <a:cs typeface="Tahoma"/>
              </a:rPr>
              <a:t>e</a:t>
            </a:r>
            <a:r>
              <a:rPr sz="1995" spc="-18" dirty="0">
                <a:latin typeface="Tahoma"/>
                <a:cs typeface="Tahoma"/>
              </a:rPr>
              <a:t>n</a:t>
            </a:r>
            <a:r>
              <a:rPr sz="1995" dirty="0">
                <a:latin typeface="Tahoma"/>
                <a:cs typeface="Tahoma"/>
              </a:rPr>
              <a:t>v</a:t>
            </a:r>
            <a:r>
              <a:rPr sz="1995" spc="-9" dirty="0">
                <a:latin typeface="Tahoma"/>
                <a:cs typeface="Tahoma"/>
              </a:rPr>
              <a:t>o</a:t>
            </a:r>
            <a:r>
              <a:rPr sz="1995" dirty="0">
                <a:latin typeface="Tahoma"/>
                <a:cs typeface="Tahoma"/>
              </a:rPr>
              <a:t>lvim</a:t>
            </a:r>
            <a:r>
              <a:rPr sz="1995" spc="5" dirty="0">
                <a:latin typeface="Tahoma"/>
                <a:cs typeface="Tahoma"/>
              </a:rPr>
              <a:t>e</a:t>
            </a:r>
            <a:r>
              <a:rPr sz="1995" spc="-18" dirty="0">
                <a:latin typeface="Tahoma"/>
                <a:cs typeface="Tahoma"/>
              </a:rPr>
              <a:t>n</a:t>
            </a:r>
            <a:r>
              <a:rPr sz="1995" spc="9" dirty="0">
                <a:latin typeface="Tahoma"/>
                <a:cs typeface="Tahoma"/>
              </a:rPr>
              <a:t>t</a:t>
            </a:r>
            <a:r>
              <a:rPr sz="1995" dirty="0">
                <a:latin typeface="Tahoma"/>
                <a:cs typeface="Tahoma"/>
              </a:rPr>
              <a:t>o</a:t>
            </a:r>
            <a:endParaRPr sz="199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8942" y="2374215"/>
            <a:ext cx="2303850" cy="657622"/>
          </a:xfrm>
          <a:prstGeom prst="rect">
            <a:avLst/>
          </a:prstGeom>
          <a:solidFill>
            <a:srgbClr val="DDBACA"/>
          </a:solidFill>
        </p:spPr>
        <p:txBody>
          <a:bodyPr vert="horz" wrap="square" lIns="0" tIns="43186" rIns="0" bIns="0" rtlCol="0">
            <a:spAutoFit/>
          </a:bodyPr>
          <a:lstStyle/>
          <a:p>
            <a:pPr marL="639734" marR="511902" indent="-123225">
              <a:lnSpc>
                <a:spcPct val="100499"/>
              </a:lnSpc>
              <a:spcBef>
                <a:spcPts val="340"/>
              </a:spcBef>
            </a:pPr>
            <a:r>
              <a:rPr sz="1995" spc="-5" dirty="0">
                <a:solidFill>
                  <a:srgbClr val="333333"/>
                </a:solidFill>
                <a:latin typeface="Tahoma"/>
                <a:cs typeface="Tahoma"/>
              </a:rPr>
              <a:t>Defeitos</a:t>
            </a:r>
            <a:r>
              <a:rPr sz="1995" spc="-41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995" spc="-5" dirty="0">
                <a:solidFill>
                  <a:srgbClr val="333333"/>
                </a:solidFill>
                <a:latin typeface="Tahoma"/>
                <a:cs typeface="Tahoma"/>
              </a:rPr>
              <a:t>de </a:t>
            </a:r>
            <a:r>
              <a:rPr sz="1995" spc="-612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995" spc="-5" dirty="0">
                <a:solidFill>
                  <a:srgbClr val="333333"/>
                </a:solidFill>
                <a:latin typeface="Tahoma"/>
                <a:cs typeface="Tahoma"/>
              </a:rPr>
              <a:t>operação</a:t>
            </a:r>
            <a:endParaRPr sz="1995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122785" y="2235328"/>
            <a:ext cx="2527844" cy="2062007"/>
            <a:chOff x="3170682" y="2465070"/>
            <a:chExt cx="2787650" cy="2273935"/>
          </a:xfrm>
        </p:grpSpPr>
        <p:sp>
          <p:nvSpPr>
            <p:cNvPr id="12" name="object 12"/>
            <p:cNvSpPr/>
            <p:nvPr/>
          </p:nvSpPr>
          <p:spPr>
            <a:xfrm>
              <a:off x="3176016" y="2470404"/>
              <a:ext cx="2776855" cy="2263140"/>
            </a:xfrm>
            <a:custGeom>
              <a:avLst/>
              <a:gdLst/>
              <a:ahLst/>
              <a:cxnLst/>
              <a:rect l="l" t="t" r="r" b="b"/>
              <a:pathLst>
                <a:path w="2776854" h="2263140">
                  <a:moveTo>
                    <a:pt x="1388363" y="2263140"/>
                  </a:moveTo>
                  <a:lnTo>
                    <a:pt x="822959" y="1697736"/>
                  </a:lnTo>
                  <a:lnTo>
                    <a:pt x="1123187" y="1697736"/>
                  </a:lnTo>
                  <a:lnTo>
                    <a:pt x="1123187" y="832103"/>
                  </a:lnTo>
                  <a:lnTo>
                    <a:pt x="565403" y="832103"/>
                  </a:lnTo>
                  <a:lnTo>
                    <a:pt x="565403" y="1132332"/>
                  </a:lnTo>
                  <a:lnTo>
                    <a:pt x="0" y="566927"/>
                  </a:lnTo>
                  <a:lnTo>
                    <a:pt x="565403" y="0"/>
                  </a:lnTo>
                  <a:lnTo>
                    <a:pt x="565403" y="300227"/>
                  </a:lnTo>
                  <a:lnTo>
                    <a:pt x="2211323" y="300227"/>
                  </a:lnTo>
                  <a:lnTo>
                    <a:pt x="2211323" y="0"/>
                  </a:lnTo>
                  <a:lnTo>
                    <a:pt x="2776727" y="566927"/>
                  </a:lnTo>
                  <a:lnTo>
                    <a:pt x="2211323" y="1132332"/>
                  </a:lnTo>
                  <a:lnTo>
                    <a:pt x="2211323" y="832103"/>
                  </a:lnTo>
                  <a:lnTo>
                    <a:pt x="1655063" y="832103"/>
                  </a:lnTo>
                  <a:lnTo>
                    <a:pt x="1655063" y="1697736"/>
                  </a:lnTo>
                  <a:lnTo>
                    <a:pt x="1953767" y="1697736"/>
                  </a:lnTo>
                  <a:lnTo>
                    <a:pt x="1388363" y="2263140"/>
                  </a:lnTo>
                  <a:close/>
                </a:path>
              </a:pathLst>
            </a:custGeom>
            <a:solidFill>
              <a:srgbClr val="F2E2EB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3176016" y="2470404"/>
              <a:ext cx="2776855" cy="2263140"/>
            </a:xfrm>
            <a:custGeom>
              <a:avLst/>
              <a:gdLst/>
              <a:ahLst/>
              <a:cxnLst/>
              <a:rect l="l" t="t" r="r" b="b"/>
              <a:pathLst>
                <a:path w="2776854" h="2263140">
                  <a:moveTo>
                    <a:pt x="2776727" y="566927"/>
                  </a:moveTo>
                  <a:lnTo>
                    <a:pt x="2211323" y="1132332"/>
                  </a:lnTo>
                  <a:lnTo>
                    <a:pt x="2211323" y="832103"/>
                  </a:lnTo>
                  <a:lnTo>
                    <a:pt x="1655063" y="832103"/>
                  </a:lnTo>
                  <a:lnTo>
                    <a:pt x="1655063" y="1697736"/>
                  </a:lnTo>
                  <a:lnTo>
                    <a:pt x="1953767" y="1697736"/>
                  </a:lnTo>
                  <a:lnTo>
                    <a:pt x="1388363" y="2263140"/>
                  </a:lnTo>
                  <a:lnTo>
                    <a:pt x="822959" y="1697736"/>
                  </a:lnTo>
                  <a:lnTo>
                    <a:pt x="1123187" y="1697736"/>
                  </a:lnTo>
                  <a:lnTo>
                    <a:pt x="1123187" y="832103"/>
                  </a:lnTo>
                  <a:lnTo>
                    <a:pt x="565403" y="832103"/>
                  </a:lnTo>
                  <a:lnTo>
                    <a:pt x="565403" y="1132332"/>
                  </a:lnTo>
                  <a:lnTo>
                    <a:pt x="0" y="566927"/>
                  </a:lnTo>
                  <a:lnTo>
                    <a:pt x="565403" y="0"/>
                  </a:lnTo>
                  <a:lnTo>
                    <a:pt x="565403" y="300227"/>
                  </a:lnTo>
                  <a:lnTo>
                    <a:pt x="2211323" y="300227"/>
                  </a:lnTo>
                  <a:lnTo>
                    <a:pt x="2211323" y="0"/>
                  </a:lnTo>
                  <a:lnTo>
                    <a:pt x="2776727" y="566927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08825" y="2572782"/>
            <a:ext cx="748564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4" dirty="0">
                <a:latin typeface="Arial MT"/>
                <a:cs typeface="Arial MT"/>
              </a:rPr>
              <a:t>c</a:t>
            </a:r>
            <a:r>
              <a:rPr sz="1768" spc="18" dirty="0">
                <a:latin typeface="Arial MT"/>
                <a:cs typeface="Arial MT"/>
              </a:rPr>
              <a:t>au</a:t>
            </a:r>
            <a:r>
              <a:rPr sz="1768" spc="14" dirty="0">
                <a:latin typeface="Arial MT"/>
                <a:cs typeface="Arial MT"/>
              </a:rPr>
              <a:t>s</a:t>
            </a:r>
            <a:r>
              <a:rPr sz="1768" spc="18" dirty="0">
                <a:latin typeface="Arial MT"/>
                <a:cs typeface="Arial MT"/>
              </a:rPr>
              <a:t>a</a:t>
            </a:r>
            <a:r>
              <a:rPr sz="1768" spc="14" dirty="0">
                <a:latin typeface="Arial MT"/>
                <a:cs typeface="Arial MT"/>
              </a:rPr>
              <a:t>s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3308" y="5270312"/>
            <a:ext cx="2202506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  <a:tabLst>
                <a:tab pos="1162577" algn="l"/>
              </a:tabLst>
            </a:pPr>
            <a:r>
              <a:rPr sz="1768" spc="18" dirty="0">
                <a:latin typeface="Arial MT"/>
                <a:cs typeface="Arial MT"/>
              </a:rPr>
              <a:t>ba</a:t>
            </a:r>
            <a:r>
              <a:rPr sz="1768" dirty="0">
                <a:latin typeface="Arial MT"/>
                <a:cs typeface="Arial MT"/>
              </a:rPr>
              <a:t>i</a:t>
            </a:r>
            <a:r>
              <a:rPr sz="1768" spc="14" dirty="0">
                <a:latin typeface="Arial MT"/>
                <a:cs typeface="Arial MT"/>
              </a:rPr>
              <a:t>xa</a:t>
            </a:r>
            <a:r>
              <a:rPr sz="1768" dirty="0">
                <a:latin typeface="Arial MT"/>
                <a:cs typeface="Arial MT"/>
              </a:rPr>
              <a:t>	</a:t>
            </a:r>
            <a:r>
              <a:rPr sz="1768" spc="14" dirty="0">
                <a:latin typeface="Arial MT"/>
                <a:cs typeface="Arial MT"/>
              </a:rPr>
              <a:t>m</a:t>
            </a:r>
            <a:r>
              <a:rPr sz="1768" spc="18" dirty="0">
                <a:latin typeface="Arial MT"/>
                <a:cs typeface="Arial MT"/>
              </a:rPr>
              <a:t>o</a:t>
            </a:r>
            <a:r>
              <a:rPr sz="1768" dirty="0">
                <a:latin typeface="Arial MT"/>
                <a:cs typeface="Arial MT"/>
              </a:rPr>
              <a:t>d</a:t>
            </a:r>
            <a:r>
              <a:rPr sz="1768" spc="18" dirty="0">
                <a:latin typeface="Arial MT"/>
                <a:cs typeface="Arial MT"/>
              </a:rPr>
              <a:t>er</a:t>
            </a:r>
            <a:r>
              <a:rPr sz="1768" dirty="0">
                <a:latin typeface="Arial MT"/>
                <a:cs typeface="Arial MT"/>
              </a:rPr>
              <a:t>a</a:t>
            </a:r>
            <a:r>
              <a:rPr sz="1768" spc="18" dirty="0">
                <a:latin typeface="Arial MT"/>
                <a:cs typeface="Arial MT"/>
              </a:rPr>
              <a:t>d</a:t>
            </a:r>
            <a:r>
              <a:rPr sz="1768" spc="14" dirty="0">
                <a:latin typeface="Arial MT"/>
                <a:cs typeface="Arial MT"/>
              </a:rPr>
              <a:t>a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97856" y="5270312"/>
            <a:ext cx="391557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8" dirty="0">
                <a:latin typeface="Arial MT"/>
                <a:cs typeface="Arial MT"/>
              </a:rPr>
              <a:t>a</a:t>
            </a:r>
            <a:r>
              <a:rPr sz="1768" dirty="0">
                <a:latin typeface="Arial MT"/>
                <a:cs typeface="Arial MT"/>
              </a:rPr>
              <a:t>l</a:t>
            </a:r>
            <a:r>
              <a:rPr sz="1768" spc="9" dirty="0">
                <a:latin typeface="Arial MT"/>
                <a:cs typeface="Arial MT"/>
              </a:rPr>
              <a:t>ta</a:t>
            </a:r>
            <a:endParaRPr sz="1768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55794" y="5665363"/>
            <a:ext cx="5820951" cy="378889"/>
            <a:chOff x="2324861" y="6247637"/>
            <a:chExt cx="6419215" cy="41783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0195" y="6252971"/>
              <a:ext cx="6408420" cy="406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30195" y="6252971"/>
              <a:ext cx="6408420" cy="407034"/>
            </a:xfrm>
            <a:custGeom>
              <a:avLst/>
              <a:gdLst/>
              <a:ahLst/>
              <a:cxnLst/>
              <a:rect l="l" t="t" r="r" b="b"/>
              <a:pathLst>
                <a:path w="6408420" h="407034">
                  <a:moveTo>
                    <a:pt x="0" y="0"/>
                  </a:moveTo>
                  <a:lnTo>
                    <a:pt x="6408420" y="0"/>
                  </a:lnTo>
                  <a:lnTo>
                    <a:pt x="6408420" y="406908"/>
                  </a:lnTo>
                  <a:lnTo>
                    <a:pt x="0" y="40690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82912" y="5257842"/>
            <a:ext cx="2017669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4" dirty="0">
                <a:latin typeface="Arial MT"/>
                <a:cs typeface="Arial MT"/>
              </a:rPr>
              <a:t>severidade</a:t>
            </a:r>
            <a:r>
              <a:rPr sz="1768" spc="-36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da</a:t>
            </a:r>
            <a:r>
              <a:rPr sz="1768" spc="-18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falha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45151" y="5690396"/>
            <a:ext cx="1436092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4" dirty="0">
                <a:latin typeface="Arial MT"/>
                <a:cs typeface="Arial MT"/>
              </a:rPr>
              <a:t>consequência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7257" y="6157529"/>
            <a:ext cx="1053172" cy="443730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 indent="295395">
              <a:spcBef>
                <a:spcPts val="86"/>
              </a:spcBef>
            </a:pPr>
            <a:r>
              <a:rPr sz="1406" dirty="0">
                <a:latin typeface="Arial MT"/>
                <a:cs typeface="Arial MT"/>
              </a:rPr>
              <a:t>efeito </a:t>
            </a:r>
            <a:r>
              <a:rPr sz="1406" spc="5" dirty="0">
                <a:latin typeface="Arial MT"/>
                <a:cs typeface="Arial MT"/>
              </a:rPr>
              <a:t> </a:t>
            </a:r>
            <a:r>
              <a:rPr sz="1406" spc="-9" dirty="0">
                <a:latin typeface="Arial MT"/>
                <a:cs typeface="Arial MT"/>
              </a:rPr>
              <a:t>i</a:t>
            </a:r>
            <a:r>
              <a:rPr sz="1406" dirty="0">
                <a:latin typeface="Arial MT"/>
                <a:cs typeface="Arial MT"/>
              </a:rPr>
              <a:t>n</a:t>
            </a:r>
            <a:r>
              <a:rPr sz="1406" spc="9" dirty="0">
                <a:latin typeface="Arial MT"/>
                <a:cs typeface="Arial MT"/>
              </a:rPr>
              <a:t>s</a:t>
            </a:r>
            <a:r>
              <a:rPr sz="1406" spc="-9" dirty="0">
                <a:latin typeface="Arial MT"/>
                <a:cs typeface="Arial MT"/>
              </a:rPr>
              <a:t>i</a:t>
            </a:r>
            <a:r>
              <a:rPr sz="1406" dirty="0">
                <a:latin typeface="Arial MT"/>
                <a:cs typeface="Arial MT"/>
              </a:rPr>
              <a:t>gn</a:t>
            </a:r>
            <a:r>
              <a:rPr sz="1406" spc="-9" dirty="0">
                <a:latin typeface="Arial MT"/>
                <a:cs typeface="Arial MT"/>
              </a:rPr>
              <a:t>i</a:t>
            </a:r>
            <a:r>
              <a:rPr sz="1406" spc="-18" dirty="0">
                <a:latin typeface="Arial MT"/>
                <a:cs typeface="Arial MT"/>
              </a:rPr>
              <a:t>f</a:t>
            </a:r>
            <a:r>
              <a:rPr sz="1406" spc="5" dirty="0">
                <a:latin typeface="Arial MT"/>
                <a:cs typeface="Arial MT"/>
              </a:rPr>
              <a:t>i</a:t>
            </a:r>
            <a:r>
              <a:rPr sz="1406" spc="-5" dirty="0">
                <a:latin typeface="Arial MT"/>
                <a:cs typeface="Arial MT"/>
              </a:rPr>
              <a:t>c</a:t>
            </a:r>
            <a:r>
              <a:rPr sz="1406" spc="-14" dirty="0">
                <a:latin typeface="Arial MT"/>
                <a:cs typeface="Arial MT"/>
              </a:rPr>
              <a:t>an</a:t>
            </a:r>
            <a:r>
              <a:rPr sz="1406" spc="-18" dirty="0">
                <a:latin typeface="Arial MT"/>
                <a:cs typeface="Arial MT"/>
              </a:rPr>
              <a:t>t</a:t>
            </a:r>
            <a:r>
              <a:rPr sz="1406" spc="-5" dirty="0">
                <a:latin typeface="Arial MT"/>
                <a:cs typeface="Arial MT"/>
              </a:rPr>
              <a:t>e</a:t>
            </a:r>
            <a:endParaRPr sz="1406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51875" y="6157529"/>
            <a:ext cx="954131" cy="443730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 indent="128407">
              <a:spcBef>
                <a:spcPts val="86"/>
              </a:spcBef>
            </a:pPr>
            <a:r>
              <a:rPr sz="1406" dirty="0">
                <a:latin typeface="Arial MT"/>
                <a:cs typeface="Arial MT"/>
              </a:rPr>
              <a:t>usuários </a:t>
            </a:r>
            <a:r>
              <a:rPr sz="1406" spc="5" dirty="0">
                <a:latin typeface="Arial MT"/>
                <a:cs typeface="Arial MT"/>
              </a:rPr>
              <a:t> </a:t>
            </a:r>
            <a:r>
              <a:rPr sz="1406" dirty="0">
                <a:latin typeface="Arial MT"/>
                <a:cs typeface="Arial MT"/>
              </a:rPr>
              <a:t>ab</a:t>
            </a:r>
            <a:r>
              <a:rPr sz="1406" spc="-14" dirty="0">
                <a:latin typeface="Arial MT"/>
                <a:cs typeface="Arial MT"/>
              </a:rPr>
              <a:t>o</a:t>
            </a:r>
            <a:r>
              <a:rPr sz="1406" spc="5" dirty="0">
                <a:latin typeface="Arial MT"/>
                <a:cs typeface="Arial MT"/>
              </a:rPr>
              <a:t>r</a:t>
            </a:r>
            <a:r>
              <a:rPr sz="1406" spc="-9" dirty="0">
                <a:latin typeface="Arial MT"/>
                <a:cs typeface="Arial MT"/>
              </a:rPr>
              <a:t>r</a:t>
            </a:r>
            <a:r>
              <a:rPr sz="1406" spc="-14" dirty="0">
                <a:latin typeface="Arial MT"/>
                <a:cs typeface="Arial MT"/>
              </a:rPr>
              <a:t>e</a:t>
            </a:r>
            <a:r>
              <a:rPr sz="1406" spc="-5" dirty="0">
                <a:latin typeface="Arial MT"/>
                <a:cs typeface="Arial MT"/>
              </a:rPr>
              <a:t>c</a:t>
            </a:r>
            <a:r>
              <a:rPr sz="1406" spc="-9" dirty="0">
                <a:latin typeface="Arial MT"/>
                <a:cs typeface="Arial MT"/>
              </a:rPr>
              <a:t>i</a:t>
            </a:r>
            <a:r>
              <a:rPr sz="1406" spc="-14" dirty="0">
                <a:latin typeface="Arial MT"/>
                <a:cs typeface="Arial MT"/>
              </a:rPr>
              <a:t>d</a:t>
            </a:r>
            <a:r>
              <a:rPr sz="1406" dirty="0">
                <a:latin typeface="Arial MT"/>
                <a:cs typeface="Arial MT"/>
              </a:rPr>
              <a:t>o</a:t>
            </a:r>
            <a:r>
              <a:rPr sz="1406" spc="-5" dirty="0">
                <a:latin typeface="Arial MT"/>
                <a:cs typeface="Arial MT"/>
              </a:rPr>
              <a:t>s</a:t>
            </a:r>
            <a:endParaRPr sz="1406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34341" y="6157529"/>
            <a:ext cx="955859" cy="443730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 indent="128407">
              <a:spcBef>
                <a:spcPts val="86"/>
              </a:spcBef>
            </a:pPr>
            <a:r>
              <a:rPr sz="1406" dirty="0">
                <a:latin typeface="Arial MT"/>
                <a:cs typeface="Arial MT"/>
              </a:rPr>
              <a:t>usuários </a:t>
            </a:r>
            <a:r>
              <a:rPr sz="1406" spc="5" dirty="0">
                <a:latin typeface="Arial MT"/>
                <a:cs typeface="Arial MT"/>
              </a:rPr>
              <a:t> i</a:t>
            </a:r>
            <a:r>
              <a:rPr sz="1406" spc="-14" dirty="0">
                <a:latin typeface="Arial MT"/>
                <a:cs typeface="Arial MT"/>
              </a:rPr>
              <a:t>n</a:t>
            </a:r>
            <a:r>
              <a:rPr sz="1406" spc="9" dirty="0">
                <a:latin typeface="Arial MT"/>
                <a:cs typeface="Arial MT"/>
              </a:rPr>
              <a:t>s</a:t>
            </a:r>
            <a:r>
              <a:rPr sz="1406" dirty="0">
                <a:latin typeface="Arial MT"/>
                <a:cs typeface="Arial MT"/>
              </a:rPr>
              <a:t>a</a:t>
            </a:r>
            <a:r>
              <a:rPr sz="1406" spc="-18" dirty="0">
                <a:latin typeface="Arial MT"/>
                <a:cs typeface="Arial MT"/>
              </a:rPr>
              <a:t>t</a:t>
            </a:r>
            <a:r>
              <a:rPr sz="1406" spc="5" dirty="0">
                <a:latin typeface="Arial MT"/>
                <a:cs typeface="Arial MT"/>
              </a:rPr>
              <a:t>i</a:t>
            </a:r>
            <a:r>
              <a:rPr sz="1406" spc="-5" dirty="0">
                <a:latin typeface="Arial MT"/>
                <a:cs typeface="Arial MT"/>
              </a:rPr>
              <a:t>s</a:t>
            </a:r>
            <a:r>
              <a:rPr sz="1406" spc="-18" dirty="0">
                <a:latin typeface="Arial MT"/>
                <a:cs typeface="Arial MT"/>
              </a:rPr>
              <a:t>f</a:t>
            </a:r>
            <a:r>
              <a:rPr sz="1406" spc="-14" dirty="0">
                <a:latin typeface="Arial MT"/>
                <a:cs typeface="Arial MT"/>
              </a:rPr>
              <a:t>e</a:t>
            </a:r>
            <a:r>
              <a:rPr sz="1406" spc="5" dirty="0">
                <a:latin typeface="Arial MT"/>
                <a:cs typeface="Arial MT"/>
              </a:rPr>
              <a:t>i</a:t>
            </a:r>
            <a:r>
              <a:rPr sz="1406" spc="-5" dirty="0">
                <a:latin typeface="Arial MT"/>
                <a:cs typeface="Arial MT"/>
              </a:rPr>
              <a:t>t</a:t>
            </a:r>
            <a:r>
              <a:rPr sz="1406" spc="-14" dirty="0">
                <a:latin typeface="Arial MT"/>
                <a:cs typeface="Arial MT"/>
              </a:rPr>
              <a:t>o</a:t>
            </a:r>
            <a:r>
              <a:rPr sz="1406" spc="-5" dirty="0">
                <a:latin typeface="Arial MT"/>
                <a:cs typeface="Arial MT"/>
              </a:rPr>
              <a:t>s</a:t>
            </a:r>
            <a:endParaRPr sz="1406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15425" y="6049753"/>
            <a:ext cx="955859" cy="66065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algn="ctr">
              <a:lnSpc>
                <a:spcPct val="99700"/>
              </a:lnSpc>
              <a:spcBef>
                <a:spcPts val="91"/>
              </a:spcBef>
            </a:pPr>
            <a:r>
              <a:rPr sz="1406" dirty="0">
                <a:latin typeface="Arial MT"/>
                <a:cs typeface="Arial MT"/>
              </a:rPr>
              <a:t>usuários </a:t>
            </a:r>
            <a:r>
              <a:rPr sz="1406" spc="5" dirty="0">
                <a:latin typeface="Arial MT"/>
                <a:cs typeface="Arial MT"/>
              </a:rPr>
              <a:t> </a:t>
            </a:r>
            <a:r>
              <a:rPr sz="1406" spc="-5" dirty="0">
                <a:latin typeface="Arial MT"/>
                <a:cs typeface="Arial MT"/>
              </a:rPr>
              <a:t>muito </a:t>
            </a:r>
            <a:r>
              <a:rPr sz="1406" dirty="0">
                <a:latin typeface="Arial MT"/>
                <a:cs typeface="Arial MT"/>
              </a:rPr>
              <a:t> </a:t>
            </a:r>
            <a:r>
              <a:rPr sz="1406" spc="5" dirty="0">
                <a:latin typeface="Arial MT"/>
                <a:cs typeface="Arial MT"/>
              </a:rPr>
              <a:t>i</a:t>
            </a:r>
            <a:r>
              <a:rPr sz="1406" spc="-14" dirty="0">
                <a:latin typeface="Arial MT"/>
                <a:cs typeface="Arial MT"/>
              </a:rPr>
              <a:t>n</a:t>
            </a:r>
            <a:r>
              <a:rPr sz="1406" spc="9" dirty="0">
                <a:latin typeface="Arial MT"/>
                <a:cs typeface="Arial MT"/>
              </a:rPr>
              <a:t>s</a:t>
            </a:r>
            <a:r>
              <a:rPr sz="1406" dirty="0">
                <a:latin typeface="Arial MT"/>
                <a:cs typeface="Arial MT"/>
              </a:rPr>
              <a:t>a</a:t>
            </a:r>
            <a:r>
              <a:rPr sz="1406" spc="-18" dirty="0">
                <a:latin typeface="Arial MT"/>
                <a:cs typeface="Arial MT"/>
              </a:rPr>
              <a:t>t</a:t>
            </a:r>
            <a:r>
              <a:rPr sz="1406" spc="5" dirty="0">
                <a:latin typeface="Arial MT"/>
                <a:cs typeface="Arial MT"/>
              </a:rPr>
              <a:t>i</a:t>
            </a:r>
            <a:r>
              <a:rPr sz="1406" spc="-5" dirty="0">
                <a:latin typeface="Arial MT"/>
                <a:cs typeface="Arial MT"/>
              </a:rPr>
              <a:t>s</a:t>
            </a:r>
            <a:r>
              <a:rPr sz="1406" spc="-18" dirty="0">
                <a:latin typeface="Arial MT"/>
                <a:cs typeface="Arial MT"/>
              </a:rPr>
              <a:t>f</a:t>
            </a:r>
            <a:r>
              <a:rPr sz="1406" spc="-14" dirty="0">
                <a:latin typeface="Arial MT"/>
                <a:cs typeface="Arial MT"/>
              </a:rPr>
              <a:t>e</a:t>
            </a:r>
            <a:r>
              <a:rPr sz="1406" spc="5" dirty="0">
                <a:latin typeface="Arial MT"/>
                <a:cs typeface="Arial MT"/>
              </a:rPr>
              <a:t>i</a:t>
            </a:r>
            <a:r>
              <a:rPr sz="1406" spc="-5" dirty="0">
                <a:latin typeface="Arial MT"/>
                <a:cs typeface="Arial MT"/>
              </a:rPr>
              <a:t>t</a:t>
            </a:r>
            <a:r>
              <a:rPr sz="1406" spc="-14" dirty="0">
                <a:latin typeface="Arial MT"/>
                <a:cs typeface="Arial MT"/>
              </a:rPr>
              <a:t>o</a:t>
            </a:r>
            <a:r>
              <a:rPr sz="1406" spc="-5" dirty="0">
                <a:latin typeface="Arial MT"/>
                <a:cs typeface="Arial MT"/>
              </a:rPr>
              <a:t>s</a:t>
            </a:r>
            <a:endParaRPr sz="1406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46269" y="6157529"/>
            <a:ext cx="853939" cy="443730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58926" marR="4607" indent="-147985">
              <a:spcBef>
                <a:spcPts val="86"/>
              </a:spcBef>
            </a:pPr>
            <a:r>
              <a:rPr sz="1406" dirty="0">
                <a:latin typeface="Arial MT"/>
                <a:cs typeface="Arial MT"/>
              </a:rPr>
              <a:t>p</a:t>
            </a:r>
            <a:r>
              <a:rPr sz="1406" spc="-9" dirty="0">
                <a:latin typeface="Arial MT"/>
                <a:cs typeface="Arial MT"/>
              </a:rPr>
              <a:t>r</a:t>
            </a:r>
            <a:r>
              <a:rPr sz="1406" dirty="0">
                <a:latin typeface="Arial MT"/>
                <a:cs typeface="Arial MT"/>
              </a:rPr>
              <a:t>ob</a:t>
            </a:r>
            <a:r>
              <a:rPr sz="1406" spc="-9" dirty="0">
                <a:latin typeface="Arial MT"/>
                <a:cs typeface="Arial MT"/>
              </a:rPr>
              <a:t>l</a:t>
            </a:r>
            <a:r>
              <a:rPr sz="1406" spc="-14" dirty="0">
                <a:latin typeface="Arial MT"/>
                <a:cs typeface="Arial MT"/>
              </a:rPr>
              <a:t>e</a:t>
            </a:r>
            <a:r>
              <a:rPr sz="1406" spc="-9" dirty="0">
                <a:latin typeface="Arial MT"/>
                <a:cs typeface="Arial MT"/>
              </a:rPr>
              <a:t>m</a:t>
            </a:r>
            <a:r>
              <a:rPr sz="1406" spc="-14" dirty="0">
                <a:latin typeface="Arial MT"/>
                <a:cs typeface="Arial MT"/>
              </a:rPr>
              <a:t>a</a:t>
            </a:r>
            <a:r>
              <a:rPr sz="1406" spc="-5" dirty="0">
                <a:latin typeface="Arial MT"/>
                <a:cs typeface="Arial MT"/>
              </a:rPr>
              <a:t>s  </a:t>
            </a:r>
            <a:r>
              <a:rPr sz="1406" dirty="0">
                <a:latin typeface="Arial MT"/>
                <a:cs typeface="Arial MT"/>
              </a:rPr>
              <a:t>graves</a:t>
            </a:r>
            <a:endParaRPr sz="1406">
              <a:latin typeface="Arial MT"/>
              <a:cs typeface="Arial MT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7384" y="5485017"/>
            <a:ext cx="2262275" cy="7200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475" y="4441429"/>
            <a:ext cx="3000591" cy="627387"/>
          </a:xfrm>
          <a:prstGeom prst="rect">
            <a:avLst/>
          </a:prstGeom>
        </p:spPr>
        <p:txBody>
          <a:bodyPr vert="horz" wrap="square" lIns="0" tIns="1324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3"/>
              </a:spcBef>
            </a:pPr>
            <a:r>
              <a:rPr sz="3990" b="1" dirty="0"/>
              <a:t>SOBRE</a:t>
            </a:r>
            <a:r>
              <a:rPr sz="3990" b="1" spc="-50" dirty="0"/>
              <a:t> </a:t>
            </a:r>
            <a:r>
              <a:rPr sz="3990" b="1" spc="9" dirty="0"/>
              <a:t>V&amp;V</a:t>
            </a:r>
            <a:endParaRPr sz="399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7316351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Verificação</a:t>
            </a:r>
            <a:r>
              <a:rPr spc="-9" dirty="0"/>
              <a:t> </a:t>
            </a:r>
            <a:r>
              <a:rPr spc="-5" dirty="0"/>
              <a:t>e</a:t>
            </a:r>
            <a:r>
              <a:rPr spc="-23" dirty="0"/>
              <a:t> </a:t>
            </a:r>
            <a:r>
              <a:rPr spc="-5" dirty="0"/>
              <a:t>Validação (V&amp;V)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31295" y="2226346"/>
            <a:ext cx="8213477" cy="561423"/>
            <a:chOff x="533400" y="2455164"/>
            <a:chExt cx="9057640" cy="619125"/>
          </a:xfrm>
        </p:grpSpPr>
        <p:sp>
          <p:nvSpPr>
            <p:cNvPr id="7" name="object 7"/>
            <p:cNvSpPr/>
            <p:nvPr/>
          </p:nvSpPr>
          <p:spPr>
            <a:xfrm>
              <a:off x="554735" y="2476500"/>
              <a:ext cx="9014460" cy="576580"/>
            </a:xfrm>
            <a:custGeom>
              <a:avLst/>
              <a:gdLst/>
              <a:ahLst/>
              <a:cxnLst/>
              <a:rect l="l" t="t" r="r" b="b"/>
              <a:pathLst>
                <a:path w="9014460" h="576580">
                  <a:moveTo>
                    <a:pt x="9014460" y="576072"/>
                  </a:moveTo>
                  <a:lnTo>
                    <a:pt x="0" y="576072"/>
                  </a:lnTo>
                  <a:lnTo>
                    <a:pt x="0" y="0"/>
                  </a:lnTo>
                  <a:lnTo>
                    <a:pt x="9014460" y="0"/>
                  </a:lnTo>
                  <a:lnTo>
                    <a:pt x="9014460" y="576072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" name="object 8"/>
            <p:cNvSpPr/>
            <p:nvPr/>
          </p:nvSpPr>
          <p:spPr>
            <a:xfrm>
              <a:off x="554735" y="2476500"/>
              <a:ext cx="9014460" cy="576580"/>
            </a:xfrm>
            <a:custGeom>
              <a:avLst/>
              <a:gdLst/>
              <a:ahLst/>
              <a:cxnLst/>
              <a:rect l="l" t="t" r="r" b="b"/>
              <a:pathLst>
                <a:path w="9014460" h="576580">
                  <a:moveTo>
                    <a:pt x="0" y="0"/>
                  </a:moveTo>
                  <a:lnTo>
                    <a:pt x="9014460" y="0"/>
                  </a:lnTo>
                  <a:lnTo>
                    <a:pt x="9014460" y="576072"/>
                  </a:lnTo>
                  <a:lnTo>
                    <a:pt x="0" y="576072"/>
                  </a:lnTo>
                  <a:lnTo>
                    <a:pt x="0" y="0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50642" y="2245693"/>
            <a:ext cx="8174321" cy="473889"/>
          </a:xfrm>
          <a:prstGeom prst="rect">
            <a:avLst/>
          </a:prstGeom>
        </p:spPr>
        <p:txBody>
          <a:bodyPr vert="horz" wrap="square" lIns="0" tIns="47793" rIns="0" bIns="0" rtlCol="0">
            <a:spAutoFit/>
          </a:bodyPr>
          <a:lstStyle/>
          <a:p>
            <a:pPr marL="90979">
              <a:spcBef>
                <a:spcPts val="376"/>
              </a:spcBef>
            </a:pPr>
            <a:r>
              <a:rPr sz="2403" spc="-5" dirty="0">
                <a:solidFill>
                  <a:srgbClr val="FFFFFF"/>
                </a:solidFill>
                <a:latin typeface="Tahoma"/>
                <a:cs typeface="Tahoma"/>
              </a:rPr>
              <a:t>Conjunto</a:t>
            </a:r>
            <a:r>
              <a:rPr sz="2403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40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FFFF"/>
                </a:solidFill>
                <a:latin typeface="Tahoma"/>
                <a:cs typeface="Tahoma"/>
              </a:rPr>
              <a:t>processos</a:t>
            </a:r>
            <a:r>
              <a:rPr sz="2403" spc="-2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240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FFFF"/>
                </a:solidFill>
                <a:latin typeface="Tahoma"/>
                <a:cs typeface="Tahoma"/>
              </a:rPr>
              <a:t>visam </a:t>
            </a:r>
            <a:r>
              <a:rPr sz="2403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3" spc="-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dirty="0">
                <a:solidFill>
                  <a:srgbClr val="FFFFFF"/>
                </a:solidFill>
                <a:latin typeface="Tahoma"/>
                <a:cs typeface="Tahoma"/>
              </a:rPr>
              <a:t>eliminação</a:t>
            </a:r>
            <a:r>
              <a:rPr sz="2403" spc="-2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66" spc="9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766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spc="-9" dirty="0">
                <a:solidFill>
                  <a:srgbClr val="FFFFFF"/>
                </a:solidFill>
                <a:latin typeface="Tahoma"/>
                <a:cs typeface="Tahoma"/>
              </a:rPr>
              <a:t>defeitos</a:t>
            </a:r>
            <a:endParaRPr sz="2403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3239" y="3322934"/>
            <a:ext cx="1808992" cy="4712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28076" y="3327770"/>
            <a:ext cx="1799433" cy="414552"/>
          </a:xfrm>
          <a:prstGeom prst="rect">
            <a:avLst/>
          </a:prstGeom>
          <a:ln w="10668">
            <a:solidFill>
              <a:srgbClr val="4649B3"/>
            </a:solidFill>
          </a:ln>
        </p:spPr>
        <p:txBody>
          <a:bodyPr vert="horz" wrap="square" lIns="0" tIns="44338" rIns="0" bIns="0" rtlCol="0">
            <a:spAutoFit/>
          </a:bodyPr>
          <a:lstStyle/>
          <a:p>
            <a:pPr marL="90979">
              <a:spcBef>
                <a:spcPts val="349"/>
              </a:spcBef>
            </a:pPr>
            <a:r>
              <a:rPr sz="2403" spc="-14" dirty="0">
                <a:latin typeface="Tahoma"/>
                <a:cs typeface="Tahoma"/>
              </a:rPr>
              <a:t>Verificação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0642" y="4206700"/>
            <a:ext cx="4463746" cy="772251"/>
          </a:xfrm>
          <a:prstGeom prst="rect">
            <a:avLst/>
          </a:prstGeom>
          <a:ln w="27431">
            <a:solidFill>
              <a:srgbClr val="4B4DB5"/>
            </a:solidFill>
          </a:ln>
        </p:spPr>
        <p:txBody>
          <a:bodyPr vert="horz" wrap="square" lIns="0" tIns="57582" rIns="0" bIns="0" rtlCol="0">
            <a:spAutoFit/>
          </a:bodyPr>
          <a:lstStyle/>
          <a:p>
            <a:pPr marL="90979" marR="137045">
              <a:lnSpc>
                <a:spcPts val="2875"/>
              </a:lnSpc>
              <a:spcBef>
                <a:spcPts val="453"/>
              </a:spcBef>
            </a:pPr>
            <a:r>
              <a:rPr sz="2403" dirty="0">
                <a:latin typeface="Tahoma"/>
                <a:cs typeface="Tahoma"/>
              </a:rPr>
              <a:t>O </a:t>
            </a:r>
            <a:r>
              <a:rPr sz="2403" spc="-9" dirty="0">
                <a:latin typeface="Tahoma"/>
                <a:cs typeface="Tahoma"/>
              </a:rPr>
              <a:t>produto </a:t>
            </a:r>
            <a:r>
              <a:rPr sz="2403" spc="-5" dirty="0">
                <a:latin typeface="Tahoma"/>
                <a:cs typeface="Tahoma"/>
              </a:rPr>
              <a:t>está sendo </a:t>
            </a:r>
            <a:r>
              <a:rPr sz="2403" dirty="0">
                <a:latin typeface="Tahoma"/>
                <a:cs typeface="Tahoma"/>
              </a:rPr>
              <a:t> </a:t>
            </a:r>
            <a:r>
              <a:rPr sz="2403" spc="-9" dirty="0">
                <a:latin typeface="Tahoma"/>
                <a:cs typeface="Tahoma"/>
              </a:rPr>
              <a:t>desenvolvido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de </a:t>
            </a:r>
            <a:r>
              <a:rPr sz="2403" spc="-9" dirty="0">
                <a:latin typeface="Tahoma"/>
                <a:cs typeface="Tahoma"/>
              </a:rPr>
              <a:t>forma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correta?</a:t>
            </a:r>
            <a:endParaRPr sz="2403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8634" y="3287695"/>
            <a:ext cx="1813137" cy="47401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895193" y="3325964"/>
            <a:ext cx="1288682" cy="38141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3" spc="-113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403" spc="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3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2403" spc="-9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3" spc="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3" spc="-5" dirty="0">
                <a:solidFill>
                  <a:srgbClr val="FFFFFF"/>
                </a:solidFill>
                <a:latin typeface="Tahoma"/>
                <a:cs typeface="Tahoma"/>
              </a:rPr>
              <a:t>ç</a:t>
            </a:r>
            <a:r>
              <a:rPr sz="2403" spc="-14" dirty="0">
                <a:solidFill>
                  <a:srgbClr val="FFFFFF"/>
                </a:solidFill>
                <a:latin typeface="Tahoma"/>
                <a:cs typeface="Tahoma"/>
              </a:rPr>
              <a:t>ã</a:t>
            </a:r>
            <a:r>
              <a:rPr sz="2403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70934" y="4206700"/>
            <a:ext cx="2664889" cy="772251"/>
          </a:xfrm>
          <a:prstGeom prst="rect">
            <a:avLst/>
          </a:prstGeom>
          <a:ln w="27432">
            <a:solidFill>
              <a:srgbClr val="C3709A"/>
            </a:solidFill>
          </a:ln>
        </p:spPr>
        <p:txBody>
          <a:bodyPr vert="horz" wrap="square" lIns="0" tIns="57582" rIns="0" bIns="0" rtlCol="0">
            <a:spAutoFit/>
          </a:bodyPr>
          <a:lstStyle/>
          <a:p>
            <a:pPr marL="90979" marR="158350">
              <a:lnSpc>
                <a:spcPts val="2875"/>
              </a:lnSpc>
              <a:spcBef>
                <a:spcPts val="453"/>
              </a:spcBef>
            </a:pPr>
            <a:r>
              <a:rPr sz="2403" dirty="0">
                <a:latin typeface="Tahoma"/>
                <a:cs typeface="Tahoma"/>
              </a:rPr>
              <a:t>O</a:t>
            </a:r>
            <a:r>
              <a:rPr sz="2403" spc="-27" dirty="0">
                <a:latin typeface="Tahoma"/>
                <a:cs typeface="Tahoma"/>
              </a:rPr>
              <a:t> </a:t>
            </a:r>
            <a:r>
              <a:rPr sz="2403" spc="-9" dirty="0">
                <a:latin typeface="Tahoma"/>
                <a:cs typeface="Tahoma"/>
              </a:rPr>
              <a:t>produto</a:t>
            </a:r>
            <a:r>
              <a:rPr sz="2403" spc="-36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correto </a:t>
            </a:r>
            <a:r>
              <a:rPr sz="2403" spc="-739" dirty="0">
                <a:latin typeface="Tahoma"/>
                <a:cs typeface="Tahoma"/>
              </a:rPr>
              <a:t> </a:t>
            </a:r>
            <a:r>
              <a:rPr sz="2403" spc="-14" dirty="0">
                <a:latin typeface="Tahoma"/>
                <a:cs typeface="Tahoma"/>
              </a:rPr>
              <a:t>foi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spc="-9" dirty="0">
                <a:latin typeface="Tahoma"/>
                <a:cs typeface="Tahoma"/>
              </a:rPr>
              <a:t>desenvolvido?</a:t>
            </a:r>
            <a:endParaRPr sz="2403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32" y="1011350"/>
            <a:ext cx="7460305" cy="627387"/>
          </a:xfrm>
          <a:prstGeom prst="rect">
            <a:avLst/>
          </a:prstGeom>
        </p:spPr>
        <p:txBody>
          <a:bodyPr vert="horz" wrap="square" lIns="0" tIns="1324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3"/>
              </a:spcBef>
            </a:pPr>
            <a:r>
              <a:rPr sz="3990" spc="5" dirty="0"/>
              <a:t>V&amp;V </a:t>
            </a:r>
            <a:r>
              <a:rPr sz="3990" spc="9" dirty="0"/>
              <a:t>no</a:t>
            </a:r>
            <a:r>
              <a:rPr sz="3990" spc="-18" dirty="0"/>
              <a:t> </a:t>
            </a:r>
            <a:r>
              <a:rPr sz="3990" dirty="0"/>
              <a:t>ciclo</a:t>
            </a:r>
            <a:r>
              <a:rPr sz="3990" spc="27" dirty="0"/>
              <a:t> </a:t>
            </a:r>
            <a:r>
              <a:rPr sz="3990" dirty="0"/>
              <a:t>de</a:t>
            </a:r>
            <a:r>
              <a:rPr sz="3990" spc="9" dirty="0"/>
              <a:t> </a:t>
            </a:r>
            <a:r>
              <a:rPr sz="3990" dirty="0"/>
              <a:t>desenvolvimento</a:t>
            </a:r>
            <a:endParaRPr sz="399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8492" y="2231873"/>
            <a:ext cx="7658596" cy="43790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4136105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Técnicas</a:t>
            </a:r>
            <a:r>
              <a:rPr spc="-23" dirty="0"/>
              <a:t> </a:t>
            </a:r>
            <a:r>
              <a:rPr spc="14" dirty="0"/>
              <a:t>de</a:t>
            </a:r>
            <a:r>
              <a:rPr spc="-23" dirty="0"/>
              <a:t> </a:t>
            </a:r>
            <a:r>
              <a:rPr spc="-5" dirty="0"/>
              <a:t>V&amp;V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97436" y="2486846"/>
          <a:ext cx="8601579" cy="3259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7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Tahoma"/>
                          <a:cs typeface="Tahoma"/>
                        </a:rPr>
                        <a:t>Estáticas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4B4DB5"/>
                      </a:solidFill>
                      <a:prstDash val="solid"/>
                    </a:lnL>
                    <a:lnR w="19050">
                      <a:solidFill>
                        <a:srgbClr val="4B4DB5"/>
                      </a:solidFill>
                      <a:prstDash val="solid"/>
                    </a:lnR>
                    <a:lnT w="19050">
                      <a:solidFill>
                        <a:srgbClr val="4B4DB5"/>
                      </a:solidFill>
                      <a:prstDash val="solid"/>
                    </a:lnT>
                    <a:lnB w="19050">
                      <a:solidFill>
                        <a:srgbClr val="4B4DB5"/>
                      </a:solidFill>
                      <a:prstDash val="solid"/>
                    </a:lnB>
                    <a:solidFill>
                      <a:srgbClr val="E8E8F2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878205">
                        <a:lnSpc>
                          <a:spcPts val="2380"/>
                        </a:lnSpc>
                        <a:spcBef>
                          <a:spcPts val="434"/>
                        </a:spcBef>
                        <a:buFont typeface="Arial MT"/>
                        <a:buChar char="•"/>
                        <a:tabLst>
                          <a:tab pos="285115" algn="l"/>
                        </a:tabLst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Não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envolvem</a:t>
                      </a:r>
                      <a:r>
                        <a:rPr sz="2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execução</a:t>
                      </a:r>
                      <a:r>
                        <a:rPr sz="2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latin typeface="Tahoma"/>
                          <a:cs typeface="Tahoma"/>
                        </a:rPr>
                        <a:t>do </a:t>
                      </a:r>
                      <a:r>
                        <a:rPr sz="2000" spc="-6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produto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84480" indent="-184785">
                        <a:lnSpc>
                          <a:spcPts val="2220"/>
                        </a:lnSpc>
                        <a:buFont typeface="Arial MT"/>
                        <a:buChar char="•"/>
                        <a:tabLst>
                          <a:tab pos="285115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Visam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determinar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propriedades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do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00330" marR="976630">
                        <a:lnSpc>
                          <a:spcPts val="238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produto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válidas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para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qualquer </a:t>
                      </a:r>
                      <a:r>
                        <a:rPr sz="2000" spc="-6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execução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latin typeface="Tahoma"/>
                          <a:cs typeface="Tahoma"/>
                        </a:rPr>
                        <a:t>do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produto</a:t>
                      </a:r>
                      <a:r>
                        <a:rPr sz="2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final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0095" marB="0">
                    <a:lnL w="19050">
                      <a:solidFill>
                        <a:srgbClr val="4B4DB5"/>
                      </a:solidFill>
                      <a:prstDash val="solid"/>
                    </a:lnL>
                    <a:lnR w="19050">
                      <a:solidFill>
                        <a:srgbClr val="4B4DB5"/>
                      </a:solidFill>
                      <a:prstDash val="solid"/>
                    </a:lnR>
                    <a:lnT w="19050">
                      <a:solidFill>
                        <a:srgbClr val="4B4DB5"/>
                      </a:solidFill>
                      <a:prstDash val="solid"/>
                    </a:lnT>
                    <a:lnB w="19050">
                      <a:solidFill>
                        <a:srgbClr val="4B4DB5"/>
                      </a:solidFill>
                      <a:prstDash val="solid"/>
                    </a:lnB>
                    <a:solidFill>
                      <a:srgbClr val="E8E8F2"/>
                    </a:solidFill>
                  </a:tcPr>
                </a:tc>
                <a:tc>
                  <a:txBody>
                    <a:bodyPr/>
                    <a:lstStyle/>
                    <a:p>
                      <a:pPr marL="266065" indent="-166370">
                        <a:lnSpc>
                          <a:spcPts val="2240"/>
                        </a:lnSpc>
                        <a:spcBef>
                          <a:spcPts val="195"/>
                        </a:spcBef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10" dirty="0">
                          <a:latin typeface="Tahoma"/>
                          <a:cs typeface="Tahoma"/>
                        </a:rPr>
                        <a:t>revisões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266065" indent="-166370">
                        <a:lnSpc>
                          <a:spcPts val="2140"/>
                        </a:lnSpc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10" dirty="0">
                          <a:latin typeface="Tahoma"/>
                          <a:cs typeface="Tahoma"/>
                        </a:rPr>
                        <a:t>análise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0" dirty="0">
                          <a:latin typeface="Tahoma"/>
                          <a:cs typeface="Tahoma"/>
                        </a:rPr>
                        <a:t>estática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00330" marR="761365">
                        <a:lnSpc>
                          <a:spcPts val="2150"/>
                        </a:lnSpc>
                        <a:spcBef>
                          <a:spcPts val="135"/>
                        </a:spcBef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10" dirty="0">
                          <a:latin typeface="Tahoma"/>
                          <a:cs typeface="Tahoma"/>
                        </a:rPr>
                        <a:t>análise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20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5" dirty="0">
                          <a:latin typeface="Tahoma"/>
                          <a:cs typeface="Tahoma"/>
                        </a:rPr>
                        <a:t>modelos </a:t>
                      </a:r>
                      <a:r>
                        <a:rPr sz="1800" spc="-5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82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900" i="1" spc="-825" dirty="0">
                          <a:latin typeface="Verdana"/>
                          <a:cs typeface="Verdana"/>
                        </a:rPr>
                        <a:t>modelchecking</a:t>
                      </a:r>
                      <a:r>
                        <a:rPr sz="1800" spc="-825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00330" marR="560705">
                        <a:lnSpc>
                          <a:spcPts val="214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10" dirty="0">
                          <a:latin typeface="Tahoma"/>
                          <a:cs typeface="Tahoma"/>
                        </a:rPr>
                        <a:t>análise </a:t>
                      </a:r>
                      <a:r>
                        <a:rPr sz="1800" spc="20" dirty="0">
                          <a:latin typeface="Tahoma"/>
                          <a:cs typeface="Tahoma"/>
                        </a:rPr>
                        <a:t>de 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segurança </a:t>
                      </a:r>
                      <a:r>
                        <a:rPr sz="1800" spc="-6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78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900" i="1" spc="-780" dirty="0">
                          <a:latin typeface="Verdana"/>
                          <a:cs typeface="Verdana"/>
                        </a:rPr>
                        <a:t>safetyanalysis</a:t>
                      </a:r>
                      <a:r>
                        <a:rPr sz="1800" spc="-78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266065" indent="-166370">
                        <a:lnSpc>
                          <a:spcPts val="2105"/>
                        </a:lnSpc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prova</a:t>
                      </a:r>
                      <a:r>
                        <a:rPr sz="18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0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8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correção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2457" marB="0">
                    <a:lnL w="19050">
                      <a:solidFill>
                        <a:srgbClr val="4B4DB5"/>
                      </a:solidFill>
                      <a:prstDash val="solid"/>
                    </a:lnL>
                    <a:lnR w="19050">
                      <a:solidFill>
                        <a:srgbClr val="4B4DB5"/>
                      </a:solidFill>
                      <a:prstDash val="solid"/>
                    </a:lnR>
                    <a:lnT w="19050">
                      <a:solidFill>
                        <a:srgbClr val="4B4DB5"/>
                      </a:solidFill>
                      <a:prstDash val="solid"/>
                    </a:lnT>
                    <a:lnB w="19050">
                      <a:solidFill>
                        <a:srgbClr val="4B4DB5"/>
                      </a:solidFill>
                      <a:prstDash val="solid"/>
                    </a:lnB>
                    <a:solidFill>
                      <a:srgbClr val="E8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1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Tahoma"/>
                          <a:cs typeface="Tahoma"/>
                        </a:rPr>
                        <a:t>Dinâmicas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4B4DB5"/>
                      </a:solidFill>
                      <a:prstDash val="solid"/>
                    </a:lnL>
                    <a:lnR w="19050">
                      <a:solidFill>
                        <a:srgbClr val="4B4DB5"/>
                      </a:solidFill>
                      <a:prstDash val="solid"/>
                    </a:lnR>
                    <a:lnT w="19050">
                      <a:solidFill>
                        <a:srgbClr val="4B4DB5"/>
                      </a:solidFill>
                      <a:prstDash val="solid"/>
                    </a:lnT>
                    <a:lnB w="19050">
                      <a:solidFill>
                        <a:srgbClr val="4B4DB5"/>
                      </a:solidFill>
                      <a:prstDash val="solid"/>
                    </a:lnB>
                    <a:solidFill>
                      <a:srgbClr val="CFCFE4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390525">
                        <a:lnSpc>
                          <a:spcPct val="100499"/>
                        </a:lnSpc>
                        <a:spcBef>
                          <a:spcPts val="390"/>
                        </a:spcBef>
                        <a:buFont typeface="Arial MT"/>
                        <a:buChar char="•"/>
                        <a:tabLst>
                          <a:tab pos="28511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Envolvem</a:t>
                      </a:r>
                      <a:r>
                        <a:rPr sz="2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execução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latin typeface="Tahoma"/>
                          <a:cs typeface="Tahoma"/>
                        </a:rPr>
                        <a:t>do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produto </a:t>
                      </a:r>
                      <a:r>
                        <a:rPr sz="2000" spc="-6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(código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ou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modelo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executável)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00330" marR="490220">
                        <a:lnSpc>
                          <a:spcPts val="2650"/>
                        </a:lnSpc>
                        <a:spcBef>
                          <a:spcPts val="80"/>
                        </a:spcBef>
                        <a:buFont typeface="Arial MT"/>
                        <a:buChar char="•"/>
                        <a:tabLst>
                          <a:tab pos="285115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Úteis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para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revelar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presença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de </a:t>
                      </a:r>
                      <a:r>
                        <a:rPr sz="2000" spc="-6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falhas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914" marB="0">
                    <a:lnL w="19050">
                      <a:solidFill>
                        <a:srgbClr val="4B4DB5"/>
                      </a:solidFill>
                      <a:prstDash val="solid"/>
                    </a:lnL>
                    <a:lnR w="19050">
                      <a:solidFill>
                        <a:srgbClr val="4B4DB5"/>
                      </a:solidFill>
                      <a:prstDash val="solid"/>
                    </a:lnR>
                    <a:lnT w="19050">
                      <a:solidFill>
                        <a:srgbClr val="4B4DB5"/>
                      </a:solidFill>
                      <a:prstDash val="solid"/>
                    </a:lnT>
                    <a:lnB w="19050">
                      <a:solidFill>
                        <a:srgbClr val="4B4DB5"/>
                      </a:solidFill>
                      <a:prstDash val="solid"/>
                    </a:lnB>
                    <a:solidFill>
                      <a:srgbClr val="CFCFE4"/>
                    </a:solidFill>
                  </a:tcPr>
                </a:tc>
                <a:tc>
                  <a:txBody>
                    <a:bodyPr/>
                    <a:lstStyle/>
                    <a:p>
                      <a:pPr marL="266065" indent="-166370">
                        <a:lnSpc>
                          <a:spcPct val="100000"/>
                        </a:lnSpc>
                        <a:spcBef>
                          <a:spcPts val="434"/>
                        </a:spcBef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10" dirty="0">
                          <a:latin typeface="Tahoma"/>
                          <a:cs typeface="Tahoma"/>
                        </a:rPr>
                        <a:t>simulação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266065" indent="-166370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10" dirty="0">
                          <a:latin typeface="Tahoma"/>
                          <a:cs typeface="Tahoma"/>
                        </a:rPr>
                        <a:t>execução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0" dirty="0">
                          <a:latin typeface="Tahoma"/>
                          <a:cs typeface="Tahoma"/>
                        </a:rPr>
                        <a:t>simbólica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266065" indent="-166370">
                        <a:lnSpc>
                          <a:spcPct val="100000"/>
                        </a:lnSpc>
                        <a:spcBef>
                          <a:spcPts val="50"/>
                        </a:spcBef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10" dirty="0">
                          <a:latin typeface="Tahoma"/>
                          <a:cs typeface="Tahoma"/>
                        </a:rPr>
                        <a:t>testes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0095" marB="0">
                    <a:lnL w="19050">
                      <a:solidFill>
                        <a:srgbClr val="4B4DB5"/>
                      </a:solidFill>
                      <a:prstDash val="solid"/>
                    </a:lnL>
                    <a:lnR w="19050">
                      <a:solidFill>
                        <a:srgbClr val="4B4DB5"/>
                      </a:solidFill>
                      <a:prstDash val="solid"/>
                    </a:lnR>
                    <a:lnT w="19050">
                      <a:solidFill>
                        <a:srgbClr val="4B4DB5"/>
                      </a:solidFill>
                      <a:prstDash val="solid"/>
                    </a:lnT>
                    <a:lnB w="19050">
                      <a:solidFill>
                        <a:srgbClr val="4B4DB5"/>
                      </a:solidFill>
                      <a:prstDash val="solid"/>
                    </a:lnB>
                    <a:solidFill>
                      <a:srgbClr val="CFC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ulher sorrindo posando para foto&#10;&#10;Descrição gerada automaticamente">
            <a:extLst>
              <a:ext uri="{FF2B5EF4-FFF2-40B4-BE49-F238E27FC236}">
                <a16:creationId xmlns:a16="http://schemas.microsoft.com/office/drawing/2014/main" id="{350AAFAB-ECA6-44A2-B581-49CB9CF76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5" r="1" b="9905"/>
          <a:stretch/>
        </p:blipFill>
        <p:spPr>
          <a:xfrm>
            <a:off x="6413632" y="0"/>
            <a:ext cx="639415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3F8169-FAC2-4FB6-894A-5E5D992D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47" y="0"/>
            <a:ext cx="6220685" cy="793468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rgbClr val="000000"/>
                </a:solidFill>
              </a:rPr>
              <a:t>Quem é Elaine Figueiredo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AA117-E26B-4D18-B354-53798ACE6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7" y="701696"/>
            <a:ext cx="6220685" cy="57967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</a:rPr>
              <a:t>Acadêmica</a:t>
            </a:r>
          </a:p>
          <a:p>
            <a:r>
              <a:rPr lang="pt-BR" sz="1600" dirty="0">
                <a:solidFill>
                  <a:srgbClr val="000000"/>
                </a:solidFill>
              </a:rPr>
              <a:t>Mestre em Ciência da Computação – Linha de Pesquisa em Inteligência Artificial (USP/FACCAMP)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0000"/>
                </a:solidFill>
              </a:rPr>
              <a:t>Profissional</a:t>
            </a:r>
          </a:p>
          <a:p>
            <a:r>
              <a:rPr lang="pt-BR" sz="1600" dirty="0">
                <a:solidFill>
                  <a:srgbClr val="000000"/>
                </a:solidFill>
              </a:rPr>
              <a:t>2008 à 2019: Projetos de TI como Analista de Negócios, Gerente de Projetos e BI – Business </a:t>
            </a:r>
            <a:r>
              <a:rPr lang="pt-BR" sz="1600" dirty="0" err="1">
                <a:solidFill>
                  <a:srgbClr val="000000"/>
                </a:solidFill>
              </a:rPr>
              <a:t>Inteligence</a:t>
            </a:r>
            <a:r>
              <a:rPr lang="pt-BR" sz="1600" dirty="0">
                <a:solidFill>
                  <a:srgbClr val="000000"/>
                </a:solidFill>
              </a:rPr>
              <a:t> – PO e Scrum Master</a:t>
            </a:r>
          </a:p>
          <a:p>
            <a:r>
              <a:rPr lang="pt-BR" sz="1600" dirty="0">
                <a:solidFill>
                  <a:srgbClr val="000000"/>
                </a:solidFill>
              </a:rPr>
              <a:t>2022 – Professora Universitária no Centro Universitário SENAC</a:t>
            </a:r>
          </a:p>
          <a:p>
            <a:r>
              <a:rPr lang="pt-BR" sz="1600" dirty="0">
                <a:solidFill>
                  <a:srgbClr val="000000"/>
                </a:solidFill>
              </a:rPr>
              <a:t>2014 – 2022 – Professora Universitária na Universidade Anhembi Morumbi</a:t>
            </a:r>
          </a:p>
          <a:p>
            <a:r>
              <a:rPr lang="pt-BR" sz="1600" dirty="0">
                <a:solidFill>
                  <a:srgbClr val="000000"/>
                </a:solidFill>
              </a:rPr>
              <a:t>2019 atual – voluntária em Projetos Sociais (liga solidária, velho amigo e Operação </a:t>
            </a:r>
            <a:r>
              <a:rPr lang="pt-BR" sz="1600" dirty="0" err="1">
                <a:solidFill>
                  <a:srgbClr val="000000"/>
                </a:solidFill>
              </a:rPr>
              <a:t>Munus</a:t>
            </a:r>
            <a:r>
              <a:rPr lang="pt-BR" sz="1600" dirty="0">
                <a:solidFill>
                  <a:srgbClr val="000000"/>
                </a:solidFill>
              </a:rPr>
              <a:t>) </a:t>
            </a:r>
          </a:p>
          <a:p>
            <a:r>
              <a:rPr lang="pt-BR" sz="1600" dirty="0">
                <a:solidFill>
                  <a:srgbClr val="000000"/>
                </a:solidFill>
              </a:rPr>
              <a:t>2020 – Parceira </a:t>
            </a:r>
            <a:r>
              <a:rPr lang="pt-BR" sz="1600" dirty="0" err="1">
                <a:solidFill>
                  <a:srgbClr val="000000"/>
                </a:solidFill>
              </a:rPr>
              <a:t>Improova</a:t>
            </a:r>
            <a:r>
              <a:rPr lang="pt-BR" sz="1600" dirty="0">
                <a:solidFill>
                  <a:srgbClr val="000000"/>
                </a:solidFill>
              </a:rPr>
              <a:t> Treinamentos – </a:t>
            </a:r>
            <a:r>
              <a:rPr lang="pt-BR" sz="1600" i="1" dirty="0">
                <a:solidFill>
                  <a:srgbClr val="000000"/>
                </a:solidFill>
              </a:rPr>
              <a:t>Soft</a:t>
            </a:r>
            <a:r>
              <a:rPr lang="pt-BR" sz="1600" dirty="0">
                <a:solidFill>
                  <a:srgbClr val="000000"/>
                </a:solidFill>
              </a:rPr>
              <a:t> e </a:t>
            </a:r>
            <a:r>
              <a:rPr lang="pt-BR" sz="1600" i="1" dirty="0" err="1">
                <a:solidFill>
                  <a:srgbClr val="000000"/>
                </a:solidFill>
              </a:rPr>
              <a:t>Hardskills</a:t>
            </a:r>
            <a:endParaRPr lang="pt-BR" sz="1600" i="1" dirty="0">
              <a:solidFill>
                <a:srgbClr val="000000"/>
              </a:solidFill>
            </a:endParaRPr>
          </a:p>
          <a:p>
            <a:r>
              <a:rPr lang="pt-BR" sz="1600" dirty="0">
                <a:solidFill>
                  <a:srgbClr val="000000"/>
                </a:solidFill>
              </a:rPr>
              <a:t>2021 - Atual – COLÉGIO HARMONIA – TRILHA Digital </a:t>
            </a:r>
            <a:r>
              <a:rPr lang="pt-BR" sz="1600" dirty="0" err="1">
                <a:solidFill>
                  <a:srgbClr val="000000"/>
                </a:solidFill>
              </a:rPr>
              <a:t>Leaders</a:t>
            </a:r>
            <a:r>
              <a:rPr lang="pt-BR" sz="1600" dirty="0">
                <a:solidFill>
                  <a:srgbClr val="000000"/>
                </a:solidFill>
              </a:rPr>
              <a:t> e Núcleo 5 de Gestão de Projetos, Empreendedorismo e Liderança</a:t>
            </a:r>
          </a:p>
          <a:p>
            <a:r>
              <a:rPr lang="pt-BR" sz="1600" dirty="0">
                <a:solidFill>
                  <a:srgbClr val="000000"/>
                </a:solidFill>
              </a:rPr>
              <a:t>2022 – Atual – CENTRO UNIVERSITÁRIO SENAC</a:t>
            </a:r>
          </a:p>
          <a:p>
            <a:r>
              <a:rPr lang="pt-BR" sz="1600" dirty="0">
                <a:solidFill>
                  <a:srgbClr val="000000"/>
                </a:solidFill>
              </a:rPr>
              <a:t>2022 – ORIENTADORA DO MBA USP ESALQ – PIRACICABA (Data Science e Gestão de Projetos)</a:t>
            </a:r>
          </a:p>
        </p:txBody>
      </p:sp>
    </p:spTree>
    <p:extLst>
      <p:ext uri="{BB962C8B-B14F-4D97-AF65-F5344CB8AC3E}">
        <p14:creationId xmlns:p14="http://schemas.microsoft.com/office/powerpoint/2010/main" val="1328688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59642" y="2257689"/>
            <a:ext cx="6665676" cy="272576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354128" algn="l"/>
              </a:tabLst>
            </a:pPr>
            <a:r>
              <a:rPr sz="1406" spc="-195" dirty="0">
                <a:solidFill>
                  <a:srgbClr val="75B649"/>
                </a:solidFill>
                <a:latin typeface="Times New Roman"/>
                <a:cs typeface="Times New Roman"/>
              </a:rPr>
              <a:t>	</a:t>
            </a:r>
            <a:r>
              <a:rPr sz="2403" dirty="0">
                <a:solidFill>
                  <a:srgbClr val="FF0000"/>
                </a:solidFill>
                <a:latin typeface="Tahoma"/>
                <a:cs typeface="Tahoma"/>
              </a:rPr>
              <a:t>Aumento</a:t>
            </a:r>
            <a:r>
              <a:rPr sz="2403" spc="-68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0000"/>
                </a:solidFill>
                <a:latin typeface="Tahoma"/>
                <a:cs typeface="Tahoma"/>
              </a:rPr>
              <a:t>nos</a:t>
            </a:r>
            <a:r>
              <a:rPr sz="2403" spc="-23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0000"/>
                </a:solidFill>
                <a:latin typeface="Tahoma"/>
                <a:cs typeface="Tahoma"/>
              </a:rPr>
              <a:t>custos</a:t>
            </a:r>
            <a:endParaRPr sz="2403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2">
              <a:latin typeface="Tahoma"/>
              <a:cs typeface="Tahoma"/>
            </a:endParaRPr>
          </a:p>
          <a:p>
            <a:pPr>
              <a:spcBef>
                <a:spcPts val="41"/>
              </a:spcBef>
            </a:pPr>
            <a:endParaRPr sz="2312">
              <a:latin typeface="Tahoma"/>
              <a:cs typeface="Tahoma"/>
            </a:endParaRPr>
          </a:p>
          <a:p>
            <a:pPr marL="11516">
              <a:tabLst>
                <a:tab pos="354128" algn="l"/>
              </a:tabLst>
            </a:pPr>
            <a:r>
              <a:rPr sz="1406" spc="-195" dirty="0">
                <a:solidFill>
                  <a:srgbClr val="75B649"/>
                </a:solidFill>
                <a:latin typeface="Times New Roman"/>
                <a:cs typeface="Times New Roman"/>
              </a:rPr>
              <a:t>	</a:t>
            </a:r>
            <a:r>
              <a:rPr sz="2403" spc="-5" dirty="0">
                <a:solidFill>
                  <a:srgbClr val="FF0000"/>
                </a:solidFill>
                <a:latin typeface="Tahoma"/>
                <a:cs typeface="Tahoma"/>
              </a:rPr>
              <a:t>Baixa</a:t>
            </a:r>
            <a:r>
              <a:rPr sz="2403" spc="-27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3" dirty="0">
                <a:solidFill>
                  <a:srgbClr val="FF0000"/>
                </a:solidFill>
                <a:latin typeface="Tahoma"/>
                <a:cs typeface="Tahoma"/>
              </a:rPr>
              <a:t>na</a:t>
            </a:r>
            <a:r>
              <a:rPr sz="2403" spc="-5" dirty="0">
                <a:solidFill>
                  <a:srgbClr val="FF0000"/>
                </a:solidFill>
                <a:latin typeface="Tahoma"/>
                <a:cs typeface="Tahoma"/>
              </a:rPr>
              <a:t> produtividade</a:t>
            </a:r>
            <a:endParaRPr sz="2403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2">
              <a:latin typeface="Tahoma"/>
              <a:cs typeface="Tahoma"/>
            </a:endParaRPr>
          </a:p>
          <a:p>
            <a:pPr>
              <a:spcBef>
                <a:spcPts val="36"/>
              </a:spcBef>
            </a:pPr>
            <a:endParaRPr sz="2312">
              <a:latin typeface="Tahoma"/>
              <a:cs typeface="Tahoma"/>
            </a:endParaRPr>
          </a:p>
          <a:p>
            <a:pPr marL="11516">
              <a:tabLst>
                <a:tab pos="354128" algn="l"/>
              </a:tabLst>
            </a:pPr>
            <a:r>
              <a:rPr sz="1406" spc="-195" dirty="0">
                <a:solidFill>
                  <a:srgbClr val="75B649"/>
                </a:solidFill>
                <a:latin typeface="Times New Roman"/>
                <a:cs typeface="Times New Roman"/>
              </a:rPr>
              <a:t>	</a:t>
            </a:r>
            <a:r>
              <a:rPr sz="2403" spc="-5" dirty="0">
                <a:solidFill>
                  <a:srgbClr val="FF0000"/>
                </a:solidFill>
                <a:latin typeface="Tahoma"/>
                <a:cs typeface="Tahoma"/>
              </a:rPr>
              <a:t>Compartilhamento</a:t>
            </a:r>
            <a:r>
              <a:rPr sz="2403" spc="-4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2403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0000"/>
                </a:solidFill>
                <a:latin typeface="Tahoma"/>
                <a:cs typeface="Tahoma"/>
              </a:rPr>
              <a:t>recursos</a:t>
            </a:r>
            <a:r>
              <a:rPr sz="2403" spc="-18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3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3" spc="-23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3" dirty="0">
                <a:solidFill>
                  <a:srgbClr val="FF0000"/>
                </a:solidFill>
                <a:latin typeface="Tahoma"/>
                <a:cs typeface="Tahoma"/>
              </a:rPr>
              <a:t>dados</a:t>
            </a:r>
            <a:r>
              <a:rPr sz="2403" spc="-18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3" dirty="0">
                <a:solidFill>
                  <a:srgbClr val="FF0000"/>
                </a:solidFill>
                <a:latin typeface="Tahoma"/>
                <a:cs typeface="Tahoma"/>
              </a:rPr>
              <a:t>críticos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7687" y="588611"/>
            <a:ext cx="9535557" cy="686993"/>
          </a:xfrm>
          <a:prstGeom prst="rect">
            <a:avLst/>
          </a:prstGeom>
        </p:spPr>
        <p:txBody>
          <a:bodyPr vert="horz" wrap="square" lIns="0" tIns="9789" rIns="0" bIns="0" rtlCol="0" anchor="ctr">
            <a:spAutoFit/>
          </a:bodyPr>
          <a:lstStyle/>
          <a:p>
            <a:pPr marL="1419391" marR="4607" indent="-1403268">
              <a:lnSpc>
                <a:spcPct val="100200"/>
              </a:lnSpc>
              <a:spcBef>
                <a:spcPts val="77"/>
              </a:spcBef>
            </a:pPr>
            <a:r>
              <a:rPr dirty="0"/>
              <a:t>V&amp;V:</a:t>
            </a:r>
            <a:r>
              <a:rPr spc="-41" dirty="0"/>
              <a:t> </a:t>
            </a:r>
            <a:r>
              <a:rPr dirty="0"/>
              <a:t>fazer</a:t>
            </a:r>
            <a:r>
              <a:rPr spc="-27" dirty="0"/>
              <a:t> </a:t>
            </a:r>
            <a:r>
              <a:rPr spc="9" dirty="0"/>
              <a:t>ou</a:t>
            </a:r>
            <a:r>
              <a:rPr spc="-14" dirty="0"/>
              <a:t> </a:t>
            </a:r>
            <a:r>
              <a:rPr spc="-9" dirty="0"/>
              <a:t>não</a:t>
            </a:r>
            <a:r>
              <a:rPr spc="5" dirty="0"/>
              <a:t> </a:t>
            </a:r>
            <a:r>
              <a:rPr dirty="0"/>
              <a:t>fazer, </a:t>
            </a:r>
            <a:r>
              <a:rPr spc="-1360" dirty="0"/>
              <a:t> </a:t>
            </a:r>
            <a:r>
              <a:rPr spc="-14" dirty="0"/>
              <a:t>eis</a:t>
            </a:r>
            <a:r>
              <a:rPr spc="-5" dirty="0"/>
              <a:t> a</a:t>
            </a:r>
            <a:r>
              <a:rPr dirty="0"/>
              <a:t> </a:t>
            </a:r>
            <a:r>
              <a:rPr spc="-5" dirty="0"/>
              <a:t>questão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02169" y="2133256"/>
            <a:ext cx="5644174" cy="341275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2788"/>
              </a:lnSpc>
              <a:spcBef>
                <a:spcPts val="91"/>
              </a:spcBef>
              <a:tabLst>
                <a:tab pos="354128" algn="l"/>
              </a:tabLst>
            </a:pPr>
            <a:r>
              <a:rPr sz="1406" spc="-195" dirty="0">
                <a:solidFill>
                  <a:srgbClr val="75B649"/>
                </a:solidFill>
                <a:latin typeface="Times New Roman"/>
                <a:cs typeface="Times New Roman"/>
              </a:rPr>
              <a:t>	</a:t>
            </a:r>
            <a:r>
              <a:rPr sz="2403" dirty="0">
                <a:solidFill>
                  <a:srgbClr val="FF0000"/>
                </a:solidFill>
                <a:latin typeface="Tahoma"/>
                <a:cs typeface="Tahoma"/>
              </a:rPr>
              <a:t>Aumento</a:t>
            </a:r>
            <a:r>
              <a:rPr sz="2403" spc="-68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0000"/>
                </a:solidFill>
                <a:latin typeface="Tahoma"/>
                <a:cs typeface="Tahoma"/>
              </a:rPr>
              <a:t>nos</a:t>
            </a:r>
            <a:r>
              <a:rPr sz="2403" spc="-23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0000"/>
                </a:solidFill>
                <a:latin typeface="Tahoma"/>
                <a:cs typeface="Tahoma"/>
              </a:rPr>
              <a:t>custos</a:t>
            </a:r>
            <a:endParaRPr sz="2403">
              <a:latin typeface="Tahoma"/>
              <a:cs typeface="Tahoma"/>
            </a:endParaRPr>
          </a:p>
          <a:p>
            <a:pPr marL="922460" indent="-285606">
              <a:lnSpc>
                <a:spcPts val="2027"/>
              </a:lnSpc>
              <a:buChar char="•"/>
              <a:tabLst>
                <a:tab pos="922460" algn="l"/>
                <a:tab pos="923036" algn="l"/>
              </a:tabLst>
            </a:pPr>
            <a:r>
              <a:rPr sz="1768" spc="14" dirty="0">
                <a:latin typeface="Arial MT"/>
                <a:cs typeface="Arial MT"/>
              </a:rPr>
              <a:t>Custos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23" dirty="0">
                <a:latin typeface="Arial MT"/>
                <a:cs typeface="Arial MT"/>
              </a:rPr>
              <a:t>com</a:t>
            </a:r>
            <a:r>
              <a:rPr sz="1768" spc="-27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equipe</a:t>
            </a:r>
            <a:r>
              <a:rPr sz="1768" spc="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e</a:t>
            </a:r>
            <a:r>
              <a:rPr sz="1768" spc="-14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recursos</a:t>
            </a:r>
            <a:endParaRPr sz="1768">
              <a:latin typeface="Arial MT"/>
              <a:cs typeface="Arial MT"/>
            </a:endParaRPr>
          </a:p>
          <a:p>
            <a:pPr marL="922460" indent="-285606">
              <a:spcBef>
                <a:spcPts val="45"/>
              </a:spcBef>
              <a:buChar char="•"/>
              <a:tabLst>
                <a:tab pos="922460" algn="l"/>
                <a:tab pos="923036" algn="l"/>
              </a:tabLst>
            </a:pPr>
            <a:r>
              <a:rPr sz="1768" spc="14" dirty="0">
                <a:latin typeface="Arial MT"/>
                <a:cs typeface="Arial MT"/>
              </a:rPr>
              <a:t>Custos</a:t>
            </a:r>
            <a:r>
              <a:rPr sz="1768" spc="-9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de</a:t>
            </a:r>
            <a:r>
              <a:rPr sz="1768" spc="5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retrabalho</a:t>
            </a:r>
            <a:endParaRPr sz="1768">
              <a:latin typeface="Arial MT"/>
              <a:cs typeface="Arial MT"/>
            </a:endParaRPr>
          </a:p>
          <a:p>
            <a:pPr>
              <a:spcBef>
                <a:spcPts val="45"/>
              </a:spcBef>
              <a:buFont typeface="Arial MT"/>
              <a:buChar char="•"/>
            </a:pPr>
            <a:endParaRPr sz="1904">
              <a:latin typeface="Arial MT"/>
              <a:cs typeface="Arial MT"/>
            </a:endParaRPr>
          </a:p>
          <a:p>
            <a:pPr marL="11516">
              <a:tabLst>
                <a:tab pos="354128" algn="l"/>
              </a:tabLst>
            </a:pPr>
            <a:r>
              <a:rPr sz="1406" spc="-195" dirty="0">
                <a:solidFill>
                  <a:srgbClr val="75B649"/>
                </a:solidFill>
                <a:latin typeface="Times New Roman"/>
                <a:cs typeface="Times New Roman"/>
              </a:rPr>
              <a:t>	</a:t>
            </a:r>
            <a:r>
              <a:rPr sz="2403" spc="-5" dirty="0">
                <a:solidFill>
                  <a:srgbClr val="FF0000"/>
                </a:solidFill>
                <a:latin typeface="Tahoma"/>
                <a:cs typeface="Tahoma"/>
              </a:rPr>
              <a:t>Baixa</a:t>
            </a:r>
            <a:r>
              <a:rPr sz="2403" spc="-27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3" dirty="0">
                <a:solidFill>
                  <a:srgbClr val="FF0000"/>
                </a:solidFill>
                <a:latin typeface="Tahoma"/>
                <a:cs typeface="Tahoma"/>
              </a:rPr>
              <a:t>na</a:t>
            </a:r>
            <a:r>
              <a:rPr sz="2403" spc="-5" dirty="0">
                <a:solidFill>
                  <a:srgbClr val="FF0000"/>
                </a:solidFill>
                <a:latin typeface="Tahoma"/>
                <a:cs typeface="Tahoma"/>
              </a:rPr>
              <a:t> produtividade</a:t>
            </a:r>
            <a:endParaRPr sz="2403">
              <a:latin typeface="Tahoma"/>
              <a:cs typeface="Tahoma"/>
            </a:endParaRPr>
          </a:p>
          <a:p>
            <a:pPr marL="937432" indent="-285606">
              <a:spcBef>
                <a:spcPts val="1279"/>
              </a:spcBef>
              <a:buChar char="•"/>
              <a:tabLst>
                <a:tab pos="937432" algn="l"/>
                <a:tab pos="938008" algn="l"/>
              </a:tabLst>
            </a:pPr>
            <a:r>
              <a:rPr sz="1768" spc="-27" dirty="0">
                <a:latin typeface="Arial MT"/>
                <a:cs typeface="Arial MT"/>
              </a:rPr>
              <a:t>Tempo</a:t>
            </a:r>
            <a:r>
              <a:rPr sz="1768" spc="27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para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realização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das</a:t>
            </a:r>
            <a:r>
              <a:rPr sz="1768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atividades</a:t>
            </a:r>
            <a:r>
              <a:rPr sz="1768" spc="-14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de V&amp;V</a:t>
            </a:r>
            <a:endParaRPr sz="1768">
              <a:latin typeface="Arial MT"/>
              <a:cs typeface="Arial MT"/>
            </a:endParaRPr>
          </a:p>
          <a:p>
            <a:pPr marL="937432" indent="-285606">
              <a:spcBef>
                <a:spcPts val="41"/>
              </a:spcBef>
              <a:buChar char="•"/>
              <a:tabLst>
                <a:tab pos="937432" algn="l"/>
                <a:tab pos="938008" algn="l"/>
              </a:tabLst>
            </a:pPr>
            <a:r>
              <a:rPr sz="1768" spc="-27" dirty="0">
                <a:latin typeface="Arial MT"/>
                <a:cs typeface="Arial MT"/>
              </a:rPr>
              <a:t>Tempo</a:t>
            </a:r>
            <a:r>
              <a:rPr sz="1768" spc="23" dirty="0">
                <a:latin typeface="Arial MT"/>
                <a:cs typeface="Arial MT"/>
              </a:rPr>
              <a:t> </a:t>
            </a:r>
            <a:r>
              <a:rPr sz="1768" spc="5" dirty="0">
                <a:latin typeface="Arial MT"/>
                <a:cs typeface="Arial MT"/>
              </a:rPr>
              <a:t>de</a:t>
            </a:r>
            <a:r>
              <a:rPr sz="1768" spc="-9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retrabalho</a:t>
            </a:r>
            <a:endParaRPr sz="1768">
              <a:latin typeface="Arial MT"/>
              <a:cs typeface="Arial MT"/>
            </a:endParaRPr>
          </a:p>
          <a:p>
            <a:pPr marL="354128" marR="14971" indent="-343188">
              <a:spcBef>
                <a:spcPts val="771"/>
              </a:spcBef>
              <a:tabLst>
                <a:tab pos="354128" algn="l"/>
              </a:tabLst>
            </a:pPr>
            <a:r>
              <a:rPr sz="1406" spc="-195" dirty="0">
                <a:solidFill>
                  <a:srgbClr val="75B649"/>
                </a:solidFill>
                <a:latin typeface="Times New Roman"/>
                <a:cs typeface="Times New Roman"/>
              </a:rPr>
              <a:t>	</a:t>
            </a:r>
            <a:r>
              <a:rPr sz="2403" spc="-5" dirty="0">
                <a:solidFill>
                  <a:srgbClr val="FF0000"/>
                </a:solidFill>
                <a:latin typeface="Tahoma"/>
                <a:cs typeface="Tahoma"/>
              </a:rPr>
              <a:t>Compartilhamento de recursos </a:t>
            </a:r>
            <a:r>
              <a:rPr sz="2403" dirty="0">
                <a:solidFill>
                  <a:srgbClr val="FF0000"/>
                </a:solidFill>
                <a:latin typeface="Tahoma"/>
                <a:cs typeface="Tahoma"/>
              </a:rPr>
              <a:t>e dados </a:t>
            </a:r>
            <a:r>
              <a:rPr sz="2403" spc="-739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0000"/>
                </a:solidFill>
                <a:latin typeface="Tahoma"/>
                <a:cs typeface="Tahoma"/>
              </a:rPr>
              <a:t>críticos</a:t>
            </a:r>
            <a:endParaRPr sz="2403">
              <a:latin typeface="Tahoma"/>
              <a:cs typeface="Tahoma"/>
            </a:endParaRPr>
          </a:p>
          <a:p>
            <a:pPr marL="905762" indent="-285606">
              <a:spcBef>
                <a:spcPts val="230"/>
              </a:spcBef>
              <a:buChar char="•"/>
              <a:tabLst>
                <a:tab pos="905762" algn="l"/>
                <a:tab pos="906338" algn="l"/>
              </a:tabLst>
            </a:pPr>
            <a:r>
              <a:rPr sz="1768" spc="14" dirty="0">
                <a:latin typeface="Arial MT"/>
                <a:cs typeface="Arial MT"/>
              </a:rPr>
              <a:t>Equipes</a:t>
            </a:r>
            <a:r>
              <a:rPr sz="1768" spc="9" dirty="0">
                <a:latin typeface="Arial MT"/>
                <a:cs typeface="Arial MT"/>
              </a:rPr>
              <a:t> distintas</a:t>
            </a:r>
            <a:r>
              <a:rPr sz="1768" spc="-9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compartilhando</a:t>
            </a:r>
            <a:r>
              <a:rPr sz="1768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informações: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90812" y="789809"/>
            <a:ext cx="3708272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45" dirty="0"/>
              <a:t>V&amp;V:</a:t>
            </a:r>
            <a:r>
              <a:rPr spc="-18" dirty="0"/>
              <a:t> </a:t>
            </a:r>
            <a:r>
              <a:rPr spc="-9" dirty="0"/>
              <a:t>não </a:t>
            </a:r>
            <a:r>
              <a:rPr spc="-18" dirty="0"/>
              <a:t>fazer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69088" y="5508021"/>
            <a:ext cx="3308078" cy="831303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296546" indent="-285030">
              <a:spcBef>
                <a:spcPts val="118"/>
              </a:spcBef>
              <a:buChar char="•"/>
              <a:tabLst>
                <a:tab pos="295970" algn="l"/>
                <a:tab pos="296546" algn="l"/>
              </a:tabLst>
            </a:pPr>
            <a:r>
              <a:rPr sz="1768" spc="14" dirty="0">
                <a:latin typeface="Arial MT"/>
                <a:cs typeface="Arial MT"/>
              </a:rPr>
              <a:t>Equipe</a:t>
            </a:r>
            <a:r>
              <a:rPr sz="1768" spc="-14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interna </a:t>
            </a:r>
            <a:r>
              <a:rPr sz="1768" spc="14" dirty="0">
                <a:latin typeface="Arial MT"/>
                <a:cs typeface="Arial MT"/>
              </a:rPr>
              <a:t>de</a:t>
            </a:r>
            <a:r>
              <a:rPr sz="1768" spc="-9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V&amp;V</a:t>
            </a:r>
            <a:endParaRPr sz="1768">
              <a:latin typeface="Arial MT"/>
              <a:cs typeface="Arial MT"/>
            </a:endParaRPr>
          </a:p>
          <a:p>
            <a:pPr marL="296546" indent="-285030">
              <a:spcBef>
                <a:spcPts val="32"/>
              </a:spcBef>
              <a:buChar char="•"/>
              <a:tabLst>
                <a:tab pos="295970" algn="l"/>
                <a:tab pos="296546" algn="l"/>
              </a:tabLst>
            </a:pPr>
            <a:r>
              <a:rPr sz="1768" spc="14" dirty="0">
                <a:latin typeface="Arial MT"/>
                <a:cs typeface="Arial MT"/>
              </a:rPr>
              <a:t>Equipe</a:t>
            </a:r>
            <a:r>
              <a:rPr sz="1768" spc="-18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de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V&amp;V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independente</a:t>
            </a:r>
            <a:endParaRPr sz="1768">
              <a:latin typeface="Arial MT"/>
              <a:cs typeface="Arial MT"/>
            </a:endParaRPr>
          </a:p>
          <a:p>
            <a:pPr marL="296546" indent="-285030">
              <a:spcBef>
                <a:spcPts val="45"/>
              </a:spcBef>
              <a:buChar char="•"/>
              <a:tabLst>
                <a:tab pos="295970" algn="l"/>
                <a:tab pos="296546" algn="l"/>
              </a:tabLst>
            </a:pPr>
            <a:r>
              <a:rPr sz="1768" spc="14" dirty="0">
                <a:latin typeface="Arial MT"/>
                <a:cs typeface="Arial MT"/>
              </a:rPr>
              <a:t>Órgãos</a:t>
            </a:r>
            <a:r>
              <a:rPr sz="1768" spc="-14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reguladores</a:t>
            </a:r>
            <a:endParaRPr sz="1768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95119" y="5912735"/>
            <a:ext cx="3958177" cy="655282"/>
            <a:chOff x="5897117" y="6520433"/>
            <a:chExt cx="4364990" cy="722630"/>
          </a:xfrm>
        </p:grpSpPr>
        <p:sp>
          <p:nvSpPr>
            <p:cNvPr id="9" name="object 9"/>
            <p:cNvSpPr/>
            <p:nvPr/>
          </p:nvSpPr>
          <p:spPr>
            <a:xfrm>
              <a:off x="5902451" y="652576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4649B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7117" y="6520433"/>
              <a:ext cx="4364736" cy="7223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02451" y="6525767"/>
              <a:ext cx="4354195" cy="711835"/>
            </a:xfrm>
            <a:custGeom>
              <a:avLst/>
              <a:gdLst/>
              <a:ahLst/>
              <a:cxnLst/>
              <a:rect l="l" t="t" r="r" b="b"/>
              <a:pathLst>
                <a:path w="4354195" h="711834">
                  <a:moveTo>
                    <a:pt x="0" y="0"/>
                  </a:moveTo>
                  <a:lnTo>
                    <a:pt x="4354068" y="0"/>
                  </a:lnTo>
                  <a:lnTo>
                    <a:pt x="4354068" y="711708"/>
                  </a:lnTo>
                  <a:lnTo>
                    <a:pt x="0" y="71170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649B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89764" y="5950262"/>
            <a:ext cx="3737639" cy="559241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457199" indent="-457775">
              <a:spcBef>
                <a:spcPts val="118"/>
              </a:spcBef>
              <a:buFont typeface="Arial MT"/>
              <a:buChar char="•"/>
              <a:tabLst>
                <a:tab pos="457199" algn="l"/>
                <a:tab pos="457775" algn="l"/>
              </a:tabLst>
            </a:pPr>
            <a:r>
              <a:rPr sz="1768" spc="14" dirty="0">
                <a:solidFill>
                  <a:srgbClr val="000066"/>
                </a:solidFill>
                <a:latin typeface="Tahoma"/>
                <a:cs typeface="Tahoma"/>
              </a:rPr>
              <a:t>aumento</a:t>
            </a:r>
            <a:r>
              <a:rPr sz="1768" spc="5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1768" spc="9" dirty="0">
                <a:solidFill>
                  <a:srgbClr val="000066"/>
                </a:solidFill>
                <a:latin typeface="Tahoma"/>
                <a:cs typeface="Tahoma"/>
              </a:rPr>
              <a:t>nos</a:t>
            </a:r>
            <a:r>
              <a:rPr sz="1768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1768" spc="9" dirty="0">
                <a:solidFill>
                  <a:srgbClr val="000066"/>
                </a:solidFill>
                <a:latin typeface="Tahoma"/>
                <a:cs typeface="Tahoma"/>
              </a:rPr>
              <a:t>custos</a:t>
            </a:r>
            <a:r>
              <a:rPr sz="1768" spc="-14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1768" spc="18" dirty="0">
                <a:solidFill>
                  <a:srgbClr val="000066"/>
                </a:solidFill>
                <a:latin typeface="Tahoma"/>
                <a:cs typeface="Tahoma"/>
              </a:rPr>
              <a:t>de</a:t>
            </a:r>
            <a:r>
              <a:rPr sz="1768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1768" spc="5" dirty="0">
                <a:solidFill>
                  <a:srgbClr val="000066"/>
                </a:solidFill>
                <a:latin typeface="Tahoma"/>
                <a:cs typeface="Tahoma"/>
              </a:rPr>
              <a:t>correção</a:t>
            </a:r>
            <a:endParaRPr sz="1768">
              <a:latin typeface="Tahoma"/>
              <a:cs typeface="Tahoma"/>
            </a:endParaRPr>
          </a:p>
          <a:p>
            <a:pPr marL="457199" indent="-457775">
              <a:spcBef>
                <a:spcPts val="32"/>
              </a:spcBef>
              <a:buFont typeface="Arial MT"/>
              <a:buChar char="•"/>
              <a:tabLst>
                <a:tab pos="457199" algn="l"/>
                <a:tab pos="457775" algn="l"/>
              </a:tabLst>
            </a:pPr>
            <a:r>
              <a:rPr sz="1768" spc="14" dirty="0">
                <a:solidFill>
                  <a:srgbClr val="000066"/>
                </a:solidFill>
                <a:latin typeface="Tahoma"/>
                <a:cs typeface="Tahoma"/>
              </a:rPr>
              <a:t>aumento</a:t>
            </a:r>
            <a:r>
              <a:rPr sz="1768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1768" spc="9" dirty="0">
                <a:solidFill>
                  <a:srgbClr val="000066"/>
                </a:solidFill>
                <a:latin typeface="Tahoma"/>
                <a:cs typeface="Tahoma"/>
              </a:rPr>
              <a:t>de</a:t>
            </a:r>
            <a:r>
              <a:rPr sz="1768" spc="18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1768" spc="5" dirty="0">
                <a:solidFill>
                  <a:srgbClr val="000066"/>
                </a:solidFill>
                <a:latin typeface="Tahoma"/>
                <a:cs typeface="Tahoma"/>
              </a:rPr>
              <a:t>dívida</a:t>
            </a:r>
            <a:r>
              <a:rPr sz="1768" spc="36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1768" spc="9" dirty="0">
                <a:solidFill>
                  <a:srgbClr val="000066"/>
                </a:solidFill>
                <a:latin typeface="Tahoma"/>
                <a:cs typeface="Tahoma"/>
              </a:rPr>
              <a:t>técnica</a:t>
            </a:r>
            <a:endParaRPr sz="1768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5817" y="879988"/>
            <a:ext cx="6729016" cy="627387"/>
          </a:xfrm>
          <a:prstGeom prst="rect">
            <a:avLst/>
          </a:prstGeom>
        </p:spPr>
        <p:txBody>
          <a:bodyPr vert="horz" wrap="square" lIns="0" tIns="1324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3"/>
              </a:spcBef>
            </a:pPr>
            <a:r>
              <a:rPr sz="3990" spc="5" dirty="0"/>
              <a:t>V&amp;V:</a:t>
            </a:r>
            <a:r>
              <a:rPr sz="3990" spc="-32" dirty="0"/>
              <a:t> </a:t>
            </a:r>
            <a:r>
              <a:rPr sz="3990" dirty="0"/>
              <a:t>não</a:t>
            </a:r>
            <a:r>
              <a:rPr sz="3990" spc="14" dirty="0"/>
              <a:t> </a:t>
            </a:r>
            <a:r>
              <a:rPr sz="3990" spc="9" dirty="0"/>
              <a:t>fazer</a:t>
            </a:r>
            <a:r>
              <a:rPr sz="3990" spc="-59" dirty="0"/>
              <a:t> </a:t>
            </a:r>
            <a:r>
              <a:rPr sz="3990" spc="5" dirty="0"/>
              <a:t>–</a:t>
            </a:r>
            <a:r>
              <a:rPr sz="3990" dirty="0"/>
              <a:t> </a:t>
            </a:r>
            <a:r>
              <a:rPr sz="3990" spc="5" dirty="0"/>
              <a:t>Regra</a:t>
            </a:r>
            <a:r>
              <a:rPr sz="3990" spc="9" dirty="0"/>
              <a:t> </a:t>
            </a:r>
            <a:r>
              <a:rPr sz="3990" dirty="0"/>
              <a:t>de</a:t>
            </a:r>
            <a:r>
              <a:rPr sz="3990" spc="-41" dirty="0"/>
              <a:t> </a:t>
            </a:r>
            <a:r>
              <a:rPr sz="3990" spc="14" dirty="0"/>
              <a:t>10</a:t>
            </a:r>
            <a:endParaRPr sz="3990"/>
          </a:p>
        </p:txBody>
      </p:sp>
      <p:sp>
        <p:nvSpPr>
          <p:cNvPr id="6" name="object 6"/>
          <p:cNvSpPr txBox="1"/>
          <p:nvPr/>
        </p:nvSpPr>
        <p:spPr>
          <a:xfrm>
            <a:off x="7302909" y="1903881"/>
            <a:ext cx="1357780" cy="38141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3" b="1" dirty="0">
                <a:latin typeface="Tahoma"/>
                <a:cs typeface="Tahoma"/>
              </a:rPr>
              <a:t>Custo</a:t>
            </a:r>
            <a:r>
              <a:rPr sz="2403" b="1" spc="-73" dirty="0">
                <a:latin typeface="Tahoma"/>
                <a:cs typeface="Tahoma"/>
              </a:rPr>
              <a:t> </a:t>
            </a:r>
            <a:r>
              <a:rPr sz="2403" b="1" spc="-14" dirty="0">
                <a:latin typeface="Tahoma"/>
                <a:cs typeface="Tahoma"/>
              </a:rPr>
              <a:t>da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6454" y="2268648"/>
            <a:ext cx="2330338" cy="11979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547603" marR="28215" indent="-511902">
              <a:spcBef>
                <a:spcPts val="91"/>
              </a:spcBef>
            </a:pPr>
            <a:r>
              <a:rPr sz="2403" b="1" spc="-5" dirty="0">
                <a:latin typeface="Tahoma"/>
                <a:cs typeface="Tahoma"/>
              </a:rPr>
              <a:t>propagação</a:t>
            </a:r>
            <a:r>
              <a:rPr sz="2403" b="1" spc="-54" dirty="0">
                <a:latin typeface="Tahoma"/>
                <a:cs typeface="Tahoma"/>
              </a:rPr>
              <a:t> </a:t>
            </a:r>
            <a:r>
              <a:rPr sz="2403" b="1" dirty="0">
                <a:latin typeface="Tahoma"/>
                <a:cs typeface="Tahoma"/>
              </a:rPr>
              <a:t>de </a:t>
            </a:r>
            <a:r>
              <a:rPr sz="2403" b="1" spc="-689" dirty="0">
                <a:latin typeface="Tahoma"/>
                <a:cs typeface="Tahoma"/>
              </a:rPr>
              <a:t> </a:t>
            </a:r>
            <a:r>
              <a:rPr sz="2403" b="1" spc="-5" dirty="0">
                <a:latin typeface="Tahoma"/>
                <a:cs typeface="Tahoma"/>
              </a:rPr>
              <a:t>defeitos</a:t>
            </a:r>
            <a:endParaRPr sz="2403">
              <a:latin typeface="Tahoma"/>
              <a:cs typeface="Tahoma"/>
            </a:endParaRPr>
          </a:p>
          <a:p>
            <a:pPr marL="11516">
              <a:spcBef>
                <a:spcPts val="576"/>
              </a:spcBef>
            </a:pPr>
            <a:r>
              <a:rPr sz="2403" b="1" spc="-5" dirty="0">
                <a:latin typeface="Tahoma"/>
                <a:cs typeface="Tahoma"/>
              </a:rPr>
              <a:t>(Regra</a:t>
            </a:r>
            <a:r>
              <a:rPr sz="2403" b="1" spc="-36" dirty="0">
                <a:latin typeface="Tahoma"/>
                <a:cs typeface="Tahoma"/>
              </a:rPr>
              <a:t> </a:t>
            </a:r>
            <a:r>
              <a:rPr sz="2403" b="1" dirty="0">
                <a:latin typeface="Tahoma"/>
                <a:cs typeface="Tahoma"/>
              </a:rPr>
              <a:t>de</a:t>
            </a:r>
            <a:r>
              <a:rPr sz="2403" b="1" spc="-45" dirty="0">
                <a:latin typeface="Tahoma"/>
                <a:cs typeface="Tahoma"/>
              </a:rPr>
              <a:t> </a:t>
            </a:r>
            <a:r>
              <a:rPr sz="2403" b="1" spc="-9" dirty="0">
                <a:latin typeface="Tahoma"/>
                <a:cs typeface="Tahoma"/>
              </a:rPr>
              <a:t>Dez)</a:t>
            </a:r>
            <a:endParaRPr sz="2403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6747" y="2734216"/>
            <a:ext cx="1270026" cy="3800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61585" y="2739053"/>
            <a:ext cx="1260467" cy="322646"/>
          </a:xfrm>
          <a:prstGeom prst="rect">
            <a:avLst/>
          </a:prstGeom>
          <a:ln w="10667">
            <a:solidFill>
              <a:srgbClr val="4649B3"/>
            </a:solidFill>
          </a:ln>
        </p:spPr>
        <p:txBody>
          <a:bodyPr vert="horz" wrap="square" lIns="0" tIns="50095" rIns="0" bIns="0" rtlCol="0">
            <a:spAutoFit/>
          </a:bodyPr>
          <a:lstStyle/>
          <a:p>
            <a:pPr marL="89828">
              <a:spcBef>
                <a:spcPts val="394"/>
              </a:spcBef>
            </a:pPr>
            <a:r>
              <a:rPr sz="1768" spc="5" dirty="0">
                <a:latin typeface="Tahoma"/>
                <a:cs typeface="Tahoma"/>
              </a:rPr>
              <a:t>Requisitos</a:t>
            </a:r>
            <a:endParaRPr sz="1768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1607" y="3342282"/>
            <a:ext cx="1901583" cy="37865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76445" y="3347118"/>
            <a:ext cx="1892140" cy="322646"/>
          </a:xfrm>
          <a:prstGeom prst="rect">
            <a:avLst/>
          </a:prstGeom>
          <a:ln w="10668">
            <a:solidFill>
              <a:srgbClr val="4649B3"/>
            </a:solidFill>
          </a:ln>
        </p:spPr>
        <p:txBody>
          <a:bodyPr vert="horz" wrap="square" lIns="0" tIns="50095" rIns="0" bIns="0" rtlCol="0">
            <a:spAutoFit/>
          </a:bodyPr>
          <a:lstStyle/>
          <a:p>
            <a:pPr marL="90979">
              <a:spcBef>
                <a:spcPts val="394"/>
              </a:spcBef>
            </a:pPr>
            <a:r>
              <a:rPr sz="1768" spc="9" dirty="0">
                <a:latin typeface="Tahoma"/>
                <a:cs typeface="Tahoma"/>
              </a:rPr>
              <a:t>Análise </a:t>
            </a:r>
            <a:r>
              <a:rPr sz="1768" spc="14" dirty="0">
                <a:latin typeface="Tahoma"/>
                <a:cs typeface="Tahoma"/>
              </a:rPr>
              <a:t>e</a:t>
            </a:r>
            <a:r>
              <a:rPr sz="1768" spc="-5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Projeto</a:t>
            </a:r>
            <a:endParaRPr sz="1768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63518" y="3948963"/>
            <a:ext cx="1346033" cy="3800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868354" y="3953801"/>
            <a:ext cx="1336475" cy="322646"/>
          </a:xfrm>
          <a:prstGeom prst="rect">
            <a:avLst/>
          </a:prstGeom>
          <a:ln w="10668">
            <a:solidFill>
              <a:srgbClr val="4649B3"/>
            </a:solidFill>
          </a:ln>
        </p:spPr>
        <p:txBody>
          <a:bodyPr vert="horz" wrap="square" lIns="0" tIns="50095" rIns="0" bIns="0" rtlCol="0">
            <a:spAutoFit/>
          </a:bodyPr>
          <a:lstStyle/>
          <a:p>
            <a:pPr marL="90979">
              <a:spcBef>
                <a:spcPts val="394"/>
              </a:spcBef>
            </a:pPr>
            <a:r>
              <a:rPr sz="1768" spc="9" dirty="0">
                <a:latin typeface="Tahoma"/>
                <a:cs typeface="Tahoma"/>
              </a:rPr>
              <a:t>Codificação</a:t>
            </a:r>
            <a:endParaRPr sz="1768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4504" y="4635801"/>
            <a:ext cx="1120773" cy="37865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279341" y="4640638"/>
            <a:ext cx="1111330" cy="322646"/>
          </a:xfrm>
          <a:prstGeom prst="rect">
            <a:avLst/>
          </a:prstGeom>
          <a:ln w="10667">
            <a:solidFill>
              <a:srgbClr val="4649B3"/>
            </a:solidFill>
          </a:ln>
        </p:spPr>
        <p:txBody>
          <a:bodyPr vert="horz" wrap="square" lIns="0" tIns="50095" rIns="0" bIns="0" rtlCol="0">
            <a:spAutoFit/>
          </a:bodyPr>
          <a:lstStyle/>
          <a:p>
            <a:pPr marL="233206">
              <a:spcBef>
                <a:spcPts val="394"/>
              </a:spcBef>
            </a:pPr>
            <a:r>
              <a:rPr sz="1768" spc="-18" dirty="0">
                <a:latin typeface="Tahoma"/>
                <a:cs typeface="Tahoma"/>
              </a:rPr>
              <a:t>Testes</a:t>
            </a:r>
            <a:endParaRPr sz="1768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84492" y="5286706"/>
            <a:ext cx="1137356" cy="37865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889330" y="5291543"/>
            <a:ext cx="1128029" cy="321485"/>
          </a:xfrm>
          <a:prstGeom prst="rect">
            <a:avLst/>
          </a:prstGeom>
          <a:ln w="10667">
            <a:solidFill>
              <a:srgbClr val="4649B3"/>
            </a:solidFill>
          </a:ln>
        </p:spPr>
        <p:txBody>
          <a:bodyPr vert="horz" wrap="square" lIns="0" tIns="48945" rIns="0" bIns="0" rtlCol="0">
            <a:spAutoFit/>
          </a:bodyPr>
          <a:lstStyle/>
          <a:p>
            <a:pPr marL="90979">
              <a:spcBef>
                <a:spcPts val="385"/>
              </a:spcBef>
            </a:pPr>
            <a:r>
              <a:rPr sz="1768" spc="9" dirty="0">
                <a:latin typeface="Tahoma"/>
                <a:cs typeface="Tahoma"/>
              </a:rPr>
              <a:t>Produção</a:t>
            </a:r>
            <a:endParaRPr sz="1768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83433" y="2947040"/>
            <a:ext cx="2321701" cy="952404"/>
            <a:chOff x="2355341" y="3249930"/>
            <a:chExt cx="2560320" cy="1050290"/>
          </a:xfrm>
        </p:grpSpPr>
        <p:sp>
          <p:nvSpPr>
            <p:cNvPr id="19" name="object 19"/>
            <p:cNvSpPr/>
            <p:nvPr/>
          </p:nvSpPr>
          <p:spPr>
            <a:xfrm>
              <a:off x="2360675" y="3255264"/>
              <a:ext cx="917575" cy="407034"/>
            </a:xfrm>
            <a:custGeom>
              <a:avLst/>
              <a:gdLst/>
              <a:ahLst/>
              <a:cxnLst/>
              <a:rect l="l" t="t" r="r" b="b"/>
              <a:pathLst>
                <a:path w="917575" h="407035">
                  <a:moveTo>
                    <a:pt x="816864" y="406908"/>
                  </a:moveTo>
                  <a:lnTo>
                    <a:pt x="714756" y="304800"/>
                  </a:lnTo>
                  <a:lnTo>
                    <a:pt x="765047" y="304800"/>
                  </a:lnTo>
                  <a:lnTo>
                    <a:pt x="765047" y="102108"/>
                  </a:lnTo>
                  <a:lnTo>
                    <a:pt x="0" y="102108"/>
                  </a:lnTo>
                  <a:lnTo>
                    <a:pt x="0" y="0"/>
                  </a:lnTo>
                  <a:lnTo>
                    <a:pt x="867156" y="0"/>
                  </a:lnTo>
                  <a:lnTo>
                    <a:pt x="867156" y="304800"/>
                  </a:lnTo>
                  <a:lnTo>
                    <a:pt x="917447" y="304800"/>
                  </a:lnTo>
                  <a:lnTo>
                    <a:pt x="816864" y="406908"/>
                  </a:lnTo>
                  <a:close/>
                </a:path>
              </a:pathLst>
            </a:custGeom>
            <a:solidFill>
              <a:srgbClr val="8789CD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0675" y="3255264"/>
              <a:ext cx="917575" cy="407034"/>
            </a:xfrm>
            <a:custGeom>
              <a:avLst/>
              <a:gdLst/>
              <a:ahLst/>
              <a:cxnLst/>
              <a:rect l="l" t="t" r="r" b="b"/>
              <a:pathLst>
                <a:path w="917575" h="407035">
                  <a:moveTo>
                    <a:pt x="0" y="102108"/>
                  </a:moveTo>
                  <a:lnTo>
                    <a:pt x="765047" y="102108"/>
                  </a:lnTo>
                  <a:lnTo>
                    <a:pt x="765047" y="304800"/>
                  </a:lnTo>
                  <a:lnTo>
                    <a:pt x="714756" y="304800"/>
                  </a:lnTo>
                  <a:lnTo>
                    <a:pt x="816864" y="406908"/>
                  </a:lnTo>
                  <a:lnTo>
                    <a:pt x="917447" y="304800"/>
                  </a:lnTo>
                  <a:lnTo>
                    <a:pt x="867156" y="304800"/>
                  </a:lnTo>
                  <a:lnTo>
                    <a:pt x="867156" y="0"/>
                  </a:lnTo>
                  <a:lnTo>
                    <a:pt x="0" y="0"/>
                  </a:lnTo>
                  <a:lnTo>
                    <a:pt x="0" y="10210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1" name="object 21"/>
            <p:cNvSpPr/>
            <p:nvPr/>
          </p:nvSpPr>
          <p:spPr>
            <a:xfrm>
              <a:off x="3992880" y="3887724"/>
              <a:ext cx="917575" cy="407034"/>
            </a:xfrm>
            <a:custGeom>
              <a:avLst/>
              <a:gdLst/>
              <a:ahLst/>
              <a:cxnLst/>
              <a:rect l="l" t="t" r="r" b="b"/>
              <a:pathLst>
                <a:path w="917575" h="407035">
                  <a:moveTo>
                    <a:pt x="815339" y="406908"/>
                  </a:moveTo>
                  <a:lnTo>
                    <a:pt x="714756" y="304800"/>
                  </a:lnTo>
                  <a:lnTo>
                    <a:pt x="765047" y="304800"/>
                  </a:lnTo>
                  <a:lnTo>
                    <a:pt x="765047" y="102108"/>
                  </a:lnTo>
                  <a:lnTo>
                    <a:pt x="0" y="102108"/>
                  </a:lnTo>
                  <a:lnTo>
                    <a:pt x="0" y="0"/>
                  </a:lnTo>
                  <a:lnTo>
                    <a:pt x="867156" y="0"/>
                  </a:lnTo>
                  <a:lnTo>
                    <a:pt x="867156" y="304800"/>
                  </a:lnTo>
                  <a:lnTo>
                    <a:pt x="917447" y="304800"/>
                  </a:lnTo>
                  <a:lnTo>
                    <a:pt x="815339" y="406908"/>
                  </a:lnTo>
                  <a:close/>
                </a:path>
              </a:pathLst>
            </a:custGeom>
            <a:solidFill>
              <a:srgbClr val="8789CD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2" name="object 22"/>
            <p:cNvSpPr/>
            <p:nvPr/>
          </p:nvSpPr>
          <p:spPr>
            <a:xfrm>
              <a:off x="3992880" y="3887724"/>
              <a:ext cx="917575" cy="407034"/>
            </a:xfrm>
            <a:custGeom>
              <a:avLst/>
              <a:gdLst/>
              <a:ahLst/>
              <a:cxnLst/>
              <a:rect l="l" t="t" r="r" b="b"/>
              <a:pathLst>
                <a:path w="917575" h="407035">
                  <a:moveTo>
                    <a:pt x="0" y="102108"/>
                  </a:moveTo>
                  <a:lnTo>
                    <a:pt x="765047" y="102108"/>
                  </a:lnTo>
                  <a:lnTo>
                    <a:pt x="765047" y="304800"/>
                  </a:lnTo>
                  <a:lnTo>
                    <a:pt x="714756" y="304800"/>
                  </a:lnTo>
                  <a:lnTo>
                    <a:pt x="815339" y="406908"/>
                  </a:lnTo>
                  <a:lnTo>
                    <a:pt x="917447" y="304800"/>
                  </a:lnTo>
                  <a:lnTo>
                    <a:pt x="867156" y="304800"/>
                  </a:lnTo>
                  <a:lnTo>
                    <a:pt x="867156" y="0"/>
                  </a:lnTo>
                  <a:lnTo>
                    <a:pt x="0" y="0"/>
                  </a:lnTo>
                  <a:lnTo>
                    <a:pt x="0" y="10210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264830" y="4125855"/>
            <a:ext cx="841846" cy="378889"/>
            <a:chOff x="5532882" y="4549901"/>
            <a:chExt cx="928369" cy="417830"/>
          </a:xfrm>
        </p:grpSpPr>
        <p:sp>
          <p:nvSpPr>
            <p:cNvPr id="24" name="object 24"/>
            <p:cNvSpPr/>
            <p:nvPr/>
          </p:nvSpPr>
          <p:spPr>
            <a:xfrm>
              <a:off x="5538216" y="4555235"/>
              <a:ext cx="917575" cy="407034"/>
            </a:xfrm>
            <a:custGeom>
              <a:avLst/>
              <a:gdLst/>
              <a:ahLst/>
              <a:cxnLst/>
              <a:rect l="l" t="t" r="r" b="b"/>
              <a:pathLst>
                <a:path w="917575" h="407035">
                  <a:moveTo>
                    <a:pt x="815339" y="406907"/>
                  </a:moveTo>
                  <a:lnTo>
                    <a:pt x="713231" y="304800"/>
                  </a:lnTo>
                  <a:lnTo>
                    <a:pt x="763524" y="304800"/>
                  </a:lnTo>
                  <a:lnTo>
                    <a:pt x="763524" y="102107"/>
                  </a:lnTo>
                  <a:lnTo>
                    <a:pt x="0" y="102107"/>
                  </a:lnTo>
                  <a:lnTo>
                    <a:pt x="0" y="0"/>
                  </a:lnTo>
                  <a:lnTo>
                    <a:pt x="865631" y="0"/>
                  </a:lnTo>
                  <a:lnTo>
                    <a:pt x="865631" y="304800"/>
                  </a:lnTo>
                  <a:lnTo>
                    <a:pt x="917447" y="304800"/>
                  </a:lnTo>
                  <a:lnTo>
                    <a:pt x="815339" y="406907"/>
                  </a:lnTo>
                  <a:close/>
                </a:path>
              </a:pathLst>
            </a:custGeom>
            <a:solidFill>
              <a:srgbClr val="8789CD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/>
            <p:nvPr/>
          </p:nvSpPr>
          <p:spPr>
            <a:xfrm>
              <a:off x="5538216" y="4555235"/>
              <a:ext cx="917575" cy="407034"/>
            </a:xfrm>
            <a:custGeom>
              <a:avLst/>
              <a:gdLst/>
              <a:ahLst/>
              <a:cxnLst/>
              <a:rect l="l" t="t" r="r" b="b"/>
              <a:pathLst>
                <a:path w="917575" h="407035">
                  <a:moveTo>
                    <a:pt x="0" y="102107"/>
                  </a:moveTo>
                  <a:lnTo>
                    <a:pt x="763524" y="102107"/>
                  </a:lnTo>
                  <a:lnTo>
                    <a:pt x="763524" y="304800"/>
                  </a:lnTo>
                  <a:lnTo>
                    <a:pt x="713231" y="304800"/>
                  </a:lnTo>
                  <a:lnTo>
                    <a:pt x="815339" y="406907"/>
                  </a:lnTo>
                  <a:lnTo>
                    <a:pt x="917447" y="304800"/>
                  </a:lnTo>
                  <a:lnTo>
                    <a:pt x="865631" y="304800"/>
                  </a:lnTo>
                  <a:lnTo>
                    <a:pt x="865631" y="0"/>
                  </a:lnTo>
                  <a:lnTo>
                    <a:pt x="0" y="0"/>
                  </a:lnTo>
                  <a:lnTo>
                    <a:pt x="0" y="102107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500307" y="4797490"/>
            <a:ext cx="841846" cy="378889"/>
            <a:chOff x="6895338" y="5290565"/>
            <a:chExt cx="928369" cy="417830"/>
          </a:xfrm>
        </p:grpSpPr>
        <p:sp>
          <p:nvSpPr>
            <p:cNvPr id="27" name="object 27"/>
            <p:cNvSpPr/>
            <p:nvPr/>
          </p:nvSpPr>
          <p:spPr>
            <a:xfrm>
              <a:off x="6900672" y="5295899"/>
              <a:ext cx="917575" cy="407034"/>
            </a:xfrm>
            <a:custGeom>
              <a:avLst/>
              <a:gdLst/>
              <a:ahLst/>
              <a:cxnLst/>
              <a:rect l="l" t="t" r="r" b="b"/>
              <a:pathLst>
                <a:path w="917575" h="407035">
                  <a:moveTo>
                    <a:pt x="816864" y="406907"/>
                  </a:moveTo>
                  <a:lnTo>
                    <a:pt x="714756" y="304800"/>
                  </a:lnTo>
                  <a:lnTo>
                    <a:pt x="765047" y="304800"/>
                  </a:lnTo>
                  <a:lnTo>
                    <a:pt x="765047" y="102107"/>
                  </a:lnTo>
                  <a:lnTo>
                    <a:pt x="0" y="102107"/>
                  </a:lnTo>
                  <a:lnTo>
                    <a:pt x="0" y="0"/>
                  </a:lnTo>
                  <a:lnTo>
                    <a:pt x="867156" y="0"/>
                  </a:lnTo>
                  <a:lnTo>
                    <a:pt x="867156" y="304800"/>
                  </a:lnTo>
                  <a:lnTo>
                    <a:pt x="917447" y="304800"/>
                  </a:lnTo>
                  <a:lnTo>
                    <a:pt x="816864" y="406907"/>
                  </a:lnTo>
                  <a:close/>
                </a:path>
              </a:pathLst>
            </a:custGeom>
            <a:solidFill>
              <a:srgbClr val="8789CD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8" name="object 28"/>
            <p:cNvSpPr/>
            <p:nvPr/>
          </p:nvSpPr>
          <p:spPr>
            <a:xfrm>
              <a:off x="6900672" y="5295899"/>
              <a:ext cx="917575" cy="407034"/>
            </a:xfrm>
            <a:custGeom>
              <a:avLst/>
              <a:gdLst/>
              <a:ahLst/>
              <a:cxnLst/>
              <a:rect l="l" t="t" r="r" b="b"/>
              <a:pathLst>
                <a:path w="917575" h="407035">
                  <a:moveTo>
                    <a:pt x="0" y="102107"/>
                  </a:moveTo>
                  <a:lnTo>
                    <a:pt x="765047" y="102107"/>
                  </a:lnTo>
                  <a:lnTo>
                    <a:pt x="765047" y="304800"/>
                  </a:lnTo>
                  <a:lnTo>
                    <a:pt x="714756" y="304800"/>
                  </a:lnTo>
                  <a:lnTo>
                    <a:pt x="816864" y="406907"/>
                  </a:lnTo>
                  <a:lnTo>
                    <a:pt x="917447" y="304800"/>
                  </a:lnTo>
                  <a:lnTo>
                    <a:pt x="867156" y="304800"/>
                  </a:lnTo>
                  <a:lnTo>
                    <a:pt x="867156" y="0"/>
                  </a:lnTo>
                  <a:lnTo>
                    <a:pt x="0" y="0"/>
                  </a:lnTo>
                  <a:lnTo>
                    <a:pt x="0" y="102107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613915" y="2411006"/>
            <a:ext cx="277545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8" dirty="0">
                <a:latin typeface="Arial MT"/>
                <a:cs typeface="Arial MT"/>
              </a:rPr>
              <a:t>$</a:t>
            </a:r>
            <a:r>
              <a:rPr sz="1768" spc="14" dirty="0">
                <a:latin typeface="Arial MT"/>
                <a:cs typeface="Arial MT"/>
              </a:rPr>
              <a:t>1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7130" y="2999768"/>
            <a:ext cx="405376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8" dirty="0">
                <a:latin typeface="Arial MT"/>
                <a:cs typeface="Arial MT"/>
              </a:rPr>
              <a:t>$1</a:t>
            </a:r>
            <a:r>
              <a:rPr sz="1768" spc="14" dirty="0">
                <a:latin typeface="Arial MT"/>
                <a:cs typeface="Arial MT"/>
              </a:rPr>
              <a:t>0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89648" y="3584300"/>
            <a:ext cx="530905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8" dirty="0">
                <a:latin typeface="Arial MT"/>
                <a:cs typeface="Arial MT"/>
              </a:rPr>
              <a:t>$1</a:t>
            </a:r>
            <a:r>
              <a:rPr sz="1768" dirty="0">
                <a:latin typeface="Arial MT"/>
                <a:cs typeface="Arial MT"/>
              </a:rPr>
              <a:t>0</a:t>
            </a:r>
            <a:r>
              <a:rPr sz="1768" spc="14" dirty="0">
                <a:latin typeface="Arial MT"/>
                <a:cs typeface="Arial MT"/>
              </a:rPr>
              <a:t>0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71592" y="4264250"/>
            <a:ext cx="658737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8" dirty="0">
                <a:latin typeface="Arial MT"/>
                <a:cs typeface="Arial MT"/>
              </a:rPr>
              <a:t>$1</a:t>
            </a:r>
            <a:r>
              <a:rPr sz="1768" dirty="0">
                <a:latin typeface="Arial MT"/>
                <a:cs typeface="Arial MT"/>
              </a:rPr>
              <a:t>0</a:t>
            </a:r>
            <a:r>
              <a:rPr sz="1768" spc="18" dirty="0">
                <a:latin typeface="Arial MT"/>
                <a:cs typeface="Arial MT"/>
              </a:rPr>
              <a:t>0</a:t>
            </a:r>
            <a:r>
              <a:rPr sz="1768" spc="14" dirty="0">
                <a:latin typeface="Arial MT"/>
                <a:cs typeface="Arial MT"/>
              </a:rPr>
              <a:t>0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32855" y="4930393"/>
            <a:ext cx="786568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8" dirty="0">
                <a:latin typeface="Arial MT"/>
                <a:cs typeface="Arial MT"/>
              </a:rPr>
              <a:t>$1</a:t>
            </a:r>
            <a:r>
              <a:rPr sz="1768" dirty="0">
                <a:latin typeface="Arial MT"/>
                <a:cs typeface="Arial MT"/>
              </a:rPr>
              <a:t>0</a:t>
            </a:r>
            <a:r>
              <a:rPr sz="1768" spc="18" dirty="0">
                <a:latin typeface="Arial MT"/>
                <a:cs typeface="Arial MT"/>
              </a:rPr>
              <a:t>00</a:t>
            </a:r>
            <a:r>
              <a:rPr sz="1768" spc="14" dirty="0">
                <a:latin typeface="Arial MT"/>
                <a:cs typeface="Arial MT"/>
              </a:rPr>
              <a:t>0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39586" y="6025366"/>
            <a:ext cx="8712136" cy="461807"/>
          </a:xfrm>
          <a:custGeom>
            <a:avLst/>
            <a:gdLst/>
            <a:ahLst/>
            <a:cxnLst/>
            <a:rect l="l" t="t" r="r" b="b"/>
            <a:pathLst>
              <a:path w="9607550" h="509270">
                <a:moveTo>
                  <a:pt x="9607295" y="509016"/>
                </a:moveTo>
                <a:lnTo>
                  <a:pt x="0" y="509016"/>
                </a:lnTo>
                <a:lnTo>
                  <a:pt x="0" y="0"/>
                </a:lnTo>
                <a:lnTo>
                  <a:pt x="9607295" y="0"/>
                </a:lnTo>
                <a:lnTo>
                  <a:pt x="9607295" y="509016"/>
                </a:lnTo>
                <a:close/>
              </a:path>
            </a:pathLst>
          </a:custGeom>
          <a:solidFill>
            <a:srgbClr val="F2E2E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5" name="object 35"/>
          <p:cNvSpPr txBox="1"/>
          <p:nvPr/>
        </p:nvSpPr>
        <p:spPr>
          <a:xfrm>
            <a:off x="673100" y="6025366"/>
            <a:ext cx="11061700" cy="418075"/>
          </a:xfrm>
          <a:prstGeom prst="rect">
            <a:avLst/>
          </a:prstGeom>
          <a:ln w="10667">
            <a:solidFill>
              <a:srgbClr val="FF9933"/>
            </a:solidFill>
          </a:ln>
        </p:spPr>
        <p:txBody>
          <a:bodyPr vert="horz" wrap="square" lIns="0" tIns="27063" rIns="0" bIns="0" rtlCol="0">
            <a:spAutoFit/>
          </a:bodyPr>
          <a:lstStyle/>
          <a:p>
            <a:pPr marL="90979">
              <a:spcBef>
                <a:spcPts val="213"/>
              </a:spcBef>
            </a:pPr>
            <a:r>
              <a:rPr sz="2403" spc="-14" dirty="0">
                <a:latin typeface="Tahoma"/>
                <a:cs typeface="Tahoma"/>
              </a:rPr>
              <a:t>Roger</a:t>
            </a:r>
            <a:r>
              <a:rPr sz="2403" spc="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Pressman:</a:t>
            </a:r>
            <a:r>
              <a:rPr sz="2403" dirty="0">
                <a:latin typeface="Tahoma"/>
                <a:cs typeface="Tahoma"/>
              </a:rPr>
              <a:t> “</a:t>
            </a:r>
            <a:r>
              <a:rPr sz="2539" i="1" dirty="0" err="1">
                <a:latin typeface="Verdana"/>
                <a:cs typeface="Verdana"/>
              </a:rPr>
              <a:t>pague</a:t>
            </a:r>
            <a:r>
              <a:rPr lang="pt-BR" sz="2539" i="1" dirty="0">
                <a:latin typeface="Verdana"/>
                <a:cs typeface="Verdana"/>
              </a:rPr>
              <a:t> </a:t>
            </a:r>
            <a:r>
              <a:rPr sz="2539" i="1" dirty="0">
                <a:latin typeface="Verdana"/>
                <a:cs typeface="Verdana"/>
              </a:rPr>
              <a:t>antes</a:t>
            </a:r>
            <a:r>
              <a:rPr lang="pt-BR" sz="2539" i="1" dirty="0">
                <a:latin typeface="Verdana"/>
                <a:cs typeface="Verdana"/>
              </a:rPr>
              <a:t> </a:t>
            </a:r>
            <a:r>
              <a:rPr sz="2539" i="1" dirty="0" err="1">
                <a:latin typeface="Verdana"/>
                <a:cs typeface="Verdana"/>
              </a:rPr>
              <a:t>ou</a:t>
            </a:r>
            <a:r>
              <a:rPr lang="pt-BR" sz="2539" i="1" dirty="0">
                <a:latin typeface="Verdana"/>
                <a:cs typeface="Verdana"/>
              </a:rPr>
              <a:t> </a:t>
            </a:r>
            <a:r>
              <a:rPr sz="2539" i="1" dirty="0" err="1">
                <a:latin typeface="Verdana"/>
                <a:cs typeface="Verdana"/>
              </a:rPr>
              <a:t>pague</a:t>
            </a:r>
            <a:r>
              <a:rPr lang="pt-BR" sz="2539" i="1" dirty="0">
                <a:latin typeface="Verdana"/>
                <a:cs typeface="Verdana"/>
              </a:rPr>
              <a:t> </a:t>
            </a:r>
            <a:r>
              <a:rPr sz="2539" i="1" dirty="0" err="1">
                <a:latin typeface="Verdana"/>
                <a:cs typeface="Verdana"/>
              </a:rPr>
              <a:t>muito</a:t>
            </a:r>
            <a:r>
              <a:rPr lang="pt-BR" sz="2539" i="1" dirty="0">
                <a:latin typeface="Verdana"/>
                <a:cs typeface="Verdana"/>
              </a:rPr>
              <a:t> </a:t>
            </a:r>
            <a:r>
              <a:rPr sz="2539" i="1" dirty="0" err="1">
                <a:latin typeface="Verdana"/>
                <a:cs typeface="Verdana"/>
              </a:rPr>
              <a:t>mais</a:t>
            </a:r>
            <a:r>
              <a:rPr lang="pt-BR" sz="2539" i="1" dirty="0">
                <a:latin typeface="Verdana"/>
                <a:cs typeface="Verdana"/>
              </a:rPr>
              <a:t> </a:t>
            </a:r>
            <a:r>
              <a:rPr sz="2539" i="1" dirty="0" err="1">
                <a:latin typeface="Verdana"/>
                <a:cs typeface="Verdana"/>
              </a:rPr>
              <a:t>depois</a:t>
            </a:r>
            <a:r>
              <a:rPr lang="pt-BR" sz="2539" i="1" dirty="0">
                <a:latin typeface="Verdana"/>
                <a:cs typeface="Verdana"/>
              </a:rPr>
              <a:t> </a:t>
            </a:r>
            <a:endParaRPr sz="2539" dirty="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59590" y="6069501"/>
            <a:ext cx="24875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2"/>
              </a:lnSpc>
            </a:pPr>
            <a:r>
              <a:rPr sz="2539" i="1" spc="-204" dirty="0">
                <a:latin typeface="Verdana"/>
                <a:cs typeface="Verdana"/>
              </a:rPr>
              <a:t>”</a:t>
            </a:r>
            <a:endParaRPr sz="2539">
              <a:latin typeface="Verdana"/>
              <a:cs typeface="Verdan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425" y="904740"/>
            <a:ext cx="3576985" cy="68783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Dívida</a:t>
            </a:r>
            <a:r>
              <a:rPr spc="-18" dirty="0"/>
              <a:t> </a:t>
            </a:r>
            <a:r>
              <a:rPr spc="-9" dirty="0"/>
              <a:t>Técnica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3755" y="2142046"/>
            <a:ext cx="4361045" cy="3515329"/>
          </a:xfrm>
          <a:prstGeom prst="rect">
            <a:avLst/>
          </a:prstGeom>
          <a:ln w="27431">
            <a:solidFill>
              <a:srgbClr val="4B4DB5"/>
            </a:solidFill>
          </a:ln>
        </p:spPr>
        <p:txBody>
          <a:bodyPr vert="horz" wrap="square" lIns="0" tIns="51824" rIns="0" bIns="0" rtlCol="0">
            <a:spAutoFit/>
          </a:bodyPr>
          <a:lstStyle/>
          <a:p>
            <a:pPr marL="408255" marR="48369" indent="-317852">
              <a:lnSpc>
                <a:spcPts val="1678"/>
              </a:lnSpc>
              <a:spcBef>
                <a:spcPts val="408"/>
              </a:spcBef>
              <a:buClr>
                <a:srgbClr val="75B649"/>
              </a:buClr>
              <a:buSzPct val="58064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632" dirty="0"/>
              <a:t>	</a:t>
            </a:r>
            <a:r>
              <a:rPr sz="1406" spc="-14" dirty="0">
                <a:latin typeface="Tahoma"/>
                <a:cs typeface="Tahoma"/>
              </a:rPr>
              <a:t>T</a:t>
            </a:r>
            <a:r>
              <a:rPr sz="1406" dirty="0">
                <a:latin typeface="Tahoma"/>
                <a:cs typeface="Tahoma"/>
              </a:rPr>
              <a:t>a</a:t>
            </a:r>
            <a:r>
              <a:rPr sz="1406" spc="-5" dirty="0">
                <a:latin typeface="Tahoma"/>
                <a:cs typeface="Tahoma"/>
              </a:rPr>
              <a:t>m</a:t>
            </a:r>
            <a:r>
              <a:rPr sz="1406" spc="-9" dirty="0">
                <a:latin typeface="Tahoma"/>
                <a:cs typeface="Tahoma"/>
              </a:rPr>
              <a:t>b</a:t>
            </a:r>
            <a:r>
              <a:rPr sz="1406" spc="-14" dirty="0">
                <a:latin typeface="Tahoma"/>
                <a:cs typeface="Tahoma"/>
              </a:rPr>
              <a:t>é</a:t>
            </a:r>
            <a:r>
              <a:rPr sz="1406" spc="-5" dirty="0">
                <a:latin typeface="Tahoma"/>
                <a:cs typeface="Tahoma"/>
              </a:rPr>
              <a:t>m </a:t>
            </a:r>
            <a:r>
              <a:rPr sz="1406" spc="5" dirty="0">
                <a:latin typeface="Tahoma"/>
                <a:cs typeface="Tahoma"/>
              </a:rPr>
              <a:t>c</a:t>
            </a:r>
            <a:r>
              <a:rPr sz="1406" spc="-9" dirty="0">
                <a:latin typeface="Tahoma"/>
                <a:cs typeface="Tahoma"/>
              </a:rPr>
              <a:t>o</a:t>
            </a:r>
            <a:r>
              <a:rPr sz="1406" spc="-5" dirty="0">
                <a:latin typeface="Tahoma"/>
                <a:cs typeface="Tahoma"/>
              </a:rPr>
              <a:t>n</a:t>
            </a:r>
            <a:r>
              <a:rPr sz="1406" spc="-18" dirty="0">
                <a:latin typeface="Tahoma"/>
                <a:cs typeface="Tahoma"/>
              </a:rPr>
              <a:t>h</a:t>
            </a:r>
            <a:r>
              <a:rPr sz="1406" dirty="0">
                <a:latin typeface="Tahoma"/>
                <a:cs typeface="Tahoma"/>
              </a:rPr>
              <a:t>e</a:t>
            </a:r>
            <a:r>
              <a:rPr sz="1406" spc="5" dirty="0">
                <a:latin typeface="Tahoma"/>
                <a:cs typeface="Tahoma"/>
              </a:rPr>
              <a:t>c</a:t>
            </a:r>
            <a:r>
              <a:rPr sz="1406" spc="-18" dirty="0">
                <a:latin typeface="Tahoma"/>
                <a:cs typeface="Tahoma"/>
              </a:rPr>
              <a:t>i</a:t>
            </a:r>
            <a:r>
              <a:rPr sz="1406" spc="-9" dirty="0">
                <a:latin typeface="Tahoma"/>
                <a:cs typeface="Tahoma"/>
              </a:rPr>
              <a:t>d</a:t>
            </a:r>
            <a:r>
              <a:rPr sz="1406" spc="-5" dirty="0">
                <a:latin typeface="Tahoma"/>
                <a:cs typeface="Tahoma"/>
              </a:rPr>
              <a:t>a</a:t>
            </a:r>
            <a:r>
              <a:rPr sz="1406" spc="-14" dirty="0">
                <a:latin typeface="Tahoma"/>
                <a:cs typeface="Tahoma"/>
              </a:rPr>
              <a:t> </a:t>
            </a:r>
            <a:r>
              <a:rPr sz="1406" spc="5" dirty="0" err="1">
                <a:latin typeface="Tahoma"/>
                <a:cs typeface="Tahoma"/>
              </a:rPr>
              <a:t>c</a:t>
            </a:r>
            <a:r>
              <a:rPr sz="1406" spc="-9" dirty="0" err="1">
                <a:latin typeface="Tahoma"/>
                <a:cs typeface="Tahoma"/>
              </a:rPr>
              <a:t>o</a:t>
            </a:r>
            <a:r>
              <a:rPr sz="1406" spc="-5" dirty="0" err="1">
                <a:latin typeface="Tahoma"/>
                <a:cs typeface="Tahoma"/>
              </a:rPr>
              <a:t>mo</a:t>
            </a:r>
            <a:r>
              <a:rPr sz="1406" spc="-208" dirty="0">
                <a:latin typeface="Tahoma"/>
                <a:cs typeface="Tahoma"/>
              </a:rPr>
              <a:t> </a:t>
            </a:r>
            <a:r>
              <a:rPr sz="1451" i="1" dirty="0">
                <a:latin typeface="Verdana"/>
                <a:cs typeface="Verdana"/>
              </a:rPr>
              <a:t>technical</a:t>
            </a:r>
            <a:r>
              <a:rPr lang="pt-BR" sz="1451" i="1" dirty="0">
                <a:latin typeface="Verdana"/>
                <a:cs typeface="Verdana"/>
              </a:rPr>
              <a:t> </a:t>
            </a:r>
            <a:r>
              <a:rPr sz="1451" i="1" dirty="0">
                <a:latin typeface="Verdana"/>
                <a:cs typeface="Verdana"/>
              </a:rPr>
              <a:t>debt,   </a:t>
            </a:r>
            <a:r>
              <a:rPr sz="1451" i="1" dirty="0" err="1">
                <a:latin typeface="Verdana"/>
                <a:cs typeface="Verdana"/>
              </a:rPr>
              <a:t>termo</a:t>
            </a:r>
            <a:r>
              <a:rPr lang="pt-BR" sz="1451" i="1" dirty="0">
                <a:latin typeface="Verdana"/>
                <a:cs typeface="Verdana"/>
              </a:rPr>
              <a:t> </a:t>
            </a:r>
            <a:r>
              <a:rPr sz="1451" i="1" dirty="0" err="1">
                <a:latin typeface="Verdana"/>
                <a:cs typeface="Verdana"/>
              </a:rPr>
              <a:t>criado</a:t>
            </a:r>
            <a:r>
              <a:rPr lang="pt-BR" sz="1451" i="1" dirty="0">
                <a:latin typeface="Verdana"/>
                <a:cs typeface="Verdana"/>
              </a:rPr>
              <a:t> </a:t>
            </a:r>
            <a:r>
              <a:rPr sz="1451" i="1" dirty="0" err="1">
                <a:latin typeface="Verdana"/>
                <a:cs typeface="Verdana"/>
              </a:rPr>
              <a:t>por</a:t>
            </a:r>
            <a:r>
              <a:rPr lang="pt-BR" sz="1451" i="1" dirty="0">
                <a:latin typeface="Verdana"/>
                <a:cs typeface="Verdana"/>
              </a:rPr>
              <a:t> </a:t>
            </a:r>
            <a:r>
              <a:rPr sz="1451" i="1" dirty="0">
                <a:latin typeface="Verdana"/>
                <a:cs typeface="Verdana"/>
              </a:rPr>
              <a:t>Ward</a:t>
            </a:r>
            <a:r>
              <a:rPr lang="pt-BR" sz="1451" i="1" dirty="0">
                <a:latin typeface="Verdana"/>
                <a:cs typeface="Verdana"/>
              </a:rPr>
              <a:t> </a:t>
            </a:r>
            <a:r>
              <a:rPr sz="1451" i="1" dirty="0">
                <a:latin typeface="Verdana"/>
                <a:cs typeface="Verdana"/>
              </a:rPr>
              <a:t>Cunningham(1992)</a:t>
            </a:r>
            <a:endParaRPr sz="1451" dirty="0">
              <a:latin typeface="Verdana"/>
              <a:cs typeface="Verdana"/>
            </a:endParaRPr>
          </a:p>
          <a:p>
            <a:pPr marL="433591" marR="295970" indent="-343188">
              <a:lnSpc>
                <a:spcPct val="99600"/>
              </a:lnSpc>
              <a:spcBef>
                <a:spcPts val="290"/>
              </a:spcBef>
              <a:buClr>
                <a:srgbClr val="75B649"/>
              </a:buClr>
              <a:buSzPct val="58064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406" spc="-5" dirty="0">
                <a:latin typeface="Tahoma"/>
                <a:cs typeface="Tahoma"/>
              </a:rPr>
              <a:t>Implementação de soluções rápidas e de </a:t>
            </a:r>
            <a:r>
              <a:rPr sz="1406" spc="-426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curto prazo, sem considerar soluções de </a:t>
            </a:r>
            <a:r>
              <a:rPr sz="1406" spc="-426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melhor</a:t>
            </a:r>
            <a:r>
              <a:rPr sz="1406" spc="-14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qualidade,</a:t>
            </a:r>
            <a:r>
              <a:rPr sz="1406" spc="14" dirty="0">
                <a:latin typeface="Tahoma"/>
                <a:cs typeface="Tahoma"/>
              </a:rPr>
              <a:t> </a:t>
            </a:r>
            <a:r>
              <a:rPr sz="1406" spc="-9" dirty="0">
                <a:latin typeface="Tahoma"/>
                <a:cs typeface="Tahoma"/>
              </a:rPr>
              <a:t>que</a:t>
            </a:r>
            <a:r>
              <a:rPr sz="1406" spc="-18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levariam</a:t>
            </a:r>
            <a:r>
              <a:rPr sz="1406" spc="5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mais </a:t>
            </a:r>
            <a:r>
              <a:rPr sz="1406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tempo</a:t>
            </a:r>
            <a:r>
              <a:rPr sz="1406" spc="-14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e/ou</a:t>
            </a:r>
            <a:r>
              <a:rPr sz="1406" spc="-9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seriam mais caras</a:t>
            </a:r>
            <a:endParaRPr sz="1406" dirty="0">
              <a:latin typeface="Tahoma"/>
              <a:cs typeface="Tahoma"/>
            </a:endParaRPr>
          </a:p>
          <a:p>
            <a:pPr marL="834360" marR="471595" lvl="1" indent="-286182">
              <a:lnSpc>
                <a:spcPts val="1678"/>
              </a:lnSpc>
              <a:spcBef>
                <a:spcPts val="399"/>
              </a:spcBef>
              <a:buClr>
                <a:srgbClr val="C380CF"/>
              </a:buClr>
              <a:buSzPct val="54838"/>
              <a:buFont typeface="Times New Roman"/>
              <a:buChar char="■"/>
              <a:tabLst>
                <a:tab pos="834360" algn="l"/>
                <a:tab pos="834936" algn="l"/>
              </a:tabLst>
            </a:pPr>
            <a:r>
              <a:rPr sz="1406" spc="-5" dirty="0">
                <a:latin typeface="Tahoma"/>
                <a:cs typeface="Tahoma"/>
              </a:rPr>
              <a:t>M.</a:t>
            </a:r>
            <a:r>
              <a:rPr sz="1406" spc="-18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Fowler</a:t>
            </a:r>
            <a:r>
              <a:rPr sz="1406" spc="-32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(2003):</a:t>
            </a:r>
            <a:r>
              <a:rPr sz="1406" spc="14" dirty="0">
                <a:latin typeface="Tahoma"/>
                <a:cs typeface="Tahoma"/>
              </a:rPr>
              <a:t> </a:t>
            </a:r>
            <a:r>
              <a:rPr sz="1406" dirty="0">
                <a:latin typeface="Tahoma"/>
                <a:cs typeface="Tahoma"/>
              </a:rPr>
              <a:t>uso</a:t>
            </a:r>
            <a:r>
              <a:rPr sz="1406" spc="-32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de</a:t>
            </a:r>
            <a:r>
              <a:rPr sz="1406" spc="-9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solução </a:t>
            </a:r>
            <a:r>
              <a:rPr sz="1406" spc="-422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arquitetural</a:t>
            </a:r>
            <a:r>
              <a:rPr sz="1406" spc="-23" dirty="0">
                <a:latin typeface="Tahoma"/>
                <a:cs typeface="Tahoma"/>
              </a:rPr>
              <a:t> </a:t>
            </a:r>
            <a:r>
              <a:rPr sz="1406" spc="-9" dirty="0">
                <a:latin typeface="Tahoma"/>
                <a:cs typeface="Tahoma"/>
              </a:rPr>
              <a:t>“rápida</a:t>
            </a:r>
            <a:r>
              <a:rPr sz="1406" spc="9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e</a:t>
            </a:r>
            <a:r>
              <a:rPr sz="1406" spc="-18" dirty="0">
                <a:latin typeface="Tahoma"/>
                <a:cs typeface="Tahoma"/>
              </a:rPr>
              <a:t> </a:t>
            </a:r>
            <a:r>
              <a:rPr sz="1406" dirty="0">
                <a:latin typeface="Tahoma"/>
                <a:cs typeface="Tahoma"/>
              </a:rPr>
              <a:t>suja”</a:t>
            </a:r>
          </a:p>
          <a:p>
            <a:pPr marL="433591" indent="-343188">
              <a:spcBef>
                <a:spcPts val="272"/>
              </a:spcBef>
              <a:buClr>
                <a:srgbClr val="75B649"/>
              </a:buClr>
              <a:buSzPct val="58064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406" spc="-5" dirty="0">
                <a:latin typeface="Tahoma"/>
                <a:cs typeface="Tahoma"/>
              </a:rPr>
              <a:t>Impactos</a:t>
            </a:r>
            <a:r>
              <a:rPr sz="1406" spc="-23" dirty="0">
                <a:latin typeface="Tahoma"/>
                <a:cs typeface="Tahoma"/>
              </a:rPr>
              <a:t> </a:t>
            </a:r>
            <a:r>
              <a:rPr sz="1406" spc="-9" dirty="0">
                <a:latin typeface="Tahoma"/>
                <a:cs typeface="Tahoma"/>
              </a:rPr>
              <a:t>para</a:t>
            </a:r>
            <a:r>
              <a:rPr sz="1406" spc="5" dirty="0">
                <a:latin typeface="Tahoma"/>
                <a:cs typeface="Tahoma"/>
              </a:rPr>
              <a:t> </a:t>
            </a:r>
            <a:r>
              <a:rPr sz="1406" dirty="0">
                <a:latin typeface="Tahoma"/>
                <a:cs typeface="Tahoma"/>
              </a:rPr>
              <a:t>as</a:t>
            </a:r>
            <a:r>
              <a:rPr sz="1406" spc="-23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organizações:</a:t>
            </a:r>
            <a:endParaRPr sz="1406" dirty="0">
              <a:latin typeface="Tahoma"/>
              <a:cs typeface="Tahoma"/>
            </a:endParaRPr>
          </a:p>
          <a:p>
            <a:pPr marL="834360" marR="352976" lvl="1" indent="-286182">
              <a:lnSpc>
                <a:spcPct val="100600"/>
              </a:lnSpc>
              <a:spcBef>
                <a:spcPts val="295"/>
              </a:spcBef>
              <a:buClr>
                <a:srgbClr val="C380CF"/>
              </a:buClr>
              <a:buSzPct val="54838"/>
              <a:buChar char="■"/>
              <a:tabLst>
                <a:tab pos="834360" algn="l"/>
                <a:tab pos="834936" algn="l"/>
              </a:tabLst>
            </a:pPr>
            <a:r>
              <a:rPr sz="1406" spc="-317" dirty="0">
                <a:latin typeface="Times New Roman"/>
                <a:cs typeface="Times New Roman"/>
              </a:rPr>
              <a:t></a:t>
            </a:r>
            <a:r>
              <a:rPr sz="1406" spc="82" dirty="0">
                <a:latin typeface="Times New Roman"/>
                <a:cs typeface="Times New Roman"/>
              </a:rPr>
              <a:t> </a:t>
            </a:r>
            <a:r>
              <a:rPr sz="1406" spc="-9" dirty="0">
                <a:latin typeface="Tahoma"/>
                <a:cs typeface="Tahoma"/>
              </a:rPr>
              <a:t>“</a:t>
            </a:r>
            <a:r>
              <a:rPr sz="1406" spc="-5" dirty="0">
                <a:latin typeface="Tahoma"/>
                <a:cs typeface="Tahoma"/>
              </a:rPr>
              <a:t>D</a:t>
            </a:r>
            <a:r>
              <a:rPr sz="1406" spc="-18" dirty="0">
                <a:latin typeface="Tahoma"/>
                <a:cs typeface="Tahoma"/>
              </a:rPr>
              <a:t>í</a:t>
            </a:r>
            <a:r>
              <a:rPr sz="1406" spc="-5" dirty="0">
                <a:latin typeface="Tahoma"/>
                <a:cs typeface="Tahoma"/>
              </a:rPr>
              <a:t>v</a:t>
            </a:r>
            <a:r>
              <a:rPr sz="1406" spc="-18" dirty="0">
                <a:latin typeface="Tahoma"/>
                <a:cs typeface="Tahoma"/>
              </a:rPr>
              <a:t>i</a:t>
            </a:r>
            <a:r>
              <a:rPr sz="1406" spc="-9" dirty="0">
                <a:latin typeface="Tahoma"/>
                <a:cs typeface="Tahoma"/>
              </a:rPr>
              <a:t>d</a:t>
            </a:r>
            <a:r>
              <a:rPr sz="1406" dirty="0">
                <a:latin typeface="Tahoma"/>
                <a:cs typeface="Tahoma"/>
              </a:rPr>
              <a:t>a</a:t>
            </a:r>
            <a:r>
              <a:rPr sz="1406" spc="-9" dirty="0">
                <a:latin typeface="Tahoma"/>
                <a:cs typeface="Tahoma"/>
              </a:rPr>
              <a:t>”</a:t>
            </a:r>
            <a:r>
              <a:rPr sz="1406" spc="-5" dirty="0">
                <a:latin typeface="Tahoma"/>
                <a:cs typeface="Tahoma"/>
              </a:rPr>
              <a:t>:</a:t>
            </a:r>
            <a:r>
              <a:rPr sz="1406" spc="32" dirty="0">
                <a:latin typeface="Tahoma"/>
                <a:cs typeface="Tahoma"/>
              </a:rPr>
              <a:t> </a:t>
            </a:r>
            <a:r>
              <a:rPr sz="1406" spc="-14" dirty="0">
                <a:latin typeface="Tahoma"/>
                <a:cs typeface="Tahoma"/>
              </a:rPr>
              <a:t>e</a:t>
            </a:r>
            <a:r>
              <a:rPr sz="1406" dirty="0">
                <a:latin typeface="Tahoma"/>
                <a:cs typeface="Tahoma"/>
              </a:rPr>
              <a:t>s</a:t>
            </a:r>
            <a:r>
              <a:rPr sz="1406" spc="-5" dirty="0">
                <a:latin typeface="Tahoma"/>
                <a:cs typeface="Tahoma"/>
              </a:rPr>
              <a:t>f</a:t>
            </a:r>
            <a:r>
              <a:rPr sz="1406" spc="-9" dirty="0">
                <a:latin typeface="Tahoma"/>
                <a:cs typeface="Tahoma"/>
              </a:rPr>
              <a:t>orç</a:t>
            </a:r>
            <a:r>
              <a:rPr sz="1406" spc="-5" dirty="0">
                <a:latin typeface="Tahoma"/>
                <a:cs typeface="Tahoma"/>
              </a:rPr>
              <a:t>o</a:t>
            </a:r>
            <a:r>
              <a:rPr sz="1406" spc="5" dirty="0">
                <a:latin typeface="Tahoma"/>
                <a:cs typeface="Tahoma"/>
              </a:rPr>
              <a:t> </a:t>
            </a:r>
            <a:r>
              <a:rPr sz="1406" spc="-9" dirty="0">
                <a:latin typeface="Tahoma"/>
                <a:cs typeface="Tahoma"/>
              </a:rPr>
              <a:t>c</a:t>
            </a:r>
            <a:r>
              <a:rPr sz="1406" dirty="0">
                <a:latin typeface="Tahoma"/>
                <a:cs typeface="Tahoma"/>
              </a:rPr>
              <a:t>a</a:t>
            </a:r>
            <a:r>
              <a:rPr sz="1406" spc="-9" dirty="0">
                <a:latin typeface="Tahoma"/>
                <a:cs typeface="Tahoma"/>
              </a:rPr>
              <a:t>d</a:t>
            </a:r>
            <a:r>
              <a:rPr sz="1406" spc="-5" dirty="0">
                <a:latin typeface="Tahoma"/>
                <a:cs typeface="Tahoma"/>
              </a:rPr>
              <a:t>a</a:t>
            </a:r>
            <a:r>
              <a:rPr sz="1406" dirty="0">
                <a:latin typeface="Tahoma"/>
                <a:cs typeface="Tahoma"/>
              </a:rPr>
              <a:t> </a:t>
            </a:r>
            <a:r>
              <a:rPr sz="1406" spc="-18" dirty="0">
                <a:latin typeface="Tahoma"/>
                <a:cs typeface="Tahoma"/>
              </a:rPr>
              <a:t>v</a:t>
            </a:r>
            <a:r>
              <a:rPr sz="1406" dirty="0">
                <a:latin typeface="Tahoma"/>
                <a:cs typeface="Tahoma"/>
              </a:rPr>
              <a:t>e</a:t>
            </a:r>
            <a:r>
              <a:rPr sz="1406" spc="-5" dirty="0">
                <a:latin typeface="Tahoma"/>
                <a:cs typeface="Tahoma"/>
              </a:rPr>
              <a:t>z</a:t>
            </a:r>
            <a:r>
              <a:rPr sz="1406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m</a:t>
            </a:r>
            <a:r>
              <a:rPr sz="1406" spc="-14" dirty="0">
                <a:latin typeface="Tahoma"/>
                <a:cs typeface="Tahoma"/>
              </a:rPr>
              <a:t>a</a:t>
            </a:r>
            <a:r>
              <a:rPr sz="1406" spc="-5" dirty="0">
                <a:latin typeface="Tahoma"/>
                <a:cs typeface="Tahoma"/>
              </a:rPr>
              <a:t>i</a:t>
            </a:r>
            <a:r>
              <a:rPr sz="1406" spc="-9" dirty="0">
                <a:latin typeface="Tahoma"/>
                <a:cs typeface="Tahoma"/>
              </a:rPr>
              <a:t>o</a:t>
            </a:r>
            <a:r>
              <a:rPr sz="1406" spc="-5" dirty="0">
                <a:latin typeface="Tahoma"/>
                <a:cs typeface="Tahoma"/>
              </a:rPr>
              <a:t>r  </a:t>
            </a:r>
            <a:r>
              <a:rPr sz="1406" spc="-9" dirty="0">
                <a:latin typeface="Tahoma"/>
                <a:cs typeface="Tahoma"/>
              </a:rPr>
              <a:t>para </a:t>
            </a:r>
            <a:r>
              <a:rPr sz="1406" spc="-5" dirty="0">
                <a:latin typeface="Tahoma"/>
                <a:cs typeface="Tahoma"/>
              </a:rPr>
              <a:t>manutenção e melhorias de </a:t>
            </a:r>
            <a:r>
              <a:rPr sz="1406" dirty="0">
                <a:latin typeface="Tahoma"/>
                <a:cs typeface="Tahoma"/>
              </a:rPr>
              <a:t> </a:t>
            </a:r>
            <a:r>
              <a:rPr sz="1406" spc="-9" dirty="0">
                <a:latin typeface="Tahoma"/>
                <a:cs typeface="Tahoma"/>
              </a:rPr>
              <a:t>produtos</a:t>
            </a:r>
            <a:endParaRPr sz="1406" dirty="0">
              <a:latin typeface="Tahoma"/>
              <a:cs typeface="Tahoma"/>
            </a:endParaRPr>
          </a:p>
          <a:p>
            <a:pPr marL="834360" marR="162956" lvl="1" indent="-286182">
              <a:lnSpc>
                <a:spcPct val="100299"/>
              </a:lnSpc>
              <a:spcBef>
                <a:spcPts val="299"/>
              </a:spcBef>
              <a:buClr>
                <a:srgbClr val="C380CF"/>
              </a:buClr>
              <a:buSzPct val="54838"/>
              <a:buChar char="■"/>
              <a:tabLst>
                <a:tab pos="834360" algn="l"/>
                <a:tab pos="834936" algn="l"/>
              </a:tabLst>
            </a:pPr>
            <a:r>
              <a:rPr sz="1406" spc="-317" dirty="0">
                <a:latin typeface="Times New Roman"/>
                <a:cs typeface="Times New Roman"/>
              </a:rPr>
              <a:t></a:t>
            </a:r>
            <a:r>
              <a:rPr sz="1406" spc="82" dirty="0">
                <a:latin typeface="Times New Roman"/>
                <a:cs typeface="Times New Roman"/>
              </a:rPr>
              <a:t> </a:t>
            </a:r>
            <a:r>
              <a:rPr sz="1406" spc="-9" dirty="0">
                <a:latin typeface="Tahoma"/>
                <a:cs typeface="Tahoma"/>
              </a:rPr>
              <a:t>R</a:t>
            </a:r>
            <a:r>
              <a:rPr sz="1406" spc="-18" dirty="0">
                <a:latin typeface="Tahoma"/>
                <a:cs typeface="Tahoma"/>
              </a:rPr>
              <a:t>i</a:t>
            </a:r>
            <a:r>
              <a:rPr sz="1406" dirty="0">
                <a:latin typeface="Tahoma"/>
                <a:cs typeface="Tahoma"/>
              </a:rPr>
              <a:t>s</a:t>
            </a:r>
            <a:r>
              <a:rPr sz="1406" spc="5" dirty="0">
                <a:latin typeface="Tahoma"/>
                <a:cs typeface="Tahoma"/>
              </a:rPr>
              <a:t>c</a:t>
            </a:r>
            <a:r>
              <a:rPr sz="1406" spc="-9" dirty="0">
                <a:latin typeface="Tahoma"/>
                <a:cs typeface="Tahoma"/>
              </a:rPr>
              <a:t>o</a:t>
            </a:r>
            <a:r>
              <a:rPr sz="1406" dirty="0">
                <a:latin typeface="Tahoma"/>
                <a:cs typeface="Tahoma"/>
              </a:rPr>
              <a:t>s</a:t>
            </a:r>
            <a:r>
              <a:rPr sz="1406" spc="-5" dirty="0">
                <a:latin typeface="Tahoma"/>
                <a:cs typeface="Tahoma"/>
              </a:rPr>
              <a:t>:</a:t>
            </a:r>
            <a:r>
              <a:rPr sz="1406" spc="18" dirty="0">
                <a:latin typeface="Tahoma"/>
                <a:cs typeface="Tahoma"/>
              </a:rPr>
              <a:t> </a:t>
            </a:r>
            <a:r>
              <a:rPr sz="1406" dirty="0">
                <a:latin typeface="Tahoma"/>
                <a:cs typeface="Tahoma"/>
              </a:rPr>
              <a:t>s</a:t>
            </a:r>
            <a:r>
              <a:rPr sz="1406" spc="-18" dirty="0">
                <a:latin typeface="Tahoma"/>
                <a:cs typeface="Tahoma"/>
              </a:rPr>
              <a:t>u</a:t>
            </a:r>
            <a:r>
              <a:rPr sz="1406" spc="-9" dirty="0">
                <a:latin typeface="Tahoma"/>
                <a:cs typeface="Tahoma"/>
              </a:rPr>
              <a:t>rg</a:t>
            </a:r>
            <a:r>
              <a:rPr sz="1406" spc="-5" dirty="0">
                <a:latin typeface="Tahoma"/>
                <a:cs typeface="Tahoma"/>
              </a:rPr>
              <a:t>i</a:t>
            </a:r>
            <a:r>
              <a:rPr sz="1406" spc="-23" dirty="0">
                <a:latin typeface="Tahoma"/>
                <a:cs typeface="Tahoma"/>
              </a:rPr>
              <a:t>m</a:t>
            </a:r>
            <a:r>
              <a:rPr sz="1406" dirty="0">
                <a:latin typeface="Tahoma"/>
                <a:cs typeface="Tahoma"/>
              </a:rPr>
              <a:t>e</a:t>
            </a:r>
            <a:r>
              <a:rPr sz="1406" spc="-5" dirty="0">
                <a:latin typeface="Tahoma"/>
                <a:cs typeface="Tahoma"/>
              </a:rPr>
              <a:t>n</a:t>
            </a:r>
            <a:r>
              <a:rPr sz="1406" spc="-14" dirty="0">
                <a:latin typeface="Tahoma"/>
                <a:cs typeface="Tahoma"/>
              </a:rPr>
              <a:t>t</a:t>
            </a:r>
            <a:r>
              <a:rPr sz="1406" spc="-5" dirty="0">
                <a:latin typeface="Tahoma"/>
                <a:cs typeface="Tahoma"/>
              </a:rPr>
              <a:t>o</a:t>
            </a:r>
            <a:r>
              <a:rPr sz="1406" spc="-23" dirty="0">
                <a:latin typeface="Tahoma"/>
                <a:cs typeface="Tahoma"/>
              </a:rPr>
              <a:t> </a:t>
            </a:r>
            <a:r>
              <a:rPr sz="1406" spc="-9" dirty="0">
                <a:latin typeface="Tahoma"/>
                <a:cs typeface="Tahoma"/>
              </a:rPr>
              <a:t>d</a:t>
            </a:r>
            <a:r>
              <a:rPr sz="1406" spc="-5" dirty="0">
                <a:latin typeface="Tahoma"/>
                <a:cs typeface="Tahoma"/>
              </a:rPr>
              <a:t>e</a:t>
            </a:r>
            <a:r>
              <a:rPr sz="1406" dirty="0">
                <a:latin typeface="Tahoma"/>
                <a:cs typeface="Tahoma"/>
              </a:rPr>
              <a:t> </a:t>
            </a:r>
            <a:r>
              <a:rPr sz="1406" spc="-9" dirty="0">
                <a:latin typeface="Tahoma"/>
                <a:cs typeface="Tahoma"/>
              </a:rPr>
              <a:t>prob</a:t>
            </a:r>
            <a:r>
              <a:rPr sz="1406" spc="-5" dirty="0">
                <a:latin typeface="Tahoma"/>
                <a:cs typeface="Tahoma"/>
              </a:rPr>
              <a:t>l</a:t>
            </a:r>
            <a:r>
              <a:rPr sz="1406" dirty="0">
                <a:latin typeface="Tahoma"/>
                <a:cs typeface="Tahoma"/>
              </a:rPr>
              <a:t>e</a:t>
            </a:r>
            <a:r>
              <a:rPr sz="1406" spc="-23" dirty="0">
                <a:latin typeface="Tahoma"/>
                <a:cs typeface="Tahoma"/>
              </a:rPr>
              <a:t>m</a:t>
            </a:r>
            <a:r>
              <a:rPr sz="1406" dirty="0">
                <a:latin typeface="Tahoma"/>
                <a:cs typeface="Tahoma"/>
              </a:rPr>
              <a:t>a</a:t>
            </a:r>
            <a:r>
              <a:rPr sz="1406" spc="-5" dirty="0">
                <a:latin typeface="Tahoma"/>
                <a:cs typeface="Tahoma"/>
              </a:rPr>
              <a:t>s  maiores </a:t>
            </a:r>
            <a:r>
              <a:rPr sz="1406" spc="-9" dirty="0">
                <a:latin typeface="Tahoma"/>
                <a:cs typeface="Tahoma"/>
              </a:rPr>
              <a:t>que </a:t>
            </a:r>
            <a:r>
              <a:rPr sz="1406" spc="-5" dirty="0">
                <a:latin typeface="Tahoma"/>
                <a:cs typeface="Tahoma"/>
              </a:rPr>
              <a:t>requeiram maior esforço </a:t>
            </a:r>
            <a:r>
              <a:rPr sz="1406" spc="-426" dirty="0">
                <a:latin typeface="Tahoma"/>
                <a:cs typeface="Tahoma"/>
              </a:rPr>
              <a:t> </a:t>
            </a:r>
            <a:r>
              <a:rPr sz="1406" spc="-9" dirty="0">
                <a:latin typeface="Tahoma"/>
                <a:cs typeface="Tahoma"/>
              </a:rPr>
              <a:t>para</a:t>
            </a:r>
            <a:r>
              <a:rPr sz="1406" spc="-5" dirty="0">
                <a:latin typeface="Tahoma"/>
                <a:cs typeface="Tahoma"/>
              </a:rPr>
              <a:t> resolve-los</a:t>
            </a:r>
            <a:endParaRPr sz="1406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7725" y="5537063"/>
            <a:ext cx="2427651" cy="62538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00299"/>
              </a:lnSpc>
              <a:spcBef>
                <a:spcPts val="91"/>
              </a:spcBef>
            </a:pPr>
            <a:r>
              <a:rPr sz="997" spc="-5" dirty="0">
                <a:latin typeface="Arial MT"/>
                <a:cs typeface="Arial MT"/>
              </a:rPr>
              <a:t>Inspirado </a:t>
            </a:r>
            <a:r>
              <a:rPr sz="997" dirty="0">
                <a:latin typeface="Arial MT"/>
                <a:cs typeface="Arial MT"/>
              </a:rPr>
              <a:t>em: </a:t>
            </a:r>
            <a:r>
              <a:rPr sz="997" spc="5" dirty="0">
                <a:latin typeface="Arial MT"/>
                <a:cs typeface="Arial MT"/>
              </a:rPr>
              <a:t> </a:t>
            </a:r>
            <a:r>
              <a:rPr sz="997" spc="-5" dirty="0">
                <a:latin typeface="Arial MT"/>
                <a:cs typeface="Arial MT"/>
              </a:rPr>
              <a:t>https://productoversee.com/conhecendo-o- </a:t>
            </a:r>
            <a:r>
              <a:rPr sz="997" spc="-268" dirty="0">
                <a:latin typeface="Arial MT"/>
                <a:cs typeface="Arial MT"/>
              </a:rPr>
              <a:t> </a:t>
            </a:r>
            <a:r>
              <a:rPr sz="997" spc="-5" dirty="0">
                <a:latin typeface="Arial MT"/>
                <a:cs typeface="Arial MT"/>
              </a:rPr>
              <a:t>debito-tecnico-no-desenvolvimento-de- </a:t>
            </a:r>
            <a:r>
              <a:rPr sz="997" dirty="0">
                <a:latin typeface="Arial MT"/>
                <a:cs typeface="Arial MT"/>
              </a:rPr>
              <a:t> </a:t>
            </a:r>
            <a:r>
              <a:rPr sz="997" spc="-5" dirty="0">
                <a:latin typeface="Arial MT"/>
                <a:cs typeface="Arial MT"/>
              </a:rPr>
              <a:t>produtos/</a:t>
            </a:r>
            <a:endParaRPr sz="997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22" y="1952025"/>
            <a:ext cx="2480627" cy="37865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19959" y="1956861"/>
            <a:ext cx="2482930" cy="322646"/>
          </a:xfrm>
          <a:prstGeom prst="rect">
            <a:avLst/>
          </a:prstGeom>
          <a:ln w="10667">
            <a:solidFill>
              <a:srgbClr val="C16B95"/>
            </a:solidFill>
          </a:ln>
        </p:spPr>
        <p:txBody>
          <a:bodyPr vert="horz" wrap="square" lIns="0" tIns="50095" rIns="0" bIns="0" rtlCol="0">
            <a:spAutoFit/>
          </a:bodyPr>
          <a:lstStyle/>
          <a:p>
            <a:pPr marL="89828">
              <a:spcBef>
                <a:spcPts val="394"/>
              </a:spcBef>
            </a:pPr>
            <a:r>
              <a:rPr sz="1768" spc="9" dirty="0">
                <a:latin typeface="Tahoma"/>
                <a:cs typeface="Tahoma"/>
              </a:rPr>
              <a:t>Tipos</a:t>
            </a:r>
            <a:r>
              <a:rPr sz="1768" spc="-9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 Dívida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Técnica</a:t>
            </a:r>
            <a:endParaRPr sz="1768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3365" y="2721724"/>
            <a:ext cx="3174441" cy="26762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4827" y="948744"/>
            <a:ext cx="4534572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dirty="0"/>
              <a:t>V&amp;V:</a:t>
            </a:r>
            <a:r>
              <a:rPr spc="-59" dirty="0"/>
              <a:t> </a:t>
            </a:r>
            <a:r>
              <a:rPr dirty="0"/>
              <a:t>melhor</a:t>
            </a:r>
            <a:r>
              <a:rPr spc="-5" dirty="0"/>
              <a:t> </a:t>
            </a:r>
            <a:r>
              <a:rPr spc="-9" dirty="0"/>
              <a:t>fazer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19125" y="2224029"/>
            <a:ext cx="5652236" cy="3228606"/>
          </a:xfrm>
          <a:prstGeom prst="rect">
            <a:avLst/>
          </a:prstGeom>
        </p:spPr>
        <p:txBody>
          <a:bodyPr vert="horz" wrap="square" lIns="0" tIns="147985" rIns="0" bIns="0" rtlCol="0">
            <a:spAutoFit/>
          </a:bodyPr>
          <a:lstStyle/>
          <a:p>
            <a:pPr marL="11516">
              <a:spcBef>
                <a:spcPts val="1165"/>
              </a:spcBef>
              <a:tabLst>
                <a:tab pos="395587" algn="l"/>
              </a:tabLst>
            </a:pPr>
            <a:r>
              <a:rPr sz="1995" spc="-308" dirty="0">
                <a:solidFill>
                  <a:srgbClr val="FF0000"/>
                </a:solidFill>
                <a:latin typeface="Times New Roman"/>
                <a:cs typeface="Times New Roman"/>
              </a:rPr>
              <a:t>	</a:t>
            </a:r>
            <a:r>
              <a:rPr sz="1995" dirty="0">
                <a:solidFill>
                  <a:srgbClr val="FF0000"/>
                </a:solidFill>
                <a:latin typeface="Tahoma"/>
                <a:cs typeface="Tahoma"/>
              </a:rPr>
              <a:t>Aumento</a:t>
            </a:r>
            <a:r>
              <a:rPr sz="1995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95" dirty="0">
                <a:solidFill>
                  <a:srgbClr val="FF0000"/>
                </a:solidFill>
                <a:latin typeface="Tahoma"/>
                <a:cs typeface="Tahoma"/>
              </a:rPr>
              <a:t>nos</a:t>
            </a:r>
            <a:r>
              <a:rPr sz="1995" spc="-27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95" dirty="0">
                <a:solidFill>
                  <a:srgbClr val="FF0000"/>
                </a:solidFill>
                <a:latin typeface="Tahoma"/>
                <a:cs typeface="Tahoma"/>
              </a:rPr>
              <a:t>custos</a:t>
            </a:r>
            <a:endParaRPr sz="1995">
              <a:latin typeface="Tahoma"/>
              <a:cs typeface="Tahoma"/>
            </a:endParaRPr>
          </a:p>
          <a:p>
            <a:pPr marL="493476">
              <a:spcBef>
                <a:spcPts val="988"/>
              </a:spcBef>
            </a:pPr>
            <a:r>
              <a:rPr sz="1768" spc="-258" dirty="0">
                <a:latin typeface="Times New Roman"/>
                <a:cs typeface="Times New Roman"/>
              </a:rPr>
              <a:t></a:t>
            </a:r>
            <a:r>
              <a:rPr sz="1768" spc="-77" dirty="0">
                <a:latin typeface="Times New Roman"/>
                <a:cs typeface="Times New Roman"/>
              </a:rPr>
              <a:t> </a:t>
            </a:r>
            <a:r>
              <a:rPr sz="1768" spc="9" dirty="0">
                <a:latin typeface="Arial MT"/>
                <a:cs typeface="Arial MT"/>
              </a:rPr>
              <a:t>Iniciar</a:t>
            </a:r>
            <a:r>
              <a:rPr sz="1768" spc="-18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as</a:t>
            </a:r>
            <a:r>
              <a:rPr sz="1768" spc="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atividades</a:t>
            </a:r>
            <a:r>
              <a:rPr sz="1768" spc="-14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o quanto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antes</a:t>
            </a:r>
            <a:endParaRPr sz="1768">
              <a:latin typeface="Arial MT"/>
              <a:cs typeface="Arial MT"/>
            </a:endParaRPr>
          </a:p>
          <a:p>
            <a:pPr marL="493476">
              <a:spcBef>
                <a:spcPts val="45"/>
              </a:spcBef>
            </a:pPr>
            <a:r>
              <a:rPr sz="1768" spc="-258" dirty="0">
                <a:latin typeface="Times New Roman"/>
                <a:cs typeface="Times New Roman"/>
              </a:rPr>
              <a:t></a:t>
            </a:r>
            <a:r>
              <a:rPr sz="1768" spc="299" dirty="0">
                <a:latin typeface="Times New Roman"/>
                <a:cs typeface="Times New Roman"/>
              </a:rPr>
              <a:t> </a:t>
            </a:r>
            <a:r>
              <a:rPr sz="1768" spc="9" dirty="0">
                <a:latin typeface="Arial MT"/>
                <a:cs typeface="Arial MT"/>
              </a:rPr>
              <a:t>Maior</a:t>
            </a:r>
            <a:r>
              <a:rPr sz="1768" spc="32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importância</a:t>
            </a:r>
            <a:r>
              <a:rPr sz="1768" spc="23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às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partes</a:t>
            </a:r>
            <a:r>
              <a:rPr sz="1768" spc="18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críticas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do</a:t>
            </a:r>
            <a:r>
              <a:rPr sz="1768" spc="27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software</a:t>
            </a:r>
            <a:endParaRPr sz="1768">
              <a:latin typeface="Arial MT"/>
              <a:cs typeface="Arial MT"/>
            </a:endParaRPr>
          </a:p>
          <a:p>
            <a:pPr marL="493476">
              <a:spcBef>
                <a:spcPts val="32"/>
              </a:spcBef>
            </a:pPr>
            <a:r>
              <a:rPr sz="1768" spc="-258" dirty="0">
                <a:latin typeface="Times New Roman"/>
                <a:cs typeface="Times New Roman"/>
              </a:rPr>
              <a:t></a:t>
            </a:r>
            <a:r>
              <a:rPr sz="1768" spc="-77" dirty="0">
                <a:latin typeface="Times New Roman"/>
                <a:cs typeface="Times New Roman"/>
              </a:rPr>
              <a:t> </a:t>
            </a:r>
            <a:r>
              <a:rPr sz="1768" spc="14" dirty="0">
                <a:latin typeface="Arial MT"/>
                <a:cs typeface="Arial MT"/>
              </a:rPr>
              <a:t>Realizar</a:t>
            </a:r>
            <a:r>
              <a:rPr sz="1768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análise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de custos</a:t>
            </a:r>
            <a:r>
              <a:rPr sz="1768" spc="-14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x</a:t>
            </a:r>
            <a:r>
              <a:rPr sz="1768" spc="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benefícios</a:t>
            </a:r>
            <a:endParaRPr sz="1768">
              <a:latin typeface="Arial MT"/>
              <a:cs typeface="Arial MT"/>
            </a:endParaRPr>
          </a:p>
          <a:p>
            <a:pPr marL="11516">
              <a:spcBef>
                <a:spcPts val="404"/>
              </a:spcBef>
              <a:tabLst>
                <a:tab pos="395587" algn="l"/>
              </a:tabLst>
            </a:pPr>
            <a:r>
              <a:rPr sz="1995" spc="-308" dirty="0">
                <a:solidFill>
                  <a:srgbClr val="FF0000"/>
                </a:solidFill>
                <a:latin typeface="Times New Roman"/>
                <a:cs typeface="Times New Roman"/>
              </a:rPr>
              <a:t>	</a:t>
            </a:r>
            <a:r>
              <a:rPr sz="1995" dirty="0">
                <a:solidFill>
                  <a:srgbClr val="FF0000"/>
                </a:solidFill>
                <a:latin typeface="Tahoma"/>
                <a:cs typeface="Tahoma"/>
              </a:rPr>
              <a:t>Baixa</a:t>
            </a:r>
            <a:r>
              <a:rPr sz="1995" spc="-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95" spc="5" dirty="0">
                <a:solidFill>
                  <a:srgbClr val="FF0000"/>
                </a:solidFill>
                <a:latin typeface="Tahoma"/>
                <a:cs typeface="Tahoma"/>
              </a:rPr>
              <a:t>na</a:t>
            </a:r>
            <a:r>
              <a:rPr sz="1995" spc="-3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95" dirty="0">
                <a:solidFill>
                  <a:srgbClr val="FF0000"/>
                </a:solidFill>
                <a:latin typeface="Tahoma"/>
                <a:cs typeface="Tahoma"/>
              </a:rPr>
              <a:t>produtividade</a:t>
            </a:r>
            <a:endParaRPr sz="1995">
              <a:latin typeface="Tahoma"/>
              <a:cs typeface="Tahoma"/>
            </a:endParaRPr>
          </a:p>
          <a:p>
            <a:pPr marL="493476">
              <a:spcBef>
                <a:spcPts val="1011"/>
              </a:spcBef>
            </a:pPr>
            <a:r>
              <a:rPr sz="1768" spc="-258" dirty="0">
                <a:latin typeface="Times New Roman"/>
                <a:cs typeface="Times New Roman"/>
              </a:rPr>
              <a:t></a:t>
            </a:r>
            <a:r>
              <a:rPr sz="1768" spc="-73" dirty="0">
                <a:latin typeface="Times New Roman"/>
                <a:cs typeface="Times New Roman"/>
              </a:rPr>
              <a:t> </a:t>
            </a:r>
            <a:r>
              <a:rPr sz="1768" spc="14" dirty="0">
                <a:latin typeface="Arial MT"/>
                <a:cs typeface="Arial MT"/>
              </a:rPr>
              <a:t>Escolha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de </a:t>
            </a:r>
            <a:r>
              <a:rPr sz="1768" spc="9" dirty="0">
                <a:latin typeface="Arial MT"/>
                <a:cs typeface="Arial MT"/>
              </a:rPr>
              <a:t>equipe</a:t>
            </a:r>
            <a:r>
              <a:rPr sz="1768" spc="18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experiente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para</a:t>
            </a:r>
            <a:r>
              <a:rPr sz="1768" spc="18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V&amp;V</a:t>
            </a:r>
            <a:endParaRPr sz="1768">
              <a:latin typeface="Arial MT"/>
              <a:cs typeface="Arial MT"/>
            </a:endParaRPr>
          </a:p>
          <a:p>
            <a:pPr marL="493476">
              <a:spcBef>
                <a:spcPts val="45"/>
              </a:spcBef>
            </a:pPr>
            <a:r>
              <a:rPr sz="1768" spc="-258" dirty="0">
                <a:latin typeface="Times New Roman"/>
                <a:cs typeface="Times New Roman"/>
              </a:rPr>
              <a:t> </a:t>
            </a:r>
            <a:r>
              <a:rPr sz="1768" spc="-254" dirty="0">
                <a:latin typeface="Times New Roman"/>
                <a:cs typeface="Times New Roman"/>
              </a:rPr>
              <a:t> </a:t>
            </a:r>
            <a:r>
              <a:rPr sz="1768" spc="14" dirty="0">
                <a:latin typeface="Arial MT"/>
                <a:cs typeface="Arial MT"/>
              </a:rPr>
              <a:t>Envolver</a:t>
            </a:r>
            <a:r>
              <a:rPr sz="1768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equipe</a:t>
            </a:r>
            <a:r>
              <a:rPr sz="1768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desde o</a:t>
            </a:r>
            <a:r>
              <a:rPr sz="1768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início</a:t>
            </a:r>
            <a:r>
              <a:rPr sz="1768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do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projeto</a:t>
            </a:r>
            <a:endParaRPr sz="1768">
              <a:latin typeface="Arial MT"/>
              <a:cs typeface="Arial MT"/>
            </a:endParaRPr>
          </a:p>
          <a:p>
            <a:pPr marL="11516">
              <a:spcBef>
                <a:spcPts val="272"/>
              </a:spcBef>
              <a:tabLst>
                <a:tab pos="395587" algn="l"/>
              </a:tabLst>
            </a:pPr>
            <a:r>
              <a:rPr sz="1995" spc="-308" dirty="0">
                <a:solidFill>
                  <a:srgbClr val="FF0000"/>
                </a:solidFill>
                <a:latin typeface="Times New Roman"/>
                <a:cs typeface="Times New Roman"/>
              </a:rPr>
              <a:t>	</a:t>
            </a:r>
            <a:r>
              <a:rPr sz="1995" dirty="0">
                <a:solidFill>
                  <a:srgbClr val="FF0000"/>
                </a:solidFill>
                <a:latin typeface="Tahoma"/>
                <a:cs typeface="Tahoma"/>
              </a:rPr>
              <a:t>Compartilhamento</a:t>
            </a:r>
            <a:r>
              <a:rPr sz="1995" spc="-3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95" spc="-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995" spc="-18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95" dirty="0">
                <a:solidFill>
                  <a:srgbClr val="FF0000"/>
                </a:solidFill>
                <a:latin typeface="Tahoma"/>
                <a:cs typeface="Tahoma"/>
              </a:rPr>
              <a:t>recursos</a:t>
            </a:r>
            <a:r>
              <a:rPr sz="1995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9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995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95" dirty="0">
                <a:solidFill>
                  <a:srgbClr val="FF0000"/>
                </a:solidFill>
                <a:latin typeface="Tahoma"/>
                <a:cs typeface="Tahoma"/>
              </a:rPr>
              <a:t>dados</a:t>
            </a:r>
            <a:r>
              <a:rPr sz="1995" spc="-18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95" dirty="0">
                <a:solidFill>
                  <a:srgbClr val="FF0000"/>
                </a:solidFill>
                <a:latin typeface="Tahoma"/>
                <a:cs typeface="Tahoma"/>
              </a:rPr>
              <a:t>críticos</a:t>
            </a:r>
            <a:endParaRPr sz="1995">
              <a:latin typeface="Tahoma"/>
              <a:cs typeface="Tahoma"/>
            </a:endParaRPr>
          </a:p>
          <a:p>
            <a:pPr marL="468716">
              <a:spcBef>
                <a:spcPts val="1369"/>
              </a:spcBef>
            </a:pPr>
            <a:r>
              <a:rPr sz="1768" spc="-258" dirty="0">
                <a:latin typeface="Times New Roman"/>
                <a:cs typeface="Times New Roman"/>
              </a:rPr>
              <a:t></a:t>
            </a:r>
            <a:r>
              <a:rPr sz="1768" spc="-82" dirty="0">
                <a:latin typeface="Times New Roman"/>
                <a:cs typeface="Times New Roman"/>
              </a:rPr>
              <a:t> </a:t>
            </a:r>
            <a:r>
              <a:rPr sz="1768" spc="14" dirty="0">
                <a:latin typeface="Arial MT"/>
                <a:cs typeface="Arial MT"/>
              </a:rPr>
              <a:t>Prever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cláusulas</a:t>
            </a:r>
            <a:r>
              <a:rPr sz="1768" spc="-14" dirty="0">
                <a:latin typeface="Arial MT"/>
                <a:cs typeface="Arial MT"/>
              </a:rPr>
              <a:t> </a:t>
            </a:r>
            <a:r>
              <a:rPr sz="1768" spc="18" dirty="0">
                <a:latin typeface="Arial MT"/>
                <a:cs typeface="Arial MT"/>
              </a:rPr>
              <a:t>em</a:t>
            </a:r>
            <a:r>
              <a:rPr sz="1768" spc="-5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contrato</a:t>
            </a:r>
            <a:endParaRPr sz="176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7059" y="817907"/>
            <a:ext cx="7207522" cy="627387"/>
          </a:xfrm>
          <a:prstGeom prst="rect">
            <a:avLst/>
          </a:prstGeom>
        </p:spPr>
        <p:txBody>
          <a:bodyPr vert="horz" wrap="square" lIns="0" tIns="1324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3"/>
              </a:spcBef>
            </a:pPr>
            <a:r>
              <a:rPr sz="3990" dirty="0"/>
              <a:t>Mais</a:t>
            </a:r>
            <a:r>
              <a:rPr sz="3990" spc="-5" dirty="0"/>
              <a:t> </a:t>
            </a:r>
            <a:r>
              <a:rPr sz="3990" spc="9" dirty="0"/>
              <a:t>razões</a:t>
            </a:r>
            <a:r>
              <a:rPr sz="3990" spc="-41" dirty="0"/>
              <a:t> </a:t>
            </a:r>
            <a:r>
              <a:rPr sz="3990" spc="5" dirty="0"/>
              <a:t>para</a:t>
            </a:r>
            <a:r>
              <a:rPr sz="3990" spc="-41" dirty="0"/>
              <a:t> </a:t>
            </a:r>
            <a:r>
              <a:rPr sz="3990" spc="9" dirty="0"/>
              <a:t>empregar</a:t>
            </a:r>
            <a:r>
              <a:rPr sz="3990" spc="-59" dirty="0"/>
              <a:t> </a:t>
            </a:r>
            <a:r>
              <a:rPr sz="3990" spc="5" dirty="0"/>
              <a:t>V&amp;V</a:t>
            </a:r>
            <a:endParaRPr sz="3990"/>
          </a:p>
        </p:txBody>
      </p:sp>
      <p:grpSp>
        <p:nvGrpSpPr>
          <p:cNvPr id="6" name="object 6"/>
          <p:cNvGrpSpPr/>
          <p:nvPr/>
        </p:nvGrpSpPr>
        <p:grpSpPr>
          <a:xfrm>
            <a:off x="5379450" y="3740749"/>
            <a:ext cx="1662964" cy="1664692"/>
            <a:chOff x="4556505" y="4125214"/>
            <a:chExt cx="1833880" cy="1835785"/>
          </a:xfrm>
        </p:grpSpPr>
        <p:sp>
          <p:nvSpPr>
            <p:cNvPr id="7" name="object 7"/>
            <p:cNvSpPr/>
            <p:nvPr/>
          </p:nvSpPr>
          <p:spPr>
            <a:xfrm>
              <a:off x="4579168" y="4146804"/>
              <a:ext cx="1790064" cy="1788795"/>
            </a:xfrm>
            <a:custGeom>
              <a:avLst/>
              <a:gdLst/>
              <a:ahLst/>
              <a:cxnLst/>
              <a:rect l="l" t="t" r="r" b="b"/>
              <a:pathLst>
                <a:path w="1790064" h="1788795">
                  <a:moveTo>
                    <a:pt x="7243" y="775611"/>
                  </a:moveTo>
                  <a:lnTo>
                    <a:pt x="9911" y="755247"/>
                  </a:lnTo>
                  <a:lnTo>
                    <a:pt x="10456" y="752287"/>
                  </a:lnTo>
                  <a:lnTo>
                    <a:pt x="8071" y="772160"/>
                  </a:lnTo>
                  <a:lnTo>
                    <a:pt x="7243" y="775611"/>
                  </a:lnTo>
                  <a:close/>
                </a:path>
                <a:path w="1790064" h="1788795">
                  <a:moveTo>
                    <a:pt x="12643" y="746760"/>
                  </a:moveTo>
                  <a:lnTo>
                    <a:pt x="11474" y="746760"/>
                  </a:lnTo>
                  <a:lnTo>
                    <a:pt x="14829" y="728547"/>
                  </a:lnTo>
                  <a:lnTo>
                    <a:pt x="12643" y="746760"/>
                  </a:lnTo>
                  <a:close/>
                </a:path>
                <a:path w="1790064" h="1788795">
                  <a:moveTo>
                    <a:pt x="17215" y="721360"/>
                  </a:moveTo>
                  <a:lnTo>
                    <a:pt x="16153" y="721360"/>
                  </a:lnTo>
                  <a:lnTo>
                    <a:pt x="18289" y="709760"/>
                  </a:lnTo>
                  <a:lnTo>
                    <a:pt x="28923" y="665110"/>
                  </a:lnTo>
                  <a:lnTo>
                    <a:pt x="30850" y="658537"/>
                  </a:lnTo>
                  <a:lnTo>
                    <a:pt x="29407" y="670560"/>
                  </a:lnTo>
                  <a:lnTo>
                    <a:pt x="27883" y="670560"/>
                  </a:lnTo>
                  <a:lnTo>
                    <a:pt x="26359" y="683260"/>
                  </a:lnTo>
                  <a:lnTo>
                    <a:pt x="24835" y="683260"/>
                  </a:lnTo>
                  <a:lnTo>
                    <a:pt x="21787" y="695960"/>
                  </a:lnTo>
                  <a:lnTo>
                    <a:pt x="20263" y="708660"/>
                  </a:lnTo>
                  <a:lnTo>
                    <a:pt x="17215" y="721360"/>
                  </a:lnTo>
                  <a:close/>
                </a:path>
                <a:path w="1790064" h="1788795">
                  <a:moveTo>
                    <a:pt x="32455" y="657860"/>
                  </a:moveTo>
                  <a:lnTo>
                    <a:pt x="31049" y="657860"/>
                  </a:lnTo>
                  <a:lnTo>
                    <a:pt x="33430" y="649738"/>
                  </a:lnTo>
                  <a:lnTo>
                    <a:pt x="32455" y="657860"/>
                  </a:lnTo>
                  <a:close/>
                </a:path>
                <a:path w="1790064" h="1788795">
                  <a:moveTo>
                    <a:pt x="35503" y="645160"/>
                  </a:moveTo>
                  <a:lnTo>
                    <a:pt x="34772" y="645160"/>
                  </a:lnTo>
                  <a:lnTo>
                    <a:pt x="41751" y="621358"/>
                  </a:lnTo>
                  <a:lnTo>
                    <a:pt x="55151" y="583028"/>
                  </a:lnTo>
                  <a:lnTo>
                    <a:pt x="53791" y="594360"/>
                  </a:lnTo>
                  <a:lnTo>
                    <a:pt x="35503" y="645160"/>
                  </a:lnTo>
                  <a:close/>
                </a:path>
                <a:path w="1790064" h="1788795">
                  <a:moveTo>
                    <a:pt x="58363" y="581660"/>
                  </a:moveTo>
                  <a:lnTo>
                    <a:pt x="55629" y="581660"/>
                  </a:lnTo>
                  <a:lnTo>
                    <a:pt x="56711" y="578566"/>
                  </a:lnTo>
                  <a:lnTo>
                    <a:pt x="59578" y="571533"/>
                  </a:lnTo>
                  <a:lnTo>
                    <a:pt x="58363" y="581660"/>
                  </a:lnTo>
                  <a:close/>
                </a:path>
                <a:path w="1790064" h="1788795">
                  <a:moveTo>
                    <a:pt x="64459" y="568960"/>
                  </a:moveTo>
                  <a:lnTo>
                    <a:pt x="60628" y="568960"/>
                  </a:lnTo>
                  <a:lnTo>
                    <a:pt x="73742" y="536796"/>
                  </a:lnTo>
                  <a:lnTo>
                    <a:pt x="92781" y="496109"/>
                  </a:lnTo>
                  <a:lnTo>
                    <a:pt x="113768" y="456568"/>
                  </a:lnTo>
                  <a:lnTo>
                    <a:pt x="122199" y="442438"/>
                  </a:lnTo>
                  <a:lnTo>
                    <a:pt x="117799" y="454660"/>
                  </a:lnTo>
                  <a:lnTo>
                    <a:pt x="116275" y="454660"/>
                  </a:lnTo>
                  <a:lnTo>
                    <a:pt x="111703" y="467360"/>
                  </a:lnTo>
                  <a:lnTo>
                    <a:pt x="110179" y="467360"/>
                  </a:lnTo>
                  <a:lnTo>
                    <a:pt x="105607" y="480060"/>
                  </a:lnTo>
                  <a:lnTo>
                    <a:pt x="104083" y="480060"/>
                  </a:lnTo>
                  <a:lnTo>
                    <a:pt x="82747" y="518160"/>
                  </a:lnTo>
                  <a:lnTo>
                    <a:pt x="81223" y="530860"/>
                  </a:lnTo>
                  <a:lnTo>
                    <a:pt x="75127" y="543560"/>
                  </a:lnTo>
                  <a:lnTo>
                    <a:pt x="73603" y="543560"/>
                  </a:lnTo>
                  <a:lnTo>
                    <a:pt x="69031" y="556260"/>
                  </a:lnTo>
                  <a:lnTo>
                    <a:pt x="65983" y="556260"/>
                  </a:lnTo>
                  <a:lnTo>
                    <a:pt x="64459" y="568960"/>
                  </a:lnTo>
                  <a:close/>
                </a:path>
                <a:path w="1790064" h="1788795">
                  <a:moveTo>
                    <a:pt x="128467" y="441960"/>
                  </a:moveTo>
                  <a:lnTo>
                    <a:pt x="122485" y="441960"/>
                  </a:lnTo>
                  <a:lnTo>
                    <a:pt x="129973" y="429408"/>
                  </a:lnTo>
                  <a:lnTo>
                    <a:pt x="128467" y="441960"/>
                  </a:lnTo>
                  <a:close/>
                </a:path>
                <a:path w="1790064" h="1788795">
                  <a:moveTo>
                    <a:pt x="136087" y="429260"/>
                  </a:moveTo>
                  <a:lnTo>
                    <a:pt x="130062" y="429260"/>
                  </a:lnTo>
                  <a:lnTo>
                    <a:pt x="136641" y="418234"/>
                  </a:lnTo>
                  <a:lnTo>
                    <a:pt x="137580" y="416825"/>
                  </a:lnTo>
                  <a:lnTo>
                    <a:pt x="136087" y="429260"/>
                  </a:lnTo>
                  <a:close/>
                </a:path>
                <a:path w="1790064" h="1788795">
                  <a:moveTo>
                    <a:pt x="145231" y="416560"/>
                  </a:moveTo>
                  <a:lnTo>
                    <a:pt x="137756" y="416560"/>
                  </a:lnTo>
                  <a:lnTo>
                    <a:pt x="154308" y="391717"/>
                  </a:lnTo>
                  <a:lnTo>
                    <a:pt x="152851" y="403860"/>
                  </a:lnTo>
                  <a:lnTo>
                    <a:pt x="146755" y="403860"/>
                  </a:lnTo>
                  <a:lnTo>
                    <a:pt x="145231" y="416560"/>
                  </a:lnTo>
                  <a:close/>
                </a:path>
                <a:path w="1790064" h="1788795">
                  <a:moveTo>
                    <a:pt x="161995" y="391160"/>
                  </a:moveTo>
                  <a:lnTo>
                    <a:pt x="154680" y="391160"/>
                  </a:lnTo>
                  <a:lnTo>
                    <a:pt x="161337" y="381168"/>
                  </a:lnTo>
                  <a:lnTo>
                    <a:pt x="172647" y="365892"/>
                  </a:lnTo>
                  <a:lnTo>
                    <a:pt x="171139" y="378460"/>
                  </a:lnTo>
                  <a:lnTo>
                    <a:pt x="163519" y="378460"/>
                  </a:lnTo>
                  <a:lnTo>
                    <a:pt x="161995" y="391160"/>
                  </a:lnTo>
                  <a:close/>
                </a:path>
                <a:path w="1790064" h="1788795">
                  <a:moveTo>
                    <a:pt x="181807" y="365760"/>
                  </a:moveTo>
                  <a:lnTo>
                    <a:pt x="172745" y="365760"/>
                  </a:lnTo>
                  <a:lnTo>
                    <a:pt x="187795" y="345432"/>
                  </a:lnTo>
                  <a:lnTo>
                    <a:pt x="215954" y="311089"/>
                  </a:lnTo>
                  <a:lnTo>
                    <a:pt x="245752" y="278199"/>
                  </a:lnTo>
                  <a:lnTo>
                    <a:pt x="277126" y="246824"/>
                  </a:lnTo>
                  <a:lnTo>
                    <a:pt x="310016" y="217026"/>
                  </a:lnTo>
                  <a:lnTo>
                    <a:pt x="344360" y="188868"/>
                  </a:lnTo>
                  <a:lnTo>
                    <a:pt x="380096" y="162409"/>
                  </a:lnTo>
                  <a:lnTo>
                    <a:pt x="417162" y="137713"/>
                  </a:lnTo>
                  <a:lnTo>
                    <a:pt x="455496" y="114840"/>
                  </a:lnTo>
                  <a:lnTo>
                    <a:pt x="495037" y="93854"/>
                  </a:lnTo>
                  <a:lnTo>
                    <a:pt x="535724" y="74814"/>
                  </a:lnTo>
                  <a:lnTo>
                    <a:pt x="577494" y="57783"/>
                  </a:lnTo>
                  <a:lnTo>
                    <a:pt x="620286" y="42823"/>
                  </a:lnTo>
                  <a:lnTo>
                    <a:pt x="664038" y="29995"/>
                  </a:lnTo>
                  <a:lnTo>
                    <a:pt x="708688" y="19361"/>
                  </a:lnTo>
                  <a:lnTo>
                    <a:pt x="754175" y="10983"/>
                  </a:lnTo>
                  <a:lnTo>
                    <a:pt x="800437" y="4922"/>
                  </a:lnTo>
                  <a:lnTo>
                    <a:pt x="847412" y="1240"/>
                  </a:lnTo>
                  <a:lnTo>
                    <a:pt x="895039" y="0"/>
                  </a:lnTo>
                  <a:lnTo>
                    <a:pt x="942524" y="1240"/>
                  </a:lnTo>
                  <a:lnTo>
                    <a:pt x="989365" y="4922"/>
                  </a:lnTo>
                  <a:lnTo>
                    <a:pt x="1029235" y="10160"/>
                  </a:lnTo>
                  <a:lnTo>
                    <a:pt x="765499" y="10160"/>
                  </a:lnTo>
                  <a:lnTo>
                    <a:pt x="754831" y="22860"/>
                  </a:lnTo>
                  <a:lnTo>
                    <a:pt x="699967" y="22860"/>
                  </a:lnTo>
                  <a:lnTo>
                    <a:pt x="692347" y="35560"/>
                  </a:lnTo>
                  <a:lnTo>
                    <a:pt x="646627" y="35560"/>
                  </a:lnTo>
                  <a:lnTo>
                    <a:pt x="634435" y="48260"/>
                  </a:lnTo>
                  <a:lnTo>
                    <a:pt x="584143" y="60960"/>
                  </a:lnTo>
                  <a:lnTo>
                    <a:pt x="573475" y="60960"/>
                  </a:lnTo>
                  <a:lnTo>
                    <a:pt x="568903" y="73660"/>
                  </a:lnTo>
                  <a:lnTo>
                    <a:pt x="539947" y="73660"/>
                  </a:lnTo>
                  <a:lnTo>
                    <a:pt x="535375" y="86360"/>
                  </a:lnTo>
                  <a:lnTo>
                    <a:pt x="518611" y="86360"/>
                  </a:lnTo>
                  <a:lnTo>
                    <a:pt x="463747" y="111760"/>
                  </a:lnTo>
                  <a:lnTo>
                    <a:pt x="462224" y="111760"/>
                  </a:lnTo>
                  <a:lnTo>
                    <a:pt x="453079" y="124460"/>
                  </a:lnTo>
                  <a:lnTo>
                    <a:pt x="440887" y="124460"/>
                  </a:lnTo>
                  <a:lnTo>
                    <a:pt x="434791" y="137160"/>
                  </a:lnTo>
                  <a:lnTo>
                    <a:pt x="421075" y="137160"/>
                  </a:lnTo>
                  <a:lnTo>
                    <a:pt x="414979" y="149860"/>
                  </a:lnTo>
                  <a:lnTo>
                    <a:pt x="399739" y="149860"/>
                  </a:lnTo>
                  <a:lnTo>
                    <a:pt x="393643" y="162560"/>
                  </a:lnTo>
                  <a:lnTo>
                    <a:pt x="382975" y="162560"/>
                  </a:lnTo>
                  <a:lnTo>
                    <a:pt x="379927" y="175260"/>
                  </a:lnTo>
                  <a:lnTo>
                    <a:pt x="364687" y="175260"/>
                  </a:lnTo>
                  <a:lnTo>
                    <a:pt x="361639" y="187960"/>
                  </a:lnTo>
                  <a:lnTo>
                    <a:pt x="349447" y="187960"/>
                  </a:lnTo>
                  <a:lnTo>
                    <a:pt x="344875" y="200660"/>
                  </a:lnTo>
                  <a:lnTo>
                    <a:pt x="331159" y="200660"/>
                  </a:lnTo>
                  <a:lnTo>
                    <a:pt x="328111" y="213360"/>
                  </a:lnTo>
                  <a:lnTo>
                    <a:pt x="318967" y="213360"/>
                  </a:lnTo>
                  <a:lnTo>
                    <a:pt x="311347" y="226060"/>
                  </a:lnTo>
                  <a:lnTo>
                    <a:pt x="308299" y="226060"/>
                  </a:lnTo>
                  <a:lnTo>
                    <a:pt x="299155" y="238760"/>
                  </a:lnTo>
                  <a:lnTo>
                    <a:pt x="296107" y="238760"/>
                  </a:lnTo>
                  <a:lnTo>
                    <a:pt x="277819" y="251460"/>
                  </a:lnTo>
                  <a:lnTo>
                    <a:pt x="274771" y="251460"/>
                  </a:lnTo>
                  <a:lnTo>
                    <a:pt x="247339" y="276860"/>
                  </a:lnTo>
                  <a:lnTo>
                    <a:pt x="245815" y="289560"/>
                  </a:lnTo>
                  <a:lnTo>
                    <a:pt x="226003" y="302260"/>
                  </a:lnTo>
                  <a:lnTo>
                    <a:pt x="224479" y="302260"/>
                  </a:lnTo>
                  <a:lnTo>
                    <a:pt x="216859" y="314960"/>
                  </a:lnTo>
                  <a:lnTo>
                    <a:pt x="215335" y="314960"/>
                  </a:lnTo>
                  <a:lnTo>
                    <a:pt x="206191" y="327660"/>
                  </a:lnTo>
                  <a:lnTo>
                    <a:pt x="204667" y="327660"/>
                  </a:lnTo>
                  <a:lnTo>
                    <a:pt x="200095" y="340360"/>
                  </a:lnTo>
                  <a:lnTo>
                    <a:pt x="192475" y="340360"/>
                  </a:lnTo>
                  <a:lnTo>
                    <a:pt x="187903" y="353060"/>
                  </a:lnTo>
                  <a:lnTo>
                    <a:pt x="183331" y="353060"/>
                  </a:lnTo>
                  <a:lnTo>
                    <a:pt x="181807" y="365760"/>
                  </a:lnTo>
                  <a:close/>
                </a:path>
                <a:path w="1790064" h="1788795">
                  <a:moveTo>
                    <a:pt x="1326951" y="111341"/>
                  </a:moveTo>
                  <a:lnTo>
                    <a:pt x="1300424" y="99060"/>
                  </a:lnTo>
                  <a:lnTo>
                    <a:pt x="1280611" y="99060"/>
                  </a:lnTo>
                  <a:lnTo>
                    <a:pt x="1276039" y="86360"/>
                  </a:lnTo>
                  <a:lnTo>
                    <a:pt x="1259276" y="86360"/>
                  </a:lnTo>
                  <a:lnTo>
                    <a:pt x="1250131" y="73660"/>
                  </a:lnTo>
                  <a:lnTo>
                    <a:pt x="1224224" y="73660"/>
                  </a:lnTo>
                  <a:lnTo>
                    <a:pt x="1215079" y="60960"/>
                  </a:lnTo>
                  <a:lnTo>
                    <a:pt x="1204411" y="60960"/>
                  </a:lnTo>
                  <a:lnTo>
                    <a:pt x="1167835" y="48260"/>
                  </a:lnTo>
                  <a:lnTo>
                    <a:pt x="1148024" y="48260"/>
                  </a:lnTo>
                  <a:lnTo>
                    <a:pt x="1143451" y="35560"/>
                  </a:lnTo>
                  <a:lnTo>
                    <a:pt x="1102303" y="35560"/>
                  </a:lnTo>
                  <a:lnTo>
                    <a:pt x="1090111" y="22860"/>
                  </a:lnTo>
                  <a:lnTo>
                    <a:pt x="1052011" y="22860"/>
                  </a:lnTo>
                  <a:lnTo>
                    <a:pt x="1024579" y="10160"/>
                  </a:lnTo>
                  <a:lnTo>
                    <a:pt x="1029235" y="10160"/>
                  </a:lnTo>
                  <a:lnTo>
                    <a:pt x="1035503" y="10983"/>
                  </a:lnTo>
                  <a:lnTo>
                    <a:pt x="1080874" y="19361"/>
                  </a:lnTo>
                  <a:lnTo>
                    <a:pt x="1125416" y="29995"/>
                  </a:lnTo>
                  <a:lnTo>
                    <a:pt x="1169068" y="42823"/>
                  </a:lnTo>
                  <a:lnTo>
                    <a:pt x="1211768" y="57783"/>
                  </a:lnTo>
                  <a:lnTo>
                    <a:pt x="1253453" y="74814"/>
                  </a:lnTo>
                  <a:lnTo>
                    <a:pt x="1294062" y="93854"/>
                  </a:lnTo>
                  <a:lnTo>
                    <a:pt x="1326951" y="111341"/>
                  </a:lnTo>
                  <a:close/>
                </a:path>
                <a:path w="1790064" h="1788795">
                  <a:moveTo>
                    <a:pt x="812931" y="1788280"/>
                  </a:moveTo>
                  <a:lnTo>
                    <a:pt x="811394" y="1788160"/>
                  </a:lnTo>
                  <a:lnTo>
                    <a:pt x="812743" y="1788160"/>
                  </a:lnTo>
                  <a:lnTo>
                    <a:pt x="812931" y="1788280"/>
                  </a:lnTo>
                  <a:close/>
                </a:path>
                <a:path w="1790064" h="1788795">
                  <a:moveTo>
                    <a:pt x="727972" y="1776414"/>
                  </a:moveTo>
                  <a:lnTo>
                    <a:pt x="722792" y="1775460"/>
                  </a:lnTo>
                  <a:lnTo>
                    <a:pt x="727399" y="1775460"/>
                  </a:lnTo>
                  <a:lnTo>
                    <a:pt x="727972" y="1776414"/>
                  </a:lnTo>
                  <a:close/>
                </a:path>
                <a:path w="1790064" h="1788795">
                  <a:moveTo>
                    <a:pt x="589477" y="1738629"/>
                  </a:moveTo>
                  <a:lnTo>
                    <a:pt x="585845" y="1737360"/>
                  </a:lnTo>
                  <a:lnTo>
                    <a:pt x="587191" y="1737360"/>
                  </a:lnTo>
                  <a:lnTo>
                    <a:pt x="589477" y="1738629"/>
                  </a:lnTo>
                  <a:close/>
                </a:path>
                <a:path w="1790064" h="1788795">
                  <a:moveTo>
                    <a:pt x="428852" y="1661485"/>
                  </a:moveTo>
                  <a:lnTo>
                    <a:pt x="428306" y="1661160"/>
                  </a:lnTo>
                  <a:lnTo>
                    <a:pt x="428695" y="1661160"/>
                  </a:lnTo>
                  <a:lnTo>
                    <a:pt x="428852" y="1661485"/>
                  </a:lnTo>
                  <a:close/>
                </a:path>
                <a:path w="1790064" h="1788795">
                  <a:moveTo>
                    <a:pt x="389081" y="1635801"/>
                  </a:moveTo>
                  <a:close/>
                </a:path>
                <a:path w="1790064" h="1788795">
                  <a:moveTo>
                    <a:pt x="372438" y="1624144"/>
                  </a:moveTo>
                  <a:lnTo>
                    <a:pt x="370973" y="1623060"/>
                  </a:lnTo>
                  <a:lnTo>
                    <a:pt x="372308" y="1623060"/>
                  </a:lnTo>
                  <a:lnTo>
                    <a:pt x="372438" y="1624144"/>
                  </a:lnTo>
                  <a:close/>
                </a:path>
                <a:path w="1790064" h="1788795">
                  <a:moveTo>
                    <a:pt x="354091" y="1610561"/>
                  </a:moveTo>
                  <a:lnTo>
                    <a:pt x="353820" y="1610360"/>
                  </a:lnTo>
                  <a:lnTo>
                    <a:pt x="354019" y="1610360"/>
                  </a:lnTo>
                  <a:lnTo>
                    <a:pt x="354091" y="1610561"/>
                  </a:lnTo>
                  <a:close/>
                </a:path>
                <a:path w="1790064" h="1788795">
                  <a:moveTo>
                    <a:pt x="197047" y="1458075"/>
                  </a:moveTo>
                  <a:close/>
                </a:path>
                <a:path w="1790064" h="1788795">
                  <a:moveTo>
                    <a:pt x="168091" y="1420178"/>
                  </a:moveTo>
                  <a:lnTo>
                    <a:pt x="167856" y="1419860"/>
                  </a:lnTo>
                  <a:lnTo>
                    <a:pt x="168091" y="1419860"/>
                  </a:lnTo>
                  <a:lnTo>
                    <a:pt x="168091" y="1420178"/>
                  </a:lnTo>
                  <a:close/>
                </a:path>
                <a:path w="1790064" h="1788795">
                  <a:moveTo>
                    <a:pt x="158992" y="1407536"/>
                  </a:moveTo>
                  <a:lnTo>
                    <a:pt x="158741" y="1407160"/>
                  </a:lnTo>
                  <a:lnTo>
                    <a:pt x="158947" y="1407160"/>
                  </a:lnTo>
                  <a:lnTo>
                    <a:pt x="158992" y="1407536"/>
                  </a:lnTo>
                  <a:close/>
                </a:path>
                <a:path w="1790064" h="1788795">
                  <a:moveTo>
                    <a:pt x="142183" y="1382308"/>
                  </a:moveTo>
                  <a:lnTo>
                    <a:pt x="141818" y="1381760"/>
                  </a:lnTo>
                  <a:lnTo>
                    <a:pt x="142183" y="1381760"/>
                  </a:lnTo>
                  <a:lnTo>
                    <a:pt x="142183" y="1382308"/>
                  </a:lnTo>
                  <a:close/>
                </a:path>
                <a:path w="1790064" h="1788795">
                  <a:moveTo>
                    <a:pt x="134563" y="1370507"/>
                  </a:moveTo>
                  <a:lnTo>
                    <a:pt x="133699" y="1369060"/>
                  </a:lnTo>
                  <a:lnTo>
                    <a:pt x="134563" y="1369060"/>
                  </a:lnTo>
                  <a:lnTo>
                    <a:pt x="134563" y="1370507"/>
                  </a:lnTo>
                  <a:close/>
                </a:path>
                <a:path w="1790064" h="1788795">
                  <a:moveTo>
                    <a:pt x="126943" y="1357736"/>
                  </a:moveTo>
                  <a:lnTo>
                    <a:pt x="126122" y="1356360"/>
                  </a:lnTo>
                  <a:lnTo>
                    <a:pt x="126943" y="1356360"/>
                  </a:lnTo>
                  <a:lnTo>
                    <a:pt x="126943" y="1357736"/>
                  </a:lnTo>
                  <a:close/>
                </a:path>
                <a:path w="1790064" h="1788795">
                  <a:moveTo>
                    <a:pt x="111703" y="1331764"/>
                  </a:moveTo>
                  <a:lnTo>
                    <a:pt x="111276" y="1330960"/>
                  </a:lnTo>
                  <a:lnTo>
                    <a:pt x="111703" y="1330960"/>
                  </a:lnTo>
                  <a:lnTo>
                    <a:pt x="111703" y="1331764"/>
                  </a:lnTo>
                  <a:close/>
                </a:path>
                <a:path w="1790064" h="1788795">
                  <a:moveTo>
                    <a:pt x="97987" y="1305922"/>
                  </a:moveTo>
                  <a:lnTo>
                    <a:pt x="97795" y="1305560"/>
                  </a:lnTo>
                  <a:lnTo>
                    <a:pt x="97987" y="1305560"/>
                  </a:lnTo>
                  <a:lnTo>
                    <a:pt x="97987" y="1305922"/>
                  </a:lnTo>
                  <a:close/>
                </a:path>
                <a:path w="1790064" h="1788795">
                  <a:moveTo>
                    <a:pt x="91891" y="1294211"/>
                  </a:moveTo>
                  <a:lnTo>
                    <a:pt x="91259" y="1292860"/>
                  </a:lnTo>
                  <a:lnTo>
                    <a:pt x="91891" y="1292860"/>
                  </a:lnTo>
                  <a:lnTo>
                    <a:pt x="91891" y="1294211"/>
                  </a:lnTo>
                  <a:close/>
                </a:path>
                <a:path w="1790064" h="1788795">
                  <a:moveTo>
                    <a:pt x="85795" y="1281185"/>
                  </a:moveTo>
                  <a:lnTo>
                    <a:pt x="85316" y="1280160"/>
                  </a:lnTo>
                  <a:lnTo>
                    <a:pt x="85795" y="1280160"/>
                  </a:lnTo>
                  <a:lnTo>
                    <a:pt x="85795" y="1281185"/>
                  </a:lnTo>
                  <a:close/>
                </a:path>
                <a:path w="1790064" h="1788795">
                  <a:moveTo>
                    <a:pt x="79699" y="1268158"/>
                  </a:moveTo>
                  <a:lnTo>
                    <a:pt x="79373" y="1267460"/>
                  </a:lnTo>
                  <a:lnTo>
                    <a:pt x="79699" y="1267460"/>
                  </a:lnTo>
                  <a:lnTo>
                    <a:pt x="79699" y="1268158"/>
                  </a:lnTo>
                  <a:close/>
                </a:path>
                <a:path w="1790064" h="1788795">
                  <a:moveTo>
                    <a:pt x="73603" y="1255088"/>
                  </a:moveTo>
                  <a:lnTo>
                    <a:pt x="73470" y="1254760"/>
                  </a:lnTo>
                  <a:lnTo>
                    <a:pt x="73603" y="1254760"/>
                  </a:lnTo>
                  <a:lnTo>
                    <a:pt x="73603" y="1255088"/>
                  </a:lnTo>
                  <a:close/>
                </a:path>
                <a:path w="1790064" h="1788795">
                  <a:moveTo>
                    <a:pt x="58363" y="1217710"/>
                  </a:moveTo>
                  <a:lnTo>
                    <a:pt x="57935" y="1216660"/>
                  </a:lnTo>
                  <a:lnTo>
                    <a:pt x="58363" y="1216660"/>
                  </a:lnTo>
                  <a:lnTo>
                    <a:pt x="58363" y="1217710"/>
                  </a:lnTo>
                  <a:close/>
                </a:path>
                <a:path w="1790064" h="1788795">
                  <a:moveTo>
                    <a:pt x="53791" y="1205305"/>
                  </a:moveTo>
                  <a:lnTo>
                    <a:pt x="53321" y="1203960"/>
                  </a:lnTo>
                  <a:lnTo>
                    <a:pt x="53791" y="1203960"/>
                  </a:lnTo>
                  <a:lnTo>
                    <a:pt x="53791" y="1205305"/>
                  </a:lnTo>
                  <a:close/>
                </a:path>
                <a:path w="1790064" h="1788795">
                  <a:moveTo>
                    <a:pt x="49219" y="1192228"/>
                  </a:moveTo>
                  <a:lnTo>
                    <a:pt x="48881" y="1191260"/>
                  </a:lnTo>
                  <a:lnTo>
                    <a:pt x="49219" y="1191260"/>
                  </a:lnTo>
                  <a:lnTo>
                    <a:pt x="49219" y="1192228"/>
                  </a:lnTo>
                  <a:close/>
                </a:path>
                <a:path w="1790064" h="1788795">
                  <a:moveTo>
                    <a:pt x="44647" y="1179150"/>
                  </a:moveTo>
                  <a:lnTo>
                    <a:pt x="44441" y="1178560"/>
                  </a:lnTo>
                  <a:lnTo>
                    <a:pt x="44647" y="1178560"/>
                  </a:lnTo>
                  <a:lnTo>
                    <a:pt x="44647" y="1179150"/>
                  </a:lnTo>
                  <a:close/>
                </a:path>
                <a:path w="1790064" h="1788795">
                  <a:moveTo>
                    <a:pt x="29407" y="1128765"/>
                  </a:moveTo>
                  <a:lnTo>
                    <a:pt x="29112" y="1127760"/>
                  </a:lnTo>
                  <a:lnTo>
                    <a:pt x="29407" y="1127760"/>
                  </a:lnTo>
                  <a:lnTo>
                    <a:pt x="29407" y="1128765"/>
                  </a:lnTo>
                  <a:close/>
                </a:path>
                <a:path w="1790064" h="1788795">
                  <a:moveTo>
                    <a:pt x="26359" y="1116348"/>
                  </a:moveTo>
                  <a:lnTo>
                    <a:pt x="26052" y="1115060"/>
                  </a:lnTo>
                  <a:lnTo>
                    <a:pt x="26359" y="1115060"/>
                  </a:lnTo>
                  <a:lnTo>
                    <a:pt x="26359" y="1116348"/>
                  </a:lnTo>
                  <a:close/>
                </a:path>
                <a:path w="1790064" h="1788795">
                  <a:moveTo>
                    <a:pt x="23311" y="1103551"/>
                  </a:moveTo>
                  <a:lnTo>
                    <a:pt x="23028" y="1102360"/>
                  </a:lnTo>
                  <a:lnTo>
                    <a:pt x="23311" y="1102360"/>
                  </a:lnTo>
                  <a:lnTo>
                    <a:pt x="23311" y="1103551"/>
                  </a:lnTo>
                  <a:close/>
                </a:path>
                <a:path w="1790064" h="1788795">
                  <a:moveTo>
                    <a:pt x="20263" y="1090753"/>
                  </a:moveTo>
                  <a:lnTo>
                    <a:pt x="20003" y="1089660"/>
                  </a:lnTo>
                  <a:lnTo>
                    <a:pt x="20263" y="1089660"/>
                  </a:lnTo>
                  <a:lnTo>
                    <a:pt x="20263" y="1090753"/>
                  </a:lnTo>
                  <a:close/>
                </a:path>
                <a:path w="1790064" h="1788795">
                  <a:moveTo>
                    <a:pt x="12643" y="1051810"/>
                  </a:moveTo>
                  <a:lnTo>
                    <a:pt x="12597" y="1051560"/>
                  </a:lnTo>
                  <a:lnTo>
                    <a:pt x="12643" y="1051810"/>
                  </a:lnTo>
                  <a:close/>
                </a:path>
                <a:path w="1790064" h="1788795">
                  <a:moveTo>
                    <a:pt x="451" y="947347"/>
                  </a:moveTo>
                  <a:lnTo>
                    <a:pt x="168" y="943739"/>
                  </a:lnTo>
                  <a:lnTo>
                    <a:pt x="0" y="937260"/>
                  </a:lnTo>
                  <a:lnTo>
                    <a:pt x="451" y="937260"/>
                  </a:lnTo>
                  <a:lnTo>
                    <a:pt x="451" y="947347"/>
                  </a:lnTo>
                  <a:close/>
                </a:path>
                <a:path w="1790064" h="1788795">
                  <a:moveTo>
                    <a:pt x="1390004" y="149860"/>
                  </a:moveTo>
                  <a:lnTo>
                    <a:pt x="1370527" y="149860"/>
                  </a:lnTo>
                  <a:lnTo>
                    <a:pt x="1369003" y="137160"/>
                  </a:lnTo>
                  <a:lnTo>
                    <a:pt x="1350715" y="137160"/>
                  </a:lnTo>
                  <a:lnTo>
                    <a:pt x="1349192" y="124460"/>
                  </a:lnTo>
                  <a:lnTo>
                    <a:pt x="1329379" y="124460"/>
                  </a:lnTo>
                  <a:lnTo>
                    <a:pt x="1327863" y="111826"/>
                  </a:lnTo>
                  <a:lnTo>
                    <a:pt x="1333533" y="114840"/>
                  </a:lnTo>
                  <a:lnTo>
                    <a:pt x="1371802" y="137713"/>
                  </a:lnTo>
                  <a:lnTo>
                    <a:pt x="1390004" y="149860"/>
                  </a:lnTo>
                  <a:close/>
                </a:path>
                <a:path w="1790064" h="1788795">
                  <a:moveTo>
                    <a:pt x="1458855" y="200660"/>
                  </a:moveTo>
                  <a:lnTo>
                    <a:pt x="1445203" y="200660"/>
                  </a:lnTo>
                  <a:lnTo>
                    <a:pt x="1442155" y="187960"/>
                  </a:lnTo>
                  <a:lnTo>
                    <a:pt x="1428439" y="187960"/>
                  </a:lnTo>
                  <a:lnTo>
                    <a:pt x="1425392" y="175260"/>
                  </a:lnTo>
                  <a:lnTo>
                    <a:pt x="1410151" y="175260"/>
                  </a:lnTo>
                  <a:lnTo>
                    <a:pt x="1407103" y="162560"/>
                  </a:lnTo>
                  <a:lnTo>
                    <a:pt x="1391863" y="162560"/>
                  </a:lnTo>
                  <a:lnTo>
                    <a:pt x="1390368" y="150102"/>
                  </a:lnTo>
                  <a:lnTo>
                    <a:pt x="1408810" y="162409"/>
                  </a:lnTo>
                  <a:lnTo>
                    <a:pt x="1444493" y="188868"/>
                  </a:lnTo>
                  <a:lnTo>
                    <a:pt x="1458855" y="200660"/>
                  </a:lnTo>
                  <a:close/>
                </a:path>
                <a:path w="1790064" h="1788795">
                  <a:moveTo>
                    <a:pt x="1488748" y="226060"/>
                  </a:moveTo>
                  <a:lnTo>
                    <a:pt x="1475683" y="226060"/>
                  </a:lnTo>
                  <a:lnTo>
                    <a:pt x="1466539" y="213360"/>
                  </a:lnTo>
                  <a:lnTo>
                    <a:pt x="1463492" y="213360"/>
                  </a:lnTo>
                  <a:lnTo>
                    <a:pt x="1458946" y="200734"/>
                  </a:lnTo>
                  <a:lnTo>
                    <a:pt x="1478790" y="217026"/>
                  </a:lnTo>
                  <a:lnTo>
                    <a:pt x="1488748" y="226060"/>
                  </a:lnTo>
                  <a:close/>
                </a:path>
                <a:path w="1790064" h="1788795">
                  <a:moveTo>
                    <a:pt x="1564751" y="302260"/>
                  </a:moveTo>
                  <a:lnTo>
                    <a:pt x="1551883" y="302260"/>
                  </a:lnTo>
                  <a:lnTo>
                    <a:pt x="1551883" y="289560"/>
                  </a:lnTo>
                  <a:lnTo>
                    <a:pt x="1506163" y="251460"/>
                  </a:lnTo>
                  <a:lnTo>
                    <a:pt x="1503115" y="251460"/>
                  </a:lnTo>
                  <a:lnTo>
                    <a:pt x="1490025" y="227218"/>
                  </a:lnTo>
                  <a:lnTo>
                    <a:pt x="1511638" y="246824"/>
                  </a:lnTo>
                  <a:lnTo>
                    <a:pt x="1542976" y="278199"/>
                  </a:lnTo>
                  <a:lnTo>
                    <a:pt x="1564751" y="302260"/>
                  </a:lnTo>
                  <a:close/>
                </a:path>
                <a:path w="1790064" h="1788795">
                  <a:moveTo>
                    <a:pt x="1650868" y="416560"/>
                  </a:moveTo>
                  <a:lnTo>
                    <a:pt x="1641799" y="416560"/>
                  </a:lnTo>
                  <a:lnTo>
                    <a:pt x="1641799" y="403860"/>
                  </a:lnTo>
                  <a:lnTo>
                    <a:pt x="1635703" y="403860"/>
                  </a:lnTo>
                  <a:lnTo>
                    <a:pt x="1632655" y="391160"/>
                  </a:lnTo>
                  <a:lnTo>
                    <a:pt x="1628083" y="391160"/>
                  </a:lnTo>
                  <a:lnTo>
                    <a:pt x="1625035" y="378460"/>
                  </a:lnTo>
                  <a:lnTo>
                    <a:pt x="1617415" y="378460"/>
                  </a:lnTo>
                  <a:lnTo>
                    <a:pt x="1614367" y="365760"/>
                  </a:lnTo>
                  <a:lnTo>
                    <a:pt x="1608271" y="365760"/>
                  </a:lnTo>
                  <a:lnTo>
                    <a:pt x="1603699" y="353060"/>
                  </a:lnTo>
                  <a:lnTo>
                    <a:pt x="1596079" y="353060"/>
                  </a:lnTo>
                  <a:lnTo>
                    <a:pt x="1596079" y="340360"/>
                  </a:lnTo>
                  <a:lnTo>
                    <a:pt x="1589983" y="340360"/>
                  </a:lnTo>
                  <a:lnTo>
                    <a:pt x="1585411" y="327660"/>
                  </a:lnTo>
                  <a:lnTo>
                    <a:pt x="1574743" y="327660"/>
                  </a:lnTo>
                  <a:lnTo>
                    <a:pt x="1574743" y="314960"/>
                  </a:lnTo>
                  <a:lnTo>
                    <a:pt x="1565599" y="314960"/>
                  </a:lnTo>
                  <a:lnTo>
                    <a:pt x="1565599" y="303197"/>
                  </a:lnTo>
                  <a:lnTo>
                    <a:pt x="1572741" y="311089"/>
                  </a:lnTo>
                  <a:lnTo>
                    <a:pt x="1600872" y="345432"/>
                  </a:lnTo>
                  <a:lnTo>
                    <a:pt x="1627306" y="381168"/>
                  </a:lnTo>
                  <a:lnTo>
                    <a:pt x="1650868" y="416560"/>
                  </a:lnTo>
                  <a:close/>
                </a:path>
                <a:path w="1790064" h="1788795">
                  <a:moveTo>
                    <a:pt x="1658556" y="429260"/>
                  </a:moveTo>
                  <a:lnTo>
                    <a:pt x="1652467" y="429260"/>
                  </a:lnTo>
                  <a:lnTo>
                    <a:pt x="1650960" y="416699"/>
                  </a:lnTo>
                  <a:lnTo>
                    <a:pt x="1651982" y="418234"/>
                  </a:lnTo>
                  <a:lnTo>
                    <a:pt x="1658556" y="429260"/>
                  </a:lnTo>
                  <a:close/>
                </a:path>
                <a:path w="1790064" h="1788795">
                  <a:moveTo>
                    <a:pt x="1666128" y="441960"/>
                  </a:moveTo>
                  <a:lnTo>
                    <a:pt x="1660087" y="441960"/>
                  </a:lnTo>
                  <a:lnTo>
                    <a:pt x="1658565" y="429275"/>
                  </a:lnTo>
                  <a:lnTo>
                    <a:pt x="1666128" y="441960"/>
                  </a:lnTo>
                  <a:close/>
                </a:path>
                <a:path w="1790064" h="1788795">
                  <a:moveTo>
                    <a:pt x="1673700" y="454660"/>
                  </a:moveTo>
                  <a:lnTo>
                    <a:pt x="1666183" y="454660"/>
                  </a:lnTo>
                  <a:lnTo>
                    <a:pt x="1666183" y="442053"/>
                  </a:lnTo>
                  <a:lnTo>
                    <a:pt x="1673700" y="454660"/>
                  </a:lnTo>
                  <a:close/>
                </a:path>
                <a:path w="1790064" h="1788795">
                  <a:moveTo>
                    <a:pt x="1680561" y="467360"/>
                  </a:moveTo>
                  <a:lnTo>
                    <a:pt x="1675327" y="467360"/>
                  </a:lnTo>
                  <a:lnTo>
                    <a:pt x="1673829" y="454877"/>
                  </a:lnTo>
                  <a:lnTo>
                    <a:pt x="1674838" y="456568"/>
                  </a:lnTo>
                  <a:lnTo>
                    <a:pt x="1680561" y="467360"/>
                  </a:lnTo>
                  <a:close/>
                </a:path>
                <a:path w="1790064" h="1788795">
                  <a:moveTo>
                    <a:pt x="1687298" y="480060"/>
                  </a:moveTo>
                  <a:lnTo>
                    <a:pt x="1681424" y="480060"/>
                  </a:lnTo>
                  <a:lnTo>
                    <a:pt x="1681424" y="468985"/>
                  </a:lnTo>
                  <a:lnTo>
                    <a:pt x="1687298" y="480060"/>
                  </a:lnTo>
                  <a:close/>
                </a:path>
                <a:path w="1790064" h="1788795">
                  <a:moveTo>
                    <a:pt x="1700184" y="505460"/>
                  </a:moveTo>
                  <a:lnTo>
                    <a:pt x="1693615" y="505460"/>
                  </a:lnTo>
                  <a:lnTo>
                    <a:pt x="1693615" y="492760"/>
                  </a:lnTo>
                  <a:lnTo>
                    <a:pt x="1687519" y="492760"/>
                  </a:lnTo>
                  <a:lnTo>
                    <a:pt x="1687519" y="480477"/>
                  </a:lnTo>
                  <a:lnTo>
                    <a:pt x="1695811" y="496109"/>
                  </a:lnTo>
                  <a:lnTo>
                    <a:pt x="1700184" y="505460"/>
                  </a:lnTo>
                  <a:close/>
                </a:path>
                <a:path w="1790064" h="1788795">
                  <a:moveTo>
                    <a:pt x="1717596" y="543560"/>
                  </a:moveTo>
                  <a:lnTo>
                    <a:pt x="1711903" y="543560"/>
                  </a:lnTo>
                  <a:lnTo>
                    <a:pt x="1711903" y="530860"/>
                  </a:lnTo>
                  <a:lnTo>
                    <a:pt x="1705808" y="530860"/>
                  </a:lnTo>
                  <a:lnTo>
                    <a:pt x="1705808" y="518160"/>
                  </a:lnTo>
                  <a:lnTo>
                    <a:pt x="1701235" y="518160"/>
                  </a:lnTo>
                  <a:lnTo>
                    <a:pt x="1701235" y="507708"/>
                  </a:lnTo>
                  <a:lnTo>
                    <a:pt x="1714839" y="536796"/>
                  </a:lnTo>
                  <a:lnTo>
                    <a:pt x="1717596" y="543560"/>
                  </a:lnTo>
                  <a:close/>
                </a:path>
                <a:path w="1790064" h="1788795">
                  <a:moveTo>
                    <a:pt x="1727947" y="568960"/>
                  </a:moveTo>
                  <a:lnTo>
                    <a:pt x="1722571" y="568960"/>
                  </a:lnTo>
                  <a:lnTo>
                    <a:pt x="1722571" y="556260"/>
                  </a:lnTo>
                  <a:lnTo>
                    <a:pt x="1717999" y="556260"/>
                  </a:lnTo>
                  <a:lnTo>
                    <a:pt x="1717999" y="544550"/>
                  </a:lnTo>
                  <a:lnTo>
                    <a:pt x="1727947" y="568960"/>
                  </a:lnTo>
                  <a:close/>
                </a:path>
                <a:path w="1790064" h="1788795">
                  <a:moveTo>
                    <a:pt x="1732942" y="581660"/>
                  </a:moveTo>
                  <a:lnTo>
                    <a:pt x="1728667" y="581660"/>
                  </a:lnTo>
                  <a:lnTo>
                    <a:pt x="1728667" y="570728"/>
                  </a:lnTo>
                  <a:lnTo>
                    <a:pt x="1731861" y="578566"/>
                  </a:lnTo>
                  <a:lnTo>
                    <a:pt x="1732942" y="581660"/>
                  </a:lnTo>
                  <a:close/>
                </a:path>
                <a:path w="1790064" h="1788795">
                  <a:moveTo>
                    <a:pt x="1737380" y="594360"/>
                  </a:moveTo>
                  <a:lnTo>
                    <a:pt x="1733239" y="594360"/>
                  </a:lnTo>
                  <a:lnTo>
                    <a:pt x="1733239" y="582508"/>
                  </a:lnTo>
                  <a:lnTo>
                    <a:pt x="1737380" y="594360"/>
                  </a:lnTo>
                  <a:close/>
                </a:path>
                <a:path w="1790064" h="1788795">
                  <a:moveTo>
                    <a:pt x="1741818" y="607060"/>
                  </a:moveTo>
                  <a:lnTo>
                    <a:pt x="1737811" y="607060"/>
                  </a:lnTo>
                  <a:lnTo>
                    <a:pt x="1737811" y="595593"/>
                  </a:lnTo>
                  <a:lnTo>
                    <a:pt x="1741818" y="607060"/>
                  </a:lnTo>
                  <a:close/>
                </a:path>
                <a:path w="1790064" h="1788795">
                  <a:moveTo>
                    <a:pt x="1746257" y="619760"/>
                  </a:moveTo>
                  <a:lnTo>
                    <a:pt x="1742383" y="619760"/>
                  </a:lnTo>
                  <a:lnTo>
                    <a:pt x="1742383" y="608676"/>
                  </a:lnTo>
                  <a:lnTo>
                    <a:pt x="1746257" y="619760"/>
                  </a:lnTo>
                  <a:close/>
                </a:path>
                <a:path w="1790064" h="1788795">
                  <a:moveTo>
                    <a:pt x="1750069" y="632460"/>
                  </a:moveTo>
                  <a:lnTo>
                    <a:pt x="1746955" y="632460"/>
                  </a:lnTo>
                  <a:lnTo>
                    <a:pt x="1746955" y="621836"/>
                  </a:lnTo>
                  <a:lnTo>
                    <a:pt x="1750069" y="632460"/>
                  </a:lnTo>
                  <a:close/>
                </a:path>
                <a:path w="1790064" h="1788795">
                  <a:moveTo>
                    <a:pt x="1753791" y="645160"/>
                  </a:moveTo>
                  <a:lnTo>
                    <a:pt x="1750003" y="645160"/>
                  </a:lnTo>
                  <a:lnTo>
                    <a:pt x="1750003" y="632460"/>
                  </a:lnTo>
                  <a:lnTo>
                    <a:pt x="1753791" y="645160"/>
                  </a:lnTo>
                  <a:close/>
                </a:path>
                <a:path w="1790064" h="1788795">
                  <a:moveTo>
                    <a:pt x="1757513" y="657860"/>
                  </a:moveTo>
                  <a:lnTo>
                    <a:pt x="1754576" y="657860"/>
                  </a:lnTo>
                  <a:lnTo>
                    <a:pt x="1754576" y="647836"/>
                  </a:lnTo>
                  <a:lnTo>
                    <a:pt x="1757513" y="657860"/>
                  </a:lnTo>
                  <a:close/>
                </a:path>
                <a:path w="1790064" h="1788795">
                  <a:moveTo>
                    <a:pt x="1763960" y="683260"/>
                  </a:moveTo>
                  <a:lnTo>
                    <a:pt x="1760671" y="683260"/>
                  </a:lnTo>
                  <a:lnTo>
                    <a:pt x="1760671" y="670560"/>
                  </a:lnTo>
                  <a:lnTo>
                    <a:pt x="1757624" y="670560"/>
                  </a:lnTo>
                  <a:lnTo>
                    <a:pt x="1757624" y="658236"/>
                  </a:lnTo>
                  <a:lnTo>
                    <a:pt x="1759638" y="665110"/>
                  </a:lnTo>
                  <a:lnTo>
                    <a:pt x="1763960" y="683260"/>
                  </a:lnTo>
                  <a:close/>
                </a:path>
                <a:path w="1790064" h="1788795">
                  <a:moveTo>
                    <a:pt x="1772405" y="721360"/>
                  </a:moveTo>
                  <a:lnTo>
                    <a:pt x="1769815" y="721360"/>
                  </a:lnTo>
                  <a:lnTo>
                    <a:pt x="1769815" y="708660"/>
                  </a:lnTo>
                  <a:lnTo>
                    <a:pt x="1766767" y="708660"/>
                  </a:lnTo>
                  <a:lnTo>
                    <a:pt x="1766767" y="695960"/>
                  </a:lnTo>
                  <a:lnTo>
                    <a:pt x="1765243" y="695960"/>
                  </a:lnTo>
                  <a:lnTo>
                    <a:pt x="1765243" y="688652"/>
                  </a:lnTo>
                  <a:lnTo>
                    <a:pt x="1770269" y="709760"/>
                  </a:lnTo>
                  <a:lnTo>
                    <a:pt x="1772405" y="721360"/>
                  </a:lnTo>
                  <a:close/>
                </a:path>
                <a:path w="1790064" h="1788795">
                  <a:moveTo>
                    <a:pt x="1774744" y="734060"/>
                  </a:moveTo>
                  <a:lnTo>
                    <a:pt x="1772863" y="734060"/>
                  </a:lnTo>
                  <a:lnTo>
                    <a:pt x="1772863" y="723849"/>
                  </a:lnTo>
                  <a:lnTo>
                    <a:pt x="1774744" y="734060"/>
                  </a:lnTo>
                  <a:close/>
                </a:path>
                <a:path w="1790064" h="1788795">
                  <a:moveTo>
                    <a:pt x="1777082" y="746760"/>
                  </a:moveTo>
                  <a:lnTo>
                    <a:pt x="1775911" y="746760"/>
                  </a:lnTo>
                  <a:lnTo>
                    <a:pt x="1775911" y="740401"/>
                  </a:lnTo>
                  <a:lnTo>
                    <a:pt x="1777082" y="746760"/>
                  </a:lnTo>
                  <a:close/>
                </a:path>
                <a:path w="1790064" h="1788795">
                  <a:moveTo>
                    <a:pt x="1779197" y="759460"/>
                  </a:moveTo>
                  <a:lnTo>
                    <a:pt x="1777435" y="759460"/>
                  </a:lnTo>
                  <a:lnTo>
                    <a:pt x="1777435" y="748676"/>
                  </a:lnTo>
                  <a:lnTo>
                    <a:pt x="1778645" y="755247"/>
                  </a:lnTo>
                  <a:lnTo>
                    <a:pt x="1779197" y="759460"/>
                  </a:lnTo>
                  <a:close/>
                </a:path>
                <a:path w="1790064" h="1788795">
                  <a:moveTo>
                    <a:pt x="1780861" y="772160"/>
                  </a:moveTo>
                  <a:lnTo>
                    <a:pt x="1780483" y="772160"/>
                  </a:lnTo>
                  <a:lnTo>
                    <a:pt x="1780483" y="769278"/>
                  </a:lnTo>
                  <a:lnTo>
                    <a:pt x="1780861" y="772160"/>
                  </a:lnTo>
                  <a:close/>
                </a:path>
                <a:path w="1790064" h="1788795">
                  <a:moveTo>
                    <a:pt x="1782524" y="784860"/>
                  </a:moveTo>
                  <a:lnTo>
                    <a:pt x="1782008" y="784860"/>
                  </a:lnTo>
                  <a:lnTo>
                    <a:pt x="1782008" y="780915"/>
                  </a:lnTo>
                  <a:lnTo>
                    <a:pt x="1782524" y="784860"/>
                  </a:lnTo>
                  <a:close/>
                </a:path>
                <a:path w="1790064" h="1788795">
                  <a:moveTo>
                    <a:pt x="1784188" y="797560"/>
                  </a:moveTo>
                  <a:lnTo>
                    <a:pt x="1783531" y="797560"/>
                  </a:lnTo>
                  <a:lnTo>
                    <a:pt x="1783531" y="792548"/>
                  </a:lnTo>
                  <a:lnTo>
                    <a:pt x="1784188" y="797560"/>
                  </a:lnTo>
                  <a:close/>
                </a:path>
                <a:path w="1790064" h="1788795">
                  <a:moveTo>
                    <a:pt x="1785391" y="810260"/>
                  </a:moveTo>
                  <a:lnTo>
                    <a:pt x="1785055" y="810260"/>
                  </a:lnTo>
                  <a:lnTo>
                    <a:pt x="1785055" y="805974"/>
                  </a:lnTo>
                  <a:lnTo>
                    <a:pt x="1785391" y="810260"/>
                  </a:lnTo>
                  <a:close/>
                </a:path>
                <a:path w="1790064" h="1788795">
                  <a:moveTo>
                    <a:pt x="1788377" y="848360"/>
                  </a:moveTo>
                  <a:lnTo>
                    <a:pt x="1788103" y="848360"/>
                  </a:lnTo>
                  <a:lnTo>
                    <a:pt x="1788103" y="844869"/>
                  </a:lnTo>
                  <a:lnTo>
                    <a:pt x="1788377" y="848360"/>
                  </a:lnTo>
                  <a:close/>
                </a:path>
                <a:path w="1790064" h="1788795">
                  <a:moveTo>
                    <a:pt x="1788151" y="946738"/>
                  </a:moveTo>
                  <a:lnTo>
                    <a:pt x="1789173" y="878664"/>
                  </a:lnTo>
                  <a:lnTo>
                    <a:pt x="1789627" y="896112"/>
                  </a:lnTo>
                  <a:lnTo>
                    <a:pt x="1788387" y="943739"/>
                  </a:lnTo>
                  <a:lnTo>
                    <a:pt x="1788151" y="946738"/>
                  </a:lnTo>
                  <a:close/>
                </a:path>
                <a:path w="1790064" h="1788795">
                  <a:moveTo>
                    <a:pt x="1775821" y="1052313"/>
                  </a:moveTo>
                  <a:lnTo>
                    <a:pt x="1775911" y="1051560"/>
                  </a:lnTo>
                  <a:lnTo>
                    <a:pt x="1775821" y="1052313"/>
                  </a:lnTo>
                  <a:close/>
                </a:path>
                <a:path w="1790064" h="1788795">
                  <a:moveTo>
                    <a:pt x="1758938" y="1129501"/>
                  </a:moveTo>
                  <a:lnTo>
                    <a:pt x="1759147" y="1127760"/>
                  </a:lnTo>
                  <a:lnTo>
                    <a:pt x="1759816" y="1126366"/>
                  </a:lnTo>
                  <a:lnTo>
                    <a:pt x="1759638" y="1127113"/>
                  </a:lnTo>
                  <a:lnTo>
                    <a:pt x="1758938" y="1129501"/>
                  </a:lnTo>
                  <a:close/>
                </a:path>
                <a:path w="1790064" h="1788795">
                  <a:moveTo>
                    <a:pt x="1730005" y="1218212"/>
                  </a:moveTo>
                  <a:lnTo>
                    <a:pt x="1730192" y="1216660"/>
                  </a:lnTo>
                  <a:lnTo>
                    <a:pt x="1730638" y="1216660"/>
                  </a:lnTo>
                  <a:lnTo>
                    <a:pt x="1730005" y="1218212"/>
                  </a:lnTo>
                  <a:close/>
                </a:path>
                <a:path w="1790064" h="1788795">
                  <a:moveTo>
                    <a:pt x="1688348" y="1310184"/>
                  </a:moveTo>
                  <a:lnTo>
                    <a:pt x="1690567" y="1305560"/>
                  </a:lnTo>
                  <a:lnTo>
                    <a:pt x="1690800" y="1305560"/>
                  </a:lnTo>
                  <a:lnTo>
                    <a:pt x="1688348" y="1310184"/>
                  </a:lnTo>
                  <a:close/>
                </a:path>
                <a:path w="1790064" h="1788795">
                  <a:moveTo>
                    <a:pt x="1675844" y="1333757"/>
                  </a:moveTo>
                  <a:lnTo>
                    <a:pt x="1676851" y="1330960"/>
                  </a:lnTo>
                  <a:lnTo>
                    <a:pt x="1677328" y="1330960"/>
                  </a:lnTo>
                  <a:lnTo>
                    <a:pt x="1675844" y="1333757"/>
                  </a:lnTo>
                  <a:close/>
                </a:path>
                <a:path w="1790064" h="1788795">
                  <a:moveTo>
                    <a:pt x="1629543" y="1407695"/>
                  </a:moveTo>
                  <a:lnTo>
                    <a:pt x="1629608" y="1407160"/>
                  </a:lnTo>
                  <a:lnTo>
                    <a:pt x="1629900" y="1407160"/>
                  </a:lnTo>
                  <a:lnTo>
                    <a:pt x="1629543" y="1407695"/>
                  </a:lnTo>
                  <a:close/>
                </a:path>
                <a:path w="1790064" h="1788795">
                  <a:moveTo>
                    <a:pt x="1415885" y="1624568"/>
                  </a:moveTo>
                  <a:lnTo>
                    <a:pt x="1416247" y="1623060"/>
                  </a:lnTo>
                  <a:lnTo>
                    <a:pt x="1417919" y="1623060"/>
                  </a:lnTo>
                  <a:lnTo>
                    <a:pt x="1415885" y="1624568"/>
                  </a:lnTo>
                  <a:close/>
                </a:path>
                <a:path w="1790064" h="1788795">
                  <a:moveTo>
                    <a:pt x="1399447" y="1636062"/>
                  </a:moveTo>
                  <a:lnTo>
                    <a:pt x="1399483" y="1635760"/>
                  </a:lnTo>
                  <a:lnTo>
                    <a:pt x="1399900" y="1635760"/>
                  </a:lnTo>
                  <a:lnTo>
                    <a:pt x="1399447" y="1636062"/>
                  </a:lnTo>
                  <a:close/>
                </a:path>
                <a:path w="1790064" h="1788795">
                  <a:moveTo>
                    <a:pt x="1359723" y="1661730"/>
                  </a:moveTo>
                  <a:lnTo>
                    <a:pt x="1359860" y="1661160"/>
                  </a:lnTo>
                  <a:lnTo>
                    <a:pt x="1360677" y="1661160"/>
                  </a:lnTo>
                  <a:lnTo>
                    <a:pt x="1359723" y="1661730"/>
                  </a:lnTo>
                  <a:close/>
                </a:path>
                <a:path w="1790064" h="1788795">
                  <a:moveTo>
                    <a:pt x="1263221" y="1712830"/>
                  </a:moveTo>
                  <a:lnTo>
                    <a:pt x="1263847" y="1711960"/>
                  </a:lnTo>
                  <a:lnTo>
                    <a:pt x="1265076" y="1711960"/>
                  </a:lnTo>
                  <a:lnTo>
                    <a:pt x="1263221" y="1712830"/>
                  </a:lnTo>
                  <a:close/>
                </a:path>
                <a:path w="1790064" h="1788795">
                  <a:moveTo>
                    <a:pt x="1062047" y="1776339"/>
                  </a:moveTo>
                  <a:lnTo>
                    <a:pt x="1062679" y="1775460"/>
                  </a:lnTo>
                  <a:lnTo>
                    <a:pt x="1066806" y="1775460"/>
                  </a:lnTo>
                  <a:lnTo>
                    <a:pt x="1062047" y="1776339"/>
                  </a:lnTo>
                  <a:close/>
                </a:path>
                <a:path w="1790064" h="1788795">
                  <a:moveTo>
                    <a:pt x="975476" y="1788393"/>
                  </a:moveTo>
                  <a:lnTo>
                    <a:pt x="975811" y="1788160"/>
                  </a:lnTo>
                  <a:lnTo>
                    <a:pt x="978440" y="1788160"/>
                  </a:lnTo>
                  <a:lnTo>
                    <a:pt x="975476" y="178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075" y="4491360"/>
              <a:ext cx="208076" cy="4523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51913" y="4146804"/>
              <a:ext cx="856615" cy="1788795"/>
            </a:xfrm>
            <a:custGeom>
              <a:avLst/>
              <a:gdLst/>
              <a:ahLst/>
              <a:cxnLst/>
              <a:rect l="l" t="t" r="r" b="b"/>
              <a:pathLst>
                <a:path w="856614" h="1788795">
                  <a:moveTo>
                    <a:pt x="0" y="365760"/>
                  </a:moveTo>
                  <a:lnTo>
                    <a:pt x="43209" y="311089"/>
                  </a:lnTo>
                  <a:lnTo>
                    <a:pt x="73006" y="278199"/>
                  </a:lnTo>
                  <a:lnTo>
                    <a:pt x="104381" y="246824"/>
                  </a:lnTo>
                  <a:lnTo>
                    <a:pt x="137271" y="217026"/>
                  </a:lnTo>
                  <a:lnTo>
                    <a:pt x="171614" y="188868"/>
                  </a:lnTo>
                  <a:lnTo>
                    <a:pt x="207350" y="162409"/>
                  </a:lnTo>
                  <a:lnTo>
                    <a:pt x="244416" y="137713"/>
                  </a:lnTo>
                  <a:lnTo>
                    <a:pt x="282750" y="114840"/>
                  </a:lnTo>
                  <a:lnTo>
                    <a:pt x="322292" y="93854"/>
                  </a:lnTo>
                  <a:lnTo>
                    <a:pt x="362978" y="74814"/>
                  </a:lnTo>
                  <a:lnTo>
                    <a:pt x="404748" y="57783"/>
                  </a:lnTo>
                  <a:lnTo>
                    <a:pt x="447540" y="42823"/>
                  </a:lnTo>
                  <a:lnTo>
                    <a:pt x="491292" y="29995"/>
                  </a:lnTo>
                  <a:lnTo>
                    <a:pt x="535942" y="19361"/>
                  </a:lnTo>
                  <a:lnTo>
                    <a:pt x="581429" y="10983"/>
                  </a:lnTo>
                  <a:lnTo>
                    <a:pt x="627691" y="4922"/>
                  </a:lnTo>
                  <a:lnTo>
                    <a:pt x="674667" y="1240"/>
                  </a:lnTo>
                  <a:lnTo>
                    <a:pt x="722294" y="0"/>
                  </a:lnTo>
                  <a:lnTo>
                    <a:pt x="769778" y="1240"/>
                  </a:lnTo>
                  <a:lnTo>
                    <a:pt x="816620" y="4922"/>
                  </a:lnTo>
                  <a:lnTo>
                    <a:pt x="856489" y="10160"/>
                  </a:lnTo>
                </a:path>
                <a:path w="856614" h="1788795">
                  <a:moveTo>
                    <a:pt x="640186" y="1788280"/>
                  </a:moveTo>
                  <a:lnTo>
                    <a:pt x="638648" y="1788160"/>
                  </a:lnTo>
                </a:path>
                <a:path w="856614" h="1788795">
                  <a:moveTo>
                    <a:pt x="555226" y="1776414"/>
                  </a:moveTo>
                  <a:lnTo>
                    <a:pt x="550046" y="1775460"/>
                  </a:lnTo>
                </a:path>
                <a:path w="856614" h="1788795">
                  <a:moveTo>
                    <a:pt x="416731" y="1738629"/>
                  </a:moveTo>
                  <a:lnTo>
                    <a:pt x="413100" y="1737360"/>
                  </a:lnTo>
                </a:path>
                <a:path w="856614" h="1788795">
                  <a:moveTo>
                    <a:pt x="256106" y="1661485"/>
                  </a:moveTo>
                  <a:lnTo>
                    <a:pt x="255560" y="1661160"/>
                  </a:lnTo>
                </a:path>
                <a:path w="856614" h="1788795">
                  <a:moveTo>
                    <a:pt x="216335" y="1635800"/>
                  </a:moveTo>
                  <a:lnTo>
                    <a:pt x="216274" y="1635760"/>
                  </a:lnTo>
                </a:path>
                <a:path w="856614" h="1788795">
                  <a:moveTo>
                    <a:pt x="199692" y="1624144"/>
                  </a:moveTo>
                  <a:lnTo>
                    <a:pt x="198227" y="162306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2988" y="57571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21336" y="100"/>
                  </a:moveTo>
                  <a:lnTo>
                    <a:pt x="21607" y="100"/>
                  </a:lnTo>
                </a:path>
              </a:pathLst>
            </a:custGeom>
            <a:ln w="428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76121" y="56047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94" y="115"/>
                  </a:moveTo>
                  <a:lnTo>
                    <a:pt x="0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16564" y="5532640"/>
              <a:ext cx="52069" cy="55880"/>
            </a:xfrm>
            <a:custGeom>
              <a:avLst/>
              <a:gdLst/>
              <a:ahLst/>
              <a:cxnLst/>
              <a:rect l="l" t="t" r="r" b="b"/>
              <a:pathLst>
                <a:path w="52070" h="55879">
                  <a:moveTo>
                    <a:pt x="52019" y="12700"/>
                  </a:moveTo>
                  <a:lnTo>
                    <a:pt x="42926" y="12700"/>
                  </a:lnTo>
                  <a:lnTo>
                    <a:pt x="42926" y="0"/>
                  </a:lnTo>
                  <a:lnTo>
                    <a:pt x="0" y="0"/>
                  </a:lnTo>
                  <a:lnTo>
                    <a:pt x="0" y="43040"/>
                  </a:lnTo>
                  <a:lnTo>
                    <a:pt x="9118" y="43040"/>
                  </a:lnTo>
                  <a:lnTo>
                    <a:pt x="9118" y="55689"/>
                  </a:lnTo>
                  <a:lnTo>
                    <a:pt x="52019" y="55689"/>
                  </a:lnTo>
                  <a:lnTo>
                    <a:pt x="52019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90444" y="5477764"/>
              <a:ext cx="31115" cy="51435"/>
            </a:xfrm>
            <a:custGeom>
              <a:avLst/>
              <a:gdLst/>
              <a:ahLst/>
              <a:cxnLst/>
              <a:rect l="l" t="t" r="r" b="b"/>
              <a:pathLst>
                <a:path w="31114" h="51435">
                  <a:moveTo>
                    <a:pt x="30906" y="51348"/>
                  </a:moveTo>
                  <a:lnTo>
                    <a:pt x="30541" y="50800"/>
                  </a:lnTo>
                </a:path>
                <a:path w="31114" h="51435">
                  <a:moveTo>
                    <a:pt x="23287" y="39547"/>
                  </a:moveTo>
                  <a:lnTo>
                    <a:pt x="22423" y="38100"/>
                  </a:lnTo>
                </a:path>
                <a:path w="31114" h="51435">
                  <a:moveTo>
                    <a:pt x="15666" y="26776"/>
                  </a:moveTo>
                  <a:lnTo>
                    <a:pt x="14845" y="25400"/>
                  </a:lnTo>
                </a:path>
                <a:path w="31114" h="51435">
                  <a:moveTo>
                    <a:pt x="427" y="804"/>
                  </a:moveTo>
                  <a:lnTo>
                    <a:pt x="0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4676963" y="5452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21335" y="181"/>
                  </a:moveTo>
                  <a:lnTo>
                    <a:pt x="21528" y="181"/>
                  </a:lnTo>
                </a:path>
              </a:pathLst>
            </a:custGeom>
            <a:ln w="430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" name="object 15"/>
            <p:cNvSpPr/>
            <p:nvPr/>
          </p:nvSpPr>
          <p:spPr>
            <a:xfrm>
              <a:off x="4658541" y="5414264"/>
              <a:ext cx="12700" cy="27305"/>
            </a:xfrm>
            <a:custGeom>
              <a:avLst/>
              <a:gdLst/>
              <a:ahLst/>
              <a:cxnLst/>
              <a:rect l="l" t="t" r="r" b="b"/>
              <a:pathLst>
                <a:path w="12700" h="27304">
                  <a:moveTo>
                    <a:pt x="12518" y="26751"/>
                  </a:moveTo>
                  <a:lnTo>
                    <a:pt x="11886" y="25400"/>
                  </a:lnTo>
                </a:path>
                <a:path w="12700" h="27304">
                  <a:moveTo>
                    <a:pt x="6422" y="13725"/>
                  </a:moveTo>
                  <a:lnTo>
                    <a:pt x="5943" y="12700"/>
                  </a:lnTo>
                </a:path>
                <a:path w="12700" h="27304">
                  <a:moveTo>
                    <a:pt x="326" y="698"/>
                  </a:moveTo>
                  <a:lnTo>
                    <a:pt x="0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2638" y="54015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21336" y="163"/>
                  </a:moveTo>
                  <a:lnTo>
                    <a:pt x="21469" y="163"/>
                  </a:lnTo>
                </a:path>
              </a:pathLst>
            </a:custGeom>
            <a:ln w="429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4628049" y="5338064"/>
              <a:ext cx="9525" cy="26670"/>
            </a:xfrm>
            <a:custGeom>
              <a:avLst/>
              <a:gdLst/>
              <a:ahLst/>
              <a:cxnLst/>
              <a:rect l="l" t="t" r="r" b="b"/>
              <a:pathLst>
                <a:path w="9525" h="26670">
                  <a:moveTo>
                    <a:pt x="9482" y="26449"/>
                  </a:moveTo>
                  <a:lnTo>
                    <a:pt x="9054" y="25400"/>
                  </a:lnTo>
                </a:path>
                <a:path w="9525" h="26670">
                  <a:moveTo>
                    <a:pt x="4910" y="14045"/>
                  </a:moveTo>
                  <a:lnTo>
                    <a:pt x="4439" y="12700"/>
                  </a:lnTo>
                </a:path>
                <a:path w="9525" h="26670">
                  <a:moveTo>
                    <a:pt x="338" y="968"/>
                  </a:moveTo>
                  <a:lnTo>
                    <a:pt x="0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8" name="object 18"/>
            <p:cNvSpPr/>
            <p:nvPr/>
          </p:nvSpPr>
          <p:spPr>
            <a:xfrm>
              <a:off x="4623609" y="5325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21336" y="295"/>
                  </a:moveTo>
                  <a:lnTo>
                    <a:pt x="21542" y="295"/>
                  </a:lnTo>
                </a:path>
              </a:pathLst>
            </a:custGeom>
            <a:ln w="432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7829" y="5215140"/>
              <a:ext cx="52069" cy="81915"/>
            </a:xfrm>
            <a:custGeom>
              <a:avLst/>
              <a:gdLst/>
              <a:ahLst/>
              <a:cxnLst/>
              <a:rect l="l" t="t" r="r" b="b"/>
              <a:pathLst>
                <a:path w="52070" h="81914">
                  <a:moveTo>
                    <a:pt x="52070" y="38100"/>
                  </a:moveTo>
                  <a:lnTo>
                    <a:pt x="49022" y="38100"/>
                  </a:lnTo>
                  <a:lnTo>
                    <a:pt x="49022" y="25400"/>
                  </a:lnTo>
                  <a:lnTo>
                    <a:pt x="45986" y="25400"/>
                  </a:lnTo>
                  <a:lnTo>
                    <a:pt x="45986" y="12700"/>
                  </a:lnTo>
                  <a:lnTo>
                    <a:pt x="42938" y="12700"/>
                  </a:lnTo>
                  <a:lnTo>
                    <a:pt x="42938" y="0"/>
                  </a:lnTo>
                  <a:lnTo>
                    <a:pt x="0" y="0"/>
                  </a:lnTo>
                  <a:lnTo>
                    <a:pt x="0" y="43764"/>
                  </a:lnTo>
                  <a:lnTo>
                    <a:pt x="3022" y="43764"/>
                  </a:lnTo>
                  <a:lnTo>
                    <a:pt x="3022" y="56553"/>
                  </a:lnTo>
                  <a:lnTo>
                    <a:pt x="6045" y="56553"/>
                  </a:lnTo>
                  <a:lnTo>
                    <a:pt x="6045" y="69354"/>
                  </a:lnTo>
                  <a:lnTo>
                    <a:pt x="9105" y="69354"/>
                  </a:lnTo>
                  <a:lnTo>
                    <a:pt x="9105" y="81775"/>
                  </a:lnTo>
                  <a:lnTo>
                    <a:pt x="52070" y="81775"/>
                  </a:lnTo>
                  <a:lnTo>
                    <a:pt x="5207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9168" y="4156964"/>
              <a:ext cx="1784350" cy="1042035"/>
            </a:xfrm>
            <a:custGeom>
              <a:avLst/>
              <a:gdLst/>
              <a:ahLst/>
              <a:cxnLst/>
              <a:rect l="l" t="t" r="r" b="b"/>
              <a:pathLst>
                <a:path w="1784350" h="1042035">
                  <a:moveTo>
                    <a:pt x="12643" y="1041650"/>
                  </a:moveTo>
                  <a:lnTo>
                    <a:pt x="12597" y="1041400"/>
                  </a:lnTo>
                </a:path>
                <a:path w="1784350" h="1042035">
                  <a:moveTo>
                    <a:pt x="451" y="937187"/>
                  </a:moveTo>
                  <a:lnTo>
                    <a:pt x="168" y="933578"/>
                  </a:lnTo>
                  <a:lnTo>
                    <a:pt x="0" y="927100"/>
                  </a:lnTo>
                </a:path>
                <a:path w="1784350" h="1042035">
                  <a:moveTo>
                    <a:pt x="1029235" y="0"/>
                  </a:moveTo>
                  <a:lnTo>
                    <a:pt x="1080874" y="9201"/>
                  </a:lnTo>
                  <a:lnTo>
                    <a:pt x="1125416" y="19835"/>
                  </a:lnTo>
                  <a:lnTo>
                    <a:pt x="1169068" y="32663"/>
                  </a:lnTo>
                  <a:lnTo>
                    <a:pt x="1211768" y="47623"/>
                  </a:lnTo>
                  <a:lnTo>
                    <a:pt x="1253453" y="64654"/>
                  </a:lnTo>
                  <a:lnTo>
                    <a:pt x="1294062" y="83694"/>
                  </a:lnTo>
                  <a:lnTo>
                    <a:pt x="1326951" y="101181"/>
                  </a:lnTo>
                </a:path>
                <a:path w="1784350" h="1042035">
                  <a:moveTo>
                    <a:pt x="1327863" y="101666"/>
                  </a:moveTo>
                  <a:lnTo>
                    <a:pt x="1333532" y="104680"/>
                  </a:lnTo>
                  <a:lnTo>
                    <a:pt x="1371802" y="127553"/>
                  </a:lnTo>
                  <a:lnTo>
                    <a:pt x="1390004" y="139700"/>
                  </a:lnTo>
                </a:path>
                <a:path w="1784350" h="1042035">
                  <a:moveTo>
                    <a:pt x="1390368" y="139942"/>
                  </a:moveTo>
                  <a:lnTo>
                    <a:pt x="1408810" y="152249"/>
                  </a:lnTo>
                  <a:lnTo>
                    <a:pt x="1444493" y="178708"/>
                  </a:lnTo>
                  <a:lnTo>
                    <a:pt x="1458855" y="190500"/>
                  </a:lnTo>
                </a:path>
                <a:path w="1784350" h="1042035">
                  <a:moveTo>
                    <a:pt x="1458946" y="190574"/>
                  </a:moveTo>
                  <a:lnTo>
                    <a:pt x="1478790" y="206866"/>
                  </a:lnTo>
                  <a:lnTo>
                    <a:pt x="1488748" y="215900"/>
                  </a:lnTo>
                </a:path>
                <a:path w="1784350" h="1042035">
                  <a:moveTo>
                    <a:pt x="1490025" y="217058"/>
                  </a:moveTo>
                  <a:lnTo>
                    <a:pt x="1511638" y="236664"/>
                  </a:lnTo>
                  <a:lnTo>
                    <a:pt x="1542976" y="268039"/>
                  </a:lnTo>
                  <a:lnTo>
                    <a:pt x="1564751" y="292100"/>
                  </a:lnTo>
                </a:path>
                <a:path w="1784350" h="1042035">
                  <a:moveTo>
                    <a:pt x="1565599" y="293037"/>
                  </a:moveTo>
                  <a:lnTo>
                    <a:pt x="1572741" y="300929"/>
                  </a:lnTo>
                  <a:lnTo>
                    <a:pt x="1600872" y="335272"/>
                  </a:lnTo>
                  <a:lnTo>
                    <a:pt x="1627306" y="371008"/>
                  </a:lnTo>
                  <a:lnTo>
                    <a:pt x="1650868" y="406400"/>
                  </a:lnTo>
                </a:path>
                <a:path w="1784350" h="1042035">
                  <a:moveTo>
                    <a:pt x="1650960" y="406539"/>
                  </a:moveTo>
                  <a:lnTo>
                    <a:pt x="1651982" y="408074"/>
                  </a:lnTo>
                  <a:lnTo>
                    <a:pt x="1658556" y="419100"/>
                  </a:lnTo>
                </a:path>
                <a:path w="1784350" h="1042035">
                  <a:moveTo>
                    <a:pt x="1658565" y="419115"/>
                  </a:moveTo>
                  <a:lnTo>
                    <a:pt x="1666128" y="431800"/>
                  </a:lnTo>
                </a:path>
                <a:path w="1784350" h="1042035">
                  <a:moveTo>
                    <a:pt x="1666183" y="431893"/>
                  </a:moveTo>
                  <a:lnTo>
                    <a:pt x="1673700" y="444500"/>
                  </a:lnTo>
                </a:path>
                <a:path w="1784350" h="1042035">
                  <a:moveTo>
                    <a:pt x="1673829" y="444717"/>
                  </a:moveTo>
                  <a:lnTo>
                    <a:pt x="1674838" y="446408"/>
                  </a:lnTo>
                  <a:lnTo>
                    <a:pt x="1680561" y="457200"/>
                  </a:lnTo>
                </a:path>
                <a:path w="1784350" h="1042035">
                  <a:moveTo>
                    <a:pt x="1681424" y="458825"/>
                  </a:moveTo>
                  <a:lnTo>
                    <a:pt x="1687298" y="469900"/>
                  </a:lnTo>
                </a:path>
                <a:path w="1784350" h="1042035">
                  <a:moveTo>
                    <a:pt x="1687519" y="470317"/>
                  </a:moveTo>
                  <a:lnTo>
                    <a:pt x="1695811" y="485949"/>
                  </a:lnTo>
                  <a:lnTo>
                    <a:pt x="1700184" y="495300"/>
                  </a:lnTo>
                </a:path>
                <a:path w="1784350" h="1042035">
                  <a:moveTo>
                    <a:pt x="1701235" y="497548"/>
                  </a:moveTo>
                  <a:lnTo>
                    <a:pt x="1714839" y="526636"/>
                  </a:lnTo>
                  <a:lnTo>
                    <a:pt x="1717595" y="533400"/>
                  </a:lnTo>
                </a:path>
                <a:path w="1784350" h="1042035">
                  <a:moveTo>
                    <a:pt x="1717999" y="534390"/>
                  </a:moveTo>
                  <a:lnTo>
                    <a:pt x="1727946" y="558800"/>
                  </a:lnTo>
                </a:path>
                <a:path w="1784350" h="1042035">
                  <a:moveTo>
                    <a:pt x="1728667" y="560568"/>
                  </a:moveTo>
                  <a:lnTo>
                    <a:pt x="1731861" y="568406"/>
                  </a:lnTo>
                  <a:lnTo>
                    <a:pt x="1732942" y="571500"/>
                  </a:lnTo>
                </a:path>
                <a:path w="1784350" h="1042035">
                  <a:moveTo>
                    <a:pt x="1733239" y="572348"/>
                  </a:moveTo>
                  <a:lnTo>
                    <a:pt x="1737380" y="584200"/>
                  </a:lnTo>
                </a:path>
                <a:path w="1784350" h="1042035">
                  <a:moveTo>
                    <a:pt x="1737811" y="585433"/>
                  </a:moveTo>
                  <a:lnTo>
                    <a:pt x="1741818" y="596900"/>
                  </a:lnTo>
                </a:path>
                <a:path w="1784350" h="1042035">
                  <a:moveTo>
                    <a:pt x="1742383" y="598516"/>
                  </a:moveTo>
                  <a:lnTo>
                    <a:pt x="1746256" y="609600"/>
                  </a:lnTo>
                </a:path>
                <a:path w="1784350" h="1042035">
                  <a:moveTo>
                    <a:pt x="1746955" y="611676"/>
                  </a:moveTo>
                  <a:lnTo>
                    <a:pt x="1753791" y="635000"/>
                  </a:lnTo>
                </a:path>
                <a:path w="1784350" h="1042035">
                  <a:moveTo>
                    <a:pt x="1754575" y="637676"/>
                  </a:moveTo>
                  <a:lnTo>
                    <a:pt x="1757513" y="647700"/>
                  </a:lnTo>
                </a:path>
                <a:path w="1784350" h="1042035">
                  <a:moveTo>
                    <a:pt x="1757624" y="648076"/>
                  </a:moveTo>
                  <a:lnTo>
                    <a:pt x="1759638" y="654950"/>
                  </a:lnTo>
                  <a:lnTo>
                    <a:pt x="1763959" y="673100"/>
                  </a:lnTo>
                </a:path>
                <a:path w="1784350" h="1042035">
                  <a:moveTo>
                    <a:pt x="1765243" y="678492"/>
                  </a:moveTo>
                  <a:lnTo>
                    <a:pt x="1770269" y="699600"/>
                  </a:lnTo>
                  <a:lnTo>
                    <a:pt x="1772405" y="711200"/>
                  </a:lnTo>
                </a:path>
                <a:path w="1784350" h="1042035">
                  <a:moveTo>
                    <a:pt x="1772863" y="713689"/>
                  </a:moveTo>
                  <a:lnTo>
                    <a:pt x="1774744" y="723900"/>
                  </a:lnTo>
                </a:path>
                <a:path w="1784350" h="1042035">
                  <a:moveTo>
                    <a:pt x="1775911" y="730241"/>
                  </a:moveTo>
                  <a:lnTo>
                    <a:pt x="1777082" y="736600"/>
                  </a:lnTo>
                </a:path>
                <a:path w="1784350" h="1042035">
                  <a:moveTo>
                    <a:pt x="1777435" y="738516"/>
                  </a:moveTo>
                  <a:lnTo>
                    <a:pt x="1778645" y="745087"/>
                  </a:lnTo>
                  <a:lnTo>
                    <a:pt x="1779197" y="749300"/>
                  </a:lnTo>
                </a:path>
                <a:path w="1784350" h="1042035">
                  <a:moveTo>
                    <a:pt x="1780483" y="759118"/>
                  </a:moveTo>
                  <a:lnTo>
                    <a:pt x="1780861" y="762000"/>
                  </a:lnTo>
                </a:path>
                <a:path w="1784350" h="1042035">
                  <a:moveTo>
                    <a:pt x="1782008" y="770755"/>
                  </a:moveTo>
                  <a:lnTo>
                    <a:pt x="1782524" y="774700"/>
                  </a:lnTo>
                </a:path>
                <a:path w="1784350" h="1042035">
                  <a:moveTo>
                    <a:pt x="1783531" y="782388"/>
                  </a:moveTo>
                  <a:lnTo>
                    <a:pt x="1784188" y="78740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1" name="object 21"/>
            <p:cNvSpPr/>
            <p:nvPr/>
          </p:nvSpPr>
          <p:spPr>
            <a:xfrm>
              <a:off x="6342875" y="4931448"/>
              <a:ext cx="46355" cy="85090"/>
            </a:xfrm>
            <a:custGeom>
              <a:avLst/>
              <a:gdLst/>
              <a:ahLst/>
              <a:cxnLst/>
              <a:rect l="l" t="t" r="r" b="b"/>
              <a:pathLst>
                <a:path w="46354" h="85089">
                  <a:moveTo>
                    <a:pt x="45999" y="38900"/>
                  </a:moveTo>
                  <a:lnTo>
                    <a:pt x="43014" y="38900"/>
                  </a:lnTo>
                  <a:lnTo>
                    <a:pt x="43014" y="0"/>
                  </a:lnTo>
                  <a:lnTo>
                    <a:pt x="0" y="0"/>
                  </a:lnTo>
                  <a:lnTo>
                    <a:pt x="0" y="46951"/>
                  </a:lnTo>
                  <a:lnTo>
                    <a:pt x="3048" y="46951"/>
                  </a:lnTo>
                  <a:lnTo>
                    <a:pt x="3048" y="85051"/>
                  </a:lnTo>
                  <a:lnTo>
                    <a:pt x="45999" y="85051"/>
                  </a:lnTo>
                  <a:lnTo>
                    <a:pt x="45999" y="38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2" name="object 22"/>
            <p:cNvSpPr/>
            <p:nvPr/>
          </p:nvSpPr>
          <p:spPr>
            <a:xfrm>
              <a:off x="6367320" y="5025468"/>
              <a:ext cx="1905" cy="68580"/>
            </a:xfrm>
            <a:custGeom>
              <a:avLst/>
              <a:gdLst/>
              <a:ahLst/>
              <a:cxnLst/>
              <a:rect l="l" t="t" r="r" b="b"/>
              <a:pathLst>
                <a:path w="1904" h="68579">
                  <a:moveTo>
                    <a:pt x="1021" y="0"/>
                  </a:moveTo>
                  <a:lnTo>
                    <a:pt x="1475" y="17447"/>
                  </a:lnTo>
                  <a:lnTo>
                    <a:pt x="235" y="65074"/>
                  </a:lnTo>
                  <a:lnTo>
                    <a:pt x="0" y="68073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3" name="object 23"/>
            <p:cNvSpPr/>
            <p:nvPr/>
          </p:nvSpPr>
          <p:spPr>
            <a:xfrm>
              <a:off x="6354989" y="5198364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70">
                  <a:moveTo>
                    <a:pt x="-21336" y="376"/>
                  </a:moveTo>
                  <a:lnTo>
                    <a:pt x="21474" y="376"/>
                  </a:lnTo>
                </a:path>
              </a:pathLst>
            </a:custGeom>
            <a:ln w="434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4" name="object 24"/>
            <p:cNvSpPr/>
            <p:nvPr/>
          </p:nvSpPr>
          <p:spPr>
            <a:xfrm>
              <a:off x="5995054" y="5273171"/>
              <a:ext cx="344170" cy="498475"/>
            </a:xfrm>
            <a:custGeom>
              <a:avLst/>
              <a:gdLst/>
              <a:ahLst/>
              <a:cxnLst/>
              <a:rect l="l" t="t" r="r" b="b"/>
              <a:pathLst>
                <a:path w="344170" h="498475">
                  <a:moveTo>
                    <a:pt x="343930" y="0"/>
                  </a:moveTo>
                  <a:lnTo>
                    <a:pt x="343752" y="746"/>
                  </a:lnTo>
                  <a:lnTo>
                    <a:pt x="343052" y="3134"/>
                  </a:lnTo>
                </a:path>
                <a:path w="344170" h="498475">
                  <a:moveTo>
                    <a:pt x="314752" y="90293"/>
                  </a:moveTo>
                  <a:lnTo>
                    <a:pt x="314119" y="91845"/>
                  </a:lnTo>
                </a:path>
                <a:path w="344170" h="498475">
                  <a:moveTo>
                    <a:pt x="274914" y="179193"/>
                  </a:moveTo>
                  <a:lnTo>
                    <a:pt x="272462" y="183817"/>
                  </a:lnTo>
                </a:path>
                <a:path w="344170" h="498475">
                  <a:moveTo>
                    <a:pt x="261442" y="204593"/>
                  </a:moveTo>
                  <a:lnTo>
                    <a:pt x="259958" y="207390"/>
                  </a:lnTo>
                </a:path>
                <a:path w="344170" h="498475">
                  <a:moveTo>
                    <a:pt x="214014" y="280793"/>
                  </a:moveTo>
                  <a:lnTo>
                    <a:pt x="213657" y="281328"/>
                  </a:lnTo>
                </a:path>
                <a:path w="344170" h="498475">
                  <a:moveTo>
                    <a:pt x="2033" y="496693"/>
                  </a:moveTo>
                  <a:lnTo>
                    <a:pt x="0" y="498201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/>
            <p:nvPr/>
          </p:nvSpPr>
          <p:spPr>
            <a:xfrm>
              <a:off x="5978615" y="57825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-21336" y="151"/>
                  </a:moveTo>
                  <a:lnTo>
                    <a:pt x="21789" y="151"/>
                  </a:lnTo>
                </a:path>
              </a:pathLst>
            </a:custGeom>
            <a:ln w="429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6" name="object 26"/>
            <p:cNvSpPr/>
            <p:nvPr/>
          </p:nvSpPr>
          <p:spPr>
            <a:xfrm>
              <a:off x="5641215" y="5807964"/>
              <a:ext cx="299085" cy="115570"/>
            </a:xfrm>
            <a:custGeom>
              <a:avLst/>
              <a:gdLst/>
              <a:ahLst/>
              <a:cxnLst/>
              <a:rect l="l" t="t" r="r" b="b"/>
              <a:pathLst>
                <a:path w="299085" h="115570">
                  <a:moveTo>
                    <a:pt x="298630" y="0"/>
                  </a:moveTo>
                  <a:lnTo>
                    <a:pt x="297676" y="570"/>
                  </a:lnTo>
                </a:path>
                <a:path w="299085" h="115570">
                  <a:moveTo>
                    <a:pt x="203029" y="50800"/>
                  </a:moveTo>
                  <a:lnTo>
                    <a:pt x="201174" y="51669"/>
                  </a:lnTo>
                </a:path>
                <a:path w="299085" h="115570">
                  <a:moveTo>
                    <a:pt x="4759" y="114300"/>
                  </a:moveTo>
                  <a:lnTo>
                    <a:pt x="0" y="115178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7" name="object 27"/>
            <p:cNvSpPr/>
            <p:nvPr/>
          </p:nvSpPr>
          <p:spPr>
            <a:xfrm>
              <a:off x="5554644" y="5934964"/>
              <a:ext cx="3175" cy="635"/>
            </a:xfrm>
            <a:custGeom>
              <a:avLst/>
              <a:gdLst/>
              <a:ahLst/>
              <a:cxnLst/>
              <a:rect l="l" t="t" r="r" b="b"/>
              <a:pathLst>
                <a:path w="3175" h="635">
                  <a:moveTo>
                    <a:pt x="-21336" y="116"/>
                  </a:moveTo>
                  <a:lnTo>
                    <a:pt x="24299" y="116"/>
                  </a:lnTo>
                </a:path>
              </a:pathLst>
            </a:custGeom>
            <a:ln w="429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8" name="object 28"/>
            <p:cNvSpPr/>
            <p:nvPr/>
          </p:nvSpPr>
          <p:spPr>
            <a:xfrm>
              <a:off x="4578095" y="4146804"/>
              <a:ext cx="1790700" cy="1792605"/>
            </a:xfrm>
            <a:custGeom>
              <a:avLst/>
              <a:gdLst/>
              <a:ahLst/>
              <a:cxnLst/>
              <a:rect l="l" t="t" r="r" b="b"/>
              <a:pathLst>
                <a:path w="1790700" h="1792604">
                  <a:moveTo>
                    <a:pt x="896112" y="1792224"/>
                  </a:moveTo>
                  <a:lnTo>
                    <a:pt x="848485" y="1790983"/>
                  </a:lnTo>
                  <a:lnTo>
                    <a:pt x="801509" y="1787301"/>
                  </a:lnTo>
                  <a:lnTo>
                    <a:pt x="755247" y="1781240"/>
                  </a:lnTo>
                  <a:lnTo>
                    <a:pt x="709760" y="1772862"/>
                  </a:lnTo>
                  <a:lnTo>
                    <a:pt x="665110" y="1762228"/>
                  </a:lnTo>
                  <a:lnTo>
                    <a:pt x="621358" y="1749400"/>
                  </a:lnTo>
                  <a:lnTo>
                    <a:pt x="578566" y="1734440"/>
                  </a:lnTo>
                  <a:lnTo>
                    <a:pt x="536796" y="1717409"/>
                  </a:lnTo>
                  <a:lnTo>
                    <a:pt x="496109" y="1698369"/>
                  </a:lnTo>
                  <a:lnTo>
                    <a:pt x="456568" y="1677383"/>
                  </a:lnTo>
                  <a:lnTo>
                    <a:pt x="418234" y="1654510"/>
                  </a:lnTo>
                  <a:lnTo>
                    <a:pt x="381168" y="1629814"/>
                  </a:lnTo>
                  <a:lnTo>
                    <a:pt x="345432" y="1603355"/>
                  </a:lnTo>
                  <a:lnTo>
                    <a:pt x="311089" y="1575197"/>
                  </a:lnTo>
                  <a:lnTo>
                    <a:pt x="278199" y="1545399"/>
                  </a:lnTo>
                  <a:lnTo>
                    <a:pt x="246824" y="1514024"/>
                  </a:lnTo>
                  <a:lnTo>
                    <a:pt x="217026" y="1481134"/>
                  </a:lnTo>
                  <a:lnTo>
                    <a:pt x="188868" y="1446791"/>
                  </a:lnTo>
                  <a:lnTo>
                    <a:pt x="162409" y="1411055"/>
                  </a:lnTo>
                  <a:lnTo>
                    <a:pt x="137713" y="1373989"/>
                  </a:lnTo>
                  <a:lnTo>
                    <a:pt x="114840" y="1335655"/>
                  </a:lnTo>
                  <a:lnTo>
                    <a:pt x="93854" y="1296114"/>
                  </a:lnTo>
                  <a:lnTo>
                    <a:pt x="74814" y="1255427"/>
                  </a:lnTo>
                  <a:lnTo>
                    <a:pt x="57783" y="1213657"/>
                  </a:lnTo>
                  <a:lnTo>
                    <a:pt x="42823" y="1170865"/>
                  </a:lnTo>
                  <a:lnTo>
                    <a:pt x="29995" y="1127113"/>
                  </a:lnTo>
                  <a:lnTo>
                    <a:pt x="19361" y="1082463"/>
                  </a:lnTo>
                  <a:lnTo>
                    <a:pt x="10983" y="1036976"/>
                  </a:lnTo>
                  <a:lnTo>
                    <a:pt x="4922" y="990714"/>
                  </a:lnTo>
                  <a:lnTo>
                    <a:pt x="1240" y="943739"/>
                  </a:lnTo>
                  <a:lnTo>
                    <a:pt x="0" y="896112"/>
                  </a:lnTo>
                  <a:lnTo>
                    <a:pt x="1240" y="848485"/>
                  </a:lnTo>
                  <a:lnTo>
                    <a:pt x="4922" y="801509"/>
                  </a:lnTo>
                  <a:lnTo>
                    <a:pt x="10983" y="755247"/>
                  </a:lnTo>
                  <a:lnTo>
                    <a:pt x="19361" y="709760"/>
                  </a:lnTo>
                  <a:lnTo>
                    <a:pt x="29995" y="665110"/>
                  </a:lnTo>
                  <a:lnTo>
                    <a:pt x="42823" y="621358"/>
                  </a:lnTo>
                  <a:lnTo>
                    <a:pt x="57783" y="578566"/>
                  </a:lnTo>
                  <a:lnTo>
                    <a:pt x="74814" y="536796"/>
                  </a:lnTo>
                  <a:lnTo>
                    <a:pt x="93854" y="496109"/>
                  </a:lnTo>
                  <a:lnTo>
                    <a:pt x="114840" y="456568"/>
                  </a:lnTo>
                  <a:lnTo>
                    <a:pt x="137713" y="418234"/>
                  </a:lnTo>
                  <a:lnTo>
                    <a:pt x="162409" y="381168"/>
                  </a:lnTo>
                  <a:lnTo>
                    <a:pt x="188868" y="345432"/>
                  </a:lnTo>
                  <a:lnTo>
                    <a:pt x="217026" y="311089"/>
                  </a:lnTo>
                  <a:lnTo>
                    <a:pt x="246824" y="278199"/>
                  </a:lnTo>
                  <a:lnTo>
                    <a:pt x="278199" y="246824"/>
                  </a:lnTo>
                  <a:lnTo>
                    <a:pt x="311089" y="217026"/>
                  </a:lnTo>
                  <a:lnTo>
                    <a:pt x="345432" y="188868"/>
                  </a:lnTo>
                  <a:lnTo>
                    <a:pt x="381168" y="162409"/>
                  </a:lnTo>
                  <a:lnTo>
                    <a:pt x="418234" y="137713"/>
                  </a:lnTo>
                  <a:lnTo>
                    <a:pt x="456568" y="114840"/>
                  </a:lnTo>
                  <a:lnTo>
                    <a:pt x="496109" y="93854"/>
                  </a:lnTo>
                  <a:lnTo>
                    <a:pt x="536796" y="74814"/>
                  </a:lnTo>
                  <a:lnTo>
                    <a:pt x="578566" y="57783"/>
                  </a:lnTo>
                  <a:lnTo>
                    <a:pt x="621358" y="42823"/>
                  </a:lnTo>
                  <a:lnTo>
                    <a:pt x="665110" y="29995"/>
                  </a:lnTo>
                  <a:lnTo>
                    <a:pt x="709760" y="19361"/>
                  </a:lnTo>
                  <a:lnTo>
                    <a:pt x="755247" y="10983"/>
                  </a:lnTo>
                  <a:lnTo>
                    <a:pt x="801509" y="4922"/>
                  </a:lnTo>
                  <a:lnTo>
                    <a:pt x="848485" y="1240"/>
                  </a:lnTo>
                  <a:lnTo>
                    <a:pt x="896112" y="0"/>
                  </a:lnTo>
                  <a:lnTo>
                    <a:pt x="943596" y="1240"/>
                  </a:lnTo>
                  <a:lnTo>
                    <a:pt x="990438" y="4922"/>
                  </a:lnTo>
                  <a:lnTo>
                    <a:pt x="1036575" y="10983"/>
                  </a:lnTo>
                  <a:lnTo>
                    <a:pt x="1081946" y="19361"/>
                  </a:lnTo>
                  <a:lnTo>
                    <a:pt x="1126488" y="29995"/>
                  </a:lnTo>
                  <a:lnTo>
                    <a:pt x="1170141" y="42823"/>
                  </a:lnTo>
                  <a:lnTo>
                    <a:pt x="1212840" y="57783"/>
                  </a:lnTo>
                  <a:lnTo>
                    <a:pt x="1254525" y="74814"/>
                  </a:lnTo>
                  <a:lnTo>
                    <a:pt x="1295134" y="93854"/>
                  </a:lnTo>
                  <a:lnTo>
                    <a:pt x="1334605" y="114840"/>
                  </a:lnTo>
                  <a:lnTo>
                    <a:pt x="1372875" y="137713"/>
                  </a:lnTo>
                  <a:lnTo>
                    <a:pt x="1409882" y="162409"/>
                  </a:lnTo>
                  <a:lnTo>
                    <a:pt x="1445565" y="188868"/>
                  </a:lnTo>
                  <a:lnTo>
                    <a:pt x="1479862" y="217026"/>
                  </a:lnTo>
                  <a:lnTo>
                    <a:pt x="1512710" y="246824"/>
                  </a:lnTo>
                  <a:lnTo>
                    <a:pt x="1544048" y="278199"/>
                  </a:lnTo>
                  <a:lnTo>
                    <a:pt x="1573813" y="311089"/>
                  </a:lnTo>
                  <a:lnTo>
                    <a:pt x="1601944" y="345432"/>
                  </a:lnTo>
                  <a:lnTo>
                    <a:pt x="1628378" y="381168"/>
                  </a:lnTo>
                  <a:lnTo>
                    <a:pt x="1653054" y="418234"/>
                  </a:lnTo>
                  <a:lnTo>
                    <a:pt x="1675910" y="456568"/>
                  </a:lnTo>
                  <a:lnTo>
                    <a:pt x="1696883" y="496109"/>
                  </a:lnTo>
                  <a:lnTo>
                    <a:pt x="1715911" y="536796"/>
                  </a:lnTo>
                  <a:lnTo>
                    <a:pt x="1732933" y="578566"/>
                  </a:lnTo>
                  <a:lnTo>
                    <a:pt x="1747887" y="621358"/>
                  </a:lnTo>
                  <a:lnTo>
                    <a:pt x="1760710" y="665110"/>
                  </a:lnTo>
                  <a:lnTo>
                    <a:pt x="1771341" y="709760"/>
                  </a:lnTo>
                  <a:lnTo>
                    <a:pt x="1779717" y="755247"/>
                  </a:lnTo>
                  <a:lnTo>
                    <a:pt x="1785777" y="801509"/>
                  </a:lnTo>
                  <a:lnTo>
                    <a:pt x="1789459" y="848485"/>
                  </a:lnTo>
                  <a:lnTo>
                    <a:pt x="1790700" y="896112"/>
                  </a:lnTo>
                  <a:lnTo>
                    <a:pt x="1789459" y="943739"/>
                  </a:lnTo>
                  <a:lnTo>
                    <a:pt x="1785777" y="990714"/>
                  </a:lnTo>
                  <a:lnTo>
                    <a:pt x="1779717" y="1036976"/>
                  </a:lnTo>
                  <a:lnTo>
                    <a:pt x="1771341" y="1082463"/>
                  </a:lnTo>
                  <a:lnTo>
                    <a:pt x="1760710" y="1127113"/>
                  </a:lnTo>
                  <a:lnTo>
                    <a:pt x="1747887" y="1170865"/>
                  </a:lnTo>
                  <a:lnTo>
                    <a:pt x="1732933" y="1213657"/>
                  </a:lnTo>
                  <a:lnTo>
                    <a:pt x="1715911" y="1255427"/>
                  </a:lnTo>
                  <a:lnTo>
                    <a:pt x="1696883" y="1296114"/>
                  </a:lnTo>
                  <a:lnTo>
                    <a:pt x="1675910" y="1335655"/>
                  </a:lnTo>
                  <a:lnTo>
                    <a:pt x="1653054" y="1373989"/>
                  </a:lnTo>
                  <a:lnTo>
                    <a:pt x="1628378" y="1411055"/>
                  </a:lnTo>
                  <a:lnTo>
                    <a:pt x="1601944" y="1446791"/>
                  </a:lnTo>
                  <a:lnTo>
                    <a:pt x="1573813" y="1481134"/>
                  </a:lnTo>
                  <a:lnTo>
                    <a:pt x="1544048" y="1514024"/>
                  </a:lnTo>
                  <a:lnTo>
                    <a:pt x="1512710" y="1545399"/>
                  </a:lnTo>
                  <a:lnTo>
                    <a:pt x="1479862" y="1575197"/>
                  </a:lnTo>
                  <a:lnTo>
                    <a:pt x="1445565" y="1603355"/>
                  </a:lnTo>
                  <a:lnTo>
                    <a:pt x="1409882" y="1629814"/>
                  </a:lnTo>
                  <a:lnTo>
                    <a:pt x="1372875" y="1654510"/>
                  </a:lnTo>
                  <a:lnTo>
                    <a:pt x="1334605" y="1677383"/>
                  </a:lnTo>
                  <a:lnTo>
                    <a:pt x="1295134" y="1698369"/>
                  </a:lnTo>
                  <a:lnTo>
                    <a:pt x="1254525" y="1717409"/>
                  </a:lnTo>
                  <a:lnTo>
                    <a:pt x="1212840" y="1734440"/>
                  </a:lnTo>
                  <a:lnTo>
                    <a:pt x="1170141" y="1749400"/>
                  </a:lnTo>
                  <a:lnTo>
                    <a:pt x="1126488" y="1762228"/>
                  </a:lnTo>
                  <a:lnTo>
                    <a:pt x="1081946" y="1772862"/>
                  </a:lnTo>
                  <a:lnTo>
                    <a:pt x="1036575" y="1781240"/>
                  </a:lnTo>
                  <a:lnTo>
                    <a:pt x="990438" y="1787301"/>
                  </a:lnTo>
                  <a:lnTo>
                    <a:pt x="943596" y="1790983"/>
                  </a:lnTo>
                  <a:lnTo>
                    <a:pt x="896112" y="1792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8095" y="4146804"/>
              <a:ext cx="1790700" cy="1792605"/>
            </a:xfrm>
            <a:custGeom>
              <a:avLst/>
              <a:gdLst/>
              <a:ahLst/>
              <a:cxnLst/>
              <a:rect l="l" t="t" r="r" b="b"/>
              <a:pathLst>
                <a:path w="1790700" h="1792604">
                  <a:moveTo>
                    <a:pt x="0" y="896112"/>
                  </a:moveTo>
                  <a:lnTo>
                    <a:pt x="1240" y="848485"/>
                  </a:lnTo>
                  <a:lnTo>
                    <a:pt x="4922" y="801509"/>
                  </a:lnTo>
                  <a:lnTo>
                    <a:pt x="10983" y="755247"/>
                  </a:lnTo>
                  <a:lnTo>
                    <a:pt x="19361" y="709760"/>
                  </a:lnTo>
                  <a:lnTo>
                    <a:pt x="29995" y="665110"/>
                  </a:lnTo>
                  <a:lnTo>
                    <a:pt x="42823" y="621358"/>
                  </a:lnTo>
                  <a:lnTo>
                    <a:pt x="57783" y="578566"/>
                  </a:lnTo>
                  <a:lnTo>
                    <a:pt x="74814" y="536796"/>
                  </a:lnTo>
                  <a:lnTo>
                    <a:pt x="93854" y="496109"/>
                  </a:lnTo>
                  <a:lnTo>
                    <a:pt x="114840" y="456568"/>
                  </a:lnTo>
                  <a:lnTo>
                    <a:pt x="137713" y="418234"/>
                  </a:lnTo>
                  <a:lnTo>
                    <a:pt x="162409" y="381168"/>
                  </a:lnTo>
                  <a:lnTo>
                    <a:pt x="188868" y="345432"/>
                  </a:lnTo>
                  <a:lnTo>
                    <a:pt x="217026" y="311089"/>
                  </a:lnTo>
                  <a:lnTo>
                    <a:pt x="246824" y="278199"/>
                  </a:lnTo>
                  <a:lnTo>
                    <a:pt x="278199" y="246824"/>
                  </a:lnTo>
                  <a:lnTo>
                    <a:pt x="311089" y="217026"/>
                  </a:lnTo>
                  <a:lnTo>
                    <a:pt x="345432" y="188868"/>
                  </a:lnTo>
                  <a:lnTo>
                    <a:pt x="381168" y="162409"/>
                  </a:lnTo>
                  <a:lnTo>
                    <a:pt x="418234" y="137713"/>
                  </a:lnTo>
                  <a:lnTo>
                    <a:pt x="456568" y="114840"/>
                  </a:lnTo>
                  <a:lnTo>
                    <a:pt x="496109" y="93854"/>
                  </a:lnTo>
                  <a:lnTo>
                    <a:pt x="536796" y="74814"/>
                  </a:lnTo>
                  <a:lnTo>
                    <a:pt x="578566" y="57783"/>
                  </a:lnTo>
                  <a:lnTo>
                    <a:pt x="621358" y="42823"/>
                  </a:lnTo>
                  <a:lnTo>
                    <a:pt x="665110" y="29995"/>
                  </a:lnTo>
                  <a:lnTo>
                    <a:pt x="709760" y="19361"/>
                  </a:lnTo>
                  <a:lnTo>
                    <a:pt x="755247" y="10983"/>
                  </a:lnTo>
                  <a:lnTo>
                    <a:pt x="801509" y="4922"/>
                  </a:lnTo>
                  <a:lnTo>
                    <a:pt x="848485" y="1240"/>
                  </a:lnTo>
                  <a:lnTo>
                    <a:pt x="896112" y="0"/>
                  </a:lnTo>
                  <a:lnTo>
                    <a:pt x="943596" y="1240"/>
                  </a:lnTo>
                  <a:lnTo>
                    <a:pt x="990438" y="4922"/>
                  </a:lnTo>
                  <a:lnTo>
                    <a:pt x="1036575" y="10983"/>
                  </a:lnTo>
                  <a:lnTo>
                    <a:pt x="1081946" y="19361"/>
                  </a:lnTo>
                  <a:lnTo>
                    <a:pt x="1126488" y="29995"/>
                  </a:lnTo>
                  <a:lnTo>
                    <a:pt x="1170141" y="42823"/>
                  </a:lnTo>
                  <a:lnTo>
                    <a:pt x="1212840" y="57783"/>
                  </a:lnTo>
                  <a:lnTo>
                    <a:pt x="1254525" y="74814"/>
                  </a:lnTo>
                  <a:lnTo>
                    <a:pt x="1295134" y="93854"/>
                  </a:lnTo>
                  <a:lnTo>
                    <a:pt x="1334605" y="114840"/>
                  </a:lnTo>
                  <a:lnTo>
                    <a:pt x="1372875" y="137713"/>
                  </a:lnTo>
                  <a:lnTo>
                    <a:pt x="1409882" y="162409"/>
                  </a:lnTo>
                  <a:lnTo>
                    <a:pt x="1445565" y="188868"/>
                  </a:lnTo>
                  <a:lnTo>
                    <a:pt x="1479862" y="217026"/>
                  </a:lnTo>
                  <a:lnTo>
                    <a:pt x="1512710" y="246824"/>
                  </a:lnTo>
                  <a:lnTo>
                    <a:pt x="1544048" y="278199"/>
                  </a:lnTo>
                  <a:lnTo>
                    <a:pt x="1573813" y="311089"/>
                  </a:lnTo>
                  <a:lnTo>
                    <a:pt x="1601944" y="345432"/>
                  </a:lnTo>
                  <a:lnTo>
                    <a:pt x="1628378" y="381168"/>
                  </a:lnTo>
                  <a:lnTo>
                    <a:pt x="1653054" y="418234"/>
                  </a:lnTo>
                  <a:lnTo>
                    <a:pt x="1675910" y="456568"/>
                  </a:lnTo>
                  <a:lnTo>
                    <a:pt x="1696883" y="496109"/>
                  </a:lnTo>
                  <a:lnTo>
                    <a:pt x="1715911" y="536796"/>
                  </a:lnTo>
                  <a:lnTo>
                    <a:pt x="1732933" y="578566"/>
                  </a:lnTo>
                  <a:lnTo>
                    <a:pt x="1747887" y="621358"/>
                  </a:lnTo>
                  <a:lnTo>
                    <a:pt x="1760710" y="665110"/>
                  </a:lnTo>
                  <a:lnTo>
                    <a:pt x="1771341" y="709760"/>
                  </a:lnTo>
                  <a:lnTo>
                    <a:pt x="1779717" y="755247"/>
                  </a:lnTo>
                  <a:lnTo>
                    <a:pt x="1785777" y="801509"/>
                  </a:lnTo>
                  <a:lnTo>
                    <a:pt x="1789459" y="848485"/>
                  </a:lnTo>
                  <a:lnTo>
                    <a:pt x="1790700" y="896112"/>
                  </a:lnTo>
                  <a:lnTo>
                    <a:pt x="1789459" y="943739"/>
                  </a:lnTo>
                  <a:lnTo>
                    <a:pt x="1785777" y="990714"/>
                  </a:lnTo>
                  <a:lnTo>
                    <a:pt x="1779717" y="1036976"/>
                  </a:lnTo>
                  <a:lnTo>
                    <a:pt x="1771341" y="1082463"/>
                  </a:lnTo>
                  <a:lnTo>
                    <a:pt x="1760710" y="1127113"/>
                  </a:lnTo>
                  <a:lnTo>
                    <a:pt x="1747887" y="1170865"/>
                  </a:lnTo>
                  <a:lnTo>
                    <a:pt x="1732933" y="1213657"/>
                  </a:lnTo>
                  <a:lnTo>
                    <a:pt x="1715911" y="1255427"/>
                  </a:lnTo>
                  <a:lnTo>
                    <a:pt x="1696883" y="1296114"/>
                  </a:lnTo>
                  <a:lnTo>
                    <a:pt x="1675910" y="1335655"/>
                  </a:lnTo>
                  <a:lnTo>
                    <a:pt x="1653054" y="1373989"/>
                  </a:lnTo>
                  <a:lnTo>
                    <a:pt x="1628378" y="1411055"/>
                  </a:lnTo>
                  <a:lnTo>
                    <a:pt x="1601944" y="1446791"/>
                  </a:lnTo>
                  <a:lnTo>
                    <a:pt x="1573813" y="1481134"/>
                  </a:lnTo>
                  <a:lnTo>
                    <a:pt x="1544048" y="1514024"/>
                  </a:lnTo>
                  <a:lnTo>
                    <a:pt x="1512710" y="1545399"/>
                  </a:lnTo>
                  <a:lnTo>
                    <a:pt x="1479862" y="1575197"/>
                  </a:lnTo>
                  <a:lnTo>
                    <a:pt x="1445565" y="1603355"/>
                  </a:lnTo>
                  <a:lnTo>
                    <a:pt x="1409882" y="1629814"/>
                  </a:lnTo>
                  <a:lnTo>
                    <a:pt x="1372875" y="1654510"/>
                  </a:lnTo>
                  <a:lnTo>
                    <a:pt x="1334605" y="1677383"/>
                  </a:lnTo>
                  <a:lnTo>
                    <a:pt x="1295134" y="1698369"/>
                  </a:lnTo>
                  <a:lnTo>
                    <a:pt x="1254525" y="1717409"/>
                  </a:lnTo>
                  <a:lnTo>
                    <a:pt x="1212840" y="1734440"/>
                  </a:lnTo>
                  <a:lnTo>
                    <a:pt x="1170141" y="1749400"/>
                  </a:lnTo>
                  <a:lnTo>
                    <a:pt x="1126488" y="1762228"/>
                  </a:lnTo>
                  <a:lnTo>
                    <a:pt x="1081946" y="1772862"/>
                  </a:lnTo>
                  <a:lnTo>
                    <a:pt x="1036575" y="1781240"/>
                  </a:lnTo>
                  <a:lnTo>
                    <a:pt x="990438" y="1787301"/>
                  </a:lnTo>
                  <a:lnTo>
                    <a:pt x="943596" y="1790983"/>
                  </a:lnTo>
                  <a:lnTo>
                    <a:pt x="896112" y="1792224"/>
                  </a:lnTo>
                  <a:lnTo>
                    <a:pt x="848485" y="1790983"/>
                  </a:lnTo>
                  <a:lnTo>
                    <a:pt x="801509" y="1787301"/>
                  </a:lnTo>
                  <a:lnTo>
                    <a:pt x="755247" y="1781240"/>
                  </a:lnTo>
                  <a:lnTo>
                    <a:pt x="709760" y="1772862"/>
                  </a:lnTo>
                  <a:lnTo>
                    <a:pt x="665110" y="1762228"/>
                  </a:lnTo>
                  <a:lnTo>
                    <a:pt x="621358" y="1749400"/>
                  </a:lnTo>
                  <a:lnTo>
                    <a:pt x="578566" y="1734440"/>
                  </a:lnTo>
                  <a:lnTo>
                    <a:pt x="536796" y="1717409"/>
                  </a:lnTo>
                  <a:lnTo>
                    <a:pt x="496109" y="1698369"/>
                  </a:lnTo>
                  <a:lnTo>
                    <a:pt x="456568" y="1677383"/>
                  </a:lnTo>
                  <a:lnTo>
                    <a:pt x="418234" y="1654510"/>
                  </a:lnTo>
                  <a:lnTo>
                    <a:pt x="381168" y="1629814"/>
                  </a:lnTo>
                  <a:lnTo>
                    <a:pt x="345432" y="1603355"/>
                  </a:lnTo>
                  <a:lnTo>
                    <a:pt x="311089" y="1575197"/>
                  </a:lnTo>
                  <a:lnTo>
                    <a:pt x="278199" y="1545399"/>
                  </a:lnTo>
                  <a:lnTo>
                    <a:pt x="246824" y="1514024"/>
                  </a:lnTo>
                  <a:lnTo>
                    <a:pt x="217026" y="1481134"/>
                  </a:lnTo>
                  <a:lnTo>
                    <a:pt x="188868" y="1446791"/>
                  </a:lnTo>
                  <a:lnTo>
                    <a:pt x="162409" y="1411055"/>
                  </a:lnTo>
                  <a:lnTo>
                    <a:pt x="137713" y="1373989"/>
                  </a:lnTo>
                  <a:lnTo>
                    <a:pt x="114840" y="1335655"/>
                  </a:lnTo>
                  <a:lnTo>
                    <a:pt x="93854" y="1296114"/>
                  </a:lnTo>
                  <a:lnTo>
                    <a:pt x="74814" y="1255427"/>
                  </a:lnTo>
                  <a:lnTo>
                    <a:pt x="57783" y="1213657"/>
                  </a:lnTo>
                  <a:lnTo>
                    <a:pt x="42823" y="1170865"/>
                  </a:lnTo>
                  <a:lnTo>
                    <a:pt x="29995" y="1127113"/>
                  </a:lnTo>
                  <a:lnTo>
                    <a:pt x="19361" y="1082463"/>
                  </a:lnTo>
                  <a:lnTo>
                    <a:pt x="10983" y="1036976"/>
                  </a:lnTo>
                  <a:lnTo>
                    <a:pt x="4922" y="990714"/>
                  </a:lnTo>
                  <a:lnTo>
                    <a:pt x="1240" y="943739"/>
                  </a:lnTo>
                  <a:lnTo>
                    <a:pt x="0" y="896112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665233" y="4177218"/>
            <a:ext cx="1093480" cy="745989"/>
          </a:xfrm>
          <a:prstGeom prst="rect">
            <a:avLst/>
          </a:prstGeom>
        </p:spPr>
        <p:txBody>
          <a:bodyPr vert="horz" wrap="square" lIns="0" tIns="52974" rIns="0" bIns="0" rtlCol="0">
            <a:spAutoFit/>
          </a:bodyPr>
          <a:lstStyle/>
          <a:p>
            <a:pPr marL="11516" marR="4607" indent="237237">
              <a:lnSpc>
                <a:spcPts val="2720"/>
              </a:lnSpc>
              <a:spcBef>
                <a:spcPts val="416"/>
              </a:spcBef>
            </a:pPr>
            <a:r>
              <a:rPr sz="2494" dirty="0">
                <a:solidFill>
                  <a:srgbClr val="FFFFFF"/>
                </a:solidFill>
                <a:latin typeface="Tahoma"/>
                <a:cs typeface="Tahoma"/>
              </a:rPr>
              <a:t>V&amp;V </a:t>
            </a:r>
            <a:r>
              <a:rPr sz="2494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94" spc="-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494" spc="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94" spc="-5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94" spc="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94" spc="-18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94" spc="14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94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494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35231" y="3275256"/>
            <a:ext cx="551634" cy="343188"/>
          </a:xfrm>
          <a:custGeom>
            <a:avLst/>
            <a:gdLst/>
            <a:ahLst/>
            <a:cxnLst/>
            <a:rect l="l" t="t" r="r" b="b"/>
            <a:pathLst>
              <a:path w="608329" h="378460">
                <a:moveTo>
                  <a:pt x="487680" y="377951"/>
                </a:moveTo>
                <a:lnTo>
                  <a:pt x="121920" y="377951"/>
                </a:lnTo>
                <a:lnTo>
                  <a:pt x="121920" y="188975"/>
                </a:lnTo>
                <a:lnTo>
                  <a:pt x="0" y="188975"/>
                </a:lnTo>
                <a:lnTo>
                  <a:pt x="304800" y="0"/>
                </a:lnTo>
                <a:lnTo>
                  <a:pt x="608076" y="188975"/>
                </a:lnTo>
                <a:lnTo>
                  <a:pt x="487680" y="188975"/>
                </a:lnTo>
                <a:lnTo>
                  <a:pt x="487680" y="377951"/>
                </a:lnTo>
                <a:close/>
              </a:path>
            </a:pathLst>
          </a:custGeom>
          <a:solidFill>
            <a:srgbClr val="DDBACA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9681" y="1469027"/>
            <a:ext cx="1662504" cy="166250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755157" y="1953614"/>
            <a:ext cx="910944" cy="652184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0941" marR="4607" algn="ctr">
              <a:lnSpc>
                <a:spcPts val="1632"/>
              </a:lnSpc>
              <a:spcBef>
                <a:spcPts val="286"/>
              </a:spcBef>
            </a:pP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96" spc="-2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spc="5" dirty="0">
                <a:solidFill>
                  <a:srgbClr val="FFFFFF"/>
                </a:solidFill>
                <a:latin typeface="Tahoma"/>
                <a:cs typeface="Tahoma"/>
              </a:rPr>
              <a:t>sw</a:t>
            </a:r>
            <a:r>
              <a:rPr sz="1496" spc="-3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spc="-9" dirty="0">
                <a:solidFill>
                  <a:srgbClr val="FFFFFF"/>
                </a:solidFill>
                <a:latin typeface="Tahoma"/>
                <a:cs typeface="Tahoma"/>
              </a:rPr>
              <a:t>faz</a:t>
            </a:r>
            <a:r>
              <a:rPr sz="1496" spc="-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496" spc="-45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sz="1496" spc="-5" dirty="0">
                <a:solidFill>
                  <a:srgbClr val="FFFFFF"/>
                </a:solidFill>
                <a:latin typeface="Tahoma"/>
                <a:cs typeface="Tahoma"/>
              </a:rPr>
              <a:t>deve </a:t>
            </a: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spc="-9" dirty="0">
                <a:solidFill>
                  <a:srgbClr val="FFFFFF"/>
                </a:solidFill>
                <a:latin typeface="Tahoma"/>
                <a:cs typeface="Tahoma"/>
              </a:rPr>
              <a:t>fazer?</a:t>
            </a:r>
            <a:endParaRPr sz="1496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55122" y="4878105"/>
            <a:ext cx="2056824" cy="1662964"/>
            <a:chOff x="6294120" y="5379466"/>
            <a:chExt cx="2268220" cy="1833880"/>
          </a:xfrm>
        </p:grpSpPr>
        <p:sp>
          <p:nvSpPr>
            <p:cNvPr id="35" name="object 35"/>
            <p:cNvSpPr/>
            <p:nvPr/>
          </p:nvSpPr>
          <p:spPr>
            <a:xfrm>
              <a:off x="6294107" y="5401055"/>
              <a:ext cx="2246630" cy="1779270"/>
            </a:xfrm>
            <a:custGeom>
              <a:avLst/>
              <a:gdLst/>
              <a:ahLst/>
              <a:cxnLst/>
              <a:rect l="l" t="t" r="r" b="b"/>
              <a:pathLst>
                <a:path w="2246629" h="1779270">
                  <a:moveTo>
                    <a:pt x="419100" y="358152"/>
                  </a:moveTo>
                  <a:lnTo>
                    <a:pt x="408432" y="0"/>
                  </a:lnTo>
                  <a:lnTo>
                    <a:pt x="347484" y="105168"/>
                  </a:lnTo>
                  <a:lnTo>
                    <a:pt x="182892" y="10668"/>
                  </a:lnTo>
                  <a:lnTo>
                    <a:pt x="0" y="326148"/>
                  </a:lnTo>
                  <a:lnTo>
                    <a:pt x="164604" y="422148"/>
                  </a:lnTo>
                  <a:lnTo>
                    <a:pt x="103632" y="527316"/>
                  </a:lnTo>
                  <a:lnTo>
                    <a:pt x="419100" y="358152"/>
                  </a:lnTo>
                  <a:close/>
                </a:path>
                <a:path w="2246629" h="1779270">
                  <a:moveTo>
                    <a:pt x="455688" y="927620"/>
                  </a:moveTo>
                  <a:lnTo>
                    <a:pt x="455015" y="927620"/>
                  </a:lnTo>
                  <a:lnTo>
                    <a:pt x="455396" y="942225"/>
                  </a:lnTo>
                  <a:lnTo>
                    <a:pt x="455688" y="945845"/>
                  </a:lnTo>
                  <a:lnTo>
                    <a:pt x="455688" y="927620"/>
                  </a:lnTo>
                  <a:close/>
                </a:path>
                <a:path w="2246629" h="1779270">
                  <a:moveTo>
                    <a:pt x="457682" y="817981"/>
                  </a:moveTo>
                  <a:lnTo>
                    <a:pt x="456768" y="829614"/>
                  </a:lnTo>
                  <a:lnTo>
                    <a:pt x="457212" y="826020"/>
                  </a:lnTo>
                  <a:lnTo>
                    <a:pt x="457682" y="817981"/>
                  </a:lnTo>
                  <a:close/>
                </a:path>
                <a:path w="2246629" h="1779270">
                  <a:moveTo>
                    <a:pt x="458736" y="978420"/>
                  </a:moveTo>
                  <a:lnTo>
                    <a:pt x="458241" y="978420"/>
                  </a:lnTo>
                  <a:lnTo>
                    <a:pt x="458736" y="984732"/>
                  </a:lnTo>
                  <a:lnTo>
                    <a:pt x="458736" y="978420"/>
                  </a:lnTo>
                  <a:close/>
                </a:path>
                <a:path w="2246629" h="1779270">
                  <a:moveTo>
                    <a:pt x="460260" y="991120"/>
                  </a:moveTo>
                  <a:lnTo>
                    <a:pt x="459333" y="991120"/>
                  </a:lnTo>
                  <a:lnTo>
                    <a:pt x="460260" y="998156"/>
                  </a:lnTo>
                  <a:lnTo>
                    <a:pt x="460260" y="991120"/>
                  </a:lnTo>
                  <a:close/>
                </a:path>
                <a:path w="2246629" h="1779270">
                  <a:moveTo>
                    <a:pt x="461784" y="1003820"/>
                  </a:moveTo>
                  <a:lnTo>
                    <a:pt x="460997" y="1003820"/>
                  </a:lnTo>
                  <a:lnTo>
                    <a:pt x="461784" y="1009789"/>
                  </a:lnTo>
                  <a:lnTo>
                    <a:pt x="461784" y="1003820"/>
                  </a:lnTo>
                  <a:close/>
                </a:path>
                <a:path w="2246629" h="1779270">
                  <a:moveTo>
                    <a:pt x="463308" y="1016520"/>
                  </a:moveTo>
                  <a:lnTo>
                    <a:pt x="462661" y="1016520"/>
                  </a:lnTo>
                  <a:lnTo>
                    <a:pt x="463308" y="1021422"/>
                  </a:lnTo>
                  <a:lnTo>
                    <a:pt x="463308" y="1016520"/>
                  </a:lnTo>
                  <a:close/>
                </a:path>
                <a:path w="2246629" h="1779270">
                  <a:moveTo>
                    <a:pt x="464820" y="1029220"/>
                  </a:moveTo>
                  <a:lnTo>
                    <a:pt x="464324" y="1029220"/>
                  </a:lnTo>
                  <a:lnTo>
                    <a:pt x="464820" y="1033056"/>
                  </a:lnTo>
                  <a:lnTo>
                    <a:pt x="464820" y="1029220"/>
                  </a:lnTo>
                  <a:close/>
                </a:path>
                <a:path w="2246629" h="1779270">
                  <a:moveTo>
                    <a:pt x="466356" y="1041920"/>
                  </a:moveTo>
                  <a:close/>
                </a:path>
                <a:path w="2246629" h="1779270">
                  <a:moveTo>
                    <a:pt x="467118" y="743445"/>
                  </a:moveTo>
                  <a:lnTo>
                    <a:pt x="465137" y="754126"/>
                  </a:lnTo>
                  <a:lnTo>
                    <a:pt x="461251" y="783780"/>
                  </a:lnTo>
                  <a:lnTo>
                    <a:pt x="463308" y="775220"/>
                  </a:lnTo>
                  <a:lnTo>
                    <a:pt x="467118" y="743445"/>
                  </a:lnTo>
                  <a:close/>
                </a:path>
                <a:path w="2246629" h="1779270">
                  <a:moveTo>
                    <a:pt x="469404" y="1054620"/>
                  </a:moveTo>
                  <a:lnTo>
                    <a:pt x="468668" y="1054620"/>
                  </a:lnTo>
                  <a:lnTo>
                    <a:pt x="469404" y="1058570"/>
                  </a:lnTo>
                  <a:lnTo>
                    <a:pt x="469404" y="1054620"/>
                  </a:lnTo>
                  <a:close/>
                </a:path>
                <a:path w="2246629" h="1779270">
                  <a:moveTo>
                    <a:pt x="471462" y="719874"/>
                  </a:moveTo>
                  <a:lnTo>
                    <a:pt x="468287" y="737120"/>
                  </a:lnTo>
                  <a:lnTo>
                    <a:pt x="469404" y="737120"/>
                  </a:lnTo>
                  <a:lnTo>
                    <a:pt x="471462" y="719874"/>
                  </a:lnTo>
                  <a:close/>
                </a:path>
                <a:path w="2246629" h="1779270">
                  <a:moveTo>
                    <a:pt x="473976" y="1080020"/>
                  </a:moveTo>
                  <a:lnTo>
                    <a:pt x="473354" y="1080020"/>
                  </a:lnTo>
                  <a:lnTo>
                    <a:pt x="473519" y="1080947"/>
                  </a:lnTo>
                  <a:lnTo>
                    <a:pt x="473976" y="1082840"/>
                  </a:lnTo>
                  <a:lnTo>
                    <a:pt x="473976" y="1080020"/>
                  </a:lnTo>
                  <a:close/>
                </a:path>
                <a:path w="2246629" h="1779270">
                  <a:moveTo>
                    <a:pt x="475132" y="701979"/>
                  </a:moveTo>
                  <a:lnTo>
                    <a:pt x="473519" y="708761"/>
                  </a:lnTo>
                  <a:lnTo>
                    <a:pt x="472973" y="711720"/>
                  </a:lnTo>
                  <a:lnTo>
                    <a:pt x="473976" y="711720"/>
                  </a:lnTo>
                  <a:lnTo>
                    <a:pt x="475132" y="701979"/>
                  </a:lnTo>
                  <a:close/>
                </a:path>
                <a:path w="2246629" h="1779270">
                  <a:moveTo>
                    <a:pt x="477024" y="1092720"/>
                  </a:moveTo>
                  <a:lnTo>
                    <a:pt x="476326" y="1092720"/>
                  </a:lnTo>
                  <a:lnTo>
                    <a:pt x="477024" y="1095641"/>
                  </a:lnTo>
                  <a:lnTo>
                    <a:pt x="477024" y="1092720"/>
                  </a:lnTo>
                  <a:close/>
                </a:path>
                <a:path w="2246629" h="1779270">
                  <a:moveTo>
                    <a:pt x="480072" y="1105420"/>
                  </a:moveTo>
                  <a:lnTo>
                    <a:pt x="479348" y="1105420"/>
                  </a:lnTo>
                  <a:lnTo>
                    <a:pt x="480072" y="1108430"/>
                  </a:lnTo>
                  <a:lnTo>
                    <a:pt x="480072" y="1105420"/>
                  </a:lnTo>
                  <a:close/>
                </a:path>
                <a:path w="2246629" h="1779270">
                  <a:moveTo>
                    <a:pt x="486168" y="1130820"/>
                  </a:moveTo>
                  <a:lnTo>
                    <a:pt x="485686" y="1130820"/>
                  </a:lnTo>
                  <a:lnTo>
                    <a:pt x="486168" y="1132446"/>
                  </a:lnTo>
                  <a:lnTo>
                    <a:pt x="486168" y="1130820"/>
                  </a:lnTo>
                  <a:close/>
                </a:path>
                <a:path w="2246629" h="1779270">
                  <a:moveTo>
                    <a:pt x="492036" y="637413"/>
                  </a:moveTo>
                  <a:lnTo>
                    <a:pt x="484149" y="664222"/>
                  </a:lnTo>
                  <a:lnTo>
                    <a:pt x="478878" y="686320"/>
                  </a:lnTo>
                  <a:lnTo>
                    <a:pt x="480072" y="686320"/>
                  </a:lnTo>
                  <a:lnTo>
                    <a:pt x="483120" y="673620"/>
                  </a:lnTo>
                  <a:lnTo>
                    <a:pt x="484644" y="673620"/>
                  </a:lnTo>
                  <a:lnTo>
                    <a:pt x="486168" y="660920"/>
                  </a:lnTo>
                  <a:lnTo>
                    <a:pt x="487692" y="660920"/>
                  </a:lnTo>
                  <a:lnTo>
                    <a:pt x="489204" y="648220"/>
                  </a:lnTo>
                  <a:lnTo>
                    <a:pt x="490740" y="648220"/>
                  </a:lnTo>
                  <a:lnTo>
                    <a:pt x="492036" y="637413"/>
                  </a:lnTo>
                  <a:close/>
                </a:path>
                <a:path w="2246629" h="1779270">
                  <a:moveTo>
                    <a:pt x="493788" y="1156220"/>
                  </a:moveTo>
                  <a:lnTo>
                    <a:pt x="493128" y="1156220"/>
                  </a:lnTo>
                  <a:lnTo>
                    <a:pt x="493788" y="1158443"/>
                  </a:lnTo>
                  <a:lnTo>
                    <a:pt x="493788" y="1156220"/>
                  </a:lnTo>
                  <a:close/>
                </a:path>
                <a:path w="2246629" h="1779270">
                  <a:moveTo>
                    <a:pt x="501408" y="1181620"/>
                  </a:moveTo>
                  <a:lnTo>
                    <a:pt x="501269" y="1181620"/>
                  </a:lnTo>
                  <a:lnTo>
                    <a:pt x="501408" y="1181989"/>
                  </a:lnTo>
                  <a:lnTo>
                    <a:pt x="501408" y="1181620"/>
                  </a:lnTo>
                  <a:close/>
                </a:path>
                <a:path w="2246629" h="1779270">
                  <a:moveTo>
                    <a:pt x="505980" y="1194320"/>
                  </a:moveTo>
                  <a:lnTo>
                    <a:pt x="505714" y="1194320"/>
                  </a:lnTo>
                  <a:lnTo>
                    <a:pt x="505980" y="1195070"/>
                  </a:lnTo>
                  <a:lnTo>
                    <a:pt x="505980" y="1194320"/>
                  </a:lnTo>
                  <a:close/>
                </a:path>
                <a:path w="2246629" h="1779270">
                  <a:moveTo>
                    <a:pt x="510552" y="1207020"/>
                  </a:moveTo>
                  <a:lnTo>
                    <a:pt x="510146" y="1207020"/>
                  </a:lnTo>
                  <a:lnTo>
                    <a:pt x="510552" y="1208151"/>
                  </a:lnTo>
                  <a:lnTo>
                    <a:pt x="510552" y="1207020"/>
                  </a:lnTo>
                  <a:close/>
                </a:path>
                <a:path w="2246629" h="1779270">
                  <a:moveTo>
                    <a:pt x="515124" y="1219720"/>
                  </a:moveTo>
                  <a:lnTo>
                    <a:pt x="515124" y="1219936"/>
                  </a:lnTo>
                  <a:lnTo>
                    <a:pt x="515124" y="1219720"/>
                  </a:lnTo>
                  <a:close/>
                </a:path>
                <a:path w="2246629" h="1779270">
                  <a:moveTo>
                    <a:pt x="524078" y="548157"/>
                  </a:moveTo>
                  <a:lnTo>
                    <a:pt x="511937" y="577862"/>
                  </a:lnTo>
                  <a:lnTo>
                    <a:pt x="496976" y="620560"/>
                  </a:lnTo>
                  <a:lnTo>
                    <a:pt x="493496" y="632409"/>
                  </a:lnTo>
                  <a:lnTo>
                    <a:pt x="507504" y="597420"/>
                  </a:lnTo>
                  <a:lnTo>
                    <a:pt x="509028" y="597420"/>
                  </a:lnTo>
                  <a:lnTo>
                    <a:pt x="510552" y="584720"/>
                  </a:lnTo>
                  <a:lnTo>
                    <a:pt x="513588" y="584720"/>
                  </a:lnTo>
                  <a:lnTo>
                    <a:pt x="515124" y="572020"/>
                  </a:lnTo>
                  <a:lnTo>
                    <a:pt x="518172" y="572020"/>
                  </a:lnTo>
                  <a:lnTo>
                    <a:pt x="519696" y="559320"/>
                  </a:lnTo>
                  <a:lnTo>
                    <a:pt x="522744" y="559320"/>
                  </a:lnTo>
                  <a:lnTo>
                    <a:pt x="524078" y="548157"/>
                  </a:lnTo>
                  <a:close/>
                </a:path>
                <a:path w="2246629" h="1779270">
                  <a:moveTo>
                    <a:pt x="525792" y="1245120"/>
                  </a:moveTo>
                  <a:lnTo>
                    <a:pt x="525386" y="1245120"/>
                  </a:lnTo>
                  <a:lnTo>
                    <a:pt x="525792" y="1246098"/>
                  </a:lnTo>
                  <a:lnTo>
                    <a:pt x="525792" y="1245120"/>
                  </a:lnTo>
                  <a:close/>
                </a:path>
                <a:path w="2246629" h="1779270">
                  <a:moveTo>
                    <a:pt x="531888" y="1257820"/>
                  </a:moveTo>
                  <a:lnTo>
                    <a:pt x="530796" y="1257820"/>
                  </a:lnTo>
                  <a:lnTo>
                    <a:pt x="531888" y="1260132"/>
                  </a:lnTo>
                  <a:lnTo>
                    <a:pt x="531888" y="1257820"/>
                  </a:lnTo>
                  <a:close/>
                </a:path>
                <a:path w="2246629" h="1779270">
                  <a:moveTo>
                    <a:pt x="562368" y="1321320"/>
                  </a:moveTo>
                  <a:lnTo>
                    <a:pt x="562190" y="1321320"/>
                  </a:lnTo>
                  <a:lnTo>
                    <a:pt x="562368" y="1321638"/>
                  </a:lnTo>
                  <a:lnTo>
                    <a:pt x="562368" y="1321320"/>
                  </a:lnTo>
                  <a:close/>
                </a:path>
                <a:path w="2246629" h="1779270">
                  <a:moveTo>
                    <a:pt x="569988" y="1334020"/>
                  </a:moveTo>
                  <a:lnTo>
                    <a:pt x="568934" y="1334020"/>
                  </a:lnTo>
                  <a:lnTo>
                    <a:pt x="569988" y="1335786"/>
                  </a:lnTo>
                  <a:lnTo>
                    <a:pt x="569988" y="1334020"/>
                  </a:lnTo>
                  <a:close/>
                </a:path>
                <a:path w="2246629" h="1779270">
                  <a:moveTo>
                    <a:pt x="592836" y="1372120"/>
                  </a:moveTo>
                  <a:lnTo>
                    <a:pt x="591654" y="1372120"/>
                  </a:lnTo>
                  <a:lnTo>
                    <a:pt x="591870" y="1372476"/>
                  </a:lnTo>
                  <a:lnTo>
                    <a:pt x="592836" y="1373924"/>
                  </a:lnTo>
                  <a:lnTo>
                    <a:pt x="592836" y="1372120"/>
                  </a:lnTo>
                  <a:close/>
                </a:path>
                <a:path w="2246629" h="1779270">
                  <a:moveTo>
                    <a:pt x="598893" y="407314"/>
                  </a:moveTo>
                  <a:lnTo>
                    <a:pt x="568998" y="456095"/>
                  </a:lnTo>
                  <a:lnTo>
                    <a:pt x="548017" y="495566"/>
                  </a:lnTo>
                  <a:lnTo>
                    <a:pt x="528967" y="536181"/>
                  </a:lnTo>
                  <a:lnTo>
                    <a:pt x="527265" y="540359"/>
                  </a:lnTo>
                  <a:lnTo>
                    <a:pt x="530364" y="533920"/>
                  </a:lnTo>
                  <a:lnTo>
                    <a:pt x="531888" y="533920"/>
                  </a:lnTo>
                  <a:lnTo>
                    <a:pt x="536460" y="521220"/>
                  </a:lnTo>
                  <a:lnTo>
                    <a:pt x="537984" y="521220"/>
                  </a:lnTo>
                  <a:lnTo>
                    <a:pt x="559320" y="483120"/>
                  </a:lnTo>
                  <a:lnTo>
                    <a:pt x="560844" y="483120"/>
                  </a:lnTo>
                  <a:lnTo>
                    <a:pt x="566940" y="470420"/>
                  </a:lnTo>
                  <a:lnTo>
                    <a:pt x="568464" y="457720"/>
                  </a:lnTo>
                  <a:lnTo>
                    <a:pt x="574560" y="457720"/>
                  </a:lnTo>
                  <a:lnTo>
                    <a:pt x="579120" y="445020"/>
                  </a:lnTo>
                  <a:lnTo>
                    <a:pt x="580656" y="445020"/>
                  </a:lnTo>
                  <a:lnTo>
                    <a:pt x="583704" y="432320"/>
                  </a:lnTo>
                  <a:lnTo>
                    <a:pt x="589788" y="432320"/>
                  </a:lnTo>
                  <a:lnTo>
                    <a:pt x="591324" y="419620"/>
                  </a:lnTo>
                  <a:lnTo>
                    <a:pt x="597420" y="419620"/>
                  </a:lnTo>
                  <a:lnTo>
                    <a:pt x="598893" y="407314"/>
                  </a:lnTo>
                  <a:close/>
                </a:path>
                <a:path w="2246629" h="1779270">
                  <a:moveTo>
                    <a:pt x="600468" y="1384820"/>
                  </a:moveTo>
                  <a:lnTo>
                    <a:pt x="600100" y="1384820"/>
                  </a:lnTo>
                  <a:lnTo>
                    <a:pt x="600468" y="1385366"/>
                  </a:lnTo>
                  <a:lnTo>
                    <a:pt x="600468" y="1384820"/>
                  </a:lnTo>
                  <a:close/>
                </a:path>
                <a:path w="2246629" h="1779270">
                  <a:moveTo>
                    <a:pt x="609612" y="1397520"/>
                  </a:moveTo>
                  <a:lnTo>
                    <a:pt x="608558" y="1397520"/>
                  </a:lnTo>
                  <a:lnTo>
                    <a:pt x="609612" y="1399095"/>
                  </a:lnTo>
                  <a:lnTo>
                    <a:pt x="609612" y="1397520"/>
                  </a:lnTo>
                  <a:close/>
                </a:path>
                <a:path w="2246629" h="1779270">
                  <a:moveTo>
                    <a:pt x="617220" y="1410220"/>
                  </a:moveTo>
                  <a:lnTo>
                    <a:pt x="617067" y="1410220"/>
                  </a:lnTo>
                  <a:lnTo>
                    <a:pt x="617220" y="1410423"/>
                  </a:lnTo>
                  <a:lnTo>
                    <a:pt x="617220" y="1410220"/>
                  </a:lnTo>
                  <a:close/>
                </a:path>
                <a:path w="2246629" h="1779270">
                  <a:moveTo>
                    <a:pt x="637044" y="1435620"/>
                  </a:moveTo>
                  <a:lnTo>
                    <a:pt x="635876" y="1435620"/>
                  </a:lnTo>
                  <a:lnTo>
                    <a:pt x="637044" y="1437182"/>
                  </a:lnTo>
                  <a:lnTo>
                    <a:pt x="637044" y="1435620"/>
                  </a:lnTo>
                  <a:close/>
                </a:path>
                <a:path w="2246629" h="1779270">
                  <a:moveTo>
                    <a:pt x="653618" y="332232"/>
                  </a:moveTo>
                  <a:lnTo>
                    <a:pt x="643026" y="345135"/>
                  </a:lnTo>
                  <a:lnTo>
                    <a:pt x="616572" y="380822"/>
                  </a:lnTo>
                  <a:lnTo>
                    <a:pt x="599160" y="406920"/>
                  </a:lnTo>
                  <a:lnTo>
                    <a:pt x="606564" y="406920"/>
                  </a:lnTo>
                  <a:lnTo>
                    <a:pt x="608088" y="394220"/>
                  </a:lnTo>
                  <a:lnTo>
                    <a:pt x="615708" y="394220"/>
                  </a:lnTo>
                  <a:lnTo>
                    <a:pt x="617220" y="381520"/>
                  </a:lnTo>
                  <a:lnTo>
                    <a:pt x="623328" y="381520"/>
                  </a:lnTo>
                  <a:lnTo>
                    <a:pt x="626376" y="368820"/>
                  </a:lnTo>
                  <a:lnTo>
                    <a:pt x="630936" y="368820"/>
                  </a:lnTo>
                  <a:lnTo>
                    <a:pt x="635520" y="356120"/>
                  </a:lnTo>
                  <a:lnTo>
                    <a:pt x="641604" y="356120"/>
                  </a:lnTo>
                  <a:lnTo>
                    <a:pt x="646188" y="343420"/>
                  </a:lnTo>
                  <a:lnTo>
                    <a:pt x="652284" y="343420"/>
                  </a:lnTo>
                  <a:lnTo>
                    <a:pt x="653618" y="332232"/>
                  </a:lnTo>
                  <a:close/>
                </a:path>
                <a:path w="2246629" h="1779270">
                  <a:moveTo>
                    <a:pt x="848766" y="153377"/>
                  </a:moveTo>
                  <a:lnTo>
                    <a:pt x="813714" y="178308"/>
                  </a:lnTo>
                  <a:lnTo>
                    <a:pt x="765251" y="216890"/>
                  </a:lnTo>
                  <a:lnTo>
                    <a:pt x="732358" y="246659"/>
                  </a:lnTo>
                  <a:lnTo>
                    <a:pt x="700976" y="277990"/>
                  </a:lnTo>
                  <a:lnTo>
                    <a:pt x="671182" y="310845"/>
                  </a:lnTo>
                  <a:lnTo>
                    <a:pt x="654875" y="330720"/>
                  </a:lnTo>
                  <a:lnTo>
                    <a:pt x="658380" y="330720"/>
                  </a:lnTo>
                  <a:lnTo>
                    <a:pt x="667524" y="318020"/>
                  </a:lnTo>
                  <a:lnTo>
                    <a:pt x="669036" y="318020"/>
                  </a:lnTo>
                  <a:lnTo>
                    <a:pt x="678192" y="305320"/>
                  </a:lnTo>
                  <a:lnTo>
                    <a:pt x="679704" y="305320"/>
                  </a:lnTo>
                  <a:lnTo>
                    <a:pt x="691908" y="292620"/>
                  </a:lnTo>
                  <a:lnTo>
                    <a:pt x="693420" y="292620"/>
                  </a:lnTo>
                  <a:lnTo>
                    <a:pt x="740676" y="241808"/>
                  </a:lnTo>
                  <a:lnTo>
                    <a:pt x="743724" y="241808"/>
                  </a:lnTo>
                  <a:lnTo>
                    <a:pt x="755904" y="229108"/>
                  </a:lnTo>
                  <a:lnTo>
                    <a:pt x="758964" y="229108"/>
                  </a:lnTo>
                  <a:lnTo>
                    <a:pt x="766584" y="216408"/>
                  </a:lnTo>
                  <a:lnTo>
                    <a:pt x="778776" y="216408"/>
                  </a:lnTo>
                  <a:lnTo>
                    <a:pt x="781824" y="203708"/>
                  </a:lnTo>
                  <a:lnTo>
                    <a:pt x="795540" y="203708"/>
                  </a:lnTo>
                  <a:lnTo>
                    <a:pt x="800112" y="191008"/>
                  </a:lnTo>
                  <a:lnTo>
                    <a:pt x="810780" y="191008"/>
                  </a:lnTo>
                  <a:lnTo>
                    <a:pt x="813828" y="178308"/>
                  </a:lnTo>
                  <a:lnTo>
                    <a:pt x="829068" y="178308"/>
                  </a:lnTo>
                  <a:lnTo>
                    <a:pt x="832104" y="165608"/>
                  </a:lnTo>
                  <a:lnTo>
                    <a:pt x="845820" y="165608"/>
                  </a:lnTo>
                  <a:lnTo>
                    <a:pt x="848766" y="153377"/>
                  </a:lnTo>
                  <a:close/>
                </a:path>
                <a:path w="2246629" h="1779270">
                  <a:moveTo>
                    <a:pt x="867041" y="141211"/>
                  </a:moveTo>
                  <a:lnTo>
                    <a:pt x="849464" y="152908"/>
                  </a:lnTo>
                  <a:lnTo>
                    <a:pt x="865644" y="152908"/>
                  </a:lnTo>
                  <a:lnTo>
                    <a:pt x="867041" y="141211"/>
                  </a:lnTo>
                  <a:close/>
                </a:path>
                <a:path w="2246629" h="1779270">
                  <a:moveTo>
                    <a:pt x="870216" y="1651546"/>
                  </a:moveTo>
                  <a:close/>
                </a:path>
                <a:path w="2246629" h="1779270">
                  <a:moveTo>
                    <a:pt x="888428" y="128092"/>
                  </a:moveTo>
                  <a:lnTo>
                    <a:pt x="872388" y="137655"/>
                  </a:lnTo>
                  <a:lnTo>
                    <a:pt x="868540" y="140208"/>
                  </a:lnTo>
                  <a:lnTo>
                    <a:pt x="886980" y="140208"/>
                  </a:lnTo>
                  <a:lnTo>
                    <a:pt x="888428" y="128092"/>
                  </a:lnTo>
                  <a:close/>
                </a:path>
                <a:path w="2246629" h="1779270">
                  <a:moveTo>
                    <a:pt x="891692" y="1664500"/>
                  </a:moveTo>
                  <a:lnTo>
                    <a:pt x="891552" y="1664220"/>
                  </a:lnTo>
                  <a:lnTo>
                    <a:pt x="891197" y="1664220"/>
                  </a:lnTo>
                  <a:lnTo>
                    <a:pt x="891692" y="1664500"/>
                  </a:lnTo>
                  <a:close/>
                </a:path>
                <a:path w="2246629" h="1779270">
                  <a:moveTo>
                    <a:pt x="909764" y="115366"/>
                  </a:moveTo>
                  <a:lnTo>
                    <a:pt x="889393" y="127508"/>
                  </a:lnTo>
                  <a:lnTo>
                    <a:pt x="908304" y="127508"/>
                  </a:lnTo>
                  <a:lnTo>
                    <a:pt x="909764" y="115366"/>
                  </a:lnTo>
                  <a:close/>
                </a:path>
                <a:path w="2246629" h="1779270">
                  <a:moveTo>
                    <a:pt x="1014577" y="65163"/>
                  </a:moveTo>
                  <a:lnTo>
                    <a:pt x="990955" y="74790"/>
                  </a:lnTo>
                  <a:lnTo>
                    <a:pt x="950264" y="93827"/>
                  </a:lnTo>
                  <a:lnTo>
                    <a:pt x="910691" y="114808"/>
                  </a:lnTo>
                  <a:lnTo>
                    <a:pt x="920508" y="114808"/>
                  </a:lnTo>
                  <a:lnTo>
                    <a:pt x="975372" y="89408"/>
                  </a:lnTo>
                  <a:lnTo>
                    <a:pt x="979944" y="89408"/>
                  </a:lnTo>
                  <a:lnTo>
                    <a:pt x="989088" y="76708"/>
                  </a:lnTo>
                  <a:lnTo>
                    <a:pt x="1010424" y="76708"/>
                  </a:lnTo>
                  <a:lnTo>
                    <a:pt x="1014577" y="65163"/>
                  </a:lnTo>
                  <a:close/>
                </a:path>
                <a:path w="2246629" h="1779270">
                  <a:moveTo>
                    <a:pt x="1087856" y="39204"/>
                  </a:moveTo>
                  <a:lnTo>
                    <a:pt x="1075512" y="42824"/>
                  </a:lnTo>
                  <a:lnTo>
                    <a:pt x="1032725" y="57772"/>
                  </a:lnTo>
                  <a:lnTo>
                    <a:pt x="1017409" y="64008"/>
                  </a:lnTo>
                  <a:lnTo>
                    <a:pt x="1037856" y="64008"/>
                  </a:lnTo>
                  <a:lnTo>
                    <a:pt x="1060704" y="51308"/>
                  </a:lnTo>
                  <a:lnTo>
                    <a:pt x="1082052" y="51308"/>
                  </a:lnTo>
                  <a:lnTo>
                    <a:pt x="1087856" y="39204"/>
                  </a:lnTo>
                  <a:close/>
                </a:path>
                <a:path w="2246629" h="1779270">
                  <a:moveTo>
                    <a:pt x="1130096" y="27419"/>
                  </a:moveTo>
                  <a:lnTo>
                    <a:pt x="1119263" y="29997"/>
                  </a:lnTo>
                  <a:lnTo>
                    <a:pt x="1089863" y="38608"/>
                  </a:lnTo>
                  <a:lnTo>
                    <a:pt x="1124724" y="38608"/>
                  </a:lnTo>
                  <a:lnTo>
                    <a:pt x="1130096" y="27419"/>
                  </a:lnTo>
                  <a:close/>
                </a:path>
                <a:path w="2246629" h="1779270">
                  <a:moveTo>
                    <a:pt x="1196225" y="13411"/>
                  </a:moveTo>
                  <a:lnTo>
                    <a:pt x="1163916" y="19367"/>
                  </a:lnTo>
                  <a:lnTo>
                    <a:pt x="1136408" y="25908"/>
                  </a:lnTo>
                  <a:lnTo>
                    <a:pt x="1188732" y="25908"/>
                  </a:lnTo>
                  <a:lnTo>
                    <a:pt x="1196225" y="13411"/>
                  </a:lnTo>
                  <a:close/>
                </a:path>
                <a:path w="2246629" h="1779270">
                  <a:moveTo>
                    <a:pt x="1205890" y="1779079"/>
                  </a:moveTo>
                  <a:lnTo>
                    <a:pt x="1205496" y="1778520"/>
                  </a:lnTo>
                  <a:lnTo>
                    <a:pt x="1202842" y="1778520"/>
                  </a:lnTo>
                  <a:lnTo>
                    <a:pt x="1205890" y="1779079"/>
                  </a:lnTo>
                  <a:close/>
                </a:path>
                <a:path w="2246629" h="1779270">
                  <a:moveTo>
                    <a:pt x="1303172" y="1231"/>
                  </a:moveTo>
                  <a:lnTo>
                    <a:pt x="1302639" y="1244"/>
                  </a:lnTo>
                  <a:lnTo>
                    <a:pt x="1255661" y="4927"/>
                  </a:lnTo>
                  <a:lnTo>
                    <a:pt x="1209408" y="10985"/>
                  </a:lnTo>
                  <a:lnTo>
                    <a:pt x="1197317" y="13208"/>
                  </a:lnTo>
                  <a:lnTo>
                    <a:pt x="1280172" y="13208"/>
                  </a:lnTo>
                  <a:lnTo>
                    <a:pt x="1303172" y="1231"/>
                  </a:lnTo>
                  <a:close/>
                </a:path>
                <a:path w="2246629" h="1779270">
                  <a:moveTo>
                    <a:pt x="1369758" y="508"/>
                  </a:moveTo>
                  <a:lnTo>
                    <a:pt x="1350264" y="12"/>
                  </a:lnTo>
                  <a:lnTo>
                    <a:pt x="1330782" y="508"/>
                  </a:lnTo>
                  <a:lnTo>
                    <a:pt x="1369758" y="508"/>
                  </a:lnTo>
                  <a:close/>
                </a:path>
                <a:path w="2246629" h="1779270">
                  <a:moveTo>
                    <a:pt x="1503222" y="13208"/>
                  </a:moveTo>
                  <a:lnTo>
                    <a:pt x="1491132" y="10985"/>
                  </a:lnTo>
                  <a:lnTo>
                    <a:pt x="1444866" y="4927"/>
                  </a:lnTo>
                  <a:lnTo>
                    <a:pt x="1404137" y="1739"/>
                  </a:lnTo>
                  <a:lnTo>
                    <a:pt x="1423428" y="13208"/>
                  </a:lnTo>
                  <a:lnTo>
                    <a:pt x="1503222" y="13208"/>
                  </a:lnTo>
                  <a:close/>
                </a:path>
                <a:path w="2246629" h="1779270">
                  <a:moveTo>
                    <a:pt x="1610677" y="38608"/>
                  </a:moveTo>
                  <a:lnTo>
                    <a:pt x="1581277" y="29997"/>
                  </a:lnTo>
                  <a:lnTo>
                    <a:pt x="1536623" y="19367"/>
                  </a:lnTo>
                  <a:lnTo>
                    <a:pt x="1506029" y="13728"/>
                  </a:lnTo>
                  <a:lnTo>
                    <a:pt x="1513344" y="25908"/>
                  </a:lnTo>
                  <a:lnTo>
                    <a:pt x="1557540" y="25908"/>
                  </a:lnTo>
                  <a:lnTo>
                    <a:pt x="1581924" y="38608"/>
                  </a:lnTo>
                  <a:lnTo>
                    <a:pt x="1610677" y="38608"/>
                  </a:lnTo>
                  <a:close/>
                </a:path>
                <a:path w="2246629" h="1779270">
                  <a:moveTo>
                    <a:pt x="1683131" y="64008"/>
                  </a:moveTo>
                  <a:lnTo>
                    <a:pt x="1667814" y="57772"/>
                  </a:lnTo>
                  <a:lnTo>
                    <a:pt x="1625028" y="42824"/>
                  </a:lnTo>
                  <a:lnTo>
                    <a:pt x="1617548" y="40627"/>
                  </a:lnTo>
                  <a:lnTo>
                    <a:pt x="1659648" y="64008"/>
                  </a:lnTo>
                  <a:lnTo>
                    <a:pt x="1683131" y="64008"/>
                  </a:lnTo>
                  <a:close/>
                </a:path>
                <a:path w="2246629" h="1779270">
                  <a:moveTo>
                    <a:pt x="1787842" y="1676920"/>
                  </a:moveTo>
                  <a:lnTo>
                    <a:pt x="1787664" y="1676920"/>
                  </a:lnTo>
                  <a:lnTo>
                    <a:pt x="1787601" y="1677047"/>
                  </a:lnTo>
                  <a:lnTo>
                    <a:pt x="1787842" y="1676920"/>
                  </a:lnTo>
                  <a:close/>
                </a:path>
                <a:path w="2246629" h="1779270">
                  <a:moveTo>
                    <a:pt x="1789849" y="114808"/>
                  </a:moveTo>
                  <a:lnTo>
                    <a:pt x="1750275" y="93827"/>
                  </a:lnTo>
                  <a:lnTo>
                    <a:pt x="1709585" y="74790"/>
                  </a:lnTo>
                  <a:lnTo>
                    <a:pt x="1685963" y="65163"/>
                  </a:lnTo>
                  <a:lnTo>
                    <a:pt x="1690128" y="76708"/>
                  </a:lnTo>
                  <a:lnTo>
                    <a:pt x="1708416" y="76708"/>
                  </a:lnTo>
                  <a:lnTo>
                    <a:pt x="1720608" y="89408"/>
                  </a:lnTo>
                  <a:lnTo>
                    <a:pt x="1725180" y="89408"/>
                  </a:lnTo>
                  <a:lnTo>
                    <a:pt x="1780044" y="114808"/>
                  </a:lnTo>
                  <a:lnTo>
                    <a:pt x="1789849" y="114808"/>
                  </a:lnTo>
                  <a:close/>
                </a:path>
                <a:path w="2246629" h="1779270">
                  <a:moveTo>
                    <a:pt x="1809343" y="1664220"/>
                  </a:moveTo>
                  <a:lnTo>
                    <a:pt x="1809000" y="1664220"/>
                  </a:lnTo>
                  <a:lnTo>
                    <a:pt x="1808734" y="1664576"/>
                  </a:lnTo>
                  <a:lnTo>
                    <a:pt x="1809343" y="1664220"/>
                  </a:lnTo>
                  <a:close/>
                </a:path>
                <a:path w="2246629" h="1779270">
                  <a:moveTo>
                    <a:pt x="1811147" y="127508"/>
                  </a:moveTo>
                  <a:lnTo>
                    <a:pt x="1790776" y="115366"/>
                  </a:lnTo>
                  <a:lnTo>
                    <a:pt x="1792236" y="127508"/>
                  </a:lnTo>
                  <a:lnTo>
                    <a:pt x="1811147" y="127508"/>
                  </a:lnTo>
                  <a:close/>
                </a:path>
                <a:path w="2246629" h="1779270">
                  <a:moveTo>
                    <a:pt x="1830362" y="1651520"/>
                  </a:moveTo>
                  <a:close/>
                </a:path>
                <a:path w="2246629" h="1779270">
                  <a:moveTo>
                    <a:pt x="1832000" y="140208"/>
                  </a:moveTo>
                  <a:lnTo>
                    <a:pt x="1828152" y="137655"/>
                  </a:lnTo>
                  <a:lnTo>
                    <a:pt x="1812112" y="128092"/>
                  </a:lnTo>
                  <a:lnTo>
                    <a:pt x="1813572" y="140208"/>
                  </a:lnTo>
                  <a:lnTo>
                    <a:pt x="1832000" y="140208"/>
                  </a:lnTo>
                  <a:close/>
                </a:path>
                <a:path w="2246629" h="1779270">
                  <a:moveTo>
                    <a:pt x="1851075" y="152908"/>
                  </a:moveTo>
                  <a:lnTo>
                    <a:pt x="1833499" y="141211"/>
                  </a:lnTo>
                  <a:lnTo>
                    <a:pt x="1834908" y="152908"/>
                  </a:lnTo>
                  <a:lnTo>
                    <a:pt x="1851075" y="152908"/>
                  </a:lnTo>
                  <a:close/>
                </a:path>
                <a:path w="2246629" h="1779270">
                  <a:moveTo>
                    <a:pt x="1902320" y="1600720"/>
                  </a:moveTo>
                  <a:lnTo>
                    <a:pt x="1901964" y="1600720"/>
                  </a:lnTo>
                  <a:lnTo>
                    <a:pt x="1901875" y="1601089"/>
                  </a:lnTo>
                  <a:lnTo>
                    <a:pt x="1902320" y="1600720"/>
                  </a:lnTo>
                  <a:close/>
                </a:path>
                <a:path w="2246629" h="1779270">
                  <a:moveTo>
                    <a:pt x="1933295" y="1575320"/>
                  </a:moveTo>
                  <a:lnTo>
                    <a:pt x="1932444" y="1575320"/>
                  </a:lnTo>
                  <a:lnTo>
                    <a:pt x="1931200" y="1577035"/>
                  </a:lnTo>
                  <a:lnTo>
                    <a:pt x="1933295" y="1575320"/>
                  </a:lnTo>
                  <a:close/>
                </a:path>
                <a:path w="2246629" h="1779270">
                  <a:moveTo>
                    <a:pt x="1961527" y="1549920"/>
                  </a:moveTo>
                  <a:lnTo>
                    <a:pt x="1961400" y="1549920"/>
                  </a:lnTo>
                  <a:lnTo>
                    <a:pt x="1961235" y="1550174"/>
                  </a:lnTo>
                  <a:lnTo>
                    <a:pt x="1961527" y="1549920"/>
                  </a:lnTo>
                  <a:close/>
                </a:path>
                <a:path w="2246629" h="1779270">
                  <a:moveTo>
                    <a:pt x="1962835" y="241808"/>
                  </a:moveTo>
                  <a:lnTo>
                    <a:pt x="1900948" y="188760"/>
                  </a:lnTo>
                  <a:lnTo>
                    <a:pt x="1865210" y="162331"/>
                  </a:lnTo>
                  <a:lnTo>
                    <a:pt x="1851774" y="153377"/>
                  </a:lnTo>
                  <a:lnTo>
                    <a:pt x="1854720" y="165608"/>
                  </a:lnTo>
                  <a:lnTo>
                    <a:pt x="1868436" y="165608"/>
                  </a:lnTo>
                  <a:lnTo>
                    <a:pt x="1871484" y="178308"/>
                  </a:lnTo>
                  <a:lnTo>
                    <a:pt x="1886724" y="178308"/>
                  </a:lnTo>
                  <a:lnTo>
                    <a:pt x="1889772" y="191008"/>
                  </a:lnTo>
                  <a:lnTo>
                    <a:pt x="1900440" y="191008"/>
                  </a:lnTo>
                  <a:lnTo>
                    <a:pt x="1905012" y="203708"/>
                  </a:lnTo>
                  <a:lnTo>
                    <a:pt x="1918728" y="203708"/>
                  </a:lnTo>
                  <a:lnTo>
                    <a:pt x="1921776" y="216408"/>
                  </a:lnTo>
                  <a:lnTo>
                    <a:pt x="1933968" y="216408"/>
                  </a:lnTo>
                  <a:lnTo>
                    <a:pt x="1941588" y="229108"/>
                  </a:lnTo>
                  <a:lnTo>
                    <a:pt x="1944636" y="229108"/>
                  </a:lnTo>
                  <a:lnTo>
                    <a:pt x="1959876" y="241808"/>
                  </a:lnTo>
                  <a:lnTo>
                    <a:pt x="1962835" y="241808"/>
                  </a:lnTo>
                  <a:close/>
                </a:path>
                <a:path w="2246629" h="1779270">
                  <a:moveTo>
                    <a:pt x="2045665" y="330720"/>
                  </a:moveTo>
                  <a:lnTo>
                    <a:pt x="2029358" y="310845"/>
                  </a:lnTo>
                  <a:lnTo>
                    <a:pt x="1999551" y="277990"/>
                  </a:lnTo>
                  <a:lnTo>
                    <a:pt x="1968182" y="246659"/>
                  </a:lnTo>
                  <a:lnTo>
                    <a:pt x="1963242" y="242189"/>
                  </a:lnTo>
                  <a:lnTo>
                    <a:pt x="2007120" y="292620"/>
                  </a:lnTo>
                  <a:lnTo>
                    <a:pt x="2008644" y="292620"/>
                  </a:lnTo>
                  <a:lnTo>
                    <a:pt x="2020836" y="305320"/>
                  </a:lnTo>
                  <a:lnTo>
                    <a:pt x="2022360" y="305320"/>
                  </a:lnTo>
                  <a:lnTo>
                    <a:pt x="2029980" y="318020"/>
                  </a:lnTo>
                  <a:lnTo>
                    <a:pt x="2031504" y="318020"/>
                  </a:lnTo>
                  <a:lnTo>
                    <a:pt x="2040648" y="330720"/>
                  </a:lnTo>
                  <a:lnTo>
                    <a:pt x="2045665" y="330720"/>
                  </a:lnTo>
                  <a:close/>
                </a:path>
                <a:path w="2246629" h="1779270">
                  <a:moveTo>
                    <a:pt x="2075065" y="368820"/>
                  </a:moveTo>
                  <a:lnTo>
                    <a:pt x="2057514" y="345135"/>
                  </a:lnTo>
                  <a:lnTo>
                    <a:pt x="2046744" y="332016"/>
                  </a:lnTo>
                  <a:lnTo>
                    <a:pt x="2046744" y="343420"/>
                  </a:lnTo>
                  <a:lnTo>
                    <a:pt x="2052840" y="343420"/>
                  </a:lnTo>
                  <a:lnTo>
                    <a:pt x="2057412" y="356120"/>
                  </a:lnTo>
                  <a:lnTo>
                    <a:pt x="2065032" y="356120"/>
                  </a:lnTo>
                  <a:lnTo>
                    <a:pt x="2068080" y="368820"/>
                  </a:lnTo>
                  <a:lnTo>
                    <a:pt x="2075065" y="368820"/>
                  </a:lnTo>
                  <a:close/>
                </a:path>
                <a:path w="2246629" h="1779270">
                  <a:moveTo>
                    <a:pt x="2083473" y="1410220"/>
                  </a:moveTo>
                  <a:lnTo>
                    <a:pt x="2083320" y="1410220"/>
                  </a:lnTo>
                  <a:lnTo>
                    <a:pt x="2083282" y="1410462"/>
                  </a:lnTo>
                  <a:lnTo>
                    <a:pt x="2083473" y="1410220"/>
                  </a:lnTo>
                  <a:close/>
                </a:path>
                <a:path w="2246629" h="1779270">
                  <a:moveTo>
                    <a:pt x="2091982" y="1397520"/>
                  </a:moveTo>
                  <a:lnTo>
                    <a:pt x="2090940" y="1397520"/>
                  </a:lnTo>
                  <a:lnTo>
                    <a:pt x="2090699" y="1399438"/>
                  </a:lnTo>
                  <a:lnTo>
                    <a:pt x="2091982" y="1397520"/>
                  </a:lnTo>
                  <a:close/>
                </a:path>
                <a:path w="2246629" h="1779270">
                  <a:moveTo>
                    <a:pt x="2101380" y="406920"/>
                  </a:moveTo>
                  <a:lnTo>
                    <a:pt x="2083968" y="380822"/>
                  </a:lnTo>
                  <a:lnTo>
                    <a:pt x="2075700" y="369658"/>
                  </a:lnTo>
                  <a:lnTo>
                    <a:pt x="2101380" y="406920"/>
                  </a:lnTo>
                  <a:close/>
                </a:path>
                <a:path w="2246629" h="1779270">
                  <a:moveTo>
                    <a:pt x="2108885" y="1372120"/>
                  </a:moveTo>
                  <a:lnTo>
                    <a:pt x="2107704" y="1372120"/>
                  </a:lnTo>
                  <a:lnTo>
                    <a:pt x="2107438" y="1374330"/>
                  </a:lnTo>
                  <a:lnTo>
                    <a:pt x="2108670" y="1372476"/>
                  </a:lnTo>
                  <a:lnTo>
                    <a:pt x="2108885" y="1372120"/>
                  </a:lnTo>
                  <a:close/>
                </a:path>
                <a:path w="2246629" h="1779270">
                  <a:moveTo>
                    <a:pt x="2116455" y="1359420"/>
                  </a:moveTo>
                  <a:lnTo>
                    <a:pt x="2115324" y="1359420"/>
                  </a:lnTo>
                  <a:lnTo>
                    <a:pt x="2114550" y="1362608"/>
                  </a:lnTo>
                  <a:lnTo>
                    <a:pt x="2116455" y="1359420"/>
                  </a:lnTo>
                  <a:close/>
                </a:path>
                <a:path w="2246629" h="1779270">
                  <a:moveTo>
                    <a:pt x="2185505" y="1219720"/>
                  </a:moveTo>
                  <a:lnTo>
                    <a:pt x="2185390" y="1220025"/>
                  </a:lnTo>
                  <a:lnTo>
                    <a:pt x="2185505" y="1219720"/>
                  </a:lnTo>
                  <a:close/>
                </a:path>
                <a:path w="2246629" h="1779270">
                  <a:moveTo>
                    <a:pt x="2207412" y="1156220"/>
                  </a:moveTo>
                  <a:lnTo>
                    <a:pt x="2206764" y="1156220"/>
                  </a:lnTo>
                  <a:lnTo>
                    <a:pt x="2190000" y="1207020"/>
                  </a:lnTo>
                  <a:lnTo>
                    <a:pt x="2189784" y="1208735"/>
                  </a:lnTo>
                  <a:lnTo>
                    <a:pt x="2203564" y="1169352"/>
                  </a:lnTo>
                  <a:lnTo>
                    <a:pt x="2207412" y="1156220"/>
                  </a:lnTo>
                  <a:close/>
                </a:path>
                <a:path w="2246629" h="1779270">
                  <a:moveTo>
                    <a:pt x="2207945" y="635520"/>
                  </a:moveTo>
                  <a:lnTo>
                    <a:pt x="2188603" y="577862"/>
                  </a:lnTo>
                  <a:lnTo>
                    <a:pt x="2171573" y="536181"/>
                  </a:lnTo>
                  <a:lnTo>
                    <a:pt x="2152523" y="495566"/>
                  </a:lnTo>
                  <a:lnTo>
                    <a:pt x="2145906" y="483120"/>
                  </a:lnTo>
                  <a:lnTo>
                    <a:pt x="2131542" y="456095"/>
                  </a:lnTo>
                  <a:lnTo>
                    <a:pt x="2108670" y="417830"/>
                  </a:lnTo>
                  <a:lnTo>
                    <a:pt x="2101646" y="407314"/>
                  </a:lnTo>
                  <a:lnTo>
                    <a:pt x="2103132" y="419620"/>
                  </a:lnTo>
                  <a:lnTo>
                    <a:pt x="2109228" y="419620"/>
                  </a:lnTo>
                  <a:lnTo>
                    <a:pt x="2110752" y="432320"/>
                  </a:lnTo>
                  <a:lnTo>
                    <a:pt x="2116848" y="432320"/>
                  </a:lnTo>
                  <a:lnTo>
                    <a:pt x="2116848" y="445020"/>
                  </a:lnTo>
                  <a:lnTo>
                    <a:pt x="2124468" y="445020"/>
                  </a:lnTo>
                  <a:lnTo>
                    <a:pt x="2124468" y="457720"/>
                  </a:lnTo>
                  <a:lnTo>
                    <a:pt x="2132088" y="457720"/>
                  </a:lnTo>
                  <a:lnTo>
                    <a:pt x="2132088" y="470420"/>
                  </a:lnTo>
                  <a:lnTo>
                    <a:pt x="2138184" y="470420"/>
                  </a:lnTo>
                  <a:lnTo>
                    <a:pt x="2138184" y="483120"/>
                  </a:lnTo>
                  <a:lnTo>
                    <a:pt x="2145804" y="483120"/>
                  </a:lnTo>
                  <a:lnTo>
                    <a:pt x="2147328" y="495820"/>
                  </a:lnTo>
                  <a:lnTo>
                    <a:pt x="2151900" y="495820"/>
                  </a:lnTo>
                  <a:lnTo>
                    <a:pt x="2151900" y="508520"/>
                  </a:lnTo>
                  <a:lnTo>
                    <a:pt x="2157996" y="508520"/>
                  </a:lnTo>
                  <a:lnTo>
                    <a:pt x="2157996" y="521220"/>
                  </a:lnTo>
                  <a:lnTo>
                    <a:pt x="2164092" y="521220"/>
                  </a:lnTo>
                  <a:lnTo>
                    <a:pt x="2164092" y="533920"/>
                  </a:lnTo>
                  <a:lnTo>
                    <a:pt x="2170188" y="533920"/>
                  </a:lnTo>
                  <a:lnTo>
                    <a:pt x="2170188" y="546620"/>
                  </a:lnTo>
                  <a:lnTo>
                    <a:pt x="2174760" y="546620"/>
                  </a:lnTo>
                  <a:lnTo>
                    <a:pt x="2174760" y="559320"/>
                  </a:lnTo>
                  <a:lnTo>
                    <a:pt x="2180856" y="559320"/>
                  </a:lnTo>
                  <a:lnTo>
                    <a:pt x="2180856" y="572020"/>
                  </a:lnTo>
                  <a:lnTo>
                    <a:pt x="2185428" y="572020"/>
                  </a:lnTo>
                  <a:lnTo>
                    <a:pt x="2185428" y="584720"/>
                  </a:lnTo>
                  <a:lnTo>
                    <a:pt x="2190000" y="584720"/>
                  </a:lnTo>
                  <a:lnTo>
                    <a:pt x="2190000" y="597420"/>
                  </a:lnTo>
                  <a:lnTo>
                    <a:pt x="2194572" y="597420"/>
                  </a:lnTo>
                  <a:lnTo>
                    <a:pt x="2194572" y="610120"/>
                  </a:lnTo>
                  <a:lnTo>
                    <a:pt x="2199144" y="610120"/>
                  </a:lnTo>
                  <a:lnTo>
                    <a:pt x="2199144" y="622820"/>
                  </a:lnTo>
                  <a:lnTo>
                    <a:pt x="2203716" y="622820"/>
                  </a:lnTo>
                  <a:lnTo>
                    <a:pt x="2203716" y="635520"/>
                  </a:lnTo>
                  <a:lnTo>
                    <a:pt x="2207945" y="635520"/>
                  </a:lnTo>
                  <a:close/>
                </a:path>
                <a:path w="2246629" h="1779270">
                  <a:moveTo>
                    <a:pt x="2218169" y="1118120"/>
                  </a:moveTo>
                  <a:lnTo>
                    <a:pt x="2217432" y="1118120"/>
                  </a:lnTo>
                  <a:lnTo>
                    <a:pt x="2216670" y="1124394"/>
                  </a:lnTo>
                  <a:lnTo>
                    <a:pt x="2218169" y="1118120"/>
                  </a:lnTo>
                  <a:close/>
                </a:path>
                <a:path w="2246629" h="1779270">
                  <a:moveTo>
                    <a:pt x="2218626" y="673620"/>
                  </a:moveTo>
                  <a:lnTo>
                    <a:pt x="2216391" y="664222"/>
                  </a:lnTo>
                  <a:lnTo>
                    <a:pt x="2208288" y="636638"/>
                  </a:lnTo>
                  <a:lnTo>
                    <a:pt x="2208288" y="648220"/>
                  </a:lnTo>
                  <a:lnTo>
                    <a:pt x="2211336" y="648220"/>
                  </a:lnTo>
                  <a:lnTo>
                    <a:pt x="2211336" y="660920"/>
                  </a:lnTo>
                  <a:lnTo>
                    <a:pt x="2214384" y="660920"/>
                  </a:lnTo>
                  <a:lnTo>
                    <a:pt x="2214384" y="673620"/>
                  </a:lnTo>
                  <a:lnTo>
                    <a:pt x="2218626" y="673620"/>
                  </a:lnTo>
                  <a:close/>
                </a:path>
                <a:path w="2246629" h="1779270">
                  <a:moveTo>
                    <a:pt x="2221661" y="686320"/>
                  </a:moveTo>
                  <a:lnTo>
                    <a:pt x="2218956" y="674954"/>
                  </a:lnTo>
                  <a:lnTo>
                    <a:pt x="2218956" y="686320"/>
                  </a:lnTo>
                  <a:lnTo>
                    <a:pt x="2221661" y="686320"/>
                  </a:lnTo>
                  <a:close/>
                </a:path>
                <a:path w="2246629" h="1779270">
                  <a:moveTo>
                    <a:pt x="2227186" y="1080020"/>
                  </a:moveTo>
                  <a:lnTo>
                    <a:pt x="2226576" y="1080020"/>
                  </a:lnTo>
                  <a:lnTo>
                    <a:pt x="2223528" y="1092720"/>
                  </a:lnTo>
                  <a:lnTo>
                    <a:pt x="2222817" y="1098600"/>
                  </a:lnTo>
                  <a:lnTo>
                    <a:pt x="2227021" y="1080947"/>
                  </a:lnTo>
                  <a:lnTo>
                    <a:pt x="2227186" y="1080020"/>
                  </a:lnTo>
                  <a:close/>
                </a:path>
                <a:path w="2246629" h="1779270">
                  <a:moveTo>
                    <a:pt x="2244483" y="838720"/>
                  </a:moveTo>
                  <a:lnTo>
                    <a:pt x="2241461" y="800265"/>
                  </a:lnTo>
                  <a:lnTo>
                    <a:pt x="2235403" y="754126"/>
                  </a:lnTo>
                  <a:lnTo>
                    <a:pt x="2227021" y="708761"/>
                  </a:lnTo>
                  <a:lnTo>
                    <a:pt x="2222004" y="687730"/>
                  </a:lnTo>
                  <a:lnTo>
                    <a:pt x="2222004" y="699020"/>
                  </a:lnTo>
                  <a:lnTo>
                    <a:pt x="2223528" y="699020"/>
                  </a:lnTo>
                  <a:lnTo>
                    <a:pt x="2223528" y="711720"/>
                  </a:lnTo>
                  <a:lnTo>
                    <a:pt x="2226576" y="711720"/>
                  </a:lnTo>
                  <a:lnTo>
                    <a:pt x="2226576" y="724420"/>
                  </a:lnTo>
                  <a:lnTo>
                    <a:pt x="2229624" y="724420"/>
                  </a:lnTo>
                  <a:lnTo>
                    <a:pt x="2229624" y="737120"/>
                  </a:lnTo>
                  <a:lnTo>
                    <a:pt x="2231148" y="737120"/>
                  </a:lnTo>
                  <a:lnTo>
                    <a:pt x="2231148" y="749820"/>
                  </a:lnTo>
                  <a:lnTo>
                    <a:pt x="2234196" y="749820"/>
                  </a:lnTo>
                  <a:lnTo>
                    <a:pt x="2234196" y="762520"/>
                  </a:lnTo>
                  <a:lnTo>
                    <a:pt x="2235720" y="762520"/>
                  </a:lnTo>
                  <a:lnTo>
                    <a:pt x="2235720" y="775220"/>
                  </a:lnTo>
                  <a:lnTo>
                    <a:pt x="2237244" y="775220"/>
                  </a:lnTo>
                  <a:lnTo>
                    <a:pt x="2237244" y="787920"/>
                  </a:lnTo>
                  <a:lnTo>
                    <a:pt x="2238768" y="787920"/>
                  </a:lnTo>
                  <a:lnTo>
                    <a:pt x="2238768" y="800620"/>
                  </a:lnTo>
                  <a:lnTo>
                    <a:pt x="2240292" y="800620"/>
                  </a:lnTo>
                  <a:lnTo>
                    <a:pt x="2240292" y="813320"/>
                  </a:lnTo>
                  <a:lnTo>
                    <a:pt x="2241816" y="813320"/>
                  </a:lnTo>
                  <a:lnTo>
                    <a:pt x="2241816" y="826020"/>
                  </a:lnTo>
                  <a:lnTo>
                    <a:pt x="2243340" y="826020"/>
                  </a:lnTo>
                  <a:lnTo>
                    <a:pt x="2243340" y="838720"/>
                  </a:lnTo>
                  <a:lnTo>
                    <a:pt x="2244483" y="838720"/>
                  </a:lnTo>
                  <a:close/>
                </a:path>
                <a:path w="2246629" h="1779270">
                  <a:moveTo>
                    <a:pt x="2245918" y="876820"/>
                  </a:moveTo>
                  <a:lnTo>
                    <a:pt x="2245144" y="847115"/>
                  </a:lnTo>
                  <a:lnTo>
                    <a:pt x="2244864" y="843508"/>
                  </a:lnTo>
                  <a:lnTo>
                    <a:pt x="2244864" y="876820"/>
                  </a:lnTo>
                  <a:lnTo>
                    <a:pt x="2245918" y="876820"/>
                  </a:lnTo>
                  <a:close/>
                </a:path>
                <a:path w="2246629" h="1779270">
                  <a:moveTo>
                    <a:pt x="2246376" y="894600"/>
                  </a:moveTo>
                  <a:lnTo>
                    <a:pt x="2246058" y="882218"/>
                  </a:lnTo>
                  <a:lnTo>
                    <a:pt x="2244864" y="902220"/>
                  </a:lnTo>
                  <a:lnTo>
                    <a:pt x="2243340" y="953020"/>
                  </a:lnTo>
                  <a:lnTo>
                    <a:pt x="2241816" y="978420"/>
                  </a:lnTo>
                  <a:lnTo>
                    <a:pt x="2234158" y="1042212"/>
                  </a:lnTo>
                  <a:lnTo>
                    <a:pt x="2235403" y="1035456"/>
                  </a:lnTo>
                  <a:lnTo>
                    <a:pt x="2241461" y="989203"/>
                  </a:lnTo>
                  <a:lnTo>
                    <a:pt x="2245144" y="942225"/>
                  </a:lnTo>
                  <a:lnTo>
                    <a:pt x="2246376" y="894600"/>
                  </a:lnTo>
                  <a:close/>
                </a:path>
              </a:pathLst>
            </a:custGeom>
            <a:solidFill>
              <a:srgbClr val="B37CC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6" name="object 36"/>
            <p:cNvSpPr/>
            <p:nvPr/>
          </p:nvSpPr>
          <p:spPr>
            <a:xfrm>
              <a:off x="6750887" y="5402283"/>
              <a:ext cx="846455" cy="828675"/>
            </a:xfrm>
            <a:custGeom>
              <a:avLst/>
              <a:gdLst/>
              <a:ahLst/>
              <a:cxnLst/>
              <a:rect l="l" t="t" r="r" b="b"/>
              <a:pathLst>
                <a:path w="846454" h="828675">
                  <a:moveTo>
                    <a:pt x="0" y="828386"/>
                  </a:moveTo>
                  <a:lnTo>
                    <a:pt x="914" y="816753"/>
                  </a:lnTo>
                </a:path>
                <a:path w="846454" h="828675">
                  <a:moveTo>
                    <a:pt x="4473" y="782545"/>
                  </a:moveTo>
                  <a:lnTo>
                    <a:pt x="8367" y="752897"/>
                  </a:lnTo>
                  <a:lnTo>
                    <a:pt x="10340" y="742214"/>
                  </a:lnTo>
                </a:path>
                <a:path w="846454" h="828675">
                  <a:moveTo>
                    <a:pt x="11510" y="735880"/>
                  </a:moveTo>
                  <a:lnTo>
                    <a:pt x="14693" y="718639"/>
                  </a:lnTo>
                </a:path>
                <a:path w="846454" h="828675">
                  <a:moveTo>
                    <a:pt x="16200" y="710480"/>
                  </a:moveTo>
                  <a:lnTo>
                    <a:pt x="16746" y="707526"/>
                  </a:lnTo>
                  <a:lnTo>
                    <a:pt x="18364" y="700746"/>
                  </a:lnTo>
                </a:path>
                <a:path w="846454" h="828675">
                  <a:moveTo>
                    <a:pt x="22104" y="685080"/>
                  </a:moveTo>
                  <a:lnTo>
                    <a:pt x="27379" y="662983"/>
                  </a:lnTo>
                  <a:lnTo>
                    <a:pt x="35256" y="636179"/>
                  </a:lnTo>
                </a:path>
                <a:path w="846454" h="828675">
                  <a:moveTo>
                    <a:pt x="36729" y="631169"/>
                  </a:moveTo>
                  <a:lnTo>
                    <a:pt x="40207" y="619331"/>
                  </a:lnTo>
                  <a:lnTo>
                    <a:pt x="55167" y="576632"/>
                  </a:lnTo>
                  <a:lnTo>
                    <a:pt x="67303" y="546929"/>
                  </a:lnTo>
                </a:path>
                <a:path w="846454" h="828675">
                  <a:moveTo>
                    <a:pt x="70492" y="539122"/>
                  </a:moveTo>
                  <a:lnTo>
                    <a:pt x="72198" y="534946"/>
                  </a:lnTo>
                  <a:lnTo>
                    <a:pt x="91238" y="494338"/>
                  </a:lnTo>
                  <a:lnTo>
                    <a:pt x="112225" y="454867"/>
                  </a:lnTo>
                  <a:lnTo>
                    <a:pt x="135097" y="416597"/>
                  </a:lnTo>
                  <a:lnTo>
                    <a:pt x="142116" y="406079"/>
                  </a:lnTo>
                </a:path>
                <a:path w="846454" h="828675">
                  <a:moveTo>
                    <a:pt x="142383" y="405680"/>
                  </a:moveTo>
                  <a:lnTo>
                    <a:pt x="159794" y="379590"/>
                  </a:lnTo>
                  <a:lnTo>
                    <a:pt x="186252" y="343907"/>
                  </a:lnTo>
                  <a:lnTo>
                    <a:pt x="196845" y="331004"/>
                  </a:lnTo>
                </a:path>
                <a:path w="846454" h="828675">
                  <a:moveTo>
                    <a:pt x="198097" y="329480"/>
                  </a:moveTo>
                  <a:lnTo>
                    <a:pt x="244208" y="276762"/>
                  </a:lnTo>
                  <a:lnTo>
                    <a:pt x="275583" y="245424"/>
                  </a:lnTo>
                  <a:lnTo>
                    <a:pt x="308473" y="215659"/>
                  </a:lnTo>
                  <a:lnTo>
                    <a:pt x="342817" y="187528"/>
                  </a:lnTo>
                  <a:lnTo>
                    <a:pt x="378552" y="161094"/>
                  </a:lnTo>
                  <a:lnTo>
                    <a:pt x="391987" y="152149"/>
                  </a:lnTo>
                </a:path>
                <a:path w="846454" h="828675">
                  <a:moveTo>
                    <a:pt x="392692" y="151680"/>
                  </a:moveTo>
                  <a:lnTo>
                    <a:pt x="410269" y="139979"/>
                  </a:lnTo>
                </a:path>
                <a:path w="846454" h="828675">
                  <a:moveTo>
                    <a:pt x="411769" y="138980"/>
                  </a:moveTo>
                  <a:lnTo>
                    <a:pt x="415618" y="136418"/>
                  </a:lnTo>
                  <a:lnTo>
                    <a:pt x="431655" y="126856"/>
                  </a:lnTo>
                </a:path>
                <a:path w="846454" h="828675">
                  <a:moveTo>
                    <a:pt x="432621" y="126280"/>
                  </a:moveTo>
                  <a:lnTo>
                    <a:pt x="452994" y="114134"/>
                  </a:lnTo>
                </a:path>
                <a:path w="846454" h="828675">
                  <a:moveTo>
                    <a:pt x="453922" y="113580"/>
                  </a:moveTo>
                  <a:lnTo>
                    <a:pt x="493494" y="92589"/>
                  </a:lnTo>
                  <a:lnTo>
                    <a:pt x="534180" y="73560"/>
                  </a:lnTo>
                  <a:lnTo>
                    <a:pt x="557800" y="63935"/>
                  </a:lnTo>
                </a:path>
                <a:path w="846454" h="828675">
                  <a:moveTo>
                    <a:pt x="560634" y="62780"/>
                  </a:moveTo>
                  <a:lnTo>
                    <a:pt x="575950" y="56538"/>
                  </a:lnTo>
                  <a:lnTo>
                    <a:pt x="618742" y="41585"/>
                  </a:lnTo>
                  <a:lnTo>
                    <a:pt x="631087" y="37967"/>
                  </a:lnTo>
                </a:path>
                <a:path w="846454" h="828675">
                  <a:moveTo>
                    <a:pt x="633088" y="37380"/>
                  </a:moveTo>
                  <a:lnTo>
                    <a:pt x="662494" y="28761"/>
                  </a:lnTo>
                  <a:lnTo>
                    <a:pt x="673318" y="26184"/>
                  </a:lnTo>
                </a:path>
                <a:path w="846454" h="828675">
                  <a:moveTo>
                    <a:pt x="679636" y="24680"/>
                  </a:moveTo>
                  <a:lnTo>
                    <a:pt x="707144" y="18131"/>
                  </a:lnTo>
                  <a:lnTo>
                    <a:pt x="739452" y="12181"/>
                  </a:lnTo>
                </a:path>
                <a:path w="846454" h="828675">
                  <a:moveTo>
                    <a:pt x="740544" y="11980"/>
                  </a:moveTo>
                  <a:lnTo>
                    <a:pt x="752631" y="9754"/>
                  </a:lnTo>
                  <a:lnTo>
                    <a:pt x="798893" y="3695"/>
                  </a:lnTo>
                  <a:lnTo>
                    <a:pt x="845869" y="13"/>
                  </a:lnTo>
                  <a:lnTo>
                    <a:pt x="846395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7" name="object 37"/>
            <p:cNvSpPr/>
            <p:nvPr/>
          </p:nvSpPr>
          <p:spPr>
            <a:xfrm>
              <a:off x="7624891" y="5401056"/>
              <a:ext cx="39370" cy="635"/>
            </a:xfrm>
            <a:custGeom>
              <a:avLst/>
              <a:gdLst/>
              <a:ahLst/>
              <a:cxnLst/>
              <a:rect l="l" t="t" r="r" b="b"/>
              <a:pathLst>
                <a:path w="39370" h="635">
                  <a:moveTo>
                    <a:pt x="-21335" y="253"/>
                  </a:moveTo>
                  <a:lnTo>
                    <a:pt x="60321" y="253"/>
                  </a:lnTo>
                </a:path>
              </a:pathLst>
            </a:custGeom>
            <a:ln w="431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8" name="object 38"/>
            <p:cNvSpPr/>
            <p:nvPr/>
          </p:nvSpPr>
          <p:spPr>
            <a:xfrm>
              <a:off x="7496957" y="7179564"/>
              <a:ext cx="3175" cy="635"/>
            </a:xfrm>
            <a:custGeom>
              <a:avLst/>
              <a:gdLst/>
              <a:ahLst/>
              <a:cxnLst/>
              <a:rect l="l" t="t" r="r" b="b"/>
              <a:pathLst>
                <a:path w="3175" h="634">
                  <a:moveTo>
                    <a:pt x="3051" y="561"/>
                  </a:moveTo>
                  <a:lnTo>
                    <a:pt x="0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9" name="object 39"/>
            <p:cNvSpPr/>
            <p:nvPr/>
          </p:nvSpPr>
          <p:spPr>
            <a:xfrm>
              <a:off x="7185313" y="70652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21336" y="145"/>
                  </a:moveTo>
                  <a:lnTo>
                    <a:pt x="21822" y="145"/>
                  </a:lnTo>
                </a:path>
              </a:pathLst>
            </a:custGeom>
            <a:ln w="429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0" name="object 40"/>
            <p:cNvSpPr/>
            <p:nvPr/>
          </p:nvSpPr>
          <p:spPr>
            <a:xfrm>
              <a:off x="6929988" y="6836664"/>
              <a:ext cx="234950" cy="216535"/>
            </a:xfrm>
            <a:custGeom>
              <a:avLst/>
              <a:gdLst/>
              <a:ahLst/>
              <a:cxnLst/>
              <a:rect l="l" t="t" r="r" b="b"/>
              <a:pathLst>
                <a:path w="234950" h="216534">
                  <a:moveTo>
                    <a:pt x="234339" y="215926"/>
                  </a:moveTo>
                  <a:lnTo>
                    <a:pt x="234298" y="215900"/>
                  </a:lnTo>
                </a:path>
                <a:path w="234950" h="216534">
                  <a:moveTo>
                    <a:pt x="1163" y="1572"/>
                  </a:moveTo>
                  <a:lnTo>
                    <a:pt x="0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1" name="object 41"/>
            <p:cNvSpPr/>
            <p:nvPr/>
          </p:nvSpPr>
          <p:spPr>
            <a:xfrm>
              <a:off x="6911182" y="68112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21335" y="106"/>
                  </a:moveTo>
                  <a:lnTo>
                    <a:pt x="21493" y="106"/>
                  </a:lnTo>
                </a:path>
              </a:pathLst>
            </a:custGeom>
            <a:ln w="428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2" name="object 42"/>
            <p:cNvSpPr/>
            <p:nvPr/>
          </p:nvSpPr>
          <p:spPr>
            <a:xfrm>
              <a:off x="6863047" y="6735064"/>
              <a:ext cx="41275" cy="65405"/>
            </a:xfrm>
            <a:custGeom>
              <a:avLst/>
              <a:gdLst/>
              <a:ahLst/>
              <a:cxnLst/>
              <a:rect l="l" t="t" r="r" b="b"/>
              <a:pathLst>
                <a:path w="41275" h="65404">
                  <a:moveTo>
                    <a:pt x="40672" y="65075"/>
                  </a:moveTo>
                  <a:lnTo>
                    <a:pt x="39623" y="63500"/>
                  </a:lnTo>
                </a:path>
                <a:path w="41275" h="65404">
                  <a:moveTo>
                    <a:pt x="31529" y="51352"/>
                  </a:moveTo>
                  <a:lnTo>
                    <a:pt x="31161" y="50800"/>
                  </a:lnTo>
                </a:path>
                <a:path w="41275" h="65404">
                  <a:moveTo>
                    <a:pt x="23908" y="39914"/>
                  </a:moveTo>
                  <a:lnTo>
                    <a:pt x="22937" y="38457"/>
                  </a:lnTo>
                  <a:lnTo>
                    <a:pt x="22724" y="38100"/>
                  </a:lnTo>
                </a:path>
                <a:path w="41275" h="65404">
                  <a:moveTo>
                    <a:pt x="1049" y="1771"/>
                  </a:moveTo>
                  <a:lnTo>
                    <a:pt x="65" y="123"/>
                  </a:lnTo>
                  <a:lnTo>
                    <a:pt x="0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3" name="object 43"/>
            <p:cNvSpPr/>
            <p:nvPr/>
          </p:nvSpPr>
          <p:spPr>
            <a:xfrm>
              <a:off x="6856306" y="67223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21335" y="159"/>
                  </a:moveTo>
                  <a:lnTo>
                    <a:pt x="21505" y="159"/>
                  </a:lnTo>
                </a:path>
              </a:pathLst>
            </a:custGeom>
            <a:ln w="429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4" name="object 44"/>
            <p:cNvSpPr/>
            <p:nvPr/>
          </p:nvSpPr>
          <p:spPr>
            <a:xfrm>
              <a:off x="6804263" y="6608064"/>
              <a:ext cx="22225" cy="53340"/>
            </a:xfrm>
            <a:custGeom>
              <a:avLst/>
              <a:gdLst/>
              <a:ahLst/>
              <a:cxnLst/>
              <a:rect l="l" t="t" r="r" b="b"/>
              <a:pathLst>
                <a:path w="22225" h="53340">
                  <a:moveTo>
                    <a:pt x="21732" y="53114"/>
                  </a:moveTo>
                  <a:lnTo>
                    <a:pt x="20649" y="50800"/>
                  </a:lnTo>
                </a:path>
                <a:path w="22225" h="53340">
                  <a:moveTo>
                    <a:pt x="15636" y="39081"/>
                  </a:moveTo>
                  <a:lnTo>
                    <a:pt x="15236" y="38100"/>
                  </a:lnTo>
                </a:path>
                <a:path w="22225" h="53340">
                  <a:moveTo>
                    <a:pt x="4968" y="12917"/>
                  </a:moveTo>
                  <a:lnTo>
                    <a:pt x="4880" y="12700"/>
                  </a:lnTo>
                </a:path>
                <a:path w="22225" h="53340">
                  <a:moveTo>
                    <a:pt x="396" y="1135"/>
                  </a:moveTo>
                  <a:lnTo>
                    <a:pt x="0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5" name="object 45"/>
            <p:cNvSpPr/>
            <p:nvPr/>
          </p:nvSpPr>
          <p:spPr>
            <a:xfrm>
              <a:off x="6774040" y="6561340"/>
              <a:ext cx="47625" cy="56515"/>
            </a:xfrm>
            <a:custGeom>
              <a:avLst/>
              <a:gdLst/>
              <a:ahLst/>
              <a:cxnLst/>
              <a:rect l="l" t="t" r="r" b="b"/>
              <a:pathLst>
                <a:path w="47625" h="56515">
                  <a:moveTo>
                    <a:pt x="47383" y="12700"/>
                  </a:moveTo>
                  <a:lnTo>
                    <a:pt x="42811" y="12700"/>
                  </a:lnTo>
                  <a:lnTo>
                    <a:pt x="42811" y="0"/>
                  </a:lnTo>
                  <a:lnTo>
                    <a:pt x="0" y="0"/>
                  </a:lnTo>
                  <a:lnTo>
                    <a:pt x="0" y="43040"/>
                  </a:lnTo>
                  <a:lnTo>
                    <a:pt x="4445" y="43040"/>
                  </a:lnTo>
                  <a:lnTo>
                    <a:pt x="4445" y="56121"/>
                  </a:lnTo>
                  <a:lnTo>
                    <a:pt x="47383" y="56121"/>
                  </a:lnTo>
                  <a:lnTo>
                    <a:pt x="47383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6" name="object 46"/>
            <p:cNvSpPr/>
            <p:nvPr/>
          </p:nvSpPr>
          <p:spPr>
            <a:xfrm>
              <a:off x="6748272" y="5402786"/>
              <a:ext cx="1792605" cy="1398270"/>
            </a:xfrm>
            <a:custGeom>
              <a:avLst/>
              <a:gdLst/>
              <a:ahLst/>
              <a:cxnLst/>
              <a:rect l="l" t="t" r="r" b="b"/>
              <a:pathLst>
                <a:path w="1792604" h="1398270">
                  <a:moveTo>
                    <a:pt x="39624" y="1156701"/>
                  </a:moveTo>
                  <a:lnTo>
                    <a:pt x="38972" y="1154477"/>
                  </a:lnTo>
                </a:path>
                <a:path w="1792604" h="1398270">
                  <a:moveTo>
                    <a:pt x="32004" y="1130712"/>
                  </a:moveTo>
                  <a:lnTo>
                    <a:pt x="31525" y="1129077"/>
                  </a:lnTo>
                </a:path>
                <a:path w="1792604" h="1398270">
                  <a:moveTo>
                    <a:pt x="25908" y="1106698"/>
                  </a:moveTo>
                  <a:lnTo>
                    <a:pt x="25189" y="1103677"/>
                  </a:lnTo>
                </a:path>
                <a:path w="1792604" h="1398270">
                  <a:moveTo>
                    <a:pt x="22860" y="1093900"/>
                  </a:moveTo>
                  <a:lnTo>
                    <a:pt x="22164" y="1090977"/>
                  </a:lnTo>
                </a:path>
                <a:path w="1792604" h="1398270">
                  <a:moveTo>
                    <a:pt x="19812" y="1081101"/>
                  </a:moveTo>
                  <a:lnTo>
                    <a:pt x="19361" y="1079209"/>
                  </a:lnTo>
                  <a:lnTo>
                    <a:pt x="19190" y="1078277"/>
                  </a:lnTo>
                </a:path>
                <a:path w="1792604" h="1398270">
                  <a:moveTo>
                    <a:pt x="15240" y="1056834"/>
                  </a:moveTo>
                  <a:lnTo>
                    <a:pt x="14511" y="1052877"/>
                  </a:lnTo>
                </a:path>
                <a:path w="1792604" h="1398270">
                  <a:moveTo>
                    <a:pt x="12192" y="1040286"/>
                  </a:moveTo>
                  <a:lnTo>
                    <a:pt x="12172" y="1040177"/>
                  </a:lnTo>
                </a:path>
                <a:path w="1792604" h="1398270">
                  <a:moveTo>
                    <a:pt x="10668" y="1031315"/>
                  </a:moveTo>
                  <a:lnTo>
                    <a:pt x="10165" y="1027477"/>
                  </a:lnTo>
                </a:path>
                <a:path w="1792604" h="1398270">
                  <a:moveTo>
                    <a:pt x="9144" y="1019684"/>
                  </a:moveTo>
                  <a:lnTo>
                    <a:pt x="8501" y="1014777"/>
                  </a:lnTo>
                </a:path>
                <a:path w="1792604" h="1398270">
                  <a:moveTo>
                    <a:pt x="7620" y="1008053"/>
                  </a:moveTo>
                  <a:lnTo>
                    <a:pt x="6837" y="1002077"/>
                  </a:lnTo>
                </a:path>
                <a:path w="1792604" h="1398270">
                  <a:moveTo>
                    <a:pt x="6096" y="996418"/>
                  </a:moveTo>
                  <a:lnTo>
                    <a:pt x="5173" y="989377"/>
                  </a:lnTo>
                </a:path>
                <a:path w="1792604" h="1398270">
                  <a:moveTo>
                    <a:pt x="4572" y="982993"/>
                  </a:moveTo>
                  <a:lnTo>
                    <a:pt x="4077" y="976677"/>
                  </a:lnTo>
                </a:path>
                <a:path w="1792604" h="1398270">
                  <a:moveTo>
                    <a:pt x="1524" y="944103"/>
                  </a:moveTo>
                  <a:lnTo>
                    <a:pt x="1240" y="940484"/>
                  </a:lnTo>
                  <a:lnTo>
                    <a:pt x="860" y="925877"/>
                  </a:lnTo>
                </a:path>
                <a:path w="1792604" h="1398270">
                  <a:moveTo>
                    <a:pt x="0" y="892865"/>
                  </a:moveTo>
                  <a:lnTo>
                    <a:pt x="0" y="892857"/>
                  </a:lnTo>
                </a:path>
                <a:path w="1792604" h="1398270">
                  <a:moveTo>
                    <a:pt x="949981" y="0"/>
                  </a:moveTo>
                  <a:lnTo>
                    <a:pt x="990714" y="3192"/>
                  </a:lnTo>
                  <a:lnTo>
                    <a:pt x="1036976" y="9251"/>
                  </a:lnTo>
                  <a:lnTo>
                    <a:pt x="1049063" y="11477"/>
                  </a:lnTo>
                </a:path>
                <a:path w="1792604" h="1398270">
                  <a:moveTo>
                    <a:pt x="1051870" y="11994"/>
                  </a:moveTo>
                  <a:lnTo>
                    <a:pt x="1082463" y="17628"/>
                  </a:lnTo>
                  <a:lnTo>
                    <a:pt x="1127113" y="28259"/>
                  </a:lnTo>
                  <a:lnTo>
                    <a:pt x="1156520" y="36877"/>
                  </a:lnTo>
                </a:path>
                <a:path w="1792604" h="1398270">
                  <a:moveTo>
                    <a:pt x="1163386" y="38890"/>
                  </a:moveTo>
                  <a:lnTo>
                    <a:pt x="1170865" y="41082"/>
                  </a:lnTo>
                  <a:lnTo>
                    <a:pt x="1213657" y="56035"/>
                  </a:lnTo>
                  <a:lnTo>
                    <a:pt x="1228974" y="62277"/>
                  </a:lnTo>
                </a:path>
                <a:path w="1792604" h="1398270">
                  <a:moveTo>
                    <a:pt x="1231808" y="63432"/>
                  </a:moveTo>
                  <a:lnTo>
                    <a:pt x="1255427" y="73058"/>
                  </a:lnTo>
                  <a:lnTo>
                    <a:pt x="1296114" y="92086"/>
                  </a:lnTo>
                  <a:lnTo>
                    <a:pt x="1335655" y="113059"/>
                  </a:lnTo>
                </a:path>
                <a:path w="1792604" h="1398270">
                  <a:moveTo>
                    <a:pt x="1336614" y="113631"/>
                  </a:moveTo>
                  <a:lnTo>
                    <a:pt x="1356986" y="125777"/>
                  </a:lnTo>
                </a:path>
                <a:path w="1792604" h="1398270">
                  <a:moveTo>
                    <a:pt x="1357953" y="126354"/>
                  </a:moveTo>
                  <a:lnTo>
                    <a:pt x="1373989" y="135915"/>
                  </a:lnTo>
                  <a:lnTo>
                    <a:pt x="1377839" y="138477"/>
                  </a:lnTo>
                </a:path>
                <a:path w="1792604" h="1398270">
                  <a:moveTo>
                    <a:pt x="1379340" y="139477"/>
                  </a:moveTo>
                  <a:lnTo>
                    <a:pt x="1396915" y="151177"/>
                  </a:lnTo>
                </a:path>
                <a:path w="1792604" h="1398270">
                  <a:moveTo>
                    <a:pt x="1397621" y="151647"/>
                  </a:moveTo>
                  <a:lnTo>
                    <a:pt x="1411055" y="160591"/>
                  </a:lnTo>
                  <a:lnTo>
                    <a:pt x="1446791" y="187025"/>
                  </a:lnTo>
                  <a:lnTo>
                    <a:pt x="1481134" y="215156"/>
                  </a:lnTo>
                  <a:lnTo>
                    <a:pt x="1508672" y="240077"/>
                  </a:lnTo>
                </a:path>
                <a:path w="1792604" h="1398270">
                  <a:moveTo>
                    <a:pt x="1509086" y="240452"/>
                  </a:moveTo>
                  <a:lnTo>
                    <a:pt x="1514024" y="244921"/>
                  </a:lnTo>
                  <a:lnTo>
                    <a:pt x="1545399" y="276259"/>
                  </a:lnTo>
                  <a:lnTo>
                    <a:pt x="1575197" y="309107"/>
                  </a:lnTo>
                  <a:lnTo>
                    <a:pt x="1591511" y="328977"/>
                  </a:lnTo>
                </a:path>
                <a:path w="1792604" h="1398270">
                  <a:moveTo>
                    <a:pt x="1592580" y="330279"/>
                  </a:moveTo>
                  <a:lnTo>
                    <a:pt x="1603355" y="343404"/>
                  </a:lnTo>
                  <a:lnTo>
                    <a:pt x="1620909" y="367077"/>
                  </a:lnTo>
                </a:path>
                <a:path w="1792604" h="1398270">
                  <a:moveTo>
                    <a:pt x="1621536" y="367922"/>
                  </a:moveTo>
                  <a:lnTo>
                    <a:pt x="1629814" y="379087"/>
                  </a:lnTo>
                  <a:lnTo>
                    <a:pt x="1647225" y="405177"/>
                  </a:lnTo>
                </a:path>
                <a:path w="1792604" h="1398270">
                  <a:moveTo>
                    <a:pt x="1647492" y="405578"/>
                  </a:moveTo>
                  <a:lnTo>
                    <a:pt x="1677383" y="454364"/>
                  </a:lnTo>
                  <a:lnTo>
                    <a:pt x="1698369" y="493835"/>
                  </a:lnTo>
                  <a:lnTo>
                    <a:pt x="1717409" y="534443"/>
                  </a:lnTo>
                  <a:lnTo>
                    <a:pt x="1734440" y="576129"/>
                  </a:lnTo>
                  <a:lnTo>
                    <a:pt x="1749400" y="618828"/>
                  </a:lnTo>
                  <a:lnTo>
                    <a:pt x="1753793" y="633777"/>
                  </a:lnTo>
                </a:path>
                <a:path w="1792604" h="1398270">
                  <a:moveTo>
                    <a:pt x="1754124" y="634904"/>
                  </a:moveTo>
                  <a:lnTo>
                    <a:pt x="1762228" y="662480"/>
                  </a:lnTo>
                  <a:lnTo>
                    <a:pt x="1764471" y="671877"/>
                  </a:lnTo>
                </a:path>
                <a:path w="1792604" h="1398270">
                  <a:moveTo>
                    <a:pt x="1764792" y="673221"/>
                  </a:moveTo>
                  <a:lnTo>
                    <a:pt x="1767503" y="684577"/>
                  </a:lnTo>
                </a:path>
                <a:path w="1792604" h="1398270">
                  <a:moveTo>
                    <a:pt x="1767840" y="685988"/>
                  </a:moveTo>
                  <a:lnTo>
                    <a:pt x="1772862" y="707023"/>
                  </a:lnTo>
                  <a:lnTo>
                    <a:pt x="1781240" y="752394"/>
                  </a:lnTo>
                  <a:lnTo>
                    <a:pt x="1787301" y="798531"/>
                  </a:lnTo>
                  <a:lnTo>
                    <a:pt x="1790323" y="836977"/>
                  </a:lnTo>
                </a:path>
                <a:path w="1792604" h="1398270">
                  <a:moveTo>
                    <a:pt x="1790700" y="841775"/>
                  </a:moveTo>
                  <a:lnTo>
                    <a:pt x="1790983" y="845373"/>
                  </a:lnTo>
                  <a:lnTo>
                    <a:pt x="1791759" y="875077"/>
                  </a:lnTo>
                </a:path>
                <a:path w="1792604" h="1398270">
                  <a:moveTo>
                    <a:pt x="1791900" y="880477"/>
                  </a:moveTo>
                  <a:lnTo>
                    <a:pt x="1792224" y="892857"/>
                  </a:lnTo>
                  <a:lnTo>
                    <a:pt x="1790983" y="940484"/>
                  </a:lnTo>
                  <a:lnTo>
                    <a:pt x="1787301" y="987460"/>
                  </a:lnTo>
                  <a:lnTo>
                    <a:pt x="1781240" y="1033722"/>
                  </a:lnTo>
                  <a:lnTo>
                    <a:pt x="1779996" y="1040474"/>
                  </a:lnTo>
                </a:path>
                <a:path w="1792604" h="1398270">
                  <a:moveTo>
                    <a:pt x="1773033" y="1078277"/>
                  </a:moveTo>
                  <a:lnTo>
                    <a:pt x="1772862" y="1079209"/>
                  </a:lnTo>
                  <a:lnTo>
                    <a:pt x="1768658" y="1096860"/>
                  </a:lnTo>
                </a:path>
                <a:path w="1792604" h="1398270">
                  <a:moveTo>
                    <a:pt x="1764010" y="1116377"/>
                  </a:moveTo>
                  <a:lnTo>
                    <a:pt x="1762514" y="1122657"/>
                  </a:lnTo>
                </a:path>
                <a:path w="1792604" h="1398270">
                  <a:moveTo>
                    <a:pt x="1753251" y="1154477"/>
                  </a:moveTo>
                  <a:lnTo>
                    <a:pt x="1749400" y="1167611"/>
                  </a:lnTo>
                  <a:lnTo>
                    <a:pt x="1735629" y="1207003"/>
                  </a:lnTo>
                </a:path>
                <a:path w="1792604" h="1398270">
                  <a:moveTo>
                    <a:pt x="1731352" y="1217977"/>
                  </a:moveTo>
                  <a:lnTo>
                    <a:pt x="1731227" y="1218282"/>
                  </a:lnTo>
                </a:path>
                <a:path w="1792604" h="1398270">
                  <a:moveTo>
                    <a:pt x="1662301" y="1357677"/>
                  </a:moveTo>
                  <a:lnTo>
                    <a:pt x="1660392" y="1360877"/>
                  </a:lnTo>
                </a:path>
                <a:path w="1792604" h="1398270">
                  <a:moveTo>
                    <a:pt x="1654724" y="1370377"/>
                  </a:moveTo>
                  <a:lnTo>
                    <a:pt x="1654510" y="1370735"/>
                  </a:lnTo>
                  <a:lnTo>
                    <a:pt x="1653275" y="1372590"/>
                  </a:lnTo>
                </a:path>
                <a:path w="1792604" h="1398270">
                  <a:moveTo>
                    <a:pt x="1637825" y="1395777"/>
                  </a:moveTo>
                  <a:lnTo>
                    <a:pt x="1636545" y="1397698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7" name="object 47"/>
            <p:cNvSpPr/>
            <p:nvPr/>
          </p:nvSpPr>
          <p:spPr>
            <a:xfrm>
              <a:off x="8377398" y="68112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21336" y="126"/>
                  </a:moveTo>
                  <a:lnTo>
                    <a:pt x="21523" y="126"/>
                  </a:lnTo>
                </a:path>
              </a:pathLst>
            </a:custGeom>
            <a:ln w="429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8" name="object 48"/>
            <p:cNvSpPr/>
            <p:nvPr/>
          </p:nvSpPr>
          <p:spPr>
            <a:xfrm>
              <a:off x="8255352" y="69509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21335" y="129"/>
                  </a:moveTo>
                  <a:lnTo>
                    <a:pt x="21621" y="129"/>
                  </a:lnTo>
                </a:path>
              </a:pathLst>
            </a:custGeom>
            <a:ln w="429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9" name="object 49"/>
            <p:cNvSpPr/>
            <p:nvPr/>
          </p:nvSpPr>
          <p:spPr>
            <a:xfrm>
              <a:off x="8102847" y="6976364"/>
              <a:ext cx="125095" cy="89535"/>
            </a:xfrm>
            <a:custGeom>
              <a:avLst/>
              <a:gdLst/>
              <a:ahLst/>
              <a:cxnLst/>
              <a:rect l="l" t="t" r="r" b="b"/>
              <a:pathLst>
                <a:path w="125095" h="89534">
                  <a:moveTo>
                    <a:pt x="124565" y="0"/>
                  </a:moveTo>
                  <a:lnTo>
                    <a:pt x="122464" y="1722"/>
                  </a:lnTo>
                </a:path>
                <a:path w="125095" h="89534">
                  <a:moveTo>
                    <a:pt x="93587" y="25400"/>
                  </a:moveTo>
                  <a:lnTo>
                    <a:pt x="93136" y="25769"/>
                  </a:lnTo>
                </a:path>
                <a:path w="125095" h="89534">
                  <a:moveTo>
                    <a:pt x="21634" y="76200"/>
                  </a:moveTo>
                  <a:lnTo>
                    <a:pt x="21594" y="76226"/>
                  </a:lnTo>
                </a:path>
                <a:path w="125095" h="89534">
                  <a:moveTo>
                    <a:pt x="607" y="88900"/>
                  </a:moveTo>
                  <a:lnTo>
                    <a:pt x="0" y="89262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0" name="object 50"/>
            <p:cNvSpPr/>
            <p:nvPr/>
          </p:nvSpPr>
          <p:spPr>
            <a:xfrm>
              <a:off x="8081711" y="707796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-21335" y="63"/>
                  </a:moveTo>
                  <a:lnTo>
                    <a:pt x="21576" y="63"/>
                  </a:lnTo>
                </a:path>
              </a:pathLst>
            </a:custGeom>
            <a:ln w="42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1" name="object 51"/>
            <p:cNvSpPr/>
            <p:nvPr/>
          </p:nvSpPr>
          <p:spPr>
            <a:xfrm>
              <a:off x="8005571" y="711606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3" y="0"/>
                  </a:moveTo>
                  <a:lnTo>
                    <a:pt x="0" y="1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2" name="object 52"/>
            <p:cNvSpPr/>
            <p:nvPr/>
          </p:nvSpPr>
          <p:spPr>
            <a:xfrm>
              <a:off x="6748272" y="5401056"/>
              <a:ext cx="1792605" cy="1790700"/>
            </a:xfrm>
            <a:custGeom>
              <a:avLst/>
              <a:gdLst/>
              <a:ahLst/>
              <a:cxnLst/>
              <a:rect l="l" t="t" r="r" b="b"/>
              <a:pathLst>
                <a:path w="1792604" h="1790700">
                  <a:moveTo>
                    <a:pt x="896112" y="1790700"/>
                  </a:moveTo>
                  <a:lnTo>
                    <a:pt x="848485" y="1789459"/>
                  </a:lnTo>
                  <a:lnTo>
                    <a:pt x="801509" y="1785777"/>
                  </a:lnTo>
                  <a:lnTo>
                    <a:pt x="755247" y="1779716"/>
                  </a:lnTo>
                  <a:lnTo>
                    <a:pt x="709760" y="1771338"/>
                  </a:lnTo>
                  <a:lnTo>
                    <a:pt x="665110" y="1760704"/>
                  </a:lnTo>
                  <a:lnTo>
                    <a:pt x="621358" y="1747876"/>
                  </a:lnTo>
                  <a:lnTo>
                    <a:pt x="578566" y="1732916"/>
                  </a:lnTo>
                  <a:lnTo>
                    <a:pt x="536796" y="1715885"/>
                  </a:lnTo>
                  <a:lnTo>
                    <a:pt x="496109" y="1696845"/>
                  </a:lnTo>
                  <a:lnTo>
                    <a:pt x="456568" y="1675859"/>
                  </a:lnTo>
                  <a:lnTo>
                    <a:pt x="418234" y="1652986"/>
                  </a:lnTo>
                  <a:lnTo>
                    <a:pt x="381168" y="1628290"/>
                  </a:lnTo>
                  <a:lnTo>
                    <a:pt x="345432" y="1601831"/>
                  </a:lnTo>
                  <a:lnTo>
                    <a:pt x="311089" y="1573673"/>
                  </a:lnTo>
                  <a:lnTo>
                    <a:pt x="278199" y="1543875"/>
                  </a:lnTo>
                  <a:lnTo>
                    <a:pt x="246824" y="1512500"/>
                  </a:lnTo>
                  <a:lnTo>
                    <a:pt x="217026" y="1479610"/>
                  </a:lnTo>
                  <a:lnTo>
                    <a:pt x="188868" y="1445267"/>
                  </a:lnTo>
                  <a:lnTo>
                    <a:pt x="162409" y="1409531"/>
                  </a:lnTo>
                  <a:lnTo>
                    <a:pt x="137713" y="1372465"/>
                  </a:lnTo>
                  <a:lnTo>
                    <a:pt x="114840" y="1334131"/>
                  </a:lnTo>
                  <a:lnTo>
                    <a:pt x="93854" y="1294590"/>
                  </a:lnTo>
                  <a:lnTo>
                    <a:pt x="74814" y="1253903"/>
                  </a:lnTo>
                  <a:lnTo>
                    <a:pt x="57783" y="1212133"/>
                  </a:lnTo>
                  <a:lnTo>
                    <a:pt x="42823" y="1169341"/>
                  </a:lnTo>
                  <a:lnTo>
                    <a:pt x="29995" y="1125589"/>
                  </a:lnTo>
                  <a:lnTo>
                    <a:pt x="19361" y="1080939"/>
                  </a:lnTo>
                  <a:lnTo>
                    <a:pt x="10983" y="1035452"/>
                  </a:lnTo>
                  <a:lnTo>
                    <a:pt x="4922" y="989190"/>
                  </a:lnTo>
                  <a:lnTo>
                    <a:pt x="1240" y="942214"/>
                  </a:lnTo>
                  <a:lnTo>
                    <a:pt x="0" y="894587"/>
                  </a:lnTo>
                  <a:lnTo>
                    <a:pt x="1240" y="847103"/>
                  </a:lnTo>
                  <a:lnTo>
                    <a:pt x="4922" y="800261"/>
                  </a:lnTo>
                  <a:lnTo>
                    <a:pt x="10983" y="754124"/>
                  </a:lnTo>
                  <a:lnTo>
                    <a:pt x="19361" y="708753"/>
                  </a:lnTo>
                  <a:lnTo>
                    <a:pt x="29995" y="664211"/>
                  </a:lnTo>
                  <a:lnTo>
                    <a:pt x="42823" y="620558"/>
                  </a:lnTo>
                  <a:lnTo>
                    <a:pt x="57783" y="577859"/>
                  </a:lnTo>
                  <a:lnTo>
                    <a:pt x="74814" y="536174"/>
                  </a:lnTo>
                  <a:lnTo>
                    <a:pt x="93854" y="495565"/>
                  </a:lnTo>
                  <a:lnTo>
                    <a:pt x="114840" y="456094"/>
                  </a:lnTo>
                  <a:lnTo>
                    <a:pt x="137713" y="417824"/>
                  </a:lnTo>
                  <a:lnTo>
                    <a:pt x="162409" y="380817"/>
                  </a:lnTo>
                  <a:lnTo>
                    <a:pt x="188868" y="345134"/>
                  </a:lnTo>
                  <a:lnTo>
                    <a:pt x="217026" y="310837"/>
                  </a:lnTo>
                  <a:lnTo>
                    <a:pt x="246824" y="277989"/>
                  </a:lnTo>
                  <a:lnTo>
                    <a:pt x="278199" y="246651"/>
                  </a:lnTo>
                  <a:lnTo>
                    <a:pt x="311089" y="216886"/>
                  </a:lnTo>
                  <a:lnTo>
                    <a:pt x="345432" y="188755"/>
                  </a:lnTo>
                  <a:lnTo>
                    <a:pt x="381168" y="162321"/>
                  </a:lnTo>
                  <a:lnTo>
                    <a:pt x="418234" y="137645"/>
                  </a:lnTo>
                  <a:lnTo>
                    <a:pt x="456568" y="114789"/>
                  </a:lnTo>
                  <a:lnTo>
                    <a:pt x="496109" y="93816"/>
                  </a:lnTo>
                  <a:lnTo>
                    <a:pt x="536796" y="74788"/>
                  </a:lnTo>
                  <a:lnTo>
                    <a:pt x="578566" y="57766"/>
                  </a:lnTo>
                  <a:lnTo>
                    <a:pt x="621358" y="42812"/>
                  </a:lnTo>
                  <a:lnTo>
                    <a:pt x="665110" y="29989"/>
                  </a:lnTo>
                  <a:lnTo>
                    <a:pt x="709760" y="19358"/>
                  </a:lnTo>
                  <a:lnTo>
                    <a:pt x="755247" y="10982"/>
                  </a:lnTo>
                  <a:lnTo>
                    <a:pt x="801509" y="4922"/>
                  </a:lnTo>
                  <a:lnTo>
                    <a:pt x="848485" y="1240"/>
                  </a:lnTo>
                  <a:lnTo>
                    <a:pt x="896112" y="0"/>
                  </a:lnTo>
                  <a:lnTo>
                    <a:pt x="943739" y="1240"/>
                  </a:lnTo>
                  <a:lnTo>
                    <a:pt x="990714" y="4922"/>
                  </a:lnTo>
                  <a:lnTo>
                    <a:pt x="1036976" y="10982"/>
                  </a:lnTo>
                  <a:lnTo>
                    <a:pt x="1082463" y="19358"/>
                  </a:lnTo>
                  <a:lnTo>
                    <a:pt x="1127113" y="29989"/>
                  </a:lnTo>
                  <a:lnTo>
                    <a:pt x="1170865" y="42812"/>
                  </a:lnTo>
                  <a:lnTo>
                    <a:pt x="1213657" y="57766"/>
                  </a:lnTo>
                  <a:lnTo>
                    <a:pt x="1255427" y="74788"/>
                  </a:lnTo>
                  <a:lnTo>
                    <a:pt x="1296114" y="93816"/>
                  </a:lnTo>
                  <a:lnTo>
                    <a:pt x="1335655" y="114789"/>
                  </a:lnTo>
                  <a:lnTo>
                    <a:pt x="1373989" y="137645"/>
                  </a:lnTo>
                  <a:lnTo>
                    <a:pt x="1411055" y="162321"/>
                  </a:lnTo>
                  <a:lnTo>
                    <a:pt x="1446791" y="188755"/>
                  </a:lnTo>
                  <a:lnTo>
                    <a:pt x="1481134" y="216886"/>
                  </a:lnTo>
                  <a:lnTo>
                    <a:pt x="1514024" y="246651"/>
                  </a:lnTo>
                  <a:lnTo>
                    <a:pt x="1545399" y="277989"/>
                  </a:lnTo>
                  <a:lnTo>
                    <a:pt x="1575197" y="310837"/>
                  </a:lnTo>
                  <a:lnTo>
                    <a:pt x="1603355" y="345134"/>
                  </a:lnTo>
                  <a:lnTo>
                    <a:pt x="1629814" y="380817"/>
                  </a:lnTo>
                  <a:lnTo>
                    <a:pt x="1654510" y="417824"/>
                  </a:lnTo>
                  <a:lnTo>
                    <a:pt x="1677383" y="456094"/>
                  </a:lnTo>
                  <a:lnTo>
                    <a:pt x="1698369" y="495565"/>
                  </a:lnTo>
                  <a:lnTo>
                    <a:pt x="1717409" y="536174"/>
                  </a:lnTo>
                  <a:lnTo>
                    <a:pt x="1734440" y="577859"/>
                  </a:lnTo>
                  <a:lnTo>
                    <a:pt x="1749400" y="620558"/>
                  </a:lnTo>
                  <a:lnTo>
                    <a:pt x="1762228" y="664211"/>
                  </a:lnTo>
                  <a:lnTo>
                    <a:pt x="1772862" y="708753"/>
                  </a:lnTo>
                  <a:lnTo>
                    <a:pt x="1781240" y="754124"/>
                  </a:lnTo>
                  <a:lnTo>
                    <a:pt x="1787301" y="800261"/>
                  </a:lnTo>
                  <a:lnTo>
                    <a:pt x="1790983" y="847103"/>
                  </a:lnTo>
                  <a:lnTo>
                    <a:pt x="1792224" y="894587"/>
                  </a:lnTo>
                  <a:lnTo>
                    <a:pt x="1790983" y="942214"/>
                  </a:lnTo>
                  <a:lnTo>
                    <a:pt x="1787301" y="989190"/>
                  </a:lnTo>
                  <a:lnTo>
                    <a:pt x="1781240" y="1035452"/>
                  </a:lnTo>
                  <a:lnTo>
                    <a:pt x="1772862" y="1080939"/>
                  </a:lnTo>
                  <a:lnTo>
                    <a:pt x="1762228" y="1125589"/>
                  </a:lnTo>
                  <a:lnTo>
                    <a:pt x="1749400" y="1169341"/>
                  </a:lnTo>
                  <a:lnTo>
                    <a:pt x="1734440" y="1212133"/>
                  </a:lnTo>
                  <a:lnTo>
                    <a:pt x="1717409" y="1253903"/>
                  </a:lnTo>
                  <a:lnTo>
                    <a:pt x="1698369" y="1294590"/>
                  </a:lnTo>
                  <a:lnTo>
                    <a:pt x="1677383" y="1334131"/>
                  </a:lnTo>
                  <a:lnTo>
                    <a:pt x="1654510" y="1372465"/>
                  </a:lnTo>
                  <a:lnTo>
                    <a:pt x="1629814" y="1409531"/>
                  </a:lnTo>
                  <a:lnTo>
                    <a:pt x="1603355" y="1445267"/>
                  </a:lnTo>
                  <a:lnTo>
                    <a:pt x="1575197" y="1479610"/>
                  </a:lnTo>
                  <a:lnTo>
                    <a:pt x="1545399" y="1512500"/>
                  </a:lnTo>
                  <a:lnTo>
                    <a:pt x="1514024" y="1543875"/>
                  </a:lnTo>
                  <a:lnTo>
                    <a:pt x="1481134" y="1573673"/>
                  </a:lnTo>
                  <a:lnTo>
                    <a:pt x="1446791" y="1601831"/>
                  </a:lnTo>
                  <a:lnTo>
                    <a:pt x="1411055" y="1628290"/>
                  </a:lnTo>
                  <a:lnTo>
                    <a:pt x="1373989" y="1652986"/>
                  </a:lnTo>
                  <a:lnTo>
                    <a:pt x="1335655" y="1675859"/>
                  </a:lnTo>
                  <a:lnTo>
                    <a:pt x="1296114" y="1696845"/>
                  </a:lnTo>
                  <a:lnTo>
                    <a:pt x="1255427" y="1715885"/>
                  </a:lnTo>
                  <a:lnTo>
                    <a:pt x="1213657" y="1732916"/>
                  </a:lnTo>
                  <a:lnTo>
                    <a:pt x="1170865" y="1747876"/>
                  </a:lnTo>
                  <a:lnTo>
                    <a:pt x="1127113" y="1760704"/>
                  </a:lnTo>
                  <a:lnTo>
                    <a:pt x="1082463" y="1771338"/>
                  </a:lnTo>
                  <a:lnTo>
                    <a:pt x="1036976" y="1779716"/>
                  </a:lnTo>
                  <a:lnTo>
                    <a:pt x="990714" y="1785777"/>
                  </a:lnTo>
                  <a:lnTo>
                    <a:pt x="943739" y="1789459"/>
                  </a:lnTo>
                  <a:lnTo>
                    <a:pt x="896112" y="1790700"/>
                  </a:lnTo>
                  <a:close/>
                </a:path>
              </a:pathLst>
            </a:custGeom>
            <a:solidFill>
              <a:srgbClr val="B37CC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3" name="object 53"/>
            <p:cNvSpPr/>
            <p:nvPr/>
          </p:nvSpPr>
          <p:spPr>
            <a:xfrm>
              <a:off x="6748272" y="5401056"/>
              <a:ext cx="1792605" cy="1790700"/>
            </a:xfrm>
            <a:custGeom>
              <a:avLst/>
              <a:gdLst/>
              <a:ahLst/>
              <a:cxnLst/>
              <a:rect l="l" t="t" r="r" b="b"/>
              <a:pathLst>
                <a:path w="1792604" h="1790700">
                  <a:moveTo>
                    <a:pt x="0" y="894587"/>
                  </a:moveTo>
                  <a:lnTo>
                    <a:pt x="1240" y="847103"/>
                  </a:lnTo>
                  <a:lnTo>
                    <a:pt x="4922" y="800261"/>
                  </a:lnTo>
                  <a:lnTo>
                    <a:pt x="10983" y="754124"/>
                  </a:lnTo>
                  <a:lnTo>
                    <a:pt x="19361" y="708753"/>
                  </a:lnTo>
                  <a:lnTo>
                    <a:pt x="29995" y="664211"/>
                  </a:lnTo>
                  <a:lnTo>
                    <a:pt x="42823" y="620558"/>
                  </a:lnTo>
                  <a:lnTo>
                    <a:pt x="57783" y="577859"/>
                  </a:lnTo>
                  <a:lnTo>
                    <a:pt x="74814" y="536174"/>
                  </a:lnTo>
                  <a:lnTo>
                    <a:pt x="93854" y="495565"/>
                  </a:lnTo>
                  <a:lnTo>
                    <a:pt x="114840" y="456094"/>
                  </a:lnTo>
                  <a:lnTo>
                    <a:pt x="137713" y="417824"/>
                  </a:lnTo>
                  <a:lnTo>
                    <a:pt x="162409" y="380817"/>
                  </a:lnTo>
                  <a:lnTo>
                    <a:pt x="188868" y="345134"/>
                  </a:lnTo>
                  <a:lnTo>
                    <a:pt x="217026" y="310837"/>
                  </a:lnTo>
                  <a:lnTo>
                    <a:pt x="246824" y="277989"/>
                  </a:lnTo>
                  <a:lnTo>
                    <a:pt x="278199" y="246651"/>
                  </a:lnTo>
                  <a:lnTo>
                    <a:pt x="311089" y="216886"/>
                  </a:lnTo>
                  <a:lnTo>
                    <a:pt x="345432" y="188755"/>
                  </a:lnTo>
                  <a:lnTo>
                    <a:pt x="381168" y="162321"/>
                  </a:lnTo>
                  <a:lnTo>
                    <a:pt x="418234" y="137645"/>
                  </a:lnTo>
                  <a:lnTo>
                    <a:pt x="456568" y="114789"/>
                  </a:lnTo>
                  <a:lnTo>
                    <a:pt x="496109" y="93816"/>
                  </a:lnTo>
                  <a:lnTo>
                    <a:pt x="536796" y="74788"/>
                  </a:lnTo>
                  <a:lnTo>
                    <a:pt x="578566" y="57766"/>
                  </a:lnTo>
                  <a:lnTo>
                    <a:pt x="621358" y="42812"/>
                  </a:lnTo>
                  <a:lnTo>
                    <a:pt x="665110" y="29989"/>
                  </a:lnTo>
                  <a:lnTo>
                    <a:pt x="709760" y="19358"/>
                  </a:lnTo>
                  <a:lnTo>
                    <a:pt x="755247" y="10982"/>
                  </a:lnTo>
                  <a:lnTo>
                    <a:pt x="801509" y="4922"/>
                  </a:lnTo>
                  <a:lnTo>
                    <a:pt x="848485" y="1240"/>
                  </a:lnTo>
                  <a:lnTo>
                    <a:pt x="896112" y="0"/>
                  </a:lnTo>
                  <a:lnTo>
                    <a:pt x="943739" y="1240"/>
                  </a:lnTo>
                  <a:lnTo>
                    <a:pt x="990714" y="4922"/>
                  </a:lnTo>
                  <a:lnTo>
                    <a:pt x="1036976" y="10982"/>
                  </a:lnTo>
                  <a:lnTo>
                    <a:pt x="1082463" y="19358"/>
                  </a:lnTo>
                  <a:lnTo>
                    <a:pt x="1127113" y="29989"/>
                  </a:lnTo>
                  <a:lnTo>
                    <a:pt x="1170865" y="42812"/>
                  </a:lnTo>
                  <a:lnTo>
                    <a:pt x="1213657" y="57766"/>
                  </a:lnTo>
                  <a:lnTo>
                    <a:pt x="1255427" y="74788"/>
                  </a:lnTo>
                  <a:lnTo>
                    <a:pt x="1296114" y="93816"/>
                  </a:lnTo>
                  <a:lnTo>
                    <a:pt x="1335655" y="114789"/>
                  </a:lnTo>
                  <a:lnTo>
                    <a:pt x="1373989" y="137645"/>
                  </a:lnTo>
                  <a:lnTo>
                    <a:pt x="1411055" y="162321"/>
                  </a:lnTo>
                  <a:lnTo>
                    <a:pt x="1446791" y="188755"/>
                  </a:lnTo>
                  <a:lnTo>
                    <a:pt x="1481134" y="216886"/>
                  </a:lnTo>
                  <a:lnTo>
                    <a:pt x="1514024" y="246651"/>
                  </a:lnTo>
                  <a:lnTo>
                    <a:pt x="1545399" y="277989"/>
                  </a:lnTo>
                  <a:lnTo>
                    <a:pt x="1575197" y="310837"/>
                  </a:lnTo>
                  <a:lnTo>
                    <a:pt x="1603355" y="345134"/>
                  </a:lnTo>
                  <a:lnTo>
                    <a:pt x="1629814" y="380817"/>
                  </a:lnTo>
                  <a:lnTo>
                    <a:pt x="1654510" y="417824"/>
                  </a:lnTo>
                  <a:lnTo>
                    <a:pt x="1677383" y="456094"/>
                  </a:lnTo>
                  <a:lnTo>
                    <a:pt x="1698369" y="495565"/>
                  </a:lnTo>
                  <a:lnTo>
                    <a:pt x="1717409" y="536174"/>
                  </a:lnTo>
                  <a:lnTo>
                    <a:pt x="1734440" y="577859"/>
                  </a:lnTo>
                  <a:lnTo>
                    <a:pt x="1749400" y="620558"/>
                  </a:lnTo>
                  <a:lnTo>
                    <a:pt x="1762228" y="664211"/>
                  </a:lnTo>
                  <a:lnTo>
                    <a:pt x="1772862" y="708753"/>
                  </a:lnTo>
                  <a:lnTo>
                    <a:pt x="1781240" y="754124"/>
                  </a:lnTo>
                  <a:lnTo>
                    <a:pt x="1787301" y="800261"/>
                  </a:lnTo>
                  <a:lnTo>
                    <a:pt x="1790983" y="847103"/>
                  </a:lnTo>
                  <a:lnTo>
                    <a:pt x="1792224" y="894587"/>
                  </a:lnTo>
                  <a:lnTo>
                    <a:pt x="1790983" y="942214"/>
                  </a:lnTo>
                  <a:lnTo>
                    <a:pt x="1787301" y="989190"/>
                  </a:lnTo>
                  <a:lnTo>
                    <a:pt x="1781240" y="1035452"/>
                  </a:lnTo>
                  <a:lnTo>
                    <a:pt x="1772862" y="1080939"/>
                  </a:lnTo>
                  <a:lnTo>
                    <a:pt x="1762228" y="1125589"/>
                  </a:lnTo>
                  <a:lnTo>
                    <a:pt x="1749400" y="1169341"/>
                  </a:lnTo>
                  <a:lnTo>
                    <a:pt x="1734440" y="1212133"/>
                  </a:lnTo>
                  <a:lnTo>
                    <a:pt x="1717409" y="1253903"/>
                  </a:lnTo>
                  <a:lnTo>
                    <a:pt x="1698369" y="1294590"/>
                  </a:lnTo>
                  <a:lnTo>
                    <a:pt x="1677383" y="1334131"/>
                  </a:lnTo>
                  <a:lnTo>
                    <a:pt x="1654510" y="1372465"/>
                  </a:lnTo>
                  <a:lnTo>
                    <a:pt x="1629814" y="1409531"/>
                  </a:lnTo>
                  <a:lnTo>
                    <a:pt x="1603355" y="1445267"/>
                  </a:lnTo>
                  <a:lnTo>
                    <a:pt x="1575197" y="1479610"/>
                  </a:lnTo>
                  <a:lnTo>
                    <a:pt x="1545399" y="1512500"/>
                  </a:lnTo>
                  <a:lnTo>
                    <a:pt x="1514024" y="1543875"/>
                  </a:lnTo>
                  <a:lnTo>
                    <a:pt x="1481134" y="1573673"/>
                  </a:lnTo>
                  <a:lnTo>
                    <a:pt x="1446791" y="1601831"/>
                  </a:lnTo>
                  <a:lnTo>
                    <a:pt x="1411055" y="1628290"/>
                  </a:lnTo>
                  <a:lnTo>
                    <a:pt x="1373989" y="1652986"/>
                  </a:lnTo>
                  <a:lnTo>
                    <a:pt x="1335655" y="1675859"/>
                  </a:lnTo>
                  <a:lnTo>
                    <a:pt x="1296114" y="1696845"/>
                  </a:lnTo>
                  <a:lnTo>
                    <a:pt x="1255427" y="1715885"/>
                  </a:lnTo>
                  <a:lnTo>
                    <a:pt x="1213657" y="1732916"/>
                  </a:lnTo>
                  <a:lnTo>
                    <a:pt x="1170865" y="1747876"/>
                  </a:lnTo>
                  <a:lnTo>
                    <a:pt x="1127113" y="1760704"/>
                  </a:lnTo>
                  <a:lnTo>
                    <a:pt x="1082463" y="1771338"/>
                  </a:lnTo>
                  <a:lnTo>
                    <a:pt x="1036976" y="1779716"/>
                  </a:lnTo>
                  <a:lnTo>
                    <a:pt x="990714" y="1785777"/>
                  </a:lnTo>
                  <a:lnTo>
                    <a:pt x="943739" y="1789459"/>
                  </a:lnTo>
                  <a:lnTo>
                    <a:pt x="896112" y="1790700"/>
                  </a:lnTo>
                  <a:lnTo>
                    <a:pt x="848485" y="1789459"/>
                  </a:lnTo>
                  <a:lnTo>
                    <a:pt x="801509" y="1785777"/>
                  </a:lnTo>
                  <a:lnTo>
                    <a:pt x="755247" y="1779716"/>
                  </a:lnTo>
                  <a:lnTo>
                    <a:pt x="709760" y="1771338"/>
                  </a:lnTo>
                  <a:lnTo>
                    <a:pt x="665110" y="1760704"/>
                  </a:lnTo>
                  <a:lnTo>
                    <a:pt x="621358" y="1747876"/>
                  </a:lnTo>
                  <a:lnTo>
                    <a:pt x="578566" y="1732916"/>
                  </a:lnTo>
                  <a:lnTo>
                    <a:pt x="536796" y="1715885"/>
                  </a:lnTo>
                  <a:lnTo>
                    <a:pt x="496109" y="1696845"/>
                  </a:lnTo>
                  <a:lnTo>
                    <a:pt x="456568" y="1675859"/>
                  </a:lnTo>
                  <a:lnTo>
                    <a:pt x="418234" y="1652986"/>
                  </a:lnTo>
                  <a:lnTo>
                    <a:pt x="381168" y="1628290"/>
                  </a:lnTo>
                  <a:lnTo>
                    <a:pt x="345432" y="1601831"/>
                  </a:lnTo>
                  <a:lnTo>
                    <a:pt x="311089" y="1573673"/>
                  </a:lnTo>
                  <a:lnTo>
                    <a:pt x="278199" y="1543875"/>
                  </a:lnTo>
                  <a:lnTo>
                    <a:pt x="246824" y="1512500"/>
                  </a:lnTo>
                  <a:lnTo>
                    <a:pt x="217026" y="1479610"/>
                  </a:lnTo>
                  <a:lnTo>
                    <a:pt x="188868" y="1445267"/>
                  </a:lnTo>
                  <a:lnTo>
                    <a:pt x="162409" y="1409531"/>
                  </a:lnTo>
                  <a:lnTo>
                    <a:pt x="137713" y="1372465"/>
                  </a:lnTo>
                  <a:lnTo>
                    <a:pt x="114840" y="1334131"/>
                  </a:lnTo>
                  <a:lnTo>
                    <a:pt x="93854" y="1294590"/>
                  </a:lnTo>
                  <a:lnTo>
                    <a:pt x="74814" y="1253903"/>
                  </a:lnTo>
                  <a:lnTo>
                    <a:pt x="57783" y="1212133"/>
                  </a:lnTo>
                  <a:lnTo>
                    <a:pt x="42823" y="1169341"/>
                  </a:lnTo>
                  <a:lnTo>
                    <a:pt x="29995" y="1125589"/>
                  </a:lnTo>
                  <a:lnTo>
                    <a:pt x="19361" y="1080939"/>
                  </a:lnTo>
                  <a:lnTo>
                    <a:pt x="10983" y="1035452"/>
                  </a:lnTo>
                  <a:lnTo>
                    <a:pt x="4922" y="989190"/>
                  </a:lnTo>
                  <a:lnTo>
                    <a:pt x="1240" y="942214"/>
                  </a:lnTo>
                  <a:lnTo>
                    <a:pt x="0" y="894587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622149" y="5362959"/>
            <a:ext cx="1114785" cy="652184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1516" marR="4607" algn="ctr">
              <a:lnSpc>
                <a:spcPts val="1632"/>
              </a:lnSpc>
              <a:spcBef>
                <a:spcPts val="286"/>
              </a:spcBef>
            </a:pP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96" spc="-2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spc="5" dirty="0">
                <a:solidFill>
                  <a:srgbClr val="FFFFFF"/>
                </a:solidFill>
                <a:latin typeface="Tahoma"/>
                <a:cs typeface="Tahoma"/>
              </a:rPr>
              <a:t>sw</a:t>
            </a:r>
            <a:r>
              <a:rPr sz="1496" spc="-3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spc="-5" dirty="0">
                <a:solidFill>
                  <a:srgbClr val="FFFFFF"/>
                </a:solidFill>
                <a:latin typeface="Tahoma"/>
                <a:cs typeface="Tahoma"/>
              </a:rPr>
              <a:t>não</a:t>
            </a:r>
            <a:r>
              <a:rPr sz="1496" spc="-14" dirty="0">
                <a:solidFill>
                  <a:srgbClr val="FFFFFF"/>
                </a:solidFill>
                <a:latin typeface="Tahoma"/>
                <a:cs typeface="Tahoma"/>
              </a:rPr>
              <a:t> faz </a:t>
            </a:r>
            <a:r>
              <a:rPr sz="1496" spc="-45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o que </a:t>
            </a:r>
            <a:r>
              <a:rPr sz="1496" spc="-5" dirty="0">
                <a:solidFill>
                  <a:srgbClr val="FFFFFF"/>
                </a:solidFill>
                <a:latin typeface="Tahoma"/>
                <a:cs typeface="Tahoma"/>
              </a:rPr>
              <a:t>não </a:t>
            </a: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spc="-5" dirty="0">
                <a:solidFill>
                  <a:srgbClr val="FFFFFF"/>
                </a:solidFill>
                <a:latin typeface="Tahoma"/>
                <a:cs typeface="Tahoma"/>
              </a:rPr>
              <a:t>deve</a:t>
            </a:r>
            <a:r>
              <a:rPr sz="1496" spc="-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spc="-9" dirty="0">
                <a:solidFill>
                  <a:srgbClr val="FFFFFF"/>
                </a:solidFill>
                <a:latin typeface="Tahoma"/>
                <a:cs typeface="Tahoma"/>
              </a:rPr>
              <a:t>fazer?</a:t>
            </a:r>
            <a:endParaRPr sz="1496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411763" y="4878336"/>
            <a:ext cx="2055097" cy="1662964"/>
            <a:chOff x="2386583" y="5379720"/>
            <a:chExt cx="2266315" cy="1833880"/>
          </a:xfrm>
        </p:grpSpPr>
        <p:sp>
          <p:nvSpPr>
            <p:cNvPr id="56" name="object 56"/>
            <p:cNvSpPr/>
            <p:nvPr/>
          </p:nvSpPr>
          <p:spPr>
            <a:xfrm>
              <a:off x="2418689" y="5401055"/>
              <a:ext cx="2234565" cy="1779270"/>
            </a:xfrm>
            <a:custGeom>
              <a:avLst/>
              <a:gdLst/>
              <a:ahLst/>
              <a:cxnLst/>
              <a:rect l="l" t="t" r="r" b="b"/>
              <a:pathLst>
                <a:path w="2234565" h="1779270">
                  <a:moveTo>
                    <a:pt x="2184" y="743419"/>
                  </a:moveTo>
                  <a:lnTo>
                    <a:pt x="203" y="754126"/>
                  </a:lnTo>
                  <a:lnTo>
                    <a:pt x="0" y="755726"/>
                  </a:lnTo>
                  <a:lnTo>
                    <a:pt x="1409" y="749820"/>
                  </a:lnTo>
                  <a:lnTo>
                    <a:pt x="2184" y="743419"/>
                  </a:lnTo>
                  <a:close/>
                </a:path>
                <a:path w="2234565" h="1779270">
                  <a:moveTo>
                    <a:pt x="19367" y="663676"/>
                  </a:moveTo>
                  <a:lnTo>
                    <a:pt x="19215" y="664222"/>
                  </a:lnTo>
                  <a:lnTo>
                    <a:pt x="10909" y="699020"/>
                  </a:lnTo>
                  <a:lnTo>
                    <a:pt x="12077" y="699020"/>
                  </a:lnTo>
                  <a:lnTo>
                    <a:pt x="18173" y="673620"/>
                  </a:lnTo>
                  <a:lnTo>
                    <a:pt x="19367" y="663676"/>
                  </a:lnTo>
                  <a:close/>
                </a:path>
                <a:path w="2234565" h="1779270">
                  <a:moveTo>
                    <a:pt x="21945" y="654900"/>
                  </a:moveTo>
                  <a:lnTo>
                    <a:pt x="20180" y="660920"/>
                  </a:lnTo>
                  <a:lnTo>
                    <a:pt x="21221" y="660920"/>
                  </a:lnTo>
                  <a:lnTo>
                    <a:pt x="21945" y="654900"/>
                  </a:lnTo>
                  <a:close/>
                </a:path>
                <a:path w="2234565" h="1779270">
                  <a:moveTo>
                    <a:pt x="27101" y="637362"/>
                  </a:moveTo>
                  <a:lnTo>
                    <a:pt x="23914" y="648220"/>
                  </a:lnTo>
                  <a:lnTo>
                    <a:pt x="25806" y="648220"/>
                  </a:lnTo>
                  <a:lnTo>
                    <a:pt x="27101" y="637362"/>
                  </a:lnTo>
                  <a:close/>
                </a:path>
                <a:path w="2234565" h="1779270">
                  <a:moveTo>
                    <a:pt x="43827" y="586905"/>
                  </a:moveTo>
                  <a:lnTo>
                    <a:pt x="32042" y="620560"/>
                  </a:lnTo>
                  <a:lnTo>
                    <a:pt x="29070" y="630669"/>
                  </a:lnTo>
                  <a:lnTo>
                    <a:pt x="41033" y="597420"/>
                  </a:lnTo>
                  <a:lnTo>
                    <a:pt x="42557" y="597420"/>
                  </a:lnTo>
                  <a:lnTo>
                    <a:pt x="43827" y="586905"/>
                  </a:lnTo>
                  <a:close/>
                </a:path>
                <a:path w="2234565" h="1779270">
                  <a:moveTo>
                    <a:pt x="47637" y="576287"/>
                  </a:moveTo>
                  <a:lnTo>
                    <a:pt x="46990" y="577862"/>
                  </a:lnTo>
                  <a:lnTo>
                    <a:pt x="44589" y="584720"/>
                  </a:lnTo>
                  <a:lnTo>
                    <a:pt x="45605" y="584720"/>
                  </a:lnTo>
                  <a:lnTo>
                    <a:pt x="47637" y="576287"/>
                  </a:lnTo>
                  <a:close/>
                </a:path>
                <a:path w="2234565" h="1779270">
                  <a:moveTo>
                    <a:pt x="50190" y="1219720"/>
                  </a:moveTo>
                  <a:lnTo>
                    <a:pt x="50190" y="1219974"/>
                  </a:lnTo>
                  <a:lnTo>
                    <a:pt x="50190" y="1219720"/>
                  </a:lnTo>
                  <a:close/>
                </a:path>
                <a:path w="2234565" h="1779270">
                  <a:moveTo>
                    <a:pt x="52679" y="563943"/>
                  </a:moveTo>
                  <a:lnTo>
                    <a:pt x="49377" y="572020"/>
                  </a:lnTo>
                  <a:lnTo>
                    <a:pt x="51701" y="572020"/>
                  </a:lnTo>
                  <a:lnTo>
                    <a:pt x="52679" y="563943"/>
                  </a:lnTo>
                  <a:close/>
                </a:path>
                <a:path w="2234565" h="1779270">
                  <a:moveTo>
                    <a:pt x="63474" y="537514"/>
                  </a:moveTo>
                  <a:lnTo>
                    <a:pt x="54571" y="559320"/>
                  </a:lnTo>
                  <a:lnTo>
                    <a:pt x="57797" y="559320"/>
                  </a:lnTo>
                  <a:lnTo>
                    <a:pt x="62382" y="546620"/>
                  </a:lnTo>
                  <a:lnTo>
                    <a:pt x="63474" y="537514"/>
                  </a:lnTo>
                  <a:close/>
                </a:path>
                <a:path w="2234565" h="1779270">
                  <a:moveTo>
                    <a:pt x="91186" y="480237"/>
                  </a:moveTo>
                  <a:lnTo>
                    <a:pt x="83045" y="495566"/>
                  </a:lnTo>
                  <a:lnTo>
                    <a:pt x="71031" y="521220"/>
                  </a:lnTo>
                  <a:lnTo>
                    <a:pt x="71513" y="521220"/>
                  </a:lnTo>
                  <a:lnTo>
                    <a:pt x="91186" y="480237"/>
                  </a:lnTo>
                  <a:close/>
                </a:path>
                <a:path w="2234565" h="1779270">
                  <a:moveTo>
                    <a:pt x="99568" y="464464"/>
                  </a:moveTo>
                  <a:lnTo>
                    <a:pt x="96405" y="470420"/>
                  </a:lnTo>
                  <a:lnTo>
                    <a:pt x="97421" y="470420"/>
                  </a:lnTo>
                  <a:lnTo>
                    <a:pt x="99568" y="464464"/>
                  </a:lnTo>
                  <a:close/>
                </a:path>
                <a:path w="2234565" h="1779270">
                  <a:moveTo>
                    <a:pt x="109359" y="447141"/>
                  </a:moveTo>
                  <a:lnTo>
                    <a:pt x="104013" y="456095"/>
                  </a:lnTo>
                  <a:lnTo>
                    <a:pt x="103162" y="457720"/>
                  </a:lnTo>
                  <a:lnTo>
                    <a:pt x="108089" y="457720"/>
                  </a:lnTo>
                  <a:lnTo>
                    <a:pt x="109359" y="447141"/>
                  </a:lnTo>
                  <a:close/>
                </a:path>
                <a:path w="2234565" h="1779270">
                  <a:moveTo>
                    <a:pt x="124625" y="421589"/>
                  </a:moveTo>
                  <a:lnTo>
                    <a:pt x="110629" y="445020"/>
                  </a:lnTo>
                  <a:lnTo>
                    <a:pt x="115709" y="445020"/>
                  </a:lnTo>
                  <a:lnTo>
                    <a:pt x="118757" y="432320"/>
                  </a:lnTo>
                  <a:lnTo>
                    <a:pt x="123329" y="432320"/>
                  </a:lnTo>
                  <a:lnTo>
                    <a:pt x="124625" y="421589"/>
                  </a:lnTo>
                  <a:close/>
                </a:path>
                <a:path w="2234565" h="1779270">
                  <a:moveTo>
                    <a:pt x="132118" y="409968"/>
                  </a:moveTo>
                  <a:lnTo>
                    <a:pt x="126873" y="417830"/>
                  </a:lnTo>
                  <a:lnTo>
                    <a:pt x="125806" y="419620"/>
                  </a:lnTo>
                  <a:lnTo>
                    <a:pt x="130949" y="419620"/>
                  </a:lnTo>
                  <a:lnTo>
                    <a:pt x="132118" y="409968"/>
                  </a:lnTo>
                  <a:close/>
                </a:path>
                <a:path w="2234565" h="1779270">
                  <a:moveTo>
                    <a:pt x="141401" y="396024"/>
                  </a:moveTo>
                  <a:lnTo>
                    <a:pt x="134150" y="406920"/>
                  </a:lnTo>
                  <a:lnTo>
                    <a:pt x="140106" y="406920"/>
                  </a:lnTo>
                  <a:lnTo>
                    <a:pt x="141401" y="396024"/>
                  </a:lnTo>
                  <a:close/>
                </a:path>
                <a:path w="2234565" h="1779270">
                  <a:moveTo>
                    <a:pt x="150583" y="382257"/>
                  </a:moveTo>
                  <a:lnTo>
                    <a:pt x="142621" y="394220"/>
                  </a:lnTo>
                  <a:lnTo>
                    <a:pt x="147713" y="394220"/>
                  </a:lnTo>
                  <a:lnTo>
                    <a:pt x="150583" y="382257"/>
                  </a:lnTo>
                  <a:close/>
                </a:path>
                <a:path w="2234565" h="1779270">
                  <a:moveTo>
                    <a:pt x="152298" y="1410220"/>
                  </a:moveTo>
                  <a:lnTo>
                    <a:pt x="152044" y="1410220"/>
                  </a:lnTo>
                  <a:lnTo>
                    <a:pt x="152298" y="1410550"/>
                  </a:lnTo>
                  <a:lnTo>
                    <a:pt x="152298" y="1410220"/>
                  </a:lnTo>
                  <a:close/>
                </a:path>
                <a:path w="2234565" h="1779270">
                  <a:moveTo>
                    <a:pt x="159804" y="369671"/>
                  </a:moveTo>
                  <a:lnTo>
                    <a:pt x="151549" y="380822"/>
                  </a:lnTo>
                  <a:lnTo>
                    <a:pt x="151079" y="381520"/>
                  </a:lnTo>
                  <a:lnTo>
                    <a:pt x="158381" y="381520"/>
                  </a:lnTo>
                  <a:lnTo>
                    <a:pt x="159804" y="369671"/>
                  </a:lnTo>
                  <a:close/>
                </a:path>
                <a:path w="2234565" h="1779270">
                  <a:moveTo>
                    <a:pt x="177990" y="345122"/>
                  </a:moveTo>
                  <a:lnTo>
                    <a:pt x="160439" y="368820"/>
                  </a:lnTo>
                  <a:lnTo>
                    <a:pt x="167525" y="368820"/>
                  </a:lnTo>
                  <a:lnTo>
                    <a:pt x="170573" y="356120"/>
                  </a:lnTo>
                  <a:lnTo>
                    <a:pt x="176682" y="356120"/>
                  </a:lnTo>
                  <a:lnTo>
                    <a:pt x="177990" y="345122"/>
                  </a:lnTo>
                  <a:close/>
                </a:path>
                <a:path w="2234565" h="1779270">
                  <a:moveTo>
                    <a:pt x="188709" y="332066"/>
                  </a:moveTo>
                  <a:lnTo>
                    <a:pt x="179400" y="343420"/>
                  </a:lnTo>
                  <a:lnTo>
                    <a:pt x="187337" y="343420"/>
                  </a:lnTo>
                  <a:lnTo>
                    <a:pt x="188709" y="332066"/>
                  </a:lnTo>
                  <a:close/>
                </a:path>
                <a:path w="2234565" h="1779270">
                  <a:moveTo>
                    <a:pt x="280797" y="234353"/>
                  </a:moveTo>
                  <a:lnTo>
                    <a:pt x="267208" y="246659"/>
                  </a:lnTo>
                  <a:lnTo>
                    <a:pt x="235877" y="277990"/>
                  </a:lnTo>
                  <a:lnTo>
                    <a:pt x="206108" y="310845"/>
                  </a:lnTo>
                  <a:lnTo>
                    <a:pt x="189814" y="330720"/>
                  </a:lnTo>
                  <a:lnTo>
                    <a:pt x="196481" y="330720"/>
                  </a:lnTo>
                  <a:lnTo>
                    <a:pt x="205625" y="318020"/>
                  </a:lnTo>
                  <a:lnTo>
                    <a:pt x="207149" y="318020"/>
                  </a:lnTo>
                  <a:lnTo>
                    <a:pt x="214782" y="305320"/>
                  </a:lnTo>
                  <a:lnTo>
                    <a:pt x="216306" y="305320"/>
                  </a:lnTo>
                  <a:lnTo>
                    <a:pt x="237629" y="279920"/>
                  </a:lnTo>
                  <a:lnTo>
                    <a:pt x="239153" y="279920"/>
                  </a:lnTo>
                  <a:lnTo>
                    <a:pt x="262013" y="254508"/>
                  </a:lnTo>
                  <a:lnTo>
                    <a:pt x="265074" y="254508"/>
                  </a:lnTo>
                  <a:lnTo>
                    <a:pt x="280797" y="234353"/>
                  </a:lnTo>
                  <a:close/>
                </a:path>
                <a:path w="2234565" h="1779270">
                  <a:moveTo>
                    <a:pt x="288048" y="1562785"/>
                  </a:moveTo>
                  <a:lnTo>
                    <a:pt x="287921" y="1562620"/>
                  </a:lnTo>
                  <a:lnTo>
                    <a:pt x="288048" y="1562785"/>
                  </a:lnTo>
                  <a:close/>
                </a:path>
                <a:path w="2234565" h="1779270">
                  <a:moveTo>
                    <a:pt x="299986" y="216954"/>
                  </a:moveTo>
                  <a:lnTo>
                    <a:pt x="286575" y="229108"/>
                  </a:lnTo>
                  <a:lnTo>
                    <a:pt x="297065" y="229108"/>
                  </a:lnTo>
                  <a:lnTo>
                    <a:pt x="299986" y="216954"/>
                  </a:lnTo>
                  <a:close/>
                </a:path>
                <a:path w="2234565" h="1779270">
                  <a:moveTo>
                    <a:pt x="330352" y="192049"/>
                  </a:moveTo>
                  <a:lnTo>
                    <a:pt x="300647" y="216408"/>
                  </a:lnTo>
                  <a:lnTo>
                    <a:pt x="310781" y="216408"/>
                  </a:lnTo>
                  <a:lnTo>
                    <a:pt x="316890" y="203708"/>
                  </a:lnTo>
                  <a:lnTo>
                    <a:pt x="327545" y="203708"/>
                  </a:lnTo>
                  <a:lnTo>
                    <a:pt x="330352" y="192049"/>
                  </a:lnTo>
                  <a:close/>
                </a:path>
                <a:path w="2234565" h="1779270">
                  <a:moveTo>
                    <a:pt x="344881" y="180962"/>
                  </a:moveTo>
                  <a:lnTo>
                    <a:pt x="334352" y="188760"/>
                  </a:lnTo>
                  <a:lnTo>
                    <a:pt x="331609" y="191008"/>
                  </a:lnTo>
                  <a:lnTo>
                    <a:pt x="341274" y="191008"/>
                  </a:lnTo>
                  <a:lnTo>
                    <a:pt x="344881" y="180962"/>
                  </a:lnTo>
                  <a:close/>
                </a:path>
                <a:path w="2234565" h="1779270">
                  <a:moveTo>
                    <a:pt x="367195" y="1626184"/>
                  </a:moveTo>
                  <a:close/>
                </a:path>
                <a:path w="2234565" h="1779270">
                  <a:moveTo>
                    <a:pt x="382270" y="154178"/>
                  </a:moveTo>
                  <a:lnTo>
                    <a:pt x="370039" y="162331"/>
                  </a:lnTo>
                  <a:lnTo>
                    <a:pt x="348462" y="178308"/>
                  </a:lnTo>
                  <a:lnTo>
                    <a:pt x="364121" y="178308"/>
                  </a:lnTo>
                  <a:lnTo>
                    <a:pt x="367182" y="165608"/>
                  </a:lnTo>
                  <a:lnTo>
                    <a:pt x="380898" y="165608"/>
                  </a:lnTo>
                  <a:lnTo>
                    <a:pt x="382270" y="154178"/>
                  </a:lnTo>
                  <a:close/>
                </a:path>
                <a:path w="2234565" h="1779270">
                  <a:moveTo>
                    <a:pt x="401764" y="141173"/>
                  </a:moveTo>
                  <a:lnTo>
                    <a:pt x="384162" y="152908"/>
                  </a:lnTo>
                  <a:lnTo>
                    <a:pt x="396125" y="152908"/>
                  </a:lnTo>
                  <a:lnTo>
                    <a:pt x="401764" y="141173"/>
                  </a:lnTo>
                  <a:close/>
                </a:path>
                <a:path w="2234565" h="1779270">
                  <a:moveTo>
                    <a:pt x="426669" y="1664716"/>
                  </a:moveTo>
                  <a:lnTo>
                    <a:pt x="426605" y="1664220"/>
                  </a:lnTo>
                  <a:lnTo>
                    <a:pt x="425818" y="1664220"/>
                  </a:lnTo>
                  <a:lnTo>
                    <a:pt x="426669" y="1664716"/>
                  </a:lnTo>
                  <a:close/>
                </a:path>
                <a:path w="2234565" h="1779270">
                  <a:moveTo>
                    <a:pt x="447992" y="1677289"/>
                  </a:moveTo>
                  <a:lnTo>
                    <a:pt x="447941" y="1676920"/>
                  </a:lnTo>
                  <a:lnTo>
                    <a:pt x="447294" y="1676920"/>
                  </a:lnTo>
                  <a:lnTo>
                    <a:pt x="447992" y="1677289"/>
                  </a:lnTo>
                  <a:close/>
                </a:path>
                <a:path w="2234565" h="1779270">
                  <a:moveTo>
                    <a:pt x="518160" y="78181"/>
                  </a:moveTo>
                  <a:lnTo>
                    <a:pt x="484784" y="93827"/>
                  </a:lnTo>
                  <a:lnTo>
                    <a:pt x="445312" y="114795"/>
                  </a:lnTo>
                  <a:lnTo>
                    <a:pt x="407047" y="137655"/>
                  </a:lnTo>
                  <a:lnTo>
                    <a:pt x="403199" y="140208"/>
                  </a:lnTo>
                  <a:lnTo>
                    <a:pt x="417474" y="140208"/>
                  </a:lnTo>
                  <a:lnTo>
                    <a:pt x="426605" y="127508"/>
                  </a:lnTo>
                  <a:lnTo>
                    <a:pt x="438797" y="127508"/>
                  </a:lnTo>
                  <a:lnTo>
                    <a:pt x="447941" y="114808"/>
                  </a:lnTo>
                  <a:lnTo>
                    <a:pt x="463181" y="114808"/>
                  </a:lnTo>
                  <a:lnTo>
                    <a:pt x="502805" y="89408"/>
                  </a:lnTo>
                  <a:lnTo>
                    <a:pt x="507390" y="89408"/>
                  </a:lnTo>
                  <a:lnTo>
                    <a:pt x="518160" y="78181"/>
                  </a:lnTo>
                  <a:close/>
                </a:path>
                <a:path w="2234565" h="1779270">
                  <a:moveTo>
                    <a:pt x="524459" y="1715452"/>
                  </a:moveTo>
                  <a:lnTo>
                    <a:pt x="524141" y="1715020"/>
                  </a:lnTo>
                  <a:lnTo>
                    <a:pt x="523532" y="1715020"/>
                  </a:lnTo>
                  <a:lnTo>
                    <a:pt x="524459" y="1715452"/>
                  </a:lnTo>
                  <a:close/>
                </a:path>
                <a:path w="2234565" h="1779270">
                  <a:moveTo>
                    <a:pt x="548182" y="65493"/>
                  </a:moveTo>
                  <a:lnTo>
                    <a:pt x="525399" y="74790"/>
                  </a:lnTo>
                  <a:lnTo>
                    <a:pt x="521296" y="76708"/>
                  </a:lnTo>
                  <a:lnTo>
                    <a:pt x="545490" y="76708"/>
                  </a:lnTo>
                  <a:lnTo>
                    <a:pt x="548182" y="65493"/>
                  </a:lnTo>
                  <a:close/>
                </a:path>
                <a:path w="2234565" h="1779270">
                  <a:moveTo>
                    <a:pt x="618972" y="40119"/>
                  </a:moveTo>
                  <a:lnTo>
                    <a:pt x="609777" y="42824"/>
                  </a:lnTo>
                  <a:lnTo>
                    <a:pt x="567080" y="57772"/>
                  </a:lnTo>
                  <a:lnTo>
                    <a:pt x="551802" y="64008"/>
                  </a:lnTo>
                  <a:lnTo>
                    <a:pt x="575957" y="64008"/>
                  </a:lnTo>
                  <a:lnTo>
                    <a:pt x="618972" y="40119"/>
                  </a:lnTo>
                  <a:close/>
                </a:path>
                <a:path w="2234565" h="1779270">
                  <a:moveTo>
                    <a:pt x="739368" y="1778990"/>
                  </a:moveTo>
                  <a:lnTo>
                    <a:pt x="739025" y="1778520"/>
                  </a:lnTo>
                  <a:lnTo>
                    <a:pt x="736803" y="1778520"/>
                  </a:lnTo>
                  <a:lnTo>
                    <a:pt x="739368" y="1778990"/>
                  </a:lnTo>
                  <a:close/>
                </a:path>
                <a:path w="2234565" h="1779270">
                  <a:moveTo>
                    <a:pt x="836701" y="1231"/>
                  </a:moveTo>
                  <a:lnTo>
                    <a:pt x="789482" y="4927"/>
                  </a:lnTo>
                  <a:lnTo>
                    <a:pt x="743343" y="10985"/>
                  </a:lnTo>
                  <a:lnTo>
                    <a:pt x="697979" y="19367"/>
                  </a:lnTo>
                  <a:lnTo>
                    <a:pt x="653440" y="29997"/>
                  </a:lnTo>
                  <a:lnTo>
                    <a:pt x="624090" y="38608"/>
                  </a:lnTo>
                  <a:lnTo>
                    <a:pt x="653681" y="38608"/>
                  </a:lnTo>
                  <a:lnTo>
                    <a:pt x="678065" y="25908"/>
                  </a:lnTo>
                  <a:lnTo>
                    <a:pt x="722274" y="25908"/>
                  </a:lnTo>
                  <a:lnTo>
                    <a:pt x="731405" y="13208"/>
                  </a:lnTo>
                  <a:lnTo>
                    <a:pt x="813701" y="13208"/>
                  </a:lnTo>
                  <a:lnTo>
                    <a:pt x="836701" y="1231"/>
                  </a:lnTo>
                  <a:close/>
                </a:path>
                <a:path w="2234565" h="1779270">
                  <a:moveTo>
                    <a:pt x="903300" y="508"/>
                  </a:moveTo>
                  <a:lnTo>
                    <a:pt x="883818" y="12"/>
                  </a:lnTo>
                  <a:lnTo>
                    <a:pt x="864374" y="508"/>
                  </a:lnTo>
                  <a:lnTo>
                    <a:pt x="903300" y="508"/>
                  </a:lnTo>
                  <a:close/>
                </a:path>
                <a:path w="2234565" h="1779270">
                  <a:moveTo>
                    <a:pt x="1031240" y="1778520"/>
                  </a:moveTo>
                  <a:lnTo>
                    <a:pt x="1028598" y="1778520"/>
                  </a:lnTo>
                  <a:lnTo>
                    <a:pt x="1028268" y="1779066"/>
                  </a:lnTo>
                  <a:lnTo>
                    <a:pt x="1031240" y="1778520"/>
                  </a:lnTo>
                  <a:close/>
                </a:path>
                <a:path w="2234565" h="1779270">
                  <a:moveTo>
                    <a:pt x="1036764" y="13208"/>
                  </a:moveTo>
                  <a:lnTo>
                    <a:pt x="1024674" y="10985"/>
                  </a:lnTo>
                  <a:lnTo>
                    <a:pt x="978420" y="4927"/>
                  </a:lnTo>
                  <a:lnTo>
                    <a:pt x="937856" y="1752"/>
                  </a:lnTo>
                  <a:lnTo>
                    <a:pt x="958481" y="13208"/>
                  </a:lnTo>
                  <a:lnTo>
                    <a:pt x="1036764" y="13208"/>
                  </a:lnTo>
                  <a:close/>
                </a:path>
                <a:path w="2234565" h="1779270">
                  <a:moveTo>
                    <a:pt x="1097673" y="25908"/>
                  </a:moveTo>
                  <a:lnTo>
                    <a:pt x="1070165" y="19367"/>
                  </a:lnTo>
                  <a:lnTo>
                    <a:pt x="1039571" y="13728"/>
                  </a:lnTo>
                  <a:lnTo>
                    <a:pt x="1046873" y="25908"/>
                  </a:lnTo>
                  <a:lnTo>
                    <a:pt x="1097673" y="25908"/>
                  </a:lnTo>
                  <a:close/>
                </a:path>
                <a:path w="2234565" h="1779270">
                  <a:moveTo>
                    <a:pt x="1216672" y="64008"/>
                  </a:moveTo>
                  <a:lnTo>
                    <a:pt x="1201356" y="57772"/>
                  </a:lnTo>
                  <a:lnTo>
                    <a:pt x="1158570" y="42824"/>
                  </a:lnTo>
                  <a:lnTo>
                    <a:pt x="1114818" y="29997"/>
                  </a:lnTo>
                  <a:lnTo>
                    <a:pt x="1105712" y="27825"/>
                  </a:lnTo>
                  <a:lnTo>
                    <a:pt x="1110881" y="38608"/>
                  </a:lnTo>
                  <a:lnTo>
                    <a:pt x="1142898" y="38608"/>
                  </a:lnTo>
                  <a:lnTo>
                    <a:pt x="1193190" y="64008"/>
                  </a:lnTo>
                  <a:lnTo>
                    <a:pt x="1216672" y="64008"/>
                  </a:lnTo>
                  <a:close/>
                </a:path>
                <a:path w="2234565" h="1779270">
                  <a:moveTo>
                    <a:pt x="1247228" y="76708"/>
                  </a:moveTo>
                  <a:lnTo>
                    <a:pt x="1243126" y="74790"/>
                  </a:lnTo>
                  <a:lnTo>
                    <a:pt x="1221041" y="65798"/>
                  </a:lnTo>
                  <a:lnTo>
                    <a:pt x="1223657" y="76708"/>
                  </a:lnTo>
                  <a:lnTo>
                    <a:pt x="1247228" y="76708"/>
                  </a:lnTo>
                  <a:close/>
                </a:path>
                <a:path w="2234565" h="1779270">
                  <a:moveTo>
                    <a:pt x="1363903" y="1651520"/>
                  </a:moveTo>
                  <a:close/>
                </a:path>
                <a:path w="2234565" h="1779270">
                  <a:moveTo>
                    <a:pt x="1365542" y="140208"/>
                  </a:moveTo>
                  <a:lnTo>
                    <a:pt x="1361694" y="137655"/>
                  </a:lnTo>
                  <a:lnTo>
                    <a:pt x="1323390" y="114808"/>
                  </a:lnTo>
                  <a:lnTo>
                    <a:pt x="1283817" y="93827"/>
                  </a:lnTo>
                  <a:lnTo>
                    <a:pt x="1248206" y="77177"/>
                  </a:lnTo>
                  <a:lnTo>
                    <a:pt x="1252613" y="89408"/>
                  </a:lnTo>
                  <a:lnTo>
                    <a:pt x="1269390" y="89408"/>
                  </a:lnTo>
                  <a:lnTo>
                    <a:pt x="1296809" y="102108"/>
                  </a:lnTo>
                  <a:lnTo>
                    <a:pt x="1298333" y="102108"/>
                  </a:lnTo>
                  <a:lnTo>
                    <a:pt x="1319682" y="114808"/>
                  </a:lnTo>
                  <a:lnTo>
                    <a:pt x="1321206" y="114808"/>
                  </a:lnTo>
                  <a:lnTo>
                    <a:pt x="1327289" y="127508"/>
                  </a:lnTo>
                  <a:lnTo>
                    <a:pt x="1339481" y="127508"/>
                  </a:lnTo>
                  <a:lnTo>
                    <a:pt x="1348625" y="140208"/>
                  </a:lnTo>
                  <a:lnTo>
                    <a:pt x="1365542" y="140208"/>
                  </a:lnTo>
                  <a:close/>
                </a:path>
                <a:path w="2234565" h="1779270">
                  <a:moveTo>
                    <a:pt x="1384617" y="152908"/>
                  </a:moveTo>
                  <a:lnTo>
                    <a:pt x="1367180" y="141312"/>
                  </a:lnTo>
                  <a:lnTo>
                    <a:pt x="1369974" y="152908"/>
                  </a:lnTo>
                  <a:lnTo>
                    <a:pt x="1384617" y="152908"/>
                  </a:lnTo>
                  <a:close/>
                </a:path>
                <a:path w="2234565" h="1779270">
                  <a:moveTo>
                    <a:pt x="1401699" y="1626120"/>
                  </a:moveTo>
                  <a:lnTo>
                    <a:pt x="1400441" y="1626120"/>
                  </a:lnTo>
                  <a:lnTo>
                    <a:pt x="1400175" y="1627251"/>
                  </a:lnTo>
                  <a:lnTo>
                    <a:pt x="1401699" y="1626120"/>
                  </a:lnTo>
                  <a:close/>
                </a:path>
                <a:path w="2234565" h="1779270">
                  <a:moveTo>
                    <a:pt x="1403197" y="165608"/>
                  </a:moveTo>
                  <a:lnTo>
                    <a:pt x="1398752" y="162331"/>
                  </a:lnTo>
                  <a:lnTo>
                    <a:pt x="1387132" y="154597"/>
                  </a:lnTo>
                  <a:lnTo>
                    <a:pt x="1389773" y="165608"/>
                  </a:lnTo>
                  <a:lnTo>
                    <a:pt x="1403197" y="165608"/>
                  </a:lnTo>
                  <a:close/>
                </a:path>
                <a:path w="2234565" h="1779270">
                  <a:moveTo>
                    <a:pt x="1420368" y="178308"/>
                  </a:moveTo>
                  <a:lnTo>
                    <a:pt x="1403527" y="165849"/>
                  </a:lnTo>
                  <a:lnTo>
                    <a:pt x="1405013" y="178308"/>
                  </a:lnTo>
                  <a:lnTo>
                    <a:pt x="1420368" y="178308"/>
                  </a:lnTo>
                  <a:close/>
                </a:path>
                <a:path w="2234565" h="1779270">
                  <a:moveTo>
                    <a:pt x="1437246" y="191008"/>
                  </a:moveTo>
                  <a:lnTo>
                    <a:pt x="1434490" y="188760"/>
                  </a:lnTo>
                  <a:lnTo>
                    <a:pt x="1422095" y="179590"/>
                  </a:lnTo>
                  <a:lnTo>
                    <a:pt x="1424825" y="191008"/>
                  </a:lnTo>
                  <a:lnTo>
                    <a:pt x="1437246" y="191008"/>
                  </a:lnTo>
                  <a:close/>
                </a:path>
                <a:path w="2234565" h="1779270">
                  <a:moveTo>
                    <a:pt x="1451356" y="1588020"/>
                  </a:moveTo>
                  <a:lnTo>
                    <a:pt x="1450733" y="1588020"/>
                  </a:lnTo>
                  <a:lnTo>
                    <a:pt x="1450479" y="1588731"/>
                  </a:lnTo>
                  <a:lnTo>
                    <a:pt x="1451356" y="1588020"/>
                  </a:lnTo>
                  <a:close/>
                </a:path>
                <a:path w="2234565" h="1779270">
                  <a:moveTo>
                    <a:pt x="1452740" y="203708"/>
                  </a:moveTo>
                  <a:lnTo>
                    <a:pt x="1439100" y="192532"/>
                  </a:lnTo>
                  <a:lnTo>
                    <a:pt x="1443113" y="203708"/>
                  </a:lnTo>
                  <a:lnTo>
                    <a:pt x="1452740" y="203708"/>
                  </a:lnTo>
                  <a:close/>
                </a:path>
                <a:path w="2234565" h="1779270">
                  <a:moveTo>
                    <a:pt x="1557883" y="305320"/>
                  </a:moveTo>
                  <a:lnTo>
                    <a:pt x="1533105" y="277990"/>
                  </a:lnTo>
                  <a:lnTo>
                    <a:pt x="1501724" y="246659"/>
                  </a:lnTo>
                  <a:lnTo>
                    <a:pt x="1468831" y="216890"/>
                  </a:lnTo>
                  <a:lnTo>
                    <a:pt x="1454467" y="205117"/>
                  </a:lnTo>
                  <a:lnTo>
                    <a:pt x="1459890" y="216408"/>
                  </a:lnTo>
                  <a:lnTo>
                    <a:pt x="1462925" y="216408"/>
                  </a:lnTo>
                  <a:lnTo>
                    <a:pt x="1472082" y="229108"/>
                  </a:lnTo>
                  <a:lnTo>
                    <a:pt x="1475117" y="229108"/>
                  </a:lnTo>
                  <a:lnTo>
                    <a:pt x="1484274" y="241808"/>
                  </a:lnTo>
                  <a:lnTo>
                    <a:pt x="1487309" y="241808"/>
                  </a:lnTo>
                  <a:lnTo>
                    <a:pt x="1514741" y="267220"/>
                  </a:lnTo>
                  <a:lnTo>
                    <a:pt x="1520850" y="267220"/>
                  </a:lnTo>
                  <a:lnTo>
                    <a:pt x="1549806" y="305320"/>
                  </a:lnTo>
                  <a:lnTo>
                    <a:pt x="1557883" y="305320"/>
                  </a:lnTo>
                  <a:close/>
                </a:path>
                <a:path w="2234565" h="1779270">
                  <a:moveTo>
                    <a:pt x="1588566" y="1448320"/>
                  </a:moveTo>
                  <a:lnTo>
                    <a:pt x="1587906" y="1448320"/>
                  </a:lnTo>
                  <a:lnTo>
                    <a:pt x="1587792" y="1449260"/>
                  </a:lnTo>
                  <a:lnTo>
                    <a:pt x="1588566" y="1448320"/>
                  </a:lnTo>
                  <a:close/>
                </a:path>
                <a:path w="2234565" h="1779270">
                  <a:moveTo>
                    <a:pt x="1599196" y="356120"/>
                  </a:moveTo>
                  <a:lnTo>
                    <a:pt x="1591056" y="345135"/>
                  </a:lnTo>
                  <a:lnTo>
                    <a:pt x="1562900" y="310845"/>
                  </a:lnTo>
                  <a:lnTo>
                    <a:pt x="1558950" y="306489"/>
                  </a:lnTo>
                  <a:lnTo>
                    <a:pt x="1599196" y="356120"/>
                  </a:lnTo>
                  <a:close/>
                </a:path>
                <a:path w="2234565" h="1779270">
                  <a:moveTo>
                    <a:pt x="1608607" y="368820"/>
                  </a:moveTo>
                  <a:lnTo>
                    <a:pt x="1600098" y="357327"/>
                  </a:lnTo>
                  <a:lnTo>
                    <a:pt x="1600098" y="368820"/>
                  </a:lnTo>
                  <a:lnTo>
                    <a:pt x="1608607" y="368820"/>
                  </a:lnTo>
                  <a:close/>
                </a:path>
                <a:path w="2234565" h="1779270">
                  <a:moveTo>
                    <a:pt x="1617014" y="1410220"/>
                  </a:moveTo>
                  <a:lnTo>
                    <a:pt x="1616849" y="1410220"/>
                  </a:lnTo>
                  <a:lnTo>
                    <a:pt x="1616824" y="1410474"/>
                  </a:lnTo>
                  <a:lnTo>
                    <a:pt x="1617014" y="1410220"/>
                  </a:lnTo>
                  <a:close/>
                </a:path>
                <a:path w="2234565" h="1779270">
                  <a:moveTo>
                    <a:pt x="1634921" y="406920"/>
                  </a:moveTo>
                  <a:lnTo>
                    <a:pt x="1617510" y="380822"/>
                  </a:lnTo>
                  <a:lnTo>
                    <a:pt x="1609534" y="370065"/>
                  </a:lnTo>
                  <a:lnTo>
                    <a:pt x="1612290" y="381520"/>
                  </a:lnTo>
                  <a:lnTo>
                    <a:pt x="1616849" y="381520"/>
                  </a:lnTo>
                  <a:lnTo>
                    <a:pt x="1619897" y="394220"/>
                  </a:lnTo>
                  <a:lnTo>
                    <a:pt x="1626006" y="394220"/>
                  </a:lnTo>
                  <a:lnTo>
                    <a:pt x="1626006" y="406920"/>
                  </a:lnTo>
                  <a:lnTo>
                    <a:pt x="1634921" y="406920"/>
                  </a:lnTo>
                  <a:close/>
                </a:path>
                <a:path w="2234565" h="1779270">
                  <a:moveTo>
                    <a:pt x="1658454" y="445020"/>
                  </a:moveTo>
                  <a:lnTo>
                    <a:pt x="1642211" y="417830"/>
                  </a:lnTo>
                  <a:lnTo>
                    <a:pt x="1635150" y="407238"/>
                  </a:lnTo>
                  <a:lnTo>
                    <a:pt x="1658454" y="445020"/>
                  </a:lnTo>
                  <a:close/>
                </a:path>
                <a:path w="2234565" h="1779270">
                  <a:moveTo>
                    <a:pt x="1672691" y="470420"/>
                  </a:moveTo>
                  <a:lnTo>
                    <a:pt x="1665084" y="456095"/>
                  </a:lnTo>
                  <a:lnTo>
                    <a:pt x="1659534" y="446811"/>
                  </a:lnTo>
                  <a:lnTo>
                    <a:pt x="1672691" y="470420"/>
                  </a:lnTo>
                  <a:close/>
                </a:path>
                <a:path w="2234565" h="1779270">
                  <a:moveTo>
                    <a:pt x="1686179" y="495820"/>
                  </a:moveTo>
                  <a:lnTo>
                    <a:pt x="1686064" y="495566"/>
                  </a:lnTo>
                  <a:lnTo>
                    <a:pt x="1679448" y="483120"/>
                  </a:lnTo>
                  <a:lnTo>
                    <a:pt x="1673250" y="471449"/>
                  </a:lnTo>
                  <a:lnTo>
                    <a:pt x="1673250" y="483120"/>
                  </a:lnTo>
                  <a:lnTo>
                    <a:pt x="1679333" y="483120"/>
                  </a:lnTo>
                  <a:lnTo>
                    <a:pt x="1679333" y="495820"/>
                  </a:lnTo>
                  <a:lnTo>
                    <a:pt x="1686179" y="495820"/>
                  </a:lnTo>
                  <a:close/>
                </a:path>
                <a:path w="2234565" h="1779270">
                  <a:moveTo>
                    <a:pt x="1692135" y="508520"/>
                  </a:moveTo>
                  <a:lnTo>
                    <a:pt x="1686966" y="497471"/>
                  </a:lnTo>
                  <a:lnTo>
                    <a:pt x="1686966" y="508520"/>
                  </a:lnTo>
                  <a:lnTo>
                    <a:pt x="1692135" y="508520"/>
                  </a:lnTo>
                  <a:close/>
                </a:path>
                <a:path w="2234565" h="1779270">
                  <a:moveTo>
                    <a:pt x="1698091" y="521220"/>
                  </a:moveTo>
                  <a:lnTo>
                    <a:pt x="1693049" y="510476"/>
                  </a:lnTo>
                  <a:lnTo>
                    <a:pt x="1693049" y="521220"/>
                  </a:lnTo>
                  <a:lnTo>
                    <a:pt x="1698091" y="521220"/>
                  </a:lnTo>
                  <a:close/>
                </a:path>
                <a:path w="2234565" h="1779270">
                  <a:moveTo>
                    <a:pt x="1709369" y="546620"/>
                  </a:moveTo>
                  <a:lnTo>
                    <a:pt x="1705114" y="536181"/>
                  </a:lnTo>
                  <a:lnTo>
                    <a:pt x="1699158" y="523468"/>
                  </a:lnTo>
                  <a:lnTo>
                    <a:pt x="1699158" y="533920"/>
                  </a:lnTo>
                  <a:lnTo>
                    <a:pt x="1703717" y="533920"/>
                  </a:lnTo>
                  <a:lnTo>
                    <a:pt x="1703717" y="546620"/>
                  </a:lnTo>
                  <a:lnTo>
                    <a:pt x="1709369" y="546620"/>
                  </a:lnTo>
                  <a:close/>
                </a:path>
                <a:path w="2234565" h="1779270">
                  <a:moveTo>
                    <a:pt x="1719046" y="1219720"/>
                  </a:moveTo>
                  <a:lnTo>
                    <a:pt x="1718843" y="1220241"/>
                  </a:lnTo>
                  <a:lnTo>
                    <a:pt x="1719046" y="1219720"/>
                  </a:lnTo>
                  <a:close/>
                </a:path>
                <a:path w="2234565" h="1779270">
                  <a:moveTo>
                    <a:pt x="1719745" y="572020"/>
                  </a:moveTo>
                  <a:lnTo>
                    <a:pt x="1709826" y="547712"/>
                  </a:lnTo>
                  <a:lnTo>
                    <a:pt x="1709826" y="559320"/>
                  </a:lnTo>
                  <a:lnTo>
                    <a:pt x="1714398" y="559320"/>
                  </a:lnTo>
                  <a:lnTo>
                    <a:pt x="1714398" y="572020"/>
                  </a:lnTo>
                  <a:lnTo>
                    <a:pt x="1719745" y="572020"/>
                  </a:lnTo>
                  <a:close/>
                </a:path>
                <a:path w="2234565" h="1779270">
                  <a:moveTo>
                    <a:pt x="1724545" y="584720"/>
                  </a:moveTo>
                  <a:lnTo>
                    <a:pt x="1722145" y="577862"/>
                  </a:lnTo>
                  <a:lnTo>
                    <a:pt x="1720481" y="573824"/>
                  </a:lnTo>
                  <a:lnTo>
                    <a:pt x="1724545" y="584720"/>
                  </a:lnTo>
                  <a:close/>
                </a:path>
                <a:path w="2234565" h="1779270">
                  <a:moveTo>
                    <a:pt x="1728990" y="597420"/>
                  </a:moveTo>
                  <a:lnTo>
                    <a:pt x="1725066" y="586193"/>
                  </a:lnTo>
                  <a:lnTo>
                    <a:pt x="1725066" y="597420"/>
                  </a:lnTo>
                  <a:lnTo>
                    <a:pt x="1728990" y="597420"/>
                  </a:lnTo>
                  <a:close/>
                </a:path>
                <a:path w="2234565" h="1779270">
                  <a:moveTo>
                    <a:pt x="1732813" y="1181620"/>
                  </a:moveTo>
                  <a:lnTo>
                    <a:pt x="1732673" y="1181620"/>
                  </a:lnTo>
                  <a:lnTo>
                    <a:pt x="1723542" y="1207020"/>
                  </a:lnTo>
                  <a:lnTo>
                    <a:pt x="1723326" y="1208735"/>
                  </a:lnTo>
                  <a:lnTo>
                    <a:pt x="1732813" y="1181620"/>
                  </a:lnTo>
                  <a:close/>
                </a:path>
                <a:path w="2234565" h="1779270">
                  <a:moveTo>
                    <a:pt x="1733435" y="610120"/>
                  </a:moveTo>
                  <a:lnTo>
                    <a:pt x="1729625" y="599249"/>
                  </a:lnTo>
                  <a:lnTo>
                    <a:pt x="1729625" y="610120"/>
                  </a:lnTo>
                  <a:lnTo>
                    <a:pt x="1733435" y="610120"/>
                  </a:lnTo>
                  <a:close/>
                </a:path>
                <a:path w="2234565" h="1779270">
                  <a:moveTo>
                    <a:pt x="1741487" y="635520"/>
                  </a:moveTo>
                  <a:lnTo>
                    <a:pt x="1737106" y="620560"/>
                  </a:lnTo>
                  <a:lnTo>
                    <a:pt x="1734197" y="612292"/>
                  </a:lnTo>
                  <a:lnTo>
                    <a:pt x="1741487" y="635520"/>
                  </a:lnTo>
                  <a:close/>
                </a:path>
                <a:path w="2234565" h="1779270">
                  <a:moveTo>
                    <a:pt x="1748396" y="1130820"/>
                  </a:moveTo>
                  <a:lnTo>
                    <a:pt x="1747926" y="1130820"/>
                  </a:lnTo>
                  <a:lnTo>
                    <a:pt x="1747583" y="1133576"/>
                  </a:lnTo>
                  <a:lnTo>
                    <a:pt x="1748396" y="1130820"/>
                  </a:lnTo>
                  <a:close/>
                </a:path>
                <a:path w="2234565" h="1779270">
                  <a:moveTo>
                    <a:pt x="1748955" y="660920"/>
                  </a:moveTo>
                  <a:lnTo>
                    <a:pt x="1741817" y="636638"/>
                  </a:lnTo>
                  <a:lnTo>
                    <a:pt x="1741817" y="648220"/>
                  </a:lnTo>
                  <a:lnTo>
                    <a:pt x="1744865" y="648220"/>
                  </a:lnTo>
                  <a:lnTo>
                    <a:pt x="1744865" y="660920"/>
                  </a:lnTo>
                  <a:lnTo>
                    <a:pt x="1748955" y="660920"/>
                  </a:lnTo>
                  <a:close/>
                </a:path>
                <a:path w="2234565" h="1779270">
                  <a:moveTo>
                    <a:pt x="1752168" y="673620"/>
                  </a:moveTo>
                  <a:lnTo>
                    <a:pt x="1749933" y="664222"/>
                  </a:lnTo>
                  <a:lnTo>
                    <a:pt x="1749450" y="662571"/>
                  </a:lnTo>
                  <a:lnTo>
                    <a:pt x="1752168" y="673620"/>
                  </a:lnTo>
                  <a:close/>
                </a:path>
                <a:path w="2234565" h="1779270">
                  <a:moveTo>
                    <a:pt x="1755203" y="686320"/>
                  </a:moveTo>
                  <a:lnTo>
                    <a:pt x="1752498" y="674954"/>
                  </a:lnTo>
                  <a:lnTo>
                    <a:pt x="1752498" y="686320"/>
                  </a:lnTo>
                  <a:lnTo>
                    <a:pt x="1755203" y="686320"/>
                  </a:lnTo>
                  <a:close/>
                </a:path>
                <a:path w="2234565" h="1779270">
                  <a:moveTo>
                    <a:pt x="1757756" y="1092720"/>
                  </a:moveTo>
                  <a:lnTo>
                    <a:pt x="1757057" y="1092720"/>
                  </a:lnTo>
                  <a:lnTo>
                    <a:pt x="1756359" y="1098600"/>
                  </a:lnTo>
                  <a:lnTo>
                    <a:pt x="1757756" y="1092720"/>
                  </a:lnTo>
                  <a:close/>
                </a:path>
                <a:path w="2234565" h="1779270">
                  <a:moveTo>
                    <a:pt x="1758238" y="699020"/>
                  </a:moveTo>
                  <a:lnTo>
                    <a:pt x="1755533" y="687717"/>
                  </a:lnTo>
                  <a:lnTo>
                    <a:pt x="1755533" y="699020"/>
                  </a:lnTo>
                  <a:lnTo>
                    <a:pt x="1758238" y="699020"/>
                  </a:lnTo>
                  <a:close/>
                </a:path>
                <a:path w="2234565" h="1779270">
                  <a:moveTo>
                    <a:pt x="1760728" y="1080020"/>
                  </a:moveTo>
                  <a:lnTo>
                    <a:pt x="1760118" y="1080020"/>
                  </a:lnTo>
                  <a:lnTo>
                    <a:pt x="1759432" y="1085697"/>
                  </a:lnTo>
                  <a:lnTo>
                    <a:pt x="1760562" y="1080947"/>
                  </a:lnTo>
                  <a:lnTo>
                    <a:pt x="1760728" y="1080020"/>
                  </a:lnTo>
                  <a:close/>
                </a:path>
                <a:path w="2234565" h="1779270">
                  <a:moveTo>
                    <a:pt x="1761109" y="711720"/>
                  </a:moveTo>
                  <a:lnTo>
                    <a:pt x="1760562" y="708761"/>
                  </a:lnTo>
                  <a:lnTo>
                    <a:pt x="1758581" y="700493"/>
                  </a:lnTo>
                  <a:lnTo>
                    <a:pt x="1761109" y="711720"/>
                  </a:lnTo>
                  <a:close/>
                </a:path>
                <a:path w="2234565" h="1779270">
                  <a:moveTo>
                    <a:pt x="1765795" y="737120"/>
                  </a:moveTo>
                  <a:lnTo>
                    <a:pt x="1761642" y="714578"/>
                  </a:lnTo>
                  <a:lnTo>
                    <a:pt x="1761642" y="724420"/>
                  </a:lnTo>
                  <a:lnTo>
                    <a:pt x="1763166" y="724420"/>
                  </a:lnTo>
                  <a:lnTo>
                    <a:pt x="1763166" y="737120"/>
                  </a:lnTo>
                  <a:lnTo>
                    <a:pt x="1765795" y="737120"/>
                  </a:lnTo>
                  <a:close/>
                </a:path>
                <a:path w="2234565" h="1779270">
                  <a:moveTo>
                    <a:pt x="1770037" y="762520"/>
                  </a:moveTo>
                  <a:lnTo>
                    <a:pt x="1768944" y="754126"/>
                  </a:lnTo>
                  <a:lnTo>
                    <a:pt x="1766201" y="739330"/>
                  </a:lnTo>
                  <a:lnTo>
                    <a:pt x="1766201" y="749820"/>
                  </a:lnTo>
                  <a:lnTo>
                    <a:pt x="1767725" y="749820"/>
                  </a:lnTo>
                  <a:lnTo>
                    <a:pt x="1767725" y="762520"/>
                  </a:lnTo>
                  <a:lnTo>
                    <a:pt x="1770037" y="762520"/>
                  </a:lnTo>
                  <a:close/>
                </a:path>
                <a:path w="2234565" h="1779270">
                  <a:moveTo>
                    <a:pt x="1771421" y="1016520"/>
                  </a:moveTo>
                  <a:lnTo>
                    <a:pt x="1770773" y="1016520"/>
                  </a:lnTo>
                  <a:lnTo>
                    <a:pt x="1767700" y="1042212"/>
                  </a:lnTo>
                  <a:lnTo>
                    <a:pt x="1768944" y="1035456"/>
                  </a:lnTo>
                  <a:lnTo>
                    <a:pt x="1771421" y="1016520"/>
                  </a:lnTo>
                  <a:close/>
                </a:path>
                <a:path w="2234565" h="1779270">
                  <a:moveTo>
                    <a:pt x="1771713" y="775220"/>
                  </a:moveTo>
                  <a:lnTo>
                    <a:pt x="1770773" y="768134"/>
                  </a:lnTo>
                  <a:lnTo>
                    <a:pt x="1770773" y="775220"/>
                  </a:lnTo>
                  <a:lnTo>
                    <a:pt x="1771713" y="775220"/>
                  </a:lnTo>
                  <a:close/>
                </a:path>
                <a:path w="2234565" h="1779270">
                  <a:moveTo>
                    <a:pt x="1773377" y="787920"/>
                  </a:moveTo>
                  <a:lnTo>
                    <a:pt x="1772297" y="779729"/>
                  </a:lnTo>
                  <a:lnTo>
                    <a:pt x="1772297" y="787920"/>
                  </a:lnTo>
                  <a:lnTo>
                    <a:pt x="1773377" y="787920"/>
                  </a:lnTo>
                  <a:close/>
                </a:path>
                <a:path w="2234565" h="1779270">
                  <a:moveTo>
                    <a:pt x="1775028" y="800620"/>
                  </a:moveTo>
                  <a:lnTo>
                    <a:pt x="1775002" y="800265"/>
                  </a:lnTo>
                  <a:lnTo>
                    <a:pt x="1773834" y="791337"/>
                  </a:lnTo>
                  <a:lnTo>
                    <a:pt x="1775028" y="800620"/>
                  </a:lnTo>
                  <a:close/>
                </a:path>
                <a:path w="2234565" h="1779270">
                  <a:moveTo>
                    <a:pt x="1776031" y="813320"/>
                  </a:moveTo>
                  <a:lnTo>
                    <a:pt x="1775358" y="804735"/>
                  </a:lnTo>
                  <a:lnTo>
                    <a:pt x="1775358" y="813320"/>
                  </a:lnTo>
                  <a:lnTo>
                    <a:pt x="1776031" y="813320"/>
                  </a:lnTo>
                  <a:close/>
                </a:path>
                <a:path w="2234565" h="1779270">
                  <a:moveTo>
                    <a:pt x="1776780" y="966533"/>
                  </a:moveTo>
                  <a:lnTo>
                    <a:pt x="1775358" y="978420"/>
                  </a:lnTo>
                  <a:lnTo>
                    <a:pt x="1774456" y="993368"/>
                  </a:lnTo>
                  <a:lnTo>
                    <a:pt x="1775002" y="989203"/>
                  </a:lnTo>
                  <a:lnTo>
                    <a:pt x="1776780" y="966533"/>
                  </a:lnTo>
                  <a:close/>
                </a:path>
                <a:path w="2234565" h="1779270">
                  <a:moveTo>
                    <a:pt x="1778025" y="838720"/>
                  </a:moveTo>
                  <a:lnTo>
                    <a:pt x="1776882" y="824115"/>
                  </a:lnTo>
                  <a:lnTo>
                    <a:pt x="1776882" y="838720"/>
                  </a:lnTo>
                  <a:lnTo>
                    <a:pt x="1778025" y="838720"/>
                  </a:lnTo>
                  <a:close/>
                </a:path>
                <a:path w="2234565" h="1779270">
                  <a:moveTo>
                    <a:pt x="1779130" y="864120"/>
                  </a:moveTo>
                  <a:lnTo>
                    <a:pt x="1778685" y="847115"/>
                  </a:lnTo>
                  <a:lnTo>
                    <a:pt x="1778406" y="843508"/>
                  </a:lnTo>
                  <a:lnTo>
                    <a:pt x="1778406" y="864120"/>
                  </a:lnTo>
                  <a:lnTo>
                    <a:pt x="1779130" y="864120"/>
                  </a:lnTo>
                  <a:close/>
                </a:path>
                <a:path w="2234565" h="1779270">
                  <a:moveTo>
                    <a:pt x="1779930" y="894600"/>
                  </a:moveTo>
                  <a:lnTo>
                    <a:pt x="1779574" y="881380"/>
                  </a:lnTo>
                  <a:lnTo>
                    <a:pt x="1778406" y="940320"/>
                  </a:lnTo>
                  <a:lnTo>
                    <a:pt x="1776984" y="963853"/>
                  </a:lnTo>
                  <a:lnTo>
                    <a:pt x="1778685" y="942225"/>
                  </a:lnTo>
                  <a:lnTo>
                    <a:pt x="1779930" y="894600"/>
                  </a:lnTo>
                  <a:close/>
                </a:path>
                <a:path w="2234565" h="1779270">
                  <a:moveTo>
                    <a:pt x="2234082" y="326148"/>
                  </a:moveTo>
                  <a:lnTo>
                    <a:pt x="2051189" y="10668"/>
                  </a:lnTo>
                  <a:lnTo>
                    <a:pt x="1888134" y="105168"/>
                  </a:lnTo>
                  <a:lnTo>
                    <a:pt x="1827174" y="0"/>
                  </a:lnTo>
                  <a:lnTo>
                    <a:pt x="1814982" y="358152"/>
                  </a:lnTo>
                  <a:lnTo>
                    <a:pt x="2130450" y="527316"/>
                  </a:lnTo>
                  <a:lnTo>
                    <a:pt x="2069490" y="422148"/>
                  </a:lnTo>
                  <a:lnTo>
                    <a:pt x="2234082" y="326148"/>
                  </a:lnTo>
                  <a:close/>
                </a:path>
              </a:pathLst>
            </a:custGeom>
            <a:solidFill>
              <a:srgbClr val="4246A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7" name="object 57"/>
            <p:cNvSpPr/>
            <p:nvPr/>
          </p:nvSpPr>
          <p:spPr>
            <a:xfrm>
              <a:off x="2418692" y="5402287"/>
              <a:ext cx="836930" cy="755015"/>
            </a:xfrm>
            <a:custGeom>
              <a:avLst/>
              <a:gdLst/>
              <a:ahLst/>
              <a:cxnLst/>
              <a:rect l="l" t="t" r="r" b="b"/>
              <a:pathLst>
                <a:path w="836929" h="755014">
                  <a:moveTo>
                    <a:pt x="0" y="754492"/>
                  </a:moveTo>
                  <a:lnTo>
                    <a:pt x="210" y="752893"/>
                  </a:lnTo>
                  <a:lnTo>
                    <a:pt x="2186" y="742188"/>
                  </a:lnTo>
                </a:path>
                <a:path w="836929" h="755014">
                  <a:moveTo>
                    <a:pt x="10912" y="697776"/>
                  </a:moveTo>
                  <a:lnTo>
                    <a:pt x="19217" y="662979"/>
                  </a:lnTo>
                  <a:lnTo>
                    <a:pt x="19376" y="662437"/>
                  </a:lnTo>
                </a:path>
                <a:path w="836929" h="755014">
                  <a:moveTo>
                    <a:pt x="20187" y="659676"/>
                  </a:moveTo>
                  <a:lnTo>
                    <a:pt x="21953" y="653666"/>
                  </a:lnTo>
                </a:path>
                <a:path w="836929" h="755014">
                  <a:moveTo>
                    <a:pt x="23918" y="646976"/>
                  </a:moveTo>
                  <a:lnTo>
                    <a:pt x="27105" y="636125"/>
                  </a:lnTo>
                </a:path>
                <a:path w="836929" h="755014">
                  <a:moveTo>
                    <a:pt x="29073" y="629427"/>
                  </a:moveTo>
                  <a:lnTo>
                    <a:pt x="32040" y="619327"/>
                  </a:lnTo>
                  <a:lnTo>
                    <a:pt x="43829" y="585665"/>
                  </a:lnTo>
                </a:path>
                <a:path w="836929" h="755014">
                  <a:moveTo>
                    <a:pt x="44595" y="583476"/>
                  </a:moveTo>
                  <a:lnTo>
                    <a:pt x="46993" y="576628"/>
                  </a:lnTo>
                  <a:lnTo>
                    <a:pt x="47638" y="575050"/>
                  </a:lnTo>
                </a:path>
                <a:path w="836929" h="755014">
                  <a:moveTo>
                    <a:pt x="49383" y="570776"/>
                  </a:moveTo>
                  <a:lnTo>
                    <a:pt x="52680" y="562702"/>
                  </a:lnTo>
                </a:path>
                <a:path w="836929" h="755014">
                  <a:moveTo>
                    <a:pt x="54569" y="558076"/>
                  </a:moveTo>
                  <a:lnTo>
                    <a:pt x="63472" y="536275"/>
                  </a:lnTo>
                </a:path>
                <a:path w="836929" h="755014">
                  <a:moveTo>
                    <a:pt x="71029" y="519976"/>
                  </a:moveTo>
                  <a:lnTo>
                    <a:pt x="83044" y="494334"/>
                  </a:lnTo>
                  <a:lnTo>
                    <a:pt x="91192" y="479000"/>
                  </a:lnTo>
                </a:path>
                <a:path w="836929" h="755014">
                  <a:moveTo>
                    <a:pt x="96412" y="469176"/>
                  </a:moveTo>
                  <a:lnTo>
                    <a:pt x="99573" y="463227"/>
                  </a:lnTo>
                </a:path>
                <a:path w="836929" h="755014">
                  <a:moveTo>
                    <a:pt x="103160" y="456476"/>
                  </a:moveTo>
                  <a:lnTo>
                    <a:pt x="104017" y="454863"/>
                  </a:lnTo>
                  <a:lnTo>
                    <a:pt x="109368" y="445904"/>
                  </a:lnTo>
                </a:path>
                <a:path w="836929" h="755014">
                  <a:moveTo>
                    <a:pt x="110639" y="443776"/>
                  </a:moveTo>
                  <a:lnTo>
                    <a:pt x="124626" y="420356"/>
                  </a:lnTo>
                </a:path>
                <a:path w="836929" h="755014">
                  <a:moveTo>
                    <a:pt x="125808" y="418376"/>
                  </a:moveTo>
                  <a:lnTo>
                    <a:pt x="126873" y="416593"/>
                  </a:lnTo>
                  <a:lnTo>
                    <a:pt x="132117" y="408728"/>
                  </a:lnTo>
                </a:path>
                <a:path w="836929" h="755014">
                  <a:moveTo>
                    <a:pt x="134152" y="405676"/>
                  </a:moveTo>
                  <a:lnTo>
                    <a:pt x="141409" y="394792"/>
                  </a:lnTo>
                </a:path>
                <a:path w="836929" h="755014">
                  <a:moveTo>
                    <a:pt x="142620" y="392976"/>
                  </a:moveTo>
                  <a:lnTo>
                    <a:pt x="150593" y="381019"/>
                  </a:lnTo>
                </a:path>
                <a:path w="836929" h="755014">
                  <a:moveTo>
                    <a:pt x="151088" y="380276"/>
                  </a:moveTo>
                  <a:lnTo>
                    <a:pt x="151549" y="379586"/>
                  </a:lnTo>
                  <a:lnTo>
                    <a:pt x="159813" y="368430"/>
                  </a:lnTo>
                </a:path>
                <a:path w="836929" h="755014">
                  <a:moveTo>
                    <a:pt x="160445" y="367576"/>
                  </a:moveTo>
                  <a:lnTo>
                    <a:pt x="177983" y="343903"/>
                  </a:lnTo>
                  <a:lnTo>
                    <a:pt x="177999" y="343884"/>
                  </a:lnTo>
                </a:path>
                <a:path w="836929" h="755014">
                  <a:moveTo>
                    <a:pt x="179399" y="342176"/>
                  </a:moveTo>
                  <a:lnTo>
                    <a:pt x="188710" y="330825"/>
                  </a:lnTo>
                </a:path>
                <a:path w="836929" h="755014">
                  <a:moveTo>
                    <a:pt x="189816" y="329476"/>
                  </a:moveTo>
                  <a:lnTo>
                    <a:pt x="206114" y="309606"/>
                  </a:lnTo>
                  <a:lnTo>
                    <a:pt x="235879" y="276758"/>
                  </a:lnTo>
                  <a:lnTo>
                    <a:pt x="267217" y="245420"/>
                  </a:lnTo>
                  <a:lnTo>
                    <a:pt x="280798" y="233114"/>
                  </a:lnTo>
                </a:path>
                <a:path w="836929" h="755014">
                  <a:moveTo>
                    <a:pt x="286578" y="227876"/>
                  </a:moveTo>
                  <a:lnTo>
                    <a:pt x="299993" y="215721"/>
                  </a:lnTo>
                </a:path>
                <a:path w="836929" h="755014">
                  <a:moveTo>
                    <a:pt x="300649" y="215176"/>
                  </a:moveTo>
                  <a:lnTo>
                    <a:pt x="330355" y="190810"/>
                  </a:lnTo>
                </a:path>
                <a:path w="836929" h="755014">
                  <a:moveTo>
                    <a:pt x="331616" y="189776"/>
                  </a:moveTo>
                  <a:lnTo>
                    <a:pt x="334362" y="187524"/>
                  </a:lnTo>
                  <a:lnTo>
                    <a:pt x="344890" y="179725"/>
                  </a:lnTo>
                </a:path>
                <a:path w="836929" h="755014">
                  <a:moveTo>
                    <a:pt x="348465" y="177076"/>
                  </a:moveTo>
                  <a:lnTo>
                    <a:pt x="370045" y="161090"/>
                  </a:lnTo>
                  <a:lnTo>
                    <a:pt x="382268" y="152940"/>
                  </a:lnTo>
                </a:path>
                <a:path w="836929" h="755014">
                  <a:moveTo>
                    <a:pt x="384162" y="151676"/>
                  </a:moveTo>
                  <a:lnTo>
                    <a:pt x="401771" y="139935"/>
                  </a:lnTo>
                </a:path>
                <a:path w="836929" h="755014">
                  <a:moveTo>
                    <a:pt x="403209" y="138976"/>
                  </a:moveTo>
                  <a:lnTo>
                    <a:pt x="407052" y="136414"/>
                  </a:lnTo>
                  <a:lnTo>
                    <a:pt x="445322" y="113558"/>
                  </a:lnTo>
                  <a:lnTo>
                    <a:pt x="484793" y="92585"/>
                  </a:lnTo>
                  <a:lnTo>
                    <a:pt x="518169" y="76946"/>
                  </a:lnTo>
                </a:path>
                <a:path w="836929" h="755014">
                  <a:moveTo>
                    <a:pt x="521305" y="75476"/>
                  </a:moveTo>
                  <a:lnTo>
                    <a:pt x="525401" y="73557"/>
                  </a:lnTo>
                  <a:lnTo>
                    <a:pt x="548180" y="64255"/>
                  </a:lnTo>
                </a:path>
                <a:path w="836929" h="755014">
                  <a:moveTo>
                    <a:pt x="551801" y="62776"/>
                  </a:moveTo>
                  <a:lnTo>
                    <a:pt x="567087" y="56534"/>
                  </a:lnTo>
                  <a:lnTo>
                    <a:pt x="609786" y="41581"/>
                  </a:lnTo>
                  <a:lnTo>
                    <a:pt x="618981" y="38880"/>
                  </a:lnTo>
                </a:path>
                <a:path w="836929" h="755014">
                  <a:moveTo>
                    <a:pt x="624099" y="37376"/>
                  </a:moveTo>
                  <a:lnTo>
                    <a:pt x="697981" y="18127"/>
                  </a:lnTo>
                  <a:lnTo>
                    <a:pt x="743352" y="9751"/>
                  </a:lnTo>
                  <a:lnTo>
                    <a:pt x="789489" y="3691"/>
                  </a:lnTo>
                  <a:lnTo>
                    <a:pt x="836331" y="9"/>
                  </a:lnTo>
                  <a:lnTo>
                    <a:pt x="836707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8" name="object 58"/>
            <p:cNvSpPr/>
            <p:nvPr/>
          </p:nvSpPr>
          <p:spPr>
            <a:xfrm>
              <a:off x="3283073" y="5401056"/>
              <a:ext cx="39370" cy="635"/>
            </a:xfrm>
            <a:custGeom>
              <a:avLst/>
              <a:gdLst/>
              <a:ahLst/>
              <a:cxnLst/>
              <a:rect l="l" t="t" r="r" b="b"/>
              <a:pathLst>
                <a:path w="39370" h="635">
                  <a:moveTo>
                    <a:pt x="-21336" y="253"/>
                  </a:moveTo>
                  <a:lnTo>
                    <a:pt x="60262" y="253"/>
                  </a:lnTo>
                </a:path>
              </a:pathLst>
            </a:custGeom>
            <a:ln w="431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9" name="object 59"/>
            <p:cNvSpPr/>
            <p:nvPr/>
          </p:nvSpPr>
          <p:spPr>
            <a:xfrm>
              <a:off x="2785794" y="7027164"/>
              <a:ext cx="372745" cy="153035"/>
            </a:xfrm>
            <a:custGeom>
              <a:avLst/>
              <a:gdLst/>
              <a:ahLst/>
              <a:cxnLst/>
              <a:rect l="l" t="t" r="r" b="b"/>
              <a:pathLst>
                <a:path w="372744" h="153034">
                  <a:moveTo>
                    <a:pt x="372275" y="152874"/>
                  </a:moveTo>
                  <a:lnTo>
                    <a:pt x="369705" y="152400"/>
                  </a:lnTo>
                </a:path>
                <a:path w="372744" h="153034">
                  <a:moveTo>
                    <a:pt x="157366" y="89340"/>
                  </a:moveTo>
                  <a:lnTo>
                    <a:pt x="156427" y="88900"/>
                  </a:lnTo>
                </a:path>
                <a:path w="372744" h="153034">
                  <a:moveTo>
                    <a:pt x="80894" y="51172"/>
                  </a:moveTo>
                  <a:lnTo>
                    <a:pt x="80193" y="50800"/>
                  </a:lnTo>
                </a:path>
                <a:path w="372744" h="153034">
                  <a:moveTo>
                    <a:pt x="59574" y="38607"/>
                  </a:moveTo>
                  <a:lnTo>
                    <a:pt x="58726" y="38100"/>
                  </a:lnTo>
                </a:path>
                <a:path w="372744" h="153034">
                  <a:moveTo>
                    <a:pt x="94" y="70"/>
                  </a:moveTo>
                  <a:lnTo>
                    <a:pt x="0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0" name="object 60"/>
            <p:cNvSpPr/>
            <p:nvPr/>
          </p:nvSpPr>
          <p:spPr>
            <a:xfrm>
              <a:off x="2706559" y="69636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21336" y="83"/>
                  </a:moveTo>
                  <a:lnTo>
                    <a:pt x="21521" y="83"/>
                  </a:lnTo>
                </a:path>
              </a:pathLst>
            </a:custGeom>
            <a:ln w="428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1" name="object 61"/>
            <p:cNvSpPr/>
            <p:nvPr/>
          </p:nvSpPr>
          <p:spPr>
            <a:xfrm>
              <a:off x="2570741" y="68112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21336" y="166"/>
                  </a:moveTo>
                  <a:lnTo>
                    <a:pt x="21582" y="166"/>
                  </a:lnTo>
                </a:path>
              </a:pathLst>
            </a:custGeom>
            <a:ln w="430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2" name="object 62"/>
            <p:cNvSpPr/>
            <p:nvPr/>
          </p:nvSpPr>
          <p:spPr>
            <a:xfrm>
              <a:off x="2468772" y="5402799"/>
              <a:ext cx="1730375" cy="1218565"/>
            </a:xfrm>
            <a:custGeom>
              <a:avLst/>
              <a:gdLst/>
              <a:ahLst/>
              <a:cxnLst/>
              <a:rect l="l" t="t" r="r" b="b"/>
              <a:pathLst>
                <a:path w="1730375" h="1218565">
                  <a:moveTo>
                    <a:pt x="107" y="1218227"/>
                  </a:moveTo>
                  <a:lnTo>
                    <a:pt x="0" y="1217964"/>
                  </a:lnTo>
                </a:path>
                <a:path w="1730375" h="1218565">
                  <a:moveTo>
                    <a:pt x="887775" y="0"/>
                  </a:moveTo>
                  <a:lnTo>
                    <a:pt x="928337" y="3178"/>
                  </a:lnTo>
                  <a:lnTo>
                    <a:pt x="974599" y="9238"/>
                  </a:lnTo>
                  <a:lnTo>
                    <a:pt x="986686" y="11464"/>
                  </a:lnTo>
                </a:path>
                <a:path w="1730375" h="1218565">
                  <a:moveTo>
                    <a:pt x="989493" y="11981"/>
                  </a:moveTo>
                  <a:lnTo>
                    <a:pt x="1020086" y="17614"/>
                  </a:lnTo>
                  <a:lnTo>
                    <a:pt x="1047595" y="24164"/>
                  </a:lnTo>
                </a:path>
                <a:path w="1730375" h="1218565">
                  <a:moveTo>
                    <a:pt x="1055633" y="26078"/>
                  </a:moveTo>
                  <a:lnTo>
                    <a:pt x="1064736" y="28245"/>
                  </a:lnTo>
                  <a:lnTo>
                    <a:pt x="1108488" y="41068"/>
                  </a:lnTo>
                  <a:lnTo>
                    <a:pt x="1151280" y="56022"/>
                  </a:lnTo>
                  <a:lnTo>
                    <a:pt x="1166597" y="62264"/>
                  </a:lnTo>
                </a:path>
                <a:path w="1730375" h="1218565">
                  <a:moveTo>
                    <a:pt x="1170966" y="64044"/>
                  </a:moveTo>
                  <a:lnTo>
                    <a:pt x="1193050" y="73044"/>
                  </a:lnTo>
                  <a:lnTo>
                    <a:pt x="1197155" y="74964"/>
                  </a:lnTo>
                </a:path>
                <a:path w="1730375" h="1218565">
                  <a:moveTo>
                    <a:pt x="1198136" y="75423"/>
                  </a:moveTo>
                  <a:lnTo>
                    <a:pt x="1233737" y="92073"/>
                  </a:lnTo>
                  <a:lnTo>
                    <a:pt x="1273278" y="113046"/>
                  </a:lnTo>
                  <a:lnTo>
                    <a:pt x="1311613" y="135901"/>
                  </a:lnTo>
                  <a:lnTo>
                    <a:pt x="1315462" y="138464"/>
                  </a:lnTo>
                </a:path>
                <a:path w="1730375" h="1218565">
                  <a:moveTo>
                    <a:pt x="1317105" y="139558"/>
                  </a:moveTo>
                  <a:lnTo>
                    <a:pt x="1334539" y="151164"/>
                  </a:lnTo>
                </a:path>
                <a:path w="1730375" h="1218565">
                  <a:moveTo>
                    <a:pt x="1337057" y="152840"/>
                  </a:moveTo>
                  <a:lnTo>
                    <a:pt x="1348678" y="160577"/>
                  </a:lnTo>
                  <a:lnTo>
                    <a:pt x="1353121" y="163864"/>
                  </a:lnTo>
                </a:path>
                <a:path w="1730375" h="1218565">
                  <a:moveTo>
                    <a:pt x="1353448" y="164105"/>
                  </a:moveTo>
                  <a:lnTo>
                    <a:pt x="1370290" y="176564"/>
                  </a:lnTo>
                </a:path>
                <a:path w="1730375" h="1218565">
                  <a:moveTo>
                    <a:pt x="1372013" y="177838"/>
                  </a:moveTo>
                  <a:lnTo>
                    <a:pt x="1384414" y="187012"/>
                  </a:lnTo>
                  <a:lnTo>
                    <a:pt x="1387164" y="189264"/>
                  </a:lnTo>
                </a:path>
                <a:path w="1730375" h="1218565">
                  <a:moveTo>
                    <a:pt x="1389017" y="190782"/>
                  </a:moveTo>
                  <a:lnTo>
                    <a:pt x="1402668" y="201964"/>
                  </a:lnTo>
                </a:path>
                <a:path w="1730375" h="1218565">
                  <a:moveTo>
                    <a:pt x="1404386" y="203371"/>
                  </a:moveTo>
                  <a:lnTo>
                    <a:pt x="1418758" y="215143"/>
                  </a:lnTo>
                  <a:lnTo>
                    <a:pt x="1451648" y="244908"/>
                  </a:lnTo>
                  <a:lnTo>
                    <a:pt x="1483022" y="276246"/>
                  </a:lnTo>
                  <a:lnTo>
                    <a:pt x="1507804" y="303564"/>
                  </a:lnTo>
                </a:path>
                <a:path w="1730375" h="1218565">
                  <a:moveTo>
                    <a:pt x="1508867" y="304736"/>
                  </a:moveTo>
                  <a:lnTo>
                    <a:pt x="1512820" y="309094"/>
                  </a:lnTo>
                  <a:lnTo>
                    <a:pt x="1540979" y="343390"/>
                  </a:lnTo>
                  <a:lnTo>
                    <a:pt x="1549115" y="354364"/>
                  </a:lnTo>
                </a:path>
                <a:path w="1730375" h="1218565">
                  <a:moveTo>
                    <a:pt x="1550015" y="355577"/>
                  </a:moveTo>
                  <a:lnTo>
                    <a:pt x="1558532" y="367064"/>
                  </a:lnTo>
                </a:path>
                <a:path w="1730375" h="1218565">
                  <a:moveTo>
                    <a:pt x="1559459" y="368313"/>
                  </a:moveTo>
                  <a:lnTo>
                    <a:pt x="1567437" y="379073"/>
                  </a:lnTo>
                  <a:lnTo>
                    <a:pt x="1584848" y="405164"/>
                  </a:lnTo>
                </a:path>
                <a:path w="1730375" h="1218565">
                  <a:moveTo>
                    <a:pt x="1585067" y="405492"/>
                  </a:moveTo>
                  <a:lnTo>
                    <a:pt x="1592133" y="416081"/>
                  </a:lnTo>
                  <a:lnTo>
                    <a:pt x="1608379" y="443264"/>
                  </a:lnTo>
                </a:path>
                <a:path w="1730375" h="1218565">
                  <a:moveTo>
                    <a:pt x="1609451" y="445056"/>
                  </a:moveTo>
                  <a:lnTo>
                    <a:pt x="1615006" y="454351"/>
                  </a:lnTo>
                  <a:lnTo>
                    <a:pt x="1622616" y="468664"/>
                  </a:lnTo>
                </a:path>
                <a:path w="1730375" h="1218565">
                  <a:moveTo>
                    <a:pt x="1623167" y="469699"/>
                  </a:moveTo>
                  <a:lnTo>
                    <a:pt x="1635993" y="493821"/>
                  </a:lnTo>
                  <a:lnTo>
                    <a:pt x="1636106" y="494064"/>
                  </a:lnTo>
                </a:path>
                <a:path w="1730375" h="1218565">
                  <a:moveTo>
                    <a:pt x="1636883" y="495720"/>
                  </a:moveTo>
                  <a:lnTo>
                    <a:pt x="1642061" y="506764"/>
                  </a:lnTo>
                </a:path>
                <a:path w="1730375" h="1218565">
                  <a:moveTo>
                    <a:pt x="1642979" y="508721"/>
                  </a:moveTo>
                  <a:lnTo>
                    <a:pt x="1648015" y="519464"/>
                  </a:lnTo>
                </a:path>
                <a:path w="1730375" h="1218565">
                  <a:moveTo>
                    <a:pt x="1649075" y="521723"/>
                  </a:moveTo>
                  <a:lnTo>
                    <a:pt x="1655032" y="534430"/>
                  </a:lnTo>
                  <a:lnTo>
                    <a:pt x="1659295" y="544864"/>
                  </a:lnTo>
                </a:path>
                <a:path w="1730375" h="1218565">
                  <a:moveTo>
                    <a:pt x="1659743" y="545959"/>
                  </a:moveTo>
                  <a:lnTo>
                    <a:pt x="1669672" y="570264"/>
                  </a:lnTo>
                </a:path>
                <a:path w="1730375" h="1218565">
                  <a:moveTo>
                    <a:pt x="1670411" y="572071"/>
                  </a:moveTo>
                  <a:lnTo>
                    <a:pt x="1672063" y="576115"/>
                  </a:lnTo>
                  <a:lnTo>
                    <a:pt x="1674463" y="582964"/>
                  </a:lnTo>
                </a:path>
                <a:path w="1730375" h="1218565">
                  <a:moveTo>
                    <a:pt x="1674983" y="584449"/>
                  </a:moveTo>
                  <a:lnTo>
                    <a:pt x="1678912" y="595664"/>
                  </a:lnTo>
                </a:path>
                <a:path w="1730375" h="1218565">
                  <a:moveTo>
                    <a:pt x="1679555" y="597497"/>
                  </a:moveTo>
                  <a:lnTo>
                    <a:pt x="1683362" y="608364"/>
                  </a:lnTo>
                </a:path>
                <a:path w="1730375" h="1218565">
                  <a:moveTo>
                    <a:pt x="1684127" y="610547"/>
                  </a:moveTo>
                  <a:lnTo>
                    <a:pt x="1687023" y="618815"/>
                  </a:lnTo>
                  <a:lnTo>
                    <a:pt x="1691416" y="633764"/>
                  </a:lnTo>
                </a:path>
                <a:path w="1730375" h="1218565">
                  <a:moveTo>
                    <a:pt x="1691747" y="634888"/>
                  </a:moveTo>
                  <a:lnTo>
                    <a:pt x="1698880" y="659164"/>
                  </a:lnTo>
                </a:path>
                <a:path w="1730375" h="1218565">
                  <a:moveTo>
                    <a:pt x="1699367" y="660818"/>
                  </a:moveTo>
                  <a:lnTo>
                    <a:pt x="1699851" y="662467"/>
                  </a:lnTo>
                  <a:lnTo>
                    <a:pt x="1702095" y="671864"/>
                  </a:lnTo>
                </a:path>
                <a:path w="1730375" h="1218565">
                  <a:moveTo>
                    <a:pt x="1702415" y="673205"/>
                  </a:moveTo>
                  <a:lnTo>
                    <a:pt x="1705126" y="684564"/>
                  </a:lnTo>
                </a:path>
                <a:path w="1730375" h="1218565">
                  <a:moveTo>
                    <a:pt x="1705463" y="685972"/>
                  </a:moveTo>
                  <a:lnTo>
                    <a:pt x="1708158" y="697264"/>
                  </a:lnTo>
                </a:path>
                <a:path w="1730375" h="1218565">
                  <a:moveTo>
                    <a:pt x="1708511" y="698739"/>
                  </a:moveTo>
                  <a:lnTo>
                    <a:pt x="1710485" y="707010"/>
                  </a:lnTo>
                  <a:lnTo>
                    <a:pt x="1711031" y="709964"/>
                  </a:lnTo>
                </a:path>
                <a:path w="1730375" h="1218565">
                  <a:moveTo>
                    <a:pt x="1711559" y="712824"/>
                  </a:moveTo>
                  <a:lnTo>
                    <a:pt x="1715721" y="735364"/>
                  </a:lnTo>
                </a:path>
                <a:path w="1730375" h="1218565">
                  <a:moveTo>
                    <a:pt x="1716130" y="737582"/>
                  </a:moveTo>
                  <a:lnTo>
                    <a:pt x="1718863" y="752381"/>
                  </a:lnTo>
                  <a:lnTo>
                    <a:pt x="1719965" y="760764"/>
                  </a:lnTo>
                </a:path>
                <a:path w="1730375" h="1218565">
                  <a:moveTo>
                    <a:pt x="1720703" y="766383"/>
                  </a:moveTo>
                  <a:lnTo>
                    <a:pt x="1721633" y="773464"/>
                  </a:lnTo>
                </a:path>
                <a:path w="1730375" h="1218565">
                  <a:moveTo>
                    <a:pt x="1722227" y="777984"/>
                  </a:moveTo>
                  <a:lnTo>
                    <a:pt x="1723301" y="786164"/>
                  </a:lnTo>
                </a:path>
                <a:path w="1730375" h="1218565">
                  <a:moveTo>
                    <a:pt x="1723751" y="789586"/>
                  </a:moveTo>
                  <a:lnTo>
                    <a:pt x="1724924" y="798518"/>
                  </a:lnTo>
                  <a:lnTo>
                    <a:pt x="1724951" y="798864"/>
                  </a:lnTo>
                </a:path>
                <a:path w="1730375" h="1218565">
                  <a:moveTo>
                    <a:pt x="1725275" y="802979"/>
                  </a:moveTo>
                  <a:lnTo>
                    <a:pt x="1725949" y="811564"/>
                  </a:lnTo>
                </a:path>
                <a:path w="1730375" h="1218565">
                  <a:moveTo>
                    <a:pt x="1726799" y="822369"/>
                  </a:moveTo>
                  <a:lnTo>
                    <a:pt x="1727946" y="836964"/>
                  </a:lnTo>
                </a:path>
                <a:path w="1730375" h="1218565">
                  <a:moveTo>
                    <a:pt x="1728323" y="841759"/>
                  </a:moveTo>
                  <a:lnTo>
                    <a:pt x="1728606" y="845360"/>
                  </a:lnTo>
                  <a:lnTo>
                    <a:pt x="1729050" y="862364"/>
                  </a:lnTo>
                </a:path>
                <a:path w="1730375" h="1218565">
                  <a:moveTo>
                    <a:pt x="1729501" y="879627"/>
                  </a:moveTo>
                  <a:lnTo>
                    <a:pt x="1729847" y="892844"/>
                  </a:lnTo>
                  <a:lnTo>
                    <a:pt x="1728606" y="940471"/>
                  </a:lnTo>
                  <a:lnTo>
                    <a:pt x="1726911" y="962100"/>
                  </a:lnTo>
                </a:path>
                <a:path w="1730375" h="1218565">
                  <a:moveTo>
                    <a:pt x="1726700" y="964787"/>
                  </a:moveTo>
                  <a:lnTo>
                    <a:pt x="1724924" y="987446"/>
                  </a:lnTo>
                  <a:lnTo>
                    <a:pt x="1724377" y="991619"/>
                  </a:lnTo>
                </a:path>
                <a:path w="1730375" h="1218565">
                  <a:moveTo>
                    <a:pt x="1721345" y="1014764"/>
                  </a:moveTo>
                  <a:lnTo>
                    <a:pt x="1718863" y="1033708"/>
                  </a:lnTo>
                  <a:lnTo>
                    <a:pt x="1717618" y="1040468"/>
                  </a:lnTo>
                </a:path>
                <a:path w="1730375" h="1218565">
                  <a:moveTo>
                    <a:pt x="1710657" y="1078264"/>
                  </a:moveTo>
                  <a:lnTo>
                    <a:pt x="1710485" y="1079195"/>
                  </a:lnTo>
                  <a:lnTo>
                    <a:pt x="1709352" y="1083953"/>
                  </a:lnTo>
                </a:path>
                <a:path w="1730375" h="1218565">
                  <a:moveTo>
                    <a:pt x="1707682" y="1090964"/>
                  </a:moveTo>
                  <a:lnTo>
                    <a:pt x="1706280" y="1096852"/>
                  </a:lnTo>
                </a:path>
                <a:path w="1730375" h="1218565">
                  <a:moveTo>
                    <a:pt x="1698321" y="1129064"/>
                  </a:moveTo>
                  <a:lnTo>
                    <a:pt x="1697511" y="1131827"/>
                  </a:lnTo>
                </a:path>
                <a:path w="1730375" h="1218565">
                  <a:moveTo>
                    <a:pt x="1682735" y="1179864"/>
                  </a:moveTo>
                  <a:lnTo>
                    <a:pt x="1673252" y="120699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3" name="object 63"/>
            <p:cNvSpPr/>
            <p:nvPr/>
          </p:nvSpPr>
          <p:spPr>
            <a:xfrm>
              <a:off x="4137533" y="66207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21336" y="263"/>
                  </a:moveTo>
                  <a:lnTo>
                    <a:pt x="21550" y="263"/>
                  </a:lnTo>
                </a:path>
              </a:pathLst>
            </a:custGeom>
            <a:ln w="431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4" name="object 64"/>
            <p:cNvSpPr/>
            <p:nvPr/>
          </p:nvSpPr>
          <p:spPr>
            <a:xfrm>
              <a:off x="4035521" y="681126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-21335" y="127"/>
                  </a:moveTo>
                  <a:lnTo>
                    <a:pt x="21524" y="127"/>
                  </a:lnTo>
                </a:path>
              </a:pathLst>
            </a:custGeom>
            <a:ln w="429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5" name="object 65"/>
            <p:cNvSpPr/>
            <p:nvPr/>
          </p:nvSpPr>
          <p:spPr>
            <a:xfrm>
              <a:off x="3446959" y="6849363"/>
              <a:ext cx="560705" cy="330835"/>
            </a:xfrm>
            <a:custGeom>
              <a:avLst/>
              <a:gdLst/>
              <a:ahLst/>
              <a:cxnLst/>
              <a:rect l="l" t="t" r="r" b="b"/>
              <a:pathLst>
                <a:path w="560704" h="330834">
                  <a:moveTo>
                    <a:pt x="560299" y="0"/>
                  </a:moveTo>
                  <a:lnTo>
                    <a:pt x="559523" y="947"/>
                  </a:lnTo>
                </a:path>
                <a:path w="560704" h="330834">
                  <a:moveTo>
                    <a:pt x="423088" y="139700"/>
                  </a:moveTo>
                  <a:lnTo>
                    <a:pt x="422220" y="140411"/>
                  </a:lnTo>
                </a:path>
                <a:path w="560704" h="330834">
                  <a:moveTo>
                    <a:pt x="373440" y="177800"/>
                  </a:moveTo>
                  <a:lnTo>
                    <a:pt x="371913" y="178930"/>
                  </a:lnTo>
                </a:path>
                <a:path w="560704" h="330834">
                  <a:moveTo>
                    <a:pt x="335645" y="203200"/>
                  </a:moveTo>
                  <a:lnTo>
                    <a:pt x="335605" y="203226"/>
                  </a:lnTo>
                </a:path>
                <a:path w="560704" h="330834">
                  <a:moveTo>
                    <a:pt x="2974" y="330200"/>
                  </a:moveTo>
                  <a:lnTo>
                    <a:pt x="0" y="330747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6" name="object 66"/>
            <p:cNvSpPr/>
            <p:nvPr/>
          </p:nvSpPr>
          <p:spPr>
            <a:xfrm>
              <a:off x="2407919" y="5401056"/>
              <a:ext cx="1790700" cy="1790700"/>
            </a:xfrm>
            <a:custGeom>
              <a:avLst/>
              <a:gdLst/>
              <a:ahLst/>
              <a:cxnLst/>
              <a:rect l="l" t="t" r="r" b="b"/>
              <a:pathLst>
                <a:path w="1790700" h="1790700">
                  <a:moveTo>
                    <a:pt x="894587" y="1790700"/>
                  </a:moveTo>
                  <a:lnTo>
                    <a:pt x="847103" y="1789459"/>
                  </a:lnTo>
                  <a:lnTo>
                    <a:pt x="800261" y="1785777"/>
                  </a:lnTo>
                  <a:lnTo>
                    <a:pt x="754124" y="1779716"/>
                  </a:lnTo>
                  <a:lnTo>
                    <a:pt x="708753" y="1771338"/>
                  </a:lnTo>
                  <a:lnTo>
                    <a:pt x="664211" y="1760704"/>
                  </a:lnTo>
                  <a:lnTo>
                    <a:pt x="620558" y="1747876"/>
                  </a:lnTo>
                  <a:lnTo>
                    <a:pt x="577859" y="1732916"/>
                  </a:lnTo>
                  <a:lnTo>
                    <a:pt x="536174" y="1715885"/>
                  </a:lnTo>
                  <a:lnTo>
                    <a:pt x="495565" y="1696845"/>
                  </a:lnTo>
                  <a:lnTo>
                    <a:pt x="456094" y="1675859"/>
                  </a:lnTo>
                  <a:lnTo>
                    <a:pt x="417824" y="1652986"/>
                  </a:lnTo>
                  <a:lnTo>
                    <a:pt x="380817" y="1628290"/>
                  </a:lnTo>
                  <a:lnTo>
                    <a:pt x="345134" y="1601831"/>
                  </a:lnTo>
                  <a:lnTo>
                    <a:pt x="310837" y="1573673"/>
                  </a:lnTo>
                  <a:lnTo>
                    <a:pt x="277989" y="1543875"/>
                  </a:lnTo>
                  <a:lnTo>
                    <a:pt x="246651" y="1512500"/>
                  </a:lnTo>
                  <a:lnTo>
                    <a:pt x="216886" y="1479610"/>
                  </a:lnTo>
                  <a:lnTo>
                    <a:pt x="188755" y="1445267"/>
                  </a:lnTo>
                  <a:lnTo>
                    <a:pt x="162321" y="1409531"/>
                  </a:lnTo>
                  <a:lnTo>
                    <a:pt x="137645" y="1372465"/>
                  </a:lnTo>
                  <a:lnTo>
                    <a:pt x="114789" y="1334131"/>
                  </a:lnTo>
                  <a:lnTo>
                    <a:pt x="93816" y="1294590"/>
                  </a:lnTo>
                  <a:lnTo>
                    <a:pt x="74788" y="1253903"/>
                  </a:lnTo>
                  <a:lnTo>
                    <a:pt x="57766" y="1212133"/>
                  </a:lnTo>
                  <a:lnTo>
                    <a:pt x="42812" y="1169341"/>
                  </a:lnTo>
                  <a:lnTo>
                    <a:pt x="29989" y="1125589"/>
                  </a:lnTo>
                  <a:lnTo>
                    <a:pt x="19358" y="1080939"/>
                  </a:lnTo>
                  <a:lnTo>
                    <a:pt x="10982" y="1035452"/>
                  </a:lnTo>
                  <a:lnTo>
                    <a:pt x="4922" y="989190"/>
                  </a:lnTo>
                  <a:lnTo>
                    <a:pt x="1240" y="942214"/>
                  </a:lnTo>
                  <a:lnTo>
                    <a:pt x="0" y="894587"/>
                  </a:lnTo>
                  <a:lnTo>
                    <a:pt x="1240" y="847103"/>
                  </a:lnTo>
                  <a:lnTo>
                    <a:pt x="4922" y="800261"/>
                  </a:lnTo>
                  <a:lnTo>
                    <a:pt x="10982" y="754124"/>
                  </a:lnTo>
                  <a:lnTo>
                    <a:pt x="19358" y="708753"/>
                  </a:lnTo>
                  <a:lnTo>
                    <a:pt x="29989" y="664211"/>
                  </a:lnTo>
                  <a:lnTo>
                    <a:pt x="42812" y="620558"/>
                  </a:lnTo>
                  <a:lnTo>
                    <a:pt x="57766" y="577859"/>
                  </a:lnTo>
                  <a:lnTo>
                    <a:pt x="74788" y="536174"/>
                  </a:lnTo>
                  <a:lnTo>
                    <a:pt x="93816" y="495565"/>
                  </a:lnTo>
                  <a:lnTo>
                    <a:pt x="114789" y="456094"/>
                  </a:lnTo>
                  <a:lnTo>
                    <a:pt x="137645" y="417824"/>
                  </a:lnTo>
                  <a:lnTo>
                    <a:pt x="162321" y="380817"/>
                  </a:lnTo>
                  <a:lnTo>
                    <a:pt x="188755" y="345134"/>
                  </a:lnTo>
                  <a:lnTo>
                    <a:pt x="216886" y="310837"/>
                  </a:lnTo>
                  <a:lnTo>
                    <a:pt x="246651" y="277989"/>
                  </a:lnTo>
                  <a:lnTo>
                    <a:pt x="277989" y="246651"/>
                  </a:lnTo>
                  <a:lnTo>
                    <a:pt x="310837" y="216886"/>
                  </a:lnTo>
                  <a:lnTo>
                    <a:pt x="345134" y="188755"/>
                  </a:lnTo>
                  <a:lnTo>
                    <a:pt x="380817" y="162321"/>
                  </a:lnTo>
                  <a:lnTo>
                    <a:pt x="417824" y="137645"/>
                  </a:lnTo>
                  <a:lnTo>
                    <a:pt x="456094" y="114789"/>
                  </a:lnTo>
                  <a:lnTo>
                    <a:pt x="495565" y="93816"/>
                  </a:lnTo>
                  <a:lnTo>
                    <a:pt x="536174" y="74788"/>
                  </a:lnTo>
                  <a:lnTo>
                    <a:pt x="577859" y="57766"/>
                  </a:lnTo>
                  <a:lnTo>
                    <a:pt x="620558" y="42812"/>
                  </a:lnTo>
                  <a:lnTo>
                    <a:pt x="664211" y="29989"/>
                  </a:lnTo>
                  <a:lnTo>
                    <a:pt x="708753" y="19358"/>
                  </a:lnTo>
                  <a:lnTo>
                    <a:pt x="754124" y="10982"/>
                  </a:lnTo>
                  <a:lnTo>
                    <a:pt x="800261" y="4922"/>
                  </a:lnTo>
                  <a:lnTo>
                    <a:pt x="847103" y="1240"/>
                  </a:lnTo>
                  <a:lnTo>
                    <a:pt x="894587" y="0"/>
                  </a:lnTo>
                  <a:lnTo>
                    <a:pt x="942214" y="1240"/>
                  </a:lnTo>
                  <a:lnTo>
                    <a:pt x="989190" y="4922"/>
                  </a:lnTo>
                  <a:lnTo>
                    <a:pt x="1035452" y="10982"/>
                  </a:lnTo>
                  <a:lnTo>
                    <a:pt x="1080939" y="19358"/>
                  </a:lnTo>
                  <a:lnTo>
                    <a:pt x="1125589" y="29989"/>
                  </a:lnTo>
                  <a:lnTo>
                    <a:pt x="1169341" y="42812"/>
                  </a:lnTo>
                  <a:lnTo>
                    <a:pt x="1212133" y="57766"/>
                  </a:lnTo>
                  <a:lnTo>
                    <a:pt x="1253903" y="74788"/>
                  </a:lnTo>
                  <a:lnTo>
                    <a:pt x="1294590" y="93816"/>
                  </a:lnTo>
                  <a:lnTo>
                    <a:pt x="1334131" y="114789"/>
                  </a:lnTo>
                  <a:lnTo>
                    <a:pt x="1372465" y="137645"/>
                  </a:lnTo>
                  <a:lnTo>
                    <a:pt x="1409531" y="162321"/>
                  </a:lnTo>
                  <a:lnTo>
                    <a:pt x="1445267" y="188755"/>
                  </a:lnTo>
                  <a:lnTo>
                    <a:pt x="1479610" y="216886"/>
                  </a:lnTo>
                  <a:lnTo>
                    <a:pt x="1512500" y="246651"/>
                  </a:lnTo>
                  <a:lnTo>
                    <a:pt x="1543875" y="277989"/>
                  </a:lnTo>
                  <a:lnTo>
                    <a:pt x="1573673" y="310837"/>
                  </a:lnTo>
                  <a:lnTo>
                    <a:pt x="1601831" y="345134"/>
                  </a:lnTo>
                  <a:lnTo>
                    <a:pt x="1628290" y="380817"/>
                  </a:lnTo>
                  <a:lnTo>
                    <a:pt x="1652986" y="417824"/>
                  </a:lnTo>
                  <a:lnTo>
                    <a:pt x="1675859" y="456094"/>
                  </a:lnTo>
                  <a:lnTo>
                    <a:pt x="1696845" y="495565"/>
                  </a:lnTo>
                  <a:lnTo>
                    <a:pt x="1715885" y="536174"/>
                  </a:lnTo>
                  <a:lnTo>
                    <a:pt x="1732916" y="577859"/>
                  </a:lnTo>
                  <a:lnTo>
                    <a:pt x="1747876" y="620558"/>
                  </a:lnTo>
                  <a:lnTo>
                    <a:pt x="1760704" y="664211"/>
                  </a:lnTo>
                  <a:lnTo>
                    <a:pt x="1771338" y="708753"/>
                  </a:lnTo>
                  <a:lnTo>
                    <a:pt x="1779716" y="754124"/>
                  </a:lnTo>
                  <a:lnTo>
                    <a:pt x="1785777" y="800261"/>
                  </a:lnTo>
                  <a:lnTo>
                    <a:pt x="1789459" y="847103"/>
                  </a:lnTo>
                  <a:lnTo>
                    <a:pt x="1790700" y="894587"/>
                  </a:lnTo>
                  <a:lnTo>
                    <a:pt x="1789459" y="942214"/>
                  </a:lnTo>
                  <a:lnTo>
                    <a:pt x="1785777" y="989190"/>
                  </a:lnTo>
                  <a:lnTo>
                    <a:pt x="1779716" y="1035452"/>
                  </a:lnTo>
                  <a:lnTo>
                    <a:pt x="1771338" y="1080939"/>
                  </a:lnTo>
                  <a:lnTo>
                    <a:pt x="1760704" y="1125589"/>
                  </a:lnTo>
                  <a:lnTo>
                    <a:pt x="1747876" y="1169341"/>
                  </a:lnTo>
                  <a:lnTo>
                    <a:pt x="1732916" y="1212133"/>
                  </a:lnTo>
                  <a:lnTo>
                    <a:pt x="1715885" y="1253903"/>
                  </a:lnTo>
                  <a:lnTo>
                    <a:pt x="1696845" y="1294590"/>
                  </a:lnTo>
                  <a:lnTo>
                    <a:pt x="1675859" y="1334131"/>
                  </a:lnTo>
                  <a:lnTo>
                    <a:pt x="1652986" y="1372465"/>
                  </a:lnTo>
                  <a:lnTo>
                    <a:pt x="1628290" y="1409531"/>
                  </a:lnTo>
                  <a:lnTo>
                    <a:pt x="1601831" y="1445267"/>
                  </a:lnTo>
                  <a:lnTo>
                    <a:pt x="1573673" y="1479610"/>
                  </a:lnTo>
                  <a:lnTo>
                    <a:pt x="1543875" y="1512500"/>
                  </a:lnTo>
                  <a:lnTo>
                    <a:pt x="1512500" y="1543875"/>
                  </a:lnTo>
                  <a:lnTo>
                    <a:pt x="1479610" y="1573673"/>
                  </a:lnTo>
                  <a:lnTo>
                    <a:pt x="1445267" y="1601831"/>
                  </a:lnTo>
                  <a:lnTo>
                    <a:pt x="1409531" y="1628290"/>
                  </a:lnTo>
                  <a:lnTo>
                    <a:pt x="1372465" y="1652986"/>
                  </a:lnTo>
                  <a:lnTo>
                    <a:pt x="1334131" y="1675859"/>
                  </a:lnTo>
                  <a:lnTo>
                    <a:pt x="1294590" y="1696845"/>
                  </a:lnTo>
                  <a:lnTo>
                    <a:pt x="1253903" y="1715885"/>
                  </a:lnTo>
                  <a:lnTo>
                    <a:pt x="1212133" y="1732916"/>
                  </a:lnTo>
                  <a:lnTo>
                    <a:pt x="1169341" y="1747876"/>
                  </a:lnTo>
                  <a:lnTo>
                    <a:pt x="1125589" y="1760704"/>
                  </a:lnTo>
                  <a:lnTo>
                    <a:pt x="1080939" y="1771338"/>
                  </a:lnTo>
                  <a:lnTo>
                    <a:pt x="1035452" y="1779716"/>
                  </a:lnTo>
                  <a:lnTo>
                    <a:pt x="989190" y="1785777"/>
                  </a:lnTo>
                  <a:lnTo>
                    <a:pt x="942214" y="1789459"/>
                  </a:lnTo>
                  <a:lnTo>
                    <a:pt x="894587" y="1790700"/>
                  </a:lnTo>
                  <a:close/>
                </a:path>
              </a:pathLst>
            </a:custGeom>
            <a:solidFill>
              <a:srgbClr val="4246A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7" name="object 67"/>
            <p:cNvSpPr/>
            <p:nvPr/>
          </p:nvSpPr>
          <p:spPr>
            <a:xfrm>
              <a:off x="2407919" y="5401056"/>
              <a:ext cx="1790700" cy="1790700"/>
            </a:xfrm>
            <a:custGeom>
              <a:avLst/>
              <a:gdLst/>
              <a:ahLst/>
              <a:cxnLst/>
              <a:rect l="l" t="t" r="r" b="b"/>
              <a:pathLst>
                <a:path w="1790700" h="1790700">
                  <a:moveTo>
                    <a:pt x="0" y="894587"/>
                  </a:moveTo>
                  <a:lnTo>
                    <a:pt x="1240" y="847103"/>
                  </a:lnTo>
                  <a:lnTo>
                    <a:pt x="4922" y="800261"/>
                  </a:lnTo>
                  <a:lnTo>
                    <a:pt x="10982" y="754124"/>
                  </a:lnTo>
                  <a:lnTo>
                    <a:pt x="19358" y="708753"/>
                  </a:lnTo>
                  <a:lnTo>
                    <a:pt x="29989" y="664211"/>
                  </a:lnTo>
                  <a:lnTo>
                    <a:pt x="42812" y="620558"/>
                  </a:lnTo>
                  <a:lnTo>
                    <a:pt x="57766" y="577859"/>
                  </a:lnTo>
                  <a:lnTo>
                    <a:pt x="74788" y="536174"/>
                  </a:lnTo>
                  <a:lnTo>
                    <a:pt x="93816" y="495565"/>
                  </a:lnTo>
                  <a:lnTo>
                    <a:pt x="114789" y="456094"/>
                  </a:lnTo>
                  <a:lnTo>
                    <a:pt x="137645" y="417824"/>
                  </a:lnTo>
                  <a:lnTo>
                    <a:pt x="162321" y="380817"/>
                  </a:lnTo>
                  <a:lnTo>
                    <a:pt x="188755" y="345134"/>
                  </a:lnTo>
                  <a:lnTo>
                    <a:pt x="216886" y="310837"/>
                  </a:lnTo>
                  <a:lnTo>
                    <a:pt x="246651" y="277989"/>
                  </a:lnTo>
                  <a:lnTo>
                    <a:pt x="277989" y="246651"/>
                  </a:lnTo>
                  <a:lnTo>
                    <a:pt x="310837" y="216886"/>
                  </a:lnTo>
                  <a:lnTo>
                    <a:pt x="345134" y="188755"/>
                  </a:lnTo>
                  <a:lnTo>
                    <a:pt x="380817" y="162321"/>
                  </a:lnTo>
                  <a:lnTo>
                    <a:pt x="417824" y="137645"/>
                  </a:lnTo>
                  <a:lnTo>
                    <a:pt x="456094" y="114789"/>
                  </a:lnTo>
                  <a:lnTo>
                    <a:pt x="495565" y="93816"/>
                  </a:lnTo>
                  <a:lnTo>
                    <a:pt x="536174" y="74788"/>
                  </a:lnTo>
                  <a:lnTo>
                    <a:pt x="577859" y="57766"/>
                  </a:lnTo>
                  <a:lnTo>
                    <a:pt x="620558" y="42812"/>
                  </a:lnTo>
                  <a:lnTo>
                    <a:pt x="664211" y="29989"/>
                  </a:lnTo>
                  <a:lnTo>
                    <a:pt x="708753" y="19358"/>
                  </a:lnTo>
                  <a:lnTo>
                    <a:pt x="754124" y="10982"/>
                  </a:lnTo>
                  <a:lnTo>
                    <a:pt x="800261" y="4922"/>
                  </a:lnTo>
                  <a:lnTo>
                    <a:pt x="847103" y="1240"/>
                  </a:lnTo>
                  <a:lnTo>
                    <a:pt x="894587" y="0"/>
                  </a:lnTo>
                  <a:lnTo>
                    <a:pt x="942214" y="1240"/>
                  </a:lnTo>
                  <a:lnTo>
                    <a:pt x="989190" y="4922"/>
                  </a:lnTo>
                  <a:lnTo>
                    <a:pt x="1035452" y="10982"/>
                  </a:lnTo>
                  <a:lnTo>
                    <a:pt x="1080939" y="19358"/>
                  </a:lnTo>
                  <a:lnTo>
                    <a:pt x="1125589" y="29989"/>
                  </a:lnTo>
                  <a:lnTo>
                    <a:pt x="1169341" y="42812"/>
                  </a:lnTo>
                  <a:lnTo>
                    <a:pt x="1212133" y="57766"/>
                  </a:lnTo>
                  <a:lnTo>
                    <a:pt x="1253903" y="74788"/>
                  </a:lnTo>
                  <a:lnTo>
                    <a:pt x="1294590" y="93816"/>
                  </a:lnTo>
                  <a:lnTo>
                    <a:pt x="1334131" y="114789"/>
                  </a:lnTo>
                  <a:lnTo>
                    <a:pt x="1372465" y="137645"/>
                  </a:lnTo>
                  <a:lnTo>
                    <a:pt x="1409531" y="162321"/>
                  </a:lnTo>
                  <a:lnTo>
                    <a:pt x="1445267" y="188755"/>
                  </a:lnTo>
                  <a:lnTo>
                    <a:pt x="1479610" y="216886"/>
                  </a:lnTo>
                  <a:lnTo>
                    <a:pt x="1512500" y="246651"/>
                  </a:lnTo>
                  <a:lnTo>
                    <a:pt x="1543875" y="277989"/>
                  </a:lnTo>
                  <a:lnTo>
                    <a:pt x="1573673" y="310837"/>
                  </a:lnTo>
                  <a:lnTo>
                    <a:pt x="1601831" y="345134"/>
                  </a:lnTo>
                  <a:lnTo>
                    <a:pt x="1628290" y="380817"/>
                  </a:lnTo>
                  <a:lnTo>
                    <a:pt x="1652986" y="417824"/>
                  </a:lnTo>
                  <a:lnTo>
                    <a:pt x="1675859" y="456094"/>
                  </a:lnTo>
                  <a:lnTo>
                    <a:pt x="1696845" y="495565"/>
                  </a:lnTo>
                  <a:lnTo>
                    <a:pt x="1715885" y="536174"/>
                  </a:lnTo>
                  <a:lnTo>
                    <a:pt x="1732916" y="577859"/>
                  </a:lnTo>
                  <a:lnTo>
                    <a:pt x="1747876" y="620558"/>
                  </a:lnTo>
                  <a:lnTo>
                    <a:pt x="1760704" y="664211"/>
                  </a:lnTo>
                  <a:lnTo>
                    <a:pt x="1771338" y="708753"/>
                  </a:lnTo>
                  <a:lnTo>
                    <a:pt x="1779716" y="754124"/>
                  </a:lnTo>
                  <a:lnTo>
                    <a:pt x="1785777" y="800261"/>
                  </a:lnTo>
                  <a:lnTo>
                    <a:pt x="1789459" y="847103"/>
                  </a:lnTo>
                  <a:lnTo>
                    <a:pt x="1790700" y="894587"/>
                  </a:lnTo>
                  <a:lnTo>
                    <a:pt x="1789459" y="942214"/>
                  </a:lnTo>
                  <a:lnTo>
                    <a:pt x="1785777" y="989190"/>
                  </a:lnTo>
                  <a:lnTo>
                    <a:pt x="1779716" y="1035452"/>
                  </a:lnTo>
                  <a:lnTo>
                    <a:pt x="1771338" y="1080939"/>
                  </a:lnTo>
                  <a:lnTo>
                    <a:pt x="1760704" y="1125589"/>
                  </a:lnTo>
                  <a:lnTo>
                    <a:pt x="1747876" y="1169341"/>
                  </a:lnTo>
                  <a:lnTo>
                    <a:pt x="1732916" y="1212133"/>
                  </a:lnTo>
                  <a:lnTo>
                    <a:pt x="1715885" y="1253903"/>
                  </a:lnTo>
                  <a:lnTo>
                    <a:pt x="1696845" y="1294590"/>
                  </a:lnTo>
                  <a:lnTo>
                    <a:pt x="1675859" y="1334131"/>
                  </a:lnTo>
                  <a:lnTo>
                    <a:pt x="1652986" y="1372465"/>
                  </a:lnTo>
                  <a:lnTo>
                    <a:pt x="1628290" y="1409531"/>
                  </a:lnTo>
                  <a:lnTo>
                    <a:pt x="1601831" y="1445267"/>
                  </a:lnTo>
                  <a:lnTo>
                    <a:pt x="1573673" y="1479610"/>
                  </a:lnTo>
                  <a:lnTo>
                    <a:pt x="1543875" y="1512500"/>
                  </a:lnTo>
                  <a:lnTo>
                    <a:pt x="1512500" y="1543875"/>
                  </a:lnTo>
                  <a:lnTo>
                    <a:pt x="1479610" y="1573673"/>
                  </a:lnTo>
                  <a:lnTo>
                    <a:pt x="1445267" y="1601831"/>
                  </a:lnTo>
                  <a:lnTo>
                    <a:pt x="1409531" y="1628290"/>
                  </a:lnTo>
                  <a:lnTo>
                    <a:pt x="1372465" y="1652986"/>
                  </a:lnTo>
                  <a:lnTo>
                    <a:pt x="1334131" y="1675859"/>
                  </a:lnTo>
                  <a:lnTo>
                    <a:pt x="1294590" y="1696845"/>
                  </a:lnTo>
                  <a:lnTo>
                    <a:pt x="1253903" y="1715885"/>
                  </a:lnTo>
                  <a:lnTo>
                    <a:pt x="1212133" y="1732916"/>
                  </a:lnTo>
                  <a:lnTo>
                    <a:pt x="1169341" y="1747876"/>
                  </a:lnTo>
                  <a:lnTo>
                    <a:pt x="1125589" y="1760704"/>
                  </a:lnTo>
                  <a:lnTo>
                    <a:pt x="1080939" y="1771338"/>
                  </a:lnTo>
                  <a:lnTo>
                    <a:pt x="1035452" y="1779716"/>
                  </a:lnTo>
                  <a:lnTo>
                    <a:pt x="989190" y="1785777"/>
                  </a:lnTo>
                  <a:lnTo>
                    <a:pt x="942214" y="1789459"/>
                  </a:lnTo>
                  <a:lnTo>
                    <a:pt x="894587" y="1790700"/>
                  </a:lnTo>
                  <a:lnTo>
                    <a:pt x="847103" y="1789459"/>
                  </a:lnTo>
                  <a:lnTo>
                    <a:pt x="800261" y="1785777"/>
                  </a:lnTo>
                  <a:lnTo>
                    <a:pt x="754124" y="1779716"/>
                  </a:lnTo>
                  <a:lnTo>
                    <a:pt x="708753" y="1771338"/>
                  </a:lnTo>
                  <a:lnTo>
                    <a:pt x="664211" y="1760704"/>
                  </a:lnTo>
                  <a:lnTo>
                    <a:pt x="620558" y="1747876"/>
                  </a:lnTo>
                  <a:lnTo>
                    <a:pt x="577859" y="1732916"/>
                  </a:lnTo>
                  <a:lnTo>
                    <a:pt x="536174" y="1715885"/>
                  </a:lnTo>
                  <a:lnTo>
                    <a:pt x="495565" y="1696845"/>
                  </a:lnTo>
                  <a:lnTo>
                    <a:pt x="456094" y="1675859"/>
                  </a:lnTo>
                  <a:lnTo>
                    <a:pt x="417824" y="1652986"/>
                  </a:lnTo>
                  <a:lnTo>
                    <a:pt x="380817" y="1628290"/>
                  </a:lnTo>
                  <a:lnTo>
                    <a:pt x="345134" y="1601831"/>
                  </a:lnTo>
                  <a:lnTo>
                    <a:pt x="310837" y="1573673"/>
                  </a:lnTo>
                  <a:lnTo>
                    <a:pt x="277989" y="1543875"/>
                  </a:lnTo>
                  <a:lnTo>
                    <a:pt x="246651" y="1512500"/>
                  </a:lnTo>
                  <a:lnTo>
                    <a:pt x="216886" y="1479610"/>
                  </a:lnTo>
                  <a:lnTo>
                    <a:pt x="188755" y="1445267"/>
                  </a:lnTo>
                  <a:lnTo>
                    <a:pt x="162321" y="1409531"/>
                  </a:lnTo>
                  <a:lnTo>
                    <a:pt x="137645" y="1372465"/>
                  </a:lnTo>
                  <a:lnTo>
                    <a:pt x="114789" y="1334131"/>
                  </a:lnTo>
                  <a:lnTo>
                    <a:pt x="93816" y="1294590"/>
                  </a:lnTo>
                  <a:lnTo>
                    <a:pt x="74788" y="1253903"/>
                  </a:lnTo>
                  <a:lnTo>
                    <a:pt x="57766" y="1212133"/>
                  </a:lnTo>
                  <a:lnTo>
                    <a:pt x="42812" y="1169341"/>
                  </a:lnTo>
                  <a:lnTo>
                    <a:pt x="29989" y="1125589"/>
                  </a:lnTo>
                  <a:lnTo>
                    <a:pt x="19358" y="1080939"/>
                  </a:lnTo>
                  <a:lnTo>
                    <a:pt x="10982" y="1035452"/>
                  </a:lnTo>
                  <a:lnTo>
                    <a:pt x="4922" y="989190"/>
                  </a:lnTo>
                  <a:lnTo>
                    <a:pt x="1240" y="942214"/>
                  </a:lnTo>
                  <a:lnTo>
                    <a:pt x="0" y="894587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686289" y="5157067"/>
            <a:ext cx="1113057" cy="1062553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0941" marR="4607" indent="-2879" algn="ctr">
              <a:lnSpc>
                <a:spcPts val="1632"/>
              </a:lnSpc>
              <a:spcBef>
                <a:spcPts val="286"/>
              </a:spcBef>
            </a:pP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496" spc="5" dirty="0">
                <a:solidFill>
                  <a:srgbClr val="FFFFFF"/>
                </a:solidFill>
                <a:latin typeface="Tahoma"/>
                <a:cs typeface="Tahoma"/>
              </a:rPr>
              <a:t>sw se </a:t>
            </a:r>
            <a:r>
              <a:rPr sz="1496" spc="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comporta </a:t>
            </a:r>
            <a:r>
              <a:rPr sz="1496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bem </a:t>
            </a:r>
            <a:r>
              <a:rPr sz="1496" spc="5" dirty="0">
                <a:solidFill>
                  <a:srgbClr val="FFFFFF"/>
                </a:solidFill>
                <a:latin typeface="Tahoma"/>
                <a:cs typeface="Tahoma"/>
              </a:rPr>
              <a:t>em </a:t>
            </a:r>
            <a:r>
              <a:rPr sz="1496" spc="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situações </a:t>
            </a:r>
            <a:r>
              <a:rPr sz="1496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496" spc="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496" spc="-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96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96" spc="-18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96" spc="-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96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96" spc="-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96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96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496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4826" y="950107"/>
            <a:ext cx="2983892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Em </a:t>
            </a:r>
            <a:r>
              <a:rPr spc="-9" dirty="0"/>
              <a:t>suma</a:t>
            </a:r>
            <a:r>
              <a:rPr spc="-23" dirty="0"/>
              <a:t> </a:t>
            </a:r>
            <a:r>
              <a:rPr spc="-14" dirty="0"/>
              <a:t>...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0770" y="1990686"/>
            <a:ext cx="7477580" cy="751978"/>
          </a:xfrm>
          <a:prstGeom prst="rect">
            <a:avLst/>
          </a:prstGeom>
        </p:spPr>
        <p:txBody>
          <a:bodyPr vert="horz" wrap="square" lIns="0" tIns="73129" rIns="0" bIns="0" rtlCol="0">
            <a:spAutoFit/>
          </a:bodyPr>
          <a:lstStyle/>
          <a:p>
            <a:pPr marL="354128" indent="-343188">
              <a:spcBef>
                <a:spcPts val="576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dirty="0">
                <a:latin typeface="Tahoma"/>
                <a:cs typeface="Tahoma"/>
              </a:rPr>
              <a:t>Dependemos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cada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vez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mais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de</a:t>
            </a:r>
            <a:r>
              <a:rPr sz="1995" spc="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sistemas</a:t>
            </a:r>
            <a:r>
              <a:rPr sz="1995" spc="-41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computacionais</a:t>
            </a:r>
            <a:endParaRPr sz="1995">
              <a:latin typeface="Tahoma"/>
              <a:cs typeface="Tahoma"/>
            </a:endParaRPr>
          </a:p>
          <a:p>
            <a:pPr marL="354128" indent="-343188">
              <a:spcBef>
                <a:spcPts val="490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spc="5" dirty="0">
                <a:latin typeface="Tahoma"/>
                <a:cs typeface="Tahoma"/>
              </a:rPr>
              <a:t>Sistemas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computacionais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dependem</a:t>
            </a:r>
            <a:r>
              <a:rPr sz="1995" spc="-41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cada</a:t>
            </a:r>
            <a:r>
              <a:rPr sz="1995" spc="9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vez</a:t>
            </a:r>
            <a:r>
              <a:rPr sz="1995" spc="9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mais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do</a:t>
            </a:r>
            <a:r>
              <a:rPr sz="1995" dirty="0">
                <a:latin typeface="Tahoma"/>
                <a:cs typeface="Tahoma"/>
              </a:rPr>
              <a:t> software</a:t>
            </a:r>
            <a:endParaRPr sz="1995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5028" y="3062561"/>
            <a:ext cx="6112315" cy="654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sz="1995" i="1" spc="59" dirty="0">
                <a:latin typeface="Trebuchet MS"/>
                <a:cs typeface="Trebuchet MS"/>
              </a:rPr>
              <a:t>S</a:t>
            </a:r>
            <a:r>
              <a:rPr sz="1995" i="1" spc="9" dirty="0">
                <a:latin typeface="Trebuchet MS"/>
                <a:cs typeface="Trebuchet MS"/>
              </a:rPr>
              <a:t>o</a:t>
            </a:r>
            <a:r>
              <a:rPr sz="1995" i="1" spc="-63" dirty="0">
                <a:latin typeface="Trebuchet MS"/>
                <a:cs typeface="Trebuchet MS"/>
              </a:rPr>
              <a:t>f</a:t>
            </a:r>
            <a:r>
              <a:rPr sz="1995" i="1" spc="-141" dirty="0">
                <a:latin typeface="Trebuchet MS"/>
                <a:cs typeface="Trebuchet MS"/>
              </a:rPr>
              <a:t>t</a:t>
            </a:r>
            <a:r>
              <a:rPr sz="1995" i="1" spc="-127" dirty="0">
                <a:latin typeface="Trebuchet MS"/>
                <a:cs typeface="Trebuchet MS"/>
              </a:rPr>
              <a:t>w</a:t>
            </a:r>
            <a:r>
              <a:rPr sz="1995" i="1" spc="50" dirty="0">
                <a:latin typeface="Trebuchet MS"/>
                <a:cs typeface="Trebuchet MS"/>
              </a:rPr>
              <a:t>a</a:t>
            </a:r>
            <a:r>
              <a:rPr sz="1995" i="1" spc="-177" dirty="0">
                <a:latin typeface="Trebuchet MS"/>
                <a:cs typeface="Trebuchet MS"/>
              </a:rPr>
              <a:t>r</a:t>
            </a:r>
            <a:r>
              <a:rPr sz="1995" i="1" spc="-218" dirty="0">
                <a:latin typeface="Trebuchet MS"/>
                <a:cs typeface="Trebuchet MS"/>
              </a:rPr>
              <a:t>e</a:t>
            </a:r>
            <a:r>
              <a:rPr sz="1995" i="1" spc="-95" dirty="0">
                <a:latin typeface="Trebuchet MS"/>
                <a:cs typeface="Trebuchet MS"/>
              </a:rPr>
              <a:t> </a:t>
            </a:r>
            <a:r>
              <a:rPr sz="1995" i="1" spc="-218" dirty="0">
                <a:latin typeface="Trebuchet MS"/>
                <a:cs typeface="Trebuchet MS"/>
              </a:rPr>
              <a:t>é</a:t>
            </a:r>
            <a:r>
              <a:rPr sz="1995" i="1" spc="-77" dirty="0">
                <a:latin typeface="Trebuchet MS"/>
                <a:cs typeface="Trebuchet MS"/>
              </a:rPr>
              <a:t> </a:t>
            </a:r>
            <a:r>
              <a:rPr sz="1995" i="1" spc="-54" dirty="0">
                <a:latin typeface="Trebuchet MS"/>
                <a:cs typeface="Trebuchet MS"/>
              </a:rPr>
              <a:t>u</a:t>
            </a:r>
            <a:r>
              <a:rPr sz="1995" i="1" spc="-100" dirty="0">
                <a:latin typeface="Trebuchet MS"/>
                <a:cs typeface="Trebuchet MS"/>
              </a:rPr>
              <a:t>m</a:t>
            </a:r>
            <a:r>
              <a:rPr sz="1995" i="1" spc="54" dirty="0">
                <a:latin typeface="Trebuchet MS"/>
                <a:cs typeface="Trebuchet MS"/>
              </a:rPr>
              <a:t>a</a:t>
            </a:r>
            <a:r>
              <a:rPr sz="1995" i="1" spc="-86" dirty="0">
                <a:latin typeface="Trebuchet MS"/>
                <a:cs typeface="Trebuchet MS"/>
              </a:rPr>
              <a:t> </a:t>
            </a:r>
            <a:r>
              <a:rPr sz="1995" i="1" spc="5" dirty="0">
                <a:latin typeface="Trebuchet MS"/>
                <a:cs typeface="Trebuchet MS"/>
              </a:rPr>
              <a:t>p</a:t>
            </a:r>
            <a:r>
              <a:rPr sz="1995" i="1" spc="-230" dirty="0">
                <a:latin typeface="Trebuchet MS"/>
                <a:cs typeface="Trebuchet MS"/>
              </a:rPr>
              <a:t>e</a:t>
            </a:r>
            <a:r>
              <a:rPr sz="1995" i="1" spc="277" dirty="0">
                <a:latin typeface="Trebuchet MS"/>
                <a:cs typeface="Trebuchet MS"/>
              </a:rPr>
              <a:t>l</a:t>
            </a:r>
            <a:r>
              <a:rPr sz="1995" i="1" spc="-218" dirty="0">
                <a:latin typeface="Trebuchet MS"/>
                <a:cs typeface="Trebuchet MS"/>
              </a:rPr>
              <a:t>e</a:t>
            </a:r>
            <a:r>
              <a:rPr sz="1995" i="1" spc="-77" dirty="0">
                <a:latin typeface="Trebuchet MS"/>
                <a:cs typeface="Trebuchet MS"/>
              </a:rPr>
              <a:t> </a:t>
            </a:r>
            <a:r>
              <a:rPr sz="1995" i="1" spc="-36" dirty="0">
                <a:latin typeface="Trebuchet MS"/>
                <a:cs typeface="Trebuchet MS"/>
              </a:rPr>
              <a:t>q</a:t>
            </a:r>
            <a:r>
              <a:rPr sz="1995" i="1" spc="-32" dirty="0">
                <a:latin typeface="Trebuchet MS"/>
                <a:cs typeface="Trebuchet MS"/>
              </a:rPr>
              <a:t>u</a:t>
            </a:r>
            <a:r>
              <a:rPr sz="1995" i="1" spc="-218" dirty="0">
                <a:latin typeface="Trebuchet MS"/>
                <a:cs typeface="Trebuchet MS"/>
              </a:rPr>
              <a:t>e</a:t>
            </a:r>
            <a:r>
              <a:rPr sz="1995" i="1" spc="-77" dirty="0">
                <a:latin typeface="Trebuchet MS"/>
                <a:cs typeface="Trebuchet MS"/>
              </a:rPr>
              <a:t> </a:t>
            </a:r>
            <a:r>
              <a:rPr sz="1995" i="1" spc="-163" dirty="0">
                <a:latin typeface="Trebuchet MS"/>
                <a:cs typeface="Trebuchet MS"/>
              </a:rPr>
              <a:t>c</a:t>
            </a:r>
            <a:r>
              <a:rPr sz="1995" i="1" spc="-113" dirty="0">
                <a:latin typeface="Trebuchet MS"/>
                <a:cs typeface="Trebuchet MS"/>
              </a:rPr>
              <a:t>i</a:t>
            </a:r>
            <a:r>
              <a:rPr sz="1995" i="1" spc="-177" dirty="0">
                <a:latin typeface="Trebuchet MS"/>
                <a:cs typeface="Trebuchet MS"/>
              </a:rPr>
              <a:t>r</a:t>
            </a:r>
            <a:r>
              <a:rPr sz="1995" i="1" spc="-141" dirty="0">
                <a:latin typeface="Trebuchet MS"/>
                <a:cs typeface="Trebuchet MS"/>
              </a:rPr>
              <a:t>c</a:t>
            </a:r>
            <a:r>
              <a:rPr sz="1995" i="1" spc="-54" dirty="0">
                <a:latin typeface="Trebuchet MS"/>
                <a:cs typeface="Trebuchet MS"/>
              </a:rPr>
              <a:t>u</a:t>
            </a:r>
            <a:r>
              <a:rPr sz="1995" i="1" spc="-73" dirty="0">
                <a:latin typeface="Trebuchet MS"/>
                <a:cs typeface="Trebuchet MS"/>
              </a:rPr>
              <a:t>n</a:t>
            </a:r>
            <a:r>
              <a:rPr sz="1995" i="1" spc="27" dirty="0">
                <a:latin typeface="Trebuchet MS"/>
                <a:cs typeface="Trebuchet MS"/>
              </a:rPr>
              <a:t>d</a:t>
            </a:r>
            <a:r>
              <a:rPr sz="1995" i="1" spc="54" dirty="0">
                <a:latin typeface="Trebuchet MS"/>
                <a:cs typeface="Trebuchet MS"/>
              </a:rPr>
              <a:t>a</a:t>
            </a:r>
            <a:r>
              <a:rPr sz="1995" i="1" spc="-45" dirty="0">
                <a:latin typeface="Trebuchet MS"/>
                <a:cs typeface="Trebuchet MS"/>
              </a:rPr>
              <a:t> </a:t>
            </a:r>
            <a:r>
              <a:rPr sz="1995" i="1" spc="-73" dirty="0">
                <a:latin typeface="Trebuchet MS"/>
                <a:cs typeface="Trebuchet MS"/>
              </a:rPr>
              <a:t>n</a:t>
            </a:r>
            <a:r>
              <a:rPr sz="1995" i="1" spc="9" dirty="0">
                <a:latin typeface="Trebuchet MS"/>
                <a:cs typeface="Trebuchet MS"/>
              </a:rPr>
              <a:t>o</a:t>
            </a:r>
            <a:r>
              <a:rPr sz="1995" i="1" spc="86" dirty="0">
                <a:latin typeface="Trebuchet MS"/>
                <a:cs typeface="Trebuchet MS"/>
              </a:rPr>
              <a:t>s</a:t>
            </a:r>
            <a:r>
              <a:rPr sz="1995" i="1" spc="68" dirty="0">
                <a:latin typeface="Trebuchet MS"/>
                <a:cs typeface="Trebuchet MS"/>
              </a:rPr>
              <a:t>s</a:t>
            </a:r>
            <a:r>
              <a:rPr sz="1995" i="1" spc="54" dirty="0">
                <a:latin typeface="Trebuchet MS"/>
                <a:cs typeface="Trebuchet MS"/>
              </a:rPr>
              <a:t>a</a:t>
            </a:r>
            <a:r>
              <a:rPr sz="1995" i="1" spc="-45" dirty="0">
                <a:latin typeface="Trebuchet MS"/>
                <a:cs typeface="Trebuchet MS"/>
              </a:rPr>
              <a:t> </a:t>
            </a:r>
            <a:r>
              <a:rPr sz="1995" i="1" spc="-163" dirty="0">
                <a:latin typeface="Trebuchet MS"/>
                <a:cs typeface="Trebuchet MS"/>
              </a:rPr>
              <a:t>c</a:t>
            </a:r>
            <a:r>
              <a:rPr sz="1995" i="1" spc="-113" dirty="0">
                <a:latin typeface="Trebuchet MS"/>
                <a:cs typeface="Trebuchet MS"/>
              </a:rPr>
              <a:t>i</a:t>
            </a:r>
            <a:r>
              <a:rPr sz="1995" i="1" spc="-122" dirty="0">
                <a:latin typeface="Trebuchet MS"/>
                <a:cs typeface="Trebuchet MS"/>
              </a:rPr>
              <a:t>v</a:t>
            </a:r>
            <a:r>
              <a:rPr sz="1995" i="1" spc="-113" dirty="0">
                <a:latin typeface="Trebuchet MS"/>
                <a:cs typeface="Trebuchet MS"/>
              </a:rPr>
              <a:t>i</a:t>
            </a:r>
            <a:r>
              <a:rPr sz="1995" i="1" spc="277" dirty="0">
                <a:latin typeface="Trebuchet MS"/>
                <a:cs typeface="Trebuchet MS"/>
              </a:rPr>
              <a:t>l</a:t>
            </a:r>
            <a:r>
              <a:rPr sz="1995" i="1" spc="-113" dirty="0">
                <a:latin typeface="Trebuchet MS"/>
                <a:cs typeface="Trebuchet MS"/>
              </a:rPr>
              <a:t>i</a:t>
            </a:r>
            <a:r>
              <a:rPr sz="1995" i="1" spc="-91" dirty="0">
                <a:latin typeface="Trebuchet MS"/>
                <a:cs typeface="Trebuchet MS"/>
              </a:rPr>
              <a:t>z</a:t>
            </a:r>
            <a:r>
              <a:rPr sz="1995" i="1" spc="50" dirty="0">
                <a:latin typeface="Trebuchet MS"/>
                <a:cs typeface="Trebuchet MS"/>
              </a:rPr>
              <a:t>a</a:t>
            </a:r>
            <a:r>
              <a:rPr sz="1995" i="1" spc="-141" dirty="0">
                <a:latin typeface="Trebuchet MS"/>
                <a:cs typeface="Trebuchet MS"/>
              </a:rPr>
              <a:t>ç</a:t>
            </a:r>
            <a:r>
              <a:rPr sz="1995" i="1" spc="50" dirty="0">
                <a:latin typeface="Trebuchet MS"/>
                <a:cs typeface="Trebuchet MS"/>
              </a:rPr>
              <a:t>ã</a:t>
            </a:r>
            <a:r>
              <a:rPr sz="1995" i="1" spc="14" dirty="0">
                <a:latin typeface="Trebuchet MS"/>
                <a:cs typeface="Trebuchet MS"/>
              </a:rPr>
              <a:t>o</a:t>
            </a:r>
            <a:endParaRPr sz="1995">
              <a:latin typeface="Trebuchet MS"/>
              <a:cs typeface="Trebuchet MS"/>
            </a:endParaRPr>
          </a:p>
          <a:p>
            <a:pPr algn="r">
              <a:spcBef>
                <a:spcPts val="952"/>
              </a:spcBef>
            </a:pPr>
            <a:r>
              <a:rPr sz="1587" spc="5" dirty="0">
                <a:latin typeface="Tahoma"/>
                <a:cs typeface="Tahoma"/>
              </a:rPr>
              <a:t>Amman</a:t>
            </a:r>
            <a:r>
              <a:rPr sz="1587" dirty="0">
                <a:latin typeface="Tahoma"/>
                <a:cs typeface="Tahoma"/>
              </a:rPr>
              <a:t> </a:t>
            </a:r>
            <a:r>
              <a:rPr sz="1587" spc="5" dirty="0">
                <a:latin typeface="Tahoma"/>
                <a:cs typeface="Tahoma"/>
              </a:rPr>
              <a:t>e</a:t>
            </a:r>
            <a:r>
              <a:rPr sz="1587" spc="-9" dirty="0">
                <a:latin typeface="Tahoma"/>
                <a:cs typeface="Tahoma"/>
              </a:rPr>
              <a:t> </a:t>
            </a:r>
            <a:r>
              <a:rPr sz="1587" dirty="0">
                <a:latin typeface="Tahoma"/>
                <a:cs typeface="Tahoma"/>
              </a:rPr>
              <a:t>Offut</a:t>
            </a:r>
            <a:r>
              <a:rPr sz="1587" spc="-14" dirty="0">
                <a:latin typeface="Tahoma"/>
                <a:cs typeface="Tahoma"/>
              </a:rPr>
              <a:t> </a:t>
            </a:r>
            <a:r>
              <a:rPr sz="1587" spc="5" dirty="0">
                <a:latin typeface="Tahoma"/>
                <a:cs typeface="Tahoma"/>
              </a:rPr>
              <a:t>2016</a:t>
            </a:r>
            <a:endParaRPr sz="1587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0770" y="4002888"/>
            <a:ext cx="7472398" cy="1123105"/>
          </a:xfrm>
          <a:prstGeom prst="rect">
            <a:avLst/>
          </a:prstGeom>
        </p:spPr>
        <p:txBody>
          <a:bodyPr vert="horz" wrap="square" lIns="0" tIns="73129" rIns="0" bIns="0" rtlCol="0">
            <a:spAutoFit/>
          </a:bodyPr>
          <a:lstStyle/>
          <a:p>
            <a:pPr marL="11516">
              <a:spcBef>
                <a:spcPts val="576"/>
              </a:spcBef>
            </a:pPr>
            <a:r>
              <a:rPr sz="1995" spc="5" dirty="0">
                <a:latin typeface="Tahoma"/>
                <a:cs typeface="Tahoma"/>
              </a:rPr>
              <a:t>Mas</a:t>
            </a:r>
            <a:r>
              <a:rPr sz="1995" spc="-5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...</a:t>
            </a:r>
            <a:endParaRPr sz="1995">
              <a:latin typeface="Tahoma"/>
              <a:cs typeface="Tahoma"/>
            </a:endParaRPr>
          </a:p>
          <a:p>
            <a:pPr marL="354128" indent="-343188">
              <a:spcBef>
                <a:spcPts val="490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spc="5" dirty="0">
                <a:latin typeface="Tahoma"/>
                <a:cs typeface="Tahoma"/>
              </a:rPr>
              <a:t>Sistemas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spc="9" dirty="0">
                <a:latin typeface="Tahoma"/>
                <a:cs typeface="Tahoma"/>
              </a:rPr>
              <a:t>de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software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cada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vez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mais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sujeitos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a</a:t>
            </a:r>
            <a:r>
              <a:rPr sz="1995" spc="9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falhas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e</a:t>
            </a:r>
            <a:r>
              <a:rPr sz="1995" spc="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ataques</a:t>
            </a:r>
            <a:endParaRPr sz="1995">
              <a:latin typeface="Tahoma"/>
              <a:cs typeface="Tahoma"/>
            </a:endParaRPr>
          </a:p>
          <a:p>
            <a:pPr marL="354128" indent="-343188">
              <a:spcBef>
                <a:spcPts val="490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dirty="0">
                <a:latin typeface="Tahoma"/>
                <a:cs typeface="Tahoma"/>
              </a:rPr>
              <a:t>Mau-funcionamento</a:t>
            </a:r>
            <a:r>
              <a:rPr sz="1995" spc="-32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tem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impacto</a:t>
            </a:r>
            <a:r>
              <a:rPr sz="1995" spc="-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cada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vez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maior</a:t>
            </a:r>
            <a:endParaRPr sz="1995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03235" y="2920783"/>
            <a:ext cx="6777385" cy="945493"/>
            <a:chOff x="1053845" y="3220974"/>
            <a:chExt cx="7473950" cy="1042669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240" y="3221735"/>
              <a:ext cx="7469539" cy="10393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9179" y="3226308"/>
              <a:ext cx="7463155" cy="1031875"/>
            </a:xfrm>
            <a:custGeom>
              <a:avLst/>
              <a:gdLst/>
              <a:ahLst/>
              <a:cxnLst/>
              <a:rect l="l" t="t" r="r" b="b"/>
              <a:pathLst>
                <a:path w="7463155" h="1031875">
                  <a:moveTo>
                    <a:pt x="0" y="170687"/>
                  </a:moveTo>
                  <a:lnTo>
                    <a:pt x="6194" y="125236"/>
                  </a:lnTo>
                  <a:lnTo>
                    <a:pt x="23650" y="84440"/>
                  </a:lnTo>
                  <a:lnTo>
                    <a:pt x="50673" y="49910"/>
                  </a:lnTo>
                  <a:lnTo>
                    <a:pt x="85569" y="23255"/>
                  </a:lnTo>
                  <a:lnTo>
                    <a:pt x="126647" y="6081"/>
                  </a:lnTo>
                  <a:lnTo>
                    <a:pt x="172211" y="0"/>
                  </a:lnTo>
                  <a:lnTo>
                    <a:pt x="7290816" y="0"/>
                  </a:lnTo>
                  <a:lnTo>
                    <a:pt x="7336380" y="6081"/>
                  </a:lnTo>
                  <a:lnTo>
                    <a:pt x="7377458" y="23255"/>
                  </a:lnTo>
                  <a:lnTo>
                    <a:pt x="7412355" y="49910"/>
                  </a:lnTo>
                  <a:lnTo>
                    <a:pt x="7439377" y="84440"/>
                  </a:lnTo>
                  <a:lnTo>
                    <a:pt x="7456833" y="125236"/>
                  </a:lnTo>
                  <a:lnTo>
                    <a:pt x="7463028" y="170687"/>
                  </a:lnTo>
                  <a:lnTo>
                    <a:pt x="7463028" y="859535"/>
                  </a:lnTo>
                  <a:lnTo>
                    <a:pt x="7456833" y="905100"/>
                  </a:lnTo>
                  <a:lnTo>
                    <a:pt x="7439377" y="946178"/>
                  </a:lnTo>
                  <a:lnTo>
                    <a:pt x="7412355" y="981075"/>
                  </a:lnTo>
                  <a:lnTo>
                    <a:pt x="7377458" y="1008097"/>
                  </a:lnTo>
                  <a:lnTo>
                    <a:pt x="7336380" y="1025553"/>
                  </a:lnTo>
                  <a:lnTo>
                    <a:pt x="7290816" y="1031748"/>
                  </a:lnTo>
                  <a:lnTo>
                    <a:pt x="172211" y="1031748"/>
                  </a:lnTo>
                  <a:lnTo>
                    <a:pt x="126647" y="1025553"/>
                  </a:lnTo>
                  <a:lnTo>
                    <a:pt x="85569" y="1008097"/>
                  </a:lnTo>
                  <a:lnTo>
                    <a:pt x="50672" y="981075"/>
                  </a:lnTo>
                  <a:lnTo>
                    <a:pt x="23650" y="946178"/>
                  </a:lnTo>
                  <a:lnTo>
                    <a:pt x="6194" y="905100"/>
                  </a:lnTo>
                  <a:lnTo>
                    <a:pt x="0" y="859535"/>
                  </a:lnTo>
                  <a:lnTo>
                    <a:pt x="0" y="170687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6558" y="5333841"/>
            <a:ext cx="1446946" cy="81354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070802" y="6165814"/>
            <a:ext cx="2146076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9" dirty="0">
                <a:latin typeface="Arial MT"/>
                <a:cs typeface="Arial MT"/>
              </a:rPr>
              <a:t>usuários</a:t>
            </a:r>
            <a:r>
              <a:rPr sz="1768" spc="-18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insatisfeitos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1690" y="6472666"/>
            <a:ext cx="2271605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4" dirty="0">
                <a:latin typeface="Arial MT"/>
                <a:cs typeface="Arial MT"/>
              </a:rPr>
              <a:t>custos</a:t>
            </a:r>
            <a:r>
              <a:rPr sz="1768" spc="-27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para</a:t>
            </a:r>
            <a:r>
              <a:rPr sz="1768" spc="-14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empresas</a:t>
            </a:r>
            <a:endParaRPr sz="1768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19842" y="5517971"/>
            <a:ext cx="1055879" cy="8754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93072" y="5548112"/>
            <a:ext cx="1386648" cy="7541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986930" y="6453293"/>
            <a:ext cx="823421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8" dirty="0">
                <a:latin typeface="Arial MT"/>
                <a:cs typeface="Arial MT"/>
              </a:rPr>
              <a:t>eq</a:t>
            </a:r>
            <a:r>
              <a:rPr sz="1768" dirty="0">
                <a:latin typeface="Arial MT"/>
                <a:cs typeface="Arial MT"/>
              </a:rPr>
              <a:t>u</a:t>
            </a:r>
            <a:r>
              <a:rPr sz="1768" spc="18" dirty="0">
                <a:latin typeface="Arial MT"/>
                <a:cs typeface="Arial MT"/>
              </a:rPr>
              <a:t>i</a:t>
            </a:r>
            <a:r>
              <a:rPr sz="1768" dirty="0">
                <a:latin typeface="Arial MT"/>
                <a:cs typeface="Arial MT"/>
              </a:rPr>
              <a:t>p</a:t>
            </a:r>
            <a:r>
              <a:rPr sz="1768" spc="18" dirty="0">
                <a:latin typeface="Arial MT"/>
                <a:cs typeface="Arial MT"/>
              </a:rPr>
              <a:t>e</a:t>
            </a:r>
            <a:r>
              <a:rPr sz="1768" spc="14" dirty="0">
                <a:latin typeface="Arial MT"/>
                <a:cs typeface="Arial MT"/>
              </a:rPr>
              <a:t>s</a:t>
            </a:r>
            <a:endParaRPr sz="1768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4136105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Técnicas</a:t>
            </a:r>
            <a:r>
              <a:rPr spc="-23" dirty="0"/>
              <a:t> </a:t>
            </a:r>
            <a:r>
              <a:rPr spc="14" dirty="0"/>
              <a:t>de</a:t>
            </a:r>
            <a:r>
              <a:rPr spc="-23" dirty="0"/>
              <a:t> </a:t>
            </a:r>
            <a:r>
              <a:rPr spc="-5" dirty="0"/>
              <a:t>V&amp;V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95283"/>
              </p:ext>
            </p:extLst>
          </p:nvPr>
        </p:nvGraphicFramePr>
        <p:xfrm>
          <a:off x="1736131" y="2558707"/>
          <a:ext cx="8876836" cy="3257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0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Tahoma"/>
                          <a:cs typeface="Tahoma"/>
                        </a:rPr>
                        <a:t>Estáticas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4B4DB5"/>
                      </a:solidFill>
                      <a:prstDash val="solid"/>
                    </a:lnL>
                    <a:lnR w="19050">
                      <a:solidFill>
                        <a:srgbClr val="4B4DB5"/>
                      </a:solidFill>
                      <a:prstDash val="solid"/>
                    </a:lnR>
                    <a:lnT w="19050">
                      <a:solidFill>
                        <a:srgbClr val="4B4DB5"/>
                      </a:solidFill>
                      <a:prstDash val="solid"/>
                    </a:lnT>
                    <a:lnB w="19050">
                      <a:solidFill>
                        <a:srgbClr val="4B4DB5"/>
                      </a:solidFill>
                      <a:prstDash val="solid"/>
                    </a:lnB>
                    <a:solidFill>
                      <a:srgbClr val="383A8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919480">
                        <a:lnSpc>
                          <a:spcPts val="2380"/>
                        </a:lnSpc>
                        <a:spcBef>
                          <a:spcPts val="434"/>
                        </a:spcBef>
                        <a:buFont typeface="Arial MT"/>
                        <a:buChar char="•"/>
                        <a:tabLst>
                          <a:tab pos="283845" algn="l"/>
                        </a:tabLst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Não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envolvem</a:t>
                      </a:r>
                      <a:r>
                        <a:rPr sz="2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execução</a:t>
                      </a:r>
                      <a:r>
                        <a:rPr sz="2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latin typeface="Tahoma"/>
                          <a:cs typeface="Tahoma"/>
                        </a:rPr>
                        <a:t>do </a:t>
                      </a:r>
                      <a:r>
                        <a:rPr sz="2000" spc="-6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produto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83210" indent="-185420">
                        <a:lnSpc>
                          <a:spcPts val="2220"/>
                        </a:lnSpc>
                        <a:buFont typeface="Arial MT"/>
                        <a:buChar char="•"/>
                        <a:tabLst>
                          <a:tab pos="283845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Visam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determinar</a:t>
                      </a:r>
                      <a:r>
                        <a:rPr sz="2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propriedades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do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98425" marR="1017905">
                        <a:lnSpc>
                          <a:spcPts val="238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produto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válidas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para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qualquer </a:t>
                      </a:r>
                      <a:r>
                        <a:rPr sz="2000" spc="-6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execução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latin typeface="Tahoma"/>
                          <a:cs typeface="Tahoma"/>
                        </a:rPr>
                        <a:t>do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produto</a:t>
                      </a:r>
                      <a:r>
                        <a:rPr sz="2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final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0095" marB="0">
                    <a:lnL w="19050">
                      <a:solidFill>
                        <a:srgbClr val="4B4DB5"/>
                      </a:solidFill>
                      <a:prstDash val="solid"/>
                    </a:lnL>
                    <a:lnR w="19050">
                      <a:solidFill>
                        <a:srgbClr val="4B4DB5"/>
                      </a:solidFill>
                      <a:prstDash val="solid"/>
                    </a:lnR>
                    <a:lnT w="19050">
                      <a:solidFill>
                        <a:srgbClr val="4B4DB5"/>
                      </a:solidFill>
                      <a:prstDash val="solid"/>
                    </a:lnT>
                    <a:lnB w="19050">
                      <a:solidFill>
                        <a:srgbClr val="4B4DB5"/>
                      </a:solidFill>
                      <a:prstDash val="solid"/>
                    </a:lnB>
                    <a:solidFill>
                      <a:srgbClr val="383A87"/>
                    </a:solidFill>
                  </a:tcPr>
                </a:tc>
                <a:tc>
                  <a:txBody>
                    <a:bodyPr/>
                    <a:lstStyle/>
                    <a:p>
                      <a:pPr marL="266065" indent="-166370">
                        <a:lnSpc>
                          <a:spcPts val="2240"/>
                        </a:lnSpc>
                        <a:spcBef>
                          <a:spcPts val="195"/>
                        </a:spcBef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10" dirty="0">
                          <a:latin typeface="Tahoma"/>
                          <a:cs typeface="Tahoma"/>
                        </a:rPr>
                        <a:t>revisões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266065" indent="-166370">
                        <a:lnSpc>
                          <a:spcPts val="2140"/>
                        </a:lnSpc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10" dirty="0">
                          <a:latin typeface="Tahoma"/>
                          <a:cs typeface="Tahoma"/>
                        </a:rPr>
                        <a:t>análise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0" dirty="0">
                          <a:latin typeface="Tahoma"/>
                          <a:cs typeface="Tahoma"/>
                        </a:rPr>
                        <a:t>estática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100330" marR="787400">
                        <a:lnSpc>
                          <a:spcPts val="2150"/>
                        </a:lnSpc>
                        <a:spcBef>
                          <a:spcPts val="135"/>
                        </a:spcBef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0" baseline="0" dirty="0">
                          <a:latin typeface="Tahoma"/>
                          <a:cs typeface="Tahoma"/>
                        </a:rPr>
                        <a:t>análise de modelos  (</a:t>
                      </a:r>
                      <a:r>
                        <a:rPr sz="1900" i="1" spc="0" baseline="0" dirty="0">
                          <a:latin typeface="Verdana"/>
                          <a:cs typeface="Verdana"/>
                        </a:rPr>
                        <a:t>modelchecking</a:t>
                      </a:r>
                      <a:r>
                        <a:rPr sz="1800" spc="0" baseline="0" dirty="0">
                          <a:latin typeface="Tahoma"/>
                          <a:cs typeface="Tahoma"/>
                        </a:rPr>
                        <a:t>)</a:t>
                      </a:r>
                    </a:p>
                    <a:p>
                      <a:pPr marL="100330" marR="586105">
                        <a:lnSpc>
                          <a:spcPts val="214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0" baseline="0" dirty="0">
                          <a:latin typeface="Tahoma"/>
                          <a:cs typeface="Tahoma"/>
                        </a:rPr>
                        <a:t>análise de segurança  (</a:t>
                      </a:r>
                      <a:r>
                        <a:rPr sz="1900" i="1" spc="0" baseline="0" dirty="0">
                          <a:latin typeface="Verdana"/>
                          <a:cs typeface="Verdana"/>
                        </a:rPr>
                        <a:t>safetyanalysis</a:t>
                      </a:r>
                      <a:r>
                        <a:rPr sz="1800" spc="0" baseline="0" dirty="0">
                          <a:latin typeface="Tahoma"/>
                          <a:cs typeface="Tahoma"/>
                        </a:rPr>
                        <a:t>)</a:t>
                      </a:r>
                    </a:p>
                    <a:p>
                      <a:pPr marL="266065" indent="-166370">
                        <a:lnSpc>
                          <a:spcPts val="2105"/>
                        </a:lnSpc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prova</a:t>
                      </a:r>
                      <a:r>
                        <a:rPr sz="18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0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8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correção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22457" marB="0">
                    <a:lnL w="19050">
                      <a:solidFill>
                        <a:srgbClr val="4B4DB5"/>
                      </a:solidFill>
                      <a:prstDash val="solid"/>
                    </a:lnL>
                    <a:lnR w="19050">
                      <a:solidFill>
                        <a:srgbClr val="4B4DB5"/>
                      </a:solidFill>
                      <a:prstDash val="solid"/>
                    </a:lnR>
                    <a:lnT w="19050">
                      <a:solidFill>
                        <a:srgbClr val="4B4DB5"/>
                      </a:solidFill>
                      <a:prstDash val="solid"/>
                    </a:lnT>
                    <a:lnB w="19050">
                      <a:solidFill>
                        <a:srgbClr val="4B4DB5"/>
                      </a:solidFill>
                      <a:prstDash val="solid"/>
                    </a:lnB>
                    <a:solidFill>
                      <a:srgbClr val="383A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1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Tahoma"/>
                          <a:cs typeface="Tahoma"/>
                        </a:rPr>
                        <a:t>Dinâmicas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4B4DB5"/>
                      </a:solidFill>
                      <a:prstDash val="solid"/>
                    </a:lnL>
                    <a:lnR w="19050">
                      <a:solidFill>
                        <a:srgbClr val="4B4DB5"/>
                      </a:solidFill>
                      <a:prstDash val="solid"/>
                    </a:lnR>
                    <a:lnT w="19050">
                      <a:solidFill>
                        <a:srgbClr val="4B4DB5"/>
                      </a:solidFill>
                      <a:prstDash val="solid"/>
                    </a:lnT>
                    <a:lnB w="19050">
                      <a:solidFill>
                        <a:srgbClr val="4B4DB5"/>
                      </a:solidFill>
                      <a:prstDash val="solid"/>
                    </a:lnB>
                    <a:solidFill>
                      <a:srgbClr val="CFCFE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431800">
                        <a:lnSpc>
                          <a:spcPct val="100499"/>
                        </a:lnSpc>
                        <a:spcBef>
                          <a:spcPts val="375"/>
                        </a:spcBef>
                        <a:buFont typeface="Arial MT"/>
                        <a:buChar char="•"/>
                        <a:tabLst>
                          <a:tab pos="28384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Envolvem</a:t>
                      </a:r>
                      <a:r>
                        <a:rPr sz="2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execução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0" dirty="0">
                          <a:latin typeface="Tahoma"/>
                          <a:cs typeface="Tahoma"/>
                        </a:rPr>
                        <a:t>do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produto </a:t>
                      </a:r>
                      <a:r>
                        <a:rPr sz="2000" spc="-6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(código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ou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modelo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executável)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98425" marR="531495">
                        <a:lnSpc>
                          <a:spcPts val="2650"/>
                        </a:lnSpc>
                        <a:spcBef>
                          <a:spcPts val="85"/>
                        </a:spcBef>
                        <a:buFont typeface="Arial MT"/>
                        <a:buChar char="•"/>
                        <a:tabLst>
                          <a:tab pos="283845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Úteis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para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revelar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presença </a:t>
                      </a:r>
                      <a:r>
                        <a:rPr sz="2000" spc="10" dirty="0">
                          <a:latin typeface="Tahoma"/>
                          <a:cs typeface="Tahoma"/>
                        </a:rPr>
                        <a:t>de </a:t>
                      </a:r>
                      <a:r>
                        <a:rPr sz="2000" spc="-6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falhas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186" marB="0">
                    <a:lnL w="19050">
                      <a:solidFill>
                        <a:srgbClr val="4B4DB5"/>
                      </a:solidFill>
                      <a:prstDash val="solid"/>
                    </a:lnL>
                    <a:lnR w="19050">
                      <a:solidFill>
                        <a:srgbClr val="4B4DB5"/>
                      </a:solidFill>
                      <a:prstDash val="solid"/>
                    </a:lnR>
                    <a:lnT w="19050">
                      <a:solidFill>
                        <a:srgbClr val="4B4DB5"/>
                      </a:solidFill>
                      <a:prstDash val="solid"/>
                    </a:lnT>
                    <a:lnB w="19050">
                      <a:solidFill>
                        <a:srgbClr val="4B4DB5"/>
                      </a:solidFill>
                      <a:prstDash val="solid"/>
                    </a:lnB>
                    <a:solidFill>
                      <a:srgbClr val="CFCFE4"/>
                    </a:solidFill>
                  </a:tcPr>
                </a:tc>
                <a:tc>
                  <a:txBody>
                    <a:bodyPr/>
                    <a:lstStyle/>
                    <a:p>
                      <a:pPr marL="266065" indent="-166370">
                        <a:lnSpc>
                          <a:spcPct val="100000"/>
                        </a:lnSpc>
                        <a:spcBef>
                          <a:spcPts val="425"/>
                        </a:spcBef>
                        <a:buClr>
                          <a:srgbClr val="000000"/>
                        </a:buClr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10" dirty="0">
                          <a:solidFill>
                            <a:srgbClr val="B6B8E1"/>
                          </a:solidFill>
                          <a:latin typeface="Tahoma"/>
                          <a:cs typeface="Tahoma"/>
                        </a:rPr>
                        <a:t>simulação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266065" indent="-166370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1800" spc="10" dirty="0">
                          <a:solidFill>
                            <a:srgbClr val="B6B8E1"/>
                          </a:solidFill>
                          <a:latin typeface="Tahoma"/>
                          <a:cs typeface="Tahoma"/>
                        </a:rPr>
                        <a:t>execução</a:t>
                      </a:r>
                      <a:r>
                        <a:rPr sz="1800" spc="-30" dirty="0">
                          <a:solidFill>
                            <a:srgbClr val="B6B8E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0" dirty="0">
                          <a:solidFill>
                            <a:srgbClr val="B6B8E1"/>
                          </a:solidFill>
                          <a:latin typeface="Tahoma"/>
                          <a:cs typeface="Tahoma"/>
                        </a:rPr>
                        <a:t>simbólica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266065" indent="-166370">
                        <a:lnSpc>
                          <a:spcPct val="100000"/>
                        </a:lnSpc>
                        <a:spcBef>
                          <a:spcPts val="10"/>
                        </a:spcBef>
                        <a:buSzPct val="73584"/>
                        <a:buFont typeface="Arial MT"/>
                        <a:buChar char="•"/>
                        <a:tabLst>
                          <a:tab pos="266700" algn="l"/>
                        </a:tabLst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testes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8945" marB="0">
                    <a:lnL w="19050">
                      <a:solidFill>
                        <a:srgbClr val="4B4DB5"/>
                      </a:solidFill>
                      <a:prstDash val="solid"/>
                    </a:lnL>
                    <a:lnR w="19050">
                      <a:solidFill>
                        <a:srgbClr val="4B4DB5"/>
                      </a:solidFill>
                      <a:prstDash val="solid"/>
                    </a:lnR>
                    <a:lnT w="19050">
                      <a:solidFill>
                        <a:srgbClr val="4B4DB5"/>
                      </a:solidFill>
                      <a:prstDash val="solid"/>
                    </a:lnT>
                    <a:lnB w="19050">
                      <a:solidFill>
                        <a:srgbClr val="4B4DB5"/>
                      </a:solidFill>
                      <a:prstDash val="solid"/>
                    </a:lnB>
                    <a:solidFill>
                      <a:srgbClr val="CFC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4826" y="948744"/>
            <a:ext cx="4995803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Algumas</a:t>
            </a:r>
            <a:r>
              <a:rPr dirty="0"/>
              <a:t> </a:t>
            </a:r>
            <a:r>
              <a:rPr spc="-5" dirty="0"/>
              <a:t>referências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0751" y="1974045"/>
            <a:ext cx="8210598" cy="3247608"/>
          </a:xfrm>
          <a:prstGeom prst="rect">
            <a:avLst/>
          </a:prstGeom>
        </p:spPr>
        <p:txBody>
          <a:bodyPr vert="horz" wrap="square" lIns="0" tIns="91555" rIns="0" bIns="0" rtlCol="0">
            <a:spAutoFit/>
          </a:bodyPr>
          <a:lstStyle/>
          <a:p>
            <a:pPr marL="354128" indent="-343188">
              <a:spcBef>
                <a:spcPts val="721"/>
              </a:spcBef>
              <a:buClr>
                <a:srgbClr val="75B649"/>
              </a:buClr>
              <a:buSzPct val="60655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766" spc="14" dirty="0">
                <a:latin typeface="Tahoma"/>
                <a:cs typeface="Tahoma"/>
              </a:rPr>
              <a:t>Sobre</a:t>
            </a:r>
            <a:r>
              <a:rPr sz="2766" spc="-5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dependabilidade</a:t>
            </a:r>
            <a:r>
              <a:rPr sz="2766" spc="54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e</a:t>
            </a:r>
            <a:r>
              <a:rPr sz="2766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resiliência:</a:t>
            </a:r>
            <a:endParaRPr sz="2766">
              <a:latin typeface="Tahoma"/>
              <a:cs typeface="Tahoma"/>
            </a:endParaRPr>
          </a:p>
          <a:p>
            <a:pPr marL="754897" marR="255663" lvl="1" indent="-286182">
              <a:lnSpc>
                <a:spcPct val="100099"/>
              </a:lnSpc>
              <a:spcBef>
                <a:spcPts val="521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403" dirty="0">
                <a:solidFill>
                  <a:srgbClr val="212121"/>
                </a:solidFill>
                <a:latin typeface="Arial MT"/>
                <a:cs typeface="Arial MT"/>
              </a:rPr>
              <a:t>Avizienis A, Laprie </a:t>
            </a:r>
            <a:r>
              <a:rPr sz="2403" spc="-5" dirty="0">
                <a:solidFill>
                  <a:srgbClr val="212121"/>
                </a:solidFill>
                <a:latin typeface="Arial MT"/>
                <a:cs typeface="Arial MT"/>
              </a:rPr>
              <a:t>JC, Randell </a:t>
            </a:r>
            <a:r>
              <a:rPr sz="2403" dirty="0">
                <a:solidFill>
                  <a:srgbClr val="212121"/>
                </a:solidFill>
                <a:latin typeface="Arial MT"/>
                <a:cs typeface="Arial MT"/>
              </a:rPr>
              <a:t>B, </a:t>
            </a:r>
            <a:r>
              <a:rPr sz="2403" spc="-5" dirty="0">
                <a:solidFill>
                  <a:srgbClr val="212121"/>
                </a:solidFill>
                <a:latin typeface="Arial MT"/>
                <a:cs typeface="Arial MT"/>
              </a:rPr>
              <a:t>Landwehr C. </a:t>
            </a:r>
            <a:r>
              <a:rPr sz="2403" dirty="0">
                <a:solidFill>
                  <a:srgbClr val="212121"/>
                </a:solidFill>
                <a:latin typeface="Arial MT"/>
                <a:cs typeface="Arial MT"/>
              </a:rPr>
              <a:t>Basic </a:t>
            </a:r>
            <a:r>
              <a:rPr sz="2403" spc="-657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3" dirty="0">
                <a:solidFill>
                  <a:srgbClr val="212121"/>
                </a:solidFill>
                <a:latin typeface="Arial MT"/>
                <a:cs typeface="Arial MT"/>
              </a:rPr>
              <a:t>concepts </a:t>
            </a:r>
            <a:r>
              <a:rPr sz="2403" spc="-5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2403" dirty="0">
                <a:solidFill>
                  <a:srgbClr val="212121"/>
                </a:solidFill>
                <a:latin typeface="Arial MT"/>
                <a:cs typeface="Arial MT"/>
              </a:rPr>
              <a:t>taxonomy </a:t>
            </a:r>
            <a:r>
              <a:rPr sz="2403" spc="-9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2403" spc="-5" dirty="0">
                <a:solidFill>
                  <a:srgbClr val="212121"/>
                </a:solidFill>
                <a:latin typeface="Arial MT"/>
                <a:cs typeface="Arial MT"/>
              </a:rPr>
              <a:t>dependable </a:t>
            </a:r>
            <a:r>
              <a:rPr sz="2403" spc="5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2403" dirty="0">
                <a:solidFill>
                  <a:srgbClr val="212121"/>
                </a:solidFill>
                <a:latin typeface="Arial MT"/>
                <a:cs typeface="Arial MT"/>
              </a:rPr>
              <a:t>secure </a:t>
            </a:r>
            <a:r>
              <a:rPr sz="2403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3" dirty="0">
                <a:solidFill>
                  <a:srgbClr val="212121"/>
                </a:solidFill>
                <a:latin typeface="Arial MT"/>
                <a:cs typeface="Arial MT"/>
              </a:rPr>
              <a:t>computing. </a:t>
            </a:r>
            <a:r>
              <a:rPr sz="2403" spc="-5" dirty="0">
                <a:solidFill>
                  <a:srgbClr val="212121"/>
                </a:solidFill>
                <a:latin typeface="Arial MT"/>
                <a:cs typeface="Arial MT"/>
              </a:rPr>
              <a:t>IEEE </a:t>
            </a:r>
            <a:r>
              <a:rPr sz="2403" dirty="0">
                <a:solidFill>
                  <a:srgbClr val="212121"/>
                </a:solidFill>
                <a:latin typeface="Arial MT"/>
                <a:cs typeface="Arial MT"/>
              </a:rPr>
              <a:t>transactions </a:t>
            </a:r>
            <a:r>
              <a:rPr sz="2403" spc="-9" dirty="0">
                <a:solidFill>
                  <a:srgbClr val="212121"/>
                </a:solidFill>
                <a:latin typeface="Arial MT"/>
                <a:cs typeface="Arial MT"/>
              </a:rPr>
              <a:t>on </a:t>
            </a:r>
            <a:r>
              <a:rPr sz="2403" dirty="0">
                <a:solidFill>
                  <a:srgbClr val="212121"/>
                </a:solidFill>
                <a:latin typeface="Arial MT"/>
                <a:cs typeface="Arial MT"/>
              </a:rPr>
              <a:t>dependable </a:t>
            </a:r>
            <a:r>
              <a:rPr sz="2403" spc="-5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2403" dirty="0">
                <a:solidFill>
                  <a:srgbClr val="212121"/>
                </a:solidFill>
                <a:latin typeface="Arial MT"/>
                <a:cs typeface="Arial MT"/>
              </a:rPr>
              <a:t> secure</a:t>
            </a:r>
            <a:r>
              <a:rPr sz="2403" spc="-9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3" spc="-5" dirty="0">
                <a:solidFill>
                  <a:srgbClr val="212121"/>
                </a:solidFill>
                <a:latin typeface="Arial MT"/>
                <a:cs typeface="Arial MT"/>
              </a:rPr>
              <a:t>computing.</a:t>
            </a:r>
            <a:r>
              <a:rPr sz="2403" spc="-1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3" dirty="0">
                <a:solidFill>
                  <a:srgbClr val="212121"/>
                </a:solidFill>
                <a:latin typeface="Arial MT"/>
                <a:cs typeface="Arial MT"/>
              </a:rPr>
              <a:t>2004</a:t>
            </a:r>
            <a:r>
              <a:rPr sz="2403" spc="-9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3" dirty="0">
                <a:solidFill>
                  <a:srgbClr val="212121"/>
                </a:solidFill>
                <a:latin typeface="Arial MT"/>
                <a:cs typeface="Arial MT"/>
              </a:rPr>
              <a:t>Oct</a:t>
            </a:r>
            <a:r>
              <a:rPr sz="2403" spc="-1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3" spc="-5" dirty="0">
                <a:solidFill>
                  <a:srgbClr val="212121"/>
                </a:solidFill>
                <a:latin typeface="Arial MT"/>
                <a:cs typeface="Arial MT"/>
              </a:rPr>
              <a:t>4;1(1):11-33.</a:t>
            </a:r>
            <a:endParaRPr sz="2403">
              <a:latin typeface="Arial MT"/>
              <a:cs typeface="Arial MT"/>
            </a:endParaRPr>
          </a:p>
          <a:p>
            <a:pPr marL="754897" marR="4607" lvl="1" indent="-286182">
              <a:lnSpc>
                <a:spcPct val="99800"/>
              </a:lnSpc>
              <a:spcBef>
                <a:spcPts val="626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403" spc="-5" dirty="0">
                <a:latin typeface="Tahoma"/>
                <a:cs typeface="Tahoma"/>
              </a:rPr>
              <a:t>Laprie, </a:t>
            </a:r>
            <a:r>
              <a:rPr sz="2403" dirty="0">
                <a:latin typeface="Tahoma"/>
                <a:cs typeface="Tahoma"/>
              </a:rPr>
              <a:t>JC. From </a:t>
            </a:r>
            <a:r>
              <a:rPr sz="2403" spc="-5" dirty="0">
                <a:latin typeface="Tahoma"/>
                <a:cs typeface="Tahoma"/>
              </a:rPr>
              <a:t>Dependability </a:t>
            </a:r>
            <a:r>
              <a:rPr sz="2403" spc="5" dirty="0">
                <a:latin typeface="Tahoma"/>
                <a:cs typeface="Tahoma"/>
              </a:rPr>
              <a:t>to </a:t>
            </a:r>
            <a:r>
              <a:rPr sz="2403" spc="-5" dirty="0">
                <a:latin typeface="Tahoma"/>
                <a:cs typeface="Tahoma"/>
              </a:rPr>
              <a:t>Resilience. </a:t>
            </a:r>
            <a:r>
              <a:rPr sz="2403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  <a:hlinkClick r:id="rId3"/>
              </a:rPr>
              <a:t>http://citeseerx.ist.psu.edu/viewdoc/download?doi=10. </a:t>
            </a:r>
            <a:r>
              <a:rPr sz="2403" spc="-73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1.1.331.8948&amp;rep=rep1&amp;type=pdf</a:t>
            </a:r>
            <a:endParaRPr sz="2403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1877" y="900490"/>
            <a:ext cx="5491007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Leituras</a:t>
            </a:r>
            <a:r>
              <a:rPr spc="-27" dirty="0"/>
              <a:t> </a:t>
            </a:r>
            <a:r>
              <a:rPr spc="-5" dirty="0"/>
              <a:t>Adicionais</a:t>
            </a:r>
            <a:r>
              <a:rPr spc="14" dirty="0"/>
              <a:t> </a:t>
            </a:r>
            <a:r>
              <a:rPr spc="-5" dirty="0"/>
              <a:t>(1)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98918" y="2089054"/>
            <a:ext cx="7509250" cy="4288043"/>
          </a:xfrm>
          <a:prstGeom prst="rect">
            <a:avLst/>
          </a:prstGeom>
        </p:spPr>
        <p:txBody>
          <a:bodyPr vert="horz" wrap="square" lIns="0" tIns="9789" rIns="0" bIns="0" rtlCol="0">
            <a:spAutoFit/>
          </a:bodyPr>
          <a:lstStyle/>
          <a:p>
            <a:pPr marL="354128" marR="20729" indent="-343188">
              <a:lnSpc>
                <a:spcPct val="101800"/>
              </a:lnSpc>
              <a:spcBef>
                <a:spcPts val="77"/>
              </a:spcBef>
              <a:buClr>
                <a:srgbClr val="75B649"/>
              </a:buClr>
              <a:buSzPct val="58974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768" spc="9" dirty="0">
                <a:latin typeface="Arial MT"/>
                <a:cs typeface="Arial MT"/>
              </a:rPr>
              <a:t>Importância</a:t>
            </a:r>
            <a:r>
              <a:rPr sz="1768" spc="14" dirty="0">
                <a:latin typeface="Arial MT"/>
                <a:cs typeface="Arial MT"/>
              </a:rPr>
              <a:t> </a:t>
            </a:r>
            <a:r>
              <a:rPr sz="1768" spc="5" dirty="0">
                <a:latin typeface="Arial MT"/>
                <a:cs typeface="Arial MT"/>
              </a:rPr>
              <a:t>de</a:t>
            </a:r>
            <a:r>
              <a:rPr sz="1768" spc="18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V&amp;V para</a:t>
            </a:r>
            <a:r>
              <a:rPr sz="1768" spc="18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a</a:t>
            </a:r>
            <a:r>
              <a:rPr sz="1768" dirty="0">
                <a:latin typeface="Arial MT"/>
                <a:cs typeface="Arial MT"/>
              </a:rPr>
              <a:t> </a:t>
            </a:r>
            <a:r>
              <a:rPr sz="1768" spc="18" dirty="0">
                <a:latin typeface="Arial MT"/>
                <a:cs typeface="Arial MT"/>
              </a:rPr>
              <a:t>NASA: </a:t>
            </a:r>
            <a:r>
              <a:rPr sz="1768" spc="23" dirty="0">
                <a:solidFill>
                  <a:srgbClr val="C380CF"/>
                </a:solidFill>
                <a:latin typeface="Arial MT"/>
                <a:cs typeface="Arial MT"/>
              </a:rPr>
              <a:t> </a:t>
            </a:r>
            <a:r>
              <a:rPr sz="1768" u="heavy" spc="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https://</a:t>
            </a:r>
            <a:r>
              <a:rPr sz="1768" u="heavy" spc="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  <a:hlinkClick r:id="rId3"/>
              </a:rPr>
              <a:t>www.tmctechnologies.com/do-you-vv-why-software-verification- </a:t>
            </a:r>
            <a:r>
              <a:rPr sz="1768" spc="-481" dirty="0">
                <a:solidFill>
                  <a:srgbClr val="C380CF"/>
                </a:solidFill>
                <a:latin typeface="Arial MT"/>
                <a:cs typeface="Arial MT"/>
              </a:rPr>
              <a:t> </a:t>
            </a:r>
            <a:r>
              <a:rPr sz="1768" u="heavy" spc="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and-validation-is-so-important/</a:t>
            </a:r>
            <a:endParaRPr sz="1768">
              <a:latin typeface="Arial MT"/>
              <a:cs typeface="Arial MT"/>
            </a:endParaRPr>
          </a:p>
          <a:p>
            <a:pPr marL="354128" marR="221690" indent="-343188">
              <a:lnSpc>
                <a:spcPct val="102000"/>
              </a:lnSpc>
              <a:spcBef>
                <a:spcPts val="426"/>
              </a:spcBef>
              <a:buClr>
                <a:srgbClr val="75B649"/>
              </a:buClr>
              <a:buSzPct val="58974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768" spc="14" dirty="0">
                <a:latin typeface="Arial MT"/>
                <a:cs typeface="Arial MT"/>
              </a:rPr>
              <a:t>Sobre 10 </a:t>
            </a:r>
            <a:r>
              <a:rPr sz="1768" spc="9" dirty="0">
                <a:latin typeface="Arial MT"/>
                <a:cs typeface="Arial MT"/>
              </a:rPr>
              <a:t>falhas mais </a:t>
            </a:r>
            <a:r>
              <a:rPr sz="1768" spc="14" dirty="0">
                <a:latin typeface="Arial MT"/>
                <a:cs typeface="Arial MT"/>
              </a:rPr>
              <a:t>severas </a:t>
            </a:r>
            <a:r>
              <a:rPr sz="1768" spc="9" dirty="0">
                <a:latin typeface="Arial MT"/>
                <a:cs typeface="Arial MT"/>
              </a:rPr>
              <a:t>(2019): </a:t>
            </a:r>
            <a:r>
              <a:rPr sz="1768" spc="14" dirty="0">
                <a:solidFill>
                  <a:srgbClr val="C380CF"/>
                </a:solidFill>
                <a:latin typeface="Arial MT"/>
                <a:cs typeface="Arial MT"/>
              </a:rPr>
              <a:t> </a:t>
            </a:r>
            <a:r>
              <a:rPr sz="1768" u="heavy" spc="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https://listverse.com/2019/07/30/top-10-most-catastrophic-computer- </a:t>
            </a:r>
            <a:r>
              <a:rPr sz="1768" spc="-481" dirty="0">
                <a:solidFill>
                  <a:srgbClr val="C380CF"/>
                </a:solidFill>
                <a:latin typeface="Arial MT"/>
                <a:cs typeface="Arial MT"/>
              </a:rPr>
              <a:t> </a:t>
            </a:r>
            <a:r>
              <a:rPr sz="1768" u="heavy" spc="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failures-in-history/</a:t>
            </a:r>
            <a:endParaRPr sz="1768">
              <a:latin typeface="Arial MT"/>
              <a:cs typeface="Arial MT"/>
            </a:endParaRPr>
          </a:p>
          <a:p>
            <a:pPr marL="354128" indent="-343188">
              <a:spcBef>
                <a:spcPts val="526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spc="5" dirty="0">
                <a:latin typeface="Tahoma"/>
                <a:cs typeface="Tahoma"/>
              </a:rPr>
              <a:t>Sobre</a:t>
            </a:r>
            <a:r>
              <a:rPr sz="1995" spc="-41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Boeing</a:t>
            </a:r>
            <a:r>
              <a:rPr sz="1995" spc="-3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737Max:</a:t>
            </a:r>
            <a:endParaRPr sz="1995">
              <a:latin typeface="Tahoma"/>
              <a:cs typeface="Tahoma"/>
            </a:endParaRPr>
          </a:p>
          <a:p>
            <a:pPr marL="754897" marR="4607" lvl="1" indent="-286182">
              <a:spcBef>
                <a:spcPts val="467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768" spc="5" dirty="0">
                <a:latin typeface="Tahoma"/>
                <a:cs typeface="Tahoma"/>
              </a:rPr>
              <a:t>Artigo</a:t>
            </a:r>
            <a:r>
              <a:rPr sz="1768" spc="77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em</a:t>
            </a:r>
            <a:r>
              <a:rPr sz="1768" spc="4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Português:</a:t>
            </a:r>
            <a:r>
              <a:rPr sz="1768" spc="86" dirty="0">
                <a:solidFill>
                  <a:srgbClr val="C380CF"/>
                </a:solidFill>
                <a:latin typeface="Tahoma"/>
                <a:cs typeface="Tahoma"/>
              </a:rPr>
              <a:t> </a:t>
            </a:r>
            <a:r>
              <a:rPr sz="1587" u="heavy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https://</a:t>
            </a:r>
            <a:r>
              <a:rPr sz="1587" u="heavy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  <a:hlinkClick r:id="rId4"/>
              </a:rPr>
              <a:t>www.melhoresdestinos.com.br/boeing-737- </a:t>
            </a:r>
            <a:r>
              <a:rPr sz="1587" spc="-426" dirty="0">
                <a:solidFill>
                  <a:srgbClr val="C380CF"/>
                </a:solidFill>
                <a:latin typeface="Arial MT"/>
                <a:cs typeface="Arial MT"/>
              </a:rPr>
              <a:t> </a:t>
            </a:r>
            <a:r>
              <a:rPr sz="1587" u="heavy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max.html</a:t>
            </a:r>
            <a:endParaRPr sz="1587">
              <a:latin typeface="Arial MT"/>
              <a:cs typeface="Arial MT"/>
            </a:endParaRPr>
          </a:p>
          <a:p>
            <a:pPr marL="754897" marR="122073" lvl="1" indent="-286182">
              <a:lnSpc>
                <a:spcPct val="101099"/>
              </a:lnSpc>
              <a:spcBef>
                <a:spcPts val="367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587" spc="5" dirty="0">
                <a:latin typeface="Arial MT"/>
                <a:cs typeface="Arial MT"/>
              </a:rPr>
              <a:t>Artigo</a:t>
            </a:r>
            <a:r>
              <a:rPr sz="1587" spc="45" dirty="0">
                <a:latin typeface="Arial MT"/>
                <a:cs typeface="Arial MT"/>
              </a:rPr>
              <a:t> </a:t>
            </a:r>
            <a:r>
              <a:rPr sz="1587" spc="9" dirty="0">
                <a:latin typeface="Arial MT"/>
                <a:cs typeface="Arial MT"/>
              </a:rPr>
              <a:t>da</a:t>
            </a:r>
            <a:r>
              <a:rPr sz="1587" spc="59" dirty="0">
                <a:latin typeface="Arial MT"/>
                <a:cs typeface="Arial MT"/>
              </a:rPr>
              <a:t> </a:t>
            </a:r>
            <a:r>
              <a:rPr sz="1587" dirty="0">
                <a:latin typeface="Arial MT"/>
                <a:cs typeface="Arial MT"/>
              </a:rPr>
              <a:t>CNN:</a:t>
            </a:r>
            <a:r>
              <a:rPr sz="1587" spc="54" dirty="0">
                <a:solidFill>
                  <a:srgbClr val="C380CF"/>
                </a:solidFill>
                <a:latin typeface="Arial MT"/>
                <a:cs typeface="Arial MT"/>
              </a:rPr>
              <a:t> </a:t>
            </a:r>
            <a:r>
              <a:rPr sz="1587" u="heavy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https://edition.cnn.com/2019/04/30/politics/boeing-sensor- </a:t>
            </a:r>
            <a:r>
              <a:rPr sz="1587" spc="-426" dirty="0">
                <a:solidFill>
                  <a:srgbClr val="C380CF"/>
                </a:solidFill>
                <a:latin typeface="Arial MT"/>
                <a:cs typeface="Arial MT"/>
              </a:rPr>
              <a:t> </a:t>
            </a:r>
            <a:r>
              <a:rPr sz="1587" u="heavy" spc="5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737-max-faa/index.html</a:t>
            </a:r>
            <a:endParaRPr sz="1587">
              <a:latin typeface="Arial MT"/>
              <a:cs typeface="Arial MT"/>
            </a:endParaRPr>
          </a:p>
          <a:p>
            <a:pPr marL="754897" lvl="1" indent="-286757">
              <a:spcBef>
                <a:spcPts val="458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768" spc="14" dirty="0">
                <a:latin typeface="Arial MT"/>
                <a:cs typeface="Arial MT"/>
              </a:rPr>
              <a:t>Videos:</a:t>
            </a:r>
            <a:endParaRPr sz="1768">
              <a:latin typeface="Arial MT"/>
              <a:cs typeface="Arial MT"/>
            </a:endParaRPr>
          </a:p>
          <a:p>
            <a:pPr marL="1155667" lvl="2" indent="-230327">
              <a:spcBef>
                <a:spcPts val="535"/>
              </a:spcBef>
              <a:buClr>
                <a:srgbClr val="75B649"/>
              </a:buClr>
              <a:buSzPct val="50000"/>
              <a:buFont typeface="Times New Roman"/>
              <a:buChar char="■"/>
              <a:tabLst>
                <a:tab pos="1155667" algn="l"/>
                <a:tab pos="1156243" algn="l"/>
              </a:tabLst>
            </a:pPr>
            <a:r>
              <a:rPr sz="1995" spc="5" dirty="0">
                <a:latin typeface="Tahoma"/>
                <a:cs typeface="Tahoma"/>
              </a:rPr>
              <a:t>em</a:t>
            </a:r>
            <a:r>
              <a:rPr sz="1995" spc="-5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Inglês:</a:t>
            </a:r>
            <a:r>
              <a:rPr sz="1995" spc="-41" dirty="0">
                <a:solidFill>
                  <a:srgbClr val="C380CF"/>
                </a:solidFill>
                <a:latin typeface="Tahoma"/>
                <a:cs typeface="Tahoma"/>
              </a:rPr>
              <a:t> </a:t>
            </a:r>
            <a:r>
              <a:rPr sz="1587" u="heavy" spc="5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https://</a:t>
            </a:r>
            <a:r>
              <a:rPr sz="1587" u="heavy" spc="5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  <a:hlinkClick r:id="rId5"/>
              </a:rPr>
              <a:t>www.youtube.com/watch?v=H2tuKiiznsY</a:t>
            </a:r>
            <a:endParaRPr sz="1587">
              <a:latin typeface="Arial MT"/>
              <a:cs typeface="Arial MT"/>
            </a:endParaRPr>
          </a:p>
          <a:p>
            <a:pPr marL="1155667" lvl="2" indent="-230327">
              <a:spcBef>
                <a:spcPts val="435"/>
              </a:spcBef>
              <a:buClr>
                <a:srgbClr val="75B649"/>
              </a:buClr>
              <a:buSzPct val="50000"/>
              <a:buFont typeface="Times New Roman"/>
              <a:buChar char="■"/>
              <a:tabLst>
                <a:tab pos="1155667" algn="l"/>
                <a:tab pos="1156243" algn="l"/>
              </a:tabLst>
            </a:pPr>
            <a:r>
              <a:rPr sz="1995" spc="-5" dirty="0">
                <a:latin typeface="Arial MT"/>
                <a:cs typeface="Arial MT"/>
              </a:rPr>
              <a:t>em</a:t>
            </a:r>
            <a:r>
              <a:rPr sz="1995" spc="-23" dirty="0">
                <a:latin typeface="Arial MT"/>
                <a:cs typeface="Arial MT"/>
              </a:rPr>
              <a:t> </a:t>
            </a:r>
            <a:r>
              <a:rPr sz="1995" spc="-5" dirty="0">
                <a:latin typeface="Arial MT"/>
                <a:cs typeface="Arial MT"/>
              </a:rPr>
              <a:t>Português:</a:t>
            </a:r>
            <a:r>
              <a:rPr sz="1995" spc="-18" dirty="0">
                <a:solidFill>
                  <a:srgbClr val="C380CF"/>
                </a:solidFill>
                <a:latin typeface="Arial MT"/>
                <a:cs typeface="Arial MT"/>
              </a:rPr>
              <a:t> </a:t>
            </a:r>
            <a:r>
              <a:rPr sz="1587" u="heavy" spc="5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https://</a:t>
            </a:r>
            <a:r>
              <a:rPr sz="1587" u="heavy" spc="5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  <a:hlinkClick r:id="rId5"/>
              </a:rPr>
              <a:t>www.youtube.com/watch?v=H2tuKiiznsY</a:t>
            </a:r>
            <a:endParaRPr sz="158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4752" y="892200"/>
            <a:ext cx="3346658" cy="68783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Apresentação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1066" y="2006182"/>
            <a:ext cx="1484460" cy="38141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3" b="1" spc="-5" dirty="0">
                <a:latin typeface="Tahoma"/>
                <a:cs typeface="Tahoma"/>
              </a:rPr>
              <a:t>Objetivos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429" y="2429495"/>
            <a:ext cx="4039944" cy="2102428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50095" rIns="0" bIns="0" rtlCol="0">
            <a:spAutoFit/>
          </a:bodyPr>
          <a:lstStyle/>
          <a:p>
            <a:pPr marL="524570" marR="269483" indent="-343188">
              <a:lnSpc>
                <a:spcPts val="2485"/>
              </a:lnSpc>
              <a:spcBef>
                <a:spcPts val="394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524570" algn="l"/>
                <a:tab pos="525146" algn="l"/>
              </a:tabLst>
            </a:pPr>
            <a:r>
              <a:rPr sz="2267" spc="14" dirty="0">
                <a:latin typeface="Tahoma"/>
                <a:cs typeface="Tahoma"/>
              </a:rPr>
              <a:t>Mostrar</a:t>
            </a:r>
            <a:r>
              <a:rPr sz="2267" spc="-14" dirty="0">
                <a:latin typeface="Tahoma"/>
                <a:cs typeface="Tahoma"/>
              </a:rPr>
              <a:t> </a:t>
            </a:r>
            <a:r>
              <a:rPr sz="2267" spc="14" dirty="0">
                <a:latin typeface="Tahoma"/>
                <a:cs typeface="Tahoma"/>
              </a:rPr>
              <a:t>a</a:t>
            </a:r>
            <a:r>
              <a:rPr sz="2267" spc="23" dirty="0">
                <a:latin typeface="Tahoma"/>
                <a:cs typeface="Tahoma"/>
              </a:rPr>
              <a:t> </a:t>
            </a:r>
            <a:r>
              <a:rPr sz="2267" spc="9" dirty="0">
                <a:latin typeface="Tahoma"/>
                <a:cs typeface="Tahoma"/>
              </a:rPr>
              <a:t>importância</a:t>
            </a:r>
            <a:r>
              <a:rPr sz="2267" spc="27" dirty="0">
                <a:latin typeface="Tahoma"/>
                <a:cs typeface="Tahoma"/>
              </a:rPr>
              <a:t> </a:t>
            </a:r>
            <a:r>
              <a:rPr sz="2267" spc="23" dirty="0">
                <a:latin typeface="Tahoma"/>
                <a:cs typeface="Tahoma"/>
              </a:rPr>
              <a:t>do </a:t>
            </a:r>
            <a:r>
              <a:rPr sz="2267" spc="-698" dirty="0">
                <a:latin typeface="Tahoma"/>
                <a:cs typeface="Tahoma"/>
              </a:rPr>
              <a:t> </a:t>
            </a:r>
            <a:r>
              <a:rPr sz="2267" spc="18" dirty="0">
                <a:latin typeface="Tahoma"/>
                <a:cs typeface="Tahoma"/>
              </a:rPr>
              <a:t>sw</a:t>
            </a:r>
            <a:r>
              <a:rPr sz="2267" spc="9" dirty="0">
                <a:latin typeface="Tahoma"/>
                <a:cs typeface="Tahoma"/>
              </a:rPr>
              <a:t> </a:t>
            </a:r>
            <a:r>
              <a:rPr sz="2267" spc="18" dirty="0">
                <a:latin typeface="Tahoma"/>
                <a:cs typeface="Tahoma"/>
              </a:rPr>
              <a:t>no</a:t>
            </a:r>
            <a:r>
              <a:rPr sz="2267" spc="14" dirty="0">
                <a:latin typeface="Tahoma"/>
                <a:cs typeface="Tahoma"/>
              </a:rPr>
              <a:t> </a:t>
            </a:r>
            <a:r>
              <a:rPr sz="2267" spc="9" dirty="0">
                <a:latin typeface="Tahoma"/>
                <a:cs typeface="Tahoma"/>
              </a:rPr>
              <a:t>nosso</a:t>
            </a:r>
            <a:r>
              <a:rPr sz="2267" spc="36" dirty="0">
                <a:latin typeface="Tahoma"/>
                <a:cs typeface="Tahoma"/>
              </a:rPr>
              <a:t> </a:t>
            </a:r>
            <a:r>
              <a:rPr sz="2267" spc="9" dirty="0">
                <a:latin typeface="Tahoma"/>
                <a:cs typeface="Tahoma"/>
              </a:rPr>
              <a:t>dia-a-dia</a:t>
            </a:r>
            <a:endParaRPr sz="2267">
              <a:latin typeface="Tahoma"/>
              <a:cs typeface="Tahoma"/>
            </a:endParaRPr>
          </a:p>
          <a:p>
            <a:pPr marL="524570" marR="357007" indent="-343188">
              <a:lnSpc>
                <a:spcPts val="2494"/>
              </a:lnSpc>
              <a:spcBef>
                <a:spcPts val="540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524570" algn="l"/>
                <a:tab pos="525146" algn="l"/>
              </a:tabLst>
            </a:pPr>
            <a:r>
              <a:rPr sz="2267" spc="14" dirty="0">
                <a:latin typeface="Tahoma"/>
                <a:cs typeface="Tahoma"/>
              </a:rPr>
              <a:t>Apresentar </a:t>
            </a:r>
            <a:r>
              <a:rPr sz="2267" spc="9" dirty="0">
                <a:latin typeface="Tahoma"/>
                <a:cs typeface="Tahoma"/>
              </a:rPr>
              <a:t>os diferentes </a:t>
            </a:r>
            <a:r>
              <a:rPr sz="2267" spc="-698" dirty="0">
                <a:latin typeface="Tahoma"/>
                <a:cs typeface="Tahoma"/>
              </a:rPr>
              <a:t> </a:t>
            </a:r>
            <a:r>
              <a:rPr sz="2267" spc="9" dirty="0">
                <a:latin typeface="Tahoma"/>
                <a:cs typeface="Tahoma"/>
              </a:rPr>
              <a:t>aspectos</a:t>
            </a:r>
            <a:r>
              <a:rPr sz="2267" spc="45" dirty="0">
                <a:latin typeface="Tahoma"/>
                <a:cs typeface="Tahoma"/>
              </a:rPr>
              <a:t> </a:t>
            </a:r>
            <a:r>
              <a:rPr sz="2267" spc="9" dirty="0">
                <a:latin typeface="Tahoma"/>
                <a:cs typeface="Tahoma"/>
              </a:rPr>
              <a:t>da</a:t>
            </a:r>
            <a:r>
              <a:rPr sz="2267" spc="32" dirty="0">
                <a:latin typeface="Tahoma"/>
                <a:cs typeface="Tahoma"/>
              </a:rPr>
              <a:t> </a:t>
            </a:r>
            <a:r>
              <a:rPr sz="2267" spc="9" dirty="0">
                <a:latin typeface="Tahoma"/>
                <a:cs typeface="Tahoma"/>
              </a:rPr>
              <a:t>qualidade</a:t>
            </a:r>
            <a:endParaRPr sz="2267">
              <a:latin typeface="Tahoma"/>
              <a:cs typeface="Tahoma"/>
            </a:endParaRPr>
          </a:p>
          <a:p>
            <a:pPr marL="524570" marR="309214" indent="-343188">
              <a:lnSpc>
                <a:spcPts val="2485"/>
              </a:lnSpc>
              <a:spcBef>
                <a:spcPts val="549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524570" algn="l"/>
                <a:tab pos="525146" algn="l"/>
              </a:tabLst>
            </a:pPr>
            <a:r>
              <a:rPr sz="2267" spc="9" dirty="0">
                <a:latin typeface="Tahoma"/>
                <a:cs typeface="Tahoma"/>
              </a:rPr>
              <a:t>Definir </a:t>
            </a:r>
            <a:r>
              <a:rPr sz="2267" spc="14" dirty="0">
                <a:latin typeface="Tahoma"/>
                <a:cs typeface="Tahoma"/>
              </a:rPr>
              <a:t>V&amp;V</a:t>
            </a:r>
            <a:r>
              <a:rPr sz="2267" spc="23" dirty="0">
                <a:latin typeface="Tahoma"/>
                <a:cs typeface="Tahoma"/>
              </a:rPr>
              <a:t> </a:t>
            </a:r>
            <a:r>
              <a:rPr sz="2267" spc="14" dirty="0">
                <a:latin typeface="Tahoma"/>
                <a:cs typeface="Tahoma"/>
              </a:rPr>
              <a:t>e</a:t>
            </a:r>
            <a:r>
              <a:rPr sz="2267" spc="18" dirty="0">
                <a:latin typeface="Tahoma"/>
                <a:cs typeface="Tahoma"/>
              </a:rPr>
              <a:t> </a:t>
            </a:r>
            <a:r>
              <a:rPr sz="2267" spc="9" dirty="0">
                <a:latin typeface="Tahoma"/>
                <a:cs typeface="Tahoma"/>
              </a:rPr>
              <a:t>mostrar</a:t>
            </a:r>
            <a:r>
              <a:rPr sz="2267" spc="36" dirty="0">
                <a:latin typeface="Tahoma"/>
                <a:cs typeface="Tahoma"/>
              </a:rPr>
              <a:t> </a:t>
            </a:r>
            <a:r>
              <a:rPr sz="2267" spc="5" dirty="0">
                <a:latin typeface="Tahoma"/>
                <a:cs typeface="Tahoma"/>
              </a:rPr>
              <a:t>as </a:t>
            </a:r>
            <a:r>
              <a:rPr sz="2267" spc="-698" dirty="0">
                <a:latin typeface="Tahoma"/>
                <a:cs typeface="Tahoma"/>
              </a:rPr>
              <a:t> </a:t>
            </a:r>
            <a:r>
              <a:rPr sz="2267" spc="9" dirty="0">
                <a:latin typeface="Tahoma"/>
                <a:cs typeface="Tahoma"/>
              </a:rPr>
              <a:t>diferentes</a:t>
            </a:r>
            <a:r>
              <a:rPr sz="2267" spc="45" dirty="0">
                <a:latin typeface="Tahoma"/>
                <a:cs typeface="Tahoma"/>
              </a:rPr>
              <a:t> </a:t>
            </a:r>
            <a:r>
              <a:rPr sz="2267" spc="9" dirty="0">
                <a:latin typeface="Tahoma"/>
                <a:cs typeface="Tahoma"/>
              </a:rPr>
              <a:t>técnicas</a:t>
            </a:r>
            <a:endParaRPr sz="2267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8425" y="2006182"/>
            <a:ext cx="1188490" cy="38141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3" b="1" spc="-9" dirty="0">
                <a:latin typeface="Tahoma"/>
                <a:cs typeface="Tahoma"/>
              </a:rPr>
              <a:t>T</a:t>
            </a:r>
            <a:r>
              <a:rPr sz="2403" b="1" spc="5" dirty="0">
                <a:latin typeface="Tahoma"/>
                <a:cs typeface="Tahoma"/>
              </a:rPr>
              <a:t>ó</a:t>
            </a:r>
            <a:r>
              <a:rPr sz="2403" b="1" dirty="0">
                <a:latin typeface="Tahoma"/>
                <a:cs typeface="Tahoma"/>
              </a:rPr>
              <a:t>p</a:t>
            </a:r>
            <a:r>
              <a:rPr sz="2403" b="1" spc="-5" dirty="0">
                <a:latin typeface="Tahoma"/>
                <a:cs typeface="Tahoma"/>
              </a:rPr>
              <a:t>i</a:t>
            </a:r>
            <a:r>
              <a:rPr sz="2403" b="1" spc="5" dirty="0">
                <a:latin typeface="Tahoma"/>
                <a:cs typeface="Tahoma"/>
              </a:rPr>
              <a:t>c</a:t>
            </a:r>
            <a:r>
              <a:rPr sz="2403" b="1" spc="-18" dirty="0">
                <a:latin typeface="Tahoma"/>
                <a:cs typeface="Tahoma"/>
              </a:rPr>
              <a:t>o</a:t>
            </a:r>
            <a:r>
              <a:rPr sz="2403" b="1" dirty="0">
                <a:latin typeface="Tahoma"/>
                <a:cs typeface="Tahoma"/>
              </a:rPr>
              <a:t>s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68783" y="2429494"/>
            <a:ext cx="4102132" cy="3951268"/>
          </a:xfrm>
          <a:custGeom>
            <a:avLst/>
            <a:gdLst/>
            <a:ahLst/>
            <a:cxnLst/>
            <a:rect l="l" t="t" r="r" b="b"/>
            <a:pathLst>
              <a:path w="4523740" h="4357370">
                <a:moveTo>
                  <a:pt x="0" y="0"/>
                </a:moveTo>
                <a:lnTo>
                  <a:pt x="4523232" y="0"/>
                </a:lnTo>
                <a:lnTo>
                  <a:pt x="4523232" y="4357115"/>
                </a:lnTo>
                <a:lnTo>
                  <a:pt x="0" y="4357115"/>
                </a:lnTo>
                <a:lnTo>
                  <a:pt x="0" y="0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 txBox="1"/>
          <p:nvPr/>
        </p:nvSpPr>
        <p:spPr>
          <a:xfrm>
            <a:off x="6248504" y="2429040"/>
            <a:ext cx="3898868" cy="2185212"/>
          </a:xfrm>
          <a:prstGeom prst="rect">
            <a:avLst/>
          </a:prstGeom>
        </p:spPr>
        <p:txBody>
          <a:bodyPr vert="horz" wrap="square" lIns="0" tIns="50671" rIns="0" bIns="0" rtlCol="0">
            <a:spAutoFit/>
          </a:bodyPr>
          <a:lstStyle/>
          <a:p>
            <a:pPr marL="354128" marR="4607" indent="-343188">
              <a:lnSpc>
                <a:spcPts val="2485"/>
              </a:lnSpc>
              <a:spcBef>
                <a:spcPts val="398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3552" algn="l"/>
                <a:tab pos="354704" algn="l"/>
              </a:tabLst>
            </a:pPr>
            <a:r>
              <a:rPr sz="2267" spc="14" dirty="0">
                <a:latin typeface="Tahoma"/>
                <a:cs typeface="Tahoma"/>
              </a:rPr>
              <a:t>Impacto</a:t>
            </a:r>
            <a:r>
              <a:rPr sz="2267" spc="59" dirty="0">
                <a:latin typeface="Tahoma"/>
                <a:cs typeface="Tahoma"/>
              </a:rPr>
              <a:t> </a:t>
            </a:r>
            <a:r>
              <a:rPr sz="2267" spc="9" dirty="0">
                <a:latin typeface="Tahoma"/>
                <a:cs typeface="Tahoma"/>
              </a:rPr>
              <a:t>do</a:t>
            </a:r>
            <a:r>
              <a:rPr sz="2267" spc="14" dirty="0">
                <a:latin typeface="Tahoma"/>
                <a:cs typeface="Tahoma"/>
              </a:rPr>
              <a:t> </a:t>
            </a:r>
            <a:r>
              <a:rPr sz="2267" spc="18" dirty="0">
                <a:latin typeface="Tahoma"/>
                <a:cs typeface="Tahoma"/>
              </a:rPr>
              <a:t>mau </a:t>
            </a:r>
            <a:r>
              <a:rPr sz="2267" spc="23" dirty="0">
                <a:latin typeface="Tahoma"/>
                <a:cs typeface="Tahoma"/>
              </a:rPr>
              <a:t> </a:t>
            </a:r>
            <a:r>
              <a:rPr sz="2267" spc="14" dirty="0">
                <a:latin typeface="Tahoma"/>
                <a:cs typeface="Tahoma"/>
              </a:rPr>
              <a:t>funcionamento</a:t>
            </a:r>
            <a:r>
              <a:rPr sz="2267" spc="32" dirty="0">
                <a:latin typeface="Tahoma"/>
                <a:cs typeface="Tahoma"/>
              </a:rPr>
              <a:t> </a:t>
            </a:r>
            <a:r>
              <a:rPr sz="2267" spc="23" dirty="0">
                <a:latin typeface="Tahoma"/>
                <a:cs typeface="Tahoma"/>
              </a:rPr>
              <a:t>do</a:t>
            </a:r>
            <a:r>
              <a:rPr sz="2267" spc="-9" dirty="0">
                <a:latin typeface="Tahoma"/>
                <a:cs typeface="Tahoma"/>
              </a:rPr>
              <a:t> </a:t>
            </a:r>
            <a:r>
              <a:rPr sz="2267" spc="9" dirty="0">
                <a:latin typeface="Tahoma"/>
                <a:cs typeface="Tahoma"/>
              </a:rPr>
              <a:t>software</a:t>
            </a:r>
            <a:endParaRPr sz="2267">
              <a:latin typeface="Tahoma"/>
              <a:cs typeface="Tahoma"/>
            </a:endParaRPr>
          </a:p>
          <a:p>
            <a:pPr marL="354128" indent="-343188">
              <a:spcBef>
                <a:spcPts val="268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3552" algn="l"/>
                <a:tab pos="354704" algn="l"/>
              </a:tabLst>
            </a:pPr>
            <a:r>
              <a:rPr sz="2267" spc="14" dirty="0">
                <a:latin typeface="Tahoma"/>
                <a:cs typeface="Tahoma"/>
              </a:rPr>
              <a:t>Aspectos </a:t>
            </a:r>
            <a:r>
              <a:rPr sz="2267" spc="9" dirty="0">
                <a:latin typeface="Tahoma"/>
                <a:cs typeface="Tahoma"/>
              </a:rPr>
              <a:t>da</a:t>
            </a:r>
            <a:r>
              <a:rPr sz="2267" spc="18" dirty="0">
                <a:latin typeface="Tahoma"/>
                <a:cs typeface="Tahoma"/>
              </a:rPr>
              <a:t> </a:t>
            </a:r>
            <a:r>
              <a:rPr sz="2267" spc="9" dirty="0">
                <a:latin typeface="Tahoma"/>
                <a:cs typeface="Tahoma"/>
              </a:rPr>
              <a:t>qualidade</a:t>
            </a:r>
            <a:endParaRPr sz="2267">
              <a:latin typeface="Tahoma"/>
              <a:cs typeface="Tahoma"/>
            </a:endParaRPr>
          </a:p>
          <a:p>
            <a:pPr marL="354128" indent="-343188">
              <a:spcBef>
                <a:spcPts val="326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3552" algn="l"/>
                <a:tab pos="354704" algn="l"/>
              </a:tabLst>
            </a:pPr>
            <a:r>
              <a:rPr sz="2267" spc="9" dirty="0">
                <a:latin typeface="Tahoma"/>
                <a:cs typeface="Tahoma"/>
              </a:rPr>
              <a:t>Entraves</a:t>
            </a:r>
            <a:r>
              <a:rPr sz="2267" spc="23" dirty="0">
                <a:latin typeface="Tahoma"/>
                <a:cs typeface="Tahoma"/>
              </a:rPr>
              <a:t> </a:t>
            </a:r>
            <a:r>
              <a:rPr sz="2267" spc="14" dirty="0">
                <a:latin typeface="Tahoma"/>
                <a:cs typeface="Tahoma"/>
              </a:rPr>
              <a:t>à</a:t>
            </a:r>
            <a:r>
              <a:rPr sz="2267" spc="32" dirty="0">
                <a:latin typeface="Tahoma"/>
                <a:cs typeface="Tahoma"/>
              </a:rPr>
              <a:t> </a:t>
            </a:r>
            <a:r>
              <a:rPr sz="2267" spc="9" dirty="0">
                <a:latin typeface="Tahoma"/>
                <a:cs typeface="Tahoma"/>
              </a:rPr>
              <a:t>qualidade</a:t>
            </a:r>
            <a:endParaRPr sz="2267">
              <a:latin typeface="Tahoma"/>
              <a:cs typeface="Tahoma"/>
            </a:endParaRPr>
          </a:p>
          <a:p>
            <a:pPr marL="354128" marR="167563" indent="-343188">
              <a:lnSpc>
                <a:spcPts val="2485"/>
              </a:lnSpc>
              <a:spcBef>
                <a:spcPts val="594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3552" algn="l"/>
                <a:tab pos="354704" algn="l"/>
              </a:tabLst>
            </a:pPr>
            <a:r>
              <a:rPr sz="2267" spc="9" dirty="0">
                <a:latin typeface="Tahoma"/>
                <a:cs typeface="Tahoma"/>
              </a:rPr>
              <a:t>Verificação</a:t>
            </a:r>
            <a:r>
              <a:rPr sz="2267" spc="50" dirty="0">
                <a:latin typeface="Tahoma"/>
                <a:cs typeface="Tahoma"/>
              </a:rPr>
              <a:t> </a:t>
            </a:r>
            <a:r>
              <a:rPr sz="2267" spc="14" dirty="0">
                <a:latin typeface="Tahoma"/>
                <a:cs typeface="Tahoma"/>
              </a:rPr>
              <a:t>e</a:t>
            </a:r>
            <a:r>
              <a:rPr sz="2267" spc="-5" dirty="0">
                <a:latin typeface="Tahoma"/>
                <a:cs typeface="Tahoma"/>
              </a:rPr>
              <a:t> </a:t>
            </a:r>
            <a:r>
              <a:rPr sz="2267" spc="9" dirty="0">
                <a:latin typeface="Tahoma"/>
                <a:cs typeface="Tahoma"/>
              </a:rPr>
              <a:t>Validação</a:t>
            </a:r>
            <a:r>
              <a:rPr sz="2267" spc="27" dirty="0">
                <a:latin typeface="Tahoma"/>
                <a:cs typeface="Tahoma"/>
              </a:rPr>
              <a:t> </a:t>
            </a:r>
            <a:r>
              <a:rPr sz="2267" spc="18" dirty="0">
                <a:latin typeface="Tahoma"/>
                <a:cs typeface="Tahoma"/>
              </a:rPr>
              <a:t>de </a:t>
            </a:r>
            <a:r>
              <a:rPr sz="2267" spc="-694" dirty="0">
                <a:latin typeface="Tahoma"/>
                <a:cs typeface="Tahoma"/>
              </a:rPr>
              <a:t> </a:t>
            </a:r>
            <a:r>
              <a:rPr sz="2267" spc="14" dirty="0">
                <a:latin typeface="Tahoma"/>
                <a:cs typeface="Tahoma"/>
              </a:rPr>
              <a:t>Software</a:t>
            </a:r>
            <a:endParaRPr sz="2267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1877" y="900490"/>
            <a:ext cx="5491007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Leituras</a:t>
            </a:r>
            <a:r>
              <a:rPr spc="-27" dirty="0"/>
              <a:t> </a:t>
            </a:r>
            <a:r>
              <a:rPr spc="-5" dirty="0"/>
              <a:t>Adicionais</a:t>
            </a:r>
            <a:r>
              <a:rPr spc="14" dirty="0"/>
              <a:t> </a:t>
            </a:r>
            <a:r>
              <a:rPr spc="-5" dirty="0"/>
              <a:t>(2)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98927" y="2089054"/>
            <a:ext cx="7672208" cy="1379683"/>
          </a:xfrm>
          <a:prstGeom prst="rect">
            <a:avLst/>
          </a:prstGeom>
        </p:spPr>
        <p:txBody>
          <a:bodyPr vert="horz" wrap="square" lIns="0" tIns="9789" rIns="0" bIns="0" rtlCol="0">
            <a:spAutoFit/>
          </a:bodyPr>
          <a:lstStyle/>
          <a:p>
            <a:pPr marL="354128" marR="4607" indent="-343188">
              <a:lnSpc>
                <a:spcPct val="101800"/>
              </a:lnSpc>
              <a:spcBef>
                <a:spcPts val="77"/>
              </a:spcBef>
              <a:buClr>
                <a:srgbClr val="75B649"/>
              </a:buClr>
              <a:buSzPct val="58974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768" spc="14" dirty="0">
                <a:latin typeface="Arial MT"/>
                <a:cs typeface="Arial MT"/>
              </a:rPr>
              <a:t>Sobre </a:t>
            </a:r>
            <a:r>
              <a:rPr sz="1768" spc="9" dirty="0">
                <a:latin typeface="Arial MT"/>
                <a:cs typeface="Arial MT"/>
              </a:rPr>
              <a:t>dívida técnica:</a:t>
            </a:r>
            <a:r>
              <a:rPr sz="1768" spc="9" dirty="0">
                <a:solidFill>
                  <a:srgbClr val="C380CF"/>
                </a:solidFill>
                <a:latin typeface="Arial MT"/>
                <a:cs typeface="Arial MT"/>
              </a:rPr>
              <a:t> </a:t>
            </a:r>
            <a:r>
              <a:rPr sz="1768" u="heavy" spc="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https://</a:t>
            </a:r>
            <a:r>
              <a:rPr sz="1768" u="heavy" spc="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  <a:hlinkClick r:id="rId3"/>
              </a:rPr>
              <a:t>www.researchgate.net/profile/Re- </a:t>
            </a:r>
            <a:r>
              <a:rPr sz="1768" spc="14" dirty="0">
                <a:solidFill>
                  <a:srgbClr val="C380CF"/>
                </a:solidFill>
                <a:latin typeface="Arial MT"/>
                <a:cs typeface="Arial MT"/>
              </a:rPr>
              <a:t> </a:t>
            </a:r>
            <a:r>
              <a:rPr sz="1768" u="heavy" spc="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Fairley/publication/316897908_Better_Now_Than_Later_Managing_Tec </a:t>
            </a:r>
            <a:r>
              <a:rPr sz="1768" spc="-481" dirty="0">
                <a:solidFill>
                  <a:srgbClr val="C380CF"/>
                </a:solidFill>
                <a:latin typeface="Arial MT"/>
                <a:cs typeface="Arial MT"/>
              </a:rPr>
              <a:t> </a:t>
            </a:r>
            <a:r>
              <a:rPr sz="1768" u="heavy" spc="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hnical_Debt_in_Systems_Development/links/5a2ae436a6fdccfbbf851ffa</a:t>
            </a:r>
            <a:endParaRPr sz="1768">
              <a:latin typeface="Arial MT"/>
              <a:cs typeface="Arial MT"/>
            </a:endParaRPr>
          </a:p>
          <a:p>
            <a:pPr marL="354128" marR="936280">
              <a:lnSpc>
                <a:spcPct val="101600"/>
              </a:lnSpc>
              <a:spcBef>
                <a:spcPts val="9"/>
              </a:spcBef>
            </a:pPr>
            <a:r>
              <a:rPr sz="1768" u="heavy" spc="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/Better-Now-Than-Later-Managing-Technical-Debt-in-Systems- </a:t>
            </a:r>
            <a:r>
              <a:rPr sz="1768" spc="-481" dirty="0">
                <a:solidFill>
                  <a:srgbClr val="C380CF"/>
                </a:solidFill>
                <a:latin typeface="Arial MT"/>
                <a:cs typeface="Arial MT"/>
              </a:rPr>
              <a:t> </a:t>
            </a:r>
            <a:r>
              <a:rPr sz="1768" u="heavy" spc="14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Development.pdf</a:t>
            </a:r>
            <a:endParaRPr sz="176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475" y="4439899"/>
            <a:ext cx="7583531" cy="124023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 marR="4607">
              <a:lnSpc>
                <a:spcPct val="100200"/>
              </a:lnSpc>
              <a:spcBef>
                <a:spcPts val="95"/>
              </a:spcBef>
            </a:pPr>
            <a:r>
              <a:rPr sz="3990" b="1" spc="5" dirty="0"/>
              <a:t>IMPORTÂNCIA</a:t>
            </a:r>
            <a:r>
              <a:rPr sz="3990" b="1" spc="-45" dirty="0"/>
              <a:t> </a:t>
            </a:r>
            <a:r>
              <a:rPr sz="3990" b="1" spc="14" dirty="0"/>
              <a:t>DE</a:t>
            </a:r>
            <a:r>
              <a:rPr sz="3990" b="1" spc="-9" dirty="0"/>
              <a:t> </a:t>
            </a:r>
            <a:r>
              <a:rPr sz="3990" b="1" spc="5" dirty="0"/>
              <a:t>PRODUZIR </a:t>
            </a:r>
            <a:r>
              <a:rPr sz="3990" b="1" spc="-1152" dirty="0"/>
              <a:t> </a:t>
            </a:r>
            <a:r>
              <a:rPr sz="3990" b="1" spc="5" dirty="0"/>
              <a:t>SOFTWARE</a:t>
            </a:r>
            <a:r>
              <a:rPr sz="3990" b="1" spc="-5" dirty="0"/>
              <a:t> </a:t>
            </a:r>
            <a:r>
              <a:rPr sz="3990" b="1" spc="9" dirty="0"/>
              <a:t>COM</a:t>
            </a:r>
            <a:r>
              <a:rPr sz="3990" b="1" spc="-32" dirty="0"/>
              <a:t> </a:t>
            </a:r>
            <a:r>
              <a:rPr sz="3990" b="1" spc="5" dirty="0"/>
              <a:t>QUALIDADE</a:t>
            </a:r>
            <a:endParaRPr sz="399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4901" y="1072657"/>
            <a:ext cx="4971042" cy="565196"/>
          </a:xfrm>
          <a:prstGeom prst="rect">
            <a:avLst/>
          </a:prstGeom>
        </p:spPr>
        <p:txBody>
          <a:bodyPr vert="horz" wrap="square" lIns="0" tIns="13820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9"/>
              </a:spcBef>
            </a:pPr>
            <a:r>
              <a:rPr sz="3582" spc="5" dirty="0"/>
              <a:t>Importância</a:t>
            </a:r>
            <a:r>
              <a:rPr sz="3582" spc="-27" dirty="0"/>
              <a:t> </a:t>
            </a:r>
            <a:r>
              <a:rPr sz="3582" dirty="0"/>
              <a:t>do</a:t>
            </a:r>
            <a:r>
              <a:rPr sz="3582" spc="9" dirty="0"/>
              <a:t> </a:t>
            </a:r>
            <a:r>
              <a:rPr sz="3582" spc="5" dirty="0"/>
              <a:t>software</a:t>
            </a:r>
            <a:endParaRPr sz="3582"/>
          </a:p>
        </p:txBody>
      </p:sp>
      <p:sp>
        <p:nvSpPr>
          <p:cNvPr id="6" name="object 6"/>
          <p:cNvSpPr txBox="1"/>
          <p:nvPr/>
        </p:nvSpPr>
        <p:spPr>
          <a:xfrm>
            <a:off x="2144012" y="2010082"/>
            <a:ext cx="5962026" cy="972945"/>
          </a:xfrm>
          <a:prstGeom prst="rect">
            <a:avLst/>
          </a:prstGeom>
        </p:spPr>
        <p:txBody>
          <a:bodyPr vert="horz" wrap="square" lIns="0" tIns="99617" rIns="0" bIns="0" rtlCol="0">
            <a:spAutoFit/>
          </a:bodyPr>
          <a:lstStyle/>
          <a:p>
            <a:pPr marL="354128" indent="-343188">
              <a:spcBef>
                <a:spcPts val="784"/>
              </a:spcBef>
              <a:buClr>
                <a:srgbClr val="75B649"/>
              </a:buClr>
              <a:buSzPct val="60655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766" spc="9" dirty="0">
                <a:latin typeface="Tahoma"/>
                <a:cs typeface="Tahoma"/>
              </a:rPr>
              <a:t>Dependência</a:t>
            </a:r>
            <a:r>
              <a:rPr sz="2766" spc="68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crescente</a:t>
            </a:r>
            <a:r>
              <a:rPr sz="2766" spc="5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do</a:t>
            </a:r>
            <a:r>
              <a:rPr sz="2766" spc="14" dirty="0">
                <a:latin typeface="Tahoma"/>
                <a:cs typeface="Tahoma"/>
              </a:rPr>
              <a:t> software</a:t>
            </a:r>
            <a:endParaRPr sz="2766">
              <a:latin typeface="Tahoma"/>
              <a:cs typeface="Tahoma"/>
            </a:endParaRPr>
          </a:p>
          <a:p>
            <a:pPr marL="754897" lvl="1" indent="-286757">
              <a:spcBef>
                <a:spcPts val="580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403" spc="-5" dirty="0">
                <a:latin typeface="Tahoma"/>
                <a:cs typeface="Tahoma"/>
              </a:rPr>
              <a:t>Software</a:t>
            </a:r>
            <a:r>
              <a:rPr sz="2403" spc="-32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está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em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toda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parte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2201" y="1372302"/>
            <a:ext cx="8010213" cy="5484097"/>
          </a:xfrm>
          <a:custGeom>
            <a:avLst/>
            <a:gdLst/>
            <a:ahLst/>
            <a:cxnLst/>
            <a:rect l="l" t="t" r="r" b="b"/>
            <a:pathLst>
              <a:path w="8833485" h="6047740">
                <a:moveTo>
                  <a:pt x="8034515" y="3677399"/>
                </a:moveTo>
                <a:lnTo>
                  <a:pt x="7999463" y="3398507"/>
                </a:lnTo>
                <a:lnTo>
                  <a:pt x="7979651" y="3396983"/>
                </a:lnTo>
                <a:lnTo>
                  <a:pt x="7917167" y="3550907"/>
                </a:lnTo>
                <a:lnTo>
                  <a:pt x="7917167" y="3695687"/>
                </a:lnTo>
                <a:lnTo>
                  <a:pt x="7943075" y="3752075"/>
                </a:lnTo>
                <a:lnTo>
                  <a:pt x="7967459" y="3694163"/>
                </a:lnTo>
                <a:lnTo>
                  <a:pt x="8034515" y="3677399"/>
                </a:lnTo>
                <a:close/>
              </a:path>
              <a:path w="8833485" h="6047740">
                <a:moveTo>
                  <a:pt x="8193024" y="3695687"/>
                </a:moveTo>
                <a:lnTo>
                  <a:pt x="8180819" y="3666744"/>
                </a:lnTo>
                <a:lnTo>
                  <a:pt x="8132051" y="3695687"/>
                </a:lnTo>
                <a:lnTo>
                  <a:pt x="8109191" y="4174223"/>
                </a:lnTo>
                <a:lnTo>
                  <a:pt x="8173212" y="4172712"/>
                </a:lnTo>
                <a:lnTo>
                  <a:pt x="8193024" y="3695687"/>
                </a:lnTo>
                <a:close/>
              </a:path>
              <a:path w="8833485" h="6047740">
                <a:moveTo>
                  <a:pt x="8663927" y="4180332"/>
                </a:moveTo>
                <a:lnTo>
                  <a:pt x="8435340" y="3998963"/>
                </a:lnTo>
                <a:lnTo>
                  <a:pt x="8319503" y="3700259"/>
                </a:lnTo>
                <a:lnTo>
                  <a:pt x="8345424" y="4267187"/>
                </a:lnTo>
                <a:lnTo>
                  <a:pt x="8537448" y="4219943"/>
                </a:lnTo>
                <a:lnTo>
                  <a:pt x="8663927" y="4180332"/>
                </a:lnTo>
                <a:close/>
              </a:path>
              <a:path w="8833485" h="6047740">
                <a:moveTo>
                  <a:pt x="8833104" y="536435"/>
                </a:moveTo>
                <a:lnTo>
                  <a:pt x="8476488" y="0"/>
                </a:lnTo>
                <a:lnTo>
                  <a:pt x="0" y="5620512"/>
                </a:lnTo>
                <a:lnTo>
                  <a:pt x="282867" y="6047219"/>
                </a:lnTo>
                <a:lnTo>
                  <a:pt x="524344" y="6047219"/>
                </a:lnTo>
                <a:lnTo>
                  <a:pt x="8833104" y="536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8" name="object 8"/>
          <p:cNvGrpSpPr/>
          <p:nvPr/>
        </p:nvGrpSpPr>
        <p:grpSpPr>
          <a:xfrm>
            <a:off x="1848761" y="1632986"/>
            <a:ext cx="8608489" cy="5094843"/>
            <a:chOff x="662939" y="1800820"/>
            <a:chExt cx="9493250" cy="56184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7696" y="4671059"/>
              <a:ext cx="943356" cy="13578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4444" y="6574535"/>
              <a:ext cx="1470659" cy="6583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7696" y="3226307"/>
              <a:ext cx="1030224" cy="11704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5196" y="1876044"/>
              <a:ext cx="1769363" cy="11765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40195" y="5766815"/>
              <a:ext cx="1429511" cy="9464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78935" y="5961887"/>
              <a:ext cx="1588008" cy="10088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939" y="5265420"/>
              <a:ext cx="1825751" cy="12146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1191" y="3939539"/>
              <a:ext cx="2936747" cy="14477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1259" y="1800820"/>
              <a:ext cx="8249293" cy="561801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94163" y="6871715"/>
              <a:ext cx="461771" cy="457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8757" y="522758"/>
            <a:ext cx="6744564" cy="565196"/>
          </a:xfrm>
          <a:prstGeom prst="rect">
            <a:avLst/>
          </a:prstGeom>
        </p:spPr>
        <p:txBody>
          <a:bodyPr vert="horz" wrap="square" lIns="0" tIns="13820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9"/>
              </a:spcBef>
            </a:pPr>
            <a:r>
              <a:rPr sz="3582" spc="9" dirty="0"/>
              <a:t>Exemplos</a:t>
            </a:r>
            <a:r>
              <a:rPr sz="3582" dirty="0"/>
              <a:t> de </a:t>
            </a:r>
            <a:r>
              <a:rPr sz="3582" spc="18" dirty="0"/>
              <a:t>mau</a:t>
            </a:r>
            <a:r>
              <a:rPr sz="3582" spc="-5" dirty="0"/>
              <a:t> </a:t>
            </a:r>
            <a:r>
              <a:rPr sz="3582" spc="5" dirty="0"/>
              <a:t>funcionamento</a:t>
            </a:r>
            <a:endParaRPr sz="3582"/>
          </a:p>
        </p:txBody>
      </p:sp>
      <p:sp>
        <p:nvSpPr>
          <p:cNvPr id="3" name="object 3"/>
          <p:cNvSpPr txBox="1"/>
          <p:nvPr/>
        </p:nvSpPr>
        <p:spPr>
          <a:xfrm>
            <a:off x="1927110" y="2022718"/>
            <a:ext cx="3943782" cy="38141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54128" indent="-343188">
              <a:spcBef>
                <a:spcPts val="91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403" spc="-5" dirty="0">
                <a:latin typeface="Tahoma"/>
                <a:cs typeface="Tahoma"/>
              </a:rPr>
              <a:t>Má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qualidade</a:t>
            </a:r>
            <a:r>
              <a:rPr sz="2403" spc="-41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do</a:t>
            </a:r>
            <a:r>
              <a:rPr sz="2403" spc="-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software: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468" y="2448325"/>
            <a:ext cx="4435531" cy="932069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297122" marR="4607" indent="-286182">
              <a:lnSpc>
                <a:spcPct val="100499"/>
              </a:lnSpc>
              <a:spcBef>
                <a:spcPts val="86"/>
              </a:spcBef>
              <a:buClr>
                <a:srgbClr val="C380CF"/>
              </a:buClr>
              <a:buSzPct val="54545"/>
              <a:buFont typeface="Times New Roman"/>
              <a:buChar char="■"/>
              <a:tabLst>
                <a:tab pos="297122" algn="l"/>
                <a:tab pos="297698" algn="l"/>
              </a:tabLst>
            </a:pPr>
            <a:r>
              <a:rPr sz="1995" dirty="0">
                <a:latin typeface="Verdana"/>
                <a:cs typeface="Verdana"/>
              </a:rPr>
              <a:t>Mau-funcionamento</a:t>
            </a:r>
            <a:r>
              <a:rPr sz="1995" spc="-45" dirty="0">
                <a:latin typeface="Verdana"/>
                <a:cs typeface="Verdana"/>
              </a:rPr>
              <a:t> </a:t>
            </a:r>
            <a:r>
              <a:rPr sz="1995" spc="9" dirty="0">
                <a:latin typeface="Verdana"/>
                <a:cs typeface="Verdana"/>
              </a:rPr>
              <a:t>do</a:t>
            </a:r>
            <a:r>
              <a:rPr sz="1995" spc="-27" dirty="0">
                <a:latin typeface="Verdana"/>
                <a:cs typeface="Verdana"/>
              </a:rPr>
              <a:t> </a:t>
            </a:r>
            <a:r>
              <a:rPr sz="1995" dirty="0">
                <a:latin typeface="Verdana"/>
                <a:cs typeface="Verdana"/>
              </a:rPr>
              <a:t>software </a:t>
            </a:r>
            <a:r>
              <a:rPr sz="1995" spc="-689" dirty="0">
                <a:latin typeface="Verdana"/>
                <a:cs typeface="Verdana"/>
              </a:rPr>
              <a:t> </a:t>
            </a:r>
            <a:r>
              <a:rPr sz="1995" spc="5" dirty="0">
                <a:latin typeface="Verdana"/>
                <a:cs typeface="Verdana"/>
              </a:rPr>
              <a:t>pode </a:t>
            </a:r>
            <a:r>
              <a:rPr sz="1995" dirty="0">
                <a:latin typeface="Verdana"/>
                <a:cs typeface="Verdana"/>
              </a:rPr>
              <a:t>causar transtornos </a:t>
            </a:r>
            <a:r>
              <a:rPr sz="1995" spc="5" dirty="0">
                <a:latin typeface="Verdana"/>
                <a:cs typeface="Verdana"/>
              </a:rPr>
              <a:t>ou </a:t>
            </a:r>
            <a:r>
              <a:rPr sz="1995" dirty="0">
                <a:latin typeface="Verdana"/>
                <a:cs typeface="Verdana"/>
              </a:rPr>
              <a:t>ter </a:t>
            </a:r>
            <a:r>
              <a:rPr sz="1995" spc="5" dirty="0">
                <a:latin typeface="Verdana"/>
                <a:cs typeface="Verdana"/>
              </a:rPr>
              <a:t> </a:t>
            </a:r>
            <a:r>
              <a:rPr sz="1995" dirty="0">
                <a:latin typeface="Verdana"/>
                <a:cs typeface="Verdana"/>
              </a:rPr>
              <a:t>consequências</a:t>
            </a:r>
            <a:r>
              <a:rPr sz="1995" spc="-54" dirty="0">
                <a:latin typeface="Verdana"/>
                <a:cs typeface="Verdana"/>
              </a:rPr>
              <a:t> </a:t>
            </a:r>
            <a:r>
              <a:rPr sz="1995" dirty="0">
                <a:latin typeface="Verdana"/>
                <a:cs typeface="Verdana"/>
              </a:rPr>
              <a:t>desastrosas</a:t>
            </a:r>
            <a:endParaRPr sz="1995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992" y="2421203"/>
            <a:ext cx="3105274" cy="19209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8097" y="4437489"/>
            <a:ext cx="2942203" cy="16542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06434" y="1370427"/>
            <a:ext cx="3350689" cy="546566"/>
          </a:xfrm>
          <a:prstGeom prst="rect">
            <a:avLst/>
          </a:prstGeom>
        </p:spPr>
        <p:txBody>
          <a:bodyPr vert="horz" wrap="square" lIns="0" tIns="9213" rIns="0" bIns="0" rtlCol="0">
            <a:spAutoFit/>
          </a:bodyPr>
          <a:lstStyle/>
          <a:p>
            <a:pPr marL="11516" marR="4607">
              <a:lnSpc>
                <a:spcPct val="102099"/>
              </a:lnSpc>
              <a:spcBef>
                <a:spcPts val="73"/>
              </a:spcBef>
            </a:pPr>
            <a:r>
              <a:rPr sz="1768" spc="9" dirty="0">
                <a:latin typeface="Arial MT"/>
                <a:cs typeface="Arial MT"/>
              </a:rPr>
              <a:t>Monotrilho</a:t>
            </a:r>
            <a:r>
              <a:rPr sz="1768" spc="14" dirty="0">
                <a:latin typeface="Arial MT"/>
                <a:cs typeface="Arial MT"/>
              </a:rPr>
              <a:t> </a:t>
            </a:r>
            <a:r>
              <a:rPr sz="1768" spc="5" dirty="0">
                <a:latin typeface="Arial MT"/>
                <a:cs typeface="Arial MT"/>
              </a:rPr>
              <a:t>parte</a:t>
            </a:r>
            <a:r>
              <a:rPr sz="1768" spc="18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de</a:t>
            </a:r>
            <a:r>
              <a:rPr sz="1768" spc="18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estação</a:t>
            </a:r>
            <a:r>
              <a:rPr sz="1768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com </a:t>
            </a:r>
            <a:r>
              <a:rPr sz="1768" spc="-476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portas</a:t>
            </a:r>
            <a:r>
              <a:rPr sz="1768" spc="23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abertas</a:t>
            </a:r>
            <a:r>
              <a:rPr sz="1768" spc="-14" dirty="0">
                <a:latin typeface="Arial MT"/>
                <a:cs typeface="Arial MT"/>
              </a:rPr>
              <a:t> </a:t>
            </a:r>
            <a:r>
              <a:rPr sz="1768" spc="18" dirty="0">
                <a:latin typeface="Arial MT"/>
                <a:cs typeface="Arial MT"/>
              </a:rPr>
              <a:t>em</a:t>
            </a:r>
            <a:r>
              <a:rPr sz="1768" spc="23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SP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6381" y="1919103"/>
            <a:ext cx="3616717" cy="443730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spcBef>
                <a:spcPts val="86"/>
              </a:spcBef>
            </a:pPr>
            <a:r>
              <a:rPr sz="1406" spc="-5" dirty="0">
                <a:latin typeface="Arial MT"/>
                <a:cs typeface="Arial MT"/>
              </a:rPr>
              <a:t>Estadão</a:t>
            </a:r>
            <a:r>
              <a:rPr sz="1406" spc="-45" dirty="0">
                <a:latin typeface="Arial MT"/>
                <a:cs typeface="Arial MT"/>
              </a:rPr>
              <a:t> </a:t>
            </a:r>
            <a:r>
              <a:rPr sz="1406" spc="-5" dirty="0">
                <a:latin typeface="Arial MT"/>
                <a:cs typeface="Arial MT"/>
              </a:rPr>
              <a:t>Conteúdo</a:t>
            </a:r>
            <a:r>
              <a:rPr sz="1406" spc="-41" dirty="0">
                <a:latin typeface="Arial MT"/>
                <a:cs typeface="Arial MT"/>
              </a:rPr>
              <a:t> </a:t>
            </a:r>
            <a:r>
              <a:rPr sz="1406" spc="-5" dirty="0">
                <a:latin typeface="Arial MT"/>
                <a:cs typeface="Arial MT"/>
              </a:rPr>
              <a:t>Em</a:t>
            </a:r>
            <a:r>
              <a:rPr sz="1406" spc="-23" dirty="0">
                <a:latin typeface="Arial MT"/>
                <a:cs typeface="Arial MT"/>
              </a:rPr>
              <a:t> </a:t>
            </a:r>
            <a:r>
              <a:rPr sz="1406" spc="-5" dirty="0">
                <a:latin typeface="Arial MT"/>
                <a:cs typeface="Arial MT"/>
              </a:rPr>
              <a:t>São</a:t>
            </a:r>
            <a:r>
              <a:rPr sz="1406" spc="-14" dirty="0">
                <a:latin typeface="Arial MT"/>
                <a:cs typeface="Arial MT"/>
              </a:rPr>
              <a:t> </a:t>
            </a:r>
            <a:r>
              <a:rPr sz="1406" dirty="0">
                <a:latin typeface="Arial MT"/>
                <a:cs typeface="Arial MT"/>
              </a:rPr>
              <a:t>Paulo</a:t>
            </a:r>
            <a:r>
              <a:rPr sz="1406" spc="-41" dirty="0">
                <a:latin typeface="Arial MT"/>
                <a:cs typeface="Arial MT"/>
              </a:rPr>
              <a:t> </a:t>
            </a:r>
            <a:r>
              <a:rPr sz="1406" spc="-5" dirty="0">
                <a:latin typeface="Arial MT"/>
                <a:cs typeface="Arial MT"/>
              </a:rPr>
              <a:t>15/10/2016 </a:t>
            </a:r>
            <a:r>
              <a:rPr sz="1406" spc="-376" dirty="0">
                <a:latin typeface="Arial MT"/>
                <a:cs typeface="Arial MT"/>
              </a:rPr>
              <a:t> </a:t>
            </a:r>
            <a:r>
              <a:rPr sz="1406" spc="-5" dirty="0">
                <a:latin typeface="Arial MT"/>
                <a:cs typeface="Arial MT"/>
              </a:rPr>
              <a:t>09h28</a:t>
            </a:r>
            <a:endParaRPr sz="1406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60631" y="3428655"/>
            <a:ext cx="3477120" cy="13225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40330" y="4942616"/>
            <a:ext cx="3811920" cy="18252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03655" y="4705122"/>
            <a:ext cx="2121316" cy="249519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1542" u="heavy" spc="-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  <a:hlinkClick r:id="rId6"/>
              </a:rPr>
              <a:t>www.csfieldguide.org.nz</a:t>
            </a:r>
            <a:endParaRPr sz="1542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15787" y="2560089"/>
            <a:ext cx="656433" cy="370827"/>
            <a:chOff x="736854" y="2823209"/>
            <a:chExt cx="723900" cy="408940"/>
          </a:xfrm>
        </p:grpSpPr>
        <p:sp>
          <p:nvSpPr>
            <p:cNvPr id="13" name="object 13"/>
            <p:cNvSpPr/>
            <p:nvPr/>
          </p:nvSpPr>
          <p:spPr>
            <a:xfrm>
              <a:off x="742188" y="2828543"/>
              <a:ext cx="713740" cy="398145"/>
            </a:xfrm>
            <a:custGeom>
              <a:avLst/>
              <a:gdLst/>
              <a:ahLst/>
              <a:cxnLst/>
              <a:rect l="l" t="t" r="r" b="b"/>
              <a:pathLst>
                <a:path w="713740" h="398144">
                  <a:moveTo>
                    <a:pt x="614172" y="397763"/>
                  </a:moveTo>
                  <a:lnTo>
                    <a:pt x="614172" y="347472"/>
                  </a:lnTo>
                  <a:lnTo>
                    <a:pt x="0" y="347472"/>
                  </a:lnTo>
                  <a:lnTo>
                    <a:pt x="0" y="0"/>
                  </a:lnTo>
                  <a:lnTo>
                    <a:pt x="99059" y="0"/>
                  </a:lnTo>
                  <a:lnTo>
                    <a:pt x="99059" y="248411"/>
                  </a:lnTo>
                  <a:lnTo>
                    <a:pt x="614172" y="248411"/>
                  </a:lnTo>
                  <a:lnTo>
                    <a:pt x="614172" y="198119"/>
                  </a:lnTo>
                  <a:lnTo>
                    <a:pt x="713232" y="297180"/>
                  </a:lnTo>
                  <a:lnTo>
                    <a:pt x="614172" y="397763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742188" y="2828543"/>
              <a:ext cx="713740" cy="398145"/>
            </a:xfrm>
            <a:custGeom>
              <a:avLst/>
              <a:gdLst/>
              <a:ahLst/>
              <a:cxnLst/>
              <a:rect l="l" t="t" r="r" b="b"/>
              <a:pathLst>
                <a:path w="713740" h="398144">
                  <a:moveTo>
                    <a:pt x="99059" y="0"/>
                  </a:moveTo>
                  <a:lnTo>
                    <a:pt x="99059" y="248411"/>
                  </a:lnTo>
                  <a:lnTo>
                    <a:pt x="614172" y="248411"/>
                  </a:lnTo>
                  <a:lnTo>
                    <a:pt x="614172" y="198119"/>
                  </a:lnTo>
                  <a:lnTo>
                    <a:pt x="713232" y="297180"/>
                  </a:lnTo>
                  <a:lnTo>
                    <a:pt x="614172" y="397763"/>
                  </a:lnTo>
                  <a:lnTo>
                    <a:pt x="614172" y="347472"/>
                  </a:lnTo>
                  <a:lnTo>
                    <a:pt x="0" y="347472"/>
                  </a:lnTo>
                  <a:lnTo>
                    <a:pt x="0" y="0"/>
                  </a:lnTo>
                  <a:lnTo>
                    <a:pt x="99059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5531890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Aspectos</a:t>
            </a:r>
            <a:r>
              <a:rPr spc="18" dirty="0"/>
              <a:t> </a:t>
            </a:r>
            <a:r>
              <a:rPr spc="-9" dirty="0"/>
              <a:t>da</a:t>
            </a:r>
            <a:r>
              <a:rPr spc="-14" dirty="0"/>
              <a:t> </a:t>
            </a:r>
            <a:r>
              <a:rPr spc="-5" dirty="0"/>
              <a:t>qualidade</a:t>
            </a:r>
          </a:p>
        </p:txBody>
      </p:sp>
      <p:sp>
        <p:nvSpPr>
          <p:cNvPr id="6" name="object 6"/>
          <p:cNvSpPr/>
          <p:nvPr/>
        </p:nvSpPr>
        <p:spPr>
          <a:xfrm>
            <a:off x="2340740" y="2839937"/>
            <a:ext cx="1727456" cy="645493"/>
          </a:xfrm>
          <a:custGeom>
            <a:avLst/>
            <a:gdLst/>
            <a:ahLst/>
            <a:cxnLst/>
            <a:rect l="l" t="t" r="r" b="b"/>
            <a:pathLst>
              <a:path w="1905000" h="711835">
                <a:moveTo>
                  <a:pt x="0" y="0"/>
                </a:moveTo>
                <a:lnTo>
                  <a:pt x="1905000" y="0"/>
                </a:lnTo>
                <a:lnTo>
                  <a:pt x="1905000" y="711708"/>
                </a:lnTo>
                <a:lnTo>
                  <a:pt x="0" y="711708"/>
                </a:lnTo>
                <a:lnTo>
                  <a:pt x="0" y="0"/>
                </a:lnTo>
                <a:close/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 txBox="1"/>
          <p:nvPr/>
        </p:nvSpPr>
        <p:spPr>
          <a:xfrm>
            <a:off x="2538364" y="2885471"/>
            <a:ext cx="1332444" cy="540858"/>
          </a:xfrm>
          <a:prstGeom prst="rect">
            <a:avLst/>
          </a:prstGeom>
        </p:spPr>
        <p:txBody>
          <a:bodyPr vert="horz" wrap="square" lIns="0" tIns="576" rIns="0" bIns="0" rtlCol="0">
            <a:spAutoFit/>
          </a:bodyPr>
          <a:lstStyle/>
          <a:p>
            <a:pPr marL="223416" indent="-223993">
              <a:lnSpc>
                <a:spcPts val="2158"/>
              </a:lnSpc>
              <a:spcBef>
                <a:spcPts val="5"/>
              </a:spcBef>
            </a:pPr>
            <a:r>
              <a:rPr sz="1768" spc="9" dirty="0">
                <a:latin typeface="Tahoma"/>
                <a:cs typeface="Tahoma"/>
              </a:rPr>
              <a:t>Qualidade do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processo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07523" y="2828881"/>
            <a:ext cx="1584077" cy="647220"/>
          </a:xfrm>
          <a:custGeom>
            <a:avLst/>
            <a:gdLst/>
            <a:ahLst/>
            <a:cxnLst/>
            <a:rect l="l" t="t" r="r" b="b"/>
            <a:pathLst>
              <a:path w="1746884" h="713739">
                <a:moveTo>
                  <a:pt x="0" y="0"/>
                </a:moveTo>
                <a:lnTo>
                  <a:pt x="1746504" y="0"/>
                </a:lnTo>
                <a:lnTo>
                  <a:pt x="1746504" y="713232"/>
                </a:lnTo>
                <a:lnTo>
                  <a:pt x="0" y="713232"/>
                </a:lnTo>
                <a:lnTo>
                  <a:pt x="0" y="0"/>
                </a:lnTo>
                <a:close/>
              </a:path>
            </a:pathLst>
          </a:custGeom>
          <a:ln w="27432">
            <a:solidFill>
              <a:srgbClr val="4B4DB5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 txBox="1"/>
          <p:nvPr/>
        </p:nvSpPr>
        <p:spPr>
          <a:xfrm>
            <a:off x="7433289" y="2875785"/>
            <a:ext cx="1332444" cy="540858"/>
          </a:xfrm>
          <a:prstGeom prst="rect">
            <a:avLst/>
          </a:prstGeom>
        </p:spPr>
        <p:txBody>
          <a:bodyPr vert="horz" wrap="square" lIns="0" tIns="576" rIns="0" bIns="0" rtlCol="0">
            <a:spAutoFit/>
          </a:bodyPr>
          <a:lstStyle/>
          <a:p>
            <a:pPr marL="273514" indent="-274089">
              <a:lnSpc>
                <a:spcPts val="2158"/>
              </a:lnSpc>
              <a:spcBef>
                <a:spcPts val="5"/>
              </a:spcBef>
            </a:pPr>
            <a:r>
              <a:rPr sz="1768" spc="9" dirty="0">
                <a:latin typeface="Tahoma"/>
                <a:cs typeface="Tahoma"/>
              </a:rPr>
              <a:t>Qualidade do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produto</a:t>
            </a:r>
            <a:endParaRPr sz="1768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39359" y="2816444"/>
            <a:ext cx="1752791" cy="671980"/>
            <a:chOff x="1203959" y="3105911"/>
            <a:chExt cx="1932939" cy="741045"/>
          </a:xfrm>
        </p:grpSpPr>
        <p:sp>
          <p:nvSpPr>
            <p:cNvPr id="11" name="object 11"/>
            <p:cNvSpPr/>
            <p:nvPr/>
          </p:nvSpPr>
          <p:spPr>
            <a:xfrm>
              <a:off x="1217675" y="3119627"/>
              <a:ext cx="1905000" cy="713740"/>
            </a:xfrm>
            <a:custGeom>
              <a:avLst/>
              <a:gdLst/>
              <a:ahLst/>
              <a:cxnLst/>
              <a:rect l="l" t="t" r="r" b="b"/>
              <a:pathLst>
                <a:path w="1905000" h="713739">
                  <a:moveTo>
                    <a:pt x="1905000" y="713232"/>
                  </a:moveTo>
                  <a:lnTo>
                    <a:pt x="0" y="713232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7132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7675" y="3119627"/>
              <a:ext cx="1905000" cy="713740"/>
            </a:xfrm>
            <a:custGeom>
              <a:avLst/>
              <a:gdLst/>
              <a:ahLst/>
              <a:cxnLst/>
              <a:rect l="l" t="t" r="r" b="b"/>
              <a:pathLst>
                <a:path w="1905000" h="713739">
                  <a:moveTo>
                    <a:pt x="0" y="0"/>
                  </a:moveTo>
                  <a:lnTo>
                    <a:pt x="1905000" y="0"/>
                  </a:lnTo>
                  <a:lnTo>
                    <a:pt x="1905000" y="713232"/>
                  </a:lnTo>
                  <a:lnTo>
                    <a:pt x="0" y="713232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64234" y="2864380"/>
            <a:ext cx="1702696" cy="53843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408831" marR="177928" indent="-223993">
              <a:lnSpc>
                <a:spcPct val="101499"/>
              </a:lnSpc>
              <a:spcBef>
                <a:spcPts val="86"/>
              </a:spcBef>
            </a:pPr>
            <a:r>
              <a:rPr sz="1768" spc="9" dirty="0">
                <a:solidFill>
                  <a:srgbClr val="ACACAC"/>
                </a:solidFill>
                <a:latin typeface="Tahoma"/>
                <a:cs typeface="Tahoma"/>
              </a:rPr>
              <a:t>Qualidade do </a:t>
            </a:r>
            <a:r>
              <a:rPr sz="1768" spc="-540" dirty="0">
                <a:solidFill>
                  <a:srgbClr val="ACACAC"/>
                </a:solidFill>
                <a:latin typeface="Tahoma"/>
                <a:cs typeface="Tahoma"/>
              </a:rPr>
              <a:t> </a:t>
            </a:r>
            <a:r>
              <a:rPr sz="1768" spc="9" dirty="0">
                <a:solidFill>
                  <a:srgbClr val="ACACAC"/>
                </a:solidFill>
                <a:latin typeface="Tahoma"/>
                <a:cs typeface="Tahoma"/>
              </a:rPr>
              <a:t>processo</a:t>
            </a:r>
            <a:endParaRPr sz="1768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88174" y="2820589"/>
            <a:ext cx="1622657" cy="684073"/>
            <a:chOff x="6661403" y="3110483"/>
            <a:chExt cx="1789430" cy="754380"/>
          </a:xfrm>
        </p:grpSpPr>
        <p:sp>
          <p:nvSpPr>
            <p:cNvPr id="15" name="object 15"/>
            <p:cNvSpPr/>
            <p:nvPr/>
          </p:nvSpPr>
          <p:spPr>
            <a:xfrm>
              <a:off x="6682739" y="3131819"/>
              <a:ext cx="1746885" cy="711835"/>
            </a:xfrm>
            <a:custGeom>
              <a:avLst/>
              <a:gdLst/>
              <a:ahLst/>
              <a:cxnLst/>
              <a:rect l="l" t="t" r="r" b="b"/>
              <a:pathLst>
                <a:path w="1746884" h="711835">
                  <a:moveTo>
                    <a:pt x="1746504" y="711708"/>
                  </a:moveTo>
                  <a:lnTo>
                    <a:pt x="0" y="711708"/>
                  </a:lnTo>
                  <a:lnTo>
                    <a:pt x="0" y="0"/>
                  </a:lnTo>
                  <a:lnTo>
                    <a:pt x="1746504" y="0"/>
                  </a:lnTo>
                  <a:lnTo>
                    <a:pt x="1746504" y="711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" name="object 16"/>
            <p:cNvSpPr/>
            <p:nvPr/>
          </p:nvSpPr>
          <p:spPr>
            <a:xfrm>
              <a:off x="6682739" y="3131819"/>
              <a:ext cx="1746885" cy="711835"/>
            </a:xfrm>
            <a:custGeom>
              <a:avLst/>
              <a:gdLst/>
              <a:ahLst/>
              <a:cxnLst/>
              <a:rect l="l" t="t" r="r" b="b"/>
              <a:pathLst>
                <a:path w="1746884" h="711835">
                  <a:moveTo>
                    <a:pt x="0" y="0"/>
                  </a:moveTo>
                  <a:lnTo>
                    <a:pt x="1746504" y="0"/>
                  </a:lnTo>
                  <a:lnTo>
                    <a:pt x="1746504" y="711708"/>
                  </a:lnTo>
                  <a:lnTo>
                    <a:pt x="0" y="711708"/>
                  </a:lnTo>
                  <a:lnTo>
                    <a:pt x="0" y="0"/>
                  </a:lnTo>
                  <a:close/>
                </a:path>
              </a:pathLst>
            </a:custGeom>
            <a:ln w="42672">
              <a:solidFill>
                <a:srgbClr val="4B4DB5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26871" y="2874066"/>
            <a:ext cx="1545496" cy="53843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379464" marR="99041" indent="-274089">
              <a:lnSpc>
                <a:spcPct val="101499"/>
              </a:lnSpc>
              <a:spcBef>
                <a:spcPts val="86"/>
              </a:spcBef>
            </a:pPr>
            <a:r>
              <a:rPr sz="1768" spc="9" dirty="0">
                <a:latin typeface="Tahoma"/>
                <a:cs typeface="Tahoma"/>
              </a:rPr>
              <a:t>Qualidade do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produto</a:t>
            </a:r>
            <a:endParaRPr sz="1768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45810" y="3806565"/>
            <a:ext cx="3753762" cy="2040125"/>
            <a:chOff x="5732462" y="4197794"/>
            <a:chExt cx="4139565" cy="2249805"/>
          </a:xfrm>
        </p:grpSpPr>
        <p:sp>
          <p:nvSpPr>
            <p:cNvPr id="19" name="object 19"/>
            <p:cNvSpPr/>
            <p:nvPr/>
          </p:nvSpPr>
          <p:spPr>
            <a:xfrm>
              <a:off x="5737860" y="420319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3F42A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2526" y="4197858"/>
              <a:ext cx="4139183" cy="22494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37860" y="4203192"/>
              <a:ext cx="4128770" cy="2239010"/>
            </a:xfrm>
            <a:custGeom>
              <a:avLst/>
              <a:gdLst/>
              <a:ahLst/>
              <a:cxnLst/>
              <a:rect l="l" t="t" r="r" b="b"/>
              <a:pathLst>
                <a:path w="4128770" h="2239010">
                  <a:moveTo>
                    <a:pt x="0" y="0"/>
                  </a:moveTo>
                  <a:lnTo>
                    <a:pt x="4128515" y="0"/>
                  </a:lnTo>
                  <a:lnTo>
                    <a:pt x="4128515" y="2238756"/>
                  </a:lnTo>
                  <a:lnTo>
                    <a:pt x="0" y="223875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3F42A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32845" y="3856907"/>
            <a:ext cx="1415362" cy="275551"/>
          </a:xfrm>
          <a:prstGeom prst="rect">
            <a:avLst/>
          </a:prstGeom>
        </p:spPr>
        <p:txBody>
          <a:bodyPr vert="horz" wrap="square" lIns="0" tIns="3455" rIns="0" bIns="0" rtlCol="0">
            <a:spAutoFit/>
          </a:bodyPr>
          <a:lstStyle/>
          <a:p>
            <a:pPr>
              <a:spcBef>
                <a:spcPts val="27"/>
              </a:spcBef>
            </a:pPr>
            <a:r>
              <a:rPr sz="1768" spc="5" dirty="0">
                <a:latin typeface="Tahoma"/>
                <a:cs typeface="Tahoma"/>
              </a:rPr>
              <a:t>ca</a:t>
            </a:r>
            <a:r>
              <a:rPr sz="1768" spc="-32" dirty="0">
                <a:latin typeface="Tahoma"/>
                <a:cs typeface="Tahoma"/>
              </a:rPr>
              <a:t>r</a:t>
            </a:r>
            <a:r>
              <a:rPr sz="1768" spc="23" dirty="0">
                <a:latin typeface="Tahoma"/>
                <a:cs typeface="Tahoma"/>
              </a:rPr>
              <a:t>a</a:t>
            </a:r>
            <a:r>
              <a:rPr sz="1768" spc="5" dirty="0">
                <a:latin typeface="Tahoma"/>
                <a:cs typeface="Tahoma"/>
              </a:rPr>
              <a:t>c</a:t>
            </a:r>
            <a:r>
              <a:rPr sz="1768" spc="18" dirty="0">
                <a:latin typeface="Tahoma"/>
                <a:cs typeface="Tahoma"/>
              </a:rPr>
              <a:t>t</a:t>
            </a:r>
            <a:r>
              <a:rPr sz="1768" dirty="0">
                <a:latin typeface="Tahoma"/>
                <a:cs typeface="Tahoma"/>
              </a:rPr>
              <a:t>e</a:t>
            </a:r>
            <a:r>
              <a:rPr sz="1768" spc="5" dirty="0">
                <a:latin typeface="Tahoma"/>
                <a:cs typeface="Tahoma"/>
              </a:rPr>
              <a:t>rí</a:t>
            </a:r>
            <a:r>
              <a:rPr sz="1768" spc="14" dirty="0">
                <a:latin typeface="Tahoma"/>
                <a:cs typeface="Tahoma"/>
              </a:rPr>
              <a:t>s</a:t>
            </a:r>
            <a:r>
              <a:rPr sz="1768" dirty="0">
                <a:latin typeface="Tahoma"/>
                <a:cs typeface="Tahoma"/>
              </a:rPr>
              <a:t>t</a:t>
            </a:r>
            <a:r>
              <a:rPr sz="1768" spc="5" dirty="0">
                <a:latin typeface="Tahoma"/>
                <a:cs typeface="Tahoma"/>
              </a:rPr>
              <a:t>ic</a:t>
            </a:r>
            <a:r>
              <a:rPr sz="1768" spc="23" dirty="0">
                <a:latin typeface="Tahoma"/>
                <a:cs typeface="Tahoma"/>
              </a:rPr>
              <a:t>a</a:t>
            </a:r>
            <a:r>
              <a:rPr sz="1768" spc="9" dirty="0">
                <a:latin typeface="Tahoma"/>
                <a:cs typeface="Tahoma"/>
              </a:rPr>
              <a:t>s</a:t>
            </a:r>
            <a:endParaRPr sz="1768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5710" y="4240559"/>
            <a:ext cx="3969002" cy="148561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880546" y="4245395"/>
            <a:ext cx="3959329" cy="1418164"/>
          </a:xfrm>
          <a:prstGeom prst="rect">
            <a:avLst/>
          </a:prstGeom>
          <a:ln w="10668">
            <a:solidFill>
              <a:srgbClr val="C16B95"/>
            </a:solidFill>
          </a:ln>
        </p:spPr>
        <p:txBody>
          <a:bodyPr vert="horz" wrap="square" lIns="0" tIns="44914" rIns="0" bIns="0" rtlCol="0">
            <a:spAutoFit/>
          </a:bodyPr>
          <a:lstStyle/>
          <a:p>
            <a:pPr marL="89828" marR="310366">
              <a:lnSpc>
                <a:spcPct val="101499"/>
              </a:lnSpc>
              <a:spcBef>
                <a:spcPts val="354"/>
              </a:spcBef>
            </a:pPr>
            <a:r>
              <a:rPr sz="1768" spc="14" dirty="0">
                <a:latin typeface="Tahoma"/>
                <a:cs typeface="Tahoma"/>
              </a:rPr>
              <a:t>Busca</a:t>
            </a:r>
            <a:r>
              <a:rPr sz="1768" spc="-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qualidade</a:t>
            </a:r>
            <a:r>
              <a:rPr sz="1768" spc="50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no </a:t>
            </a:r>
            <a:r>
              <a:rPr sz="1768" spc="9" dirty="0">
                <a:latin typeface="Tahoma"/>
                <a:cs typeface="Tahoma"/>
              </a:rPr>
              <a:t>processo</a:t>
            </a:r>
            <a:r>
              <a:rPr sz="1768" spc="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desenvolvimento.</a:t>
            </a:r>
            <a:endParaRPr sz="1768">
              <a:latin typeface="Tahoma"/>
              <a:cs typeface="Tahoma"/>
            </a:endParaRPr>
          </a:p>
          <a:p>
            <a:pPr>
              <a:spcBef>
                <a:spcPts val="9"/>
              </a:spcBef>
            </a:pPr>
            <a:endParaRPr sz="1814">
              <a:latin typeface="Tahoma"/>
              <a:cs typeface="Tahoma"/>
            </a:endParaRPr>
          </a:p>
          <a:p>
            <a:pPr marL="89828"/>
            <a:r>
              <a:rPr sz="1768" dirty="0">
                <a:latin typeface="Tahoma"/>
                <a:cs typeface="Tahoma"/>
              </a:rPr>
              <a:t>Pode</a:t>
            </a:r>
            <a:r>
              <a:rPr sz="1768" spc="9" dirty="0">
                <a:latin typeface="Tahoma"/>
                <a:cs typeface="Tahoma"/>
              </a:rPr>
              <a:t> seguir</a:t>
            </a:r>
            <a:r>
              <a:rPr sz="176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padrões:</a:t>
            </a:r>
            <a:endParaRPr sz="1768">
              <a:latin typeface="Tahoma"/>
              <a:cs typeface="Tahoma"/>
            </a:endParaRPr>
          </a:p>
          <a:p>
            <a:pPr marL="89828">
              <a:spcBef>
                <a:spcPts val="45"/>
              </a:spcBef>
            </a:pPr>
            <a:r>
              <a:rPr sz="1768" spc="9" dirty="0">
                <a:latin typeface="Tahoma"/>
                <a:cs typeface="Tahoma"/>
              </a:rPr>
              <a:t>ex.:</a:t>
            </a:r>
            <a:r>
              <a:rPr sz="1768" spc="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ISO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12207;</a:t>
            </a:r>
            <a:r>
              <a:rPr sz="1768" spc="63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CMMI,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DO178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40439" y="3818272"/>
            <a:ext cx="1670450" cy="275551"/>
          </a:xfrm>
          <a:prstGeom prst="rect">
            <a:avLst/>
          </a:prstGeom>
        </p:spPr>
        <p:txBody>
          <a:bodyPr vert="horz" wrap="square" lIns="0" tIns="3455" rIns="0" bIns="0" rtlCol="0">
            <a:spAutoFit/>
          </a:bodyPr>
          <a:lstStyle/>
          <a:p>
            <a:pPr>
              <a:spcBef>
                <a:spcPts val="27"/>
              </a:spcBef>
            </a:pPr>
            <a:r>
              <a:rPr sz="1768" b="1" spc="18" dirty="0">
                <a:solidFill>
                  <a:srgbClr val="0A0AFF"/>
                </a:solidFill>
                <a:latin typeface="Tahoma"/>
                <a:cs typeface="Tahoma"/>
              </a:rPr>
              <a:t>c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a</a:t>
            </a:r>
            <a:r>
              <a:rPr sz="1768" b="1" dirty="0">
                <a:solidFill>
                  <a:srgbClr val="0A0AFF"/>
                </a:solidFill>
                <a:latin typeface="Tahoma"/>
                <a:cs typeface="Tahoma"/>
              </a:rPr>
              <a:t>r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act</a:t>
            </a:r>
            <a:r>
              <a:rPr sz="1768" b="1" spc="5" dirty="0">
                <a:solidFill>
                  <a:srgbClr val="0A0AFF"/>
                </a:solidFill>
                <a:latin typeface="Tahoma"/>
                <a:cs typeface="Tahoma"/>
              </a:rPr>
              <a:t>e</a:t>
            </a:r>
            <a:r>
              <a:rPr sz="1768" b="1" spc="18" dirty="0">
                <a:solidFill>
                  <a:srgbClr val="0A0AFF"/>
                </a:solidFill>
                <a:latin typeface="Tahoma"/>
                <a:cs typeface="Tahoma"/>
              </a:rPr>
              <a:t>r</a:t>
            </a:r>
            <a:r>
              <a:rPr sz="1768" b="1" dirty="0">
                <a:solidFill>
                  <a:srgbClr val="0A0AFF"/>
                </a:solidFill>
                <a:latin typeface="Tahoma"/>
                <a:cs typeface="Tahoma"/>
              </a:rPr>
              <a:t>í</a:t>
            </a:r>
            <a:r>
              <a:rPr sz="1768" b="1" spc="23" dirty="0">
                <a:solidFill>
                  <a:srgbClr val="0A0AFF"/>
                </a:solidFill>
                <a:latin typeface="Tahoma"/>
                <a:cs typeface="Tahoma"/>
              </a:rPr>
              <a:t>s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t</a:t>
            </a:r>
            <a:r>
              <a:rPr sz="1768" b="1" dirty="0">
                <a:solidFill>
                  <a:srgbClr val="0A0AFF"/>
                </a:solidFill>
                <a:latin typeface="Tahoma"/>
                <a:cs typeface="Tahoma"/>
              </a:rPr>
              <a:t>i</a:t>
            </a:r>
            <a:r>
              <a:rPr sz="1768" b="1" spc="18" dirty="0">
                <a:solidFill>
                  <a:srgbClr val="0A0AFF"/>
                </a:solidFill>
                <a:latin typeface="Tahoma"/>
                <a:cs typeface="Tahoma"/>
              </a:rPr>
              <a:t>c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as</a:t>
            </a:r>
            <a:endParaRPr sz="1768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49252" y="3772764"/>
            <a:ext cx="1800699" cy="36898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507356" y="3768187"/>
            <a:ext cx="3573530" cy="2036677"/>
          </a:xfrm>
          <a:prstGeom prst="rect">
            <a:avLst/>
          </a:prstGeom>
        </p:spPr>
        <p:txBody>
          <a:bodyPr vert="horz" wrap="square" lIns="0" tIns="29366" rIns="0" bIns="0" rtlCol="0">
            <a:spAutoFit/>
          </a:bodyPr>
          <a:lstStyle/>
          <a:p>
            <a:pPr marL="34549" marR="317852">
              <a:lnSpc>
                <a:spcPct val="109000"/>
              </a:lnSpc>
              <a:spcBef>
                <a:spcPts val="230"/>
              </a:spcBef>
            </a:pPr>
            <a:r>
              <a:rPr sz="2652" spc="14" baseline="-9971" dirty="0">
                <a:latin typeface="Tahoma"/>
                <a:cs typeface="Tahoma"/>
              </a:rPr>
              <a:t>“C</a:t>
            </a:r>
            <a:r>
              <a:rPr sz="2652" spc="34" baseline="-9971" dirty="0">
                <a:latin typeface="Tahoma"/>
                <a:cs typeface="Tahoma"/>
              </a:rPr>
              <a:t>o</a:t>
            </a:r>
            <a:r>
              <a:rPr sz="2652" spc="-6" baseline="-9971" dirty="0">
                <a:latin typeface="Tahoma"/>
                <a:cs typeface="Tahoma"/>
              </a:rPr>
              <a:t>n</a:t>
            </a:r>
            <a:r>
              <a:rPr sz="2652" baseline="-9971" dirty="0">
                <a:latin typeface="Tahoma"/>
                <a:cs typeface="Tahoma"/>
              </a:rPr>
              <a:t>j</a:t>
            </a:r>
            <a:r>
              <a:rPr sz="2652" spc="20" baseline="-9971" dirty="0">
                <a:latin typeface="Tahoma"/>
                <a:cs typeface="Tahoma"/>
              </a:rPr>
              <a:t>un</a:t>
            </a:r>
            <a:r>
              <a:rPr sz="2652" baseline="-9971" dirty="0">
                <a:latin typeface="Tahoma"/>
                <a:cs typeface="Tahoma"/>
              </a:rPr>
              <a:t>t</a:t>
            </a:r>
            <a:r>
              <a:rPr sz="2652" spc="20" baseline="-9971" dirty="0">
                <a:latin typeface="Tahoma"/>
                <a:cs typeface="Tahoma"/>
              </a:rPr>
              <a:t>o</a:t>
            </a:r>
            <a:r>
              <a:rPr sz="2652" spc="47" baseline="-9971" dirty="0">
                <a:latin typeface="Tahoma"/>
                <a:cs typeface="Tahoma"/>
              </a:rPr>
              <a:t> </a:t>
            </a:r>
            <a:r>
              <a:rPr sz="2652" spc="6" baseline="-9971" dirty="0">
                <a:latin typeface="Tahoma"/>
                <a:cs typeface="Tahoma"/>
              </a:rPr>
              <a:t>d</a:t>
            </a:r>
            <a:r>
              <a:rPr sz="2652" spc="20" baseline="-9971" dirty="0">
                <a:latin typeface="Tahoma"/>
                <a:cs typeface="Tahoma"/>
              </a:rPr>
              <a:t>e</a:t>
            </a:r>
            <a:r>
              <a:rPr sz="2652" spc="129" baseline="-9971" dirty="0">
                <a:latin typeface="Tahoma"/>
                <a:cs typeface="Tahoma"/>
              </a:rPr>
              <a:t> </a:t>
            </a:r>
            <a:r>
              <a:rPr sz="1768" b="1" spc="18" dirty="0">
                <a:solidFill>
                  <a:srgbClr val="0A0AFF"/>
                </a:solidFill>
                <a:latin typeface="Tahoma"/>
                <a:cs typeface="Tahoma"/>
              </a:rPr>
              <a:t>c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a</a:t>
            </a:r>
            <a:r>
              <a:rPr sz="1768" b="1" dirty="0">
                <a:solidFill>
                  <a:srgbClr val="0A0AFF"/>
                </a:solidFill>
                <a:latin typeface="Tahoma"/>
                <a:cs typeface="Tahoma"/>
              </a:rPr>
              <a:t>r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act</a:t>
            </a:r>
            <a:r>
              <a:rPr sz="1768" b="1" spc="5" dirty="0">
                <a:solidFill>
                  <a:srgbClr val="0A0AFF"/>
                </a:solidFill>
                <a:latin typeface="Tahoma"/>
                <a:cs typeface="Tahoma"/>
              </a:rPr>
              <a:t>e</a:t>
            </a:r>
            <a:r>
              <a:rPr sz="1768" b="1" spc="18" dirty="0">
                <a:solidFill>
                  <a:srgbClr val="0A0AFF"/>
                </a:solidFill>
                <a:latin typeface="Tahoma"/>
                <a:cs typeface="Tahoma"/>
              </a:rPr>
              <a:t>r</a:t>
            </a:r>
            <a:r>
              <a:rPr sz="1768" b="1" dirty="0">
                <a:solidFill>
                  <a:srgbClr val="0A0AFF"/>
                </a:solidFill>
                <a:latin typeface="Tahoma"/>
                <a:cs typeface="Tahoma"/>
              </a:rPr>
              <a:t>í</a:t>
            </a:r>
            <a:r>
              <a:rPr sz="1768" b="1" spc="23" dirty="0">
                <a:solidFill>
                  <a:srgbClr val="0A0AFF"/>
                </a:solidFill>
                <a:latin typeface="Tahoma"/>
                <a:cs typeface="Tahoma"/>
              </a:rPr>
              <a:t>s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t</a:t>
            </a:r>
            <a:r>
              <a:rPr sz="1768" b="1" dirty="0">
                <a:solidFill>
                  <a:srgbClr val="0A0AFF"/>
                </a:solidFill>
                <a:latin typeface="Tahoma"/>
                <a:cs typeface="Tahoma"/>
              </a:rPr>
              <a:t>i</a:t>
            </a:r>
            <a:r>
              <a:rPr sz="1768" b="1" spc="18" dirty="0">
                <a:solidFill>
                  <a:srgbClr val="0A0AFF"/>
                </a:solidFill>
                <a:latin typeface="Tahoma"/>
                <a:cs typeface="Tahoma"/>
              </a:rPr>
              <a:t>c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as</a:t>
            </a:r>
            <a:r>
              <a:rPr sz="1768" b="1" spc="-317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2652" spc="14" baseline="-9971" dirty="0">
                <a:latin typeface="Tahoma"/>
                <a:cs typeface="Tahoma"/>
              </a:rPr>
              <a:t>a  </a:t>
            </a:r>
            <a:r>
              <a:rPr sz="1768" spc="9" dirty="0">
                <a:latin typeface="Tahoma"/>
                <a:cs typeface="Tahoma"/>
              </a:rPr>
              <a:t>serem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satisfeitas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dirty="0">
                <a:latin typeface="Tahoma"/>
                <a:cs typeface="Tahoma"/>
              </a:rPr>
              <a:t>para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que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o 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produto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software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atenda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às</a:t>
            </a:r>
            <a:endParaRPr sz="1768">
              <a:latin typeface="Tahoma"/>
              <a:cs typeface="Tahoma"/>
            </a:endParaRPr>
          </a:p>
          <a:p>
            <a:pPr marL="34549" marR="473898">
              <a:lnSpc>
                <a:spcPts val="2167"/>
              </a:lnSpc>
              <a:spcBef>
                <a:spcPts val="63"/>
              </a:spcBef>
            </a:pPr>
            <a:r>
              <a:rPr sz="1768" spc="9" dirty="0">
                <a:latin typeface="Tahoma"/>
                <a:cs typeface="Tahoma"/>
              </a:rPr>
              <a:t>necessidades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dirty="0">
                <a:latin typeface="Tahoma"/>
                <a:cs typeface="Tahoma"/>
              </a:rPr>
              <a:t>para</a:t>
            </a:r>
            <a:r>
              <a:rPr sz="1768" spc="41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as</a:t>
            </a:r>
            <a:r>
              <a:rPr sz="1768" spc="9" dirty="0">
                <a:latin typeface="Tahoma"/>
                <a:cs typeface="Tahoma"/>
              </a:rPr>
              <a:t> quais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dirty="0">
                <a:latin typeface="Tahoma"/>
                <a:cs typeface="Tahoma"/>
              </a:rPr>
              <a:t>foi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construído”</a:t>
            </a:r>
            <a:endParaRPr sz="1768">
              <a:latin typeface="Tahoma"/>
              <a:cs typeface="Tahoma"/>
            </a:endParaRPr>
          </a:p>
          <a:p>
            <a:pPr marL="34549" marR="27639">
              <a:lnSpc>
                <a:spcPts val="2158"/>
              </a:lnSpc>
              <a:spcBef>
                <a:spcPts val="5"/>
              </a:spcBef>
            </a:pPr>
            <a:r>
              <a:rPr sz="1768" spc="14" dirty="0">
                <a:latin typeface="Tahoma"/>
                <a:cs typeface="Tahoma"/>
              </a:rPr>
              <a:t>PMBoK</a:t>
            </a:r>
            <a:r>
              <a:rPr sz="1768" spc="9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(Project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Management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Body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of</a:t>
            </a:r>
            <a:r>
              <a:rPr sz="176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Knowledge)</a:t>
            </a:r>
            <a:endParaRPr sz="1768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5062" y="966896"/>
            <a:ext cx="6899459" cy="68783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Características</a:t>
            </a:r>
            <a:r>
              <a:rPr spc="-23" dirty="0"/>
              <a:t> </a:t>
            </a:r>
            <a:r>
              <a:rPr spc="-9" dirty="0"/>
              <a:t>de</a:t>
            </a:r>
            <a:r>
              <a:rPr spc="18" dirty="0"/>
              <a:t> </a:t>
            </a:r>
            <a:r>
              <a:rPr spc="-9" dirty="0"/>
              <a:t>qualidade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1065" y="2006182"/>
            <a:ext cx="3264892" cy="38141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3" b="1" spc="-5" dirty="0">
                <a:latin typeface="Tahoma"/>
                <a:cs typeface="Tahoma"/>
              </a:rPr>
              <a:t>Sistemas</a:t>
            </a:r>
            <a:r>
              <a:rPr sz="2403" b="1" spc="-27" dirty="0">
                <a:latin typeface="Tahoma"/>
                <a:cs typeface="Tahoma"/>
              </a:rPr>
              <a:t> </a:t>
            </a:r>
            <a:r>
              <a:rPr sz="2403" b="1" spc="-5" dirty="0">
                <a:latin typeface="Tahoma"/>
                <a:cs typeface="Tahoma"/>
              </a:rPr>
              <a:t>não </a:t>
            </a:r>
            <a:r>
              <a:rPr sz="2403" b="1" dirty="0">
                <a:latin typeface="Tahoma"/>
                <a:cs typeface="Tahoma"/>
              </a:rPr>
              <a:t>críticos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429" y="2429494"/>
            <a:ext cx="4039944" cy="2951994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46641" rIns="0" bIns="0" rtlCol="0">
            <a:spAutoFit/>
          </a:bodyPr>
          <a:lstStyle/>
          <a:p>
            <a:pPr marL="433591" indent="-343188">
              <a:spcBef>
                <a:spcPts val="367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Funcionalidade</a:t>
            </a:r>
            <a:endParaRPr sz="1995">
              <a:latin typeface="Tahoma"/>
              <a:cs typeface="Tahoma"/>
            </a:endParaRPr>
          </a:p>
          <a:p>
            <a:pPr marL="433591" indent="-343188">
              <a:spcBef>
                <a:spcPts val="490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Compatibilidade</a:t>
            </a:r>
            <a:endParaRPr sz="1995">
              <a:latin typeface="Tahoma"/>
              <a:cs typeface="Tahoma"/>
            </a:endParaRPr>
          </a:p>
          <a:p>
            <a:pPr marL="433591" indent="-343188">
              <a:spcBef>
                <a:spcPts val="490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Desempenho</a:t>
            </a:r>
            <a:endParaRPr sz="1995">
              <a:latin typeface="Tahoma"/>
              <a:cs typeface="Tahoma"/>
            </a:endParaRPr>
          </a:p>
          <a:p>
            <a:pPr marL="433591" indent="-343188">
              <a:spcBef>
                <a:spcPts val="476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Confiabilidade</a:t>
            </a:r>
            <a:endParaRPr sz="1995">
              <a:latin typeface="Tahoma"/>
              <a:cs typeface="Tahoma"/>
            </a:endParaRPr>
          </a:p>
          <a:p>
            <a:pPr marL="433591" indent="-343188">
              <a:spcBef>
                <a:spcPts val="490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995" spc="5" dirty="0">
                <a:latin typeface="Tahoma"/>
                <a:cs typeface="Tahoma"/>
              </a:rPr>
              <a:t>Segurança</a:t>
            </a:r>
            <a:endParaRPr sz="1995">
              <a:latin typeface="Tahoma"/>
              <a:cs typeface="Tahoma"/>
            </a:endParaRPr>
          </a:p>
          <a:p>
            <a:pPr marL="433591" indent="-343188">
              <a:spcBef>
                <a:spcPts val="490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Manutenibilidade</a:t>
            </a:r>
            <a:endParaRPr sz="1995">
              <a:latin typeface="Tahoma"/>
              <a:cs typeface="Tahoma"/>
            </a:endParaRPr>
          </a:p>
          <a:p>
            <a:pPr marL="433591" indent="-343188">
              <a:spcBef>
                <a:spcPts val="490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Portabilidade</a:t>
            </a:r>
            <a:endParaRPr sz="1995">
              <a:latin typeface="Tahoma"/>
              <a:cs typeface="Tahoma"/>
            </a:endParaRPr>
          </a:p>
          <a:p>
            <a:pPr marL="433591" indent="-343188">
              <a:spcBef>
                <a:spcPts val="490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Usabilidade</a:t>
            </a:r>
            <a:endParaRPr sz="199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8425" y="2078063"/>
            <a:ext cx="2608458" cy="38141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3" b="1" spc="-5" dirty="0">
                <a:latin typeface="Tahoma"/>
                <a:cs typeface="Tahoma"/>
              </a:rPr>
              <a:t>Sistemas</a:t>
            </a:r>
            <a:r>
              <a:rPr sz="2403" b="1" spc="-41" dirty="0">
                <a:latin typeface="Tahoma"/>
                <a:cs typeface="Tahoma"/>
              </a:rPr>
              <a:t> </a:t>
            </a:r>
            <a:r>
              <a:rPr sz="2403" b="1" dirty="0">
                <a:latin typeface="Tahoma"/>
                <a:cs typeface="Tahoma"/>
              </a:rPr>
              <a:t>críticos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8784" y="2468190"/>
            <a:ext cx="4368736" cy="3615794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vert="horz" wrap="square" lIns="0" tIns="33397" rIns="0" bIns="0" rtlCol="0">
            <a:spAutoFit/>
          </a:bodyPr>
          <a:lstStyle/>
          <a:p>
            <a:pPr marL="433591" indent="-343188">
              <a:spcBef>
                <a:spcPts val="263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Dependabilidade (</a:t>
            </a:r>
            <a:r>
              <a:rPr sz="2086" i="1" dirty="0">
                <a:latin typeface="Verdana"/>
                <a:cs typeface="Verdana"/>
              </a:rPr>
              <a:t>Dependability</a:t>
            </a:r>
            <a:r>
              <a:rPr sz="1995" dirty="0">
                <a:latin typeface="Tahoma"/>
                <a:cs typeface="Tahoma"/>
              </a:rPr>
              <a:t>):</a:t>
            </a:r>
          </a:p>
          <a:p>
            <a:pPr marL="834360" lvl="1" indent="-286757">
              <a:spcBef>
                <a:spcPts val="449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34360" algn="l"/>
                <a:tab pos="834936" algn="l"/>
              </a:tabLst>
            </a:pPr>
            <a:r>
              <a:rPr sz="1768" spc="9" dirty="0">
                <a:latin typeface="Tahoma"/>
                <a:cs typeface="Tahoma"/>
              </a:rPr>
              <a:t>Confiabilidade</a:t>
            </a:r>
            <a:endParaRPr sz="1768" dirty="0">
              <a:latin typeface="Tahoma"/>
              <a:cs typeface="Tahoma"/>
            </a:endParaRPr>
          </a:p>
          <a:p>
            <a:pPr marL="834360" lvl="1" indent="-286757">
              <a:spcBef>
                <a:spcPts val="467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34360" algn="l"/>
                <a:tab pos="834936" algn="l"/>
              </a:tabLst>
            </a:pPr>
            <a:r>
              <a:rPr sz="1768" spc="9" dirty="0">
                <a:latin typeface="Tahoma"/>
                <a:cs typeface="Tahoma"/>
              </a:rPr>
              <a:t>Segurança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Operacional</a:t>
            </a:r>
            <a:endParaRPr sz="1768" dirty="0">
              <a:latin typeface="Tahoma"/>
              <a:cs typeface="Tahoma"/>
            </a:endParaRPr>
          </a:p>
          <a:p>
            <a:pPr marL="834360" lvl="1" indent="-286757">
              <a:spcBef>
                <a:spcPts val="481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34360" algn="l"/>
                <a:tab pos="834936" algn="l"/>
              </a:tabLst>
            </a:pPr>
            <a:r>
              <a:rPr sz="1768" spc="9" dirty="0">
                <a:latin typeface="Tahoma"/>
                <a:cs typeface="Tahoma"/>
              </a:rPr>
              <a:t>Disponibilidade</a:t>
            </a:r>
            <a:endParaRPr sz="1768" dirty="0">
              <a:latin typeface="Tahoma"/>
              <a:cs typeface="Tahoma"/>
            </a:endParaRPr>
          </a:p>
          <a:p>
            <a:pPr marL="834360" lvl="1" indent="-286757">
              <a:spcBef>
                <a:spcPts val="467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34360" algn="l"/>
                <a:tab pos="834936" algn="l"/>
              </a:tabLst>
            </a:pPr>
            <a:r>
              <a:rPr sz="1768" spc="9" dirty="0">
                <a:latin typeface="Tahoma"/>
                <a:cs typeface="Tahoma"/>
              </a:rPr>
              <a:t>Confidencialidade</a:t>
            </a:r>
            <a:endParaRPr sz="1768" dirty="0">
              <a:latin typeface="Tahoma"/>
              <a:cs typeface="Tahoma"/>
            </a:endParaRPr>
          </a:p>
          <a:p>
            <a:pPr marL="834360" lvl="1" indent="-286757">
              <a:spcBef>
                <a:spcPts val="467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34360" algn="l"/>
                <a:tab pos="834936" algn="l"/>
              </a:tabLst>
            </a:pPr>
            <a:r>
              <a:rPr sz="1768" spc="9" dirty="0">
                <a:latin typeface="Tahoma"/>
                <a:cs typeface="Tahoma"/>
              </a:rPr>
              <a:t>Integridade</a:t>
            </a:r>
            <a:endParaRPr sz="1768" dirty="0">
              <a:latin typeface="Tahoma"/>
              <a:cs typeface="Tahoma"/>
            </a:endParaRPr>
          </a:p>
          <a:p>
            <a:pPr marL="834360" lvl="1" indent="-286757">
              <a:spcBef>
                <a:spcPts val="481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34360" algn="l"/>
                <a:tab pos="834936" algn="l"/>
              </a:tabLst>
            </a:pPr>
            <a:r>
              <a:rPr sz="1768" spc="9" dirty="0">
                <a:latin typeface="Tahoma"/>
                <a:cs typeface="Tahoma"/>
              </a:rPr>
              <a:t>Manutenibilidade</a:t>
            </a:r>
            <a:endParaRPr sz="1768" dirty="0">
              <a:latin typeface="Tahoma"/>
              <a:cs typeface="Tahoma"/>
            </a:endParaRPr>
          </a:p>
          <a:p>
            <a:pPr marL="433591" indent="-343188">
              <a:spcBef>
                <a:spcPts val="490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Resiliência:</a:t>
            </a:r>
          </a:p>
          <a:p>
            <a:pPr marL="834360" marR="198081" lvl="1" indent="-286182">
              <a:lnSpc>
                <a:spcPct val="101499"/>
              </a:lnSpc>
              <a:spcBef>
                <a:spcPts val="435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34360" algn="l"/>
                <a:tab pos="834936" algn="l"/>
              </a:tabLst>
            </a:pPr>
            <a:r>
              <a:rPr sz="1768" spc="9" dirty="0">
                <a:latin typeface="Tahoma"/>
                <a:cs typeface="Tahoma"/>
              </a:rPr>
              <a:t>dependabilidade</a:t>
            </a:r>
            <a:r>
              <a:rPr sz="1768" spc="54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em</a:t>
            </a:r>
            <a:r>
              <a:rPr sz="1768" spc="9" dirty="0">
                <a:latin typeface="Tahoma"/>
                <a:cs typeface="Tahoma"/>
              </a:rPr>
              <a:t> presença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mudanças</a:t>
            </a:r>
            <a:endParaRPr sz="1768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5877" y="6190755"/>
            <a:ext cx="3211915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4" dirty="0">
                <a:latin typeface="Arial MT"/>
                <a:cs typeface="Arial MT"/>
              </a:rPr>
              <a:t>ISO</a:t>
            </a:r>
            <a:r>
              <a:rPr sz="1768" spc="5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25010</a:t>
            </a:r>
            <a:r>
              <a:rPr sz="1768" spc="-9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(evolução</a:t>
            </a:r>
            <a:r>
              <a:rPr sz="1768" spc="-9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ISO9126)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6291" y="6158994"/>
            <a:ext cx="3209036" cy="62538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00299"/>
              </a:lnSpc>
              <a:spcBef>
                <a:spcPts val="91"/>
              </a:spcBef>
            </a:pPr>
            <a:r>
              <a:rPr sz="997" spc="-9" dirty="0">
                <a:solidFill>
                  <a:srgbClr val="212121"/>
                </a:solidFill>
                <a:latin typeface="Arial MT"/>
                <a:cs typeface="Arial MT"/>
              </a:rPr>
              <a:t>Avizienis</a:t>
            </a:r>
            <a:r>
              <a:rPr sz="997" spc="27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A,</a:t>
            </a:r>
            <a:r>
              <a:rPr sz="997" spc="-9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Laprie</a:t>
            </a:r>
            <a:r>
              <a:rPr sz="997" spc="-1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JC,</a:t>
            </a:r>
            <a:r>
              <a:rPr sz="997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Randell</a:t>
            </a:r>
            <a:r>
              <a:rPr sz="997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B,</a:t>
            </a:r>
            <a:r>
              <a:rPr sz="997" spc="-9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Landwehr</a:t>
            </a:r>
            <a:r>
              <a:rPr sz="997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C.</a:t>
            </a:r>
            <a:r>
              <a:rPr sz="997" spc="-9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Basic </a:t>
            </a:r>
            <a:r>
              <a:rPr sz="997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concepts and taxonomy of dependable and secure </a:t>
            </a:r>
            <a:r>
              <a:rPr sz="997" dirty="0">
                <a:solidFill>
                  <a:srgbClr val="212121"/>
                </a:solidFill>
                <a:latin typeface="Arial MT"/>
                <a:cs typeface="Arial MT"/>
              </a:rPr>
              <a:t> computing.</a:t>
            </a:r>
            <a:r>
              <a:rPr sz="997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IEEE</a:t>
            </a:r>
            <a:r>
              <a:rPr sz="997" spc="-1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transactions</a:t>
            </a:r>
            <a:r>
              <a:rPr sz="997" spc="-36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997" spc="-27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dependable</a:t>
            </a:r>
            <a:r>
              <a:rPr sz="997" spc="-32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997" spc="-23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dirty="0">
                <a:solidFill>
                  <a:srgbClr val="212121"/>
                </a:solidFill>
                <a:latin typeface="Arial MT"/>
                <a:cs typeface="Arial MT"/>
              </a:rPr>
              <a:t>secure </a:t>
            </a:r>
            <a:r>
              <a:rPr sz="997" spc="-263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dirty="0">
                <a:solidFill>
                  <a:srgbClr val="212121"/>
                </a:solidFill>
                <a:latin typeface="Arial MT"/>
                <a:cs typeface="Arial MT"/>
              </a:rPr>
              <a:t>computing.</a:t>
            </a:r>
            <a:r>
              <a:rPr sz="997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2004</a:t>
            </a:r>
            <a:r>
              <a:rPr sz="997" spc="-1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dirty="0">
                <a:solidFill>
                  <a:srgbClr val="212121"/>
                </a:solidFill>
                <a:latin typeface="Arial MT"/>
                <a:cs typeface="Arial MT"/>
              </a:rPr>
              <a:t>Oct</a:t>
            </a:r>
            <a:r>
              <a:rPr sz="997" spc="-18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97" spc="-5" dirty="0">
                <a:solidFill>
                  <a:srgbClr val="212121"/>
                </a:solidFill>
                <a:latin typeface="Arial MT"/>
                <a:cs typeface="Arial MT"/>
              </a:rPr>
              <a:t>4;1(1):11-33.</a:t>
            </a:r>
            <a:endParaRPr sz="997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3850499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Qualidade</a:t>
            </a:r>
            <a:r>
              <a:rPr spc="5" dirty="0"/>
              <a:t> </a:t>
            </a:r>
            <a:r>
              <a:rPr spc="-9" dirty="0"/>
              <a:t>varia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08170" y="2283622"/>
            <a:ext cx="7900808" cy="4164302"/>
          </a:xfrm>
          <a:prstGeom prst="rect">
            <a:avLst/>
          </a:prstGeom>
        </p:spPr>
        <p:txBody>
          <a:bodyPr vert="horz" wrap="square" lIns="0" tIns="112860" rIns="0" bIns="0" rtlCol="0">
            <a:spAutoFit/>
          </a:bodyPr>
          <a:lstStyle/>
          <a:p>
            <a:pPr marL="354128" indent="-343188">
              <a:spcBef>
                <a:spcPts val="889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3552" algn="l"/>
                <a:tab pos="354704" algn="l"/>
              </a:tabLst>
            </a:pPr>
            <a:r>
              <a:rPr sz="3174" spc="14" dirty="0">
                <a:latin typeface="Tahoma"/>
                <a:cs typeface="Tahoma"/>
              </a:rPr>
              <a:t>Conforme</a:t>
            </a:r>
            <a:r>
              <a:rPr sz="3174" spc="-9" dirty="0">
                <a:latin typeface="Tahoma"/>
                <a:cs typeface="Tahoma"/>
              </a:rPr>
              <a:t> </a:t>
            </a:r>
            <a:r>
              <a:rPr sz="3174" spc="14" dirty="0">
                <a:latin typeface="Tahoma"/>
                <a:cs typeface="Tahoma"/>
              </a:rPr>
              <a:t>o</a:t>
            </a:r>
            <a:r>
              <a:rPr sz="3174" spc="5" dirty="0">
                <a:latin typeface="Tahoma"/>
                <a:cs typeface="Tahoma"/>
              </a:rPr>
              <a:t> tipo</a:t>
            </a:r>
            <a:r>
              <a:rPr sz="3174" dirty="0">
                <a:latin typeface="Tahoma"/>
                <a:cs typeface="Tahoma"/>
              </a:rPr>
              <a:t> </a:t>
            </a:r>
            <a:r>
              <a:rPr sz="3174" spc="23" dirty="0">
                <a:latin typeface="Tahoma"/>
                <a:cs typeface="Tahoma"/>
              </a:rPr>
              <a:t>de</a:t>
            </a:r>
            <a:r>
              <a:rPr sz="3174" spc="-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sistema</a:t>
            </a:r>
            <a:endParaRPr sz="3174">
              <a:latin typeface="Tahoma"/>
              <a:cs typeface="Tahoma"/>
            </a:endParaRPr>
          </a:p>
          <a:p>
            <a:pPr marL="754897" marR="399042" lvl="1" indent="-286182">
              <a:lnSpc>
                <a:spcPct val="101299"/>
              </a:lnSpc>
              <a:spcBef>
                <a:spcPts val="671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766" spc="9" dirty="0">
                <a:latin typeface="Tahoma"/>
                <a:cs typeface="Tahoma"/>
              </a:rPr>
              <a:t>Ex.:</a:t>
            </a:r>
            <a:r>
              <a:rPr sz="2766" spc="14" dirty="0">
                <a:latin typeface="Tahoma"/>
                <a:cs typeface="Tahoma"/>
              </a:rPr>
              <a:t> apps</a:t>
            </a:r>
            <a:r>
              <a:rPr sz="2766" spc="41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compra e</a:t>
            </a:r>
            <a:r>
              <a:rPr sz="2766" spc="9" dirty="0">
                <a:latin typeface="Tahoma"/>
                <a:cs typeface="Tahoma"/>
              </a:rPr>
              <a:t> venda</a:t>
            </a:r>
            <a:r>
              <a:rPr sz="2766" spc="73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online</a:t>
            </a:r>
            <a:r>
              <a:rPr sz="2766" spc="41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x</a:t>
            </a:r>
            <a:r>
              <a:rPr sz="2766" spc="9" dirty="0">
                <a:latin typeface="Tahoma"/>
                <a:cs typeface="Tahoma"/>
              </a:rPr>
              <a:t> sistema </a:t>
            </a:r>
            <a:r>
              <a:rPr sz="2766" spc="-848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de</a:t>
            </a:r>
            <a:r>
              <a:rPr sz="2766" spc="36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controle de</a:t>
            </a:r>
            <a:r>
              <a:rPr sz="2766" spc="41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aeronave</a:t>
            </a:r>
            <a:endParaRPr sz="2766">
              <a:latin typeface="Tahoma"/>
              <a:cs typeface="Tahoma"/>
            </a:endParaRPr>
          </a:p>
          <a:p>
            <a:pPr marL="354128" indent="-343188">
              <a:spcBef>
                <a:spcPts val="798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3552" algn="l"/>
                <a:tab pos="354704" algn="l"/>
              </a:tabLst>
            </a:pPr>
            <a:r>
              <a:rPr sz="3174" spc="18" dirty="0">
                <a:latin typeface="Tahoma"/>
                <a:cs typeface="Tahoma"/>
              </a:rPr>
              <a:t>Com</a:t>
            </a:r>
            <a:r>
              <a:rPr sz="3174" spc="-23" dirty="0">
                <a:latin typeface="Tahoma"/>
                <a:cs typeface="Tahoma"/>
              </a:rPr>
              <a:t> </a:t>
            </a:r>
            <a:r>
              <a:rPr sz="3174" spc="14" dirty="0">
                <a:latin typeface="Tahoma"/>
                <a:cs typeface="Tahoma"/>
              </a:rPr>
              <a:t>o</a:t>
            </a:r>
            <a:r>
              <a:rPr sz="3174" spc="-36" dirty="0">
                <a:latin typeface="Tahoma"/>
                <a:cs typeface="Tahoma"/>
              </a:rPr>
              <a:t> </a:t>
            </a:r>
            <a:r>
              <a:rPr sz="3174" spc="14" dirty="0">
                <a:latin typeface="Tahoma"/>
                <a:cs typeface="Tahoma"/>
              </a:rPr>
              <a:t>tempo</a:t>
            </a:r>
            <a:endParaRPr sz="3174">
              <a:latin typeface="Tahoma"/>
              <a:cs typeface="Tahoma"/>
            </a:endParaRPr>
          </a:p>
          <a:p>
            <a:pPr marL="754897" lvl="1" indent="-286757">
              <a:spcBef>
                <a:spcPts val="716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766" spc="9" dirty="0">
                <a:latin typeface="Tahoma"/>
                <a:cs typeface="Tahoma"/>
              </a:rPr>
              <a:t>usuários</a:t>
            </a:r>
            <a:r>
              <a:rPr sz="2766" spc="36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e</a:t>
            </a:r>
            <a:r>
              <a:rPr sz="2766" spc="5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tecnologias</a:t>
            </a:r>
            <a:r>
              <a:rPr sz="2766" spc="36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evoluem</a:t>
            </a:r>
            <a:endParaRPr sz="2766">
              <a:latin typeface="Tahoma"/>
              <a:cs typeface="Tahoma"/>
            </a:endParaRPr>
          </a:p>
          <a:p>
            <a:pPr marL="354128" indent="-343188">
              <a:spcBef>
                <a:spcPts val="798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3552" algn="l"/>
                <a:tab pos="354704" algn="l"/>
              </a:tabLst>
            </a:pPr>
            <a:r>
              <a:rPr sz="3174" spc="18" dirty="0">
                <a:latin typeface="Tahoma"/>
                <a:cs typeface="Tahoma"/>
              </a:rPr>
              <a:t>Com</a:t>
            </a:r>
            <a:r>
              <a:rPr sz="3174" spc="-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a perspectiva </a:t>
            </a:r>
            <a:r>
              <a:rPr sz="3174" spc="23" dirty="0">
                <a:latin typeface="Tahoma"/>
                <a:cs typeface="Tahoma"/>
              </a:rPr>
              <a:t>de</a:t>
            </a:r>
            <a:r>
              <a:rPr sz="3174" spc="5" dirty="0">
                <a:latin typeface="Tahoma"/>
                <a:cs typeface="Tahoma"/>
              </a:rPr>
              <a:t> uso</a:t>
            </a:r>
            <a:r>
              <a:rPr sz="3174" spc="14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de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cada </a:t>
            </a:r>
            <a:r>
              <a:rPr sz="3174" spc="14" dirty="0">
                <a:latin typeface="Tahoma"/>
                <a:cs typeface="Tahoma"/>
              </a:rPr>
              <a:t>pessoa</a:t>
            </a:r>
            <a:endParaRPr sz="3174">
              <a:latin typeface="Tahoma"/>
              <a:cs typeface="Tahoma"/>
            </a:endParaRPr>
          </a:p>
          <a:p>
            <a:pPr marL="754897" marR="192323" lvl="1" indent="-286182">
              <a:lnSpc>
                <a:spcPct val="101299"/>
              </a:lnSpc>
              <a:spcBef>
                <a:spcPts val="680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766" spc="14" dirty="0">
                <a:latin typeface="Tahoma"/>
                <a:cs typeface="Tahoma"/>
              </a:rPr>
              <a:t>grau</a:t>
            </a:r>
            <a:r>
              <a:rPr sz="2766" spc="9" dirty="0">
                <a:latin typeface="Tahoma"/>
                <a:cs typeface="Tahoma"/>
              </a:rPr>
              <a:t> </a:t>
            </a:r>
            <a:r>
              <a:rPr sz="2766" spc="23" dirty="0">
                <a:latin typeface="Tahoma"/>
                <a:cs typeface="Tahoma"/>
              </a:rPr>
              <a:t>de</a:t>
            </a:r>
            <a:r>
              <a:rPr sz="2766" spc="9" dirty="0">
                <a:latin typeface="Tahoma"/>
                <a:cs typeface="Tahoma"/>
              </a:rPr>
              <a:t> instrução,</a:t>
            </a:r>
            <a:r>
              <a:rPr sz="2766" spc="27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expectativa</a:t>
            </a:r>
            <a:r>
              <a:rPr sz="2766" spc="41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de</a:t>
            </a:r>
            <a:r>
              <a:rPr sz="2766" spc="45" dirty="0">
                <a:latin typeface="Tahoma"/>
                <a:cs typeface="Tahoma"/>
              </a:rPr>
              <a:t> </a:t>
            </a:r>
            <a:r>
              <a:rPr sz="2766" spc="5" dirty="0">
                <a:latin typeface="Tahoma"/>
                <a:cs typeface="Tahoma"/>
              </a:rPr>
              <a:t>uso,</a:t>
            </a:r>
            <a:r>
              <a:rPr sz="2766" spc="23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entre </a:t>
            </a:r>
            <a:r>
              <a:rPr sz="2766" spc="-848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outras</a:t>
            </a:r>
            <a:endParaRPr sz="2766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1740</Words>
  <Application>Microsoft Office PowerPoint</Application>
  <PresentationFormat>Widescreen</PresentationFormat>
  <Paragraphs>294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40" baseType="lpstr">
      <vt:lpstr>Arial</vt:lpstr>
      <vt:lpstr>Arial MT</vt:lpstr>
      <vt:lpstr>Calibri</vt:lpstr>
      <vt:lpstr>Calibri Light</vt:lpstr>
      <vt:lpstr>Symbol</vt:lpstr>
      <vt:lpstr>Tahoma</vt:lpstr>
      <vt:lpstr>Times New Roman</vt:lpstr>
      <vt:lpstr>Trebuchet MS</vt:lpstr>
      <vt:lpstr>Verdana</vt:lpstr>
      <vt:lpstr>Tema do Office</vt:lpstr>
      <vt:lpstr>Banco de Dados Aula 01</vt:lpstr>
      <vt:lpstr>Quem é Elaine Figueiredo</vt:lpstr>
      <vt:lpstr>Apresentação</vt:lpstr>
      <vt:lpstr>IMPORTÂNCIA DE PRODUZIR  SOFTWARE COM QUALIDADE</vt:lpstr>
      <vt:lpstr>Importância do software</vt:lpstr>
      <vt:lpstr>Exemplos de mau funcionamento</vt:lpstr>
      <vt:lpstr>Aspectos da qualidade</vt:lpstr>
      <vt:lpstr>Características de qualidade</vt:lpstr>
      <vt:lpstr>Qualidade varia</vt:lpstr>
      <vt:lpstr>Entraves à qualidade</vt:lpstr>
      <vt:lpstr>Entraves à qualidade</vt:lpstr>
      <vt:lpstr>Defeito ou bug?</vt:lpstr>
      <vt:lpstr>Defeitos são inevitáveis</vt:lpstr>
      <vt:lpstr>Defeitos podem ser reduzidos?</vt:lpstr>
      <vt:lpstr>Que defeitos evitar?</vt:lpstr>
      <vt:lpstr>SOBRE V&amp;V</vt:lpstr>
      <vt:lpstr>Verificação e Validação (V&amp;V)</vt:lpstr>
      <vt:lpstr>V&amp;V no ciclo de desenvolvimento</vt:lpstr>
      <vt:lpstr>Técnicas de V&amp;V</vt:lpstr>
      <vt:lpstr>V&amp;V: fazer ou não fazer,  eis a questão</vt:lpstr>
      <vt:lpstr>V&amp;V: não fazer</vt:lpstr>
      <vt:lpstr>V&amp;V: não fazer – Regra de 10</vt:lpstr>
      <vt:lpstr>Dívida Técnica</vt:lpstr>
      <vt:lpstr>V&amp;V: melhor fazer</vt:lpstr>
      <vt:lpstr>Mais razões para empregar V&amp;V</vt:lpstr>
      <vt:lpstr>Em suma ...</vt:lpstr>
      <vt:lpstr>Técnicas de V&amp;V</vt:lpstr>
      <vt:lpstr>Algumas referências</vt:lpstr>
      <vt:lpstr>Leituras Adicionais (1)</vt:lpstr>
      <vt:lpstr>Leituras Adicionais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 Aula 01</dc:title>
  <dc:creator>Prof Elaine Barbosa de Figueiredo</dc:creator>
  <cp:lastModifiedBy>Prof Elaine Barbosa de Figueiredo</cp:lastModifiedBy>
  <cp:revision>5</cp:revision>
  <dcterms:created xsi:type="dcterms:W3CDTF">2022-08-09T00:29:52Z</dcterms:created>
  <dcterms:modified xsi:type="dcterms:W3CDTF">2023-08-24T22:29:57Z</dcterms:modified>
</cp:coreProperties>
</file>