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28" y="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C2C72-9B60-966B-7867-A51472B1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20F545-9555-AC21-7F99-079F198F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60DE37-3079-D8D5-F01B-C87C87E3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D9875-0406-1C11-E424-9CE242F1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6999A-EC31-E6F6-68E2-4516027A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5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D7061-B788-B5CE-20EE-9CC7EB18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9C7B70-08F6-D1FF-07BE-C5ABDD760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CB397-87FE-A4E8-77F6-1A364FB8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BCD9F3-C7EF-CC9F-AB49-C972FC2E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F850C-471F-23CA-4AB8-3422C00E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09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A408E0-3B51-5811-9A82-AFF328408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244527-BF14-94DB-4F20-885B7BFFB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3D0890-12C2-670F-D392-84024305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36D6DE-3B50-3778-8A92-2CAFE674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C12F85-0F93-D865-6E4C-2D8F4A05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290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57877" y="1167215"/>
            <a:ext cx="584200" cy="461682"/>
          </a:xfrm>
          <a:custGeom>
            <a:avLst/>
            <a:gdLst/>
            <a:ahLst/>
            <a:cxnLst/>
            <a:rect l="l" t="t" r="r" b="b"/>
            <a:pathLst>
              <a:path w="481965" h="523239">
                <a:moveTo>
                  <a:pt x="481571" y="0"/>
                </a:moveTo>
                <a:lnTo>
                  <a:pt x="0" y="0"/>
                </a:lnTo>
                <a:lnTo>
                  <a:pt x="0" y="464807"/>
                </a:lnTo>
                <a:lnTo>
                  <a:pt x="0" y="522719"/>
                </a:lnTo>
                <a:lnTo>
                  <a:pt x="481571" y="522719"/>
                </a:lnTo>
                <a:lnTo>
                  <a:pt x="481571" y="464807"/>
                </a:lnTo>
                <a:lnTo>
                  <a:pt x="481571" y="0"/>
                </a:lnTo>
                <a:close/>
              </a:path>
            </a:pathLst>
          </a:custGeom>
          <a:solidFill>
            <a:srgbClr val="4B4DB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724" y="1167205"/>
            <a:ext cx="437802" cy="46123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22284" y="1577339"/>
            <a:ext cx="563418" cy="461682"/>
          </a:xfrm>
          <a:custGeom>
            <a:avLst/>
            <a:gdLst/>
            <a:ahLst/>
            <a:cxnLst/>
            <a:rect l="l" t="t" r="r" b="b"/>
            <a:pathLst>
              <a:path w="464819" h="523239">
                <a:moveTo>
                  <a:pt x="464819" y="522732"/>
                </a:moveTo>
                <a:lnTo>
                  <a:pt x="0" y="522732"/>
                </a:lnTo>
                <a:lnTo>
                  <a:pt x="0" y="0"/>
                </a:lnTo>
                <a:lnTo>
                  <a:pt x="464819" y="0"/>
                </a:lnTo>
                <a:lnTo>
                  <a:pt x="464819" y="522732"/>
                </a:lnTo>
                <a:close/>
              </a:path>
            </a:pathLst>
          </a:custGeom>
          <a:solidFill>
            <a:srgbClr val="75B64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948" y="1506069"/>
            <a:ext cx="11390284" cy="53250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015999" y="1062318"/>
            <a:ext cx="43103" cy="1021976"/>
          </a:xfrm>
          <a:custGeom>
            <a:avLst/>
            <a:gdLst/>
            <a:ahLst/>
            <a:cxnLst/>
            <a:rect l="l" t="t" r="r" b="b"/>
            <a:pathLst>
              <a:path w="35559" h="1158239">
                <a:moveTo>
                  <a:pt x="35052" y="1158239"/>
                </a:moveTo>
                <a:lnTo>
                  <a:pt x="0" y="1158239"/>
                </a:lnTo>
                <a:lnTo>
                  <a:pt x="0" y="0"/>
                </a:lnTo>
                <a:lnTo>
                  <a:pt x="35052" y="0"/>
                </a:lnTo>
                <a:lnTo>
                  <a:pt x="35052" y="115823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36" b="0" i="0">
                <a:solidFill>
                  <a:srgbClr val="0000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7122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698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E1E6F-34EA-585B-366B-FCA118F1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A2099-602F-43E3-9094-0B700C8F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90B9FC-96D7-B8FA-80E9-9EA2E3EE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46769-8BBC-B081-8C07-50A74099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AFD7EB-8418-5A45-4489-D28CF68C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25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343FB-0925-3E8A-6840-8883E36A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C1EC21-B72C-0AC7-E083-539861156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850002-867A-A9B0-881E-4A1F7136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8468CC-E272-47F2-2299-DD45123D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3CD40-A52D-D66B-3783-D0558AA1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63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994B8-E1B5-D93B-EF92-4E2475C3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B5C11-C132-A835-48E0-723D6921F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74EA95-B9F4-A6F6-1178-B9C74CB3A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C7AD3B-9623-DF3B-004F-8D81CED9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37942-B358-6474-1AA1-E94385F6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2C809-3F59-5702-59FC-DCE7FC22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61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64340-D6C4-ACB9-A05F-0F14D42F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1898C4-82B8-3C5A-3F30-1F1075A37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6FFA38-975D-9CDB-8A3A-DCA6BB439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E24F44C-0473-B149-762E-A2B9DE826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540208-13DE-9B51-5899-ACAFA6C54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C1274B-CE08-8295-250D-F691E07B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53E1A9-70D1-838A-A184-C47F04C6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A53B12-2253-BF51-1384-17E7F171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9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B7839-4579-C3D3-2F21-FC7D913A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99AF85-B752-3407-3ACD-4AC0B6FF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855E36-FC5E-C698-B9AC-0A273F1B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95D28C-3229-C867-B4A3-CBFF00EA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94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4C77FB-1C72-425E-C28F-8C164402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189F43-6A39-67D2-1C34-957DC4DE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432505-DCEA-F5E2-7343-1CE847D3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54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2ABE5-3877-050F-72B5-4285EC90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2ACE0-A192-9DD9-DEC7-3EDC61C92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EC58B3-F705-81DF-D9F3-8A57E2929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96FF27-DAEB-AEE7-C3C1-7B4B9AE7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0E903C-F454-0901-D9A2-D80A7664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15BB16-42E5-D52A-0407-C37A074D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3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232E8-7686-C0C2-4643-2107B1E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3E61EB-DE51-E2C9-5C7D-3A4D7A556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F7430A-747A-47BD-C6FB-A70F587C0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BCC026-F310-3E15-43B8-CA2835AB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115FAC-5A44-9CCD-44C9-F46ADBE5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F4DFDB-323F-6773-798E-5C22EA92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3D56D3-5375-090F-C92D-21DDE84B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9A9965-BFBD-72EC-4A96-D43010318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94BCF-F27C-F4CB-8450-328A36392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BBA73-1BBD-4244-AB8E-757C96654749}" type="datetimeFigureOut">
              <a:rPr lang="pt-BR" smtClean="0"/>
              <a:t>30/08/2023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4EA18-0024-CEED-455C-3B7E71ED0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Senac - Serviço Nacional de Aprendizagem Comercial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58261-11C5-0E91-B385-084D13507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32F2B-8E42-426C-B486-38F248EFF369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74F59446-A8EF-D2C8-1338-7120F816DBE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003" y="230188"/>
            <a:ext cx="2126830" cy="12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4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3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g"/><Relationship Id="rId3" Type="http://schemas.openxmlformats.org/officeDocument/2006/relationships/image" Target="../media/image54.jpg"/><Relationship Id="rId7" Type="http://schemas.openxmlformats.org/officeDocument/2006/relationships/image" Target="../media/image5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g"/><Relationship Id="rId5" Type="http://schemas.openxmlformats.org/officeDocument/2006/relationships/image" Target="../media/image56.jpg"/><Relationship Id="rId4" Type="http://schemas.openxmlformats.org/officeDocument/2006/relationships/image" Target="../media/image55.jpg"/><Relationship Id="rId9" Type="http://schemas.openxmlformats.org/officeDocument/2006/relationships/image" Target="../media/image60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yqa.com/what-is-fundamental-test-process-in-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lideshare.net/robertvbinder/taking-" TargetMode="Externa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BE2F589-B742-14DA-F8B3-BD89E6FB1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>
          <a:xfrm>
            <a:off x="20" y="-3809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6423CF-399A-DED4-AE44-B4EDAA91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Banco de Dados Aula 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05A217-7959-21DB-999F-F1BCE015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b="1" dirty="0"/>
              <a:t>Conceitos Introdutórios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4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4932" y="1009174"/>
            <a:ext cx="6771714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pc="4" dirty="0"/>
              <a:t>Zero</a:t>
            </a:r>
            <a:r>
              <a:rPr spc="18" dirty="0"/>
              <a:t> </a:t>
            </a:r>
            <a:r>
              <a:rPr spc="9" dirty="0"/>
              <a:t>defeitos</a:t>
            </a:r>
            <a:r>
              <a:rPr spc="4" dirty="0"/>
              <a:t> </a:t>
            </a:r>
            <a:r>
              <a:rPr spc="13" dirty="0"/>
              <a:t>é</a:t>
            </a:r>
            <a:r>
              <a:rPr spc="4" dirty="0"/>
              <a:t> </a:t>
            </a:r>
            <a:r>
              <a:rPr spc="22" dirty="0"/>
              <a:t>uma</a:t>
            </a:r>
            <a:r>
              <a:rPr spc="9" dirty="0"/>
              <a:t> falácia?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69909" y="2339378"/>
            <a:ext cx="7511303" cy="488207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344599" indent="-333953">
              <a:spcBef>
                <a:spcPts val="101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344599" algn="l"/>
                <a:tab pos="345160" algn="l"/>
              </a:tabLst>
            </a:pPr>
            <a:r>
              <a:rPr sz="3088" spc="9" dirty="0">
                <a:latin typeface="Tahoma"/>
                <a:cs typeface="Tahoma"/>
              </a:rPr>
              <a:t>O</a:t>
            </a:r>
            <a:r>
              <a:rPr sz="3088" dirty="0">
                <a:latin typeface="Tahoma"/>
                <a:cs typeface="Tahoma"/>
              </a:rPr>
              <a:t> </a:t>
            </a:r>
            <a:r>
              <a:rPr sz="3088" spc="4" dirty="0">
                <a:latin typeface="Tahoma"/>
                <a:cs typeface="Tahoma"/>
              </a:rPr>
              <a:t>que</a:t>
            </a:r>
            <a:r>
              <a:rPr sz="3088" spc="35" dirty="0">
                <a:latin typeface="Tahoma"/>
                <a:cs typeface="Tahoma"/>
              </a:rPr>
              <a:t> </a:t>
            </a:r>
            <a:r>
              <a:rPr sz="3088" spc="-4" dirty="0">
                <a:latin typeface="Tahoma"/>
                <a:cs typeface="Tahoma"/>
              </a:rPr>
              <a:t>se</a:t>
            </a:r>
            <a:r>
              <a:rPr sz="3088" spc="4" dirty="0">
                <a:latin typeface="Tahoma"/>
                <a:cs typeface="Tahoma"/>
              </a:rPr>
              <a:t> quer</a:t>
            </a:r>
            <a:r>
              <a:rPr sz="3088" spc="31" dirty="0">
                <a:latin typeface="Tahoma"/>
                <a:cs typeface="Tahoma"/>
              </a:rPr>
              <a:t> </a:t>
            </a:r>
            <a:r>
              <a:rPr sz="3088" dirty="0">
                <a:latin typeface="Tahoma"/>
                <a:cs typeface="Tahoma"/>
              </a:rPr>
              <a:t>dizer</a:t>
            </a:r>
            <a:r>
              <a:rPr sz="3088" spc="26" dirty="0">
                <a:latin typeface="Tahoma"/>
                <a:cs typeface="Tahoma"/>
              </a:rPr>
              <a:t> </a:t>
            </a:r>
            <a:r>
              <a:rPr sz="3088" dirty="0">
                <a:latin typeface="Tahoma"/>
                <a:cs typeface="Tahoma"/>
              </a:rPr>
              <a:t>com</a:t>
            </a:r>
            <a:r>
              <a:rPr sz="3088" spc="26" dirty="0">
                <a:latin typeface="Tahoma"/>
                <a:cs typeface="Tahoma"/>
              </a:rPr>
              <a:t> </a:t>
            </a:r>
            <a:r>
              <a:rPr sz="3088" b="1" dirty="0">
                <a:solidFill>
                  <a:srgbClr val="0A0AFF"/>
                </a:solidFill>
                <a:latin typeface="Tahoma"/>
                <a:cs typeface="Tahoma"/>
              </a:rPr>
              <a:t>zero</a:t>
            </a:r>
            <a:r>
              <a:rPr sz="3088" b="1" spc="35" dirty="0">
                <a:solidFill>
                  <a:srgbClr val="0A0AFF"/>
                </a:solidFill>
                <a:latin typeface="Tahoma"/>
                <a:cs typeface="Tahoma"/>
              </a:rPr>
              <a:t> </a:t>
            </a:r>
            <a:r>
              <a:rPr sz="3088" b="1" dirty="0">
                <a:solidFill>
                  <a:srgbClr val="0A0AFF"/>
                </a:solidFill>
                <a:latin typeface="Tahoma"/>
                <a:cs typeface="Tahoma"/>
              </a:rPr>
              <a:t>defeitos</a:t>
            </a:r>
            <a:r>
              <a:rPr sz="3088" dirty="0">
                <a:latin typeface="Tahoma"/>
                <a:cs typeface="Tahoma"/>
              </a:rPr>
              <a:t>?</a:t>
            </a:r>
            <a:endParaRPr sz="308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3605" y="3390949"/>
            <a:ext cx="6854078" cy="428798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288007" indent="-277360">
              <a:spcBef>
                <a:spcPts val="115"/>
              </a:spcBef>
              <a:buClr>
                <a:srgbClr val="C380CF"/>
              </a:buClr>
              <a:buSzPct val="55737"/>
              <a:buFont typeface="Times New Roman"/>
              <a:buChar char="■"/>
              <a:tabLst>
                <a:tab pos="288007" algn="l"/>
                <a:tab pos="288567" algn="l"/>
              </a:tabLst>
            </a:pPr>
            <a:r>
              <a:rPr sz="2691" spc="9" dirty="0">
                <a:latin typeface="Tahoma"/>
                <a:cs typeface="Tahoma"/>
              </a:rPr>
              <a:t>eliminação</a:t>
            </a:r>
            <a:r>
              <a:rPr sz="2691" spc="-9" dirty="0">
                <a:latin typeface="Tahoma"/>
                <a:cs typeface="Tahoma"/>
              </a:rPr>
              <a:t> </a:t>
            </a:r>
            <a:r>
              <a:rPr sz="2691" spc="22" dirty="0">
                <a:latin typeface="Tahoma"/>
                <a:cs typeface="Tahoma"/>
              </a:rPr>
              <a:t>de</a:t>
            </a:r>
            <a:r>
              <a:rPr sz="2691" spc="-13" dirty="0">
                <a:latin typeface="Tahoma"/>
                <a:cs typeface="Tahoma"/>
              </a:rPr>
              <a:t> </a:t>
            </a:r>
            <a:r>
              <a:rPr sz="2691" b="1" spc="13" dirty="0">
                <a:latin typeface="Tahoma"/>
                <a:cs typeface="Tahoma"/>
              </a:rPr>
              <a:t>todos</a:t>
            </a:r>
            <a:r>
              <a:rPr sz="2691" b="1" spc="31" dirty="0">
                <a:latin typeface="Tahoma"/>
                <a:cs typeface="Tahoma"/>
              </a:rPr>
              <a:t> </a:t>
            </a:r>
            <a:r>
              <a:rPr sz="2691" spc="9" dirty="0">
                <a:latin typeface="Tahoma"/>
                <a:cs typeface="Tahoma"/>
              </a:rPr>
              <a:t>os defeitos existentes</a:t>
            </a:r>
            <a:endParaRPr sz="2691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8645" y="4637891"/>
            <a:ext cx="6626710" cy="188931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70202" y="4672473"/>
            <a:ext cx="6426574" cy="1816862"/>
          </a:xfrm>
          <a:prstGeom prst="rect">
            <a:avLst/>
          </a:prstGeom>
        </p:spPr>
        <p:txBody>
          <a:bodyPr vert="horz" wrap="square" lIns="0" tIns="21291" rIns="0" bIns="0" rtlCol="0">
            <a:spAutoFit/>
          </a:bodyPr>
          <a:lstStyle/>
          <a:p>
            <a:pPr marL="11206" marR="4483">
              <a:lnSpc>
                <a:spcPts val="2797"/>
              </a:lnSpc>
              <a:spcBef>
                <a:spcPts val="168"/>
              </a:spcBef>
            </a:pPr>
            <a:r>
              <a:rPr sz="2338" b="1" spc="-9" dirty="0">
                <a:solidFill>
                  <a:srgbClr val="FFFF00"/>
                </a:solidFill>
                <a:latin typeface="Tahoma"/>
                <a:cs typeface="Tahoma"/>
              </a:rPr>
              <a:t>Zero </a:t>
            </a:r>
            <a:r>
              <a:rPr sz="2338" b="1" spc="-4" dirty="0">
                <a:solidFill>
                  <a:srgbClr val="FFFF00"/>
                </a:solidFill>
                <a:latin typeface="Tahoma"/>
                <a:cs typeface="Tahoma"/>
              </a:rPr>
              <a:t>defeitos</a:t>
            </a:r>
            <a:r>
              <a:rPr sz="2338" b="1" spc="-13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338" spc="-9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2338" spc="-4" dirty="0">
                <a:solidFill>
                  <a:srgbClr val="FFFFFF"/>
                </a:solidFill>
                <a:latin typeface="Tahoma"/>
                <a:cs typeface="Tahoma"/>
              </a:rPr>
              <a:t> um</a:t>
            </a:r>
            <a:r>
              <a:rPr sz="2338" spc="-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18" dirty="0">
                <a:solidFill>
                  <a:srgbClr val="FFFFFF"/>
                </a:solidFill>
                <a:latin typeface="Tahoma"/>
                <a:cs typeface="Tahoma"/>
              </a:rPr>
              <a:t>programa</a:t>
            </a:r>
            <a:r>
              <a:rPr sz="2338" spc="-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13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338" spc="-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9" dirty="0">
                <a:solidFill>
                  <a:srgbClr val="FFFFFF"/>
                </a:solidFill>
                <a:latin typeface="Tahoma"/>
                <a:cs typeface="Tahoma"/>
              </a:rPr>
              <a:t>qualidade </a:t>
            </a:r>
            <a:r>
              <a:rPr sz="2338" spc="-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13" dirty="0">
                <a:solidFill>
                  <a:srgbClr val="FFFFFF"/>
                </a:solidFill>
                <a:latin typeface="Tahoma"/>
                <a:cs typeface="Tahoma"/>
              </a:rPr>
              <a:t>voltado</a:t>
            </a:r>
            <a:r>
              <a:rPr sz="2338" spc="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18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233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9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338" spc="-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b="1" spc="-9" dirty="0">
                <a:solidFill>
                  <a:srgbClr val="FFFF00"/>
                </a:solidFill>
                <a:latin typeface="Tahoma"/>
                <a:cs typeface="Tahoma"/>
              </a:rPr>
              <a:t>redução</a:t>
            </a:r>
            <a:r>
              <a:rPr sz="2338" b="1" spc="57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338" spc="-13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338" spc="-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13" dirty="0">
                <a:solidFill>
                  <a:srgbClr val="FFFFFF"/>
                </a:solidFill>
                <a:latin typeface="Tahoma"/>
                <a:cs typeface="Tahoma"/>
              </a:rPr>
              <a:t>defeitos</a:t>
            </a:r>
            <a:r>
              <a:rPr sz="233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4" dirty="0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sz="2338" spc="-1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9" dirty="0">
                <a:solidFill>
                  <a:srgbClr val="FFFFFF"/>
                </a:solidFill>
                <a:latin typeface="Tahoma"/>
                <a:cs typeface="Tahoma"/>
              </a:rPr>
              <a:t>produção </a:t>
            </a:r>
            <a:r>
              <a:rPr sz="2338" spc="-71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9" dirty="0">
                <a:solidFill>
                  <a:srgbClr val="FFFFFF"/>
                </a:solidFill>
                <a:latin typeface="Tahoma"/>
                <a:cs typeface="Tahoma"/>
              </a:rPr>
              <a:t>industrial </a:t>
            </a:r>
            <a:r>
              <a:rPr sz="2338" spc="-4" dirty="0">
                <a:solidFill>
                  <a:srgbClr val="FFFFFF"/>
                </a:solidFill>
                <a:latin typeface="Tahoma"/>
                <a:cs typeface="Tahoma"/>
              </a:rPr>
              <a:t>por meio </a:t>
            </a:r>
            <a:r>
              <a:rPr sz="2338" spc="-13" dirty="0">
                <a:solidFill>
                  <a:srgbClr val="FFFFFF"/>
                </a:solidFill>
                <a:latin typeface="Tahoma"/>
                <a:cs typeface="Tahoma"/>
              </a:rPr>
              <a:t>da </a:t>
            </a:r>
            <a:r>
              <a:rPr sz="2338" b="1" spc="-9" dirty="0">
                <a:solidFill>
                  <a:srgbClr val="702FA0"/>
                </a:solidFill>
                <a:latin typeface="Tahoma"/>
                <a:cs typeface="Tahoma"/>
              </a:rPr>
              <a:t>prevenção</a:t>
            </a:r>
            <a:r>
              <a:rPr sz="2338" spc="-9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2338" spc="-13" dirty="0">
                <a:solidFill>
                  <a:srgbClr val="FFFFFF"/>
                </a:solidFill>
                <a:latin typeface="Tahoma"/>
                <a:cs typeface="Tahoma"/>
              </a:rPr>
              <a:t>motivando as </a:t>
            </a:r>
            <a:r>
              <a:rPr sz="2338" spc="-71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9" dirty="0">
                <a:solidFill>
                  <a:srgbClr val="FFFFFF"/>
                </a:solidFill>
                <a:latin typeface="Tahoma"/>
                <a:cs typeface="Tahoma"/>
              </a:rPr>
              <a:t>equipes</a:t>
            </a:r>
            <a:r>
              <a:rPr sz="2338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9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338" spc="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9" dirty="0">
                <a:solidFill>
                  <a:srgbClr val="FFFFFF"/>
                </a:solidFill>
                <a:latin typeface="Tahoma"/>
                <a:cs typeface="Tahoma"/>
              </a:rPr>
              <a:t>realizar</a:t>
            </a:r>
            <a:r>
              <a:rPr sz="2338" spc="1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9" dirty="0">
                <a:solidFill>
                  <a:srgbClr val="FFFFFF"/>
                </a:solidFill>
                <a:latin typeface="Tahoma"/>
                <a:cs typeface="Tahoma"/>
              </a:rPr>
              <a:t>suas</a:t>
            </a:r>
            <a:r>
              <a:rPr sz="2338" spc="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13" dirty="0">
                <a:solidFill>
                  <a:srgbClr val="FFFFFF"/>
                </a:solidFill>
                <a:latin typeface="Tahoma"/>
                <a:cs typeface="Tahoma"/>
              </a:rPr>
              <a:t>tarefas</a:t>
            </a:r>
            <a:r>
              <a:rPr sz="2338" spc="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338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13" dirty="0">
                <a:solidFill>
                  <a:srgbClr val="FFFFFF"/>
                </a:solidFill>
                <a:latin typeface="Tahoma"/>
                <a:cs typeface="Tahoma"/>
              </a:rPr>
              <a:t>maneira </a:t>
            </a:r>
            <a:r>
              <a:rPr sz="2338" spc="-9" dirty="0">
                <a:solidFill>
                  <a:srgbClr val="FFFFFF"/>
                </a:solidFill>
                <a:latin typeface="Tahoma"/>
                <a:cs typeface="Tahoma"/>
              </a:rPr>
              <a:t> correta</a:t>
            </a:r>
            <a:r>
              <a:rPr sz="2338" spc="-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9" dirty="0">
                <a:solidFill>
                  <a:srgbClr val="FFFFFF"/>
                </a:solidFill>
                <a:latin typeface="Tahoma"/>
                <a:cs typeface="Tahoma"/>
              </a:rPr>
              <a:t>desde</a:t>
            </a:r>
            <a:r>
              <a:rPr sz="2338" spc="-2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9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338" spc="-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13" dirty="0">
                <a:solidFill>
                  <a:srgbClr val="FFFFFF"/>
                </a:solidFill>
                <a:latin typeface="Tahoma"/>
                <a:cs typeface="Tahoma"/>
              </a:rPr>
              <a:t>primeira</a:t>
            </a:r>
            <a:r>
              <a:rPr sz="233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18" dirty="0">
                <a:solidFill>
                  <a:srgbClr val="FFFFFF"/>
                </a:solidFill>
                <a:latin typeface="Tahoma"/>
                <a:cs typeface="Tahoma"/>
              </a:rPr>
              <a:t>vez</a:t>
            </a:r>
            <a:endParaRPr sz="2338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25722" y="6149340"/>
            <a:ext cx="403412" cy="4034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550866" y="3576338"/>
            <a:ext cx="869016" cy="6671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4236" spc="-357" dirty="0">
                <a:solidFill>
                  <a:srgbClr val="0066CC"/>
                </a:solidFill>
                <a:latin typeface="Cambria"/>
                <a:cs typeface="Cambria"/>
              </a:rPr>
              <a:t>S</a:t>
            </a:r>
            <a:r>
              <a:rPr sz="4236" spc="75" dirty="0">
                <a:solidFill>
                  <a:srgbClr val="0066CC"/>
                </a:solidFill>
                <a:latin typeface="Cambria"/>
                <a:cs typeface="Cambria"/>
              </a:rPr>
              <a:t>I</a:t>
            </a:r>
            <a:r>
              <a:rPr sz="4236" spc="9" dirty="0">
                <a:solidFill>
                  <a:srgbClr val="0066CC"/>
                </a:solidFill>
                <a:latin typeface="Cambria"/>
                <a:cs typeface="Cambria"/>
              </a:rPr>
              <a:t>M</a:t>
            </a:r>
            <a:endParaRPr sz="4236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25123" y="3390676"/>
            <a:ext cx="824752" cy="567578"/>
            <a:chOff x="3928872" y="3842766"/>
            <a:chExt cx="934719" cy="64325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8872" y="3843528"/>
              <a:ext cx="934211" cy="64007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34968" y="3848100"/>
              <a:ext cx="922019" cy="632460"/>
            </a:xfrm>
            <a:custGeom>
              <a:avLst/>
              <a:gdLst/>
              <a:ahLst/>
              <a:cxnLst/>
              <a:rect l="l" t="t" r="r" b="b"/>
              <a:pathLst>
                <a:path w="922020" h="632460">
                  <a:moveTo>
                    <a:pt x="0" y="179831"/>
                  </a:moveTo>
                  <a:lnTo>
                    <a:pt x="99060" y="0"/>
                  </a:lnTo>
                  <a:lnTo>
                    <a:pt x="461772" y="199643"/>
                  </a:lnTo>
                  <a:lnTo>
                    <a:pt x="822960" y="0"/>
                  </a:lnTo>
                  <a:lnTo>
                    <a:pt x="922020" y="179831"/>
                  </a:lnTo>
                  <a:lnTo>
                    <a:pt x="673608" y="315467"/>
                  </a:lnTo>
                  <a:lnTo>
                    <a:pt x="922020" y="452627"/>
                  </a:lnTo>
                  <a:lnTo>
                    <a:pt x="822960" y="632459"/>
                  </a:lnTo>
                  <a:lnTo>
                    <a:pt x="461772" y="432815"/>
                  </a:lnTo>
                  <a:lnTo>
                    <a:pt x="99060" y="632459"/>
                  </a:lnTo>
                  <a:lnTo>
                    <a:pt x="0" y="452627"/>
                  </a:lnTo>
                  <a:lnTo>
                    <a:pt x="248411" y="315467"/>
                  </a:lnTo>
                  <a:lnTo>
                    <a:pt x="0" y="179831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5367" y="1059427"/>
            <a:ext cx="4728882" cy="608851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883" spc="-9" dirty="0"/>
              <a:t>Zero</a:t>
            </a:r>
            <a:r>
              <a:rPr sz="3883" spc="-4" dirty="0"/>
              <a:t> </a:t>
            </a:r>
            <a:r>
              <a:rPr sz="3883" dirty="0"/>
              <a:t>defeitos</a:t>
            </a:r>
            <a:r>
              <a:rPr sz="3883" spc="-53" dirty="0"/>
              <a:t> </a:t>
            </a:r>
            <a:r>
              <a:rPr sz="3883" dirty="0"/>
              <a:t>e</a:t>
            </a:r>
            <a:r>
              <a:rPr sz="3883" spc="-13" dirty="0"/>
              <a:t> </a:t>
            </a:r>
            <a:r>
              <a:rPr sz="3883" dirty="0"/>
              <a:t>testes</a:t>
            </a:r>
            <a:endParaRPr sz="3883"/>
          </a:p>
        </p:txBody>
      </p:sp>
      <p:sp>
        <p:nvSpPr>
          <p:cNvPr id="7" name="object 7"/>
          <p:cNvSpPr txBox="1"/>
          <p:nvPr/>
        </p:nvSpPr>
        <p:spPr>
          <a:xfrm>
            <a:off x="1975383" y="3774498"/>
            <a:ext cx="7749988" cy="2260284"/>
          </a:xfrm>
          <a:prstGeom prst="rect">
            <a:avLst/>
          </a:prstGeom>
        </p:spPr>
        <p:txBody>
          <a:bodyPr vert="horz" wrap="square" lIns="0" tIns="99172" rIns="0" bIns="0" rtlCol="0">
            <a:spAutoFit/>
          </a:bodyPr>
          <a:lstStyle/>
          <a:p>
            <a:pPr marL="344599" indent="-333953">
              <a:spcBef>
                <a:spcPts val="781"/>
              </a:spcBef>
              <a:buClr>
                <a:srgbClr val="75B649"/>
              </a:buClr>
              <a:buSzPct val="60655"/>
              <a:buFont typeface="Times New Roman"/>
              <a:buChar char="■"/>
              <a:tabLst>
                <a:tab pos="344599" algn="l"/>
                <a:tab pos="345160" algn="l"/>
              </a:tabLst>
            </a:pPr>
            <a:r>
              <a:rPr sz="2691" spc="22" dirty="0">
                <a:latin typeface="Tahoma"/>
                <a:cs typeface="Tahoma"/>
              </a:rPr>
              <a:t>Uma</a:t>
            </a:r>
            <a:r>
              <a:rPr sz="2691" spc="-18" dirty="0">
                <a:latin typeface="Tahoma"/>
                <a:cs typeface="Tahoma"/>
              </a:rPr>
              <a:t> </a:t>
            </a:r>
            <a:r>
              <a:rPr sz="2691" spc="26" dirty="0">
                <a:latin typeface="Tahoma"/>
                <a:cs typeface="Tahoma"/>
              </a:rPr>
              <a:t>%</a:t>
            </a:r>
            <a:r>
              <a:rPr sz="2691" spc="4" dirty="0">
                <a:latin typeface="Tahoma"/>
                <a:cs typeface="Tahoma"/>
              </a:rPr>
              <a:t> </a:t>
            </a:r>
            <a:r>
              <a:rPr sz="2691" spc="9" dirty="0">
                <a:latin typeface="Tahoma"/>
                <a:cs typeface="Tahoma"/>
              </a:rPr>
              <a:t>mínima de</a:t>
            </a:r>
            <a:r>
              <a:rPr sz="2691" spc="4" dirty="0">
                <a:latin typeface="Tahoma"/>
                <a:cs typeface="Tahoma"/>
              </a:rPr>
              <a:t> </a:t>
            </a:r>
            <a:r>
              <a:rPr sz="2691" spc="9" dirty="0">
                <a:latin typeface="Tahoma"/>
                <a:cs typeface="Tahoma"/>
              </a:rPr>
              <a:t>defeitos</a:t>
            </a:r>
            <a:r>
              <a:rPr sz="2691" spc="-22" dirty="0">
                <a:latin typeface="Tahoma"/>
                <a:cs typeface="Tahoma"/>
              </a:rPr>
              <a:t> </a:t>
            </a:r>
            <a:r>
              <a:rPr sz="2691" spc="13" dirty="0">
                <a:latin typeface="Tahoma"/>
                <a:cs typeface="Tahoma"/>
              </a:rPr>
              <a:t>é</a:t>
            </a:r>
            <a:r>
              <a:rPr sz="2691" spc="4" dirty="0">
                <a:latin typeface="Tahoma"/>
                <a:cs typeface="Tahoma"/>
              </a:rPr>
              <a:t> </a:t>
            </a:r>
            <a:r>
              <a:rPr sz="2691" spc="13" dirty="0">
                <a:latin typeface="Tahoma"/>
                <a:cs typeface="Tahoma"/>
              </a:rPr>
              <a:t>aceitável</a:t>
            </a:r>
            <a:endParaRPr sz="2691">
              <a:latin typeface="Tahoma"/>
              <a:cs typeface="Tahoma"/>
            </a:endParaRPr>
          </a:p>
          <a:p>
            <a:pPr marL="731783" lvl="1" indent="-277921">
              <a:spcBef>
                <a:spcPts val="565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731783" algn="l"/>
                <a:tab pos="732343" algn="l"/>
              </a:tabLst>
            </a:pPr>
            <a:r>
              <a:rPr sz="2338" spc="-4" dirty="0">
                <a:latin typeface="Tahoma"/>
                <a:cs typeface="Tahoma"/>
              </a:rPr>
              <a:t>Aqueles</a:t>
            </a:r>
            <a:r>
              <a:rPr sz="2338" spc="-26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que</a:t>
            </a:r>
            <a:r>
              <a:rPr sz="2338" spc="-4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não</a:t>
            </a:r>
            <a:r>
              <a:rPr sz="2338" spc="4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levem a</a:t>
            </a:r>
            <a:r>
              <a:rPr sz="2338" spc="-22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falhas</a:t>
            </a:r>
            <a:r>
              <a:rPr sz="2338" spc="22" dirty="0">
                <a:latin typeface="Tahoma"/>
                <a:cs typeface="Tahoma"/>
              </a:rPr>
              <a:t> </a:t>
            </a:r>
            <a:r>
              <a:rPr sz="2338" dirty="0">
                <a:latin typeface="Tahoma"/>
                <a:cs typeface="Tahoma"/>
              </a:rPr>
              <a:t>de</a:t>
            </a:r>
            <a:r>
              <a:rPr sz="2338" spc="-26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severidade</a:t>
            </a:r>
            <a:r>
              <a:rPr sz="2338" spc="-4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alta</a:t>
            </a:r>
            <a:endParaRPr sz="2338">
              <a:latin typeface="Tahoma"/>
              <a:cs typeface="Tahoma"/>
            </a:endParaRPr>
          </a:p>
          <a:p>
            <a:pPr marL="344599" marR="4483" indent="-333953">
              <a:lnSpc>
                <a:spcPct val="101800"/>
              </a:lnSpc>
              <a:spcBef>
                <a:spcPts val="565"/>
              </a:spcBef>
              <a:buClr>
                <a:srgbClr val="75B649"/>
              </a:buClr>
              <a:buSzPct val="60655"/>
              <a:buFont typeface="Times New Roman"/>
              <a:buChar char="■"/>
              <a:tabLst>
                <a:tab pos="344599" algn="l"/>
                <a:tab pos="345160" algn="l"/>
              </a:tabLst>
            </a:pPr>
            <a:r>
              <a:rPr sz="2691" spc="13" dirty="0">
                <a:latin typeface="Tahoma"/>
                <a:cs typeface="Tahoma"/>
              </a:rPr>
              <a:t>Testes </a:t>
            </a:r>
            <a:r>
              <a:rPr sz="2691" spc="18" dirty="0">
                <a:latin typeface="Tahoma"/>
                <a:cs typeface="Tahoma"/>
              </a:rPr>
              <a:t>buscam </a:t>
            </a:r>
            <a:r>
              <a:rPr sz="2691" b="1" spc="13" dirty="0">
                <a:solidFill>
                  <a:srgbClr val="0066CC"/>
                </a:solidFill>
                <a:latin typeface="Tahoma"/>
                <a:cs typeface="Tahoma"/>
              </a:rPr>
              <a:t>reduzir </a:t>
            </a:r>
            <a:r>
              <a:rPr sz="2691" b="1" spc="18" dirty="0">
                <a:solidFill>
                  <a:srgbClr val="0066CC"/>
                </a:solidFill>
                <a:latin typeface="Tahoma"/>
                <a:cs typeface="Tahoma"/>
              </a:rPr>
              <a:t>defeitos </a:t>
            </a:r>
            <a:r>
              <a:rPr sz="2691" spc="-26" dirty="0">
                <a:latin typeface="Times New Roman"/>
                <a:cs typeface="Times New Roman"/>
              </a:rPr>
              <a:t> </a:t>
            </a:r>
            <a:r>
              <a:rPr sz="2691" spc="18" dirty="0">
                <a:latin typeface="Tahoma"/>
                <a:cs typeface="Tahoma"/>
              </a:rPr>
              <a:t>se </a:t>
            </a:r>
            <a:r>
              <a:rPr sz="2691" spc="9" dirty="0">
                <a:latin typeface="Tahoma"/>
                <a:cs typeface="Tahoma"/>
              </a:rPr>
              <a:t>iniciados </a:t>
            </a:r>
            <a:r>
              <a:rPr sz="2691" spc="-829" dirty="0">
                <a:latin typeface="Tahoma"/>
                <a:cs typeface="Tahoma"/>
              </a:rPr>
              <a:t> </a:t>
            </a:r>
            <a:r>
              <a:rPr sz="2691" spc="13" dirty="0">
                <a:latin typeface="Tahoma"/>
                <a:cs typeface="Tahoma"/>
              </a:rPr>
              <a:t>desde </a:t>
            </a:r>
            <a:r>
              <a:rPr sz="2691" spc="18" dirty="0">
                <a:latin typeface="Tahoma"/>
                <a:cs typeface="Tahoma"/>
              </a:rPr>
              <a:t>cedo no </a:t>
            </a:r>
            <a:r>
              <a:rPr sz="2691" spc="13" dirty="0">
                <a:latin typeface="Tahoma"/>
                <a:cs typeface="Tahoma"/>
              </a:rPr>
              <a:t>ciclo </a:t>
            </a:r>
            <a:r>
              <a:rPr sz="2691" spc="22" dirty="0">
                <a:latin typeface="Tahoma"/>
                <a:cs typeface="Tahoma"/>
              </a:rPr>
              <a:t>de </a:t>
            </a:r>
            <a:r>
              <a:rPr sz="2691" spc="13" dirty="0">
                <a:latin typeface="Tahoma"/>
                <a:cs typeface="Tahoma"/>
              </a:rPr>
              <a:t>vida, podem </a:t>
            </a:r>
            <a:r>
              <a:rPr sz="2691" spc="9" dirty="0">
                <a:latin typeface="Tahoma"/>
                <a:cs typeface="Tahoma"/>
              </a:rPr>
              <a:t>ajudar </a:t>
            </a:r>
            <a:r>
              <a:rPr sz="2691" spc="4" dirty="0">
                <a:latin typeface="Tahoma"/>
                <a:cs typeface="Tahoma"/>
              </a:rPr>
              <a:t>na </a:t>
            </a:r>
            <a:r>
              <a:rPr sz="2691" spc="9" dirty="0">
                <a:latin typeface="Tahoma"/>
                <a:cs typeface="Tahoma"/>
              </a:rPr>
              <a:t> </a:t>
            </a:r>
            <a:r>
              <a:rPr sz="2691" b="1" spc="13" dirty="0">
                <a:solidFill>
                  <a:srgbClr val="702FA0"/>
                </a:solidFill>
                <a:latin typeface="Tahoma"/>
                <a:cs typeface="Tahoma"/>
              </a:rPr>
              <a:t>prevenção</a:t>
            </a:r>
            <a:endParaRPr sz="2691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25722" y="6149340"/>
            <a:ext cx="403412" cy="4034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231776" y="2263140"/>
            <a:ext cx="5102038" cy="1121348"/>
          </a:xfrm>
          <a:prstGeom prst="rect">
            <a:avLst/>
          </a:prstGeom>
          <a:ln w="27432">
            <a:solidFill>
              <a:srgbClr val="4B4DB5"/>
            </a:solidFill>
          </a:ln>
        </p:spPr>
        <p:txBody>
          <a:bodyPr vert="horz" wrap="square" lIns="0" tIns="43703" rIns="0" bIns="0" rtlCol="0">
            <a:spAutoFit/>
          </a:bodyPr>
          <a:lstStyle/>
          <a:p>
            <a:pPr marL="145124" marR="137840" indent="-1681" algn="ctr">
              <a:lnSpc>
                <a:spcPts val="2797"/>
              </a:lnSpc>
              <a:spcBef>
                <a:spcPts val="344"/>
              </a:spcBef>
            </a:pPr>
            <a:r>
              <a:rPr sz="2338" spc="-66" dirty="0">
                <a:latin typeface="Trebuchet MS"/>
                <a:cs typeface="Trebuchet MS"/>
              </a:rPr>
              <a:t>Zero </a:t>
            </a:r>
            <a:r>
              <a:rPr sz="2338" spc="-84" dirty="0">
                <a:latin typeface="Trebuchet MS"/>
                <a:cs typeface="Trebuchet MS"/>
              </a:rPr>
              <a:t>defeitos </a:t>
            </a:r>
            <a:r>
              <a:rPr sz="2338" spc="-22" dirty="0">
                <a:latin typeface="Trebuchet MS"/>
                <a:cs typeface="Trebuchet MS"/>
              </a:rPr>
              <a:t>visa </a:t>
            </a:r>
            <a:r>
              <a:rPr sz="2338" spc="53" dirty="0">
                <a:latin typeface="Trebuchet MS"/>
                <a:cs typeface="Trebuchet MS"/>
              </a:rPr>
              <a:t>a </a:t>
            </a:r>
            <a:r>
              <a:rPr sz="2338" b="1" i="1" spc="-4" dirty="0">
                <a:solidFill>
                  <a:srgbClr val="0066CC"/>
                </a:solidFill>
                <a:latin typeface="Times New Roman"/>
                <a:cs typeface="Times New Roman"/>
              </a:rPr>
              <a:t>redução </a:t>
            </a:r>
            <a:r>
              <a:rPr sz="2338" spc="-132" dirty="0">
                <a:latin typeface="Trebuchet MS"/>
                <a:cs typeface="Trebuchet MS"/>
              </a:rPr>
              <a:t>de </a:t>
            </a:r>
            <a:r>
              <a:rPr sz="2338" spc="-128" dirty="0">
                <a:latin typeface="Trebuchet MS"/>
                <a:cs typeface="Trebuchet MS"/>
              </a:rPr>
              <a:t> </a:t>
            </a:r>
            <a:r>
              <a:rPr sz="2338" spc="22" dirty="0">
                <a:latin typeface="Trebuchet MS"/>
                <a:cs typeface="Trebuchet MS"/>
              </a:rPr>
              <a:t>d</a:t>
            </a:r>
            <a:r>
              <a:rPr sz="2338" spc="-278" dirty="0">
                <a:latin typeface="Trebuchet MS"/>
                <a:cs typeface="Trebuchet MS"/>
              </a:rPr>
              <a:t>e</a:t>
            </a:r>
            <a:r>
              <a:rPr sz="2338" spc="-9" dirty="0">
                <a:latin typeface="Trebuchet MS"/>
                <a:cs typeface="Trebuchet MS"/>
              </a:rPr>
              <a:t>f</a:t>
            </a:r>
            <a:r>
              <a:rPr sz="2338" spc="-278" dirty="0">
                <a:latin typeface="Trebuchet MS"/>
                <a:cs typeface="Trebuchet MS"/>
              </a:rPr>
              <a:t>e</a:t>
            </a:r>
            <a:r>
              <a:rPr sz="2338" spc="-88" dirty="0">
                <a:latin typeface="Trebuchet MS"/>
                <a:cs typeface="Trebuchet MS"/>
              </a:rPr>
              <a:t>i</a:t>
            </a:r>
            <a:r>
              <a:rPr sz="2338" spc="-141" dirty="0">
                <a:latin typeface="Trebuchet MS"/>
                <a:cs typeface="Trebuchet MS"/>
              </a:rPr>
              <a:t>t</a:t>
            </a:r>
            <a:r>
              <a:rPr sz="2338" spc="-4" dirty="0">
                <a:latin typeface="Trebuchet MS"/>
                <a:cs typeface="Trebuchet MS"/>
              </a:rPr>
              <a:t>o</a:t>
            </a:r>
            <a:r>
              <a:rPr sz="2338" spc="97" dirty="0">
                <a:latin typeface="Trebuchet MS"/>
                <a:cs typeface="Trebuchet MS"/>
              </a:rPr>
              <a:t>s</a:t>
            </a:r>
            <a:r>
              <a:rPr sz="2338" spc="-75" dirty="0">
                <a:latin typeface="Trebuchet MS"/>
                <a:cs typeface="Trebuchet MS"/>
              </a:rPr>
              <a:t> </a:t>
            </a:r>
            <a:r>
              <a:rPr sz="2338" spc="49" dirty="0">
                <a:latin typeface="Trebuchet MS"/>
                <a:cs typeface="Trebuchet MS"/>
              </a:rPr>
              <a:t>a</a:t>
            </a:r>
            <a:r>
              <a:rPr sz="2338" spc="4" dirty="0">
                <a:latin typeface="Trebuchet MS"/>
                <a:cs typeface="Trebuchet MS"/>
              </a:rPr>
              <a:t>o</a:t>
            </a:r>
            <a:r>
              <a:rPr sz="2338" spc="-106" dirty="0">
                <a:latin typeface="Trebuchet MS"/>
                <a:cs typeface="Trebuchet MS"/>
              </a:rPr>
              <a:t> </a:t>
            </a:r>
            <a:r>
              <a:rPr sz="2338" spc="379" dirty="0">
                <a:latin typeface="Trebuchet MS"/>
                <a:cs typeface="Trebuchet MS"/>
              </a:rPr>
              <a:t>l</a:t>
            </a:r>
            <a:r>
              <a:rPr sz="2338" spc="-4" dirty="0">
                <a:latin typeface="Trebuchet MS"/>
                <a:cs typeface="Trebuchet MS"/>
              </a:rPr>
              <a:t>o</a:t>
            </a:r>
            <a:r>
              <a:rPr sz="2338" spc="-93" dirty="0">
                <a:latin typeface="Trebuchet MS"/>
                <a:cs typeface="Trebuchet MS"/>
              </a:rPr>
              <a:t>n</a:t>
            </a:r>
            <a:r>
              <a:rPr sz="2338" spc="106" dirty="0">
                <a:latin typeface="Trebuchet MS"/>
                <a:cs typeface="Trebuchet MS"/>
              </a:rPr>
              <a:t>g</a:t>
            </a:r>
            <a:r>
              <a:rPr sz="2338" spc="4" dirty="0">
                <a:latin typeface="Trebuchet MS"/>
                <a:cs typeface="Trebuchet MS"/>
              </a:rPr>
              <a:t>o</a:t>
            </a:r>
            <a:r>
              <a:rPr sz="2338" spc="-57" dirty="0">
                <a:latin typeface="Trebuchet MS"/>
                <a:cs typeface="Trebuchet MS"/>
              </a:rPr>
              <a:t> </a:t>
            </a:r>
            <a:r>
              <a:rPr sz="2338" spc="-26" dirty="0">
                <a:latin typeface="Trebuchet MS"/>
                <a:cs typeface="Trebuchet MS"/>
              </a:rPr>
              <a:t>d</a:t>
            </a:r>
            <a:r>
              <a:rPr sz="2338" spc="4" dirty="0">
                <a:latin typeface="Trebuchet MS"/>
                <a:cs typeface="Trebuchet MS"/>
              </a:rPr>
              <a:t>o</a:t>
            </a:r>
            <a:r>
              <a:rPr sz="2338" spc="-84" dirty="0">
                <a:latin typeface="Trebuchet MS"/>
                <a:cs typeface="Trebuchet MS"/>
              </a:rPr>
              <a:t> </a:t>
            </a:r>
            <a:r>
              <a:rPr sz="2338" spc="-278" dirty="0">
                <a:latin typeface="Trebuchet MS"/>
                <a:cs typeface="Trebuchet MS"/>
              </a:rPr>
              <a:t>c</a:t>
            </a:r>
            <a:r>
              <a:rPr sz="2338" spc="-88" dirty="0">
                <a:latin typeface="Trebuchet MS"/>
                <a:cs typeface="Trebuchet MS"/>
              </a:rPr>
              <a:t>i</a:t>
            </a:r>
            <a:r>
              <a:rPr sz="2338" spc="-256" dirty="0">
                <a:latin typeface="Trebuchet MS"/>
                <a:cs typeface="Trebuchet MS"/>
              </a:rPr>
              <a:t>c</a:t>
            </a:r>
            <a:r>
              <a:rPr sz="2338" spc="379" dirty="0">
                <a:latin typeface="Trebuchet MS"/>
                <a:cs typeface="Trebuchet MS"/>
              </a:rPr>
              <a:t>l</a:t>
            </a:r>
            <a:r>
              <a:rPr sz="2338" spc="4" dirty="0">
                <a:latin typeface="Trebuchet MS"/>
                <a:cs typeface="Trebuchet MS"/>
              </a:rPr>
              <a:t>o</a:t>
            </a:r>
            <a:r>
              <a:rPr sz="2338" spc="-106" dirty="0">
                <a:latin typeface="Trebuchet MS"/>
                <a:cs typeface="Trebuchet MS"/>
              </a:rPr>
              <a:t> </a:t>
            </a:r>
            <a:r>
              <a:rPr sz="2338" spc="44" dirty="0">
                <a:latin typeface="Trebuchet MS"/>
                <a:cs typeface="Trebuchet MS"/>
              </a:rPr>
              <a:t>d</a:t>
            </a:r>
            <a:r>
              <a:rPr sz="2338" spc="-282" dirty="0">
                <a:latin typeface="Trebuchet MS"/>
                <a:cs typeface="Trebuchet MS"/>
              </a:rPr>
              <a:t>e</a:t>
            </a:r>
            <a:r>
              <a:rPr sz="2338" spc="-93" dirty="0">
                <a:latin typeface="Trebuchet MS"/>
                <a:cs typeface="Trebuchet MS"/>
              </a:rPr>
              <a:t> </a:t>
            </a:r>
            <a:r>
              <a:rPr sz="2338" spc="-146" dirty="0">
                <a:latin typeface="Trebuchet MS"/>
                <a:cs typeface="Trebuchet MS"/>
              </a:rPr>
              <a:t>v</a:t>
            </a:r>
            <a:r>
              <a:rPr sz="2338" spc="-88" dirty="0">
                <a:latin typeface="Trebuchet MS"/>
                <a:cs typeface="Trebuchet MS"/>
              </a:rPr>
              <a:t>i</a:t>
            </a:r>
            <a:r>
              <a:rPr sz="2338" spc="22" dirty="0">
                <a:latin typeface="Trebuchet MS"/>
                <a:cs typeface="Trebuchet MS"/>
              </a:rPr>
              <a:t>d</a:t>
            </a:r>
            <a:r>
              <a:rPr sz="2338" spc="53" dirty="0">
                <a:latin typeface="Trebuchet MS"/>
                <a:cs typeface="Trebuchet MS"/>
              </a:rPr>
              <a:t>a</a:t>
            </a:r>
            <a:r>
              <a:rPr sz="2338" spc="-84" dirty="0">
                <a:latin typeface="Trebuchet MS"/>
                <a:cs typeface="Trebuchet MS"/>
              </a:rPr>
              <a:t> </a:t>
            </a:r>
            <a:r>
              <a:rPr sz="2338" spc="-22" dirty="0">
                <a:latin typeface="Trebuchet MS"/>
                <a:cs typeface="Trebuchet MS"/>
              </a:rPr>
              <a:t>p</a:t>
            </a:r>
            <a:r>
              <a:rPr sz="2338" spc="-26" dirty="0">
                <a:latin typeface="Trebuchet MS"/>
                <a:cs typeface="Trebuchet MS"/>
              </a:rPr>
              <a:t>o</a:t>
            </a:r>
            <a:r>
              <a:rPr sz="2338" spc="-132" dirty="0">
                <a:latin typeface="Trebuchet MS"/>
                <a:cs typeface="Trebuchet MS"/>
              </a:rPr>
              <a:t>r  </a:t>
            </a:r>
            <a:r>
              <a:rPr sz="2338" spc="-150" dirty="0">
                <a:latin typeface="Trebuchet MS"/>
                <a:cs typeface="Trebuchet MS"/>
              </a:rPr>
              <a:t>m</a:t>
            </a:r>
            <a:r>
              <a:rPr sz="2338" spc="-278" dirty="0">
                <a:latin typeface="Trebuchet MS"/>
                <a:cs typeface="Trebuchet MS"/>
              </a:rPr>
              <a:t>e</a:t>
            </a:r>
            <a:r>
              <a:rPr sz="2338" spc="-88" dirty="0">
                <a:latin typeface="Trebuchet MS"/>
                <a:cs typeface="Trebuchet MS"/>
              </a:rPr>
              <a:t>i</a:t>
            </a:r>
            <a:r>
              <a:rPr sz="2338" spc="4" dirty="0">
                <a:latin typeface="Trebuchet MS"/>
                <a:cs typeface="Trebuchet MS"/>
              </a:rPr>
              <a:t>o</a:t>
            </a:r>
            <a:r>
              <a:rPr sz="2338" spc="-106" dirty="0">
                <a:latin typeface="Trebuchet MS"/>
                <a:cs typeface="Trebuchet MS"/>
              </a:rPr>
              <a:t> </a:t>
            </a:r>
            <a:r>
              <a:rPr sz="2338" spc="44" dirty="0">
                <a:latin typeface="Trebuchet MS"/>
                <a:cs typeface="Trebuchet MS"/>
              </a:rPr>
              <a:t>d</a:t>
            </a:r>
            <a:r>
              <a:rPr sz="2338" spc="53" dirty="0">
                <a:latin typeface="Trebuchet MS"/>
                <a:cs typeface="Trebuchet MS"/>
              </a:rPr>
              <a:t>a</a:t>
            </a:r>
            <a:r>
              <a:rPr sz="2338" spc="-93" dirty="0">
                <a:latin typeface="Trebuchet MS"/>
                <a:cs typeface="Trebuchet MS"/>
              </a:rPr>
              <a:t> </a:t>
            </a:r>
            <a:r>
              <a:rPr sz="2338" spc="-22" dirty="0">
                <a:solidFill>
                  <a:srgbClr val="702FA0"/>
                </a:solidFill>
                <a:latin typeface="Trebuchet MS"/>
                <a:cs typeface="Trebuchet MS"/>
              </a:rPr>
              <a:t>p</a:t>
            </a:r>
            <a:r>
              <a:rPr sz="2338" spc="-168" dirty="0">
                <a:solidFill>
                  <a:srgbClr val="702FA0"/>
                </a:solidFill>
                <a:latin typeface="Trebuchet MS"/>
                <a:cs typeface="Trebuchet MS"/>
              </a:rPr>
              <a:t>r</a:t>
            </a:r>
            <a:r>
              <a:rPr sz="2338" spc="-278" dirty="0">
                <a:solidFill>
                  <a:srgbClr val="702FA0"/>
                </a:solidFill>
                <a:latin typeface="Trebuchet MS"/>
                <a:cs typeface="Trebuchet MS"/>
              </a:rPr>
              <a:t>e</a:t>
            </a:r>
            <a:r>
              <a:rPr sz="2338" spc="-194" dirty="0">
                <a:solidFill>
                  <a:srgbClr val="702FA0"/>
                </a:solidFill>
                <a:latin typeface="Trebuchet MS"/>
                <a:cs typeface="Trebuchet MS"/>
              </a:rPr>
              <a:t>v</a:t>
            </a:r>
            <a:r>
              <a:rPr sz="2338" spc="-278" dirty="0">
                <a:solidFill>
                  <a:srgbClr val="702FA0"/>
                </a:solidFill>
                <a:latin typeface="Trebuchet MS"/>
                <a:cs typeface="Trebuchet MS"/>
              </a:rPr>
              <a:t>e</a:t>
            </a:r>
            <a:r>
              <a:rPr sz="2338" spc="-93" dirty="0">
                <a:solidFill>
                  <a:srgbClr val="702FA0"/>
                </a:solidFill>
                <a:latin typeface="Trebuchet MS"/>
                <a:cs typeface="Trebuchet MS"/>
              </a:rPr>
              <a:t>n</a:t>
            </a:r>
            <a:r>
              <a:rPr sz="2338" spc="-256" dirty="0">
                <a:solidFill>
                  <a:srgbClr val="702FA0"/>
                </a:solidFill>
                <a:latin typeface="Trebuchet MS"/>
                <a:cs typeface="Trebuchet MS"/>
              </a:rPr>
              <a:t>ç</a:t>
            </a:r>
            <a:r>
              <a:rPr sz="2338" spc="49" dirty="0">
                <a:solidFill>
                  <a:srgbClr val="702FA0"/>
                </a:solidFill>
                <a:latin typeface="Trebuchet MS"/>
                <a:cs typeface="Trebuchet MS"/>
              </a:rPr>
              <a:t>ã</a:t>
            </a:r>
            <a:r>
              <a:rPr sz="2338" spc="4" dirty="0">
                <a:solidFill>
                  <a:srgbClr val="702FA0"/>
                </a:solidFill>
                <a:latin typeface="Trebuchet MS"/>
                <a:cs typeface="Trebuchet MS"/>
              </a:rPr>
              <a:t>o</a:t>
            </a:r>
            <a:endParaRPr sz="2338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0785"/>
            <a:ext cx="9278471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424726">
              <a:lnSpc>
                <a:spcPct val="100000"/>
              </a:lnSpc>
              <a:spcBef>
                <a:spcPts val="119"/>
              </a:spcBef>
            </a:pPr>
            <a:r>
              <a:rPr spc="13" dirty="0"/>
              <a:t>Quando</a:t>
            </a:r>
            <a:r>
              <a:rPr spc="9" dirty="0"/>
              <a:t> </a:t>
            </a:r>
            <a:r>
              <a:rPr spc="13" dirty="0"/>
              <a:t>terminam</a:t>
            </a:r>
            <a:r>
              <a:rPr spc="26" dirty="0"/>
              <a:t> </a:t>
            </a:r>
            <a:r>
              <a:rPr spc="9" dirty="0"/>
              <a:t>os</a:t>
            </a:r>
            <a:r>
              <a:rPr spc="-4" dirty="0"/>
              <a:t> </a:t>
            </a:r>
            <a:r>
              <a:rPr spc="13" dirty="0"/>
              <a:t>testes?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98110" y="2766733"/>
          <a:ext cx="6576732" cy="254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8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10" dirty="0">
                          <a:latin typeface="Tahoma"/>
                          <a:cs typeface="Tahoma"/>
                        </a:rPr>
                        <a:t>Quando</a:t>
                      </a:r>
                      <a:r>
                        <a:rPr sz="17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spc="10" dirty="0">
                          <a:latin typeface="Tahoma"/>
                          <a:cs typeface="Tahoma"/>
                        </a:rPr>
                        <a:t>acaba</a:t>
                      </a:r>
                      <a:r>
                        <a:rPr sz="17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spc="1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7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dirty="0">
                          <a:latin typeface="Tahoma"/>
                          <a:cs typeface="Tahoma"/>
                        </a:rPr>
                        <a:t>prazo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4482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10" dirty="0">
                          <a:latin typeface="Tahoma"/>
                          <a:cs typeface="Tahoma"/>
                        </a:rPr>
                        <a:t>Quando</a:t>
                      </a:r>
                      <a:r>
                        <a:rPr sz="1700" spc="15" dirty="0">
                          <a:latin typeface="Tahoma"/>
                          <a:cs typeface="Tahoma"/>
                        </a:rPr>
                        <a:t> o</a:t>
                      </a:r>
                      <a:r>
                        <a:rPr sz="17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spc="5" dirty="0">
                          <a:latin typeface="Tahoma"/>
                          <a:cs typeface="Tahoma"/>
                        </a:rPr>
                        <a:t>software</a:t>
                      </a:r>
                      <a:r>
                        <a:rPr sz="17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dirty="0">
                          <a:latin typeface="Tahoma"/>
                          <a:cs typeface="Tahoma"/>
                        </a:rPr>
                        <a:t>foi</a:t>
                      </a:r>
                      <a:r>
                        <a:rPr sz="17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spc="10" dirty="0">
                          <a:latin typeface="Tahoma"/>
                          <a:cs typeface="Tahoma"/>
                        </a:rPr>
                        <a:t>testado</a:t>
                      </a:r>
                      <a:r>
                        <a:rPr sz="17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spc="10" dirty="0">
                          <a:latin typeface="Tahoma"/>
                          <a:cs typeface="Tahoma"/>
                        </a:rPr>
                        <a:t>exaustivamente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4482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10" dirty="0">
                          <a:latin typeface="Tahoma"/>
                          <a:cs typeface="Tahoma"/>
                        </a:rPr>
                        <a:t>Quando </a:t>
                      </a:r>
                      <a:r>
                        <a:rPr sz="1700" spc="1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7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spc="5" dirty="0">
                          <a:latin typeface="Tahoma"/>
                          <a:cs typeface="Tahoma"/>
                        </a:rPr>
                        <a:t>software</a:t>
                      </a:r>
                      <a:r>
                        <a:rPr sz="1700" spc="10" dirty="0">
                          <a:latin typeface="Tahoma"/>
                          <a:cs typeface="Tahoma"/>
                        </a:rPr>
                        <a:t> não </a:t>
                      </a:r>
                      <a:r>
                        <a:rPr sz="1700" spc="15" dirty="0">
                          <a:latin typeface="Tahoma"/>
                          <a:cs typeface="Tahoma"/>
                        </a:rPr>
                        <a:t>tem</a:t>
                      </a:r>
                      <a:r>
                        <a:rPr sz="17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spc="15" dirty="0">
                          <a:latin typeface="Tahoma"/>
                          <a:cs typeface="Tahoma"/>
                        </a:rPr>
                        <a:t>mais</a:t>
                      </a:r>
                      <a:r>
                        <a:rPr sz="17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spc="10" dirty="0">
                          <a:latin typeface="Tahoma"/>
                          <a:cs typeface="Tahoma"/>
                        </a:rPr>
                        <a:t>defeitos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4482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2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 marR="276225">
                        <a:lnSpc>
                          <a:spcPct val="101600"/>
                        </a:lnSpc>
                        <a:spcBef>
                          <a:spcPts val="365"/>
                        </a:spcBef>
                      </a:pPr>
                      <a:r>
                        <a:rPr sz="1700" spc="10" dirty="0">
                          <a:latin typeface="Tahoma"/>
                          <a:cs typeface="Tahoma"/>
                        </a:rPr>
                        <a:t>Quando </a:t>
                      </a:r>
                      <a:r>
                        <a:rPr sz="1700" spc="15" dirty="0">
                          <a:latin typeface="Tahoma"/>
                          <a:cs typeface="Tahoma"/>
                        </a:rPr>
                        <a:t>as </a:t>
                      </a:r>
                      <a:r>
                        <a:rPr sz="1700" spc="10" dirty="0">
                          <a:latin typeface="Tahoma"/>
                          <a:cs typeface="Tahoma"/>
                        </a:rPr>
                        <a:t>condições de completeza </a:t>
                      </a:r>
                      <a:r>
                        <a:rPr sz="1700" spc="15" dirty="0">
                          <a:latin typeface="Tahoma"/>
                          <a:cs typeface="Tahoma"/>
                        </a:rPr>
                        <a:t>dos </a:t>
                      </a:r>
                      <a:r>
                        <a:rPr sz="1700" spc="10" dirty="0">
                          <a:latin typeface="Tahoma"/>
                          <a:cs typeface="Tahoma"/>
                        </a:rPr>
                        <a:t>testes </a:t>
                      </a:r>
                      <a:r>
                        <a:rPr sz="1700" dirty="0">
                          <a:latin typeface="Tahoma"/>
                          <a:cs typeface="Tahoma"/>
                        </a:rPr>
                        <a:t>foram </a:t>
                      </a:r>
                      <a:r>
                        <a:rPr sz="1700" spc="-5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spc="10" dirty="0">
                          <a:latin typeface="Tahoma"/>
                          <a:cs typeface="Tahoma"/>
                        </a:rPr>
                        <a:t>atendidas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4090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8554" y="2837330"/>
            <a:ext cx="532504" cy="53115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831" y="3497579"/>
            <a:ext cx="531890" cy="5315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87040" y="4094629"/>
            <a:ext cx="554018" cy="55401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23347" y="4740089"/>
            <a:ext cx="554018" cy="55401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25722" y="6149340"/>
            <a:ext cx="403412" cy="4034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78703" y="613851"/>
            <a:ext cx="4041962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pc="13" dirty="0"/>
              <a:t>Alguns</a:t>
            </a:r>
            <a:r>
              <a:rPr spc="-35" dirty="0"/>
              <a:t> </a:t>
            </a:r>
            <a:r>
              <a:rPr spc="9" dirty="0"/>
              <a:t>princípios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22003" y="3220570"/>
            <a:ext cx="7338172" cy="1174466"/>
          </a:xfrm>
          <a:prstGeom prst="rect">
            <a:avLst/>
          </a:prstGeom>
          <a:ln w="27432">
            <a:solidFill>
              <a:srgbClr val="8E5070"/>
            </a:solidFill>
          </a:ln>
        </p:spPr>
        <p:txBody>
          <a:bodyPr vert="horz" wrap="square" lIns="0" tIns="1121" rIns="0" bIns="0" rtlCol="0">
            <a:spAutoFit/>
          </a:bodyPr>
          <a:lstStyle/>
          <a:p>
            <a:pPr>
              <a:spcBef>
                <a:spcPts val="9"/>
              </a:spcBef>
            </a:pPr>
            <a:endParaRPr sz="2471">
              <a:latin typeface="Times New Roman"/>
              <a:cs typeface="Times New Roman"/>
            </a:endParaRPr>
          </a:p>
          <a:p>
            <a:pPr marL="5713624" marR="311540" indent="1121" algn="ctr">
              <a:lnSpc>
                <a:spcPct val="101600"/>
              </a:lnSpc>
            </a:pPr>
            <a:r>
              <a:rPr sz="1721" spc="13" dirty="0">
                <a:solidFill>
                  <a:srgbClr val="A34274"/>
                </a:solidFill>
                <a:latin typeface="Arial MT"/>
                <a:cs typeface="Arial MT"/>
              </a:rPr>
              <a:t>Manutenção </a:t>
            </a:r>
            <a:r>
              <a:rPr sz="1721" spc="18" dirty="0">
                <a:solidFill>
                  <a:srgbClr val="A34274"/>
                </a:solidFill>
                <a:latin typeface="Arial MT"/>
                <a:cs typeface="Arial MT"/>
              </a:rPr>
              <a:t> </a:t>
            </a:r>
            <a:r>
              <a:rPr sz="1721" spc="13" dirty="0">
                <a:solidFill>
                  <a:srgbClr val="A34274"/>
                </a:solidFill>
                <a:latin typeface="Arial MT"/>
                <a:cs typeface="Arial MT"/>
              </a:rPr>
              <a:t>dos</a:t>
            </a:r>
            <a:r>
              <a:rPr sz="1721" spc="-40" dirty="0">
                <a:solidFill>
                  <a:srgbClr val="A34274"/>
                </a:solidFill>
                <a:latin typeface="Arial MT"/>
                <a:cs typeface="Arial MT"/>
              </a:rPr>
              <a:t> </a:t>
            </a:r>
            <a:r>
              <a:rPr sz="1721" spc="13" dirty="0">
                <a:solidFill>
                  <a:srgbClr val="A34274"/>
                </a:solidFill>
                <a:latin typeface="Arial MT"/>
                <a:cs typeface="Arial MT"/>
              </a:rPr>
              <a:t>casos</a:t>
            </a:r>
            <a:r>
              <a:rPr sz="1721" spc="-35" dirty="0">
                <a:solidFill>
                  <a:srgbClr val="A34274"/>
                </a:solidFill>
                <a:latin typeface="Arial MT"/>
                <a:cs typeface="Arial MT"/>
              </a:rPr>
              <a:t> </a:t>
            </a:r>
            <a:r>
              <a:rPr sz="1721" spc="4" dirty="0">
                <a:solidFill>
                  <a:srgbClr val="A34274"/>
                </a:solidFill>
                <a:latin typeface="Arial MT"/>
                <a:cs typeface="Arial MT"/>
              </a:rPr>
              <a:t>de </a:t>
            </a:r>
            <a:r>
              <a:rPr sz="1721" spc="-463" dirty="0">
                <a:solidFill>
                  <a:srgbClr val="A34274"/>
                </a:solidFill>
                <a:latin typeface="Arial MT"/>
                <a:cs typeface="Arial MT"/>
              </a:rPr>
              <a:t> </a:t>
            </a:r>
            <a:r>
              <a:rPr sz="1721" spc="9" dirty="0">
                <a:solidFill>
                  <a:srgbClr val="A34274"/>
                </a:solidFill>
                <a:latin typeface="Arial MT"/>
                <a:cs typeface="Arial MT"/>
              </a:rPr>
              <a:t>teste</a:t>
            </a:r>
            <a:endParaRPr sz="1721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75299" y="1477832"/>
            <a:ext cx="2615453" cy="1580029"/>
            <a:chOff x="1719072" y="1674876"/>
            <a:chExt cx="2964180" cy="1790700"/>
          </a:xfrm>
        </p:grpSpPr>
        <p:sp>
          <p:nvSpPr>
            <p:cNvPr id="9" name="object 9"/>
            <p:cNvSpPr/>
            <p:nvPr/>
          </p:nvSpPr>
          <p:spPr>
            <a:xfrm>
              <a:off x="1732788" y="1688592"/>
              <a:ext cx="2936875" cy="1763395"/>
            </a:xfrm>
            <a:custGeom>
              <a:avLst/>
              <a:gdLst/>
              <a:ahLst/>
              <a:cxnLst/>
              <a:rect l="l" t="t" r="r" b="b"/>
              <a:pathLst>
                <a:path w="2936875" h="1763395">
                  <a:moveTo>
                    <a:pt x="2936747" y="1763267"/>
                  </a:moveTo>
                  <a:lnTo>
                    <a:pt x="0" y="1763267"/>
                  </a:lnTo>
                  <a:lnTo>
                    <a:pt x="0" y="0"/>
                  </a:lnTo>
                  <a:lnTo>
                    <a:pt x="2936747" y="0"/>
                  </a:lnTo>
                  <a:lnTo>
                    <a:pt x="2936747" y="1763267"/>
                  </a:lnTo>
                  <a:close/>
                </a:path>
              </a:pathLst>
            </a:custGeom>
            <a:solidFill>
              <a:srgbClr val="ACAC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32788" y="1688592"/>
              <a:ext cx="2936875" cy="1763395"/>
            </a:xfrm>
            <a:custGeom>
              <a:avLst/>
              <a:gdLst/>
              <a:ahLst/>
              <a:cxnLst/>
              <a:rect l="l" t="t" r="r" b="b"/>
              <a:pathLst>
                <a:path w="2936875" h="1763395">
                  <a:moveTo>
                    <a:pt x="0" y="0"/>
                  </a:moveTo>
                  <a:lnTo>
                    <a:pt x="2936747" y="0"/>
                  </a:lnTo>
                  <a:lnTo>
                    <a:pt x="2936747" y="1763267"/>
                  </a:lnTo>
                  <a:lnTo>
                    <a:pt x="0" y="1763267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87402" y="1489934"/>
            <a:ext cx="2591360" cy="1145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41">
              <a:latin typeface="Times New Roman"/>
              <a:cs typeface="Times New Roman"/>
            </a:endParaRPr>
          </a:p>
          <a:p>
            <a:pPr marL="81807" marR="77885" algn="ctr">
              <a:lnSpc>
                <a:spcPct val="91600"/>
              </a:lnSpc>
              <a:spcBef>
                <a:spcPts val="1178"/>
              </a:spcBef>
            </a:pPr>
            <a:r>
              <a:rPr sz="1632" spc="-22" dirty="0">
                <a:latin typeface="Tahoma"/>
                <a:cs typeface="Tahoma"/>
              </a:rPr>
              <a:t>Testar </a:t>
            </a:r>
            <a:r>
              <a:rPr sz="1632" spc="13" dirty="0">
                <a:latin typeface="Tahoma"/>
                <a:cs typeface="Tahoma"/>
              </a:rPr>
              <a:t>em </a:t>
            </a:r>
            <a:r>
              <a:rPr sz="1632" spc="4" dirty="0">
                <a:latin typeface="Tahoma"/>
                <a:cs typeface="Tahoma"/>
              </a:rPr>
              <a:t>presença de </a:t>
            </a:r>
            <a:r>
              <a:rPr sz="1632" spc="9" dirty="0">
                <a:latin typeface="Tahoma"/>
                <a:cs typeface="Tahoma"/>
              </a:rPr>
              <a:t> </a:t>
            </a:r>
            <a:r>
              <a:rPr sz="1632" spc="4" dirty="0">
                <a:latin typeface="Tahoma"/>
                <a:cs typeface="Tahoma"/>
              </a:rPr>
              <a:t>dados </a:t>
            </a:r>
            <a:r>
              <a:rPr sz="1632" b="1" spc="4" dirty="0">
                <a:solidFill>
                  <a:srgbClr val="894260"/>
                </a:solidFill>
                <a:latin typeface="Tahoma"/>
                <a:cs typeface="Tahoma"/>
              </a:rPr>
              <a:t>válidos</a:t>
            </a:r>
            <a:r>
              <a:rPr sz="1632" spc="4" dirty="0">
                <a:latin typeface="Tahoma"/>
                <a:cs typeface="Tahoma"/>
              </a:rPr>
              <a:t>, </a:t>
            </a:r>
            <a:r>
              <a:rPr sz="1632" b="1" spc="4" dirty="0">
                <a:latin typeface="Tahoma"/>
                <a:cs typeface="Tahoma"/>
              </a:rPr>
              <a:t>inválidos </a:t>
            </a:r>
            <a:r>
              <a:rPr sz="1632" b="1" spc="-468" dirty="0">
                <a:latin typeface="Tahoma"/>
                <a:cs typeface="Tahoma"/>
              </a:rPr>
              <a:t> </a:t>
            </a:r>
            <a:r>
              <a:rPr sz="1632" spc="9" dirty="0">
                <a:latin typeface="Tahoma"/>
                <a:cs typeface="Tahoma"/>
              </a:rPr>
              <a:t>e</a:t>
            </a:r>
            <a:r>
              <a:rPr sz="1632" dirty="0">
                <a:latin typeface="Tahoma"/>
                <a:cs typeface="Tahoma"/>
              </a:rPr>
              <a:t> </a:t>
            </a:r>
            <a:r>
              <a:rPr sz="1632" b="1" spc="4" dirty="0">
                <a:solidFill>
                  <a:srgbClr val="212352"/>
                </a:solidFill>
                <a:latin typeface="Tahoma"/>
                <a:cs typeface="Tahoma"/>
              </a:rPr>
              <a:t>inoportunos</a:t>
            </a:r>
            <a:endParaRPr sz="1632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8177" y="1489935"/>
            <a:ext cx="2591360" cy="1260470"/>
          </a:xfrm>
          <a:prstGeom prst="rect">
            <a:avLst/>
          </a:prstGeom>
          <a:solidFill>
            <a:srgbClr val="4B4DB5"/>
          </a:solidFill>
          <a:ln w="27432">
            <a:solidFill>
              <a:srgbClr val="343683"/>
            </a:solidFill>
          </a:ln>
        </p:spPr>
        <p:txBody>
          <a:bodyPr vert="horz" wrap="square" lIns="0" tIns="3362" rIns="0" bIns="0" rtlCol="0">
            <a:spAutoFit/>
          </a:bodyPr>
          <a:lstStyle/>
          <a:p>
            <a:pPr>
              <a:spcBef>
                <a:spcPts val="26"/>
              </a:spcBef>
            </a:pPr>
            <a:endParaRPr sz="2162">
              <a:latin typeface="Times New Roman"/>
              <a:cs typeface="Times New Roman"/>
            </a:endParaRPr>
          </a:p>
          <a:p>
            <a:pPr marL="139521" marR="133917" algn="ctr">
              <a:lnSpc>
                <a:spcPct val="91500"/>
              </a:lnSpc>
            </a:pPr>
            <a:r>
              <a:rPr sz="1632" spc="4" dirty="0">
                <a:solidFill>
                  <a:srgbClr val="FFFFFF"/>
                </a:solidFill>
                <a:latin typeface="Tahoma"/>
                <a:cs typeface="Tahoma"/>
              </a:rPr>
              <a:t>Determinar</a:t>
            </a:r>
            <a:r>
              <a:rPr sz="1632" spc="-2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32" spc="9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63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32" spc="9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32" spc="-1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32" spc="13" dirty="0">
                <a:solidFill>
                  <a:srgbClr val="FFFFFF"/>
                </a:solidFill>
                <a:latin typeface="Tahoma"/>
                <a:cs typeface="Tahoma"/>
              </a:rPr>
              <a:t>sw</a:t>
            </a:r>
            <a:r>
              <a:rPr sz="1632" spc="-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32" dirty="0">
                <a:solidFill>
                  <a:srgbClr val="FFFFFF"/>
                </a:solidFill>
                <a:latin typeface="Tahoma"/>
                <a:cs typeface="Tahoma"/>
              </a:rPr>
              <a:t>faz</a:t>
            </a:r>
            <a:r>
              <a:rPr sz="1632" spc="-1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32" spc="9" dirty="0">
                <a:solidFill>
                  <a:srgbClr val="FFFFFF"/>
                </a:solidFill>
                <a:latin typeface="Tahoma"/>
                <a:cs typeface="Tahoma"/>
              </a:rPr>
              <a:t>o </a:t>
            </a:r>
            <a:r>
              <a:rPr sz="1632" spc="-49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32" spc="4" dirty="0">
                <a:solidFill>
                  <a:srgbClr val="FFFFFF"/>
                </a:solidFill>
                <a:latin typeface="Tahoma"/>
                <a:cs typeface="Tahoma"/>
              </a:rPr>
              <a:t>que </a:t>
            </a:r>
            <a:r>
              <a:rPr sz="1632" spc="9" dirty="0">
                <a:solidFill>
                  <a:srgbClr val="FFFFFF"/>
                </a:solidFill>
                <a:latin typeface="Tahoma"/>
                <a:cs typeface="Tahoma"/>
              </a:rPr>
              <a:t>é </a:t>
            </a:r>
            <a:r>
              <a:rPr sz="1632" b="1" spc="4" dirty="0">
                <a:solidFill>
                  <a:srgbClr val="00CCFF"/>
                </a:solidFill>
                <a:latin typeface="Tahoma"/>
                <a:cs typeface="Tahoma"/>
              </a:rPr>
              <a:t>esperado</a:t>
            </a:r>
            <a:r>
              <a:rPr sz="1632" spc="4" dirty="0">
                <a:solidFill>
                  <a:srgbClr val="FFFFFF"/>
                </a:solidFill>
                <a:latin typeface="Tahoma"/>
                <a:cs typeface="Tahoma"/>
              </a:rPr>
              <a:t>, mas </a:t>
            </a:r>
            <a:r>
              <a:rPr sz="1632" spc="9" dirty="0">
                <a:solidFill>
                  <a:srgbClr val="FFFFFF"/>
                </a:solidFill>
                <a:latin typeface="Tahoma"/>
                <a:cs typeface="Tahoma"/>
              </a:rPr>
              <a:t> também se </a:t>
            </a:r>
            <a:r>
              <a:rPr sz="1632" spc="4" dirty="0">
                <a:solidFill>
                  <a:srgbClr val="FFFFFF"/>
                </a:solidFill>
                <a:latin typeface="Tahoma"/>
                <a:cs typeface="Tahoma"/>
              </a:rPr>
              <a:t>não </a:t>
            </a:r>
            <a:r>
              <a:rPr sz="1632" spc="-4" dirty="0">
                <a:solidFill>
                  <a:srgbClr val="FFFFFF"/>
                </a:solidFill>
                <a:latin typeface="Tahoma"/>
                <a:cs typeface="Tahoma"/>
              </a:rPr>
              <a:t>faz </a:t>
            </a:r>
            <a:r>
              <a:rPr sz="1632" spc="4" dirty="0">
                <a:solidFill>
                  <a:srgbClr val="FFFFFF"/>
                </a:solidFill>
                <a:latin typeface="Tahoma"/>
                <a:cs typeface="Tahoma"/>
              </a:rPr>
              <a:t>algo </a:t>
            </a:r>
            <a:r>
              <a:rPr sz="1632" spc="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32" b="1" spc="4" dirty="0">
                <a:solidFill>
                  <a:srgbClr val="FF9933"/>
                </a:solidFill>
                <a:latin typeface="Tahoma"/>
                <a:cs typeface="Tahoma"/>
              </a:rPr>
              <a:t>indesejável</a:t>
            </a:r>
            <a:endParaRPr sz="1632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75299" y="3291840"/>
            <a:ext cx="2615453" cy="1580029"/>
            <a:chOff x="1719072" y="3730752"/>
            <a:chExt cx="2964180" cy="1790700"/>
          </a:xfrm>
        </p:grpSpPr>
        <p:sp>
          <p:nvSpPr>
            <p:cNvPr id="14" name="object 14"/>
            <p:cNvSpPr/>
            <p:nvPr/>
          </p:nvSpPr>
          <p:spPr>
            <a:xfrm>
              <a:off x="1732788" y="3744468"/>
              <a:ext cx="2936875" cy="1763395"/>
            </a:xfrm>
            <a:custGeom>
              <a:avLst/>
              <a:gdLst/>
              <a:ahLst/>
              <a:cxnLst/>
              <a:rect l="l" t="t" r="r" b="b"/>
              <a:pathLst>
                <a:path w="2936875" h="1763395">
                  <a:moveTo>
                    <a:pt x="2936747" y="1763267"/>
                  </a:moveTo>
                  <a:lnTo>
                    <a:pt x="0" y="1763267"/>
                  </a:lnTo>
                  <a:lnTo>
                    <a:pt x="0" y="0"/>
                  </a:lnTo>
                  <a:lnTo>
                    <a:pt x="2936747" y="0"/>
                  </a:lnTo>
                  <a:lnTo>
                    <a:pt x="2936747" y="1763267"/>
                  </a:lnTo>
                  <a:close/>
                </a:path>
              </a:pathLst>
            </a:custGeom>
            <a:solidFill>
              <a:srgbClr val="DBA8C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2788" y="3744468"/>
              <a:ext cx="2936875" cy="1763395"/>
            </a:xfrm>
            <a:custGeom>
              <a:avLst/>
              <a:gdLst/>
              <a:ahLst/>
              <a:cxnLst/>
              <a:rect l="l" t="t" r="r" b="b"/>
              <a:pathLst>
                <a:path w="2936875" h="1763395">
                  <a:moveTo>
                    <a:pt x="0" y="0"/>
                  </a:moveTo>
                  <a:lnTo>
                    <a:pt x="2936747" y="0"/>
                  </a:lnTo>
                  <a:lnTo>
                    <a:pt x="2936747" y="1763267"/>
                  </a:lnTo>
                  <a:lnTo>
                    <a:pt x="0" y="1763267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87402" y="3303941"/>
            <a:ext cx="2591360" cy="1145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41">
              <a:latin typeface="Times New Roman"/>
              <a:cs typeface="Times New Roman"/>
            </a:endParaRPr>
          </a:p>
          <a:p>
            <a:pPr marL="132797" marR="128314" indent="-1121" algn="ctr">
              <a:lnSpc>
                <a:spcPct val="91600"/>
              </a:lnSpc>
              <a:spcBef>
                <a:spcPts val="1178"/>
              </a:spcBef>
            </a:pPr>
            <a:r>
              <a:rPr sz="1632" spc="4" dirty="0">
                <a:latin typeface="Tahoma"/>
                <a:cs typeface="Tahoma"/>
              </a:rPr>
              <a:t>Não </a:t>
            </a:r>
            <a:r>
              <a:rPr sz="1632" spc="9" dirty="0">
                <a:latin typeface="Tahoma"/>
                <a:cs typeface="Tahoma"/>
              </a:rPr>
              <a:t>jogar </a:t>
            </a:r>
            <a:r>
              <a:rPr sz="1632" spc="-9" dirty="0">
                <a:latin typeface="Tahoma"/>
                <a:cs typeface="Tahoma"/>
              </a:rPr>
              <a:t>fora </a:t>
            </a:r>
            <a:r>
              <a:rPr sz="1632" spc="4" dirty="0">
                <a:latin typeface="Tahoma"/>
                <a:cs typeface="Tahoma"/>
              </a:rPr>
              <a:t>os casos </a:t>
            </a:r>
            <a:r>
              <a:rPr sz="1632" spc="9" dirty="0">
                <a:latin typeface="Tahoma"/>
                <a:cs typeface="Tahoma"/>
              </a:rPr>
              <a:t> </a:t>
            </a:r>
            <a:r>
              <a:rPr sz="1632" spc="4" dirty="0">
                <a:latin typeface="Tahoma"/>
                <a:cs typeface="Tahoma"/>
              </a:rPr>
              <a:t>de</a:t>
            </a:r>
            <a:r>
              <a:rPr sz="1632" spc="-4" dirty="0">
                <a:latin typeface="Tahoma"/>
                <a:cs typeface="Tahoma"/>
              </a:rPr>
              <a:t> </a:t>
            </a:r>
            <a:r>
              <a:rPr sz="1632" spc="4" dirty="0">
                <a:latin typeface="Tahoma"/>
                <a:cs typeface="Tahoma"/>
              </a:rPr>
              <a:t>teste,</a:t>
            </a:r>
            <a:r>
              <a:rPr sz="1632" spc="-9" dirty="0">
                <a:latin typeface="Tahoma"/>
                <a:cs typeface="Tahoma"/>
              </a:rPr>
              <a:t> </a:t>
            </a:r>
            <a:r>
              <a:rPr sz="1632" spc="9" dirty="0">
                <a:latin typeface="Tahoma"/>
                <a:cs typeface="Tahoma"/>
              </a:rPr>
              <a:t>a</a:t>
            </a:r>
            <a:r>
              <a:rPr sz="1632" dirty="0">
                <a:latin typeface="Tahoma"/>
                <a:cs typeface="Tahoma"/>
              </a:rPr>
              <a:t> </a:t>
            </a:r>
            <a:r>
              <a:rPr sz="1632" spc="4" dirty="0">
                <a:latin typeface="Tahoma"/>
                <a:cs typeface="Tahoma"/>
              </a:rPr>
              <a:t>não</a:t>
            </a:r>
            <a:r>
              <a:rPr sz="1632" spc="-9" dirty="0">
                <a:latin typeface="Tahoma"/>
                <a:cs typeface="Tahoma"/>
              </a:rPr>
              <a:t> </a:t>
            </a:r>
            <a:r>
              <a:rPr sz="1632" spc="9" dirty="0">
                <a:latin typeface="Tahoma"/>
                <a:cs typeface="Tahoma"/>
              </a:rPr>
              <a:t>ser</a:t>
            </a:r>
            <a:r>
              <a:rPr sz="1632" spc="-4" dirty="0">
                <a:latin typeface="Tahoma"/>
                <a:cs typeface="Tahoma"/>
              </a:rPr>
              <a:t> </a:t>
            </a:r>
            <a:r>
              <a:rPr sz="1632" spc="4" dirty="0">
                <a:latin typeface="Tahoma"/>
                <a:cs typeface="Tahoma"/>
              </a:rPr>
              <a:t>que</a:t>
            </a:r>
            <a:r>
              <a:rPr sz="1632" spc="-18" dirty="0">
                <a:latin typeface="Tahoma"/>
                <a:cs typeface="Tahoma"/>
              </a:rPr>
              <a:t> </a:t>
            </a:r>
            <a:r>
              <a:rPr sz="1632" spc="9" dirty="0">
                <a:latin typeface="Tahoma"/>
                <a:cs typeface="Tahoma"/>
              </a:rPr>
              <a:t>o </a:t>
            </a:r>
            <a:r>
              <a:rPr sz="1632" spc="-494" dirty="0">
                <a:latin typeface="Tahoma"/>
                <a:cs typeface="Tahoma"/>
              </a:rPr>
              <a:t> </a:t>
            </a:r>
            <a:r>
              <a:rPr sz="1632" spc="13" dirty="0">
                <a:latin typeface="Tahoma"/>
                <a:cs typeface="Tahoma"/>
              </a:rPr>
              <a:t>sw</a:t>
            </a:r>
            <a:r>
              <a:rPr sz="1632" spc="-13" dirty="0">
                <a:latin typeface="Tahoma"/>
                <a:cs typeface="Tahoma"/>
              </a:rPr>
              <a:t> </a:t>
            </a:r>
            <a:r>
              <a:rPr sz="1632" spc="9" dirty="0">
                <a:latin typeface="Tahoma"/>
                <a:cs typeface="Tahoma"/>
              </a:rPr>
              <a:t>seja</a:t>
            </a:r>
            <a:r>
              <a:rPr sz="1632" spc="-18" dirty="0">
                <a:latin typeface="Tahoma"/>
                <a:cs typeface="Tahoma"/>
              </a:rPr>
              <a:t> </a:t>
            </a:r>
            <a:r>
              <a:rPr sz="1632" spc="4" dirty="0">
                <a:latin typeface="Tahoma"/>
                <a:cs typeface="Tahoma"/>
              </a:rPr>
              <a:t>descartável</a:t>
            </a:r>
            <a:endParaRPr sz="1632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26075" y="3291840"/>
            <a:ext cx="2615453" cy="1580029"/>
            <a:chOff x="4949952" y="3730752"/>
            <a:chExt cx="2964180" cy="1790700"/>
          </a:xfrm>
        </p:grpSpPr>
        <p:sp>
          <p:nvSpPr>
            <p:cNvPr id="18" name="object 18"/>
            <p:cNvSpPr/>
            <p:nvPr/>
          </p:nvSpPr>
          <p:spPr>
            <a:xfrm>
              <a:off x="4963668" y="3744468"/>
              <a:ext cx="2936875" cy="1763395"/>
            </a:xfrm>
            <a:custGeom>
              <a:avLst/>
              <a:gdLst/>
              <a:ahLst/>
              <a:cxnLst/>
              <a:rect l="l" t="t" r="r" b="b"/>
              <a:pathLst>
                <a:path w="2936875" h="1763395">
                  <a:moveTo>
                    <a:pt x="2936748" y="1763267"/>
                  </a:moveTo>
                  <a:lnTo>
                    <a:pt x="0" y="1763267"/>
                  </a:lnTo>
                  <a:lnTo>
                    <a:pt x="0" y="0"/>
                  </a:lnTo>
                  <a:lnTo>
                    <a:pt x="2936748" y="0"/>
                  </a:lnTo>
                  <a:lnTo>
                    <a:pt x="2936748" y="1763267"/>
                  </a:lnTo>
                  <a:close/>
                </a:path>
              </a:pathLst>
            </a:custGeom>
            <a:solidFill>
              <a:srgbClr val="BC759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3668" y="3744468"/>
              <a:ext cx="2936875" cy="1763395"/>
            </a:xfrm>
            <a:custGeom>
              <a:avLst/>
              <a:gdLst/>
              <a:ahLst/>
              <a:cxnLst/>
              <a:rect l="l" t="t" r="r" b="b"/>
              <a:pathLst>
                <a:path w="2936875" h="1763395">
                  <a:moveTo>
                    <a:pt x="0" y="0"/>
                  </a:moveTo>
                  <a:lnTo>
                    <a:pt x="2936748" y="0"/>
                  </a:lnTo>
                  <a:lnTo>
                    <a:pt x="2936748" y="1763267"/>
                  </a:lnTo>
                  <a:lnTo>
                    <a:pt x="0" y="1763267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038177" y="3303942"/>
            <a:ext cx="2591360" cy="1479318"/>
          </a:xfrm>
          <a:prstGeom prst="rect">
            <a:avLst/>
          </a:prstGeom>
        </p:spPr>
        <p:txBody>
          <a:bodyPr vert="horz" wrap="square" lIns="0" tIns="91887" rIns="0" bIns="0" rtlCol="0">
            <a:spAutoFit/>
          </a:bodyPr>
          <a:lstStyle/>
          <a:p>
            <a:pPr marL="158572" marR="154649" indent="560" algn="ctr">
              <a:lnSpc>
                <a:spcPct val="91600"/>
              </a:lnSpc>
              <a:spcBef>
                <a:spcPts val="723"/>
              </a:spcBef>
            </a:pPr>
            <a:r>
              <a:rPr sz="1632" spc="4" dirty="0">
                <a:solidFill>
                  <a:srgbClr val="FFFFFF"/>
                </a:solidFill>
                <a:latin typeface="Tahoma"/>
                <a:cs typeface="Tahoma"/>
              </a:rPr>
              <a:t>Atualizar os </a:t>
            </a:r>
            <a:r>
              <a:rPr sz="1632" spc="9" dirty="0">
                <a:solidFill>
                  <a:srgbClr val="FFFFFF"/>
                </a:solidFill>
                <a:latin typeface="Tahoma"/>
                <a:cs typeface="Tahoma"/>
              </a:rPr>
              <a:t>casos </a:t>
            </a:r>
            <a:r>
              <a:rPr sz="1632" spc="13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1632" spc="1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32" spc="4" dirty="0">
                <a:solidFill>
                  <a:srgbClr val="FFFFFF"/>
                </a:solidFill>
                <a:latin typeface="Tahoma"/>
                <a:cs typeface="Tahoma"/>
              </a:rPr>
              <a:t>teste: </a:t>
            </a:r>
            <a:r>
              <a:rPr sz="1632" spc="13" dirty="0">
                <a:solidFill>
                  <a:srgbClr val="FFFFFF"/>
                </a:solidFill>
                <a:latin typeface="Tahoma"/>
                <a:cs typeface="Tahoma"/>
              </a:rPr>
              <a:t>os </a:t>
            </a:r>
            <a:r>
              <a:rPr sz="1632" spc="9" dirty="0">
                <a:solidFill>
                  <a:srgbClr val="FFFFFF"/>
                </a:solidFill>
                <a:latin typeface="Tahoma"/>
                <a:cs typeface="Tahoma"/>
              </a:rPr>
              <a:t>mesmos </a:t>
            </a:r>
            <a:r>
              <a:rPr sz="1632" spc="4" dirty="0">
                <a:solidFill>
                  <a:srgbClr val="FFFFFF"/>
                </a:solidFill>
                <a:latin typeface="Tahoma"/>
                <a:cs typeface="Tahoma"/>
              </a:rPr>
              <a:t>casos </a:t>
            </a:r>
            <a:r>
              <a:rPr sz="1632" spc="-49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32" spc="4" dirty="0">
                <a:solidFill>
                  <a:srgbClr val="FFFFFF"/>
                </a:solidFill>
                <a:latin typeface="Tahoma"/>
                <a:cs typeface="Tahoma"/>
              </a:rPr>
              <a:t>de teste aplicados várias </a:t>
            </a:r>
            <a:r>
              <a:rPr sz="1632" spc="-49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32" dirty="0">
                <a:solidFill>
                  <a:srgbClr val="FFFFFF"/>
                </a:solidFill>
                <a:latin typeface="Tahoma"/>
                <a:cs typeface="Tahoma"/>
              </a:rPr>
              <a:t>vezes </a:t>
            </a:r>
            <a:r>
              <a:rPr sz="1632" spc="9" dirty="0">
                <a:solidFill>
                  <a:srgbClr val="FFFFFF"/>
                </a:solidFill>
                <a:latin typeface="Tahoma"/>
                <a:cs typeface="Tahoma"/>
              </a:rPr>
              <a:t>acabam não </a:t>
            </a:r>
            <a:r>
              <a:rPr sz="1632" spc="1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32" spc="4" dirty="0">
                <a:solidFill>
                  <a:srgbClr val="FFFFFF"/>
                </a:solidFill>
                <a:latin typeface="Tahoma"/>
                <a:cs typeface="Tahoma"/>
              </a:rPr>
              <a:t>revelando mais </a:t>
            </a:r>
            <a:r>
              <a:rPr sz="1632" dirty="0">
                <a:solidFill>
                  <a:srgbClr val="FFFFFF"/>
                </a:solidFill>
                <a:latin typeface="Tahoma"/>
                <a:cs typeface="Tahoma"/>
              </a:rPr>
              <a:t>defeitos </a:t>
            </a:r>
            <a:r>
              <a:rPr sz="1632" spc="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32" spc="-4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632" spc="-4" dirty="0">
                <a:solidFill>
                  <a:srgbClr val="0000FF"/>
                </a:solidFill>
                <a:latin typeface="Tahoma"/>
                <a:cs typeface="Tahoma"/>
              </a:rPr>
              <a:t>paradoxo</a:t>
            </a:r>
            <a:r>
              <a:rPr sz="1632" spc="4" dirty="0">
                <a:solidFill>
                  <a:srgbClr val="0000FF"/>
                </a:solidFill>
                <a:latin typeface="Tahoma"/>
                <a:cs typeface="Tahoma"/>
              </a:rPr>
              <a:t> do</a:t>
            </a:r>
            <a:r>
              <a:rPr sz="1632" spc="-13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632" spc="4" dirty="0">
                <a:solidFill>
                  <a:srgbClr val="0000FF"/>
                </a:solidFill>
                <a:latin typeface="Tahoma"/>
                <a:cs typeface="Tahoma"/>
              </a:rPr>
              <a:t>pesticida</a:t>
            </a:r>
            <a:r>
              <a:rPr sz="1632" spc="4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632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75299" y="5105848"/>
            <a:ext cx="2615453" cy="1580029"/>
            <a:chOff x="1719072" y="5786628"/>
            <a:chExt cx="2964180" cy="1790700"/>
          </a:xfrm>
        </p:grpSpPr>
        <p:sp>
          <p:nvSpPr>
            <p:cNvPr id="22" name="object 22"/>
            <p:cNvSpPr/>
            <p:nvPr/>
          </p:nvSpPr>
          <p:spPr>
            <a:xfrm>
              <a:off x="1732788" y="5800344"/>
              <a:ext cx="2936875" cy="1763395"/>
            </a:xfrm>
            <a:custGeom>
              <a:avLst/>
              <a:gdLst/>
              <a:ahLst/>
              <a:cxnLst/>
              <a:rect l="l" t="t" r="r" b="b"/>
              <a:pathLst>
                <a:path w="2936875" h="1763395">
                  <a:moveTo>
                    <a:pt x="2936747" y="1763267"/>
                  </a:moveTo>
                  <a:lnTo>
                    <a:pt x="0" y="1763267"/>
                  </a:lnTo>
                  <a:lnTo>
                    <a:pt x="0" y="0"/>
                  </a:lnTo>
                  <a:lnTo>
                    <a:pt x="2936747" y="0"/>
                  </a:lnTo>
                  <a:lnTo>
                    <a:pt x="2936747" y="1763267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1732788" y="5800344"/>
              <a:ext cx="2936875" cy="1763395"/>
            </a:xfrm>
            <a:custGeom>
              <a:avLst/>
              <a:gdLst/>
              <a:ahLst/>
              <a:cxnLst/>
              <a:rect l="l" t="t" r="r" b="b"/>
              <a:pathLst>
                <a:path w="2936875" h="1763395">
                  <a:moveTo>
                    <a:pt x="0" y="0"/>
                  </a:moveTo>
                  <a:lnTo>
                    <a:pt x="2936747" y="0"/>
                  </a:lnTo>
                  <a:lnTo>
                    <a:pt x="2936747" y="1763267"/>
                  </a:lnTo>
                  <a:lnTo>
                    <a:pt x="0" y="1763267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187402" y="5117950"/>
            <a:ext cx="2591360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41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809">
              <a:latin typeface="Times New Roman"/>
              <a:cs typeface="Times New Roman"/>
            </a:endParaRPr>
          </a:p>
          <a:p>
            <a:pPr marL="804065" marR="119349" indent="-681914">
              <a:lnSpc>
                <a:spcPts val="1791"/>
              </a:lnSpc>
            </a:pPr>
            <a:r>
              <a:rPr sz="1632" spc="9" dirty="0">
                <a:solidFill>
                  <a:srgbClr val="FFFFFF"/>
                </a:solidFill>
                <a:latin typeface="Tahoma"/>
                <a:cs typeface="Tahoma"/>
              </a:rPr>
              <a:t>Evite</a:t>
            </a:r>
            <a:r>
              <a:rPr sz="1632" spc="-2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32" spc="4" dirty="0">
                <a:solidFill>
                  <a:srgbClr val="FFFFFF"/>
                </a:solidFill>
                <a:latin typeface="Tahoma"/>
                <a:cs typeface="Tahoma"/>
              </a:rPr>
              <a:t>testar</a:t>
            </a:r>
            <a:r>
              <a:rPr sz="1632" spc="-3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32" spc="9" dirty="0">
                <a:solidFill>
                  <a:srgbClr val="FFFFFF"/>
                </a:solidFill>
                <a:latin typeface="Tahoma"/>
                <a:cs typeface="Tahoma"/>
              </a:rPr>
              <a:t>seus</a:t>
            </a:r>
            <a:r>
              <a:rPr sz="1632" spc="-2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32" spc="4" dirty="0">
                <a:solidFill>
                  <a:srgbClr val="FFFFFF"/>
                </a:solidFill>
                <a:latin typeface="Tahoma"/>
                <a:cs typeface="Tahoma"/>
              </a:rPr>
              <a:t>próprios </a:t>
            </a:r>
            <a:r>
              <a:rPr sz="1632" spc="-49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32" dirty="0">
                <a:solidFill>
                  <a:srgbClr val="FFFFFF"/>
                </a:solidFill>
                <a:latin typeface="Tahoma"/>
                <a:cs typeface="Tahoma"/>
              </a:rPr>
              <a:t>programas</a:t>
            </a:r>
            <a:endParaRPr sz="1632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26075" y="5105848"/>
            <a:ext cx="2615453" cy="1580029"/>
            <a:chOff x="4949952" y="5786628"/>
            <a:chExt cx="2964180" cy="1790700"/>
          </a:xfrm>
        </p:grpSpPr>
        <p:sp>
          <p:nvSpPr>
            <p:cNvPr id="26" name="object 26"/>
            <p:cNvSpPr/>
            <p:nvPr/>
          </p:nvSpPr>
          <p:spPr>
            <a:xfrm>
              <a:off x="4963668" y="5800344"/>
              <a:ext cx="2936875" cy="1763395"/>
            </a:xfrm>
            <a:custGeom>
              <a:avLst/>
              <a:gdLst/>
              <a:ahLst/>
              <a:cxnLst/>
              <a:rect l="l" t="t" r="r" b="b"/>
              <a:pathLst>
                <a:path w="2936875" h="1763395">
                  <a:moveTo>
                    <a:pt x="2936748" y="1763267"/>
                  </a:moveTo>
                  <a:lnTo>
                    <a:pt x="0" y="1763267"/>
                  </a:lnTo>
                  <a:lnTo>
                    <a:pt x="0" y="0"/>
                  </a:lnTo>
                  <a:lnTo>
                    <a:pt x="2936748" y="0"/>
                  </a:lnTo>
                  <a:lnTo>
                    <a:pt x="2936748" y="1763267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4963668" y="5800344"/>
              <a:ext cx="2936875" cy="1763395"/>
            </a:xfrm>
            <a:custGeom>
              <a:avLst/>
              <a:gdLst/>
              <a:ahLst/>
              <a:cxnLst/>
              <a:rect l="l" t="t" r="r" b="b"/>
              <a:pathLst>
                <a:path w="2936875" h="1763395">
                  <a:moveTo>
                    <a:pt x="0" y="0"/>
                  </a:moveTo>
                  <a:lnTo>
                    <a:pt x="2936748" y="0"/>
                  </a:lnTo>
                  <a:lnTo>
                    <a:pt x="2936748" y="1763267"/>
                  </a:lnTo>
                  <a:lnTo>
                    <a:pt x="0" y="1763267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038177" y="5117950"/>
            <a:ext cx="2591360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41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809">
              <a:latin typeface="Times New Roman"/>
              <a:cs typeface="Times New Roman"/>
            </a:endParaRPr>
          </a:p>
          <a:p>
            <a:pPr marL="644933" marR="206198" indent="-434811">
              <a:lnSpc>
                <a:spcPts val="1791"/>
              </a:lnSpc>
            </a:pPr>
            <a:r>
              <a:rPr sz="1632" spc="4" dirty="0">
                <a:latin typeface="Tahoma"/>
                <a:cs typeface="Tahoma"/>
              </a:rPr>
              <a:t>Defeitos</a:t>
            </a:r>
            <a:r>
              <a:rPr sz="1632" spc="-26" dirty="0">
                <a:latin typeface="Tahoma"/>
                <a:cs typeface="Tahoma"/>
              </a:rPr>
              <a:t> </a:t>
            </a:r>
            <a:r>
              <a:rPr sz="1632" spc="9" dirty="0">
                <a:latin typeface="Tahoma"/>
                <a:cs typeface="Tahoma"/>
              </a:rPr>
              <a:t>se</a:t>
            </a:r>
            <a:r>
              <a:rPr sz="1632" spc="-9" dirty="0">
                <a:latin typeface="Tahoma"/>
                <a:cs typeface="Tahoma"/>
              </a:rPr>
              <a:t> </a:t>
            </a:r>
            <a:r>
              <a:rPr sz="1632" dirty="0">
                <a:latin typeface="Tahoma"/>
                <a:cs typeface="Tahoma"/>
              </a:rPr>
              <a:t>concentram </a:t>
            </a:r>
            <a:r>
              <a:rPr sz="1632" spc="-499" dirty="0">
                <a:latin typeface="Tahoma"/>
                <a:cs typeface="Tahoma"/>
              </a:rPr>
              <a:t> </a:t>
            </a:r>
            <a:r>
              <a:rPr sz="1632" spc="-4" dirty="0">
                <a:latin typeface="Tahoma"/>
                <a:cs typeface="Tahoma"/>
              </a:rPr>
              <a:t>(</a:t>
            </a:r>
            <a:r>
              <a:rPr sz="1632" spc="-4" dirty="0">
                <a:solidFill>
                  <a:srgbClr val="0066CC"/>
                </a:solidFill>
                <a:latin typeface="Tahoma"/>
                <a:cs typeface="Tahoma"/>
              </a:rPr>
              <a:t>Regra</a:t>
            </a:r>
            <a:r>
              <a:rPr sz="1632" dirty="0">
                <a:solidFill>
                  <a:srgbClr val="0066CC"/>
                </a:solidFill>
                <a:latin typeface="Tahoma"/>
                <a:cs typeface="Tahoma"/>
              </a:rPr>
              <a:t> </a:t>
            </a:r>
            <a:r>
              <a:rPr sz="1632" spc="4" dirty="0">
                <a:solidFill>
                  <a:srgbClr val="0066CC"/>
                </a:solidFill>
                <a:latin typeface="Tahoma"/>
                <a:cs typeface="Tahoma"/>
              </a:rPr>
              <a:t>80/20</a:t>
            </a:r>
            <a:r>
              <a:rPr sz="1632" spc="4" dirty="0">
                <a:latin typeface="Tahoma"/>
                <a:cs typeface="Tahoma"/>
              </a:rPr>
              <a:t>)</a:t>
            </a:r>
            <a:endParaRPr sz="1632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02135" y="1170764"/>
            <a:ext cx="2534210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4" dirty="0">
                <a:latin typeface="Arial MT"/>
                <a:cs typeface="Arial MT"/>
              </a:rPr>
              <a:t>baseado</a:t>
            </a:r>
            <a:r>
              <a:rPr sz="1147" spc="-18" dirty="0">
                <a:latin typeface="Arial MT"/>
                <a:cs typeface="Arial MT"/>
              </a:rPr>
              <a:t> </a:t>
            </a:r>
            <a:r>
              <a:rPr sz="1147" spc="13" dirty="0">
                <a:latin typeface="Arial MT"/>
                <a:cs typeface="Arial MT"/>
              </a:rPr>
              <a:t>em</a:t>
            </a:r>
            <a:r>
              <a:rPr sz="1147" spc="-4" dirty="0">
                <a:latin typeface="Arial MT"/>
                <a:cs typeface="Arial MT"/>
              </a:rPr>
              <a:t> </a:t>
            </a:r>
            <a:r>
              <a:rPr sz="1147" spc="4" dirty="0">
                <a:latin typeface="Arial MT"/>
                <a:cs typeface="Arial MT"/>
              </a:rPr>
              <a:t>[Myers</a:t>
            </a:r>
            <a:r>
              <a:rPr sz="1147" spc="22" dirty="0">
                <a:latin typeface="Arial MT"/>
                <a:cs typeface="Arial MT"/>
              </a:rPr>
              <a:t> </a:t>
            </a:r>
            <a:r>
              <a:rPr sz="1147" dirty="0">
                <a:latin typeface="Arial MT"/>
                <a:cs typeface="Arial MT"/>
              </a:rPr>
              <a:t>et</a:t>
            </a:r>
            <a:r>
              <a:rPr sz="1147" spc="-9" dirty="0">
                <a:latin typeface="Arial MT"/>
                <a:cs typeface="Arial MT"/>
              </a:rPr>
              <a:t> </a:t>
            </a:r>
            <a:r>
              <a:rPr sz="1147" spc="4" dirty="0">
                <a:latin typeface="Arial MT"/>
                <a:cs typeface="Arial MT"/>
              </a:rPr>
              <a:t>al.</a:t>
            </a:r>
            <a:r>
              <a:rPr sz="1147" spc="9" dirty="0">
                <a:latin typeface="Arial MT"/>
                <a:cs typeface="Arial MT"/>
              </a:rPr>
              <a:t> </a:t>
            </a:r>
            <a:r>
              <a:rPr sz="1147" spc="4" dirty="0">
                <a:latin typeface="Arial MT"/>
                <a:cs typeface="Arial MT"/>
              </a:rPr>
              <a:t>2012,</a:t>
            </a:r>
            <a:r>
              <a:rPr sz="1147" spc="-9" dirty="0">
                <a:latin typeface="Arial MT"/>
                <a:cs typeface="Arial MT"/>
              </a:rPr>
              <a:t> </a:t>
            </a:r>
            <a:r>
              <a:rPr sz="1147" spc="9" dirty="0">
                <a:latin typeface="Arial MT"/>
                <a:cs typeface="Arial MT"/>
              </a:rPr>
              <a:t>cap</a:t>
            </a:r>
            <a:r>
              <a:rPr sz="1147" spc="-4" dirty="0">
                <a:latin typeface="Arial MT"/>
                <a:cs typeface="Arial MT"/>
              </a:rPr>
              <a:t> </a:t>
            </a:r>
            <a:r>
              <a:rPr sz="1147" dirty="0">
                <a:latin typeface="Arial MT"/>
                <a:cs typeface="Arial MT"/>
              </a:rPr>
              <a:t>2]</a:t>
            </a:r>
            <a:endParaRPr sz="114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4932" y="1004941"/>
            <a:ext cx="6123454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pc="9" dirty="0"/>
              <a:t>Ciclo</a:t>
            </a:r>
            <a:r>
              <a:rPr spc="-31" dirty="0"/>
              <a:t> </a:t>
            </a:r>
            <a:r>
              <a:rPr spc="9" dirty="0"/>
              <a:t>testes</a:t>
            </a:r>
            <a:r>
              <a:rPr dirty="0"/>
              <a:t> </a:t>
            </a:r>
            <a:r>
              <a:rPr spc="31" dirty="0">
                <a:latin typeface="Symbol"/>
                <a:cs typeface="Symbol"/>
              </a:rPr>
              <a:t>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3" dirty="0"/>
              <a:t>depuração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108218" y="2056055"/>
            <a:ext cx="3611656" cy="4087346"/>
            <a:chOff x="509714" y="2330195"/>
            <a:chExt cx="4093210" cy="46323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063" y="2330195"/>
              <a:ext cx="4090416" cy="46299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778" y="2330195"/>
              <a:ext cx="4092701" cy="46321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5112" y="2336291"/>
              <a:ext cx="4081779" cy="4620895"/>
            </a:xfrm>
            <a:custGeom>
              <a:avLst/>
              <a:gdLst/>
              <a:ahLst/>
              <a:cxnLst/>
              <a:rect l="l" t="t" r="r" b="b"/>
              <a:pathLst>
                <a:path w="4081779" h="4620895">
                  <a:moveTo>
                    <a:pt x="0" y="0"/>
                  </a:moveTo>
                  <a:lnTo>
                    <a:pt x="4081271" y="0"/>
                  </a:lnTo>
                  <a:lnTo>
                    <a:pt x="4081271" y="4620768"/>
                  </a:lnTo>
                  <a:lnTo>
                    <a:pt x="0" y="462076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4649B3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748601" y="3160918"/>
            <a:ext cx="814107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13" dirty="0">
                <a:latin typeface="Arial MT"/>
                <a:cs typeface="Arial MT"/>
              </a:rPr>
              <a:t>R</a:t>
            </a:r>
            <a:r>
              <a:rPr sz="1721" spc="18" dirty="0">
                <a:latin typeface="Arial MT"/>
                <a:cs typeface="Arial MT"/>
              </a:rPr>
              <a:t>ep</a:t>
            </a:r>
            <a:r>
              <a:rPr sz="1721" dirty="0">
                <a:latin typeface="Arial MT"/>
                <a:cs typeface="Arial MT"/>
              </a:rPr>
              <a:t>o</a:t>
            </a:r>
            <a:r>
              <a:rPr sz="1721" spc="18" dirty="0">
                <a:latin typeface="Arial MT"/>
                <a:cs typeface="Arial MT"/>
              </a:rPr>
              <a:t>r</a:t>
            </a:r>
            <a:r>
              <a:rPr sz="1721" spc="9" dirty="0">
                <a:latin typeface="Arial MT"/>
                <a:cs typeface="Arial MT"/>
              </a:rPr>
              <a:t>ta</a:t>
            </a:r>
            <a:endParaRPr sz="1721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67163" y="3652894"/>
            <a:ext cx="899832" cy="2252382"/>
            <a:chOff x="4656518" y="4139946"/>
            <a:chExt cx="1019810" cy="2552700"/>
          </a:xfrm>
        </p:grpSpPr>
        <p:sp>
          <p:nvSpPr>
            <p:cNvPr id="13" name="object 13"/>
            <p:cNvSpPr/>
            <p:nvPr/>
          </p:nvSpPr>
          <p:spPr>
            <a:xfrm>
              <a:off x="4730495" y="4145280"/>
              <a:ext cx="940435" cy="532130"/>
            </a:xfrm>
            <a:custGeom>
              <a:avLst/>
              <a:gdLst/>
              <a:ahLst/>
              <a:cxnLst/>
              <a:rect l="l" t="t" r="r" b="b"/>
              <a:pathLst>
                <a:path w="940435" h="532129">
                  <a:moveTo>
                    <a:pt x="10668" y="173736"/>
                  </a:moveTo>
                  <a:lnTo>
                    <a:pt x="0" y="170688"/>
                  </a:lnTo>
                  <a:lnTo>
                    <a:pt x="64008" y="0"/>
                  </a:lnTo>
                  <a:lnTo>
                    <a:pt x="74676" y="3048"/>
                  </a:lnTo>
                  <a:lnTo>
                    <a:pt x="10668" y="173736"/>
                  </a:lnTo>
                  <a:close/>
                </a:path>
                <a:path w="940435" h="532129">
                  <a:moveTo>
                    <a:pt x="42672" y="185928"/>
                  </a:moveTo>
                  <a:lnTo>
                    <a:pt x="21336" y="178307"/>
                  </a:lnTo>
                  <a:lnTo>
                    <a:pt x="85344" y="7620"/>
                  </a:lnTo>
                  <a:lnTo>
                    <a:pt x="106680" y="15240"/>
                  </a:lnTo>
                  <a:lnTo>
                    <a:pt x="42672" y="185928"/>
                  </a:lnTo>
                  <a:close/>
                </a:path>
                <a:path w="940435" h="532129">
                  <a:moveTo>
                    <a:pt x="705612" y="531876"/>
                  </a:moveTo>
                  <a:lnTo>
                    <a:pt x="737616" y="446532"/>
                  </a:lnTo>
                  <a:lnTo>
                    <a:pt x="53340" y="190500"/>
                  </a:lnTo>
                  <a:lnTo>
                    <a:pt x="117348" y="19812"/>
                  </a:lnTo>
                  <a:lnTo>
                    <a:pt x="801624" y="275843"/>
                  </a:lnTo>
                  <a:lnTo>
                    <a:pt x="872420" y="275843"/>
                  </a:lnTo>
                  <a:lnTo>
                    <a:pt x="940308" y="425196"/>
                  </a:lnTo>
                  <a:lnTo>
                    <a:pt x="705612" y="531876"/>
                  </a:lnTo>
                  <a:close/>
                </a:path>
                <a:path w="940435" h="532129">
                  <a:moveTo>
                    <a:pt x="872420" y="275843"/>
                  </a:moveTo>
                  <a:lnTo>
                    <a:pt x="801624" y="275843"/>
                  </a:lnTo>
                  <a:lnTo>
                    <a:pt x="833628" y="190500"/>
                  </a:lnTo>
                  <a:lnTo>
                    <a:pt x="872420" y="275843"/>
                  </a:lnTo>
                  <a:close/>
                </a:path>
              </a:pathLst>
            </a:custGeom>
            <a:solidFill>
              <a:srgbClr val="C370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5161" y="4139946"/>
              <a:ext cx="117348" cy="1965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783835" y="4165092"/>
              <a:ext cx="887094" cy="512445"/>
            </a:xfrm>
            <a:custGeom>
              <a:avLst/>
              <a:gdLst/>
              <a:ahLst/>
              <a:cxnLst/>
              <a:rect l="l" t="t" r="r" b="b"/>
              <a:pathLst>
                <a:path w="887095" h="512445">
                  <a:moveTo>
                    <a:pt x="64007" y="0"/>
                  </a:moveTo>
                  <a:lnTo>
                    <a:pt x="748284" y="256031"/>
                  </a:lnTo>
                  <a:lnTo>
                    <a:pt x="780288" y="170687"/>
                  </a:lnTo>
                  <a:lnTo>
                    <a:pt x="886967" y="405383"/>
                  </a:lnTo>
                  <a:lnTo>
                    <a:pt x="652272" y="512064"/>
                  </a:lnTo>
                  <a:lnTo>
                    <a:pt x="684276" y="426720"/>
                  </a:lnTo>
                  <a:lnTo>
                    <a:pt x="0" y="170687"/>
                  </a:lnTo>
                  <a:lnTo>
                    <a:pt x="64007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661915" y="6021323"/>
              <a:ext cx="855344" cy="666115"/>
            </a:xfrm>
            <a:custGeom>
              <a:avLst/>
              <a:gdLst/>
              <a:ahLst/>
              <a:cxnLst/>
              <a:rect l="l" t="t" r="r" b="b"/>
              <a:pathLst>
                <a:path w="855345" h="666115">
                  <a:moveTo>
                    <a:pt x="48768" y="301752"/>
                  </a:moveTo>
                  <a:lnTo>
                    <a:pt x="0" y="48768"/>
                  </a:lnTo>
                  <a:lnTo>
                    <a:pt x="252984" y="0"/>
                  </a:lnTo>
                  <a:lnTo>
                    <a:pt x="201168" y="74676"/>
                  </a:lnTo>
                  <a:lnTo>
                    <a:pt x="427493" y="227076"/>
                  </a:lnTo>
                  <a:lnTo>
                    <a:pt x="100584" y="227076"/>
                  </a:lnTo>
                  <a:lnTo>
                    <a:pt x="48768" y="301752"/>
                  </a:lnTo>
                  <a:close/>
                </a:path>
                <a:path w="855345" h="666115">
                  <a:moveTo>
                    <a:pt x="707136" y="633984"/>
                  </a:moveTo>
                  <a:lnTo>
                    <a:pt x="100584" y="227076"/>
                  </a:lnTo>
                  <a:lnTo>
                    <a:pt x="427493" y="227076"/>
                  </a:lnTo>
                  <a:lnTo>
                    <a:pt x="807720" y="483108"/>
                  </a:lnTo>
                  <a:lnTo>
                    <a:pt x="707136" y="633984"/>
                  </a:lnTo>
                  <a:close/>
                </a:path>
                <a:path w="855345" h="666115">
                  <a:moveTo>
                    <a:pt x="734568" y="653796"/>
                  </a:moveTo>
                  <a:lnTo>
                    <a:pt x="716280" y="640080"/>
                  </a:lnTo>
                  <a:lnTo>
                    <a:pt x="818388" y="489204"/>
                  </a:lnTo>
                  <a:lnTo>
                    <a:pt x="836676" y="502920"/>
                  </a:lnTo>
                  <a:lnTo>
                    <a:pt x="734568" y="653796"/>
                  </a:lnTo>
                  <a:close/>
                </a:path>
                <a:path w="855345" h="666115">
                  <a:moveTo>
                    <a:pt x="754380" y="665988"/>
                  </a:moveTo>
                  <a:lnTo>
                    <a:pt x="745236" y="659892"/>
                  </a:lnTo>
                  <a:lnTo>
                    <a:pt x="845820" y="509016"/>
                  </a:lnTo>
                  <a:lnTo>
                    <a:pt x="854964" y="515112"/>
                  </a:lnTo>
                  <a:lnTo>
                    <a:pt x="754380" y="665988"/>
                  </a:lnTo>
                  <a:close/>
                </a:path>
              </a:pathLst>
            </a:custGeom>
            <a:solidFill>
              <a:srgbClr val="C370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2862" y="6505194"/>
              <a:ext cx="149352" cy="18745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661915" y="6021323"/>
              <a:ext cx="807720" cy="634365"/>
            </a:xfrm>
            <a:custGeom>
              <a:avLst/>
              <a:gdLst/>
              <a:ahLst/>
              <a:cxnLst/>
              <a:rect l="l" t="t" r="r" b="b"/>
              <a:pathLst>
                <a:path w="807720" h="634365">
                  <a:moveTo>
                    <a:pt x="807720" y="483108"/>
                  </a:moveTo>
                  <a:lnTo>
                    <a:pt x="201168" y="74676"/>
                  </a:lnTo>
                  <a:lnTo>
                    <a:pt x="252984" y="0"/>
                  </a:lnTo>
                  <a:lnTo>
                    <a:pt x="0" y="48768"/>
                  </a:lnTo>
                  <a:lnTo>
                    <a:pt x="48768" y="301752"/>
                  </a:lnTo>
                  <a:lnTo>
                    <a:pt x="100584" y="227076"/>
                  </a:lnTo>
                  <a:lnTo>
                    <a:pt x="707136" y="633984"/>
                  </a:lnTo>
                  <a:lnTo>
                    <a:pt x="807720" y="483108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748600" y="4736905"/>
            <a:ext cx="889186" cy="53314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>
              <a:lnSpc>
                <a:spcPct val="101600"/>
              </a:lnSpc>
              <a:spcBef>
                <a:spcPts val="79"/>
              </a:spcBef>
            </a:pPr>
            <a:r>
              <a:rPr sz="1721" spc="13" dirty="0">
                <a:latin typeface="Arial MT"/>
                <a:cs typeface="Arial MT"/>
              </a:rPr>
              <a:t>Reporta </a:t>
            </a:r>
            <a:r>
              <a:rPr sz="1721" spc="18" dirty="0">
                <a:latin typeface="Arial MT"/>
                <a:cs typeface="Arial MT"/>
              </a:rPr>
              <a:t> </a:t>
            </a:r>
            <a:r>
              <a:rPr sz="1721" spc="13" dirty="0">
                <a:latin typeface="Arial MT"/>
                <a:cs typeface="Arial MT"/>
              </a:rPr>
              <a:t>c</a:t>
            </a:r>
            <a:r>
              <a:rPr sz="1721" spc="18" dirty="0">
                <a:latin typeface="Arial MT"/>
                <a:cs typeface="Arial MT"/>
              </a:rPr>
              <a:t>o</a:t>
            </a:r>
            <a:r>
              <a:rPr sz="1721" dirty="0">
                <a:latin typeface="Arial MT"/>
                <a:cs typeface="Arial MT"/>
              </a:rPr>
              <a:t>r</a:t>
            </a:r>
            <a:r>
              <a:rPr sz="1721" spc="18" dirty="0">
                <a:latin typeface="Arial MT"/>
                <a:cs typeface="Arial MT"/>
              </a:rPr>
              <a:t>r</a:t>
            </a:r>
            <a:r>
              <a:rPr sz="1721" dirty="0">
                <a:latin typeface="Arial MT"/>
                <a:cs typeface="Arial MT"/>
              </a:rPr>
              <a:t>e</a:t>
            </a:r>
            <a:r>
              <a:rPr sz="1721" spc="26" dirty="0">
                <a:latin typeface="Arial MT"/>
                <a:cs typeface="Arial MT"/>
              </a:rPr>
              <a:t>ç</a:t>
            </a:r>
            <a:r>
              <a:rPr sz="1721" spc="18" dirty="0">
                <a:latin typeface="Arial MT"/>
                <a:cs typeface="Arial MT"/>
              </a:rPr>
              <a:t>ã</a:t>
            </a:r>
            <a:r>
              <a:rPr sz="1721" spc="13" dirty="0">
                <a:latin typeface="Arial MT"/>
                <a:cs typeface="Arial MT"/>
              </a:rPr>
              <a:t>o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14069" y="2758878"/>
            <a:ext cx="776007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9" dirty="0">
                <a:latin typeface="Arial MT"/>
                <a:cs typeface="Arial MT"/>
              </a:rPr>
              <a:t>entrada</a:t>
            </a:r>
            <a:endParaRPr sz="1721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87812" y="2407696"/>
            <a:ext cx="1440180" cy="93322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792519" y="2412403"/>
            <a:ext cx="1430991" cy="932224"/>
          </a:xfrm>
          <a:prstGeom prst="rect">
            <a:avLst/>
          </a:prstGeom>
          <a:ln w="10668">
            <a:solidFill>
              <a:srgbClr val="000000"/>
            </a:solidFill>
          </a:ln>
        </p:spPr>
        <p:txBody>
          <a:bodyPr vert="horz" wrap="square" lIns="0" tIns="35859" rIns="0" bIns="0" rtlCol="0">
            <a:spAutoFit/>
          </a:bodyPr>
          <a:lstStyle/>
          <a:p>
            <a:pPr marL="224130" marR="218526" indent="-560" algn="ctr">
              <a:spcBef>
                <a:spcPts val="282"/>
              </a:spcBef>
            </a:pPr>
            <a:r>
              <a:rPr sz="1941" spc="-9" dirty="0">
                <a:latin typeface="Tahoma"/>
                <a:cs typeface="Tahoma"/>
              </a:rPr>
              <a:t>Software </a:t>
            </a:r>
            <a:r>
              <a:rPr sz="1941" spc="-596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em</a:t>
            </a:r>
            <a:r>
              <a:rPr sz="1941" spc="-53" dirty="0">
                <a:latin typeface="Tahoma"/>
                <a:cs typeface="Tahoma"/>
              </a:rPr>
              <a:t> </a:t>
            </a:r>
            <a:r>
              <a:rPr sz="1941" spc="-49" dirty="0">
                <a:latin typeface="Tahoma"/>
                <a:cs typeface="Tahoma"/>
              </a:rPr>
              <a:t>Teste </a:t>
            </a:r>
            <a:r>
              <a:rPr sz="1941" spc="-596" dirty="0">
                <a:latin typeface="Tahoma"/>
                <a:cs typeface="Tahoma"/>
              </a:rPr>
              <a:t> </a:t>
            </a:r>
            <a:r>
              <a:rPr sz="1941" spc="-31" dirty="0">
                <a:latin typeface="Tahoma"/>
                <a:cs typeface="Tahoma"/>
              </a:rPr>
              <a:t>(SeT)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32057" y="3697514"/>
            <a:ext cx="949138" cy="52903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indent="190510">
              <a:lnSpc>
                <a:spcPct val="101499"/>
              </a:lnSpc>
              <a:spcBef>
                <a:spcPts val="84"/>
              </a:spcBef>
            </a:pPr>
            <a:r>
              <a:rPr sz="1721" spc="13" dirty="0">
                <a:latin typeface="Arial MT"/>
                <a:cs typeface="Arial MT"/>
              </a:rPr>
              <a:t>saída </a:t>
            </a:r>
            <a:r>
              <a:rPr sz="1721" spc="18" dirty="0">
                <a:latin typeface="Arial MT"/>
                <a:cs typeface="Arial MT"/>
              </a:rPr>
              <a:t> e</a:t>
            </a:r>
            <a:r>
              <a:rPr sz="1721" spc="13" dirty="0">
                <a:latin typeface="Arial MT"/>
                <a:cs typeface="Arial MT"/>
              </a:rPr>
              <a:t>s</a:t>
            </a:r>
            <a:r>
              <a:rPr sz="1721" spc="18" dirty="0">
                <a:latin typeface="Arial MT"/>
                <a:cs typeface="Arial MT"/>
              </a:rPr>
              <a:t>pe</a:t>
            </a:r>
            <a:r>
              <a:rPr sz="1721" dirty="0">
                <a:latin typeface="Arial MT"/>
                <a:cs typeface="Arial MT"/>
              </a:rPr>
              <a:t>r</a:t>
            </a:r>
            <a:r>
              <a:rPr sz="1721" spc="18" dirty="0">
                <a:latin typeface="Arial MT"/>
                <a:cs typeface="Arial MT"/>
              </a:rPr>
              <a:t>a</a:t>
            </a:r>
            <a:r>
              <a:rPr sz="1721" dirty="0">
                <a:latin typeface="Arial MT"/>
                <a:cs typeface="Arial MT"/>
              </a:rPr>
              <a:t>d</a:t>
            </a:r>
            <a:r>
              <a:rPr sz="1721" spc="13" dirty="0">
                <a:latin typeface="Arial MT"/>
                <a:cs typeface="Arial MT"/>
              </a:rPr>
              <a:t>a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1736" y="3697514"/>
            <a:ext cx="1062318" cy="52903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indent="247103">
              <a:lnSpc>
                <a:spcPct val="101499"/>
              </a:lnSpc>
              <a:spcBef>
                <a:spcPts val="84"/>
              </a:spcBef>
            </a:pPr>
            <a:r>
              <a:rPr sz="1721" spc="13" dirty="0">
                <a:latin typeface="Arial MT"/>
                <a:cs typeface="Arial MT"/>
              </a:rPr>
              <a:t>saída </a:t>
            </a:r>
            <a:r>
              <a:rPr sz="1721" spc="18" dirty="0">
                <a:latin typeface="Arial MT"/>
                <a:cs typeface="Arial MT"/>
              </a:rPr>
              <a:t> ob</a:t>
            </a:r>
            <a:r>
              <a:rPr sz="1721" spc="13" dirty="0">
                <a:latin typeface="Arial MT"/>
                <a:cs typeface="Arial MT"/>
              </a:rPr>
              <a:t>s</a:t>
            </a:r>
            <a:r>
              <a:rPr sz="1721" spc="18" dirty="0">
                <a:latin typeface="Arial MT"/>
                <a:cs typeface="Arial MT"/>
              </a:rPr>
              <a:t>e</a:t>
            </a:r>
            <a:r>
              <a:rPr sz="1721" dirty="0">
                <a:latin typeface="Arial MT"/>
                <a:cs typeface="Arial MT"/>
              </a:rPr>
              <a:t>r</a:t>
            </a:r>
            <a:r>
              <a:rPr sz="1721" spc="13" dirty="0">
                <a:latin typeface="Arial MT"/>
                <a:cs typeface="Arial MT"/>
              </a:rPr>
              <a:t>v</a:t>
            </a:r>
            <a:r>
              <a:rPr sz="1721" spc="18" dirty="0">
                <a:latin typeface="Arial MT"/>
                <a:cs typeface="Arial MT"/>
              </a:rPr>
              <a:t>ad</a:t>
            </a:r>
            <a:r>
              <a:rPr sz="1721" spc="13" dirty="0">
                <a:latin typeface="Arial MT"/>
                <a:cs typeface="Arial MT"/>
              </a:rPr>
              <a:t>a</a:t>
            </a:r>
            <a:endParaRPr sz="1721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36788" y="2825843"/>
            <a:ext cx="2076450" cy="1292599"/>
            <a:chOff x="2015426" y="3202622"/>
            <a:chExt cx="2353310" cy="1464945"/>
          </a:xfrm>
        </p:grpSpPr>
        <p:sp>
          <p:nvSpPr>
            <p:cNvPr id="26" name="object 26"/>
            <p:cNvSpPr/>
            <p:nvPr/>
          </p:nvSpPr>
          <p:spPr>
            <a:xfrm>
              <a:off x="2142744" y="4326636"/>
              <a:ext cx="289560" cy="335280"/>
            </a:xfrm>
            <a:custGeom>
              <a:avLst/>
              <a:gdLst/>
              <a:ahLst/>
              <a:cxnLst/>
              <a:rect l="l" t="t" r="r" b="b"/>
              <a:pathLst>
                <a:path w="289560" h="335279">
                  <a:moveTo>
                    <a:pt x="124968" y="335279"/>
                  </a:moveTo>
                  <a:lnTo>
                    <a:pt x="50292" y="309372"/>
                  </a:lnTo>
                  <a:lnTo>
                    <a:pt x="65532" y="266699"/>
                  </a:lnTo>
                  <a:lnTo>
                    <a:pt x="0" y="266699"/>
                  </a:lnTo>
                  <a:lnTo>
                    <a:pt x="0" y="187451"/>
                  </a:lnTo>
                  <a:lnTo>
                    <a:pt x="94488" y="187451"/>
                  </a:lnTo>
                  <a:lnTo>
                    <a:pt x="109728" y="147827"/>
                  </a:lnTo>
                  <a:lnTo>
                    <a:pt x="0" y="147827"/>
                  </a:lnTo>
                  <a:lnTo>
                    <a:pt x="0" y="68579"/>
                  </a:lnTo>
                  <a:lnTo>
                    <a:pt x="138684" y="68579"/>
                  </a:lnTo>
                  <a:lnTo>
                    <a:pt x="163068" y="0"/>
                  </a:lnTo>
                  <a:lnTo>
                    <a:pt x="237743" y="27431"/>
                  </a:lnTo>
                  <a:lnTo>
                    <a:pt x="222504" y="68579"/>
                  </a:lnTo>
                  <a:lnTo>
                    <a:pt x="289559" y="68579"/>
                  </a:lnTo>
                  <a:lnTo>
                    <a:pt x="289559" y="147827"/>
                  </a:lnTo>
                  <a:lnTo>
                    <a:pt x="193548" y="147827"/>
                  </a:lnTo>
                  <a:lnTo>
                    <a:pt x="179831" y="187451"/>
                  </a:lnTo>
                  <a:lnTo>
                    <a:pt x="289559" y="187451"/>
                  </a:lnTo>
                  <a:lnTo>
                    <a:pt x="289559" y="266699"/>
                  </a:lnTo>
                  <a:lnTo>
                    <a:pt x="150876" y="266699"/>
                  </a:lnTo>
                  <a:lnTo>
                    <a:pt x="124968" y="335279"/>
                  </a:lnTo>
                  <a:close/>
                </a:path>
              </a:pathLst>
            </a:custGeom>
            <a:solidFill>
              <a:srgbClr val="C370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2142744" y="4326636"/>
              <a:ext cx="289560" cy="335280"/>
            </a:xfrm>
            <a:custGeom>
              <a:avLst/>
              <a:gdLst/>
              <a:ahLst/>
              <a:cxnLst/>
              <a:rect l="l" t="t" r="r" b="b"/>
              <a:pathLst>
                <a:path w="289560" h="335279">
                  <a:moveTo>
                    <a:pt x="0" y="68579"/>
                  </a:moveTo>
                  <a:lnTo>
                    <a:pt x="138684" y="68579"/>
                  </a:lnTo>
                  <a:lnTo>
                    <a:pt x="163068" y="0"/>
                  </a:lnTo>
                  <a:lnTo>
                    <a:pt x="237743" y="27431"/>
                  </a:lnTo>
                  <a:lnTo>
                    <a:pt x="222504" y="68579"/>
                  </a:lnTo>
                  <a:lnTo>
                    <a:pt x="289559" y="68579"/>
                  </a:lnTo>
                  <a:lnTo>
                    <a:pt x="289559" y="147827"/>
                  </a:lnTo>
                  <a:lnTo>
                    <a:pt x="193548" y="147827"/>
                  </a:lnTo>
                  <a:lnTo>
                    <a:pt x="179831" y="187451"/>
                  </a:lnTo>
                  <a:lnTo>
                    <a:pt x="289559" y="187451"/>
                  </a:lnTo>
                  <a:lnTo>
                    <a:pt x="289559" y="266699"/>
                  </a:lnTo>
                  <a:lnTo>
                    <a:pt x="150876" y="266699"/>
                  </a:lnTo>
                  <a:lnTo>
                    <a:pt x="124968" y="335279"/>
                  </a:lnTo>
                  <a:lnTo>
                    <a:pt x="50292" y="309372"/>
                  </a:lnTo>
                  <a:lnTo>
                    <a:pt x="65532" y="266699"/>
                  </a:lnTo>
                  <a:lnTo>
                    <a:pt x="0" y="266699"/>
                  </a:lnTo>
                  <a:lnTo>
                    <a:pt x="0" y="187451"/>
                  </a:lnTo>
                  <a:lnTo>
                    <a:pt x="94488" y="187451"/>
                  </a:lnTo>
                  <a:lnTo>
                    <a:pt x="109728" y="147827"/>
                  </a:lnTo>
                  <a:lnTo>
                    <a:pt x="0" y="147827"/>
                  </a:lnTo>
                  <a:lnTo>
                    <a:pt x="0" y="6857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3147060" y="3901440"/>
              <a:ext cx="192405" cy="317500"/>
            </a:xfrm>
            <a:custGeom>
              <a:avLst/>
              <a:gdLst/>
              <a:ahLst/>
              <a:cxnLst/>
              <a:rect l="l" t="t" r="r" b="b"/>
              <a:pathLst>
                <a:path w="192404" h="317500">
                  <a:moveTo>
                    <a:pt x="96012" y="316991"/>
                  </a:moveTo>
                  <a:lnTo>
                    <a:pt x="0" y="220979"/>
                  </a:lnTo>
                  <a:lnTo>
                    <a:pt x="47243" y="220979"/>
                  </a:lnTo>
                  <a:lnTo>
                    <a:pt x="47243" y="0"/>
                  </a:lnTo>
                  <a:lnTo>
                    <a:pt x="143256" y="0"/>
                  </a:lnTo>
                  <a:lnTo>
                    <a:pt x="143256" y="220979"/>
                  </a:lnTo>
                  <a:lnTo>
                    <a:pt x="192024" y="220979"/>
                  </a:lnTo>
                  <a:lnTo>
                    <a:pt x="96012" y="316991"/>
                  </a:lnTo>
                  <a:close/>
                </a:path>
              </a:pathLst>
            </a:custGeom>
            <a:solidFill>
              <a:srgbClr val="C370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7060" y="3901440"/>
              <a:ext cx="192405" cy="317500"/>
            </a:xfrm>
            <a:custGeom>
              <a:avLst/>
              <a:gdLst/>
              <a:ahLst/>
              <a:cxnLst/>
              <a:rect l="l" t="t" r="r" b="b"/>
              <a:pathLst>
                <a:path w="192404" h="317500">
                  <a:moveTo>
                    <a:pt x="0" y="220979"/>
                  </a:moveTo>
                  <a:lnTo>
                    <a:pt x="47243" y="220979"/>
                  </a:lnTo>
                  <a:lnTo>
                    <a:pt x="47243" y="0"/>
                  </a:lnTo>
                  <a:lnTo>
                    <a:pt x="143256" y="0"/>
                  </a:lnTo>
                  <a:lnTo>
                    <a:pt x="143256" y="220979"/>
                  </a:lnTo>
                  <a:lnTo>
                    <a:pt x="192024" y="220979"/>
                  </a:lnTo>
                  <a:lnTo>
                    <a:pt x="96012" y="316991"/>
                  </a:lnTo>
                  <a:lnTo>
                    <a:pt x="0" y="22097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2020824" y="3208019"/>
              <a:ext cx="327660" cy="187960"/>
            </a:xfrm>
            <a:custGeom>
              <a:avLst/>
              <a:gdLst/>
              <a:ahLst/>
              <a:cxnLst/>
              <a:rect l="l" t="t" r="r" b="b"/>
              <a:pathLst>
                <a:path w="327660" h="187960">
                  <a:moveTo>
                    <a:pt x="233171" y="187452"/>
                  </a:moveTo>
                  <a:lnTo>
                    <a:pt x="233171" y="140208"/>
                  </a:lnTo>
                  <a:lnTo>
                    <a:pt x="0" y="140208"/>
                  </a:lnTo>
                  <a:lnTo>
                    <a:pt x="0" y="47244"/>
                  </a:lnTo>
                  <a:lnTo>
                    <a:pt x="233171" y="47244"/>
                  </a:lnTo>
                  <a:lnTo>
                    <a:pt x="233171" y="0"/>
                  </a:lnTo>
                  <a:lnTo>
                    <a:pt x="327659" y="94488"/>
                  </a:lnTo>
                  <a:lnTo>
                    <a:pt x="233171" y="187452"/>
                  </a:lnTo>
                  <a:close/>
                </a:path>
              </a:pathLst>
            </a:custGeom>
            <a:solidFill>
              <a:srgbClr val="C370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2020824" y="3208019"/>
              <a:ext cx="327660" cy="187960"/>
            </a:xfrm>
            <a:custGeom>
              <a:avLst/>
              <a:gdLst/>
              <a:ahLst/>
              <a:cxnLst/>
              <a:rect l="l" t="t" r="r" b="b"/>
              <a:pathLst>
                <a:path w="327660" h="187960">
                  <a:moveTo>
                    <a:pt x="233171" y="187452"/>
                  </a:moveTo>
                  <a:lnTo>
                    <a:pt x="233171" y="140208"/>
                  </a:lnTo>
                  <a:lnTo>
                    <a:pt x="0" y="140208"/>
                  </a:lnTo>
                  <a:lnTo>
                    <a:pt x="0" y="47244"/>
                  </a:lnTo>
                  <a:lnTo>
                    <a:pt x="233171" y="47244"/>
                  </a:lnTo>
                  <a:lnTo>
                    <a:pt x="233171" y="0"/>
                  </a:lnTo>
                  <a:lnTo>
                    <a:pt x="327659" y="94488"/>
                  </a:lnTo>
                  <a:lnTo>
                    <a:pt x="233171" y="18745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4037076" y="4448556"/>
              <a:ext cx="326390" cy="186055"/>
            </a:xfrm>
            <a:custGeom>
              <a:avLst/>
              <a:gdLst/>
              <a:ahLst/>
              <a:cxnLst/>
              <a:rect l="l" t="t" r="r" b="b"/>
              <a:pathLst>
                <a:path w="326389" h="186054">
                  <a:moveTo>
                    <a:pt x="233172" y="185927"/>
                  </a:moveTo>
                  <a:lnTo>
                    <a:pt x="233172" y="140208"/>
                  </a:lnTo>
                  <a:lnTo>
                    <a:pt x="0" y="140208"/>
                  </a:lnTo>
                  <a:lnTo>
                    <a:pt x="0" y="45719"/>
                  </a:lnTo>
                  <a:lnTo>
                    <a:pt x="233172" y="45719"/>
                  </a:lnTo>
                  <a:lnTo>
                    <a:pt x="233172" y="0"/>
                  </a:lnTo>
                  <a:lnTo>
                    <a:pt x="326135" y="92963"/>
                  </a:lnTo>
                  <a:lnTo>
                    <a:pt x="233172" y="185927"/>
                  </a:lnTo>
                  <a:close/>
                </a:path>
              </a:pathLst>
            </a:custGeom>
            <a:solidFill>
              <a:srgbClr val="C370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4037076" y="4448556"/>
              <a:ext cx="326390" cy="186055"/>
            </a:xfrm>
            <a:custGeom>
              <a:avLst/>
              <a:gdLst/>
              <a:ahLst/>
              <a:cxnLst/>
              <a:rect l="l" t="t" r="r" b="b"/>
              <a:pathLst>
                <a:path w="326389" h="186054">
                  <a:moveTo>
                    <a:pt x="233172" y="185927"/>
                  </a:moveTo>
                  <a:lnTo>
                    <a:pt x="233172" y="140208"/>
                  </a:lnTo>
                  <a:lnTo>
                    <a:pt x="0" y="140208"/>
                  </a:lnTo>
                  <a:lnTo>
                    <a:pt x="0" y="45719"/>
                  </a:lnTo>
                  <a:lnTo>
                    <a:pt x="233172" y="45719"/>
                  </a:lnTo>
                  <a:lnTo>
                    <a:pt x="233172" y="0"/>
                  </a:lnTo>
                  <a:lnTo>
                    <a:pt x="326135" y="92963"/>
                  </a:lnTo>
                  <a:lnTo>
                    <a:pt x="233172" y="185927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065979" y="3427212"/>
            <a:ext cx="1618689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  <a:tabLst>
                <a:tab pos="693681" algn="l"/>
              </a:tabLst>
            </a:pPr>
            <a:r>
              <a:rPr sz="2581" b="1" spc="13" baseline="-28490" dirty="0">
                <a:solidFill>
                  <a:srgbClr val="FF0000"/>
                </a:solidFill>
                <a:latin typeface="Arial"/>
                <a:cs typeface="Arial"/>
              </a:rPr>
              <a:t>falha	</a:t>
            </a:r>
            <a:r>
              <a:rPr sz="1721" spc="9" dirty="0">
                <a:latin typeface="Arial MT"/>
                <a:cs typeface="Arial MT"/>
              </a:rPr>
              <a:t>incidente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19559" y="4747738"/>
            <a:ext cx="2133600" cy="79647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84"/>
              </a:spcBef>
            </a:pPr>
            <a:r>
              <a:rPr sz="1721" spc="13" dirty="0">
                <a:latin typeface="Arial MT"/>
                <a:cs typeface="Arial MT"/>
              </a:rPr>
              <a:t>Retesta</a:t>
            </a:r>
            <a:r>
              <a:rPr sz="1721" spc="-49" dirty="0">
                <a:latin typeface="Arial MT"/>
                <a:cs typeface="Arial MT"/>
              </a:rPr>
              <a:t> </a:t>
            </a:r>
            <a:r>
              <a:rPr sz="1721" spc="13" dirty="0">
                <a:latin typeface="Arial MT"/>
                <a:cs typeface="Arial MT"/>
              </a:rPr>
              <a:t>para</a:t>
            </a:r>
            <a:r>
              <a:rPr sz="1721" spc="-31" dirty="0">
                <a:latin typeface="Arial MT"/>
                <a:cs typeface="Arial MT"/>
              </a:rPr>
              <a:t> </a:t>
            </a:r>
            <a:r>
              <a:rPr sz="1721" spc="9" dirty="0">
                <a:latin typeface="Arial MT"/>
                <a:cs typeface="Arial MT"/>
              </a:rPr>
              <a:t>verificar </a:t>
            </a:r>
            <a:r>
              <a:rPr sz="1721" spc="-463" dirty="0">
                <a:latin typeface="Arial MT"/>
                <a:cs typeface="Arial MT"/>
              </a:rPr>
              <a:t> </a:t>
            </a:r>
            <a:r>
              <a:rPr sz="1721" spc="13" dirty="0">
                <a:latin typeface="Arial MT"/>
                <a:cs typeface="Arial MT"/>
              </a:rPr>
              <a:t>se </a:t>
            </a:r>
            <a:r>
              <a:rPr sz="1721" spc="9" dirty="0">
                <a:latin typeface="Arial MT"/>
                <a:cs typeface="Arial MT"/>
              </a:rPr>
              <a:t>falha não mais </a:t>
            </a:r>
            <a:r>
              <a:rPr sz="1721" spc="13" dirty="0">
                <a:latin typeface="Arial MT"/>
                <a:cs typeface="Arial MT"/>
              </a:rPr>
              <a:t> ocorre</a:t>
            </a:r>
            <a:endParaRPr sz="1721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354300" y="2056672"/>
            <a:ext cx="7923119" cy="4452657"/>
            <a:chOff x="788606" y="2330894"/>
            <a:chExt cx="8979535" cy="5046345"/>
          </a:xfrm>
        </p:grpSpPr>
        <p:sp>
          <p:nvSpPr>
            <p:cNvPr id="37" name="object 37"/>
            <p:cNvSpPr/>
            <p:nvPr/>
          </p:nvSpPr>
          <p:spPr>
            <a:xfrm>
              <a:off x="794004" y="3566160"/>
              <a:ext cx="1027430" cy="1292860"/>
            </a:xfrm>
            <a:custGeom>
              <a:avLst/>
              <a:gdLst/>
              <a:ahLst/>
              <a:cxnLst/>
              <a:rect l="l" t="t" r="r" b="b"/>
              <a:pathLst>
                <a:path w="1027430" h="1292860">
                  <a:moveTo>
                    <a:pt x="0" y="1292351"/>
                  </a:moveTo>
                  <a:lnTo>
                    <a:pt x="0" y="1036319"/>
                  </a:lnTo>
                  <a:lnTo>
                    <a:pt x="1295" y="988979"/>
                  </a:lnTo>
                  <a:lnTo>
                    <a:pt x="5144" y="942167"/>
                  </a:lnTo>
                  <a:lnTo>
                    <a:pt x="11491" y="895944"/>
                  </a:lnTo>
                  <a:lnTo>
                    <a:pt x="20282" y="850376"/>
                  </a:lnTo>
                  <a:lnTo>
                    <a:pt x="31460" y="805524"/>
                  </a:lnTo>
                  <a:lnTo>
                    <a:pt x="44971" y="761452"/>
                  </a:lnTo>
                  <a:lnTo>
                    <a:pt x="60759" y="718223"/>
                  </a:lnTo>
                  <a:lnTo>
                    <a:pt x="78770" y="675901"/>
                  </a:lnTo>
                  <a:lnTo>
                    <a:pt x="98947" y="634548"/>
                  </a:lnTo>
                  <a:lnTo>
                    <a:pt x="121235" y="594228"/>
                  </a:lnTo>
                  <a:lnTo>
                    <a:pt x="145580" y="555004"/>
                  </a:lnTo>
                  <a:lnTo>
                    <a:pt x="171925" y="516939"/>
                  </a:lnTo>
                  <a:lnTo>
                    <a:pt x="200216" y="480096"/>
                  </a:lnTo>
                  <a:lnTo>
                    <a:pt x="230398" y="444538"/>
                  </a:lnTo>
                  <a:lnTo>
                    <a:pt x="262414" y="410330"/>
                  </a:lnTo>
                  <a:lnTo>
                    <a:pt x="296210" y="377533"/>
                  </a:lnTo>
                  <a:lnTo>
                    <a:pt x="331731" y="346211"/>
                  </a:lnTo>
                  <a:lnTo>
                    <a:pt x="368920" y="316427"/>
                  </a:lnTo>
                  <a:lnTo>
                    <a:pt x="407724" y="288245"/>
                  </a:lnTo>
                  <a:lnTo>
                    <a:pt x="448086" y="261727"/>
                  </a:lnTo>
                  <a:lnTo>
                    <a:pt x="489952" y="236937"/>
                  </a:lnTo>
                  <a:lnTo>
                    <a:pt x="533266" y="213937"/>
                  </a:lnTo>
                  <a:lnTo>
                    <a:pt x="577972" y="192792"/>
                  </a:lnTo>
                  <a:lnTo>
                    <a:pt x="624016" y="173564"/>
                  </a:lnTo>
                  <a:lnTo>
                    <a:pt x="671342" y="156316"/>
                  </a:lnTo>
                  <a:lnTo>
                    <a:pt x="719895" y="141113"/>
                  </a:lnTo>
                  <a:lnTo>
                    <a:pt x="769620" y="128015"/>
                  </a:lnTo>
                  <a:lnTo>
                    <a:pt x="769620" y="0"/>
                  </a:lnTo>
                  <a:lnTo>
                    <a:pt x="1027175" y="227075"/>
                  </a:lnTo>
                  <a:lnTo>
                    <a:pt x="769620" y="513587"/>
                  </a:lnTo>
                  <a:lnTo>
                    <a:pt x="769620" y="385571"/>
                  </a:lnTo>
                  <a:lnTo>
                    <a:pt x="719895" y="398511"/>
                  </a:lnTo>
                  <a:lnTo>
                    <a:pt x="671342" y="413582"/>
                  </a:lnTo>
                  <a:lnTo>
                    <a:pt x="624016" y="430717"/>
                  </a:lnTo>
                  <a:lnTo>
                    <a:pt x="577972" y="449852"/>
                  </a:lnTo>
                  <a:lnTo>
                    <a:pt x="533266" y="470921"/>
                  </a:lnTo>
                  <a:lnTo>
                    <a:pt x="489952" y="493861"/>
                  </a:lnTo>
                  <a:lnTo>
                    <a:pt x="448086" y="518606"/>
                  </a:lnTo>
                  <a:lnTo>
                    <a:pt x="407724" y="545090"/>
                  </a:lnTo>
                  <a:lnTo>
                    <a:pt x="368920" y="573249"/>
                  </a:lnTo>
                  <a:lnTo>
                    <a:pt x="331731" y="603018"/>
                  </a:lnTo>
                  <a:lnTo>
                    <a:pt x="296210" y="634332"/>
                  </a:lnTo>
                  <a:lnTo>
                    <a:pt x="262414" y="667125"/>
                  </a:lnTo>
                  <a:lnTo>
                    <a:pt x="230398" y="701332"/>
                  </a:lnTo>
                  <a:lnTo>
                    <a:pt x="200216" y="736890"/>
                  </a:lnTo>
                  <a:lnTo>
                    <a:pt x="171925" y="773732"/>
                  </a:lnTo>
                  <a:lnTo>
                    <a:pt x="145580" y="811793"/>
                  </a:lnTo>
                  <a:lnTo>
                    <a:pt x="121235" y="851009"/>
                  </a:lnTo>
                  <a:lnTo>
                    <a:pt x="98947" y="891314"/>
                  </a:lnTo>
                  <a:lnTo>
                    <a:pt x="78770" y="932643"/>
                  </a:lnTo>
                  <a:lnTo>
                    <a:pt x="60759" y="974932"/>
                  </a:lnTo>
                  <a:lnTo>
                    <a:pt x="44971" y="1018115"/>
                  </a:lnTo>
                  <a:lnTo>
                    <a:pt x="31460" y="1062127"/>
                  </a:lnTo>
                  <a:lnTo>
                    <a:pt x="20282" y="1106904"/>
                  </a:lnTo>
                  <a:lnTo>
                    <a:pt x="11491" y="1152380"/>
                  </a:lnTo>
                  <a:lnTo>
                    <a:pt x="5144" y="1198490"/>
                  </a:lnTo>
                  <a:lnTo>
                    <a:pt x="1295" y="1245168"/>
                  </a:lnTo>
                  <a:lnTo>
                    <a:pt x="0" y="1292351"/>
                  </a:lnTo>
                  <a:close/>
                </a:path>
              </a:pathLst>
            </a:custGeom>
            <a:solidFill>
              <a:srgbClr val="C370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793399" y="4730496"/>
              <a:ext cx="1028065" cy="1065530"/>
            </a:xfrm>
            <a:custGeom>
              <a:avLst/>
              <a:gdLst/>
              <a:ahLst/>
              <a:cxnLst/>
              <a:rect l="l" t="t" r="r" b="b"/>
              <a:pathLst>
                <a:path w="1028064" h="1065529">
                  <a:moveTo>
                    <a:pt x="1027780" y="1065276"/>
                  </a:moveTo>
                  <a:lnTo>
                    <a:pt x="957105" y="1062990"/>
                  </a:lnTo>
                  <a:lnTo>
                    <a:pt x="887572" y="1056132"/>
                  </a:lnTo>
                  <a:lnTo>
                    <a:pt x="836923" y="1048526"/>
                  </a:lnTo>
                  <a:lnTo>
                    <a:pt x="787257" y="1038772"/>
                  </a:lnTo>
                  <a:lnTo>
                    <a:pt x="738623" y="1026930"/>
                  </a:lnTo>
                  <a:lnTo>
                    <a:pt x="691073" y="1013062"/>
                  </a:lnTo>
                  <a:lnTo>
                    <a:pt x="644656" y="997226"/>
                  </a:lnTo>
                  <a:lnTo>
                    <a:pt x="599423" y="979483"/>
                  </a:lnTo>
                  <a:lnTo>
                    <a:pt x="555424" y="959893"/>
                  </a:lnTo>
                  <a:lnTo>
                    <a:pt x="512710" y="938518"/>
                  </a:lnTo>
                  <a:lnTo>
                    <a:pt x="471331" y="915416"/>
                  </a:lnTo>
                  <a:lnTo>
                    <a:pt x="431338" y="890649"/>
                  </a:lnTo>
                  <a:lnTo>
                    <a:pt x="392780" y="864277"/>
                  </a:lnTo>
                  <a:lnTo>
                    <a:pt x="355709" y="836359"/>
                  </a:lnTo>
                  <a:lnTo>
                    <a:pt x="320174" y="806957"/>
                  </a:lnTo>
                  <a:lnTo>
                    <a:pt x="286226" y="776131"/>
                  </a:lnTo>
                  <a:lnTo>
                    <a:pt x="253916" y="743941"/>
                  </a:lnTo>
                  <a:lnTo>
                    <a:pt x="223293" y="710446"/>
                  </a:lnTo>
                  <a:lnTo>
                    <a:pt x="194408" y="675708"/>
                  </a:lnTo>
                  <a:lnTo>
                    <a:pt x="167312" y="639788"/>
                  </a:lnTo>
                  <a:lnTo>
                    <a:pt x="142055" y="602744"/>
                  </a:lnTo>
                  <a:lnTo>
                    <a:pt x="118687" y="564637"/>
                  </a:lnTo>
                  <a:lnTo>
                    <a:pt x="97258" y="525529"/>
                  </a:lnTo>
                  <a:lnTo>
                    <a:pt x="77820" y="485478"/>
                  </a:lnTo>
                  <a:lnTo>
                    <a:pt x="60422" y="444546"/>
                  </a:lnTo>
                  <a:lnTo>
                    <a:pt x="45115" y="402792"/>
                  </a:lnTo>
                  <a:lnTo>
                    <a:pt x="31949" y="360278"/>
                  </a:lnTo>
                  <a:lnTo>
                    <a:pt x="20974" y="317062"/>
                  </a:lnTo>
                  <a:lnTo>
                    <a:pt x="12242" y="273207"/>
                  </a:lnTo>
                  <a:lnTo>
                    <a:pt x="5802" y="228771"/>
                  </a:lnTo>
                  <a:lnTo>
                    <a:pt x="1704" y="183815"/>
                  </a:lnTo>
                  <a:lnTo>
                    <a:pt x="0" y="138400"/>
                  </a:lnTo>
                  <a:lnTo>
                    <a:pt x="738" y="92585"/>
                  </a:lnTo>
                  <a:lnTo>
                    <a:pt x="3971" y="46432"/>
                  </a:lnTo>
                  <a:lnTo>
                    <a:pt x="9748" y="0"/>
                  </a:lnTo>
                  <a:lnTo>
                    <a:pt x="17962" y="45925"/>
                  </a:lnTo>
                  <a:lnTo>
                    <a:pt x="28541" y="91007"/>
                  </a:lnTo>
                  <a:lnTo>
                    <a:pt x="41421" y="135197"/>
                  </a:lnTo>
                  <a:lnTo>
                    <a:pt x="56540" y="178443"/>
                  </a:lnTo>
                  <a:lnTo>
                    <a:pt x="73834" y="220697"/>
                  </a:lnTo>
                  <a:lnTo>
                    <a:pt x="93239" y="261908"/>
                  </a:lnTo>
                  <a:lnTo>
                    <a:pt x="114692" y="302026"/>
                  </a:lnTo>
                  <a:lnTo>
                    <a:pt x="138131" y="341000"/>
                  </a:lnTo>
                  <a:lnTo>
                    <a:pt x="163491" y="378781"/>
                  </a:lnTo>
                  <a:lnTo>
                    <a:pt x="190709" y="415318"/>
                  </a:lnTo>
                  <a:lnTo>
                    <a:pt x="219722" y="450561"/>
                  </a:lnTo>
                  <a:lnTo>
                    <a:pt x="250467" y="484461"/>
                  </a:lnTo>
                  <a:lnTo>
                    <a:pt x="282880" y="516967"/>
                  </a:lnTo>
                  <a:lnTo>
                    <a:pt x="316898" y="548028"/>
                  </a:lnTo>
                  <a:lnTo>
                    <a:pt x="352458" y="577596"/>
                  </a:lnTo>
                  <a:lnTo>
                    <a:pt x="389495" y="605619"/>
                  </a:lnTo>
                  <a:lnTo>
                    <a:pt x="427948" y="632047"/>
                  </a:lnTo>
                  <a:lnTo>
                    <a:pt x="467753" y="656831"/>
                  </a:lnTo>
                  <a:lnTo>
                    <a:pt x="508845" y="679921"/>
                  </a:lnTo>
                  <a:lnTo>
                    <a:pt x="551163" y="701265"/>
                  </a:lnTo>
                  <a:lnTo>
                    <a:pt x="594642" y="720815"/>
                  </a:lnTo>
                  <a:lnTo>
                    <a:pt x="639220" y="738520"/>
                  </a:lnTo>
                  <a:lnTo>
                    <a:pt x="684833" y="754329"/>
                  </a:lnTo>
                  <a:lnTo>
                    <a:pt x="731417" y="768193"/>
                  </a:lnTo>
                  <a:lnTo>
                    <a:pt x="778909" y="780062"/>
                  </a:lnTo>
                  <a:lnTo>
                    <a:pt x="827247" y="789885"/>
                  </a:lnTo>
                  <a:lnTo>
                    <a:pt x="876366" y="797612"/>
                  </a:lnTo>
                  <a:lnTo>
                    <a:pt x="926204" y="803194"/>
                  </a:lnTo>
                  <a:lnTo>
                    <a:pt x="976696" y="806580"/>
                  </a:lnTo>
                  <a:lnTo>
                    <a:pt x="1027780" y="807720"/>
                  </a:lnTo>
                  <a:lnTo>
                    <a:pt x="1027780" y="1065276"/>
                  </a:lnTo>
                  <a:close/>
                </a:path>
              </a:pathLst>
            </a:custGeom>
            <a:solidFill>
              <a:srgbClr val="9E59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794004" y="3566160"/>
              <a:ext cx="1027430" cy="2230120"/>
            </a:xfrm>
            <a:custGeom>
              <a:avLst/>
              <a:gdLst/>
              <a:ahLst/>
              <a:cxnLst/>
              <a:rect l="l" t="t" r="r" b="b"/>
              <a:pathLst>
                <a:path w="1027430" h="2230120">
                  <a:moveTo>
                    <a:pt x="0" y="1292351"/>
                  </a:moveTo>
                  <a:lnTo>
                    <a:pt x="1295" y="1245168"/>
                  </a:lnTo>
                  <a:lnTo>
                    <a:pt x="5144" y="1198490"/>
                  </a:lnTo>
                  <a:lnTo>
                    <a:pt x="11491" y="1152380"/>
                  </a:lnTo>
                  <a:lnTo>
                    <a:pt x="20282" y="1106904"/>
                  </a:lnTo>
                  <a:lnTo>
                    <a:pt x="31460" y="1062127"/>
                  </a:lnTo>
                  <a:lnTo>
                    <a:pt x="44971" y="1018115"/>
                  </a:lnTo>
                  <a:lnTo>
                    <a:pt x="60759" y="974932"/>
                  </a:lnTo>
                  <a:lnTo>
                    <a:pt x="78770" y="932643"/>
                  </a:lnTo>
                  <a:lnTo>
                    <a:pt x="98947" y="891314"/>
                  </a:lnTo>
                  <a:lnTo>
                    <a:pt x="121235" y="851009"/>
                  </a:lnTo>
                  <a:lnTo>
                    <a:pt x="145580" y="811793"/>
                  </a:lnTo>
                  <a:lnTo>
                    <a:pt x="171925" y="773732"/>
                  </a:lnTo>
                  <a:lnTo>
                    <a:pt x="200216" y="736890"/>
                  </a:lnTo>
                  <a:lnTo>
                    <a:pt x="230398" y="701332"/>
                  </a:lnTo>
                  <a:lnTo>
                    <a:pt x="262414" y="667125"/>
                  </a:lnTo>
                  <a:lnTo>
                    <a:pt x="296210" y="634332"/>
                  </a:lnTo>
                  <a:lnTo>
                    <a:pt x="331731" y="603018"/>
                  </a:lnTo>
                  <a:lnTo>
                    <a:pt x="368920" y="573249"/>
                  </a:lnTo>
                  <a:lnTo>
                    <a:pt x="407724" y="545090"/>
                  </a:lnTo>
                  <a:lnTo>
                    <a:pt x="448086" y="518606"/>
                  </a:lnTo>
                  <a:lnTo>
                    <a:pt x="489952" y="493861"/>
                  </a:lnTo>
                  <a:lnTo>
                    <a:pt x="533266" y="470921"/>
                  </a:lnTo>
                  <a:lnTo>
                    <a:pt x="577972" y="449852"/>
                  </a:lnTo>
                  <a:lnTo>
                    <a:pt x="624016" y="430717"/>
                  </a:lnTo>
                  <a:lnTo>
                    <a:pt x="671342" y="413582"/>
                  </a:lnTo>
                  <a:lnTo>
                    <a:pt x="719895" y="398511"/>
                  </a:lnTo>
                  <a:lnTo>
                    <a:pt x="769620" y="385571"/>
                  </a:lnTo>
                  <a:lnTo>
                    <a:pt x="769620" y="513587"/>
                  </a:lnTo>
                  <a:lnTo>
                    <a:pt x="1027175" y="227075"/>
                  </a:lnTo>
                  <a:lnTo>
                    <a:pt x="769620" y="0"/>
                  </a:lnTo>
                  <a:lnTo>
                    <a:pt x="769620" y="128015"/>
                  </a:lnTo>
                  <a:lnTo>
                    <a:pt x="719895" y="141113"/>
                  </a:lnTo>
                  <a:lnTo>
                    <a:pt x="671342" y="156316"/>
                  </a:lnTo>
                  <a:lnTo>
                    <a:pt x="624016" y="173564"/>
                  </a:lnTo>
                  <a:lnTo>
                    <a:pt x="577972" y="192792"/>
                  </a:lnTo>
                  <a:lnTo>
                    <a:pt x="533266" y="213937"/>
                  </a:lnTo>
                  <a:lnTo>
                    <a:pt x="489952" y="236937"/>
                  </a:lnTo>
                  <a:lnTo>
                    <a:pt x="448086" y="261727"/>
                  </a:lnTo>
                  <a:lnTo>
                    <a:pt x="407724" y="288245"/>
                  </a:lnTo>
                  <a:lnTo>
                    <a:pt x="368920" y="316427"/>
                  </a:lnTo>
                  <a:lnTo>
                    <a:pt x="331731" y="346211"/>
                  </a:lnTo>
                  <a:lnTo>
                    <a:pt x="296210" y="377533"/>
                  </a:lnTo>
                  <a:lnTo>
                    <a:pt x="262414" y="410330"/>
                  </a:lnTo>
                  <a:lnTo>
                    <a:pt x="230398" y="444538"/>
                  </a:lnTo>
                  <a:lnTo>
                    <a:pt x="200216" y="480096"/>
                  </a:lnTo>
                  <a:lnTo>
                    <a:pt x="171925" y="516939"/>
                  </a:lnTo>
                  <a:lnTo>
                    <a:pt x="145580" y="555004"/>
                  </a:lnTo>
                  <a:lnTo>
                    <a:pt x="121235" y="594228"/>
                  </a:lnTo>
                  <a:lnTo>
                    <a:pt x="98947" y="634548"/>
                  </a:lnTo>
                  <a:lnTo>
                    <a:pt x="78770" y="675901"/>
                  </a:lnTo>
                  <a:lnTo>
                    <a:pt x="60759" y="718223"/>
                  </a:lnTo>
                  <a:lnTo>
                    <a:pt x="44971" y="761452"/>
                  </a:lnTo>
                  <a:lnTo>
                    <a:pt x="31460" y="805524"/>
                  </a:lnTo>
                  <a:lnTo>
                    <a:pt x="20282" y="850376"/>
                  </a:lnTo>
                  <a:lnTo>
                    <a:pt x="11491" y="895944"/>
                  </a:lnTo>
                  <a:lnTo>
                    <a:pt x="5144" y="942167"/>
                  </a:lnTo>
                  <a:lnTo>
                    <a:pt x="1295" y="988979"/>
                  </a:lnTo>
                  <a:lnTo>
                    <a:pt x="0" y="1036319"/>
                  </a:lnTo>
                  <a:lnTo>
                    <a:pt x="0" y="1292351"/>
                  </a:lnTo>
                  <a:lnTo>
                    <a:pt x="1185" y="1337806"/>
                  </a:lnTo>
                  <a:lnTo>
                    <a:pt x="4705" y="1382698"/>
                  </a:lnTo>
                  <a:lnTo>
                    <a:pt x="10506" y="1426978"/>
                  </a:lnTo>
                  <a:lnTo>
                    <a:pt x="18534" y="1470597"/>
                  </a:lnTo>
                  <a:lnTo>
                    <a:pt x="28735" y="1513507"/>
                  </a:lnTo>
                  <a:lnTo>
                    <a:pt x="41055" y="1555658"/>
                  </a:lnTo>
                  <a:lnTo>
                    <a:pt x="55440" y="1597002"/>
                  </a:lnTo>
                  <a:lnTo>
                    <a:pt x="71836" y="1637490"/>
                  </a:lnTo>
                  <a:lnTo>
                    <a:pt x="90189" y="1677072"/>
                  </a:lnTo>
                  <a:lnTo>
                    <a:pt x="110445" y="1715701"/>
                  </a:lnTo>
                  <a:lnTo>
                    <a:pt x="132550" y="1753327"/>
                  </a:lnTo>
                  <a:lnTo>
                    <a:pt x="156451" y="1789902"/>
                  </a:lnTo>
                  <a:lnTo>
                    <a:pt x="182092" y="1825376"/>
                  </a:lnTo>
                  <a:lnTo>
                    <a:pt x="209421" y="1859701"/>
                  </a:lnTo>
                  <a:lnTo>
                    <a:pt x="238382" y="1892828"/>
                  </a:lnTo>
                  <a:lnTo>
                    <a:pt x="268923" y="1924708"/>
                  </a:lnTo>
                  <a:lnTo>
                    <a:pt x="300989" y="1955291"/>
                  </a:lnTo>
                  <a:lnTo>
                    <a:pt x="334527" y="1984531"/>
                  </a:lnTo>
                  <a:lnTo>
                    <a:pt x="369482" y="2012376"/>
                  </a:lnTo>
                  <a:lnTo>
                    <a:pt x="405800" y="2038780"/>
                  </a:lnTo>
                  <a:lnTo>
                    <a:pt x="443427" y="2063691"/>
                  </a:lnTo>
                  <a:lnTo>
                    <a:pt x="482310" y="2087063"/>
                  </a:lnTo>
                  <a:lnTo>
                    <a:pt x="522394" y="2108846"/>
                  </a:lnTo>
                  <a:lnTo>
                    <a:pt x="563626" y="2128991"/>
                  </a:lnTo>
                  <a:lnTo>
                    <a:pt x="605951" y="2147449"/>
                  </a:lnTo>
                  <a:lnTo>
                    <a:pt x="649315" y="2164172"/>
                  </a:lnTo>
                  <a:lnTo>
                    <a:pt x="693665" y="2179111"/>
                  </a:lnTo>
                  <a:lnTo>
                    <a:pt x="738947" y="2192216"/>
                  </a:lnTo>
                  <a:lnTo>
                    <a:pt x="785106" y="2203439"/>
                  </a:lnTo>
                  <a:lnTo>
                    <a:pt x="832089" y="2212731"/>
                  </a:lnTo>
                  <a:lnTo>
                    <a:pt x="879841" y="2220043"/>
                  </a:lnTo>
                  <a:lnTo>
                    <a:pt x="928309" y="2225326"/>
                  </a:lnTo>
                  <a:lnTo>
                    <a:pt x="977438" y="2228532"/>
                  </a:lnTo>
                  <a:lnTo>
                    <a:pt x="1027175" y="2229611"/>
                  </a:lnTo>
                  <a:lnTo>
                    <a:pt x="1027175" y="1972055"/>
                  </a:lnTo>
                  <a:lnTo>
                    <a:pt x="976091" y="1970916"/>
                  </a:lnTo>
                  <a:lnTo>
                    <a:pt x="925599" y="1967530"/>
                  </a:lnTo>
                  <a:lnTo>
                    <a:pt x="875761" y="1961948"/>
                  </a:lnTo>
                  <a:lnTo>
                    <a:pt x="826642" y="1954221"/>
                  </a:lnTo>
                  <a:lnTo>
                    <a:pt x="778305" y="1944398"/>
                  </a:lnTo>
                  <a:lnTo>
                    <a:pt x="730812" y="1932529"/>
                  </a:lnTo>
                  <a:lnTo>
                    <a:pt x="684228" y="1918665"/>
                  </a:lnTo>
                  <a:lnTo>
                    <a:pt x="638616" y="1902855"/>
                  </a:lnTo>
                  <a:lnTo>
                    <a:pt x="594038" y="1885151"/>
                  </a:lnTo>
                  <a:lnTo>
                    <a:pt x="550559" y="1865601"/>
                  </a:lnTo>
                  <a:lnTo>
                    <a:pt x="508241" y="1844257"/>
                  </a:lnTo>
                  <a:lnTo>
                    <a:pt x="467148" y="1821167"/>
                  </a:lnTo>
                  <a:lnTo>
                    <a:pt x="427344" y="1796383"/>
                  </a:lnTo>
                  <a:lnTo>
                    <a:pt x="388891" y="1769955"/>
                  </a:lnTo>
                  <a:lnTo>
                    <a:pt x="351853" y="1741931"/>
                  </a:lnTo>
                  <a:lnTo>
                    <a:pt x="316293" y="1712364"/>
                  </a:lnTo>
                  <a:lnTo>
                    <a:pt x="282275" y="1681302"/>
                  </a:lnTo>
                  <a:lnTo>
                    <a:pt x="249862" y="1648797"/>
                  </a:lnTo>
                  <a:lnTo>
                    <a:pt x="219118" y="1614897"/>
                  </a:lnTo>
                  <a:lnTo>
                    <a:pt x="190104" y="1579654"/>
                  </a:lnTo>
                  <a:lnTo>
                    <a:pt x="162886" y="1543116"/>
                  </a:lnTo>
                  <a:lnTo>
                    <a:pt x="137526" y="1505336"/>
                  </a:lnTo>
                  <a:lnTo>
                    <a:pt x="114088" y="1466362"/>
                  </a:lnTo>
                  <a:lnTo>
                    <a:pt x="92634" y="1426244"/>
                  </a:lnTo>
                  <a:lnTo>
                    <a:pt x="73229" y="1385033"/>
                  </a:lnTo>
                  <a:lnTo>
                    <a:pt x="55935" y="1342779"/>
                  </a:lnTo>
                  <a:lnTo>
                    <a:pt x="40817" y="1299533"/>
                  </a:lnTo>
                  <a:lnTo>
                    <a:pt x="27936" y="1255343"/>
                  </a:lnTo>
                  <a:lnTo>
                    <a:pt x="17357" y="1210260"/>
                  </a:lnTo>
                  <a:lnTo>
                    <a:pt x="9144" y="1164335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5679948" y="2330958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0" y="0"/>
                  </a:moveTo>
                  <a:lnTo>
                    <a:pt x="0" y="5334"/>
                  </a:lnTo>
                </a:path>
              </a:pathLst>
            </a:custGeom>
            <a:ln w="3175">
              <a:solidFill>
                <a:srgbClr val="4649B3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5679948" y="2336292"/>
              <a:ext cx="4083050" cy="5035550"/>
            </a:xfrm>
            <a:custGeom>
              <a:avLst/>
              <a:gdLst/>
              <a:ahLst/>
              <a:cxnLst/>
              <a:rect l="l" t="t" r="r" b="b"/>
              <a:pathLst>
                <a:path w="4083050" h="5035550">
                  <a:moveTo>
                    <a:pt x="4082795" y="5035295"/>
                  </a:moveTo>
                  <a:lnTo>
                    <a:pt x="0" y="5035295"/>
                  </a:lnTo>
                  <a:lnTo>
                    <a:pt x="0" y="0"/>
                  </a:lnTo>
                  <a:lnTo>
                    <a:pt x="4082795" y="0"/>
                  </a:lnTo>
                  <a:lnTo>
                    <a:pt x="4082795" y="5035295"/>
                  </a:lnTo>
                  <a:close/>
                </a:path>
              </a:pathLst>
            </a:custGeom>
            <a:solidFill>
              <a:srgbClr val="F2E2E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5679948" y="2336292"/>
              <a:ext cx="4083050" cy="5035550"/>
            </a:xfrm>
            <a:custGeom>
              <a:avLst/>
              <a:gdLst/>
              <a:ahLst/>
              <a:cxnLst/>
              <a:rect l="l" t="t" r="r" b="b"/>
              <a:pathLst>
                <a:path w="4083050" h="5035550">
                  <a:moveTo>
                    <a:pt x="0" y="0"/>
                  </a:moveTo>
                  <a:lnTo>
                    <a:pt x="4082795" y="0"/>
                  </a:lnTo>
                  <a:lnTo>
                    <a:pt x="4082795" y="5035295"/>
                  </a:lnTo>
                  <a:lnTo>
                    <a:pt x="0" y="5035295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4649B3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979917" y="5811323"/>
            <a:ext cx="1629335" cy="30942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941" spc="-22" dirty="0">
                <a:solidFill>
                  <a:srgbClr val="4B4DB5"/>
                </a:solidFill>
                <a:latin typeface="Arial MT"/>
                <a:cs typeface="Arial MT"/>
              </a:rPr>
              <a:t>Time</a:t>
            </a:r>
            <a:r>
              <a:rPr sz="1941" spc="-26" dirty="0">
                <a:solidFill>
                  <a:srgbClr val="4B4DB5"/>
                </a:solidFill>
                <a:latin typeface="Arial MT"/>
                <a:cs typeface="Arial MT"/>
              </a:rPr>
              <a:t> </a:t>
            </a:r>
            <a:r>
              <a:rPr sz="1941" dirty="0">
                <a:solidFill>
                  <a:srgbClr val="4B4DB5"/>
                </a:solidFill>
                <a:latin typeface="Arial MT"/>
                <a:cs typeface="Arial MT"/>
              </a:rPr>
              <a:t>de</a:t>
            </a:r>
            <a:r>
              <a:rPr sz="1941" spc="-44" dirty="0">
                <a:solidFill>
                  <a:srgbClr val="4B4DB5"/>
                </a:solidFill>
                <a:latin typeface="Arial MT"/>
                <a:cs typeface="Arial MT"/>
              </a:rPr>
              <a:t> </a:t>
            </a:r>
            <a:r>
              <a:rPr sz="1941" spc="-4" dirty="0">
                <a:solidFill>
                  <a:srgbClr val="4B4DB5"/>
                </a:solidFill>
                <a:latin typeface="Arial MT"/>
                <a:cs typeface="Arial MT"/>
              </a:rPr>
              <a:t>testes</a:t>
            </a:r>
            <a:endParaRPr sz="1941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13194" y="4988356"/>
            <a:ext cx="1750358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13" dirty="0">
                <a:latin typeface="Arial MT"/>
                <a:cs typeface="Arial MT"/>
              </a:rPr>
              <a:t>Localiza</a:t>
            </a:r>
            <a:r>
              <a:rPr sz="1721" spc="-49" dirty="0">
                <a:latin typeface="Arial MT"/>
                <a:cs typeface="Arial MT"/>
              </a:rPr>
              <a:t> </a:t>
            </a:r>
            <a:r>
              <a:rPr sz="1721" spc="13" dirty="0">
                <a:latin typeface="Arial MT"/>
                <a:cs typeface="Arial MT"/>
              </a:rPr>
              <a:t>o</a:t>
            </a:r>
            <a:r>
              <a:rPr sz="1721" spc="-31" dirty="0">
                <a:latin typeface="Arial MT"/>
                <a:cs typeface="Arial MT"/>
              </a:rPr>
              <a:t> </a:t>
            </a:r>
            <a:r>
              <a:rPr sz="1721" spc="9" dirty="0">
                <a:latin typeface="Arial MT"/>
                <a:cs typeface="Arial MT"/>
              </a:rPr>
              <a:t>defeito</a:t>
            </a:r>
            <a:endParaRPr sz="1721">
              <a:latin typeface="Arial MT"/>
              <a:cs typeface="Arial MT"/>
            </a:endParaRPr>
          </a:p>
        </p:txBody>
      </p:sp>
      <p:pic>
        <p:nvPicPr>
          <p:cNvPr id="45" name="object 4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9773" y="2270535"/>
            <a:ext cx="1440179" cy="933226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8044479" y="2275242"/>
            <a:ext cx="1430991" cy="932789"/>
          </a:xfrm>
          <a:prstGeom prst="rect">
            <a:avLst/>
          </a:prstGeom>
          <a:ln w="10667">
            <a:solidFill>
              <a:srgbClr val="000000"/>
            </a:solidFill>
          </a:ln>
        </p:spPr>
        <p:txBody>
          <a:bodyPr vert="horz" wrap="square" lIns="0" tIns="36419" rIns="0" bIns="0" rtlCol="0">
            <a:spAutoFit/>
          </a:bodyPr>
          <a:lstStyle/>
          <a:p>
            <a:pPr marL="225810" marR="216845" indent="-560" algn="ctr">
              <a:spcBef>
                <a:spcPts val="287"/>
              </a:spcBef>
            </a:pPr>
            <a:r>
              <a:rPr sz="1941" spc="-9" dirty="0">
                <a:latin typeface="Tahoma"/>
                <a:cs typeface="Tahoma"/>
              </a:rPr>
              <a:t>Software </a:t>
            </a:r>
            <a:r>
              <a:rPr sz="1941" spc="-596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em</a:t>
            </a:r>
            <a:r>
              <a:rPr sz="1941" spc="-53" dirty="0">
                <a:latin typeface="Tahoma"/>
                <a:cs typeface="Tahoma"/>
              </a:rPr>
              <a:t> </a:t>
            </a:r>
            <a:r>
              <a:rPr sz="1941" spc="-49" dirty="0">
                <a:latin typeface="Tahoma"/>
                <a:cs typeface="Tahoma"/>
              </a:rPr>
              <a:t>Teste </a:t>
            </a:r>
            <a:r>
              <a:rPr sz="1941" spc="-596" dirty="0">
                <a:latin typeface="Tahoma"/>
                <a:cs typeface="Tahoma"/>
              </a:rPr>
              <a:t> </a:t>
            </a:r>
            <a:r>
              <a:rPr sz="1941" spc="-31" dirty="0">
                <a:latin typeface="Tahoma"/>
                <a:cs typeface="Tahoma"/>
              </a:rPr>
              <a:t>(SeT)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08250" y="2598862"/>
            <a:ext cx="776007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9" dirty="0">
                <a:latin typeface="Arial MT"/>
                <a:cs typeface="Arial MT"/>
              </a:rPr>
              <a:t>entrada</a:t>
            </a:r>
            <a:endParaRPr sz="1721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630926" y="2664479"/>
            <a:ext cx="297516" cy="175372"/>
            <a:chOff x="6768782" y="3019742"/>
            <a:chExt cx="337185" cy="198755"/>
          </a:xfrm>
        </p:grpSpPr>
        <p:sp>
          <p:nvSpPr>
            <p:cNvPr id="49" name="object 49"/>
            <p:cNvSpPr/>
            <p:nvPr/>
          </p:nvSpPr>
          <p:spPr>
            <a:xfrm>
              <a:off x="6774180" y="3025140"/>
              <a:ext cx="326390" cy="187960"/>
            </a:xfrm>
            <a:custGeom>
              <a:avLst/>
              <a:gdLst/>
              <a:ahLst/>
              <a:cxnLst/>
              <a:rect l="l" t="t" r="r" b="b"/>
              <a:pathLst>
                <a:path w="326390" h="187960">
                  <a:moveTo>
                    <a:pt x="233171" y="187451"/>
                  </a:moveTo>
                  <a:lnTo>
                    <a:pt x="233171" y="140208"/>
                  </a:lnTo>
                  <a:lnTo>
                    <a:pt x="0" y="140208"/>
                  </a:lnTo>
                  <a:lnTo>
                    <a:pt x="0" y="47243"/>
                  </a:lnTo>
                  <a:lnTo>
                    <a:pt x="233171" y="47243"/>
                  </a:lnTo>
                  <a:lnTo>
                    <a:pt x="233171" y="0"/>
                  </a:lnTo>
                  <a:lnTo>
                    <a:pt x="326135" y="94487"/>
                  </a:lnTo>
                  <a:lnTo>
                    <a:pt x="233171" y="187451"/>
                  </a:lnTo>
                  <a:close/>
                </a:path>
              </a:pathLst>
            </a:custGeom>
            <a:solidFill>
              <a:srgbClr val="C370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6774180" y="3025140"/>
              <a:ext cx="326390" cy="187960"/>
            </a:xfrm>
            <a:custGeom>
              <a:avLst/>
              <a:gdLst/>
              <a:ahLst/>
              <a:cxnLst/>
              <a:rect l="l" t="t" r="r" b="b"/>
              <a:pathLst>
                <a:path w="326390" h="187960">
                  <a:moveTo>
                    <a:pt x="233171" y="187451"/>
                  </a:moveTo>
                  <a:lnTo>
                    <a:pt x="233171" y="140208"/>
                  </a:lnTo>
                  <a:lnTo>
                    <a:pt x="0" y="140208"/>
                  </a:lnTo>
                  <a:lnTo>
                    <a:pt x="0" y="47243"/>
                  </a:lnTo>
                  <a:lnTo>
                    <a:pt x="233171" y="47243"/>
                  </a:lnTo>
                  <a:lnTo>
                    <a:pt x="233171" y="0"/>
                  </a:lnTo>
                  <a:lnTo>
                    <a:pt x="326135" y="94487"/>
                  </a:lnTo>
                  <a:lnTo>
                    <a:pt x="233171" y="187451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970063" y="3528075"/>
            <a:ext cx="1665754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13" dirty="0">
                <a:latin typeface="Arial MT"/>
                <a:cs typeface="Arial MT"/>
              </a:rPr>
              <a:t>saída</a:t>
            </a:r>
            <a:r>
              <a:rPr sz="1721" spc="-71" dirty="0">
                <a:latin typeface="Arial MT"/>
                <a:cs typeface="Arial MT"/>
              </a:rPr>
              <a:t> </a:t>
            </a:r>
            <a:r>
              <a:rPr sz="1721" spc="13" dirty="0">
                <a:latin typeface="Arial MT"/>
                <a:cs typeface="Arial MT"/>
              </a:rPr>
              <a:t>observada</a:t>
            </a:r>
            <a:endParaRPr sz="1721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461954" y="3292456"/>
            <a:ext cx="383801" cy="2384612"/>
            <a:chOff x="7710614" y="3731450"/>
            <a:chExt cx="434975" cy="2702560"/>
          </a:xfrm>
        </p:grpSpPr>
        <p:sp>
          <p:nvSpPr>
            <p:cNvPr id="53" name="object 53"/>
            <p:cNvSpPr/>
            <p:nvPr/>
          </p:nvSpPr>
          <p:spPr>
            <a:xfrm>
              <a:off x="7947660" y="3736848"/>
              <a:ext cx="192405" cy="317500"/>
            </a:xfrm>
            <a:custGeom>
              <a:avLst/>
              <a:gdLst/>
              <a:ahLst/>
              <a:cxnLst/>
              <a:rect l="l" t="t" r="r" b="b"/>
              <a:pathLst>
                <a:path w="192404" h="317500">
                  <a:moveTo>
                    <a:pt x="96011" y="316991"/>
                  </a:moveTo>
                  <a:lnTo>
                    <a:pt x="0" y="220979"/>
                  </a:lnTo>
                  <a:lnTo>
                    <a:pt x="47243" y="220979"/>
                  </a:lnTo>
                  <a:lnTo>
                    <a:pt x="47243" y="0"/>
                  </a:lnTo>
                  <a:lnTo>
                    <a:pt x="143255" y="0"/>
                  </a:lnTo>
                  <a:lnTo>
                    <a:pt x="143255" y="220979"/>
                  </a:lnTo>
                  <a:lnTo>
                    <a:pt x="192023" y="220979"/>
                  </a:lnTo>
                  <a:lnTo>
                    <a:pt x="96011" y="316991"/>
                  </a:lnTo>
                  <a:close/>
                </a:path>
              </a:pathLst>
            </a:custGeom>
            <a:solidFill>
              <a:srgbClr val="C370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7947660" y="3736848"/>
              <a:ext cx="192405" cy="317500"/>
            </a:xfrm>
            <a:custGeom>
              <a:avLst/>
              <a:gdLst/>
              <a:ahLst/>
              <a:cxnLst/>
              <a:rect l="l" t="t" r="r" b="b"/>
              <a:pathLst>
                <a:path w="192404" h="317500">
                  <a:moveTo>
                    <a:pt x="0" y="220979"/>
                  </a:moveTo>
                  <a:lnTo>
                    <a:pt x="47243" y="220979"/>
                  </a:lnTo>
                  <a:lnTo>
                    <a:pt x="47243" y="0"/>
                  </a:lnTo>
                  <a:lnTo>
                    <a:pt x="143255" y="0"/>
                  </a:lnTo>
                  <a:lnTo>
                    <a:pt x="143255" y="220979"/>
                  </a:lnTo>
                  <a:lnTo>
                    <a:pt x="192023" y="220979"/>
                  </a:lnTo>
                  <a:lnTo>
                    <a:pt x="96011" y="316991"/>
                  </a:lnTo>
                  <a:lnTo>
                    <a:pt x="0" y="22097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7808976" y="4369307"/>
              <a:ext cx="192405" cy="317500"/>
            </a:xfrm>
            <a:custGeom>
              <a:avLst/>
              <a:gdLst/>
              <a:ahLst/>
              <a:cxnLst/>
              <a:rect l="l" t="t" r="r" b="b"/>
              <a:pathLst>
                <a:path w="192404" h="317500">
                  <a:moveTo>
                    <a:pt x="96011" y="316991"/>
                  </a:moveTo>
                  <a:lnTo>
                    <a:pt x="0" y="220980"/>
                  </a:lnTo>
                  <a:lnTo>
                    <a:pt x="48767" y="220980"/>
                  </a:lnTo>
                  <a:lnTo>
                    <a:pt x="48767" y="0"/>
                  </a:lnTo>
                  <a:lnTo>
                    <a:pt x="144779" y="0"/>
                  </a:lnTo>
                  <a:lnTo>
                    <a:pt x="144779" y="220980"/>
                  </a:lnTo>
                  <a:lnTo>
                    <a:pt x="192023" y="220980"/>
                  </a:lnTo>
                  <a:lnTo>
                    <a:pt x="96011" y="316991"/>
                  </a:lnTo>
                  <a:close/>
                </a:path>
              </a:pathLst>
            </a:custGeom>
            <a:solidFill>
              <a:srgbClr val="AFB1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7808976" y="4369307"/>
              <a:ext cx="192405" cy="317500"/>
            </a:xfrm>
            <a:custGeom>
              <a:avLst/>
              <a:gdLst/>
              <a:ahLst/>
              <a:cxnLst/>
              <a:rect l="l" t="t" r="r" b="b"/>
              <a:pathLst>
                <a:path w="192404" h="317500">
                  <a:moveTo>
                    <a:pt x="0" y="220980"/>
                  </a:moveTo>
                  <a:lnTo>
                    <a:pt x="48767" y="220980"/>
                  </a:lnTo>
                  <a:lnTo>
                    <a:pt x="48767" y="0"/>
                  </a:lnTo>
                  <a:lnTo>
                    <a:pt x="144779" y="0"/>
                  </a:lnTo>
                  <a:lnTo>
                    <a:pt x="144779" y="220980"/>
                  </a:lnTo>
                  <a:lnTo>
                    <a:pt x="192023" y="220980"/>
                  </a:lnTo>
                  <a:lnTo>
                    <a:pt x="96011" y="316991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7716012" y="6109716"/>
              <a:ext cx="192405" cy="318770"/>
            </a:xfrm>
            <a:custGeom>
              <a:avLst/>
              <a:gdLst/>
              <a:ahLst/>
              <a:cxnLst/>
              <a:rect l="l" t="t" r="r" b="b"/>
              <a:pathLst>
                <a:path w="192404" h="318770">
                  <a:moveTo>
                    <a:pt x="96011" y="318516"/>
                  </a:moveTo>
                  <a:lnTo>
                    <a:pt x="0" y="222503"/>
                  </a:lnTo>
                  <a:lnTo>
                    <a:pt x="48767" y="222503"/>
                  </a:lnTo>
                  <a:lnTo>
                    <a:pt x="48767" y="0"/>
                  </a:lnTo>
                  <a:lnTo>
                    <a:pt x="144780" y="0"/>
                  </a:lnTo>
                  <a:lnTo>
                    <a:pt x="144780" y="222503"/>
                  </a:lnTo>
                  <a:lnTo>
                    <a:pt x="192023" y="222503"/>
                  </a:lnTo>
                  <a:lnTo>
                    <a:pt x="96011" y="318516"/>
                  </a:lnTo>
                  <a:close/>
                </a:path>
              </a:pathLst>
            </a:custGeom>
            <a:solidFill>
              <a:srgbClr val="AFB1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7716012" y="6109716"/>
              <a:ext cx="192405" cy="318770"/>
            </a:xfrm>
            <a:custGeom>
              <a:avLst/>
              <a:gdLst/>
              <a:ahLst/>
              <a:cxnLst/>
              <a:rect l="l" t="t" r="r" b="b"/>
              <a:pathLst>
                <a:path w="192404" h="318770">
                  <a:moveTo>
                    <a:pt x="0" y="222503"/>
                  </a:moveTo>
                  <a:lnTo>
                    <a:pt x="48767" y="222503"/>
                  </a:lnTo>
                  <a:lnTo>
                    <a:pt x="48767" y="0"/>
                  </a:lnTo>
                  <a:lnTo>
                    <a:pt x="144780" y="0"/>
                  </a:lnTo>
                  <a:lnTo>
                    <a:pt x="144780" y="222503"/>
                  </a:lnTo>
                  <a:lnTo>
                    <a:pt x="192023" y="222503"/>
                  </a:lnTo>
                  <a:lnTo>
                    <a:pt x="96011" y="318516"/>
                  </a:lnTo>
                  <a:lnTo>
                    <a:pt x="0" y="222503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004548" y="5658099"/>
            <a:ext cx="2819400" cy="757734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653898">
              <a:spcBef>
                <a:spcPts val="115"/>
              </a:spcBef>
            </a:pPr>
            <a:r>
              <a:rPr sz="1721" spc="9" dirty="0">
                <a:latin typeface="Arial MT"/>
                <a:cs typeface="Arial MT"/>
              </a:rPr>
              <a:t>Corrige</a:t>
            </a:r>
            <a:r>
              <a:rPr sz="1721" spc="-18" dirty="0">
                <a:latin typeface="Arial MT"/>
                <a:cs typeface="Arial MT"/>
              </a:rPr>
              <a:t> </a:t>
            </a:r>
            <a:r>
              <a:rPr sz="1721" spc="13" dirty="0">
                <a:latin typeface="Arial MT"/>
                <a:cs typeface="Arial MT"/>
              </a:rPr>
              <a:t>o</a:t>
            </a:r>
            <a:r>
              <a:rPr sz="1721" spc="-18" dirty="0">
                <a:latin typeface="Arial MT"/>
                <a:cs typeface="Arial MT"/>
              </a:rPr>
              <a:t> </a:t>
            </a:r>
            <a:r>
              <a:rPr sz="1721" spc="9" dirty="0">
                <a:latin typeface="Arial MT"/>
                <a:cs typeface="Arial MT"/>
              </a:rPr>
              <a:t>defeito</a:t>
            </a:r>
            <a:endParaRPr sz="1721">
              <a:latin typeface="Arial MT"/>
              <a:cs typeface="Arial MT"/>
            </a:endParaRPr>
          </a:p>
          <a:p>
            <a:pPr marL="11206">
              <a:spcBef>
                <a:spcPts val="1377"/>
              </a:spcBef>
            </a:pPr>
            <a:r>
              <a:rPr sz="1941" spc="-22" dirty="0">
                <a:solidFill>
                  <a:srgbClr val="6D2D4D"/>
                </a:solidFill>
                <a:latin typeface="Arial MT"/>
                <a:cs typeface="Arial MT"/>
              </a:rPr>
              <a:t>Time </a:t>
            </a:r>
            <a:r>
              <a:rPr sz="1941" dirty="0">
                <a:solidFill>
                  <a:srgbClr val="6D2D4D"/>
                </a:solidFill>
                <a:latin typeface="Arial MT"/>
                <a:cs typeface="Arial MT"/>
              </a:rPr>
              <a:t>de</a:t>
            </a:r>
            <a:r>
              <a:rPr sz="1941" spc="-40" dirty="0">
                <a:solidFill>
                  <a:srgbClr val="6D2D4D"/>
                </a:solidFill>
                <a:latin typeface="Arial MT"/>
                <a:cs typeface="Arial MT"/>
              </a:rPr>
              <a:t> </a:t>
            </a:r>
            <a:r>
              <a:rPr sz="1941" spc="-4" dirty="0">
                <a:solidFill>
                  <a:srgbClr val="6D2D4D"/>
                </a:solidFill>
                <a:latin typeface="Arial MT"/>
                <a:cs typeface="Arial MT"/>
              </a:rPr>
              <a:t>desenvolvimento</a:t>
            </a:r>
            <a:endParaRPr sz="1941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515799" y="4555191"/>
            <a:ext cx="1813672" cy="1998009"/>
            <a:chOff x="7771638" y="5162550"/>
            <a:chExt cx="2055495" cy="2264410"/>
          </a:xfrm>
        </p:grpSpPr>
        <p:sp>
          <p:nvSpPr>
            <p:cNvPr id="61" name="object 61"/>
            <p:cNvSpPr/>
            <p:nvPr/>
          </p:nvSpPr>
          <p:spPr>
            <a:xfrm>
              <a:off x="7776972" y="5167883"/>
              <a:ext cx="192405" cy="317500"/>
            </a:xfrm>
            <a:custGeom>
              <a:avLst/>
              <a:gdLst/>
              <a:ahLst/>
              <a:cxnLst/>
              <a:rect l="l" t="t" r="r" b="b"/>
              <a:pathLst>
                <a:path w="192404" h="317500">
                  <a:moveTo>
                    <a:pt x="96012" y="316992"/>
                  </a:moveTo>
                  <a:lnTo>
                    <a:pt x="0" y="220980"/>
                  </a:lnTo>
                  <a:lnTo>
                    <a:pt x="48767" y="220980"/>
                  </a:lnTo>
                  <a:lnTo>
                    <a:pt x="48767" y="0"/>
                  </a:lnTo>
                  <a:lnTo>
                    <a:pt x="144780" y="0"/>
                  </a:lnTo>
                  <a:lnTo>
                    <a:pt x="144780" y="220980"/>
                  </a:lnTo>
                  <a:lnTo>
                    <a:pt x="192024" y="220980"/>
                  </a:lnTo>
                  <a:lnTo>
                    <a:pt x="96012" y="316992"/>
                  </a:lnTo>
                  <a:close/>
                </a:path>
              </a:pathLst>
            </a:custGeom>
            <a:solidFill>
              <a:srgbClr val="AFB1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7776972" y="5167883"/>
              <a:ext cx="192405" cy="317500"/>
            </a:xfrm>
            <a:custGeom>
              <a:avLst/>
              <a:gdLst/>
              <a:ahLst/>
              <a:cxnLst/>
              <a:rect l="l" t="t" r="r" b="b"/>
              <a:pathLst>
                <a:path w="192404" h="317500">
                  <a:moveTo>
                    <a:pt x="0" y="220980"/>
                  </a:moveTo>
                  <a:lnTo>
                    <a:pt x="48767" y="220980"/>
                  </a:lnTo>
                  <a:lnTo>
                    <a:pt x="48767" y="0"/>
                  </a:lnTo>
                  <a:lnTo>
                    <a:pt x="144780" y="0"/>
                  </a:lnTo>
                  <a:lnTo>
                    <a:pt x="144780" y="220980"/>
                  </a:lnTo>
                  <a:lnTo>
                    <a:pt x="192024" y="220980"/>
                  </a:lnTo>
                  <a:lnTo>
                    <a:pt x="96012" y="316992"/>
                  </a:lnTo>
                  <a:lnTo>
                    <a:pt x="0" y="22098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69552" y="6969251"/>
              <a:ext cx="457200" cy="457200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7795206" y="4196408"/>
            <a:ext cx="165062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9" dirty="0">
                <a:latin typeface="Arial MT"/>
                <a:cs typeface="Arial MT"/>
              </a:rPr>
              <a:t>Confirma</a:t>
            </a:r>
            <a:r>
              <a:rPr sz="1721" spc="-26" dirty="0">
                <a:latin typeface="Arial MT"/>
                <a:cs typeface="Arial MT"/>
              </a:rPr>
              <a:t> </a:t>
            </a:r>
            <a:r>
              <a:rPr sz="1721" spc="13" dirty="0">
                <a:latin typeface="Arial MT"/>
                <a:cs typeface="Arial MT"/>
              </a:rPr>
              <a:t>a</a:t>
            </a:r>
            <a:r>
              <a:rPr sz="1721" spc="-22" dirty="0">
                <a:latin typeface="Arial MT"/>
                <a:cs typeface="Arial MT"/>
              </a:rPr>
              <a:t> </a:t>
            </a:r>
            <a:r>
              <a:rPr sz="1721" spc="9" dirty="0">
                <a:latin typeface="Arial MT"/>
                <a:cs typeface="Arial MT"/>
              </a:rPr>
              <a:t>falha</a:t>
            </a:r>
            <a:endParaRPr sz="172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4932" y="1009174"/>
            <a:ext cx="5212416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pc="9" dirty="0"/>
              <a:t>Dimensões</a:t>
            </a:r>
            <a:r>
              <a:rPr spc="44" dirty="0"/>
              <a:t> </a:t>
            </a:r>
            <a:r>
              <a:rPr spc="4" dirty="0"/>
              <a:t>dos</a:t>
            </a:r>
            <a:r>
              <a:rPr dirty="0"/>
              <a:t> </a:t>
            </a:r>
            <a:r>
              <a:rPr spc="9" dirty="0"/>
              <a:t>testes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0036" y="4688318"/>
            <a:ext cx="2179767" cy="144421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84743" y="4693024"/>
            <a:ext cx="2170579" cy="1358177"/>
          </a:xfrm>
          <a:prstGeom prst="rect">
            <a:avLst/>
          </a:prstGeom>
          <a:ln w="10667">
            <a:solidFill>
              <a:srgbClr val="DAB6C4"/>
            </a:solidFill>
          </a:ln>
        </p:spPr>
        <p:txBody>
          <a:bodyPr vert="horz" wrap="square" lIns="0" tIns="42022" rIns="0" bIns="0" rtlCol="0">
            <a:spAutoFit/>
          </a:bodyPr>
          <a:lstStyle/>
          <a:p>
            <a:pPr marL="88531" marR="130555">
              <a:lnSpc>
                <a:spcPct val="101499"/>
              </a:lnSpc>
              <a:spcBef>
                <a:spcPts val="331"/>
              </a:spcBef>
            </a:pPr>
            <a:r>
              <a:rPr sz="1721" spc="-26" dirty="0">
                <a:latin typeface="Tahoma"/>
                <a:cs typeface="Tahoma"/>
              </a:rPr>
              <a:t>Teste </a:t>
            </a:r>
            <a:r>
              <a:rPr sz="1721" spc="18" dirty="0">
                <a:latin typeface="Tahoma"/>
                <a:cs typeface="Tahoma"/>
              </a:rPr>
              <a:t>de </a:t>
            </a:r>
            <a:r>
              <a:rPr sz="1721" spc="9" dirty="0">
                <a:latin typeface="Tahoma"/>
                <a:cs typeface="Tahoma"/>
              </a:rPr>
              <a:t>Unidade </a:t>
            </a:r>
            <a:r>
              <a:rPr sz="1721" spc="13" dirty="0">
                <a:latin typeface="Tahoma"/>
                <a:cs typeface="Tahoma"/>
              </a:rPr>
              <a:t> </a:t>
            </a:r>
            <a:r>
              <a:rPr sz="1721" spc="-26" dirty="0">
                <a:latin typeface="Tahoma"/>
                <a:cs typeface="Tahoma"/>
              </a:rPr>
              <a:t>Teste </a:t>
            </a:r>
            <a:r>
              <a:rPr sz="1721" spc="18" dirty="0">
                <a:latin typeface="Tahoma"/>
                <a:cs typeface="Tahoma"/>
              </a:rPr>
              <a:t>de </a:t>
            </a:r>
            <a:r>
              <a:rPr sz="1721" spc="4" dirty="0">
                <a:latin typeface="Tahoma"/>
                <a:cs typeface="Tahoma"/>
              </a:rPr>
              <a:t>Integração </a:t>
            </a:r>
            <a:r>
              <a:rPr sz="1721" spc="-525" dirty="0">
                <a:latin typeface="Tahoma"/>
                <a:cs typeface="Tahoma"/>
              </a:rPr>
              <a:t> </a:t>
            </a:r>
            <a:r>
              <a:rPr sz="1721" spc="-26" dirty="0">
                <a:latin typeface="Tahoma"/>
                <a:cs typeface="Tahoma"/>
              </a:rPr>
              <a:t>Teste </a:t>
            </a:r>
            <a:r>
              <a:rPr sz="1721" spc="18" dirty="0">
                <a:latin typeface="Tahoma"/>
                <a:cs typeface="Tahoma"/>
              </a:rPr>
              <a:t>de </a:t>
            </a:r>
            <a:r>
              <a:rPr sz="1721" spc="13" dirty="0">
                <a:latin typeface="Tahoma"/>
                <a:cs typeface="Tahoma"/>
              </a:rPr>
              <a:t>Sistema </a:t>
            </a:r>
            <a:r>
              <a:rPr sz="1721" spc="18" dirty="0">
                <a:latin typeface="Tahoma"/>
                <a:cs typeface="Tahoma"/>
              </a:rPr>
              <a:t> </a:t>
            </a:r>
            <a:r>
              <a:rPr sz="1721" spc="-26" dirty="0">
                <a:latin typeface="Tahoma"/>
                <a:cs typeface="Tahoma"/>
              </a:rPr>
              <a:t>Teste </a:t>
            </a:r>
            <a:r>
              <a:rPr sz="1721" spc="18" dirty="0">
                <a:latin typeface="Tahoma"/>
                <a:cs typeface="Tahoma"/>
              </a:rPr>
              <a:t>de </a:t>
            </a:r>
            <a:r>
              <a:rPr sz="1721" dirty="0">
                <a:latin typeface="Tahoma"/>
                <a:cs typeface="Tahoma"/>
              </a:rPr>
              <a:t>Validação </a:t>
            </a:r>
            <a:r>
              <a:rPr sz="1721" spc="4" dirty="0">
                <a:latin typeface="Tahoma"/>
                <a:cs typeface="Tahoma"/>
              </a:rPr>
              <a:t> </a:t>
            </a:r>
            <a:r>
              <a:rPr sz="1721" spc="-26" dirty="0">
                <a:latin typeface="Tahoma"/>
                <a:cs typeface="Tahoma"/>
              </a:rPr>
              <a:t>Teste </a:t>
            </a:r>
            <a:r>
              <a:rPr sz="1721" spc="18" dirty="0">
                <a:latin typeface="Tahoma"/>
                <a:cs typeface="Tahoma"/>
              </a:rPr>
              <a:t>de</a:t>
            </a:r>
            <a:r>
              <a:rPr sz="1721" spc="-4" dirty="0">
                <a:latin typeface="Tahoma"/>
                <a:cs typeface="Tahoma"/>
              </a:rPr>
              <a:t> </a:t>
            </a:r>
            <a:r>
              <a:rPr sz="1721" spc="4" dirty="0">
                <a:latin typeface="Tahoma"/>
                <a:cs typeface="Tahoma"/>
              </a:rPr>
              <a:t>Regressão</a:t>
            </a:r>
            <a:endParaRPr sz="1721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23939" y="2655795"/>
            <a:ext cx="4081182" cy="2396378"/>
            <a:chOff x="2340864" y="3009900"/>
            <a:chExt cx="4625340" cy="2715895"/>
          </a:xfrm>
        </p:grpSpPr>
        <p:sp>
          <p:nvSpPr>
            <p:cNvPr id="10" name="object 10"/>
            <p:cNvSpPr/>
            <p:nvPr/>
          </p:nvSpPr>
          <p:spPr>
            <a:xfrm>
              <a:off x="2340864" y="3009899"/>
              <a:ext cx="4625340" cy="2715895"/>
            </a:xfrm>
            <a:custGeom>
              <a:avLst/>
              <a:gdLst/>
              <a:ahLst/>
              <a:cxnLst/>
              <a:rect l="l" t="t" r="r" b="b"/>
              <a:pathLst>
                <a:path w="4625340" h="2715895">
                  <a:moveTo>
                    <a:pt x="1981200" y="1309128"/>
                  </a:moveTo>
                  <a:lnTo>
                    <a:pt x="94488" y="1292491"/>
                  </a:lnTo>
                  <a:lnTo>
                    <a:pt x="94488" y="1292364"/>
                  </a:lnTo>
                  <a:lnTo>
                    <a:pt x="94488" y="1261884"/>
                  </a:lnTo>
                  <a:lnTo>
                    <a:pt x="0" y="1307604"/>
                  </a:lnTo>
                  <a:lnTo>
                    <a:pt x="94488" y="1354848"/>
                  </a:lnTo>
                  <a:lnTo>
                    <a:pt x="94488" y="1324483"/>
                  </a:lnTo>
                  <a:lnTo>
                    <a:pt x="1979676" y="1339608"/>
                  </a:lnTo>
                  <a:lnTo>
                    <a:pt x="1981200" y="1309128"/>
                  </a:lnTo>
                  <a:close/>
                </a:path>
                <a:path w="4625340" h="2715895">
                  <a:moveTo>
                    <a:pt x="2130552" y="2622804"/>
                  </a:moveTo>
                  <a:lnTo>
                    <a:pt x="2098763" y="2622296"/>
                  </a:lnTo>
                  <a:lnTo>
                    <a:pt x="2115312" y="1481328"/>
                  </a:lnTo>
                  <a:lnTo>
                    <a:pt x="2083308" y="1481328"/>
                  </a:lnTo>
                  <a:lnTo>
                    <a:pt x="2066747" y="2621775"/>
                  </a:lnTo>
                  <a:lnTo>
                    <a:pt x="2036064" y="2621280"/>
                  </a:lnTo>
                  <a:lnTo>
                    <a:pt x="2081784" y="2715768"/>
                  </a:lnTo>
                  <a:lnTo>
                    <a:pt x="2122551" y="2638044"/>
                  </a:lnTo>
                  <a:lnTo>
                    <a:pt x="2130552" y="2622804"/>
                  </a:lnTo>
                  <a:close/>
                </a:path>
                <a:path w="4625340" h="2715895">
                  <a:moveTo>
                    <a:pt x="2142744" y="94488"/>
                  </a:moveTo>
                  <a:lnTo>
                    <a:pt x="2135124" y="79248"/>
                  </a:lnTo>
                  <a:lnTo>
                    <a:pt x="2095500" y="0"/>
                  </a:lnTo>
                  <a:lnTo>
                    <a:pt x="2048256" y="94488"/>
                  </a:lnTo>
                  <a:lnTo>
                    <a:pt x="2080298" y="94488"/>
                  </a:lnTo>
                  <a:lnTo>
                    <a:pt x="2083308" y="1167384"/>
                  </a:lnTo>
                  <a:lnTo>
                    <a:pt x="2115312" y="1167384"/>
                  </a:lnTo>
                  <a:lnTo>
                    <a:pt x="2110803" y="94488"/>
                  </a:lnTo>
                  <a:lnTo>
                    <a:pt x="2142744" y="94488"/>
                  </a:lnTo>
                  <a:close/>
                </a:path>
                <a:path w="4625340" h="2715895">
                  <a:moveTo>
                    <a:pt x="4625340" y="1370088"/>
                  </a:moveTo>
                  <a:lnTo>
                    <a:pt x="4532376" y="1321320"/>
                  </a:lnTo>
                  <a:lnTo>
                    <a:pt x="4531855" y="1353019"/>
                  </a:lnTo>
                  <a:lnTo>
                    <a:pt x="2218944" y="1309128"/>
                  </a:lnTo>
                  <a:lnTo>
                    <a:pt x="2217420" y="1339608"/>
                  </a:lnTo>
                  <a:lnTo>
                    <a:pt x="4531347" y="1384998"/>
                  </a:lnTo>
                  <a:lnTo>
                    <a:pt x="4530852" y="1415808"/>
                  </a:lnTo>
                  <a:lnTo>
                    <a:pt x="4593844" y="1385328"/>
                  </a:lnTo>
                  <a:lnTo>
                    <a:pt x="4625340" y="1370088"/>
                  </a:lnTo>
                  <a:close/>
                </a:path>
              </a:pathLst>
            </a:custGeom>
            <a:solidFill>
              <a:srgbClr val="4649B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2064" y="4177284"/>
              <a:ext cx="236220" cy="314325"/>
            </a:xfrm>
            <a:custGeom>
              <a:avLst/>
              <a:gdLst/>
              <a:ahLst/>
              <a:cxnLst/>
              <a:rect l="l" t="t" r="r" b="b"/>
              <a:pathLst>
                <a:path w="236220" h="314325">
                  <a:moveTo>
                    <a:pt x="118872" y="313944"/>
                  </a:moveTo>
                  <a:lnTo>
                    <a:pt x="80759" y="305958"/>
                  </a:lnTo>
                  <a:lnTo>
                    <a:pt x="48060" y="283707"/>
                  </a:lnTo>
                  <a:lnTo>
                    <a:pt x="22530" y="249753"/>
                  </a:lnTo>
                  <a:lnTo>
                    <a:pt x="5925" y="206654"/>
                  </a:lnTo>
                  <a:lnTo>
                    <a:pt x="0" y="156972"/>
                  </a:lnTo>
                  <a:lnTo>
                    <a:pt x="5925" y="107289"/>
                  </a:lnTo>
                  <a:lnTo>
                    <a:pt x="22530" y="64190"/>
                  </a:lnTo>
                  <a:lnTo>
                    <a:pt x="48060" y="30236"/>
                  </a:lnTo>
                  <a:lnTo>
                    <a:pt x="80759" y="7985"/>
                  </a:lnTo>
                  <a:lnTo>
                    <a:pt x="118872" y="0"/>
                  </a:lnTo>
                  <a:lnTo>
                    <a:pt x="156240" y="7985"/>
                  </a:lnTo>
                  <a:lnTo>
                    <a:pt x="188488" y="30236"/>
                  </a:lnTo>
                  <a:lnTo>
                    <a:pt x="213786" y="64190"/>
                  </a:lnTo>
                  <a:lnTo>
                    <a:pt x="230306" y="107289"/>
                  </a:lnTo>
                  <a:lnTo>
                    <a:pt x="236219" y="156972"/>
                  </a:lnTo>
                  <a:lnTo>
                    <a:pt x="230306" y="206654"/>
                  </a:lnTo>
                  <a:lnTo>
                    <a:pt x="213786" y="249753"/>
                  </a:lnTo>
                  <a:lnTo>
                    <a:pt x="188488" y="283707"/>
                  </a:lnTo>
                  <a:lnTo>
                    <a:pt x="156240" y="305958"/>
                  </a:lnTo>
                  <a:lnTo>
                    <a:pt x="118872" y="313944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2064" y="4177284"/>
              <a:ext cx="236220" cy="314325"/>
            </a:xfrm>
            <a:custGeom>
              <a:avLst/>
              <a:gdLst/>
              <a:ahLst/>
              <a:cxnLst/>
              <a:rect l="l" t="t" r="r" b="b"/>
              <a:pathLst>
                <a:path w="236220" h="314325">
                  <a:moveTo>
                    <a:pt x="0" y="156972"/>
                  </a:moveTo>
                  <a:lnTo>
                    <a:pt x="5925" y="107289"/>
                  </a:lnTo>
                  <a:lnTo>
                    <a:pt x="22530" y="64190"/>
                  </a:lnTo>
                  <a:lnTo>
                    <a:pt x="48060" y="30236"/>
                  </a:lnTo>
                  <a:lnTo>
                    <a:pt x="80759" y="7985"/>
                  </a:lnTo>
                  <a:lnTo>
                    <a:pt x="118872" y="0"/>
                  </a:lnTo>
                  <a:lnTo>
                    <a:pt x="156240" y="7985"/>
                  </a:lnTo>
                  <a:lnTo>
                    <a:pt x="188488" y="30236"/>
                  </a:lnTo>
                  <a:lnTo>
                    <a:pt x="213786" y="64190"/>
                  </a:lnTo>
                  <a:lnTo>
                    <a:pt x="230306" y="107289"/>
                  </a:lnTo>
                  <a:lnTo>
                    <a:pt x="236219" y="156972"/>
                  </a:lnTo>
                  <a:lnTo>
                    <a:pt x="230306" y="206654"/>
                  </a:lnTo>
                  <a:lnTo>
                    <a:pt x="213786" y="249753"/>
                  </a:lnTo>
                  <a:lnTo>
                    <a:pt x="188488" y="283707"/>
                  </a:lnTo>
                  <a:lnTo>
                    <a:pt x="156240" y="305958"/>
                  </a:lnTo>
                  <a:lnTo>
                    <a:pt x="118872" y="313944"/>
                  </a:lnTo>
                  <a:lnTo>
                    <a:pt x="80759" y="305958"/>
                  </a:lnTo>
                  <a:lnTo>
                    <a:pt x="48060" y="283707"/>
                  </a:lnTo>
                  <a:lnTo>
                    <a:pt x="22530" y="249753"/>
                  </a:lnTo>
                  <a:lnTo>
                    <a:pt x="5925" y="206654"/>
                  </a:lnTo>
                  <a:lnTo>
                    <a:pt x="0" y="156972"/>
                  </a:lnTo>
                </a:path>
              </a:pathLst>
            </a:custGeom>
            <a:ln w="10668">
              <a:solidFill>
                <a:srgbClr val="ACAC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66447" y="5052060"/>
            <a:ext cx="1187824" cy="311774"/>
          </a:xfrm>
          <a:prstGeom prst="rect">
            <a:avLst/>
          </a:prstGeom>
          <a:solidFill>
            <a:srgbClr val="BC7593"/>
          </a:solidFill>
          <a:ln w="27431">
            <a:solidFill>
              <a:srgbClr val="343683"/>
            </a:solidFill>
          </a:ln>
        </p:spPr>
        <p:txBody>
          <a:bodyPr vert="horz" wrap="square" lIns="0" tIns="46504" rIns="0" bIns="0" rtlCol="0">
            <a:spAutoFit/>
          </a:bodyPr>
          <a:lstStyle/>
          <a:p>
            <a:pPr marL="173140">
              <a:spcBef>
                <a:spcPts val="365"/>
              </a:spcBef>
            </a:pPr>
            <a:r>
              <a:rPr sz="1721" spc="9" dirty="0">
                <a:latin typeface="Tahoma"/>
                <a:cs typeface="Tahoma"/>
              </a:rPr>
              <a:t>Técnicas</a:t>
            </a:r>
            <a:endParaRPr sz="1721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05120" y="3685839"/>
            <a:ext cx="1188944" cy="311774"/>
          </a:xfrm>
          <a:prstGeom prst="rect">
            <a:avLst/>
          </a:prstGeom>
          <a:solidFill>
            <a:srgbClr val="FFCC00"/>
          </a:solidFill>
        </p:spPr>
        <p:txBody>
          <a:bodyPr vert="horz" wrap="square" lIns="0" tIns="46504" rIns="0" bIns="0" rtlCol="0">
            <a:spAutoFit/>
          </a:bodyPr>
          <a:lstStyle/>
          <a:p>
            <a:pPr marL="138400">
              <a:spcBef>
                <a:spcPts val="365"/>
              </a:spcBef>
            </a:pPr>
            <a:r>
              <a:rPr sz="1721" spc="9" dirty="0">
                <a:latin typeface="Tahoma"/>
                <a:cs typeface="Tahoma"/>
              </a:rPr>
              <a:t>Objetivos</a:t>
            </a:r>
            <a:endParaRPr sz="1721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31858" y="3625999"/>
            <a:ext cx="1196787" cy="36710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36563" y="3630706"/>
            <a:ext cx="1187824" cy="310078"/>
          </a:xfrm>
          <a:prstGeom prst="rect">
            <a:avLst/>
          </a:prstGeom>
          <a:ln w="10667">
            <a:solidFill>
              <a:srgbClr val="C16B95"/>
            </a:solidFill>
          </a:ln>
        </p:spPr>
        <p:txBody>
          <a:bodyPr vert="horz" wrap="square" lIns="0" tIns="44824" rIns="0" bIns="0" rtlCol="0">
            <a:spAutoFit/>
          </a:bodyPr>
          <a:lstStyle/>
          <a:p>
            <a:pPr marL="248224">
              <a:spcBef>
                <a:spcPts val="353"/>
              </a:spcBef>
            </a:pPr>
            <a:r>
              <a:rPr sz="1721" spc="9" dirty="0">
                <a:latin typeface="Tahoma"/>
                <a:cs typeface="Tahoma"/>
              </a:rPr>
              <a:t>Escopo</a:t>
            </a:r>
            <a:endParaRPr sz="1721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73787" y="2293340"/>
            <a:ext cx="1197349" cy="367552"/>
            <a:chOff x="3757358" y="2599118"/>
            <a:chExt cx="1356995" cy="416559"/>
          </a:xfrm>
        </p:grpSpPr>
        <p:sp>
          <p:nvSpPr>
            <p:cNvPr id="18" name="object 18"/>
            <p:cNvSpPr/>
            <p:nvPr/>
          </p:nvSpPr>
          <p:spPr>
            <a:xfrm>
              <a:off x="3762756" y="2604515"/>
              <a:ext cx="1346200" cy="405765"/>
            </a:xfrm>
            <a:custGeom>
              <a:avLst/>
              <a:gdLst/>
              <a:ahLst/>
              <a:cxnLst/>
              <a:rect l="l" t="t" r="r" b="b"/>
              <a:pathLst>
                <a:path w="1346200" h="405764">
                  <a:moveTo>
                    <a:pt x="1345691" y="405383"/>
                  </a:moveTo>
                  <a:lnTo>
                    <a:pt x="0" y="405383"/>
                  </a:lnTo>
                  <a:lnTo>
                    <a:pt x="0" y="0"/>
                  </a:lnTo>
                </a:path>
              </a:pathLst>
            </a:custGeom>
            <a:ln w="10668">
              <a:solidFill>
                <a:srgbClr val="4649B3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762756" y="2604515"/>
              <a:ext cx="1346200" cy="405765"/>
            </a:xfrm>
            <a:custGeom>
              <a:avLst/>
              <a:gdLst/>
              <a:ahLst/>
              <a:cxnLst/>
              <a:rect l="l" t="t" r="r" b="b"/>
              <a:pathLst>
                <a:path w="1346200" h="405764">
                  <a:moveTo>
                    <a:pt x="1345691" y="405383"/>
                  </a:moveTo>
                  <a:lnTo>
                    <a:pt x="0" y="405383"/>
                  </a:lnTo>
                  <a:lnTo>
                    <a:pt x="0" y="0"/>
                  </a:lnTo>
                  <a:lnTo>
                    <a:pt x="1345691" y="0"/>
                  </a:lnTo>
                  <a:lnTo>
                    <a:pt x="1345691" y="405383"/>
                  </a:lnTo>
                  <a:close/>
                </a:path>
              </a:pathLst>
            </a:custGeom>
            <a:solidFill>
              <a:srgbClr val="9395D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762756" y="2604515"/>
              <a:ext cx="1346200" cy="405765"/>
            </a:xfrm>
            <a:custGeom>
              <a:avLst/>
              <a:gdLst/>
              <a:ahLst/>
              <a:cxnLst/>
              <a:rect l="l" t="t" r="r" b="b"/>
              <a:pathLst>
                <a:path w="1346200" h="405764">
                  <a:moveTo>
                    <a:pt x="0" y="0"/>
                  </a:moveTo>
                  <a:lnTo>
                    <a:pt x="1345691" y="0"/>
                  </a:lnTo>
                  <a:lnTo>
                    <a:pt x="1345691" y="405383"/>
                  </a:lnTo>
                  <a:lnTo>
                    <a:pt x="0" y="405383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4649B3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978548" y="2298103"/>
            <a:ext cx="1187824" cy="310078"/>
          </a:xfrm>
          <a:prstGeom prst="rect">
            <a:avLst/>
          </a:prstGeom>
        </p:spPr>
        <p:txBody>
          <a:bodyPr vert="horz" wrap="square" lIns="0" tIns="44824" rIns="0" bIns="0" rtlCol="0">
            <a:spAutoFit/>
          </a:bodyPr>
          <a:lstStyle/>
          <a:p>
            <a:pPr marL="163615">
              <a:spcBef>
                <a:spcPts val="353"/>
              </a:spcBef>
            </a:pPr>
            <a:r>
              <a:rPr sz="1721" spc="9" dirty="0">
                <a:latin typeface="Tahoma"/>
                <a:cs typeface="Tahoma"/>
              </a:rPr>
              <a:t>Processo</a:t>
            </a:r>
            <a:endParaRPr sz="1721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05120" y="4424083"/>
            <a:ext cx="2607609" cy="1906826"/>
          </a:xfrm>
          <a:prstGeom prst="rect">
            <a:avLst/>
          </a:prstGeom>
          <a:solidFill>
            <a:srgbClr val="FFCC00"/>
          </a:solidFill>
          <a:ln w="10667">
            <a:solidFill>
              <a:srgbClr val="702FA0"/>
            </a:solidFill>
          </a:ln>
        </p:spPr>
        <p:txBody>
          <a:bodyPr vert="horz" wrap="square" lIns="0" tIns="36979" rIns="0" bIns="0" rtlCol="0">
            <a:spAutoFit/>
          </a:bodyPr>
          <a:lstStyle/>
          <a:p>
            <a:pPr marL="89652" marR="101419">
              <a:lnSpc>
                <a:spcPct val="101499"/>
              </a:lnSpc>
              <a:spcBef>
                <a:spcPts val="291"/>
              </a:spcBef>
            </a:pPr>
            <a:r>
              <a:rPr sz="1721" spc="-26" dirty="0">
                <a:latin typeface="Arial MT"/>
                <a:cs typeface="Arial MT"/>
              </a:rPr>
              <a:t>Teste </a:t>
            </a:r>
            <a:r>
              <a:rPr sz="1721" spc="4" dirty="0">
                <a:latin typeface="Arial MT"/>
                <a:cs typeface="Arial MT"/>
              </a:rPr>
              <a:t>de </a:t>
            </a:r>
            <a:r>
              <a:rPr sz="1721" spc="13" dirty="0">
                <a:latin typeface="Arial MT"/>
                <a:cs typeface="Arial MT"/>
              </a:rPr>
              <a:t>Funcionalidade </a:t>
            </a:r>
            <a:r>
              <a:rPr sz="1721" spc="-472" dirty="0">
                <a:latin typeface="Arial MT"/>
                <a:cs typeface="Arial MT"/>
              </a:rPr>
              <a:t> </a:t>
            </a:r>
            <a:r>
              <a:rPr sz="1721" spc="-26" dirty="0">
                <a:latin typeface="Arial MT"/>
                <a:cs typeface="Arial MT"/>
              </a:rPr>
              <a:t>Teste</a:t>
            </a:r>
            <a:r>
              <a:rPr sz="1721" spc="-13" dirty="0">
                <a:latin typeface="Arial MT"/>
                <a:cs typeface="Arial MT"/>
              </a:rPr>
              <a:t> </a:t>
            </a:r>
            <a:r>
              <a:rPr sz="1721" spc="4" dirty="0">
                <a:latin typeface="Arial MT"/>
                <a:cs typeface="Arial MT"/>
              </a:rPr>
              <a:t>de</a:t>
            </a:r>
            <a:r>
              <a:rPr sz="1721" spc="-9" dirty="0">
                <a:latin typeface="Arial MT"/>
                <a:cs typeface="Arial MT"/>
              </a:rPr>
              <a:t> </a:t>
            </a:r>
            <a:r>
              <a:rPr sz="1721" spc="13" dirty="0">
                <a:latin typeface="Arial MT"/>
                <a:cs typeface="Arial MT"/>
              </a:rPr>
              <a:t>Desempenho </a:t>
            </a:r>
            <a:r>
              <a:rPr sz="1721" spc="18" dirty="0">
                <a:latin typeface="Arial MT"/>
                <a:cs typeface="Arial MT"/>
              </a:rPr>
              <a:t> </a:t>
            </a:r>
            <a:r>
              <a:rPr sz="1721" spc="-26" dirty="0">
                <a:latin typeface="Arial MT"/>
                <a:cs typeface="Arial MT"/>
              </a:rPr>
              <a:t>Teste </a:t>
            </a:r>
            <a:r>
              <a:rPr sz="1721" spc="4" dirty="0">
                <a:latin typeface="Arial MT"/>
                <a:cs typeface="Arial MT"/>
              </a:rPr>
              <a:t>de </a:t>
            </a:r>
            <a:r>
              <a:rPr sz="1721" spc="13" dirty="0">
                <a:latin typeface="Arial MT"/>
                <a:cs typeface="Arial MT"/>
              </a:rPr>
              <a:t>Carga (stress) </a:t>
            </a:r>
            <a:r>
              <a:rPr sz="1721" spc="18" dirty="0">
                <a:latin typeface="Arial MT"/>
                <a:cs typeface="Arial MT"/>
              </a:rPr>
              <a:t> </a:t>
            </a:r>
            <a:r>
              <a:rPr sz="1721" spc="-26" dirty="0">
                <a:latin typeface="Arial MT"/>
                <a:cs typeface="Arial MT"/>
              </a:rPr>
              <a:t>Teste</a:t>
            </a:r>
            <a:r>
              <a:rPr sz="1721" spc="-9" dirty="0">
                <a:latin typeface="Arial MT"/>
                <a:cs typeface="Arial MT"/>
              </a:rPr>
              <a:t> </a:t>
            </a:r>
            <a:r>
              <a:rPr sz="1721" spc="4" dirty="0">
                <a:latin typeface="Arial MT"/>
                <a:cs typeface="Arial MT"/>
              </a:rPr>
              <a:t>de</a:t>
            </a:r>
            <a:r>
              <a:rPr sz="1721" spc="-9" dirty="0">
                <a:latin typeface="Arial MT"/>
                <a:cs typeface="Arial MT"/>
              </a:rPr>
              <a:t> </a:t>
            </a:r>
            <a:r>
              <a:rPr sz="1721" spc="13" dirty="0">
                <a:latin typeface="Arial MT"/>
                <a:cs typeface="Arial MT"/>
              </a:rPr>
              <a:t>Usabilidade </a:t>
            </a:r>
            <a:r>
              <a:rPr sz="1721" spc="18" dirty="0">
                <a:latin typeface="Arial MT"/>
                <a:cs typeface="Arial MT"/>
              </a:rPr>
              <a:t> </a:t>
            </a:r>
            <a:r>
              <a:rPr sz="1721" spc="-26" dirty="0">
                <a:latin typeface="Arial MT"/>
                <a:cs typeface="Arial MT"/>
              </a:rPr>
              <a:t>Teste</a:t>
            </a:r>
            <a:r>
              <a:rPr sz="1721" spc="424" dirty="0">
                <a:latin typeface="Arial MT"/>
                <a:cs typeface="Arial MT"/>
              </a:rPr>
              <a:t> </a:t>
            </a:r>
            <a:r>
              <a:rPr sz="1721" spc="4" dirty="0">
                <a:latin typeface="Arial MT"/>
                <a:cs typeface="Arial MT"/>
              </a:rPr>
              <a:t>de </a:t>
            </a:r>
            <a:r>
              <a:rPr sz="1721" spc="13" dirty="0">
                <a:latin typeface="Arial MT"/>
                <a:cs typeface="Arial MT"/>
              </a:rPr>
              <a:t>Robustez </a:t>
            </a:r>
            <a:r>
              <a:rPr sz="1721" spc="18" dirty="0">
                <a:latin typeface="Arial MT"/>
                <a:cs typeface="Arial MT"/>
              </a:rPr>
              <a:t> </a:t>
            </a:r>
            <a:r>
              <a:rPr sz="1721" spc="-26" dirty="0">
                <a:latin typeface="Arial MT"/>
                <a:cs typeface="Arial MT"/>
              </a:rPr>
              <a:t>Teste</a:t>
            </a:r>
            <a:r>
              <a:rPr sz="1721" spc="-9" dirty="0">
                <a:latin typeface="Arial MT"/>
                <a:cs typeface="Arial MT"/>
              </a:rPr>
              <a:t> </a:t>
            </a:r>
            <a:r>
              <a:rPr sz="1721" spc="4" dirty="0">
                <a:latin typeface="Arial MT"/>
                <a:cs typeface="Arial MT"/>
              </a:rPr>
              <a:t>de</a:t>
            </a:r>
            <a:r>
              <a:rPr sz="1721" spc="-4" dirty="0">
                <a:latin typeface="Arial MT"/>
                <a:cs typeface="Arial MT"/>
              </a:rPr>
              <a:t> </a:t>
            </a:r>
            <a:r>
              <a:rPr sz="1721" spc="13" dirty="0">
                <a:latin typeface="Arial MT"/>
                <a:cs typeface="Arial MT"/>
              </a:rPr>
              <a:t>Segurança</a:t>
            </a:r>
            <a:endParaRPr sz="1721">
              <a:latin typeface="Arial MT"/>
              <a:cs typeface="Arial MT"/>
            </a:endParaRPr>
          </a:p>
          <a:p>
            <a:pPr marL="89652">
              <a:spcBef>
                <a:spcPts val="31"/>
              </a:spcBef>
            </a:pPr>
            <a:r>
              <a:rPr sz="1721" spc="4" dirty="0">
                <a:latin typeface="Arial MT"/>
                <a:cs typeface="Arial MT"/>
              </a:rPr>
              <a:t>...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83934" y="4090130"/>
            <a:ext cx="1368799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18" dirty="0">
                <a:latin typeface="Arial MT"/>
                <a:cs typeface="Arial MT"/>
              </a:rPr>
              <a:t>O</a:t>
            </a:r>
            <a:r>
              <a:rPr sz="1721" spc="-35" dirty="0">
                <a:latin typeface="Arial MT"/>
                <a:cs typeface="Arial MT"/>
              </a:rPr>
              <a:t> </a:t>
            </a:r>
            <a:r>
              <a:rPr sz="1721" spc="18" dirty="0">
                <a:latin typeface="Arial MT"/>
                <a:cs typeface="Arial MT"/>
              </a:rPr>
              <a:t>que</a:t>
            </a:r>
            <a:r>
              <a:rPr sz="1721" spc="-31" dirty="0">
                <a:latin typeface="Arial MT"/>
                <a:cs typeface="Arial MT"/>
              </a:rPr>
              <a:t> </a:t>
            </a:r>
            <a:r>
              <a:rPr sz="1721" spc="9" dirty="0">
                <a:latin typeface="Arial MT"/>
                <a:cs typeface="Arial MT"/>
              </a:rPr>
              <a:t>testar?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35157" y="5926119"/>
            <a:ext cx="2041712" cy="560523"/>
          </a:xfrm>
          <a:prstGeom prst="rect">
            <a:avLst/>
          </a:prstGeom>
          <a:solidFill>
            <a:srgbClr val="BC7593"/>
          </a:solidFill>
          <a:ln w="27431">
            <a:solidFill>
              <a:srgbClr val="343683"/>
            </a:solidFill>
          </a:ln>
        </p:spPr>
        <p:txBody>
          <a:bodyPr vert="horz" wrap="square" lIns="0" tIns="42022" rIns="0" bIns="0" rtlCol="0">
            <a:spAutoFit/>
          </a:bodyPr>
          <a:lstStyle/>
          <a:p>
            <a:pPr marL="89652" marR="37542">
              <a:lnSpc>
                <a:spcPct val="101600"/>
              </a:lnSpc>
              <a:spcBef>
                <a:spcPts val="331"/>
              </a:spcBef>
            </a:pPr>
            <a:r>
              <a:rPr sz="1721" spc="4" dirty="0">
                <a:latin typeface="Tahoma"/>
                <a:cs typeface="Tahoma"/>
              </a:rPr>
              <a:t>Critérios </a:t>
            </a:r>
            <a:r>
              <a:rPr sz="1721" spc="9" dirty="0">
                <a:latin typeface="Tahoma"/>
                <a:cs typeface="Tahoma"/>
              </a:rPr>
              <a:t>de seleção </a:t>
            </a:r>
            <a:r>
              <a:rPr sz="1721" spc="-525" dirty="0">
                <a:latin typeface="Tahoma"/>
                <a:cs typeface="Tahoma"/>
              </a:rPr>
              <a:t> </a:t>
            </a:r>
            <a:r>
              <a:rPr sz="1721" spc="-9" dirty="0">
                <a:latin typeface="Tahoma"/>
                <a:cs typeface="Tahoma"/>
              </a:rPr>
              <a:t>Tecnologias</a:t>
            </a:r>
            <a:endParaRPr sz="1721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41386" y="5569263"/>
            <a:ext cx="1885390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13" dirty="0">
                <a:latin typeface="Arial MT"/>
                <a:cs typeface="Arial MT"/>
              </a:rPr>
              <a:t>Como</a:t>
            </a:r>
            <a:r>
              <a:rPr sz="1721" spc="-9" dirty="0">
                <a:latin typeface="Arial MT"/>
                <a:cs typeface="Arial MT"/>
              </a:rPr>
              <a:t> </a:t>
            </a:r>
            <a:r>
              <a:rPr sz="1721" spc="4" dirty="0">
                <a:latin typeface="Arial MT"/>
                <a:cs typeface="Arial MT"/>
              </a:rPr>
              <a:t>criar</a:t>
            </a:r>
            <a:r>
              <a:rPr sz="1721" spc="-40" dirty="0">
                <a:latin typeface="Arial MT"/>
                <a:cs typeface="Arial MT"/>
              </a:rPr>
              <a:t> </a:t>
            </a:r>
            <a:r>
              <a:rPr sz="1721" spc="13" dirty="0">
                <a:latin typeface="Arial MT"/>
                <a:cs typeface="Arial MT"/>
              </a:rPr>
              <a:t>testes?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70196" y="4135848"/>
            <a:ext cx="1159809" cy="53314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>
              <a:lnSpc>
                <a:spcPct val="101600"/>
              </a:lnSpc>
              <a:spcBef>
                <a:spcPts val="79"/>
              </a:spcBef>
            </a:pPr>
            <a:r>
              <a:rPr sz="1721" spc="9" dirty="0">
                <a:latin typeface="Arial MT"/>
                <a:cs typeface="Arial MT"/>
              </a:rPr>
              <a:t>Qual </a:t>
            </a:r>
            <a:r>
              <a:rPr sz="1721" spc="13" dirty="0">
                <a:latin typeface="Arial MT"/>
                <a:cs typeface="Arial MT"/>
              </a:rPr>
              <a:t>o alvo </a:t>
            </a:r>
            <a:r>
              <a:rPr sz="1721" spc="-468" dirty="0">
                <a:latin typeface="Arial MT"/>
                <a:cs typeface="Arial MT"/>
              </a:rPr>
              <a:t> </a:t>
            </a:r>
            <a:r>
              <a:rPr sz="1721" spc="13" dirty="0">
                <a:latin typeface="Arial MT"/>
                <a:cs typeface="Arial MT"/>
              </a:rPr>
              <a:t>dos</a:t>
            </a:r>
            <a:r>
              <a:rPr sz="1721" spc="-84" dirty="0">
                <a:latin typeface="Arial MT"/>
                <a:cs typeface="Arial MT"/>
              </a:rPr>
              <a:t> </a:t>
            </a:r>
            <a:r>
              <a:rPr sz="1721" spc="13" dirty="0">
                <a:latin typeface="Arial MT"/>
                <a:cs typeface="Arial MT"/>
              </a:rPr>
              <a:t>testes?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50510" y="2081604"/>
            <a:ext cx="1871943" cy="1165972"/>
          </a:xfrm>
          <a:custGeom>
            <a:avLst/>
            <a:gdLst/>
            <a:ahLst/>
            <a:cxnLst/>
            <a:rect l="l" t="t" r="r" b="b"/>
            <a:pathLst>
              <a:path w="2121534" h="1321435">
                <a:moveTo>
                  <a:pt x="2121407" y="1321308"/>
                </a:moveTo>
                <a:lnTo>
                  <a:pt x="0" y="1321308"/>
                </a:lnTo>
                <a:lnTo>
                  <a:pt x="0" y="0"/>
                </a:lnTo>
                <a:lnTo>
                  <a:pt x="2121407" y="0"/>
                </a:lnTo>
                <a:lnTo>
                  <a:pt x="2121407" y="1321308"/>
                </a:lnTo>
                <a:close/>
              </a:path>
            </a:pathLst>
          </a:custGeom>
          <a:solidFill>
            <a:srgbClr val="9395D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 txBox="1"/>
          <p:nvPr/>
        </p:nvSpPr>
        <p:spPr>
          <a:xfrm>
            <a:off x="6550510" y="2081604"/>
            <a:ext cx="1871943" cy="1104492"/>
          </a:xfrm>
          <a:prstGeom prst="rect">
            <a:avLst/>
          </a:prstGeom>
          <a:ln w="10667">
            <a:solidFill>
              <a:srgbClr val="702FA0"/>
            </a:solidFill>
          </a:ln>
        </p:spPr>
        <p:txBody>
          <a:bodyPr vert="horz" wrap="square" lIns="0" tIns="36979" rIns="0" bIns="0" rtlCol="0">
            <a:spAutoFit/>
          </a:bodyPr>
          <a:lstStyle/>
          <a:p>
            <a:pPr marL="88531" marR="97495">
              <a:lnSpc>
                <a:spcPct val="101499"/>
              </a:lnSpc>
              <a:spcBef>
                <a:spcPts val="291"/>
              </a:spcBef>
            </a:pPr>
            <a:r>
              <a:rPr sz="1721" spc="9" dirty="0">
                <a:latin typeface="Arial MT"/>
                <a:cs typeface="Arial MT"/>
              </a:rPr>
              <a:t>Planejamento </a:t>
            </a:r>
            <a:r>
              <a:rPr sz="1721" spc="13" dirty="0">
                <a:latin typeface="Arial MT"/>
                <a:cs typeface="Arial MT"/>
              </a:rPr>
              <a:t> </a:t>
            </a:r>
            <a:r>
              <a:rPr sz="1721" spc="9" dirty="0">
                <a:latin typeface="Arial MT"/>
                <a:cs typeface="Arial MT"/>
              </a:rPr>
              <a:t>Análise</a:t>
            </a:r>
            <a:r>
              <a:rPr sz="1721" spc="-18" dirty="0">
                <a:latin typeface="Arial MT"/>
                <a:cs typeface="Arial MT"/>
              </a:rPr>
              <a:t> </a:t>
            </a:r>
            <a:r>
              <a:rPr sz="1721" spc="13" dirty="0">
                <a:latin typeface="Arial MT"/>
                <a:cs typeface="Arial MT"/>
              </a:rPr>
              <a:t>e</a:t>
            </a:r>
            <a:r>
              <a:rPr sz="1721" spc="-18" dirty="0">
                <a:latin typeface="Arial MT"/>
                <a:cs typeface="Arial MT"/>
              </a:rPr>
              <a:t> </a:t>
            </a:r>
            <a:r>
              <a:rPr sz="1721" spc="9" dirty="0">
                <a:latin typeface="Arial MT"/>
                <a:cs typeface="Arial MT"/>
              </a:rPr>
              <a:t>Projeto </a:t>
            </a:r>
            <a:r>
              <a:rPr sz="1721" spc="-468" dirty="0">
                <a:latin typeface="Arial MT"/>
                <a:cs typeface="Arial MT"/>
              </a:rPr>
              <a:t> </a:t>
            </a:r>
            <a:r>
              <a:rPr sz="1721" spc="9" dirty="0">
                <a:latin typeface="Arial MT"/>
                <a:cs typeface="Arial MT"/>
              </a:rPr>
              <a:t>Implementação</a:t>
            </a:r>
            <a:endParaRPr sz="1721">
              <a:latin typeface="Arial MT"/>
              <a:cs typeface="Arial MT"/>
            </a:endParaRPr>
          </a:p>
          <a:p>
            <a:pPr marL="88531">
              <a:spcBef>
                <a:spcPts val="31"/>
              </a:spcBef>
            </a:pPr>
            <a:r>
              <a:rPr sz="1721" spc="4" dirty="0">
                <a:latin typeface="Arial MT"/>
                <a:cs typeface="Arial MT"/>
              </a:rPr>
              <a:t>...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29068" y="1708653"/>
            <a:ext cx="2418229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9" dirty="0">
                <a:latin typeface="Arial MT"/>
                <a:cs typeface="Arial MT"/>
              </a:rPr>
              <a:t>Que</a:t>
            </a:r>
            <a:r>
              <a:rPr sz="1721" spc="-9" dirty="0">
                <a:latin typeface="Arial MT"/>
                <a:cs typeface="Arial MT"/>
              </a:rPr>
              <a:t> </a:t>
            </a:r>
            <a:r>
              <a:rPr sz="1721" spc="9" dirty="0">
                <a:latin typeface="Arial MT"/>
                <a:cs typeface="Arial MT"/>
              </a:rPr>
              <a:t>atividades</a:t>
            </a:r>
            <a:r>
              <a:rPr sz="1721" spc="-18" dirty="0">
                <a:latin typeface="Arial MT"/>
                <a:cs typeface="Arial MT"/>
              </a:rPr>
              <a:t> </a:t>
            </a:r>
            <a:r>
              <a:rPr sz="1721" spc="9" dirty="0">
                <a:latin typeface="Arial MT"/>
                <a:cs typeface="Arial MT"/>
              </a:rPr>
              <a:t>realizar?</a:t>
            </a:r>
            <a:endParaRPr sz="1721">
              <a:latin typeface="Arial MT"/>
              <a:cs typeface="Arial MT"/>
            </a:endParaRPr>
          </a:p>
        </p:txBody>
      </p:sp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52409" y="1726603"/>
            <a:ext cx="5269901" cy="169029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6682" y="4411801"/>
            <a:ext cx="5521699" cy="608851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883" b="1" spc="-4" dirty="0"/>
              <a:t>PROCESSO</a:t>
            </a:r>
            <a:r>
              <a:rPr sz="3883" b="1" spc="-40" dirty="0"/>
              <a:t> </a:t>
            </a:r>
            <a:r>
              <a:rPr sz="3883" b="1" spc="4" dirty="0"/>
              <a:t>DE</a:t>
            </a:r>
            <a:r>
              <a:rPr sz="3883" b="1" spc="-49" dirty="0"/>
              <a:t> </a:t>
            </a:r>
            <a:r>
              <a:rPr sz="3883" b="1" dirty="0"/>
              <a:t>TESTES</a:t>
            </a:r>
            <a:endParaRPr sz="3883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3345" y="1009174"/>
            <a:ext cx="5324475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  <a:tabLst>
                <a:tab pos="2953468" algn="l"/>
              </a:tabLst>
            </a:pPr>
            <a:r>
              <a:rPr spc="4" dirty="0"/>
              <a:t>P</a:t>
            </a:r>
            <a:r>
              <a:rPr dirty="0"/>
              <a:t>o</a:t>
            </a:r>
            <a:r>
              <a:rPr spc="9" dirty="0"/>
              <a:t>r</a:t>
            </a:r>
            <a:r>
              <a:rPr spc="40" dirty="0"/>
              <a:t> </a:t>
            </a:r>
            <a:r>
              <a:rPr dirty="0"/>
              <a:t>q</a:t>
            </a:r>
            <a:r>
              <a:rPr spc="26" dirty="0"/>
              <a:t>u</a:t>
            </a:r>
            <a:r>
              <a:rPr spc="13" dirty="0"/>
              <a:t>e </a:t>
            </a:r>
            <a:r>
              <a:rPr spc="26" dirty="0"/>
              <a:t>um</a:t>
            </a:r>
            <a:r>
              <a:rPr dirty="0"/>
              <a:t>	</a:t>
            </a:r>
            <a:r>
              <a:rPr spc="44" dirty="0"/>
              <a:t>p</a:t>
            </a:r>
            <a:r>
              <a:rPr spc="4" dirty="0"/>
              <a:t>r</a:t>
            </a:r>
            <a:r>
              <a:rPr dirty="0"/>
              <a:t>o</a:t>
            </a:r>
            <a:r>
              <a:rPr spc="4" dirty="0"/>
              <a:t>c</a:t>
            </a:r>
            <a:r>
              <a:rPr spc="26" dirty="0"/>
              <a:t>e</a:t>
            </a:r>
            <a:r>
              <a:rPr spc="-18" dirty="0"/>
              <a:t>s</a:t>
            </a:r>
            <a:r>
              <a:rPr spc="26" dirty="0"/>
              <a:t>s</a:t>
            </a:r>
            <a:r>
              <a:rPr dirty="0"/>
              <a:t>o</a:t>
            </a:r>
            <a:r>
              <a:rPr spc="13" dirty="0"/>
              <a:t>?</a:t>
            </a:r>
          </a:p>
        </p:txBody>
      </p:sp>
      <p:sp>
        <p:nvSpPr>
          <p:cNvPr id="7" name="object 7"/>
          <p:cNvSpPr/>
          <p:nvPr/>
        </p:nvSpPr>
        <p:spPr>
          <a:xfrm>
            <a:off x="1966408" y="3473374"/>
            <a:ext cx="8260976" cy="2789144"/>
          </a:xfrm>
          <a:custGeom>
            <a:avLst/>
            <a:gdLst/>
            <a:ahLst/>
            <a:cxnLst/>
            <a:rect l="l" t="t" r="r" b="b"/>
            <a:pathLst>
              <a:path w="9362440" h="3161029">
                <a:moveTo>
                  <a:pt x="0" y="0"/>
                </a:moveTo>
                <a:lnTo>
                  <a:pt x="9361932" y="0"/>
                </a:lnTo>
                <a:lnTo>
                  <a:pt x="9361932" y="3160775"/>
                </a:lnTo>
                <a:lnTo>
                  <a:pt x="0" y="3160775"/>
                </a:lnTo>
                <a:lnTo>
                  <a:pt x="0" y="0"/>
                </a:lnTo>
                <a:close/>
              </a:path>
            </a:pathLst>
          </a:custGeom>
          <a:ln w="27432">
            <a:solidFill>
              <a:srgbClr val="4B4DB5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2042624" y="3419746"/>
            <a:ext cx="7764556" cy="2606660"/>
          </a:xfrm>
          <a:prstGeom prst="rect">
            <a:avLst/>
          </a:prstGeom>
        </p:spPr>
        <p:txBody>
          <a:bodyPr vert="horz" wrap="square" lIns="0" tIns="99172" rIns="0" bIns="0" rtlCol="0">
            <a:spAutoFit/>
          </a:bodyPr>
          <a:lstStyle/>
          <a:p>
            <a:pPr marL="344599" indent="-333953">
              <a:spcBef>
                <a:spcPts val="781"/>
              </a:spcBef>
              <a:buClr>
                <a:srgbClr val="75B649"/>
              </a:buClr>
              <a:buSzPct val="60655"/>
              <a:buFont typeface="Times New Roman"/>
              <a:buChar char="■"/>
              <a:tabLst>
                <a:tab pos="344599" algn="l"/>
                <a:tab pos="345160" algn="l"/>
              </a:tabLst>
            </a:pPr>
            <a:r>
              <a:rPr sz="2691" spc="13" dirty="0">
                <a:latin typeface="Tahoma"/>
                <a:cs typeface="Tahoma"/>
              </a:rPr>
              <a:t>Necessidade</a:t>
            </a:r>
            <a:r>
              <a:rPr sz="2691" spc="-26" dirty="0">
                <a:latin typeface="Tahoma"/>
                <a:cs typeface="Tahoma"/>
              </a:rPr>
              <a:t> </a:t>
            </a:r>
            <a:r>
              <a:rPr sz="2691" spc="9" dirty="0">
                <a:latin typeface="Tahoma"/>
                <a:cs typeface="Tahoma"/>
              </a:rPr>
              <a:t>de</a:t>
            </a:r>
            <a:r>
              <a:rPr sz="2691" spc="4" dirty="0">
                <a:latin typeface="Tahoma"/>
                <a:cs typeface="Tahoma"/>
              </a:rPr>
              <a:t> </a:t>
            </a:r>
            <a:r>
              <a:rPr sz="2691" spc="9" dirty="0">
                <a:latin typeface="Tahoma"/>
                <a:cs typeface="Tahoma"/>
              </a:rPr>
              <a:t>definir</a:t>
            </a:r>
            <a:r>
              <a:rPr sz="2691" spc="-4" dirty="0">
                <a:latin typeface="Tahoma"/>
                <a:cs typeface="Tahoma"/>
              </a:rPr>
              <a:t> </a:t>
            </a:r>
            <a:r>
              <a:rPr sz="2691" spc="22" dirty="0">
                <a:latin typeface="Tahoma"/>
                <a:cs typeface="Tahoma"/>
              </a:rPr>
              <a:t>um</a:t>
            </a:r>
            <a:r>
              <a:rPr sz="2691" spc="-4" dirty="0">
                <a:latin typeface="Tahoma"/>
                <a:cs typeface="Tahoma"/>
              </a:rPr>
              <a:t> </a:t>
            </a:r>
            <a:r>
              <a:rPr sz="2691" b="1" spc="13" dirty="0">
                <a:solidFill>
                  <a:srgbClr val="0A0AFF"/>
                </a:solidFill>
                <a:latin typeface="Tahoma"/>
                <a:cs typeface="Tahoma"/>
              </a:rPr>
              <a:t>processo</a:t>
            </a:r>
            <a:r>
              <a:rPr sz="2691" b="1" spc="22" dirty="0">
                <a:solidFill>
                  <a:srgbClr val="0A0AFF"/>
                </a:solidFill>
                <a:latin typeface="Tahoma"/>
                <a:cs typeface="Tahoma"/>
              </a:rPr>
              <a:t> </a:t>
            </a:r>
            <a:r>
              <a:rPr sz="2691" spc="9" dirty="0">
                <a:latin typeface="Tahoma"/>
                <a:cs typeface="Tahoma"/>
              </a:rPr>
              <a:t>de</a:t>
            </a:r>
            <a:r>
              <a:rPr sz="2691" spc="4" dirty="0">
                <a:latin typeface="Tahoma"/>
                <a:cs typeface="Tahoma"/>
              </a:rPr>
              <a:t> </a:t>
            </a:r>
            <a:r>
              <a:rPr sz="2691" spc="13" dirty="0">
                <a:latin typeface="Tahoma"/>
                <a:cs typeface="Tahoma"/>
              </a:rPr>
              <a:t>testes:</a:t>
            </a:r>
            <a:endParaRPr sz="2691">
              <a:latin typeface="Tahoma"/>
              <a:cs typeface="Tahoma"/>
            </a:endParaRPr>
          </a:p>
          <a:p>
            <a:pPr marL="731783" lvl="1" indent="-277360">
              <a:spcBef>
                <a:spcPts val="565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731783" algn="l"/>
                <a:tab pos="732343" algn="l"/>
              </a:tabLst>
            </a:pPr>
            <a:r>
              <a:rPr sz="2338" spc="-9" dirty="0">
                <a:latin typeface="Tahoma"/>
                <a:cs typeface="Tahoma"/>
              </a:rPr>
              <a:t>Quais</a:t>
            </a:r>
            <a:r>
              <a:rPr sz="2338" spc="-18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atividades</a:t>
            </a:r>
            <a:r>
              <a:rPr sz="2338" spc="-13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realizar?</a:t>
            </a:r>
            <a:endParaRPr sz="2338">
              <a:latin typeface="Tahoma"/>
              <a:cs typeface="Tahoma"/>
            </a:endParaRPr>
          </a:p>
          <a:p>
            <a:pPr marL="731783" lvl="1" indent="-277360">
              <a:spcBef>
                <a:spcPts val="538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731783" algn="l"/>
                <a:tab pos="732343" algn="l"/>
              </a:tabLst>
            </a:pPr>
            <a:r>
              <a:rPr sz="2338" spc="-9" dirty="0">
                <a:latin typeface="Tahoma"/>
                <a:cs typeface="Tahoma"/>
              </a:rPr>
              <a:t>Quais</a:t>
            </a:r>
            <a:r>
              <a:rPr sz="2338" dirty="0">
                <a:latin typeface="Tahoma"/>
                <a:cs typeface="Tahoma"/>
              </a:rPr>
              <a:t> </a:t>
            </a:r>
            <a:r>
              <a:rPr sz="2338" spc="-13" dirty="0">
                <a:latin typeface="Tahoma"/>
                <a:cs typeface="Tahoma"/>
              </a:rPr>
              <a:t>as</a:t>
            </a:r>
            <a:r>
              <a:rPr sz="2338" spc="22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ações</a:t>
            </a:r>
            <a:r>
              <a:rPr sz="2338" spc="26" dirty="0">
                <a:latin typeface="Tahoma"/>
                <a:cs typeface="Tahoma"/>
              </a:rPr>
              <a:t> </a:t>
            </a:r>
            <a:r>
              <a:rPr sz="2338" spc="-13" dirty="0">
                <a:latin typeface="Tahoma"/>
                <a:cs typeface="Tahoma"/>
              </a:rPr>
              <a:t>associadas</a:t>
            </a:r>
            <a:r>
              <a:rPr sz="2338" spc="22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a</a:t>
            </a:r>
            <a:r>
              <a:rPr sz="2338" spc="26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cada</a:t>
            </a:r>
            <a:r>
              <a:rPr sz="2338" spc="4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atividade?</a:t>
            </a:r>
            <a:endParaRPr sz="2338">
              <a:latin typeface="Tahoma"/>
              <a:cs typeface="Tahoma"/>
            </a:endParaRPr>
          </a:p>
          <a:p>
            <a:pPr marL="731783" marR="465069" lvl="1" indent="-277360">
              <a:lnSpc>
                <a:spcPts val="2797"/>
              </a:lnSpc>
              <a:spcBef>
                <a:spcPts val="653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731783" algn="l"/>
                <a:tab pos="732343" algn="l"/>
              </a:tabLst>
            </a:pPr>
            <a:r>
              <a:rPr sz="2338" spc="-9" dirty="0">
                <a:latin typeface="Tahoma"/>
                <a:cs typeface="Tahoma"/>
              </a:rPr>
              <a:t>Quais</a:t>
            </a:r>
            <a:r>
              <a:rPr sz="2338" spc="-4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os</a:t>
            </a:r>
            <a:r>
              <a:rPr sz="2338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papéis</a:t>
            </a:r>
            <a:r>
              <a:rPr sz="2338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e</a:t>
            </a:r>
            <a:r>
              <a:rPr sz="2338" spc="-4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responsabilidades</a:t>
            </a:r>
            <a:r>
              <a:rPr sz="2338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associadas</a:t>
            </a:r>
            <a:r>
              <a:rPr sz="2338" spc="22" dirty="0">
                <a:latin typeface="Tahoma"/>
                <a:cs typeface="Tahoma"/>
              </a:rPr>
              <a:t> </a:t>
            </a:r>
            <a:r>
              <a:rPr sz="2338" dirty="0">
                <a:latin typeface="Tahoma"/>
                <a:cs typeface="Tahoma"/>
              </a:rPr>
              <a:t>às </a:t>
            </a:r>
            <a:r>
              <a:rPr sz="2338" spc="-719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atividades?</a:t>
            </a:r>
            <a:endParaRPr sz="2338">
              <a:latin typeface="Tahoma"/>
              <a:cs typeface="Tahoma"/>
            </a:endParaRPr>
          </a:p>
          <a:p>
            <a:pPr marL="731783" lvl="1" indent="-277360">
              <a:spcBef>
                <a:spcPts val="454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731783" algn="l"/>
                <a:tab pos="732343" algn="l"/>
              </a:tabLst>
            </a:pPr>
            <a:r>
              <a:rPr sz="2338" spc="-9" dirty="0">
                <a:latin typeface="Tahoma"/>
                <a:cs typeface="Tahoma"/>
              </a:rPr>
              <a:t>Quais</a:t>
            </a:r>
            <a:r>
              <a:rPr sz="2338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artefatos</a:t>
            </a:r>
            <a:r>
              <a:rPr sz="2338" spc="-26" dirty="0">
                <a:latin typeface="Tahoma"/>
                <a:cs typeface="Tahoma"/>
              </a:rPr>
              <a:t> </a:t>
            </a:r>
            <a:r>
              <a:rPr sz="2338" dirty="0">
                <a:latin typeface="Tahoma"/>
                <a:cs typeface="Tahoma"/>
              </a:rPr>
              <a:t>de</a:t>
            </a:r>
            <a:r>
              <a:rPr sz="2338" spc="-4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entrada</a:t>
            </a:r>
            <a:r>
              <a:rPr sz="2338" spc="4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e</a:t>
            </a:r>
            <a:r>
              <a:rPr sz="2338" spc="-4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saída</a:t>
            </a:r>
            <a:r>
              <a:rPr sz="2338" dirty="0">
                <a:latin typeface="Tahoma"/>
                <a:cs typeface="Tahoma"/>
              </a:rPr>
              <a:t> de</a:t>
            </a:r>
            <a:r>
              <a:rPr sz="2338" spc="-22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cada</a:t>
            </a:r>
            <a:r>
              <a:rPr sz="2338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atividade?</a:t>
            </a:r>
            <a:endParaRPr sz="2338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52366" y="2274570"/>
            <a:ext cx="446554" cy="332254"/>
            <a:chOff x="7133081" y="2577845"/>
            <a:chExt cx="506095" cy="3765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9939" y="2584703"/>
              <a:ext cx="492252" cy="3627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9949" y="2702814"/>
              <a:ext cx="117348" cy="701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139939" y="2584703"/>
              <a:ext cx="492759" cy="363220"/>
            </a:xfrm>
            <a:custGeom>
              <a:avLst/>
              <a:gdLst/>
              <a:ahLst/>
              <a:cxnLst/>
              <a:rect l="l" t="t" r="r" b="b"/>
              <a:pathLst>
                <a:path w="492759" h="363219">
                  <a:moveTo>
                    <a:pt x="147828" y="70104"/>
                  </a:moveTo>
                  <a:lnTo>
                    <a:pt x="203073" y="78867"/>
                  </a:lnTo>
                  <a:lnTo>
                    <a:pt x="242316" y="103632"/>
                  </a:lnTo>
                  <a:lnTo>
                    <a:pt x="266319" y="145732"/>
                  </a:lnTo>
                  <a:lnTo>
                    <a:pt x="274320" y="202692"/>
                  </a:lnTo>
                  <a:lnTo>
                    <a:pt x="274320" y="233172"/>
                  </a:lnTo>
                  <a:lnTo>
                    <a:pt x="86867" y="233172"/>
                  </a:lnTo>
                  <a:lnTo>
                    <a:pt x="87415" y="242030"/>
                  </a:lnTo>
                  <a:lnTo>
                    <a:pt x="107347" y="281249"/>
                  </a:lnTo>
                  <a:lnTo>
                    <a:pt x="112776" y="284988"/>
                  </a:lnTo>
                  <a:lnTo>
                    <a:pt x="118538" y="289036"/>
                  </a:lnTo>
                  <a:lnTo>
                    <a:pt x="161830" y="299966"/>
                  </a:lnTo>
                  <a:lnTo>
                    <a:pt x="170688" y="300228"/>
                  </a:lnTo>
                  <a:lnTo>
                    <a:pt x="177784" y="299966"/>
                  </a:lnTo>
                  <a:lnTo>
                    <a:pt x="220432" y="290322"/>
                  </a:lnTo>
                  <a:lnTo>
                    <a:pt x="227076" y="288036"/>
                  </a:lnTo>
                  <a:lnTo>
                    <a:pt x="233172" y="284988"/>
                  </a:lnTo>
                  <a:lnTo>
                    <a:pt x="240792" y="281940"/>
                  </a:lnTo>
                  <a:lnTo>
                    <a:pt x="245364" y="277368"/>
                  </a:lnTo>
                  <a:lnTo>
                    <a:pt x="251460" y="274320"/>
                  </a:lnTo>
                  <a:lnTo>
                    <a:pt x="257556" y="271272"/>
                  </a:lnTo>
                  <a:lnTo>
                    <a:pt x="260604" y="268224"/>
                  </a:lnTo>
                  <a:lnTo>
                    <a:pt x="269748" y="268224"/>
                  </a:lnTo>
                  <a:lnTo>
                    <a:pt x="269748" y="339852"/>
                  </a:lnTo>
                  <a:lnTo>
                    <a:pt x="262128" y="341376"/>
                  </a:lnTo>
                  <a:lnTo>
                    <a:pt x="256032" y="344424"/>
                  </a:lnTo>
                  <a:lnTo>
                    <a:pt x="249936" y="347472"/>
                  </a:lnTo>
                  <a:lnTo>
                    <a:pt x="245364" y="348996"/>
                  </a:lnTo>
                  <a:lnTo>
                    <a:pt x="236220" y="352044"/>
                  </a:lnTo>
                  <a:lnTo>
                    <a:pt x="227076" y="353568"/>
                  </a:lnTo>
                  <a:lnTo>
                    <a:pt x="219980" y="355592"/>
                  </a:lnTo>
                  <a:lnTo>
                    <a:pt x="212598" y="357187"/>
                  </a:lnTo>
                  <a:lnTo>
                    <a:pt x="171545" y="362450"/>
                  </a:lnTo>
                  <a:lnTo>
                    <a:pt x="161544" y="362712"/>
                  </a:lnTo>
                  <a:lnTo>
                    <a:pt x="124944" y="360188"/>
                  </a:lnTo>
                  <a:lnTo>
                    <a:pt x="64889" y="340852"/>
                  </a:lnTo>
                  <a:lnTo>
                    <a:pt x="23145" y="304085"/>
                  </a:lnTo>
                  <a:lnTo>
                    <a:pt x="2571" y="250460"/>
                  </a:lnTo>
                  <a:lnTo>
                    <a:pt x="0" y="217932"/>
                  </a:lnTo>
                  <a:lnTo>
                    <a:pt x="2547" y="186261"/>
                  </a:lnTo>
                  <a:lnTo>
                    <a:pt x="22502" y="132635"/>
                  </a:lnTo>
                  <a:lnTo>
                    <a:pt x="60817" y="93249"/>
                  </a:lnTo>
                  <a:lnTo>
                    <a:pt x="114633" y="72675"/>
                  </a:lnTo>
                  <a:lnTo>
                    <a:pt x="147828" y="70104"/>
                  </a:lnTo>
                  <a:close/>
                </a:path>
                <a:path w="492759" h="363219">
                  <a:moveTo>
                    <a:pt x="324612" y="0"/>
                  </a:moveTo>
                  <a:lnTo>
                    <a:pt x="409956" y="0"/>
                  </a:lnTo>
                  <a:lnTo>
                    <a:pt x="409956" y="79248"/>
                  </a:lnTo>
                  <a:lnTo>
                    <a:pt x="492252" y="79248"/>
                  </a:lnTo>
                  <a:lnTo>
                    <a:pt x="492252" y="138684"/>
                  </a:lnTo>
                  <a:lnTo>
                    <a:pt x="409956" y="138684"/>
                  </a:lnTo>
                  <a:lnTo>
                    <a:pt x="409956" y="236220"/>
                  </a:lnTo>
                  <a:lnTo>
                    <a:pt x="409956" y="268224"/>
                  </a:lnTo>
                  <a:lnTo>
                    <a:pt x="411480" y="275844"/>
                  </a:lnTo>
                  <a:lnTo>
                    <a:pt x="414528" y="280416"/>
                  </a:lnTo>
                  <a:lnTo>
                    <a:pt x="416052" y="286512"/>
                  </a:lnTo>
                  <a:lnTo>
                    <a:pt x="420624" y="291084"/>
                  </a:lnTo>
                  <a:lnTo>
                    <a:pt x="426720" y="294132"/>
                  </a:lnTo>
                  <a:lnTo>
                    <a:pt x="431625" y="297013"/>
                  </a:lnTo>
                  <a:lnTo>
                    <a:pt x="437388" y="298894"/>
                  </a:lnTo>
                  <a:lnTo>
                    <a:pt x="444293" y="299918"/>
                  </a:lnTo>
                  <a:lnTo>
                    <a:pt x="452628" y="300228"/>
                  </a:lnTo>
                  <a:lnTo>
                    <a:pt x="457200" y="300228"/>
                  </a:lnTo>
                  <a:lnTo>
                    <a:pt x="461772" y="298704"/>
                  </a:lnTo>
                  <a:lnTo>
                    <a:pt x="469392" y="297180"/>
                  </a:lnTo>
                  <a:lnTo>
                    <a:pt x="477012" y="295656"/>
                  </a:lnTo>
                  <a:lnTo>
                    <a:pt x="483108" y="292608"/>
                  </a:lnTo>
                  <a:lnTo>
                    <a:pt x="486156" y="291084"/>
                  </a:lnTo>
                  <a:lnTo>
                    <a:pt x="492252" y="291084"/>
                  </a:lnTo>
                  <a:lnTo>
                    <a:pt x="492252" y="352044"/>
                  </a:lnTo>
                  <a:lnTo>
                    <a:pt x="445960" y="359473"/>
                  </a:lnTo>
                  <a:lnTo>
                    <a:pt x="425196" y="359664"/>
                  </a:lnTo>
                  <a:lnTo>
                    <a:pt x="400621" y="358259"/>
                  </a:lnTo>
                  <a:lnTo>
                    <a:pt x="361759" y="347448"/>
                  </a:lnTo>
                  <a:lnTo>
                    <a:pt x="330327" y="310134"/>
                  </a:lnTo>
                  <a:lnTo>
                    <a:pt x="324612" y="268224"/>
                  </a:lnTo>
                  <a:lnTo>
                    <a:pt x="324612" y="138684"/>
                  </a:lnTo>
                  <a:lnTo>
                    <a:pt x="291083" y="138684"/>
                  </a:lnTo>
                  <a:lnTo>
                    <a:pt x="291083" y="79248"/>
                  </a:lnTo>
                  <a:lnTo>
                    <a:pt x="324612" y="79248"/>
                  </a:lnTo>
                  <a:lnTo>
                    <a:pt x="324612" y="0"/>
                  </a:lnTo>
                  <a:close/>
                </a:path>
              </a:pathLst>
            </a:custGeom>
            <a:ln w="13716">
              <a:solidFill>
                <a:srgbClr val="00004D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442261" y="2250365"/>
            <a:ext cx="1373281" cy="356347"/>
            <a:chOff x="5421629" y="2550414"/>
            <a:chExt cx="1556385" cy="40386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1868" y="2557272"/>
              <a:ext cx="89916" cy="6705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5352" y="2557272"/>
              <a:ext cx="89916" cy="670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9464" y="2557272"/>
              <a:ext cx="271271" cy="39014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03392" y="2663951"/>
              <a:ext cx="530351" cy="2758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0997" y="2713482"/>
              <a:ext cx="109728" cy="17373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923787" y="2663951"/>
              <a:ext cx="410209" cy="276225"/>
            </a:xfrm>
            <a:custGeom>
              <a:avLst/>
              <a:gdLst/>
              <a:ahLst/>
              <a:cxnLst/>
              <a:rect l="l" t="t" r="r" b="b"/>
              <a:pathLst>
                <a:path w="410210" h="276225">
                  <a:moveTo>
                    <a:pt x="323088" y="0"/>
                  </a:moveTo>
                  <a:lnTo>
                    <a:pt x="409956" y="0"/>
                  </a:lnTo>
                  <a:lnTo>
                    <a:pt x="409956" y="275844"/>
                  </a:lnTo>
                  <a:lnTo>
                    <a:pt x="323088" y="275844"/>
                  </a:lnTo>
                  <a:lnTo>
                    <a:pt x="323088" y="0"/>
                  </a:lnTo>
                  <a:close/>
                </a:path>
                <a:path w="410210" h="276225">
                  <a:moveTo>
                    <a:pt x="0" y="0"/>
                  </a:moveTo>
                  <a:lnTo>
                    <a:pt x="89916" y="0"/>
                  </a:lnTo>
                  <a:lnTo>
                    <a:pt x="146304" y="181356"/>
                  </a:lnTo>
                  <a:lnTo>
                    <a:pt x="202692" y="0"/>
                  </a:lnTo>
                  <a:lnTo>
                    <a:pt x="291083" y="0"/>
                  </a:lnTo>
                  <a:lnTo>
                    <a:pt x="192024" y="275844"/>
                  </a:lnTo>
                  <a:lnTo>
                    <a:pt x="97535" y="275844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00004D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28487" y="2574035"/>
              <a:ext cx="326135" cy="36576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803392" y="2663951"/>
              <a:ext cx="86995" cy="276225"/>
            </a:xfrm>
            <a:custGeom>
              <a:avLst/>
              <a:gdLst/>
              <a:ahLst/>
              <a:cxnLst/>
              <a:rect l="l" t="t" r="r" b="b"/>
              <a:pathLst>
                <a:path w="86995" h="276225">
                  <a:moveTo>
                    <a:pt x="0" y="0"/>
                  </a:moveTo>
                  <a:lnTo>
                    <a:pt x="86867" y="0"/>
                  </a:lnTo>
                  <a:lnTo>
                    <a:pt x="86867" y="275844"/>
                  </a:lnTo>
                  <a:lnTo>
                    <a:pt x="0" y="275844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00004D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96455" y="2656332"/>
              <a:ext cx="274320" cy="29108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6465" y="2702814"/>
              <a:ext cx="117348" cy="7010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696455" y="2654807"/>
              <a:ext cx="274320" cy="292735"/>
            </a:xfrm>
            <a:custGeom>
              <a:avLst/>
              <a:gdLst/>
              <a:ahLst/>
              <a:cxnLst/>
              <a:rect l="l" t="t" r="r" b="b"/>
              <a:pathLst>
                <a:path w="274320" h="292735">
                  <a:moveTo>
                    <a:pt x="147828" y="0"/>
                  </a:moveTo>
                  <a:lnTo>
                    <a:pt x="203073" y="8762"/>
                  </a:lnTo>
                  <a:lnTo>
                    <a:pt x="242316" y="33527"/>
                  </a:lnTo>
                  <a:lnTo>
                    <a:pt x="266319" y="75628"/>
                  </a:lnTo>
                  <a:lnTo>
                    <a:pt x="274320" y="132588"/>
                  </a:lnTo>
                  <a:lnTo>
                    <a:pt x="274320" y="163067"/>
                  </a:lnTo>
                  <a:lnTo>
                    <a:pt x="86867" y="163067"/>
                  </a:lnTo>
                  <a:lnTo>
                    <a:pt x="87415" y="171926"/>
                  </a:lnTo>
                  <a:lnTo>
                    <a:pt x="107347" y="211145"/>
                  </a:lnTo>
                  <a:lnTo>
                    <a:pt x="112776" y="214883"/>
                  </a:lnTo>
                  <a:lnTo>
                    <a:pt x="118538" y="218932"/>
                  </a:lnTo>
                  <a:lnTo>
                    <a:pt x="161830" y="229862"/>
                  </a:lnTo>
                  <a:lnTo>
                    <a:pt x="170688" y="230124"/>
                  </a:lnTo>
                  <a:lnTo>
                    <a:pt x="177784" y="229862"/>
                  </a:lnTo>
                  <a:lnTo>
                    <a:pt x="220432" y="220218"/>
                  </a:lnTo>
                  <a:lnTo>
                    <a:pt x="227076" y="217932"/>
                  </a:lnTo>
                  <a:lnTo>
                    <a:pt x="233172" y="214883"/>
                  </a:lnTo>
                  <a:lnTo>
                    <a:pt x="240792" y="211835"/>
                  </a:lnTo>
                  <a:lnTo>
                    <a:pt x="245364" y="207264"/>
                  </a:lnTo>
                  <a:lnTo>
                    <a:pt x="251460" y="204216"/>
                  </a:lnTo>
                  <a:lnTo>
                    <a:pt x="257556" y="201167"/>
                  </a:lnTo>
                  <a:lnTo>
                    <a:pt x="260604" y="198119"/>
                  </a:lnTo>
                  <a:lnTo>
                    <a:pt x="269748" y="198119"/>
                  </a:lnTo>
                  <a:lnTo>
                    <a:pt x="269748" y="269748"/>
                  </a:lnTo>
                  <a:lnTo>
                    <a:pt x="262128" y="271272"/>
                  </a:lnTo>
                  <a:lnTo>
                    <a:pt x="256032" y="274319"/>
                  </a:lnTo>
                  <a:lnTo>
                    <a:pt x="249936" y="277367"/>
                  </a:lnTo>
                  <a:lnTo>
                    <a:pt x="245364" y="278891"/>
                  </a:lnTo>
                  <a:lnTo>
                    <a:pt x="236220" y="281940"/>
                  </a:lnTo>
                  <a:lnTo>
                    <a:pt x="227076" y="283464"/>
                  </a:lnTo>
                  <a:lnTo>
                    <a:pt x="219980" y="285488"/>
                  </a:lnTo>
                  <a:lnTo>
                    <a:pt x="212598" y="287083"/>
                  </a:lnTo>
                  <a:lnTo>
                    <a:pt x="171545" y="292346"/>
                  </a:lnTo>
                  <a:lnTo>
                    <a:pt x="161544" y="292608"/>
                  </a:lnTo>
                  <a:lnTo>
                    <a:pt x="124944" y="290083"/>
                  </a:lnTo>
                  <a:lnTo>
                    <a:pt x="64889" y="270748"/>
                  </a:lnTo>
                  <a:lnTo>
                    <a:pt x="23145" y="233981"/>
                  </a:lnTo>
                  <a:lnTo>
                    <a:pt x="2571" y="180355"/>
                  </a:lnTo>
                  <a:lnTo>
                    <a:pt x="0" y="147827"/>
                  </a:lnTo>
                  <a:lnTo>
                    <a:pt x="2547" y="116157"/>
                  </a:lnTo>
                  <a:lnTo>
                    <a:pt x="22502" y="62531"/>
                  </a:lnTo>
                  <a:lnTo>
                    <a:pt x="60817" y="23145"/>
                  </a:lnTo>
                  <a:lnTo>
                    <a:pt x="114633" y="2571"/>
                  </a:lnTo>
                  <a:lnTo>
                    <a:pt x="147828" y="0"/>
                  </a:lnTo>
                  <a:close/>
                </a:path>
              </a:pathLst>
            </a:custGeom>
            <a:ln w="13716">
              <a:solidFill>
                <a:srgbClr val="00004D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13070" y="2635758"/>
              <a:ext cx="153923" cy="24231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428487" y="2557272"/>
              <a:ext cx="1222375" cy="390525"/>
            </a:xfrm>
            <a:custGeom>
              <a:avLst/>
              <a:gdLst/>
              <a:ahLst/>
              <a:cxnLst/>
              <a:rect l="l" t="t" r="r" b="b"/>
              <a:pathLst>
                <a:path w="1222375" h="390525">
                  <a:moveTo>
                    <a:pt x="0" y="16763"/>
                  </a:moveTo>
                  <a:lnTo>
                    <a:pt x="112776" y="16763"/>
                  </a:lnTo>
                  <a:lnTo>
                    <a:pt x="131897" y="17049"/>
                  </a:lnTo>
                  <a:lnTo>
                    <a:pt x="184404" y="21335"/>
                  </a:lnTo>
                  <a:lnTo>
                    <a:pt x="233267" y="36552"/>
                  </a:lnTo>
                  <a:lnTo>
                    <a:pt x="265580" y="58030"/>
                  </a:lnTo>
                  <a:lnTo>
                    <a:pt x="293631" y="88368"/>
                  </a:lnTo>
                  <a:lnTo>
                    <a:pt x="313920" y="127849"/>
                  </a:lnTo>
                  <a:lnTo>
                    <a:pt x="324730" y="174188"/>
                  </a:lnTo>
                  <a:lnTo>
                    <a:pt x="326135" y="199643"/>
                  </a:lnTo>
                  <a:lnTo>
                    <a:pt x="324707" y="224218"/>
                  </a:lnTo>
                  <a:lnTo>
                    <a:pt x="313277" y="269938"/>
                  </a:lnTo>
                  <a:lnTo>
                    <a:pt x="291250" y="310276"/>
                  </a:lnTo>
                  <a:lnTo>
                    <a:pt x="263199" y="341233"/>
                  </a:lnTo>
                  <a:lnTo>
                    <a:pt x="217360" y="368426"/>
                  </a:lnTo>
                  <a:lnTo>
                    <a:pt x="167878" y="379309"/>
                  </a:lnTo>
                  <a:lnTo>
                    <a:pt x="114300" y="382524"/>
                  </a:lnTo>
                  <a:lnTo>
                    <a:pt x="0" y="382524"/>
                  </a:lnTo>
                  <a:lnTo>
                    <a:pt x="0" y="16763"/>
                  </a:lnTo>
                  <a:close/>
                </a:path>
                <a:path w="1222375" h="390525">
                  <a:moveTo>
                    <a:pt x="1135380" y="0"/>
                  </a:moveTo>
                  <a:lnTo>
                    <a:pt x="1222248" y="0"/>
                  </a:lnTo>
                  <a:lnTo>
                    <a:pt x="1222248" y="382524"/>
                  </a:lnTo>
                  <a:lnTo>
                    <a:pt x="1135380" y="382524"/>
                  </a:lnTo>
                  <a:lnTo>
                    <a:pt x="1135380" y="353567"/>
                  </a:lnTo>
                  <a:lnTo>
                    <a:pt x="1130808" y="358139"/>
                  </a:lnTo>
                  <a:lnTo>
                    <a:pt x="1124712" y="362711"/>
                  </a:lnTo>
                  <a:lnTo>
                    <a:pt x="1117092" y="367283"/>
                  </a:lnTo>
                  <a:lnTo>
                    <a:pt x="1109472" y="373379"/>
                  </a:lnTo>
                  <a:lnTo>
                    <a:pt x="1103376" y="376427"/>
                  </a:lnTo>
                  <a:lnTo>
                    <a:pt x="1098804" y="379475"/>
                  </a:lnTo>
                  <a:lnTo>
                    <a:pt x="1091183" y="382524"/>
                  </a:lnTo>
                  <a:lnTo>
                    <a:pt x="1085088" y="385571"/>
                  </a:lnTo>
                  <a:lnTo>
                    <a:pt x="1077467" y="387095"/>
                  </a:lnTo>
                  <a:lnTo>
                    <a:pt x="1071372" y="388619"/>
                  </a:lnTo>
                  <a:lnTo>
                    <a:pt x="1063751" y="390143"/>
                  </a:lnTo>
                  <a:lnTo>
                    <a:pt x="1053083" y="390143"/>
                  </a:lnTo>
                  <a:lnTo>
                    <a:pt x="1011745" y="380047"/>
                  </a:lnTo>
                  <a:lnTo>
                    <a:pt x="978408" y="350519"/>
                  </a:lnTo>
                  <a:lnTo>
                    <a:pt x="957834" y="304990"/>
                  </a:lnTo>
                  <a:lnTo>
                    <a:pt x="950976" y="246887"/>
                  </a:lnTo>
                  <a:lnTo>
                    <a:pt x="951571" y="229171"/>
                  </a:lnTo>
                  <a:lnTo>
                    <a:pt x="961644" y="182879"/>
                  </a:lnTo>
                  <a:lnTo>
                    <a:pt x="978574" y="147732"/>
                  </a:lnTo>
                  <a:lnTo>
                    <a:pt x="1012603" y="114871"/>
                  </a:lnTo>
                  <a:lnTo>
                    <a:pt x="1056894" y="99655"/>
                  </a:lnTo>
                  <a:lnTo>
                    <a:pt x="1068324" y="99059"/>
                  </a:lnTo>
                  <a:lnTo>
                    <a:pt x="1078301" y="99345"/>
                  </a:lnTo>
                  <a:lnTo>
                    <a:pt x="1118235" y="109346"/>
                  </a:lnTo>
                  <a:lnTo>
                    <a:pt x="1135380" y="117347"/>
                  </a:lnTo>
                  <a:lnTo>
                    <a:pt x="1135380" y="0"/>
                  </a:lnTo>
                  <a:close/>
                </a:path>
                <a:path w="1222375" h="390525">
                  <a:moveTo>
                    <a:pt x="816864" y="0"/>
                  </a:moveTo>
                  <a:lnTo>
                    <a:pt x="906780" y="0"/>
                  </a:lnTo>
                  <a:lnTo>
                    <a:pt x="906780" y="67055"/>
                  </a:lnTo>
                  <a:lnTo>
                    <a:pt x="816864" y="67055"/>
                  </a:lnTo>
                  <a:lnTo>
                    <a:pt x="816864" y="0"/>
                  </a:lnTo>
                  <a:close/>
                </a:path>
                <a:path w="1222375" h="390525">
                  <a:moveTo>
                    <a:pt x="373380" y="0"/>
                  </a:moveTo>
                  <a:lnTo>
                    <a:pt x="463296" y="0"/>
                  </a:lnTo>
                  <a:lnTo>
                    <a:pt x="463296" y="67055"/>
                  </a:lnTo>
                  <a:lnTo>
                    <a:pt x="373380" y="67055"/>
                  </a:lnTo>
                  <a:lnTo>
                    <a:pt x="373380" y="0"/>
                  </a:lnTo>
                  <a:close/>
                </a:path>
              </a:pathLst>
            </a:custGeom>
            <a:ln w="13716">
              <a:solidFill>
                <a:srgbClr val="00004D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8682542" y="2337771"/>
            <a:ext cx="379319" cy="262218"/>
            <a:chOff x="7960614" y="2649474"/>
            <a:chExt cx="429895" cy="297180"/>
          </a:xfrm>
        </p:grpSpPr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67472" y="2657856"/>
              <a:ext cx="416051" cy="28194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967472" y="2656332"/>
              <a:ext cx="416559" cy="283845"/>
            </a:xfrm>
            <a:custGeom>
              <a:avLst/>
              <a:gdLst/>
              <a:ahLst/>
              <a:cxnLst/>
              <a:rect l="l" t="t" r="r" b="b"/>
              <a:pathLst>
                <a:path w="416559" h="283844">
                  <a:moveTo>
                    <a:pt x="167640" y="0"/>
                  </a:moveTo>
                  <a:lnTo>
                    <a:pt x="213360" y="12191"/>
                  </a:lnTo>
                  <a:lnTo>
                    <a:pt x="242316" y="47243"/>
                  </a:lnTo>
                  <a:lnTo>
                    <a:pt x="254603" y="36409"/>
                  </a:lnTo>
                  <a:lnTo>
                    <a:pt x="288035" y="12191"/>
                  </a:lnTo>
                  <a:lnTo>
                    <a:pt x="333756" y="0"/>
                  </a:lnTo>
                  <a:lnTo>
                    <a:pt x="342852" y="309"/>
                  </a:lnTo>
                  <a:lnTo>
                    <a:pt x="351663" y="1333"/>
                  </a:lnTo>
                  <a:lnTo>
                    <a:pt x="359902" y="3214"/>
                  </a:lnTo>
                  <a:lnTo>
                    <a:pt x="367283" y="6095"/>
                  </a:lnTo>
                  <a:lnTo>
                    <a:pt x="374975" y="8953"/>
                  </a:lnTo>
                  <a:lnTo>
                    <a:pt x="403479" y="39242"/>
                  </a:lnTo>
                  <a:lnTo>
                    <a:pt x="414909" y="77152"/>
                  </a:lnTo>
                  <a:lnTo>
                    <a:pt x="416051" y="103632"/>
                  </a:lnTo>
                  <a:lnTo>
                    <a:pt x="416051" y="283464"/>
                  </a:lnTo>
                  <a:lnTo>
                    <a:pt x="330708" y="283464"/>
                  </a:lnTo>
                  <a:lnTo>
                    <a:pt x="330708" y="144779"/>
                  </a:lnTo>
                  <a:lnTo>
                    <a:pt x="330470" y="135040"/>
                  </a:lnTo>
                  <a:lnTo>
                    <a:pt x="329946" y="126301"/>
                  </a:lnTo>
                  <a:lnTo>
                    <a:pt x="329422" y="118419"/>
                  </a:lnTo>
                  <a:lnTo>
                    <a:pt x="329183" y="111251"/>
                  </a:lnTo>
                  <a:lnTo>
                    <a:pt x="329183" y="102108"/>
                  </a:lnTo>
                  <a:lnTo>
                    <a:pt x="327660" y="94487"/>
                  </a:lnTo>
                  <a:lnTo>
                    <a:pt x="324612" y="88391"/>
                  </a:lnTo>
                  <a:lnTo>
                    <a:pt x="323088" y="82295"/>
                  </a:lnTo>
                  <a:lnTo>
                    <a:pt x="318516" y="77724"/>
                  </a:lnTo>
                  <a:lnTo>
                    <a:pt x="313944" y="74675"/>
                  </a:lnTo>
                  <a:lnTo>
                    <a:pt x="307848" y="71627"/>
                  </a:lnTo>
                  <a:lnTo>
                    <a:pt x="301751" y="71627"/>
                  </a:lnTo>
                  <a:lnTo>
                    <a:pt x="291083" y="71627"/>
                  </a:lnTo>
                  <a:lnTo>
                    <a:pt x="284988" y="71627"/>
                  </a:lnTo>
                  <a:lnTo>
                    <a:pt x="278892" y="73151"/>
                  </a:lnTo>
                  <a:lnTo>
                    <a:pt x="272796" y="74675"/>
                  </a:lnTo>
                  <a:lnTo>
                    <a:pt x="266700" y="77724"/>
                  </a:lnTo>
                  <a:lnTo>
                    <a:pt x="259080" y="82295"/>
                  </a:lnTo>
                  <a:lnTo>
                    <a:pt x="251460" y="86867"/>
                  </a:lnTo>
                  <a:lnTo>
                    <a:pt x="251460" y="283464"/>
                  </a:lnTo>
                  <a:lnTo>
                    <a:pt x="164592" y="283464"/>
                  </a:lnTo>
                  <a:lnTo>
                    <a:pt x="164592" y="111251"/>
                  </a:lnTo>
                  <a:lnTo>
                    <a:pt x="163067" y="102108"/>
                  </a:lnTo>
                  <a:lnTo>
                    <a:pt x="147828" y="74675"/>
                  </a:lnTo>
                  <a:lnTo>
                    <a:pt x="143256" y="71627"/>
                  </a:lnTo>
                  <a:lnTo>
                    <a:pt x="135635" y="71627"/>
                  </a:lnTo>
                  <a:lnTo>
                    <a:pt x="126492" y="71627"/>
                  </a:lnTo>
                  <a:lnTo>
                    <a:pt x="120396" y="71627"/>
                  </a:lnTo>
                  <a:lnTo>
                    <a:pt x="112776" y="73151"/>
                  </a:lnTo>
                  <a:lnTo>
                    <a:pt x="106680" y="76200"/>
                  </a:lnTo>
                  <a:lnTo>
                    <a:pt x="99060" y="79248"/>
                  </a:lnTo>
                  <a:lnTo>
                    <a:pt x="92964" y="83819"/>
                  </a:lnTo>
                  <a:lnTo>
                    <a:pt x="86867" y="86867"/>
                  </a:lnTo>
                  <a:lnTo>
                    <a:pt x="86867" y="283464"/>
                  </a:lnTo>
                  <a:lnTo>
                    <a:pt x="0" y="283464"/>
                  </a:lnTo>
                  <a:lnTo>
                    <a:pt x="0" y="7619"/>
                  </a:lnTo>
                  <a:lnTo>
                    <a:pt x="86867" y="7619"/>
                  </a:lnTo>
                  <a:lnTo>
                    <a:pt x="86867" y="38100"/>
                  </a:lnTo>
                  <a:lnTo>
                    <a:pt x="97131" y="29503"/>
                  </a:lnTo>
                  <a:lnTo>
                    <a:pt x="135921" y="5143"/>
                  </a:lnTo>
                  <a:lnTo>
                    <a:pt x="156495" y="571"/>
                  </a:lnTo>
                  <a:lnTo>
                    <a:pt x="167640" y="0"/>
                  </a:lnTo>
                  <a:close/>
                </a:path>
              </a:pathLst>
            </a:custGeom>
            <a:ln w="13716">
              <a:solidFill>
                <a:srgbClr val="00004D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9106124" y="2336427"/>
            <a:ext cx="957543" cy="352425"/>
            <a:chOff x="8440673" y="2647950"/>
            <a:chExt cx="1085215" cy="399415"/>
          </a:xfrm>
        </p:grpSpPr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63228" y="2657856"/>
              <a:ext cx="455675" cy="28955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47531" y="2656332"/>
              <a:ext cx="571500" cy="38404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27541" y="2716530"/>
              <a:ext cx="109728" cy="17221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41357" y="2803398"/>
              <a:ext cx="99060" cy="8991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24722" y="2702814"/>
              <a:ext cx="117348" cy="7010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447531" y="2654808"/>
              <a:ext cx="1071880" cy="386080"/>
            </a:xfrm>
            <a:custGeom>
              <a:avLst/>
              <a:gdLst/>
              <a:ahLst/>
              <a:cxnLst/>
              <a:rect l="l" t="t" r="r" b="b"/>
              <a:pathLst>
                <a:path w="1071879" h="386080">
                  <a:moveTo>
                    <a:pt x="783335" y="7619"/>
                  </a:moveTo>
                  <a:lnTo>
                    <a:pt x="783335" y="7619"/>
                  </a:lnTo>
                  <a:lnTo>
                    <a:pt x="798575" y="7619"/>
                  </a:lnTo>
                  <a:lnTo>
                    <a:pt x="801623" y="9143"/>
                  </a:lnTo>
                  <a:lnTo>
                    <a:pt x="801623" y="89916"/>
                  </a:lnTo>
                  <a:lnTo>
                    <a:pt x="794003" y="89916"/>
                  </a:lnTo>
                  <a:lnTo>
                    <a:pt x="790955" y="88391"/>
                  </a:lnTo>
                  <a:lnTo>
                    <a:pt x="786383" y="88391"/>
                  </a:lnTo>
                  <a:lnTo>
                    <a:pt x="780287" y="86867"/>
                  </a:lnTo>
                  <a:lnTo>
                    <a:pt x="774191" y="86867"/>
                  </a:lnTo>
                  <a:lnTo>
                    <a:pt x="766571" y="86867"/>
                  </a:lnTo>
                  <a:lnTo>
                    <a:pt x="758951" y="86867"/>
                  </a:lnTo>
                  <a:lnTo>
                    <a:pt x="752093" y="87129"/>
                  </a:lnTo>
                  <a:lnTo>
                    <a:pt x="709445" y="96773"/>
                  </a:lnTo>
                  <a:lnTo>
                    <a:pt x="702564" y="99059"/>
                  </a:lnTo>
                  <a:lnTo>
                    <a:pt x="702564" y="284988"/>
                  </a:lnTo>
                  <a:lnTo>
                    <a:pt x="615696" y="284988"/>
                  </a:lnTo>
                  <a:lnTo>
                    <a:pt x="615696" y="9143"/>
                  </a:lnTo>
                  <a:lnTo>
                    <a:pt x="702564" y="9143"/>
                  </a:lnTo>
                  <a:lnTo>
                    <a:pt x="702564" y="48767"/>
                  </a:lnTo>
                  <a:lnTo>
                    <a:pt x="705612" y="44195"/>
                  </a:lnTo>
                  <a:lnTo>
                    <a:pt x="711707" y="39624"/>
                  </a:lnTo>
                  <a:lnTo>
                    <a:pt x="717803" y="35051"/>
                  </a:lnTo>
                  <a:lnTo>
                    <a:pt x="725423" y="28956"/>
                  </a:lnTo>
                  <a:lnTo>
                    <a:pt x="768096" y="9143"/>
                  </a:lnTo>
                  <a:lnTo>
                    <a:pt x="775716" y="7619"/>
                  </a:lnTo>
                  <a:lnTo>
                    <a:pt x="783335" y="7619"/>
                  </a:lnTo>
                  <a:close/>
                </a:path>
                <a:path w="1071879" h="386080">
                  <a:moveTo>
                    <a:pt x="170687" y="1524"/>
                  </a:moveTo>
                  <a:lnTo>
                    <a:pt x="212978" y="10858"/>
                  </a:lnTo>
                  <a:lnTo>
                    <a:pt x="243839" y="39624"/>
                  </a:lnTo>
                  <a:lnTo>
                    <a:pt x="264413" y="84010"/>
                  </a:lnTo>
                  <a:lnTo>
                    <a:pt x="271271" y="143256"/>
                  </a:lnTo>
                  <a:lnTo>
                    <a:pt x="269033" y="174712"/>
                  </a:lnTo>
                  <a:lnTo>
                    <a:pt x="251983" y="227909"/>
                  </a:lnTo>
                  <a:lnTo>
                    <a:pt x="219741" y="267057"/>
                  </a:lnTo>
                  <a:lnTo>
                    <a:pt x="178593" y="287012"/>
                  </a:lnTo>
                  <a:lnTo>
                    <a:pt x="155448" y="289559"/>
                  </a:lnTo>
                  <a:lnTo>
                    <a:pt x="145446" y="289274"/>
                  </a:lnTo>
                  <a:lnTo>
                    <a:pt x="102869" y="279273"/>
                  </a:lnTo>
                  <a:lnTo>
                    <a:pt x="86867" y="271272"/>
                  </a:lnTo>
                  <a:lnTo>
                    <a:pt x="86867" y="385572"/>
                  </a:lnTo>
                  <a:lnTo>
                    <a:pt x="0" y="385572"/>
                  </a:lnTo>
                  <a:lnTo>
                    <a:pt x="0" y="9143"/>
                  </a:lnTo>
                  <a:lnTo>
                    <a:pt x="86867" y="9143"/>
                  </a:lnTo>
                  <a:lnTo>
                    <a:pt x="86867" y="38100"/>
                  </a:lnTo>
                  <a:lnTo>
                    <a:pt x="96035" y="29741"/>
                  </a:lnTo>
                  <a:lnTo>
                    <a:pt x="135540" y="6667"/>
                  </a:lnTo>
                  <a:lnTo>
                    <a:pt x="158400" y="2095"/>
                  </a:lnTo>
                  <a:lnTo>
                    <a:pt x="170687" y="1524"/>
                  </a:lnTo>
                  <a:close/>
                </a:path>
                <a:path w="1071879" h="386080">
                  <a:moveTo>
                    <a:pt x="935735" y="1524"/>
                  </a:moveTo>
                  <a:lnTo>
                    <a:pt x="997267" y="7238"/>
                  </a:lnTo>
                  <a:lnTo>
                    <a:pt x="1039367" y="24383"/>
                  </a:lnTo>
                  <a:lnTo>
                    <a:pt x="1063370" y="54102"/>
                  </a:lnTo>
                  <a:lnTo>
                    <a:pt x="1071371" y="97535"/>
                  </a:lnTo>
                  <a:lnTo>
                    <a:pt x="1071371" y="284988"/>
                  </a:lnTo>
                  <a:lnTo>
                    <a:pt x="986028" y="284988"/>
                  </a:lnTo>
                  <a:lnTo>
                    <a:pt x="986028" y="254508"/>
                  </a:lnTo>
                  <a:lnTo>
                    <a:pt x="979932" y="260603"/>
                  </a:lnTo>
                  <a:lnTo>
                    <a:pt x="975360" y="265175"/>
                  </a:lnTo>
                  <a:lnTo>
                    <a:pt x="970787" y="268224"/>
                  </a:lnTo>
                  <a:lnTo>
                    <a:pt x="966216" y="272795"/>
                  </a:lnTo>
                  <a:lnTo>
                    <a:pt x="960119" y="275843"/>
                  </a:lnTo>
                  <a:lnTo>
                    <a:pt x="950975" y="280416"/>
                  </a:lnTo>
                  <a:lnTo>
                    <a:pt x="943355" y="283464"/>
                  </a:lnTo>
                  <a:lnTo>
                    <a:pt x="935735" y="286511"/>
                  </a:lnTo>
                  <a:lnTo>
                    <a:pt x="929639" y="289559"/>
                  </a:lnTo>
                  <a:lnTo>
                    <a:pt x="923377" y="290679"/>
                  </a:lnTo>
                  <a:lnTo>
                    <a:pt x="916114" y="291655"/>
                  </a:lnTo>
                  <a:lnTo>
                    <a:pt x="907994" y="292346"/>
                  </a:lnTo>
                  <a:lnTo>
                    <a:pt x="899160" y="292608"/>
                  </a:lnTo>
                  <a:lnTo>
                    <a:pt x="881491" y="290917"/>
                  </a:lnTo>
                  <a:lnTo>
                    <a:pt x="838200" y="266700"/>
                  </a:lnTo>
                  <a:lnTo>
                    <a:pt x="815268" y="223408"/>
                  </a:lnTo>
                  <a:lnTo>
                    <a:pt x="813816" y="205740"/>
                  </a:lnTo>
                  <a:lnTo>
                    <a:pt x="814435" y="190809"/>
                  </a:lnTo>
                  <a:lnTo>
                    <a:pt x="832556" y="146637"/>
                  </a:lnTo>
                  <a:lnTo>
                    <a:pt x="873085" y="121086"/>
                  </a:lnTo>
                  <a:lnTo>
                    <a:pt x="917448" y="109727"/>
                  </a:lnTo>
                  <a:lnTo>
                    <a:pt x="968025" y="104798"/>
                  </a:lnTo>
                  <a:lnTo>
                    <a:pt x="986028" y="103632"/>
                  </a:lnTo>
                  <a:lnTo>
                    <a:pt x="986028" y="102108"/>
                  </a:lnTo>
                  <a:lnTo>
                    <a:pt x="960120" y="66103"/>
                  </a:lnTo>
                  <a:lnTo>
                    <a:pt x="918971" y="60959"/>
                  </a:lnTo>
                  <a:lnTo>
                    <a:pt x="911566" y="61483"/>
                  </a:lnTo>
                  <a:lnTo>
                    <a:pt x="873656" y="69627"/>
                  </a:lnTo>
                  <a:lnTo>
                    <a:pt x="844296" y="80772"/>
                  </a:lnTo>
                  <a:lnTo>
                    <a:pt x="836675" y="80772"/>
                  </a:lnTo>
                  <a:lnTo>
                    <a:pt x="836675" y="15240"/>
                  </a:lnTo>
                  <a:lnTo>
                    <a:pt x="844391" y="12954"/>
                  </a:lnTo>
                  <a:lnTo>
                    <a:pt x="891801" y="4095"/>
                  </a:lnTo>
                  <a:lnTo>
                    <a:pt x="920900" y="1809"/>
                  </a:lnTo>
                  <a:lnTo>
                    <a:pt x="935735" y="1524"/>
                  </a:lnTo>
                  <a:close/>
                </a:path>
                <a:path w="1071879" h="386080">
                  <a:moveTo>
                    <a:pt x="445007" y="0"/>
                  </a:moveTo>
                  <a:lnTo>
                    <a:pt x="500253" y="8762"/>
                  </a:lnTo>
                  <a:lnTo>
                    <a:pt x="539496" y="33527"/>
                  </a:lnTo>
                  <a:lnTo>
                    <a:pt x="563499" y="75628"/>
                  </a:lnTo>
                  <a:lnTo>
                    <a:pt x="571500" y="132588"/>
                  </a:lnTo>
                  <a:lnTo>
                    <a:pt x="571500" y="163067"/>
                  </a:lnTo>
                  <a:lnTo>
                    <a:pt x="384048" y="163067"/>
                  </a:lnTo>
                  <a:lnTo>
                    <a:pt x="384595" y="171926"/>
                  </a:lnTo>
                  <a:lnTo>
                    <a:pt x="404526" y="211145"/>
                  </a:lnTo>
                  <a:lnTo>
                    <a:pt x="409955" y="214883"/>
                  </a:lnTo>
                  <a:lnTo>
                    <a:pt x="415718" y="218932"/>
                  </a:lnTo>
                  <a:lnTo>
                    <a:pt x="459009" y="229862"/>
                  </a:lnTo>
                  <a:lnTo>
                    <a:pt x="467867" y="230124"/>
                  </a:lnTo>
                  <a:lnTo>
                    <a:pt x="474964" y="229862"/>
                  </a:lnTo>
                  <a:lnTo>
                    <a:pt x="517612" y="220218"/>
                  </a:lnTo>
                  <a:lnTo>
                    <a:pt x="524255" y="217932"/>
                  </a:lnTo>
                  <a:lnTo>
                    <a:pt x="530351" y="214883"/>
                  </a:lnTo>
                  <a:lnTo>
                    <a:pt x="537971" y="211835"/>
                  </a:lnTo>
                  <a:lnTo>
                    <a:pt x="542544" y="207264"/>
                  </a:lnTo>
                  <a:lnTo>
                    <a:pt x="548639" y="204216"/>
                  </a:lnTo>
                  <a:lnTo>
                    <a:pt x="554735" y="201167"/>
                  </a:lnTo>
                  <a:lnTo>
                    <a:pt x="557783" y="198119"/>
                  </a:lnTo>
                  <a:lnTo>
                    <a:pt x="566928" y="198119"/>
                  </a:lnTo>
                  <a:lnTo>
                    <a:pt x="566928" y="269748"/>
                  </a:lnTo>
                  <a:lnTo>
                    <a:pt x="559307" y="271272"/>
                  </a:lnTo>
                  <a:lnTo>
                    <a:pt x="553212" y="274319"/>
                  </a:lnTo>
                  <a:lnTo>
                    <a:pt x="547116" y="277367"/>
                  </a:lnTo>
                  <a:lnTo>
                    <a:pt x="542544" y="278891"/>
                  </a:lnTo>
                  <a:lnTo>
                    <a:pt x="533400" y="281940"/>
                  </a:lnTo>
                  <a:lnTo>
                    <a:pt x="524255" y="283464"/>
                  </a:lnTo>
                  <a:lnTo>
                    <a:pt x="517159" y="285488"/>
                  </a:lnTo>
                  <a:lnTo>
                    <a:pt x="478154" y="291655"/>
                  </a:lnTo>
                  <a:lnTo>
                    <a:pt x="458723" y="292608"/>
                  </a:lnTo>
                  <a:lnTo>
                    <a:pt x="422123" y="290083"/>
                  </a:lnTo>
                  <a:lnTo>
                    <a:pt x="362069" y="270748"/>
                  </a:lnTo>
                  <a:lnTo>
                    <a:pt x="320325" y="233981"/>
                  </a:lnTo>
                  <a:lnTo>
                    <a:pt x="299751" y="180355"/>
                  </a:lnTo>
                  <a:lnTo>
                    <a:pt x="297180" y="147827"/>
                  </a:lnTo>
                  <a:lnTo>
                    <a:pt x="299728" y="116157"/>
                  </a:lnTo>
                  <a:lnTo>
                    <a:pt x="319682" y="62531"/>
                  </a:lnTo>
                  <a:lnTo>
                    <a:pt x="357997" y="23145"/>
                  </a:lnTo>
                  <a:lnTo>
                    <a:pt x="411813" y="2571"/>
                  </a:lnTo>
                  <a:lnTo>
                    <a:pt x="445007" y="0"/>
                  </a:lnTo>
                  <a:close/>
                </a:path>
              </a:pathLst>
            </a:custGeom>
            <a:ln w="13716">
              <a:solidFill>
                <a:srgbClr val="00004D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8546727" y="2250365"/>
            <a:ext cx="91887" cy="349624"/>
            <a:chOff x="7806690" y="2550414"/>
            <a:chExt cx="104139" cy="396240"/>
          </a:xfrm>
        </p:grpSpPr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13548" y="2557272"/>
              <a:ext cx="89916" cy="670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15071" y="2663951"/>
              <a:ext cx="86867" cy="27584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813548" y="2557272"/>
              <a:ext cx="90170" cy="382905"/>
            </a:xfrm>
            <a:custGeom>
              <a:avLst/>
              <a:gdLst/>
              <a:ahLst/>
              <a:cxnLst/>
              <a:rect l="l" t="t" r="r" b="b"/>
              <a:pathLst>
                <a:path w="90170" h="382905">
                  <a:moveTo>
                    <a:pt x="1523" y="106679"/>
                  </a:moveTo>
                  <a:lnTo>
                    <a:pt x="88391" y="106679"/>
                  </a:lnTo>
                  <a:lnTo>
                    <a:pt x="88391" y="382524"/>
                  </a:lnTo>
                  <a:lnTo>
                    <a:pt x="1523" y="382524"/>
                  </a:lnTo>
                  <a:lnTo>
                    <a:pt x="1523" y="106679"/>
                  </a:lnTo>
                  <a:close/>
                </a:path>
                <a:path w="90170" h="382905">
                  <a:moveTo>
                    <a:pt x="0" y="0"/>
                  </a:moveTo>
                  <a:lnTo>
                    <a:pt x="89916" y="0"/>
                  </a:lnTo>
                  <a:lnTo>
                    <a:pt x="89916" y="67055"/>
                  </a:lnTo>
                  <a:lnTo>
                    <a:pt x="0" y="67055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00004D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402093" y="2666141"/>
            <a:ext cx="3315820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13" dirty="0">
                <a:latin typeface="Arial MT"/>
                <a:cs typeface="Arial MT"/>
              </a:rPr>
              <a:t>Lema</a:t>
            </a:r>
            <a:r>
              <a:rPr sz="1721" spc="-9" dirty="0">
                <a:latin typeface="Arial MT"/>
                <a:cs typeface="Arial MT"/>
              </a:rPr>
              <a:t> </a:t>
            </a:r>
            <a:r>
              <a:rPr sz="1721" spc="9" dirty="0">
                <a:latin typeface="Arial MT"/>
                <a:cs typeface="Arial MT"/>
              </a:rPr>
              <a:t>usado</a:t>
            </a:r>
            <a:r>
              <a:rPr sz="1721" spc="-4" dirty="0">
                <a:latin typeface="Arial MT"/>
                <a:cs typeface="Arial MT"/>
              </a:rPr>
              <a:t> </a:t>
            </a:r>
            <a:r>
              <a:rPr sz="1721" spc="9" dirty="0">
                <a:latin typeface="Arial MT"/>
                <a:cs typeface="Arial MT"/>
              </a:rPr>
              <a:t>por</a:t>
            </a:r>
            <a:r>
              <a:rPr sz="1721" dirty="0">
                <a:latin typeface="Arial MT"/>
                <a:cs typeface="Arial MT"/>
              </a:rPr>
              <a:t> </a:t>
            </a:r>
            <a:r>
              <a:rPr sz="1721" spc="13" dirty="0">
                <a:latin typeface="Arial MT"/>
                <a:cs typeface="Arial MT"/>
              </a:rPr>
              <a:t>Caio</a:t>
            </a:r>
            <a:r>
              <a:rPr sz="1721" spc="-4" dirty="0">
                <a:latin typeface="Arial MT"/>
                <a:cs typeface="Arial MT"/>
              </a:rPr>
              <a:t> </a:t>
            </a:r>
            <a:r>
              <a:rPr sz="1721" spc="13" dirty="0">
                <a:latin typeface="Arial MT"/>
                <a:cs typeface="Arial MT"/>
              </a:rPr>
              <a:t>Júlio</a:t>
            </a:r>
            <a:r>
              <a:rPr sz="1721" spc="-22" dirty="0">
                <a:latin typeface="Arial MT"/>
                <a:cs typeface="Arial MT"/>
              </a:rPr>
              <a:t> </a:t>
            </a:r>
            <a:r>
              <a:rPr sz="1721" spc="13" dirty="0">
                <a:latin typeface="Arial MT"/>
                <a:cs typeface="Arial MT"/>
              </a:rPr>
              <a:t>César</a:t>
            </a:r>
            <a:endParaRPr sz="1721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581649" y="2384836"/>
            <a:ext cx="519393" cy="342900"/>
            <a:chOff x="4446269" y="2702814"/>
            <a:chExt cx="588645" cy="388620"/>
          </a:xfrm>
        </p:grpSpPr>
        <p:sp>
          <p:nvSpPr>
            <p:cNvPr id="43" name="object 43"/>
            <p:cNvSpPr/>
            <p:nvPr/>
          </p:nvSpPr>
          <p:spPr>
            <a:xfrm>
              <a:off x="4451603" y="2708148"/>
              <a:ext cx="577850" cy="378460"/>
            </a:xfrm>
            <a:custGeom>
              <a:avLst/>
              <a:gdLst/>
              <a:ahLst/>
              <a:cxnLst/>
              <a:rect l="l" t="t" r="r" b="b"/>
              <a:pathLst>
                <a:path w="577850" h="378460">
                  <a:moveTo>
                    <a:pt x="390144" y="377951"/>
                  </a:moveTo>
                  <a:lnTo>
                    <a:pt x="390144" y="283463"/>
                  </a:lnTo>
                  <a:lnTo>
                    <a:pt x="0" y="283463"/>
                  </a:lnTo>
                  <a:lnTo>
                    <a:pt x="0" y="94487"/>
                  </a:lnTo>
                  <a:lnTo>
                    <a:pt x="390144" y="94487"/>
                  </a:lnTo>
                  <a:lnTo>
                    <a:pt x="390144" y="0"/>
                  </a:lnTo>
                  <a:lnTo>
                    <a:pt x="577596" y="188975"/>
                  </a:lnTo>
                  <a:lnTo>
                    <a:pt x="390144" y="377951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4451603" y="2708148"/>
              <a:ext cx="577850" cy="378460"/>
            </a:xfrm>
            <a:custGeom>
              <a:avLst/>
              <a:gdLst/>
              <a:ahLst/>
              <a:cxnLst/>
              <a:rect l="l" t="t" r="r" b="b"/>
              <a:pathLst>
                <a:path w="577850" h="378460">
                  <a:moveTo>
                    <a:pt x="390144" y="377951"/>
                  </a:moveTo>
                  <a:lnTo>
                    <a:pt x="390144" y="283463"/>
                  </a:lnTo>
                  <a:lnTo>
                    <a:pt x="0" y="283463"/>
                  </a:lnTo>
                  <a:lnTo>
                    <a:pt x="0" y="94487"/>
                  </a:lnTo>
                  <a:lnTo>
                    <a:pt x="390144" y="94487"/>
                  </a:lnTo>
                  <a:lnTo>
                    <a:pt x="390144" y="0"/>
                  </a:lnTo>
                  <a:lnTo>
                    <a:pt x="577596" y="188975"/>
                  </a:lnTo>
                  <a:lnTo>
                    <a:pt x="390144" y="377951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2067934" y="1955874"/>
            <a:ext cx="3404907" cy="1174376"/>
            <a:chOff x="464058" y="2216657"/>
            <a:chExt cx="3858895" cy="1330960"/>
          </a:xfrm>
        </p:grpSpPr>
        <p:sp>
          <p:nvSpPr>
            <p:cNvPr id="46" name="object 46"/>
            <p:cNvSpPr/>
            <p:nvPr/>
          </p:nvSpPr>
          <p:spPr>
            <a:xfrm>
              <a:off x="469392" y="222199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3F42A3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4058" y="2216657"/>
              <a:ext cx="3858768" cy="133045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69392" y="2221991"/>
              <a:ext cx="3848100" cy="1320165"/>
            </a:xfrm>
            <a:custGeom>
              <a:avLst/>
              <a:gdLst/>
              <a:ahLst/>
              <a:cxnLst/>
              <a:rect l="l" t="t" r="r" b="b"/>
              <a:pathLst>
                <a:path w="3848100" h="1320164">
                  <a:moveTo>
                    <a:pt x="0" y="0"/>
                  </a:moveTo>
                  <a:lnTo>
                    <a:pt x="3848100" y="0"/>
                  </a:lnTo>
                  <a:lnTo>
                    <a:pt x="3848100" y="1319783"/>
                  </a:lnTo>
                  <a:lnTo>
                    <a:pt x="0" y="1319783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3F42A3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150244" y="1991028"/>
            <a:ext cx="3124760" cy="1098717"/>
          </a:xfrm>
          <a:prstGeom prst="rect">
            <a:avLst/>
          </a:prstGeom>
        </p:spPr>
        <p:txBody>
          <a:bodyPr vert="horz" wrap="square" lIns="0" tIns="21291" rIns="0" bIns="0" rtlCol="0">
            <a:spAutoFit/>
          </a:bodyPr>
          <a:lstStyle/>
          <a:p>
            <a:pPr marL="11206" marR="4483">
              <a:lnSpc>
                <a:spcPts val="2797"/>
              </a:lnSpc>
              <a:spcBef>
                <a:spcPts val="168"/>
              </a:spcBef>
            </a:pPr>
            <a:r>
              <a:rPr sz="2338" spc="-44" dirty="0">
                <a:latin typeface="Tahoma"/>
                <a:cs typeface="Tahoma"/>
              </a:rPr>
              <a:t>Testes:</a:t>
            </a:r>
            <a:r>
              <a:rPr sz="2338" spc="-13" dirty="0">
                <a:latin typeface="Tahoma"/>
                <a:cs typeface="Tahoma"/>
              </a:rPr>
              <a:t> </a:t>
            </a:r>
            <a:r>
              <a:rPr sz="2338" spc="-18" dirty="0">
                <a:latin typeface="Tahoma"/>
                <a:cs typeface="Tahoma"/>
              </a:rPr>
              <a:t>tarefa</a:t>
            </a:r>
            <a:r>
              <a:rPr sz="2338" spc="-13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complexa </a:t>
            </a:r>
            <a:r>
              <a:rPr sz="2338" spc="-719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que compreende </a:t>
            </a:r>
            <a:r>
              <a:rPr sz="2338" spc="-4" dirty="0">
                <a:latin typeface="Tahoma"/>
                <a:cs typeface="Tahoma"/>
              </a:rPr>
              <a:t> </a:t>
            </a:r>
            <a:r>
              <a:rPr sz="2338" spc="-13" dirty="0">
                <a:latin typeface="Tahoma"/>
                <a:cs typeface="Tahoma"/>
              </a:rPr>
              <a:t>diversas</a:t>
            </a:r>
            <a:r>
              <a:rPr sz="2338" spc="-4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atividades</a:t>
            </a:r>
            <a:endParaRPr sz="2338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64269" y="6470271"/>
            <a:ext cx="4358528" cy="161281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971" spc="-4" dirty="0">
                <a:latin typeface="Arial MT"/>
                <a:cs typeface="Arial MT"/>
              </a:rPr>
              <a:t>site:</a:t>
            </a:r>
            <a:r>
              <a:rPr sz="971" spc="-49" dirty="0">
                <a:latin typeface="Arial MT"/>
                <a:cs typeface="Arial MT"/>
              </a:rPr>
              <a:t> </a:t>
            </a:r>
            <a:r>
              <a:rPr sz="971" spc="-4" dirty="0">
                <a:latin typeface="Arial MT"/>
                <a:cs typeface="Arial MT"/>
              </a:rPr>
              <a:t>https://pt.slideshare.net/alvarofpinheiro/fundamentos-de-testes-de-software</a:t>
            </a:r>
            <a:endParaRPr sz="97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7"/>
            <a:ext cx="8291793" cy="986118"/>
            <a:chOff x="140207" y="1203960"/>
            <a:chExt cx="9397365" cy="111760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17600"/>
            </a:xfrm>
            <a:custGeom>
              <a:avLst/>
              <a:gdLst/>
              <a:ahLst/>
              <a:cxnLst/>
              <a:rect l="l" t="t" r="r" b="b"/>
              <a:pathLst>
                <a:path w="35559" h="1117600">
                  <a:moveTo>
                    <a:pt x="0" y="1117091"/>
                  </a:moveTo>
                  <a:lnTo>
                    <a:pt x="35052" y="1117091"/>
                  </a:lnTo>
                  <a:lnTo>
                    <a:pt x="35052" y="0"/>
                  </a:lnTo>
                  <a:lnTo>
                    <a:pt x="0" y="0"/>
                  </a:lnTo>
                  <a:lnTo>
                    <a:pt x="0" y="11170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35065" y="947256"/>
            <a:ext cx="5824817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pc="9" dirty="0"/>
              <a:t>Ciclo</a:t>
            </a:r>
            <a:r>
              <a:rPr spc="-31" dirty="0"/>
              <a:t> </a:t>
            </a:r>
            <a:r>
              <a:rPr spc="31" dirty="0"/>
              <a:t>de</a:t>
            </a:r>
            <a:r>
              <a:rPr spc="-40" dirty="0"/>
              <a:t> </a:t>
            </a:r>
            <a:r>
              <a:rPr spc="13" dirty="0"/>
              <a:t>Vida</a:t>
            </a:r>
            <a:r>
              <a:rPr spc="4" dirty="0"/>
              <a:t> </a:t>
            </a:r>
            <a:r>
              <a:rPr spc="22" dirty="0"/>
              <a:t>dos</a:t>
            </a:r>
            <a:r>
              <a:rPr spc="4" dirty="0"/>
              <a:t> </a:t>
            </a:r>
            <a:r>
              <a:rPr spc="13" dirty="0"/>
              <a:t>Testes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85135" y="2510114"/>
            <a:ext cx="909357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4" dirty="0">
                <a:latin typeface="Tahoma"/>
                <a:cs typeface="Tahoma"/>
              </a:rPr>
              <a:t>Planejamento</a:t>
            </a:r>
            <a:endParaRPr sz="1147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50249" y="2981213"/>
            <a:ext cx="577103" cy="797859"/>
          </a:xfrm>
          <a:custGeom>
            <a:avLst/>
            <a:gdLst/>
            <a:ahLst/>
            <a:cxnLst/>
            <a:rect l="l" t="t" r="r" b="b"/>
            <a:pathLst>
              <a:path w="654050" h="904239">
                <a:moveTo>
                  <a:pt x="135636" y="0"/>
                </a:moveTo>
                <a:lnTo>
                  <a:pt x="167432" y="38804"/>
                </a:lnTo>
                <a:lnTo>
                  <a:pt x="198268" y="78289"/>
                </a:lnTo>
                <a:lnTo>
                  <a:pt x="228133" y="118441"/>
                </a:lnTo>
                <a:lnTo>
                  <a:pt x="257015" y="159244"/>
                </a:lnTo>
                <a:lnTo>
                  <a:pt x="284903" y="200683"/>
                </a:lnTo>
                <a:lnTo>
                  <a:pt x="311785" y="242744"/>
                </a:lnTo>
                <a:lnTo>
                  <a:pt x="337652" y="285412"/>
                </a:lnTo>
                <a:lnTo>
                  <a:pt x="362492" y="328672"/>
                </a:lnTo>
                <a:lnTo>
                  <a:pt x="386292" y="372509"/>
                </a:lnTo>
                <a:lnTo>
                  <a:pt x="409044" y="416908"/>
                </a:lnTo>
                <a:lnTo>
                  <a:pt x="430734" y="461854"/>
                </a:lnTo>
                <a:lnTo>
                  <a:pt x="451352" y="507332"/>
                </a:lnTo>
                <a:lnTo>
                  <a:pt x="470887" y="553328"/>
                </a:lnTo>
                <a:lnTo>
                  <a:pt x="489328" y="599826"/>
                </a:lnTo>
                <a:lnTo>
                  <a:pt x="506663" y="646812"/>
                </a:lnTo>
                <a:lnTo>
                  <a:pt x="522881" y="694271"/>
                </a:lnTo>
                <a:lnTo>
                  <a:pt x="537972" y="742187"/>
                </a:lnTo>
                <a:lnTo>
                  <a:pt x="653796" y="714756"/>
                </a:lnTo>
                <a:lnTo>
                  <a:pt x="489203" y="903731"/>
                </a:lnTo>
                <a:lnTo>
                  <a:pt x="248412" y="807720"/>
                </a:lnTo>
                <a:lnTo>
                  <a:pt x="364236" y="781812"/>
                </a:lnTo>
                <a:lnTo>
                  <a:pt x="348367" y="732987"/>
                </a:lnTo>
                <a:lnTo>
                  <a:pt x="331250" y="684674"/>
                </a:lnTo>
                <a:lnTo>
                  <a:pt x="312895" y="636897"/>
                </a:lnTo>
                <a:lnTo>
                  <a:pt x="293312" y="589682"/>
                </a:lnTo>
                <a:lnTo>
                  <a:pt x="272513" y="543052"/>
                </a:lnTo>
                <a:lnTo>
                  <a:pt x="250509" y="497031"/>
                </a:lnTo>
                <a:lnTo>
                  <a:pt x="227309" y="451644"/>
                </a:lnTo>
                <a:lnTo>
                  <a:pt x="202925" y="406916"/>
                </a:lnTo>
                <a:lnTo>
                  <a:pt x="177369" y="362870"/>
                </a:lnTo>
                <a:lnTo>
                  <a:pt x="150650" y="319532"/>
                </a:lnTo>
                <a:lnTo>
                  <a:pt x="122779" y="276925"/>
                </a:lnTo>
                <a:lnTo>
                  <a:pt x="93768" y="235073"/>
                </a:lnTo>
                <a:lnTo>
                  <a:pt x="63627" y="194003"/>
                </a:lnTo>
                <a:lnTo>
                  <a:pt x="32367" y="153737"/>
                </a:lnTo>
                <a:lnTo>
                  <a:pt x="0" y="114300"/>
                </a:lnTo>
                <a:lnTo>
                  <a:pt x="135636" y="0"/>
                </a:lnTo>
                <a:close/>
              </a:path>
            </a:pathLst>
          </a:custGeom>
          <a:ln w="27432">
            <a:solidFill>
              <a:srgbClr val="4246A3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7335383" y="3989292"/>
            <a:ext cx="607919" cy="364542"/>
          </a:xfrm>
          <a:prstGeom prst="rect">
            <a:avLst/>
          </a:prstGeom>
        </p:spPr>
        <p:txBody>
          <a:bodyPr vert="horz" wrap="square" lIns="0" tIns="30816" rIns="0" bIns="0" rtlCol="0">
            <a:spAutoFit/>
          </a:bodyPr>
          <a:lstStyle/>
          <a:p>
            <a:pPr marL="70041" marR="4483" indent="-59394">
              <a:lnSpc>
                <a:spcPts val="1262"/>
              </a:lnSpc>
              <a:spcBef>
                <a:spcPts val="243"/>
              </a:spcBef>
            </a:pPr>
            <a:r>
              <a:rPr sz="1147" spc="4" dirty="0">
                <a:latin typeface="Tahoma"/>
                <a:cs typeface="Tahoma"/>
              </a:rPr>
              <a:t>Análise</a:t>
            </a:r>
            <a:r>
              <a:rPr sz="1147" spc="-62" dirty="0">
                <a:latin typeface="Tahoma"/>
                <a:cs typeface="Tahoma"/>
              </a:rPr>
              <a:t> </a:t>
            </a:r>
            <a:r>
              <a:rPr sz="1147" spc="9" dirty="0">
                <a:latin typeface="Tahoma"/>
                <a:cs typeface="Tahoma"/>
              </a:rPr>
              <a:t>e </a:t>
            </a:r>
            <a:r>
              <a:rPr sz="1147" spc="-344" dirty="0">
                <a:latin typeface="Tahoma"/>
                <a:cs typeface="Tahoma"/>
              </a:rPr>
              <a:t> </a:t>
            </a:r>
            <a:r>
              <a:rPr sz="1147" spc="4" dirty="0">
                <a:latin typeface="Tahoma"/>
                <a:cs typeface="Tahoma"/>
              </a:rPr>
              <a:t>Projeto</a:t>
            </a:r>
            <a:endParaRPr sz="1147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49758" y="4567966"/>
            <a:ext cx="410135" cy="672353"/>
          </a:xfrm>
          <a:custGeom>
            <a:avLst/>
            <a:gdLst/>
            <a:ahLst/>
            <a:cxnLst/>
            <a:rect l="l" t="t" r="r" b="b"/>
            <a:pathLst>
              <a:path w="464820" h="762000">
                <a:moveTo>
                  <a:pt x="464819" y="27431"/>
                </a:moveTo>
                <a:lnTo>
                  <a:pt x="456771" y="75972"/>
                </a:lnTo>
                <a:lnTo>
                  <a:pt x="447647" y="124265"/>
                </a:lnTo>
                <a:lnTo>
                  <a:pt x="437442" y="172299"/>
                </a:lnTo>
                <a:lnTo>
                  <a:pt x="426155" y="220060"/>
                </a:lnTo>
                <a:lnTo>
                  <a:pt x="413782" y="267534"/>
                </a:lnTo>
                <a:lnTo>
                  <a:pt x="400318" y="314708"/>
                </a:lnTo>
                <a:lnTo>
                  <a:pt x="385762" y="361569"/>
                </a:lnTo>
                <a:lnTo>
                  <a:pt x="370109" y="408103"/>
                </a:lnTo>
                <a:lnTo>
                  <a:pt x="353357" y="454297"/>
                </a:lnTo>
                <a:lnTo>
                  <a:pt x="335502" y="500138"/>
                </a:lnTo>
                <a:lnTo>
                  <a:pt x="316540" y="545613"/>
                </a:lnTo>
                <a:lnTo>
                  <a:pt x="296469" y="590707"/>
                </a:lnTo>
                <a:lnTo>
                  <a:pt x="275284" y="635409"/>
                </a:lnTo>
                <a:lnTo>
                  <a:pt x="252983" y="679704"/>
                </a:lnTo>
                <a:lnTo>
                  <a:pt x="355091" y="740663"/>
                </a:lnTo>
                <a:lnTo>
                  <a:pt x="105156" y="762000"/>
                </a:lnTo>
                <a:lnTo>
                  <a:pt x="0" y="525779"/>
                </a:lnTo>
                <a:lnTo>
                  <a:pt x="100583" y="586740"/>
                </a:lnTo>
                <a:lnTo>
                  <a:pt x="123219" y="540357"/>
                </a:lnTo>
                <a:lnTo>
                  <a:pt x="144631" y="493430"/>
                </a:lnTo>
                <a:lnTo>
                  <a:pt x="164806" y="445984"/>
                </a:lnTo>
                <a:lnTo>
                  <a:pt x="183726" y="398046"/>
                </a:lnTo>
                <a:lnTo>
                  <a:pt x="201377" y="349642"/>
                </a:lnTo>
                <a:lnTo>
                  <a:pt x="217741" y="300799"/>
                </a:lnTo>
                <a:lnTo>
                  <a:pt x="232804" y="251543"/>
                </a:lnTo>
                <a:lnTo>
                  <a:pt x="246549" y="201901"/>
                </a:lnTo>
                <a:lnTo>
                  <a:pt x="258960" y="151899"/>
                </a:lnTo>
                <a:lnTo>
                  <a:pt x="270023" y="101564"/>
                </a:lnTo>
                <a:lnTo>
                  <a:pt x="279720" y="50922"/>
                </a:lnTo>
                <a:lnTo>
                  <a:pt x="288035" y="0"/>
                </a:lnTo>
                <a:lnTo>
                  <a:pt x="464819" y="27431"/>
                </a:lnTo>
                <a:close/>
              </a:path>
            </a:pathLst>
          </a:custGeom>
          <a:ln w="27432">
            <a:solidFill>
              <a:srgbClr val="4246A3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6449267" y="5460381"/>
            <a:ext cx="1032062" cy="347003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algn="ctr">
              <a:lnSpc>
                <a:spcPts val="1319"/>
              </a:lnSpc>
              <a:spcBef>
                <a:spcPts val="106"/>
              </a:spcBef>
            </a:pPr>
            <a:r>
              <a:rPr sz="1147" spc="4" dirty="0">
                <a:latin typeface="Tahoma"/>
                <a:cs typeface="Tahoma"/>
              </a:rPr>
              <a:t>Implementação</a:t>
            </a:r>
            <a:endParaRPr sz="1147">
              <a:latin typeface="Tahoma"/>
              <a:cs typeface="Tahoma"/>
            </a:endParaRPr>
          </a:p>
          <a:p>
            <a:pPr marL="560" algn="ctr">
              <a:lnSpc>
                <a:spcPts val="1319"/>
              </a:lnSpc>
            </a:pPr>
            <a:r>
              <a:rPr sz="1147" spc="4" dirty="0">
                <a:latin typeface="Tahoma"/>
                <a:cs typeface="Tahoma"/>
              </a:rPr>
              <a:t>/Automação</a:t>
            </a:r>
            <a:endParaRPr sz="1147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46999" y="5760720"/>
            <a:ext cx="1117787" cy="347382"/>
          </a:xfrm>
          <a:custGeom>
            <a:avLst/>
            <a:gdLst/>
            <a:ahLst/>
            <a:cxnLst/>
            <a:rect l="l" t="t" r="r" b="b"/>
            <a:pathLst>
              <a:path w="1266825" h="393700">
                <a:moveTo>
                  <a:pt x="1266444" y="262127"/>
                </a:moveTo>
                <a:lnTo>
                  <a:pt x="1217400" y="276423"/>
                </a:lnTo>
                <a:lnTo>
                  <a:pt x="1168087" y="289491"/>
                </a:lnTo>
                <a:lnTo>
                  <a:pt x="1118528" y="301334"/>
                </a:lnTo>
                <a:lnTo>
                  <a:pt x="1068747" y="311952"/>
                </a:lnTo>
                <a:lnTo>
                  <a:pt x="1018769" y="321346"/>
                </a:lnTo>
                <a:lnTo>
                  <a:pt x="968617" y="329516"/>
                </a:lnTo>
                <a:lnTo>
                  <a:pt x="918315" y="336463"/>
                </a:lnTo>
                <a:lnTo>
                  <a:pt x="867888" y="342189"/>
                </a:lnTo>
                <a:lnTo>
                  <a:pt x="817360" y="346693"/>
                </a:lnTo>
                <a:lnTo>
                  <a:pt x="766754" y="349976"/>
                </a:lnTo>
                <a:lnTo>
                  <a:pt x="716095" y="352040"/>
                </a:lnTo>
                <a:lnTo>
                  <a:pt x="665406" y="352885"/>
                </a:lnTo>
                <a:lnTo>
                  <a:pt x="614712" y="352512"/>
                </a:lnTo>
                <a:lnTo>
                  <a:pt x="564037" y="350921"/>
                </a:lnTo>
                <a:lnTo>
                  <a:pt x="513405" y="348113"/>
                </a:lnTo>
                <a:lnTo>
                  <a:pt x="462840" y="344090"/>
                </a:lnTo>
                <a:lnTo>
                  <a:pt x="412365" y="338851"/>
                </a:lnTo>
                <a:lnTo>
                  <a:pt x="362006" y="332397"/>
                </a:lnTo>
                <a:lnTo>
                  <a:pt x="311786" y="324730"/>
                </a:lnTo>
                <a:lnTo>
                  <a:pt x="261728" y="315850"/>
                </a:lnTo>
                <a:lnTo>
                  <a:pt x="211858" y="305758"/>
                </a:lnTo>
                <a:lnTo>
                  <a:pt x="162199" y="294454"/>
                </a:lnTo>
                <a:lnTo>
                  <a:pt x="112776" y="281939"/>
                </a:lnTo>
                <a:lnTo>
                  <a:pt x="73152" y="393191"/>
                </a:lnTo>
                <a:lnTo>
                  <a:pt x="0" y="153923"/>
                </a:lnTo>
                <a:lnTo>
                  <a:pt x="208788" y="0"/>
                </a:lnTo>
                <a:lnTo>
                  <a:pt x="170688" y="112775"/>
                </a:lnTo>
                <a:lnTo>
                  <a:pt x="219803" y="124760"/>
                </a:lnTo>
                <a:lnTo>
                  <a:pt x="269161" y="135457"/>
                </a:lnTo>
                <a:lnTo>
                  <a:pt x="318733" y="144864"/>
                </a:lnTo>
                <a:lnTo>
                  <a:pt x="368492" y="152980"/>
                </a:lnTo>
                <a:lnTo>
                  <a:pt x="418410" y="159802"/>
                </a:lnTo>
                <a:lnTo>
                  <a:pt x="468458" y="165329"/>
                </a:lnTo>
                <a:lnTo>
                  <a:pt x="518611" y="169559"/>
                </a:lnTo>
                <a:lnTo>
                  <a:pt x="568840" y="172489"/>
                </a:lnTo>
                <a:lnTo>
                  <a:pt x="619117" y="174118"/>
                </a:lnTo>
                <a:lnTo>
                  <a:pt x="669415" y="174443"/>
                </a:lnTo>
                <a:lnTo>
                  <a:pt x="719705" y="173463"/>
                </a:lnTo>
                <a:lnTo>
                  <a:pt x="769962" y="171176"/>
                </a:lnTo>
                <a:lnTo>
                  <a:pt x="820156" y="167580"/>
                </a:lnTo>
                <a:lnTo>
                  <a:pt x="870260" y="162672"/>
                </a:lnTo>
                <a:lnTo>
                  <a:pt x="920247" y="156452"/>
                </a:lnTo>
                <a:lnTo>
                  <a:pt x="970088" y="148916"/>
                </a:lnTo>
                <a:lnTo>
                  <a:pt x="1019757" y="140063"/>
                </a:lnTo>
                <a:lnTo>
                  <a:pt x="1069226" y="129891"/>
                </a:lnTo>
                <a:lnTo>
                  <a:pt x="1118466" y="118397"/>
                </a:lnTo>
                <a:lnTo>
                  <a:pt x="1167450" y="105581"/>
                </a:lnTo>
                <a:lnTo>
                  <a:pt x="1216152" y="91439"/>
                </a:lnTo>
                <a:lnTo>
                  <a:pt x="1266444" y="262127"/>
                </a:lnTo>
                <a:close/>
              </a:path>
            </a:pathLst>
          </a:custGeom>
          <a:ln w="27432">
            <a:solidFill>
              <a:srgbClr val="4246A3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4546432" y="5359500"/>
            <a:ext cx="785531" cy="728275"/>
          </a:xfrm>
          <a:prstGeom prst="rect">
            <a:avLst/>
          </a:prstGeom>
        </p:spPr>
        <p:txBody>
          <a:bodyPr vert="horz" wrap="square" lIns="0" tIns="28574" rIns="0" bIns="0" rtlCol="0">
            <a:spAutoFit/>
          </a:bodyPr>
          <a:lstStyle/>
          <a:p>
            <a:pPr marL="11206" marR="4483" indent="-1121" algn="ctr">
              <a:lnSpc>
                <a:spcPct val="92400"/>
              </a:lnSpc>
              <a:spcBef>
                <a:spcPts val="224"/>
              </a:spcBef>
            </a:pPr>
            <a:r>
              <a:rPr sz="1235" spc="9" dirty="0">
                <a:latin typeface="Tahoma"/>
                <a:cs typeface="Tahoma"/>
              </a:rPr>
              <a:t>Execução </a:t>
            </a:r>
            <a:r>
              <a:rPr sz="1235" spc="13" dirty="0">
                <a:latin typeface="Tahoma"/>
                <a:cs typeface="Tahoma"/>
              </a:rPr>
              <a:t> </a:t>
            </a:r>
            <a:r>
              <a:rPr sz="1235" spc="9" dirty="0">
                <a:latin typeface="Tahoma"/>
                <a:cs typeface="Tahoma"/>
              </a:rPr>
              <a:t>e </a:t>
            </a:r>
            <a:r>
              <a:rPr sz="1235" spc="4" dirty="0">
                <a:latin typeface="Tahoma"/>
                <a:cs typeface="Tahoma"/>
              </a:rPr>
              <a:t>Análise </a:t>
            </a:r>
            <a:r>
              <a:rPr sz="1235" spc="9" dirty="0">
                <a:latin typeface="Tahoma"/>
                <a:cs typeface="Tahoma"/>
              </a:rPr>
              <a:t> de </a:t>
            </a:r>
            <a:r>
              <a:rPr sz="1235" spc="13" dirty="0">
                <a:latin typeface="Tahoma"/>
                <a:cs typeface="Tahoma"/>
              </a:rPr>
              <a:t> </a:t>
            </a:r>
            <a:r>
              <a:rPr sz="1235" spc="-13" dirty="0">
                <a:latin typeface="Tahoma"/>
                <a:cs typeface="Tahoma"/>
              </a:rPr>
              <a:t>R</a:t>
            </a:r>
            <a:r>
              <a:rPr sz="1235" spc="13" dirty="0">
                <a:latin typeface="Tahoma"/>
                <a:cs typeface="Tahoma"/>
              </a:rPr>
              <a:t>es</a:t>
            </a:r>
            <a:r>
              <a:rPr sz="1235" dirty="0">
                <a:latin typeface="Tahoma"/>
                <a:cs typeface="Tahoma"/>
              </a:rPr>
              <a:t>u</a:t>
            </a:r>
            <a:r>
              <a:rPr sz="1235" spc="4" dirty="0">
                <a:latin typeface="Tahoma"/>
                <a:cs typeface="Tahoma"/>
              </a:rPr>
              <a:t>l</a:t>
            </a:r>
            <a:r>
              <a:rPr sz="1235" spc="9" dirty="0">
                <a:latin typeface="Tahoma"/>
                <a:cs typeface="Tahoma"/>
              </a:rPr>
              <a:t>t</a:t>
            </a:r>
            <a:r>
              <a:rPr sz="1235" dirty="0">
                <a:latin typeface="Tahoma"/>
                <a:cs typeface="Tahoma"/>
              </a:rPr>
              <a:t>a</a:t>
            </a:r>
            <a:r>
              <a:rPr sz="1235" spc="9" dirty="0">
                <a:latin typeface="Tahoma"/>
                <a:cs typeface="Tahoma"/>
              </a:rPr>
              <a:t>d</a:t>
            </a:r>
            <a:r>
              <a:rPr sz="1235" spc="22" dirty="0">
                <a:latin typeface="Tahoma"/>
                <a:cs typeface="Tahoma"/>
              </a:rPr>
              <a:t>o</a:t>
            </a:r>
            <a:r>
              <a:rPr sz="1235" spc="9" dirty="0">
                <a:latin typeface="Tahoma"/>
                <a:cs typeface="Tahoma"/>
              </a:rPr>
              <a:t>s</a:t>
            </a:r>
            <a:endParaRPr sz="1235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52538" y="4578723"/>
            <a:ext cx="651062" cy="887506"/>
          </a:xfrm>
          <a:custGeom>
            <a:avLst/>
            <a:gdLst/>
            <a:ahLst/>
            <a:cxnLst/>
            <a:rect l="l" t="t" r="r" b="b"/>
            <a:pathLst>
              <a:path w="737870" h="1005839">
                <a:moveTo>
                  <a:pt x="608076" y="1005839"/>
                </a:moveTo>
                <a:lnTo>
                  <a:pt x="574450" y="969586"/>
                </a:lnTo>
                <a:lnTo>
                  <a:pt x="541705" y="932617"/>
                </a:lnTo>
                <a:lnTo>
                  <a:pt x="509852" y="894949"/>
                </a:lnTo>
                <a:lnTo>
                  <a:pt x="478901" y="856597"/>
                </a:lnTo>
                <a:lnTo>
                  <a:pt x="448865" y="817578"/>
                </a:lnTo>
                <a:lnTo>
                  <a:pt x="419755" y="777907"/>
                </a:lnTo>
                <a:lnTo>
                  <a:pt x="391582" y="737601"/>
                </a:lnTo>
                <a:lnTo>
                  <a:pt x="364357" y="696675"/>
                </a:lnTo>
                <a:lnTo>
                  <a:pt x="338093" y="655145"/>
                </a:lnTo>
                <a:lnTo>
                  <a:pt x="312801" y="613028"/>
                </a:lnTo>
                <a:lnTo>
                  <a:pt x="288491" y="570340"/>
                </a:lnTo>
                <a:lnTo>
                  <a:pt x="265176" y="527096"/>
                </a:lnTo>
                <a:lnTo>
                  <a:pt x="242866" y="483313"/>
                </a:lnTo>
                <a:lnTo>
                  <a:pt x="221574" y="439006"/>
                </a:lnTo>
                <a:lnTo>
                  <a:pt x="201310" y="394192"/>
                </a:lnTo>
                <a:lnTo>
                  <a:pt x="182087" y="348886"/>
                </a:lnTo>
                <a:lnTo>
                  <a:pt x="163915" y="303104"/>
                </a:lnTo>
                <a:lnTo>
                  <a:pt x="146806" y="256864"/>
                </a:lnTo>
                <a:lnTo>
                  <a:pt x="130772" y="210179"/>
                </a:lnTo>
                <a:lnTo>
                  <a:pt x="115823" y="163067"/>
                </a:lnTo>
                <a:lnTo>
                  <a:pt x="0" y="188975"/>
                </a:lnTo>
                <a:lnTo>
                  <a:pt x="164591" y="0"/>
                </a:lnTo>
                <a:lnTo>
                  <a:pt x="405383" y="96012"/>
                </a:lnTo>
                <a:lnTo>
                  <a:pt x="289560" y="121919"/>
                </a:lnTo>
                <a:lnTo>
                  <a:pt x="305122" y="169188"/>
                </a:lnTo>
                <a:lnTo>
                  <a:pt x="321833" y="215983"/>
                </a:lnTo>
                <a:lnTo>
                  <a:pt x="339682" y="262283"/>
                </a:lnTo>
                <a:lnTo>
                  <a:pt x="358660" y="308065"/>
                </a:lnTo>
                <a:lnTo>
                  <a:pt x="378757" y="353308"/>
                </a:lnTo>
                <a:lnTo>
                  <a:pt x="399965" y="397989"/>
                </a:lnTo>
                <a:lnTo>
                  <a:pt x="422273" y="442088"/>
                </a:lnTo>
                <a:lnTo>
                  <a:pt x="445672" y="485581"/>
                </a:lnTo>
                <a:lnTo>
                  <a:pt x="470154" y="528446"/>
                </a:lnTo>
                <a:lnTo>
                  <a:pt x="495707" y="570663"/>
                </a:lnTo>
                <a:lnTo>
                  <a:pt x="522324" y="612209"/>
                </a:lnTo>
                <a:lnTo>
                  <a:pt x="549994" y="653062"/>
                </a:lnTo>
                <a:lnTo>
                  <a:pt x="578709" y="693199"/>
                </a:lnTo>
                <a:lnTo>
                  <a:pt x="608458" y="732600"/>
                </a:lnTo>
                <a:lnTo>
                  <a:pt x="639233" y="771242"/>
                </a:lnTo>
                <a:lnTo>
                  <a:pt x="671024" y="809103"/>
                </a:lnTo>
                <a:lnTo>
                  <a:pt x="703821" y="846162"/>
                </a:lnTo>
                <a:lnTo>
                  <a:pt x="737616" y="882395"/>
                </a:lnTo>
                <a:lnTo>
                  <a:pt x="608076" y="1005839"/>
                </a:lnTo>
                <a:close/>
              </a:path>
            </a:pathLst>
          </a:custGeom>
          <a:ln w="27432">
            <a:solidFill>
              <a:srgbClr val="4246A3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3701958" y="4060519"/>
            <a:ext cx="676275" cy="204196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235" dirty="0">
                <a:latin typeface="Tahoma"/>
                <a:cs typeface="Tahoma"/>
              </a:rPr>
              <a:t>Avaliação</a:t>
            </a:r>
            <a:endParaRPr sz="1235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21118" y="3016176"/>
            <a:ext cx="509868" cy="779929"/>
          </a:xfrm>
          <a:custGeom>
            <a:avLst/>
            <a:gdLst/>
            <a:ahLst/>
            <a:cxnLst/>
            <a:rect l="l" t="t" r="r" b="b"/>
            <a:pathLst>
              <a:path w="577850" h="883920">
                <a:moveTo>
                  <a:pt x="0" y="844295"/>
                </a:moveTo>
                <a:lnTo>
                  <a:pt x="11863" y="795525"/>
                </a:lnTo>
                <a:lnTo>
                  <a:pt x="24859" y="747119"/>
                </a:lnTo>
                <a:lnTo>
                  <a:pt x="38978" y="699095"/>
                </a:lnTo>
                <a:lnTo>
                  <a:pt x="54215" y="651469"/>
                </a:lnTo>
                <a:lnTo>
                  <a:pt x="70560" y="604259"/>
                </a:lnTo>
                <a:lnTo>
                  <a:pt x="88007" y="557479"/>
                </a:lnTo>
                <a:lnTo>
                  <a:pt x="106549" y="511149"/>
                </a:lnTo>
                <a:lnTo>
                  <a:pt x="126178" y="465284"/>
                </a:lnTo>
                <a:lnTo>
                  <a:pt x="146886" y="419901"/>
                </a:lnTo>
                <a:lnTo>
                  <a:pt x="168666" y="375016"/>
                </a:lnTo>
                <a:lnTo>
                  <a:pt x="191511" y="330648"/>
                </a:lnTo>
                <a:lnTo>
                  <a:pt x="215413" y="286811"/>
                </a:lnTo>
                <a:lnTo>
                  <a:pt x="240365" y="243524"/>
                </a:lnTo>
                <a:lnTo>
                  <a:pt x="266359" y="200802"/>
                </a:lnTo>
                <a:lnTo>
                  <a:pt x="293387" y="158663"/>
                </a:lnTo>
                <a:lnTo>
                  <a:pt x="321443" y="117123"/>
                </a:lnTo>
                <a:lnTo>
                  <a:pt x="350519" y="76199"/>
                </a:lnTo>
                <a:lnTo>
                  <a:pt x="259080" y="0"/>
                </a:lnTo>
                <a:lnTo>
                  <a:pt x="509015" y="16764"/>
                </a:lnTo>
                <a:lnTo>
                  <a:pt x="577595" y="266699"/>
                </a:lnTo>
                <a:lnTo>
                  <a:pt x="486156" y="190499"/>
                </a:lnTo>
                <a:lnTo>
                  <a:pt x="457141" y="232599"/>
                </a:lnTo>
                <a:lnTo>
                  <a:pt x="429237" y="275371"/>
                </a:lnTo>
                <a:lnTo>
                  <a:pt x="402457" y="318796"/>
                </a:lnTo>
                <a:lnTo>
                  <a:pt x="376816" y="362855"/>
                </a:lnTo>
                <a:lnTo>
                  <a:pt x="352326" y="407528"/>
                </a:lnTo>
                <a:lnTo>
                  <a:pt x="329001" y="452798"/>
                </a:lnTo>
                <a:lnTo>
                  <a:pt x="306854" y="498645"/>
                </a:lnTo>
                <a:lnTo>
                  <a:pt x="285900" y="545050"/>
                </a:lnTo>
                <a:lnTo>
                  <a:pt x="266151" y="591994"/>
                </a:lnTo>
                <a:lnTo>
                  <a:pt x="247621" y="639459"/>
                </a:lnTo>
                <a:lnTo>
                  <a:pt x="230324" y="687424"/>
                </a:lnTo>
                <a:lnTo>
                  <a:pt x="214274" y="735872"/>
                </a:lnTo>
                <a:lnTo>
                  <a:pt x="199483" y="784783"/>
                </a:lnTo>
                <a:lnTo>
                  <a:pt x="185966" y="834139"/>
                </a:lnTo>
                <a:lnTo>
                  <a:pt x="173736" y="883919"/>
                </a:lnTo>
                <a:lnTo>
                  <a:pt x="0" y="844295"/>
                </a:lnTo>
                <a:close/>
              </a:path>
            </a:pathLst>
          </a:custGeom>
          <a:ln w="27432">
            <a:solidFill>
              <a:srgbClr val="4246A3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4531662" y="2510114"/>
            <a:ext cx="815788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dirty="0">
                <a:latin typeface="Tahoma"/>
                <a:cs typeface="Tahoma"/>
              </a:rPr>
              <a:t>Fechamento</a:t>
            </a:r>
            <a:endParaRPr sz="1147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19120" y="2217421"/>
            <a:ext cx="605118" cy="361949"/>
          </a:xfrm>
          <a:custGeom>
            <a:avLst/>
            <a:gdLst/>
            <a:ahLst/>
            <a:cxnLst/>
            <a:rect l="l" t="t" r="r" b="b"/>
            <a:pathLst>
              <a:path w="685800" h="410210">
                <a:moveTo>
                  <a:pt x="0" y="140208"/>
                </a:moveTo>
                <a:lnTo>
                  <a:pt x="49948" y="132084"/>
                </a:lnTo>
                <a:lnTo>
                  <a:pt x="100027" y="125169"/>
                </a:lnTo>
                <a:lnTo>
                  <a:pt x="150216" y="119463"/>
                </a:lnTo>
                <a:lnTo>
                  <a:pt x="200494" y="114967"/>
                </a:lnTo>
                <a:lnTo>
                  <a:pt x="250841" y="111680"/>
                </a:lnTo>
                <a:lnTo>
                  <a:pt x="301236" y="109602"/>
                </a:lnTo>
                <a:lnTo>
                  <a:pt x="351659" y="108732"/>
                </a:lnTo>
                <a:lnTo>
                  <a:pt x="402088" y="109073"/>
                </a:lnTo>
                <a:lnTo>
                  <a:pt x="452504" y="110622"/>
                </a:lnTo>
                <a:lnTo>
                  <a:pt x="502885" y="113380"/>
                </a:lnTo>
                <a:lnTo>
                  <a:pt x="553212" y="117348"/>
                </a:lnTo>
                <a:lnTo>
                  <a:pt x="571500" y="0"/>
                </a:lnTo>
                <a:lnTo>
                  <a:pt x="685800" y="222504"/>
                </a:lnTo>
                <a:lnTo>
                  <a:pt x="505967" y="409956"/>
                </a:lnTo>
                <a:lnTo>
                  <a:pt x="524256" y="292608"/>
                </a:lnTo>
                <a:lnTo>
                  <a:pt x="474837" y="289133"/>
                </a:lnTo>
                <a:lnTo>
                  <a:pt x="425354" y="286938"/>
                </a:lnTo>
                <a:lnTo>
                  <a:pt x="375835" y="286024"/>
                </a:lnTo>
                <a:lnTo>
                  <a:pt x="326306" y="286390"/>
                </a:lnTo>
                <a:lnTo>
                  <a:pt x="276796" y="288036"/>
                </a:lnTo>
                <a:lnTo>
                  <a:pt x="227332" y="290962"/>
                </a:lnTo>
                <a:lnTo>
                  <a:pt x="177940" y="295168"/>
                </a:lnTo>
                <a:lnTo>
                  <a:pt x="128649" y="300654"/>
                </a:lnTo>
                <a:lnTo>
                  <a:pt x="79487" y="307421"/>
                </a:lnTo>
                <a:lnTo>
                  <a:pt x="30480" y="315468"/>
                </a:lnTo>
                <a:lnTo>
                  <a:pt x="0" y="140208"/>
                </a:lnTo>
                <a:close/>
              </a:path>
            </a:pathLst>
          </a:custGeom>
          <a:ln w="27432">
            <a:solidFill>
              <a:srgbClr val="4246A3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4076251" y="2068157"/>
            <a:ext cx="3220570" cy="425263"/>
          </a:xfrm>
          <a:custGeom>
            <a:avLst/>
            <a:gdLst/>
            <a:ahLst/>
            <a:cxnLst/>
            <a:rect l="l" t="t" r="r" b="b"/>
            <a:pathLst>
              <a:path w="3649979" h="481964">
                <a:moveTo>
                  <a:pt x="3649980" y="0"/>
                </a:moveTo>
                <a:lnTo>
                  <a:pt x="3311651" y="428244"/>
                </a:lnTo>
              </a:path>
              <a:path w="3649979" h="481964">
                <a:moveTo>
                  <a:pt x="0" y="170687"/>
                </a:moveTo>
                <a:lnTo>
                  <a:pt x="861059" y="48158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 txBox="1"/>
          <p:nvPr/>
        </p:nvSpPr>
        <p:spPr>
          <a:xfrm>
            <a:off x="7490460" y="1957892"/>
            <a:ext cx="2330824" cy="502570"/>
          </a:xfrm>
          <a:prstGeom prst="rect">
            <a:avLst/>
          </a:prstGeom>
          <a:solidFill>
            <a:srgbClr val="D6D8EF"/>
          </a:solidFill>
          <a:ln w="10667">
            <a:solidFill>
              <a:srgbClr val="000000"/>
            </a:solidFill>
          </a:ln>
        </p:spPr>
        <p:txBody>
          <a:bodyPr vert="horz" wrap="square" lIns="0" tIns="41462" rIns="0" bIns="0" rtlCol="0">
            <a:spAutoFit/>
          </a:bodyPr>
          <a:lstStyle/>
          <a:p>
            <a:pPr marL="88531" marR="107022">
              <a:lnSpc>
                <a:spcPct val="100600"/>
              </a:lnSpc>
              <a:spcBef>
                <a:spcPts val="326"/>
              </a:spcBef>
            </a:pPr>
            <a:r>
              <a:rPr sz="1544" spc="4" dirty="0">
                <a:latin typeface="Tahoma"/>
                <a:cs typeface="Tahoma"/>
              </a:rPr>
              <a:t>O </a:t>
            </a:r>
            <a:r>
              <a:rPr sz="1544" dirty="0">
                <a:latin typeface="Tahoma"/>
                <a:cs typeface="Tahoma"/>
              </a:rPr>
              <a:t>que? Quem? Quando? </a:t>
            </a:r>
            <a:r>
              <a:rPr sz="1544" spc="-472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Como?</a:t>
            </a:r>
            <a:endParaRPr sz="1544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225341" y="3205107"/>
            <a:ext cx="2312894" cy="990040"/>
            <a:chOff x="7442453" y="3632454"/>
            <a:chExt cx="2621280" cy="1122045"/>
          </a:xfrm>
        </p:grpSpPr>
        <p:sp>
          <p:nvSpPr>
            <p:cNvPr id="22" name="object 22"/>
            <p:cNvSpPr/>
            <p:nvPr/>
          </p:nvSpPr>
          <p:spPr>
            <a:xfrm>
              <a:off x="7447787" y="3637788"/>
              <a:ext cx="2611120" cy="1111250"/>
            </a:xfrm>
            <a:custGeom>
              <a:avLst/>
              <a:gdLst/>
              <a:ahLst/>
              <a:cxnLst/>
              <a:rect l="l" t="t" r="r" b="b"/>
              <a:pathLst>
                <a:path w="2611120" h="1111250">
                  <a:moveTo>
                    <a:pt x="2610612" y="1110995"/>
                  </a:moveTo>
                  <a:lnTo>
                    <a:pt x="0" y="1110995"/>
                  </a:lnTo>
                  <a:lnTo>
                    <a:pt x="0" y="0"/>
                  </a:lnTo>
                  <a:lnTo>
                    <a:pt x="2610612" y="0"/>
                  </a:lnTo>
                  <a:lnTo>
                    <a:pt x="2610612" y="1110995"/>
                  </a:lnTo>
                  <a:close/>
                </a:path>
              </a:pathLst>
            </a:custGeom>
            <a:solidFill>
              <a:srgbClr val="D6D8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447787" y="3637788"/>
              <a:ext cx="2611120" cy="1111250"/>
            </a:xfrm>
            <a:custGeom>
              <a:avLst/>
              <a:gdLst/>
              <a:ahLst/>
              <a:cxnLst/>
              <a:rect l="l" t="t" r="r" b="b"/>
              <a:pathLst>
                <a:path w="2611120" h="1111250">
                  <a:moveTo>
                    <a:pt x="0" y="0"/>
                  </a:moveTo>
                  <a:lnTo>
                    <a:pt x="2610612" y="0"/>
                  </a:lnTo>
                </a:path>
                <a:path w="2611120" h="1111250">
                  <a:moveTo>
                    <a:pt x="2610612" y="1110995"/>
                  </a:moveTo>
                  <a:lnTo>
                    <a:pt x="0" y="1110995"/>
                  </a:ln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4" name="object 24"/>
          <p:cNvSpPr/>
          <p:nvPr/>
        </p:nvSpPr>
        <p:spPr>
          <a:xfrm>
            <a:off x="7737886" y="3392693"/>
            <a:ext cx="297516" cy="624168"/>
          </a:xfrm>
          <a:custGeom>
            <a:avLst/>
            <a:gdLst/>
            <a:ahLst/>
            <a:cxnLst/>
            <a:rect l="l" t="t" r="r" b="b"/>
            <a:pathLst>
              <a:path w="337184" h="707389">
                <a:moveTo>
                  <a:pt x="336803" y="0"/>
                </a:moveTo>
                <a:lnTo>
                  <a:pt x="0" y="707136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 txBox="1"/>
          <p:nvPr/>
        </p:nvSpPr>
        <p:spPr>
          <a:xfrm>
            <a:off x="8234754" y="3241637"/>
            <a:ext cx="2298887" cy="8315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2368" marR="149607">
              <a:lnSpc>
                <a:spcPct val="102699"/>
              </a:lnSpc>
              <a:spcBef>
                <a:spcPts val="75"/>
              </a:spcBef>
            </a:pPr>
            <a:r>
              <a:rPr sz="1324" spc="13" dirty="0">
                <a:latin typeface="Tahoma"/>
                <a:cs typeface="Tahoma"/>
              </a:rPr>
              <a:t>Quais </a:t>
            </a:r>
            <a:r>
              <a:rPr sz="1324" spc="18" dirty="0">
                <a:latin typeface="Tahoma"/>
                <a:cs typeface="Tahoma"/>
              </a:rPr>
              <a:t>os </a:t>
            </a:r>
            <a:r>
              <a:rPr sz="1324" spc="9" dirty="0">
                <a:latin typeface="Tahoma"/>
                <a:cs typeface="Tahoma"/>
              </a:rPr>
              <a:t>itens </a:t>
            </a:r>
            <a:r>
              <a:rPr sz="1324" spc="13" dirty="0">
                <a:latin typeface="Tahoma"/>
                <a:cs typeface="Tahoma"/>
              </a:rPr>
              <a:t>de </a:t>
            </a:r>
            <a:r>
              <a:rPr sz="1324" spc="9" dirty="0">
                <a:latin typeface="Tahoma"/>
                <a:cs typeface="Tahoma"/>
              </a:rPr>
              <a:t>teste? </a:t>
            </a:r>
            <a:r>
              <a:rPr sz="1324" spc="13" dirty="0">
                <a:latin typeface="Tahoma"/>
                <a:cs typeface="Tahoma"/>
              </a:rPr>
              <a:t> </a:t>
            </a:r>
            <a:r>
              <a:rPr sz="1324" spc="18" dirty="0">
                <a:latin typeface="Tahoma"/>
                <a:cs typeface="Tahoma"/>
              </a:rPr>
              <a:t>Como </a:t>
            </a:r>
            <a:r>
              <a:rPr sz="1324" spc="4" dirty="0">
                <a:latin typeface="Tahoma"/>
                <a:cs typeface="Tahoma"/>
              </a:rPr>
              <a:t>criar </a:t>
            </a:r>
            <a:r>
              <a:rPr sz="1324" spc="13" dirty="0">
                <a:latin typeface="Tahoma"/>
                <a:cs typeface="Tahoma"/>
              </a:rPr>
              <a:t>casos </a:t>
            </a:r>
            <a:r>
              <a:rPr sz="1324" spc="18" dirty="0">
                <a:latin typeface="Tahoma"/>
                <a:cs typeface="Tahoma"/>
              </a:rPr>
              <a:t>de </a:t>
            </a:r>
            <a:r>
              <a:rPr sz="1324" spc="9" dirty="0">
                <a:latin typeface="Tahoma"/>
                <a:cs typeface="Tahoma"/>
              </a:rPr>
              <a:t>testes </a:t>
            </a:r>
            <a:r>
              <a:rPr sz="1324" spc="-401" dirty="0">
                <a:latin typeface="Tahoma"/>
                <a:cs typeface="Tahoma"/>
              </a:rPr>
              <a:t> </a:t>
            </a:r>
            <a:r>
              <a:rPr sz="1324" spc="13" dirty="0">
                <a:latin typeface="Tahoma"/>
                <a:cs typeface="Tahoma"/>
              </a:rPr>
              <a:t>que</a:t>
            </a:r>
            <a:r>
              <a:rPr sz="1324" spc="-4" dirty="0">
                <a:latin typeface="Tahoma"/>
                <a:cs typeface="Tahoma"/>
              </a:rPr>
              <a:t> </a:t>
            </a:r>
            <a:r>
              <a:rPr sz="1324" spc="9" dirty="0">
                <a:latin typeface="Tahoma"/>
                <a:cs typeface="Tahoma"/>
              </a:rPr>
              <a:t>revelem</a:t>
            </a:r>
            <a:r>
              <a:rPr sz="1324" spc="31" dirty="0">
                <a:latin typeface="Tahoma"/>
                <a:cs typeface="Tahoma"/>
              </a:rPr>
              <a:t> </a:t>
            </a:r>
            <a:r>
              <a:rPr sz="1324" spc="13" dirty="0">
                <a:latin typeface="Tahoma"/>
                <a:cs typeface="Tahoma"/>
              </a:rPr>
              <a:t>a</a:t>
            </a:r>
            <a:r>
              <a:rPr sz="1324" spc="4" dirty="0">
                <a:latin typeface="Tahoma"/>
                <a:cs typeface="Tahoma"/>
              </a:rPr>
              <a:t> </a:t>
            </a:r>
            <a:r>
              <a:rPr sz="1324" spc="9" dirty="0">
                <a:latin typeface="Tahoma"/>
                <a:cs typeface="Tahoma"/>
              </a:rPr>
              <a:t>presença</a:t>
            </a:r>
            <a:r>
              <a:rPr sz="1324" spc="26" dirty="0">
                <a:latin typeface="Tahoma"/>
                <a:cs typeface="Tahoma"/>
              </a:rPr>
              <a:t> </a:t>
            </a:r>
            <a:r>
              <a:rPr sz="1324" spc="18" dirty="0">
                <a:latin typeface="Tahoma"/>
                <a:cs typeface="Tahoma"/>
              </a:rPr>
              <a:t>de </a:t>
            </a:r>
            <a:r>
              <a:rPr sz="1324" spc="-401" dirty="0">
                <a:latin typeface="Tahoma"/>
                <a:cs typeface="Tahoma"/>
              </a:rPr>
              <a:t> </a:t>
            </a:r>
            <a:r>
              <a:rPr sz="1324" spc="9" dirty="0">
                <a:latin typeface="Tahoma"/>
                <a:cs typeface="Tahoma"/>
              </a:rPr>
              <a:t>defeitos?</a:t>
            </a:r>
            <a:endParaRPr sz="1324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95346" y="5447403"/>
            <a:ext cx="263899" cy="170890"/>
          </a:xfrm>
          <a:custGeom>
            <a:avLst/>
            <a:gdLst/>
            <a:ahLst/>
            <a:cxnLst/>
            <a:rect l="l" t="t" r="r" b="b"/>
            <a:pathLst>
              <a:path w="299084" h="193675">
                <a:moveTo>
                  <a:pt x="298703" y="0"/>
                </a:moveTo>
                <a:lnTo>
                  <a:pt x="0" y="193548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 txBox="1"/>
          <p:nvPr/>
        </p:nvSpPr>
        <p:spPr>
          <a:xfrm>
            <a:off x="8053892" y="5316967"/>
            <a:ext cx="2330824" cy="444028"/>
          </a:xfrm>
          <a:prstGeom prst="rect">
            <a:avLst/>
          </a:prstGeom>
          <a:solidFill>
            <a:srgbClr val="D6D8EF"/>
          </a:solidFill>
          <a:ln w="10667">
            <a:solidFill>
              <a:srgbClr val="000000"/>
            </a:solidFill>
          </a:ln>
        </p:spPr>
        <p:txBody>
          <a:bodyPr vert="horz" wrap="square" lIns="0" tIns="41462" rIns="0" bIns="0" rtlCol="0">
            <a:spAutoFit/>
          </a:bodyPr>
          <a:lstStyle/>
          <a:p>
            <a:pPr marL="87411" marR="346841">
              <a:lnSpc>
                <a:spcPct val="102699"/>
              </a:lnSpc>
              <a:spcBef>
                <a:spcPts val="326"/>
              </a:spcBef>
            </a:pPr>
            <a:r>
              <a:rPr sz="1324" spc="18" dirty="0">
                <a:latin typeface="Tahoma"/>
                <a:cs typeface="Tahoma"/>
              </a:rPr>
              <a:t>Como</a:t>
            </a:r>
            <a:r>
              <a:rPr sz="1324" spc="-9" dirty="0">
                <a:latin typeface="Tahoma"/>
                <a:cs typeface="Tahoma"/>
              </a:rPr>
              <a:t> </a:t>
            </a:r>
            <a:r>
              <a:rPr sz="1324" spc="9" dirty="0">
                <a:latin typeface="Tahoma"/>
                <a:cs typeface="Tahoma"/>
              </a:rPr>
              <a:t>tornar </a:t>
            </a:r>
            <a:r>
              <a:rPr sz="1324" spc="13" dirty="0">
                <a:latin typeface="Tahoma"/>
                <a:cs typeface="Tahoma"/>
              </a:rPr>
              <a:t>os</a:t>
            </a:r>
            <a:r>
              <a:rPr sz="1324" dirty="0">
                <a:latin typeface="Tahoma"/>
                <a:cs typeface="Tahoma"/>
              </a:rPr>
              <a:t> </a:t>
            </a:r>
            <a:r>
              <a:rPr sz="1324" spc="13" dirty="0">
                <a:latin typeface="Tahoma"/>
                <a:cs typeface="Tahoma"/>
              </a:rPr>
              <a:t>casos </a:t>
            </a:r>
            <a:r>
              <a:rPr sz="1324" spc="18" dirty="0">
                <a:latin typeface="Tahoma"/>
                <a:cs typeface="Tahoma"/>
              </a:rPr>
              <a:t>de </a:t>
            </a:r>
            <a:r>
              <a:rPr sz="1324" spc="-401" dirty="0">
                <a:latin typeface="Tahoma"/>
                <a:cs typeface="Tahoma"/>
              </a:rPr>
              <a:t> </a:t>
            </a:r>
            <a:r>
              <a:rPr sz="1324" spc="9" dirty="0">
                <a:latin typeface="Tahoma"/>
                <a:cs typeface="Tahoma"/>
              </a:rPr>
              <a:t>teste</a:t>
            </a:r>
            <a:r>
              <a:rPr sz="1324" spc="4" dirty="0">
                <a:latin typeface="Tahoma"/>
                <a:cs typeface="Tahoma"/>
              </a:rPr>
              <a:t> executáveis?</a:t>
            </a:r>
            <a:endParaRPr sz="1324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69036" y="5522706"/>
            <a:ext cx="421341" cy="168088"/>
          </a:xfrm>
          <a:custGeom>
            <a:avLst/>
            <a:gdLst/>
            <a:ahLst/>
            <a:cxnLst/>
            <a:rect l="l" t="t" r="r" b="b"/>
            <a:pathLst>
              <a:path w="477520" h="190500">
                <a:moveTo>
                  <a:pt x="0" y="0"/>
                </a:moveTo>
                <a:lnTo>
                  <a:pt x="477011" y="19050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 txBox="1"/>
          <p:nvPr/>
        </p:nvSpPr>
        <p:spPr>
          <a:xfrm>
            <a:off x="1838660" y="5351929"/>
            <a:ext cx="2330824" cy="653894"/>
          </a:xfrm>
          <a:prstGeom prst="rect">
            <a:avLst/>
          </a:prstGeom>
          <a:solidFill>
            <a:srgbClr val="D6D8EF"/>
          </a:solidFill>
          <a:ln w="10667">
            <a:solidFill>
              <a:srgbClr val="000000"/>
            </a:solidFill>
          </a:ln>
        </p:spPr>
        <p:txBody>
          <a:bodyPr vert="horz" wrap="square" lIns="0" tIns="41462" rIns="0" bIns="0" rtlCol="0">
            <a:spAutoFit/>
          </a:bodyPr>
          <a:lstStyle/>
          <a:p>
            <a:pPr marL="88531" marR="155770">
              <a:lnSpc>
                <a:spcPct val="102699"/>
              </a:lnSpc>
              <a:spcBef>
                <a:spcPts val="326"/>
              </a:spcBef>
            </a:pPr>
            <a:r>
              <a:rPr sz="1324" spc="18" dirty="0">
                <a:latin typeface="Tahoma"/>
                <a:cs typeface="Tahoma"/>
              </a:rPr>
              <a:t>Como </a:t>
            </a:r>
            <a:r>
              <a:rPr sz="1324" spc="9" dirty="0">
                <a:latin typeface="Tahoma"/>
                <a:cs typeface="Tahoma"/>
              </a:rPr>
              <a:t>executar </a:t>
            </a:r>
            <a:r>
              <a:rPr sz="1324" spc="13" dirty="0">
                <a:latin typeface="Tahoma"/>
                <a:cs typeface="Tahoma"/>
              </a:rPr>
              <a:t>os casos </a:t>
            </a:r>
            <a:r>
              <a:rPr sz="1324" spc="18" dirty="0">
                <a:latin typeface="Tahoma"/>
                <a:cs typeface="Tahoma"/>
              </a:rPr>
              <a:t>de </a:t>
            </a:r>
            <a:r>
              <a:rPr sz="1324" spc="-401" dirty="0">
                <a:latin typeface="Tahoma"/>
                <a:cs typeface="Tahoma"/>
              </a:rPr>
              <a:t> </a:t>
            </a:r>
            <a:r>
              <a:rPr sz="1324" spc="9" dirty="0">
                <a:latin typeface="Tahoma"/>
                <a:cs typeface="Tahoma"/>
              </a:rPr>
              <a:t>teste? </a:t>
            </a:r>
            <a:r>
              <a:rPr sz="1324" spc="22" dirty="0">
                <a:latin typeface="Tahoma"/>
                <a:cs typeface="Tahoma"/>
              </a:rPr>
              <a:t>Como </a:t>
            </a:r>
            <a:r>
              <a:rPr sz="1324" spc="9" dirty="0">
                <a:latin typeface="Tahoma"/>
                <a:cs typeface="Tahoma"/>
              </a:rPr>
              <a:t>analisar </a:t>
            </a:r>
            <a:r>
              <a:rPr sz="1324" spc="18" dirty="0">
                <a:latin typeface="Tahoma"/>
                <a:cs typeface="Tahoma"/>
              </a:rPr>
              <a:t>os </a:t>
            </a:r>
            <a:r>
              <a:rPr sz="1324" spc="22" dirty="0">
                <a:latin typeface="Tahoma"/>
                <a:cs typeface="Tahoma"/>
              </a:rPr>
              <a:t> </a:t>
            </a:r>
            <a:r>
              <a:rPr sz="1324" spc="9" dirty="0">
                <a:latin typeface="Tahoma"/>
                <a:cs typeface="Tahoma"/>
              </a:rPr>
              <a:t>resultados?</a:t>
            </a:r>
            <a:endParaRPr sz="1324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50964" y="3871408"/>
            <a:ext cx="290793" cy="166968"/>
          </a:xfrm>
          <a:custGeom>
            <a:avLst/>
            <a:gdLst/>
            <a:ahLst/>
            <a:cxnLst/>
            <a:rect l="l" t="t" r="r" b="b"/>
            <a:pathLst>
              <a:path w="329564" h="189229">
                <a:moveTo>
                  <a:pt x="0" y="0"/>
                </a:moveTo>
                <a:lnTo>
                  <a:pt x="329183" y="188975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 txBox="1"/>
          <p:nvPr/>
        </p:nvSpPr>
        <p:spPr>
          <a:xfrm>
            <a:off x="1838661" y="3699285"/>
            <a:ext cx="1612526" cy="655025"/>
          </a:xfrm>
          <a:prstGeom prst="rect">
            <a:avLst/>
          </a:prstGeom>
          <a:solidFill>
            <a:srgbClr val="D6D8EF"/>
          </a:solidFill>
          <a:ln w="10667">
            <a:solidFill>
              <a:srgbClr val="000000"/>
            </a:solidFill>
          </a:ln>
        </p:spPr>
        <p:txBody>
          <a:bodyPr vert="horz" wrap="square" lIns="0" tIns="42582" rIns="0" bIns="0" rtlCol="0">
            <a:spAutoFit/>
          </a:bodyPr>
          <a:lstStyle/>
          <a:p>
            <a:pPr marL="88531" marR="201717">
              <a:lnSpc>
                <a:spcPct val="102699"/>
              </a:lnSpc>
              <a:spcBef>
                <a:spcPts val="335"/>
              </a:spcBef>
            </a:pPr>
            <a:r>
              <a:rPr sz="1324" spc="18" dirty="0">
                <a:latin typeface="Tahoma"/>
                <a:cs typeface="Tahoma"/>
              </a:rPr>
              <a:t>Os </a:t>
            </a:r>
            <a:r>
              <a:rPr sz="1324" spc="9" dirty="0">
                <a:latin typeface="Tahoma"/>
                <a:cs typeface="Tahoma"/>
              </a:rPr>
              <a:t>objetivos </a:t>
            </a:r>
            <a:r>
              <a:rPr sz="1324" spc="13" dirty="0">
                <a:latin typeface="Tahoma"/>
                <a:cs typeface="Tahoma"/>
              </a:rPr>
              <a:t> planejados</a:t>
            </a:r>
            <a:r>
              <a:rPr sz="1324" spc="-18" dirty="0">
                <a:latin typeface="Tahoma"/>
                <a:cs typeface="Tahoma"/>
              </a:rPr>
              <a:t> </a:t>
            </a:r>
            <a:r>
              <a:rPr sz="1324" spc="4" dirty="0">
                <a:latin typeface="Tahoma"/>
                <a:cs typeface="Tahoma"/>
              </a:rPr>
              <a:t>foram </a:t>
            </a:r>
            <a:r>
              <a:rPr sz="1324" spc="-401" dirty="0">
                <a:latin typeface="Tahoma"/>
                <a:cs typeface="Tahoma"/>
              </a:rPr>
              <a:t> </a:t>
            </a:r>
            <a:r>
              <a:rPr sz="1324" spc="9" dirty="0">
                <a:latin typeface="Tahoma"/>
                <a:cs typeface="Tahoma"/>
              </a:rPr>
              <a:t>atingidos?</a:t>
            </a:r>
            <a:endParaRPr sz="1324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60045" y="2047986"/>
            <a:ext cx="1915085" cy="655025"/>
          </a:xfrm>
          <a:prstGeom prst="rect">
            <a:avLst/>
          </a:prstGeom>
          <a:solidFill>
            <a:srgbClr val="D6D8EF"/>
          </a:solidFill>
          <a:ln w="10667">
            <a:solidFill>
              <a:srgbClr val="000000"/>
            </a:solidFill>
          </a:ln>
        </p:spPr>
        <p:txBody>
          <a:bodyPr vert="horz" wrap="square" lIns="0" tIns="42582" rIns="0" bIns="0" rtlCol="0">
            <a:spAutoFit/>
          </a:bodyPr>
          <a:lstStyle/>
          <a:p>
            <a:pPr marL="88531" marR="192190">
              <a:lnSpc>
                <a:spcPct val="102699"/>
              </a:lnSpc>
              <a:spcBef>
                <a:spcPts val="335"/>
              </a:spcBef>
            </a:pPr>
            <a:r>
              <a:rPr sz="1324" spc="18" dirty="0">
                <a:latin typeface="Tahoma"/>
                <a:cs typeface="Tahoma"/>
              </a:rPr>
              <a:t>Como</a:t>
            </a:r>
            <a:r>
              <a:rPr sz="1324" spc="-13" dirty="0">
                <a:latin typeface="Tahoma"/>
                <a:cs typeface="Tahoma"/>
              </a:rPr>
              <a:t> </a:t>
            </a:r>
            <a:r>
              <a:rPr sz="1324" spc="9" dirty="0">
                <a:latin typeface="Tahoma"/>
                <a:cs typeface="Tahoma"/>
              </a:rPr>
              <a:t>foi</a:t>
            </a:r>
            <a:r>
              <a:rPr sz="1324" spc="13" dirty="0">
                <a:latin typeface="Tahoma"/>
                <a:cs typeface="Tahoma"/>
              </a:rPr>
              <a:t> o</a:t>
            </a:r>
            <a:r>
              <a:rPr sz="1324" spc="4" dirty="0">
                <a:latin typeface="Tahoma"/>
                <a:cs typeface="Tahoma"/>
              </a:rPr>
              <a:t> </a:t>
            </a:r>
            <a:r>
              <a:rPr sz="1324" spc="9" dirty="0">
                <a:latin typeface="Tahoma"/>
                <a:cs typeface="Tahoma"/>
              </a:rPr>
              <a:t>processo? </a:t>
            </a:r>
            <a:r>
              <a:rPr sz="1324" spc="-401" dirty="0">
                <a:latin typeface="Tahoma"/>
                <a:cs typeface="Tahoma"/>
              </a:rPr>
              <a:t> </a:t>
            </a:r>
            <a:r>
              <a:rPr sz="1324" spc="22" dirty="0">
                <a:latin typeface="Tahoma"/>
                <a:cs typeface="Tahoma"/>
              </a:rPr>
              <a:t>O </a:t>
            </a:r>
            <a:r>
              <a:rPr sz="1324" spc="13" dirty="0">
                <a:latin typeface="Tahoma"/>
                <a:cs typeface="Tahoma"/>
              </a:rPr>
              <a:t>que deu certo? </a:t>
            </a:r>
            <a:r>
              <a:rPr sz="1324" spc="22" dirty="0">
                <a:latin typeface="Tahoma"/>
                <a:cs typeface="Tahoma"/>
              </a:rPr>
              <a:t>O </a:t>
            </a:r>
            <a:r>
              <a:rPr sz="1324" spc="26" dirty="0">
                <a:latin typeface="Tahoma"/>
                <a:cs typeface="Tahoma"/>
              </a:rPr>
              <a:t> </a:t>
            </a:r>
            <a:r>
              <a:rPr sz="1324" spc="13" dirty="0">
                <a:latin typeface="Tahoma"/>
                <a:cs typeface="Tahoma"/>
              </a:rPr>
              <a:t>que</a:t>
            </a:r>
            <a:r>
              <a:rPr sz="1324" dirty="0">
                <a:latin typeface="Tahoma"/>
                <a:cs typeface="Tahoma"/>
              </a:rPr>
              <a:t> </a:t>
            </a:r>
            <a:r>
              <a:rPr sz="1324" spc="13" dirty="0">
                <a:latin typeface="Tahoma"/>
                <a:cs typeface="Tahoma"/>
              </a:rPr>
              <a:t>deu</a:t>
            </a:r>
            <a:r>
              <a:rPr sz="1324" spc="18" dirty="0">
                <a:latin typeface="Tahoma"/>
                <a:cs typeface="Tahoma"/>
              </a:rPr>
              <a:t> </a:t>
            </a:r>
            <a:r>
              <a:rPr sz="1324" spc="9" dirty="0">
                <a:latin typeface="Tahoma"/>
                <a:cs typeface="Tahoma"/>
              </a:rPr>
              <a:t>errado?</a:t>
            </a:r>
            <a:endParaRPr sz="1324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447640" y="2067485"/>
            <a:ext cx="262218" cy="342900"/>
            <a:chOff x="5427726" y="2343150"/>
            <a:chExt cx="297180" cy="388620"/>
          </a:xfrm>
        </p:grpSpPr>
        <p:sp>
          <p:nvSpPr>
            <p:cNvPr id="34" name="object 34"/>
            <p:cNvSpPr/>
            <p:nvPr/>
          </p:nvSpPr>
          <p:spPr>
            <a:xfrm>
              <a:off x="5433060" y="2348483"/>
              <a:ext cx="287020" cy="378460"/>
            </a:xfrm>
            <a:custGeom>
              <a:avLst/>
              <a:gdLst/>
              <a:ahLst/>
              <a:cxnLst/>
              <a:rect l="l" t="t" r="r" b="b"/>
              <a:pathLst>
                <a:path w="287020" h="378460">
                  <a:moveTo>
                    <a:pt x="236219" y="377951"/>
                  </a:moveTo>
                  <a:lnTo>
                    <a:pt x="76200" y="327659"/>
                  </a:lnTo>
                  <a:lnTo>
                    <a:pt x="128016" y="300227"/>
                  </a:lnTo>
                  <a:lnTo>
                    <a:pt x="0" y="54864"/>
                  </a:lnTo>
                  <a:lnTo>
                    <a:pt x="105155" y="0"/>
                  </a:lnTo>
                  <a:lnTo>
                    <a:pt x="233171" y="245364"/>
                  </a:lnTo>
                  <a:lnTo>
                    <a:pt x="286511" y="217932"/>
                  </a:lnTo>
                  <a:lnTo>
                    <a:pt x="236219" y="377951"/>
                  </a:lnTo>
                  <a:close/>
                </a:path>
              </a:pathLst>
            </a:custGeom>
            <a:solidFill>
              <a:srgbClr val="C370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5433060" y="2348483"/>
              <a:ext cx="287020" cy="378460"/>
            </a:xfrm>
            <a:custGeom>
              <a:avLst/>
              <a:gdLst/>
              <a:ahLst/>
              <a:cxnLst/>
              <a:rect l="l" t="t" r="r" b="b"/>
              <a:pathLst>
                <a:path w="287020" h="378460">
                  <a:moveTo>
                    <a:pt x="76200" y="327659"/>
                  </a:moveTo>
                  <a:lnTo>
                    <a:pt x="128016" y="300227"/>
                  </a:lnTo>
                  <a:lnTo>
                    <a:pt x="0" y="54864"/>
                  </a:lnTo>
                  <a:lnTo>
                    <a:pt x="105155" y="0"/>
                  </a:lnTo>
                  <a:lnTo>
                    <a:pt x="233171" y="245364"/>
                  </a:lnTo>
                  <a:lnTo>
                    <a:pt x="286511" y="217932"/>
                  </a:lnTo>
                  <a:lnTo>
                    <a:pt x="236219" y="377951"/>
                  </a:lnTo>
                  <a:lnTo>
                    <a:pt x="76200" y="32765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324987" y="3979830"/>
            <a:ext cx="1401296" cy="36996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338" spc="-18" dirty="0">
                <a:latin typeface="Arial MT"/>
                <a:cs typeface="Arial MT"/>
              </a:rPr>
              <a:t>R</a:t>
            </a:r>
            <a:r>
              <a:rPr sz="2338" dirty="0">
                <a:latin typeface="Arial MT"/>
                <a:cs typeface="Arial MT"/>
              </a:rPr>
              <a:t>e</a:t>
            </a:r>
            <a:r>
              <a:rPr sz="2338" spc="-26" dirty="0">
                <a:latin typeface="Arial MT"/>
                <a:cs typeface="Arial MT"/>
              </a:rPr>
              <a:t>q</a:t>
            </a:r>
            <a:r>
              <a:rPr sz="2338" dirty="0">
                <a:latin typeface="Arial MT"/>
                <a:cs typeface="Arial MT"/>
              </a:rPr>
              <a:t>u</a:t>
            </a:r>
            <a:r>
              <a:rPr sz="2338" spc="-13" dirty="0">
                <a:latin typeface="Arial MT"/>
                <a:cs typeface="Arial MT"/>
              </a:rPr>
              <a:t>i</a:t>
            </a:r>
            <a:r>
              <a:rPr sz="2338" spc="-4" dirty="0">
                <a:latin typeface="Arial MT"/>
                <a:cs typeface="Arial MT"/>
              </a:rPr>
              <a:t>s</a:t>
            </a:r>
            <a:r>
              <a:rPr sz="2338" spc="-13" dirty="0">
                <a:latin typeface="Arial MT"/>
                <a:cs typeface="Arial MT"/>
              </a:rPr>
              <a:t>i</a:t>
            </a:r>
            <a:r>
              <a:rPr sz="2338" dirty="0">
                <a:latin typeface="Arial MT"/>
                <a:cs typeface="Arial MT"/>
              </a:rPr>
              <a:t>t</a:t>
            </a:r>
            <a:r>
              <a:rPr sz="2338" spc="-26" dirty="0">
                <a:latin typeface="Arial MT"/>
                <a:cs typeface="Arial MT"/>
              </a:rPr>
              <a:t>o</a:t>
            </a:r>
            <a:r>
              <a:rPr sz="2338" spc="-4" dirty="0">
                <a:latin typeface="Arial MT"/>
                <a:cs typeface="Arial MT"/>
              </a:rPr>
              <a:t>s</a:t>
            </a:r>
            <a:endParaRPr sz="2338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94598" y="6546912"/>
            <a:ext cx="5250516" cy="161281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971" spc="-4" dirty="0">
                <a:latin typeface="Arial MT"/>
                <a:cs typeface="Arial MT"/>
              </a:rPr>
              <a:t>base:</a:t>
            </a:r>
            <a:r>
              <a:rPr sz="971" spc="-22" dirty="0">
                <a:latin typeface="Arial MT"/>
                <a:cs typeface="Arial MT"/>
              </a:rPr>
              <a:t> </a:t>
            </a:r>
            <a:r>
              <a:rPr sz="971" spc="-4" dirty="0">
                <a:latin typeface="Arial MT"/>
                <a:cs typeface="Arial MT"/>
              </a:rPr>
              <a:t>Black </a:t>
            </a:r>
            <a:r>
              <a:rPr sz="971" dirty="0">
                <a:latin typeface="Arial MT"/>
                <a:cs typeface="Arial MT"/>
              </a:rPr>
              <a:t>et</a:t>
            </a:r>
            <a:r>
              <a:rPr sz="971" spc="-9" dirty="0">
                <a:latin typeface="Arial MT"/>
                <a:cs typeface="Arial MT"/>
              </a:rPr>
              <a:t> </a:t>
            </a:r>
            <a:r>
              <a:rPr sz="971" spc="-4" dirty="0">
                <a:latin typeface="Arial MT"/>
                <a:cs typeface="Arial MT"/>
              </a:rPr>
              <a:t>al.</a:t>
            </a:r>
            <a:r>
              <a:rPr sz="971" spc="-13" dirty="0">
                <a:latin typeface="Arial MT"/>
                <a:cs typeface="Arial MT"/>
              </a:rPr>
              <a:t> </a:t>
            </a:r>
            <a:r>
              <a:rPr sz="971" spc="-4" dirty="0">
                <a:latin typeface="Arial MT"/>
                <a:cs typeface="Arial MT"/>
              </a:rPr>
              <a:t>Foundations</a:t>
            </a:r>
            <a:r>
              <a:rPr sz="971" spc="-31" dirty="0">
                <a:latin typeface="Arial MT"/>
                <a:cs typeface="Arial MT"/>
              </a:rPr>
              <a:t> </a:t>
            </a:r>
            <a:r>
              <a:rPr sz="971" dirty="0">
                <a:latin typeface="Arial MT"/>
                <a:cs typeface="Arial MT"/>
              </a:rPr>
              <a:t>of</a:t>
            </a:r>
            <a:r>
              <a:rPr sz="971" spc="-13" dirty="0">
                <a:latin typeface="Arial MT"/>
                <a:cs typeface="Arial MT"/>
              </a:rPr>
              <a:t> </a:t>
            </a:r>
            <a:r>
              <a:rPr sz="971" spc="-4" dirty="0">
                <a:latin typeface="Arial MT"/>
                <a:cs typeface="Arial MT"/>
              </a:rPr>
              <a:t>Software</a:t>
            </a:r>
            <a:r>
              <a:rPr sz="971" spc="-40" dirty="0">
                <a:latin typeface="Arial MT"/>
                <a:cs typeface="Arial MT"/>
              </a:rPr>
              <a:t> </a:t>
            </a:r>
            <a:r>
              <a:rPr sz="971" dirty="0">
                <a:latin typeface="Arial MT"/>
                <a:cs typeface="Arial MT"/>
              </a:rPr>
              <a:t>Testing.</a:t>
            </a:r>
            <a:r>
              <a:rPr sz="971" spc="-26" dirty="0">
                <a:latin typeface="Arial MT"/>
                <a:cs typeface="Arial MT"/>
              </a:rPr>
              <a:t> </a:t>
            </a:r>
            <a:r>
              <a:rPr sz="971" dirty="0">
                <a:latin typeface="Arial MT"/>
                <a:cs typeface="Arial MT"/>
              </a:rPr>
              <a:t>ISTQB</a:t>
            </a:r>
            <a:r>
              <a:rPr sz="971" spc="-40" dirty="0">
                <a:latin typeface="Arial MT"/>
                <a:cs typeface="Arial MT"/>
              </a:rPr>
              <a:t> </a:t>
            </a:r>
            <a:r>
              <a:rPr sz="971" spc="-4" dirty="0">
                <a:latin typeface="Arial MT"/>
                <a:cs typeface="Arial MT"/>
              </a:rPr>
              <a:t>Certification.</a:t>
            </a:r>
            <a:r>
              <a:rPr sz="971" spc="-31" dirty="0">
                <a:latin typeface="Arial MT"/>
                <a:cs typeface="Arial MT"/>
              </a:rPr>
              <a:t> </a:t>
            </a:r>
            <a:r>
              <a:rPr sz="971" dirty="0">
                <a:latin typeface="Arial MT"/>
                <a:cs typeface="Arial MT"/>
              </a:rPr>
              <a:t>3rd</a:t>
            </a:r>
            <a:r>
              <a:rPr sz="971" spc="-4" dirty="0">
                <a:latin typeface="Arial MT"/>
                <a:cs typeface="Arial MT"/>
              </a:rPr>
              <a:t> edition,</a:t>
            </a:r>
            <a:r>
              <a:rPr sz="971" spc="-22" dirty="0">
                <a:latin typeface="Arial MT"/>
                <a:cs typeface="Arial MT"/>
              </a:rPr>
              <a:t> </a:t>
            </a:r>
            <a:r>
              <a:rPr sz="971" spc="-4" dirty="0">
                <a:latin typeface="Arial MT"/>
                <a:cs typeface="Arial MT"/>
              </a:rPr>
              <a:t>2012.</a:t>
            </a:r>
            <a:r>
              <a:rPr sz="971" spc="-31" dirty="0">
                <a:latin typeface="Arial MT"/>
                <a:cs typeface="Arial MT"/>
              </a:rPr>
              <a:t> </a:t>
            </a:r>
            <a:r>
              <a:rPr sz="971" spc="-4" dirty="0">
                <a:latin typeface="Arial MT"/>
                <a:cs typeface="Arial MT"/>
              </a:rPr>
              <a:t>cap.</a:t>
            </a:r>
            <a:r>
              <a:rPr sz="971" spc="-9" dirty="0">
                <a:latin typeface="Arial MT"/>
                <a:cs typeface="Arial MT"/>
              </a:rPr>
              <a:t> </a:t>
            </a:r>
            <a:r>
              <a:rPr sz="971" dirty="0">
                <a:latin typeface="Arial MT"/>
                <a:cs typeface="Arial MT"/>
              </a:rPr>
              <a:t>1</a:t>
            </a:r>
            <a:endParaRPr sz="97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3344" y="1009174"/>
            <a:ext cx="6315635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pc="13" dirty="0"/>
              <a:t>Planejamento</a:t>
            </a:r>
            <a:r>
              <a:rPr spc="-35" dirty="0"/>
              <a:t> </a:t>
            </a:r>
            <a:r>
              <a:rPr spc="4" dirty="0"/>
              <a:t>(e</a:t>
            </a:r>
            <a:r>
              <a:rPr dirty="0"/>
              <a:t> </a:t>
            </a:r>
            <a:r>
              <a:rPr spc="13" dirty="0"/>
              <a:t>Controle)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33282" y="2661174"/>
            <a:ext cx="4294094" cy="3713460"/>
          </a:xfrm>
          <a:prstGeom prst="rect">
            <a:avLst/>
          </a:prstGeom>
          <a:solidFill>
            <a:srgbClr val="D6D8EF"/>
          </a:solidFill>
          <a:ln w="10668">
            <a:solidFill>
              <a:srgbClr val="4649B3"/>
            </a:solidFill>
          </a:ln>
        </p:spPr>
        <p:txBody>
          <a:bodyPr vert="horz" wrap="square" lIns="0" tIns="40901" rIns="0" bIns="0" rtlCol="0">
            <a:spAutoFit/>
          </a:bodyPr>
          <a:lstStyle/>
          <a:p>
            <a:pPr marL="421924" indent="-333953">
              <a:spcBef>
                <a:spcPts val="322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4" dirty="0">
                <a:latin typeface="Tahoma"/>
                <a:cs typeface="Tahoma"/>
              </a:rPr>
              <a:t>Quais </a:t>
            </a:r>
            <a:r>
              <a:rPr sz="1941" spc="-9" dirty="0">
                <a:latin typeface="Tahoma"/>
                <a:cs typeface="Tahoma"/>
              </a:rPr>
              <a:t>os</a:t>
            </a:r>
            <a:r>
              <a:rPr sz="1941" spc="-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objetivos</a:t>
            </a:r>
            <a:r>
              <a:rPr sz="1941" spc="35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dos</a:t>
            </a:r>
            <a:r>
              <a:rPr sz="1941" spc="-4" dirty="0">
                <a:latin typeface="Tahoma"/>
                <a:cs typeface="Tahoma"/>
              </a:rPr>
              <a:t> testes?</a:t>
            </a:r>
            <a:endParaRPr sz="1941">
              <a:latin typeface="Tahoma"/>
              <a:cs typeface="Tahoma"/>
            </a:endParaRPr>
          </a:p>
          <a:p>
            <a:pPr marL="421924" indent="-333953">
              <a:spcBef>
                <a:spcPts val="468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4" dirty="0">
                <a:latin typeface="Tahoma"/>
                <a:cs typeface="Tahoma"/>
              </a:rPr>
              <a:t>Qual</a:t>
            </a:r>
            <a:r>
              <a:rPr sz="1941" spc="-1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spc="-13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escala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dos</a:t>
            </a:r>
            <a:r>
              <a:rPr sz="1941" spc="-13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testes?</a:t>
            </a:r>
            <a:endParaRPr sz="1941">
              <a:latin typeface="Tahoma"/>
              <a:cs typeface="Tahoma"/>
            </a:endParaRPr>
          </a:p>
          <a:p>
            <a:pPr marL="809108" lvl="1" indent="-277360">
              <a:spcBef>
                <a:spcPts val="441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721" spc="9" dirty="0">
                <a:latin typeface="Tahoma"/>
                <a:cs typeface="Tahoma"/>
              </a:rPr>
              <a:t>Identificar</a:t>
            </a:r>
            <a:r>
              <a:rPr sz="1721" spc="-31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áreas</a:t>
            </a:r>
            <a:r>
              <a:rPr sz="1721" dirty="0">
                <a:latin typeface="Tahoma"/>
                <a:cs typeface="Tahoma"/>
              </a:rPr>
              <a:t> </a:t>
            </a:r>
            <a:r>
              <a:rPr sz="1721" spc="18" dirty="0">
                <a:latin typeface="Tahoma"/>
                <a:cs typeface="Tahoma"/>
              </a:rPr>
              <a:t>de</a:t>
            </a:r>
            <a:r>
              <a:rPr sz="1721" spc="9" dirty="0">
                <a:latin typeface="Tahoma"/>
                <a:cs typeface="Tahoma"/>
              </a:rPr>
              <a:t> </a:t>
            </a:r>
            <a:r>
              <a:rPr sz="1721" spc="172" dirty="0">
                <a:solidFill>
                  <a:srgbClr val="00AF50"/>
                </a:solidFill>
                <a:latin typeface="Verdana"/>
                <a:cs typeface="Verdana"/>
              </a:rPr>
              <a:t>risco</a:t>
            </a:r>
            <a:endParaRPr sz="1721">
              <a:latin typeface="Verdana"/>
              <a:cs typeface="Verdana"/>
            </a:endParaRPr>
          </a:p>
          <a:p>
            <a:pPr marL="809108" lvl="1" indent="-277360">
              <a:spcBef>
                <a:spcPts val="459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721" spc="9" dirty="0">
                <a:latin typeface="Tahoma"/>
                <a:cs typeface="Tahoma"/>
              </a:rPr>
              <a:t>Identificar</a:t>
            </a:r>
            <a:r>
              <a:rPr sz="1721" spc="-26" dirty="0">
                <a:latin typeface="Tahoma"/>
                <a:cs typeface="Tahoma"/>
              </a:rPr>
              <a:t> </a:t>
            </a:r>
            <a:r>
              <a:rPr sz="1721" spc="163" dirty="0">
                <a:solidFill>
                  <a:srgbClr val="5B5BFF"/>
                </a:solidFill>
                <a:latin typeface="Verdana"/>
                <a:cs typeface="Verdana"/>
              </a:rPr>
              <a:t>itens</a:t>
            </a:r>
            <a:r>
              <a:rPr sz="1721" spc="-9" dirty="0">
                <a:solidFill>
                  <a:srgbClr val="5B5BFF"/>
                </a:solidFill>
                <a:latin typeface="Verdana"/>
                <a:cs typeface="Verdana"/>
              </a:rPr>
              <a:t> </a:t>
            </a:r>
            <a:r>
              <a:rPr sz="1721" spc="190" dirty="0">
                <a:solidFill>
                  <a:srgbClr val="5B5BFF"/>
                </a:solidFill>
                <a:latin typeface="Verdana"/>
                <a:cs typeface="Verdana"/>
              </a:rPr>
              <a:t>a</a:t>
            </a:r>
            <a:r>
              <a:rPr sz="1721" spc="-31" dirty="0">
                <a:solidFill>
                  <a:srgbClr val="5B5BFF"/>
                </a:solidFill>
                <a:latin typeface="Verdana"/>
                <a:cs typeface="Verdana"/>
              </a:rPr>
              <a:t> </a:t>
            </a:r>
            <a:r>
              <a:rPr sz="1721" spc="163" dirty="0">
                <a:solidFill>
                  <a:srgbClr val="5B5BFF"/>
                </a:solidFill>
                <a:latin typeface="Verdana"/>
                <a:cs typeface="Verdana"/>
              </a:rPr>
              <a:t>testar</a:t>
            </a:r>
            <a:endParaRPr sz="1721">
              <a:latin typeface="Verdana"/>
              <a:cs typeface="Verdana"/>
            </a:endParaRPr>
          </a:p>
          <a:p>
            <a:pPr marL="421924" indent="-333953">
              <a:spcBef>
                <a:spcPts val="476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9" dirty="0">
                <a:latin typeface="Tahoma"/>
                <a:cs typeface="Tahoma"/>
              </a:rPr>
              <a:t>Que</a:t>
            </a:r>
            <a:r>
              <a:rPr sz="1941" spc="-1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tipo</a:t>
            </a:r>
            <a:r>
              <a:rPr sz="1941" spc="-9" dirty="0">
                <a:latin typeface="Tahoma"/>
                <a:cs typeface="Tahoma"/>
              </a:rPr>
              <a:t> de</a:t>
            </a:r>
            <a:r>
              <a:rPr sz="1941" spc="-1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testes?</a:t>
            </a:r>
            <a:endParaRPr sz="1941">
              <a:latin typeface="Tahoma"/>
              <a:cs typeface="Tahoma"/>
            </a:endParaRPr>
          </a:p>
          <a:p>
            <a:pPr marL="809108" lvl="1" indent="-277360">
              <a:spcBef>
                <a:spcPts val="441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721" spc="9" dirty="0">
                <a:latin typeface="Tahoma"/>
                <a:cs typeface="Tahoma"/>
              </a:rPr>
              <a:t>Requisitos</a:t>
            </a:r>
            <a:r>
              <a:rPr sz="1721" spc="-44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funcionais?</a:t>
            </a:r>
            <a:endParaRPr sz="1721">
              <a:latin typeface="Tahoma"/>
              <a:cs typeface="Tahoma"/>
            </a:endParaRPr>
          </a:p>
          <a:p>
            <a:pPr marL="809108" lvl="1" indent="-277360">
              <a:spcBef>
                <a:spcPts val="446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721" spc="9" dirty="0">
                <a:latin typeface="Tahoma"/>
                <a:cs typeface="Tahoma"/>
              </a:rPr>
              <a:t>Requisitos</a:t>
            </a:r>
            <a:r>
              <a:rPr sz="1721" spc="-31" dirty="0">
                <a:latin typeface="Tahoma"/>
                <a:cs typeface="Tahoma"/>
              </a:rPr>
              <a:t> </a:t>
            </a:r>
            <a:r>
              <a:rPr sz="1721" spc="18" dirty="0">
                <a:latin typeface="Tahoma"/>
                <a:cs typeface="Tahoma"/>
              </a:rPr>
              <a:t>de</a:t>
            </a:r>
            <a:r>
              <a:rPr sz="1721" spc="-13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qualidade?</a:t>
            </a:r>
            <a:endParaRPr sz="1721">
              <a:latin typeface="Tahoma"/>
              <a:cs typeface="Tahoma"/>
            </a:endParaRPr>
          </a:p>
          <a:p>
            <a:pPr marL="421924" indent="-333953">
              <a:spcBef>
                <a:spcPts val="481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9" dirty="0">
                <a:latin typeface="Tahoma"/>
                <a:cs typeface="Tahoma"/>
              </a:rPr>
              <a:t>Como</a:t>
            </a:r>
            <a:r>
              <a:rPr sz="1941" spc="-26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testar?</a:t>
            </a:r>
            <a:endParaRPr sz="1941">
              <a:latin typeface="Tahoma"/>
              <a:cs typeface="Tahoma"/>
            </a:endParaRPr>
          </a:p>
          <a:p>
            <a:pPr marL="809108" lvl="1" indent="-277360">
              <a:spcBef>
                <a:spcPts val="441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721" spc="9" dirty="0">
                <a:latin typeface="Tahoma"/>
                <a:cs typeface="Tahoma"/>
              </a:rPr>
              <a:t>Quais</a:t>
            </a:r>
            <a:r>
              <a:rPr sz="1721" spc="-4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técnicas</a:t>
            </a:r>
            <a:r>
              <a:rPr sz="1721" spc="-22" dirty="0">
                <a:latin typeface="Tahoma"/>
                <a:cs typeface="Tahoma"/>
              </a:rPr>
              <a:t> </a:t>
            </a:r>
            <a:r>
              <a:rPr sz="1721" spc="4" dirty="0">
                <a:latin typeface="Tahoma"/>
                <a:cs typeface="Tahoma"/>
              </a:rPr>
              <a:t>utilizar?</a:t>
            </a:r>
            <a:endParaRPr sz="1721">
              <a:latin typeface="Tahoma"/>
              <a:cs typeface="Tahoma"/>
            </a:endParaRPr>
          </a:p>
          <a:p>
            <a:pPr marL="421924" indent="-333953">
              <a:spcBef>
                <a:spcPts val="468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4" dirty="0">
                <a:latin typeface="Tahoma"/>
                <a:cs typeface="Tahoma"/>
              </a:rPr>
              <a:t>Quando</a:t>
            </a:r>
            <a:r>
              <a:rPr sz="1941" spc="-49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parar?</a:t>
            </a:r>
            <a:endParaRPr sz="1941">
              <a:latin typeface="Tahoma"/>
              <a:cs typeface="Tahoma"/>
            </a:endParaRPr>
          </a:p>
          <a:p>
            <a:pPr marL="809108" lvl="1" indent="-277360">
              <a:spcBef>
                <a:spcPts val="454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721" spc="9" dirty="0">
                <a:latin typeface="Tahoma"/>
                <a:cs typeface="Tahoma"/>
              </a:rPr>
              <a:t>Estabelecer</a:t>
            </a:r>
            <a:r>
              <a:rPr sz="1721" spc="-4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condições</a:t>
            </a:r>
            <a:r>
              <a:rPr sz="1721" spc="-26" dirty="0">
                <a:latin typeface="Tahoma"/>
                <a:cs typeface="Tahoma"/>
              </a:rPr>
              <a:t> </a:t>
            </a:r>
            <a:r>
              <a:rPr sz="1721" spc="18" dirty="0">
                <a:latin typeface="Tahoma"/>
                <a:cs typeface="Tahoma"/>
              </a:rPr>
              <a:t>de</a:t>
            </a:r>
            <a:r>
              <a:rPr sz="1721" spc="4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término</a:t>
            </a:r>
            <a:endParaRPr sz="172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5774" y="2661173"/>
            <a:ext cx="4100232" cy="3812526"/>
          </a:xfrm>
          <a:prstGeom prst="rect">
            <a:avLst/>
          </a:prstGeom>
          <a:solidFill>
            <a:srgbClr val="D6D8EF"/>
          </a:solidFill>
          <a:ln w="10667">
            <a:solidFill>
              <a:srgbClr val="4649B3"/>
            </a:solidFill>
          </a:ln>
        </p:spPr>
        <p:txBody>
          <a:bodyPr vert="horz" wrap="square" lIns="0" tIns="40901" rIns="0" bIns="0" rtlCol="0">
            <a:spAutoFit/>
          </a:bodyPr>
          <a:lstStyle/>
          <a:p>
            <a:pPr marL="421924" indent="-333953">
              <a:spcBef>
                <a:spcPts val="322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4" dirty="0">
                <a:latin typeface="Tahoma"/>
                <a:cs typeface="Tahoma"/>
              </a:rPr>
              <a:t>Quais</a:t>
            </a:r>
            <a:r>
              <a:rPr sz="1941" spc="-22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recursos?</a:t>
            </a:r>
            <a:endParaRPr sz="1941">
              <a:latin typeface="Tahoma"/>
              <a:cs typeface="Tahoma"/>
            </a:endParaRPr>
          </a:p>
          <a:p>
            <a:pPr marL="809108" lvl="1" indent="-277360">
              <a:spcBef>
                <a:spcPts val="454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721" spc="9" dirty="0">
                <a:latin typeface="Tahoma"/>
                <a:cs typeface="Tahoma"/>
              </a:rPr>
              <a:t>Equipe</a:t>
            </a:r>
            <a:endParaRPr sz="1721">
              <a:latin typeface="Tahoma"/>
              <a:cs typeface="Tahoma"/>
            </a:endParaRPr>
          </a:p>
          <a:p>
            <a:pPr marL="809108" lvl="1" indent="-277360">
              <a:spcBef>
                <a:spcPts val="446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721" spc="9" dirty="0">
                <a:latin typeface="Tahoma"/>
                <a:cs typeface="Tahoma"/>
              </a:rPr>
              <a:t>Ferramentas</a:t>
            </a:r>
            <a:endParaRPr sz="1721">
              <a:latin typeface="Tahoma"/>
              <a:cs typeface="Tahoma"/>
            </a:endParaRPr>
          </a:p>
          <a:p>
            <a:pPr marL="421924" indent="-333953">
              <a:spcBef>
                <a:spcPts val="476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4" dirty="0">
                <a:latin typeface="Tahoma"/>
                <a:cs typeface="Tahoma"/>
              </a:rPr>
              <a:t>Quanto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vai</a:t>
            </a:r>
            <a:r>
              <a:rPr sz="1941" spc="-22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custar?</a:t>
            </a:r>
            <a:endParaRPr sz="1941">
              <a:latin typeface="Tahoma"/>
              <a:cs typeface="Tahoma"/>
            </a:endParaRPr>
          </a:p>
          <a:p>
            <a:pPr marL="809108" lvl="1" indent="-277360">
              <a:spcBef>
                <a:spcPts val="446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721" spc="9" dirty="0">
                <a:latin typeface="Tahoma"/>
                <a:cs typeface="Tahoma"/>
              </a:rPr>
              <a:t>Estimativas</a:t>
            </a:r>
            <a:r>
              <a:rPr sz="1721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de</a:t>
            </a:r>
            <a:r>
              <a:rPr sz="1721" spc="4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custo</a:t>
            </a:r>
            <a:r>
              <a:rPr sz="1721" spc="-9" dirty="0">
                <a:latin typeface="Tahoma"/>
                <a:cs typeface="Tahoma"/>
              </a:rPr>
              <a:t> </a:t>
            </a:r>
            <a:r>
              <a:rPr sz="1721" spc="13" dirty="0">
                <a:latin typeface="Tahoma"/>
                <a:cs typeface="Tahoma"/>
              </a:rPr>
              <a:t>e</a:t>
            </a:r>
            <a:r>
              <a:rPr sz="1721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esforço</a:t>
            </a:r>
            <a:endParaRPr sz="1721">
              <a:latin typeface="Tahoma"/>
              <a:cs typeface="Tahoma"/>
            </a:endParaRPr>
          </a:p>
          <a:p>
            <a:pPr marL="421924" indent="-333953">
              <a:spcBef>
                <a:spcPts val="468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9" dirty="0">
                <a:latin typeface="Tahoma"/>
                <a:cs typeface="Tahoma"/>
              </a:rPr>
              <a:t>Cronograma?</a:t>
            </a:r>
            <a:endParaRPr sz="1941">
              <a:latin typeface="Tahoma"/>
              <a:cs typeface="Tahoma"/>
            </a:endParaRPr>
          </a:p>
          <a:p>
            <a:pPr marL="421924" indent="-333953">
              <a:spcBef>
                <a:spcPts val="463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9" dirty="0">
                <a:latin typeface="Tahoma"/>
                <a:cs typeface="Tahoma"/>
              </a:rPr>
              <a:t>Controle</a:t>
            </a:r>
            <a:endParaRPr sz="1941">
              <a:latin typeface="Tahoma"/>
              <a:cs typeface="Tahoma"/>
            </a:endParaRPr>
          </a:p>
          <a:p>
            <a:pPr marL="809108" marR="742990" lvl="1" indent="-277360">
              <a:lnSpc>
                <a:spcPct val="100600"/>
              </a:lnSpc>
              <a:spcBef>
                <a:spcPts val="375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dirty="0">
                <a:latin typeface="Tahoma"/>
                <a:cs typeface="Tahoma"/>
              </a:rPr>
              <a:t>Monitorar </a:t>
            </a:r>
            <a:r>
              <a:rPr sz="1544" spc="4" dirty="0">
                <a:latin typeface="Tahoma"/>
                <a:cs typeface="Tahoma"/>
              </a:rPr>
              <a:t>o progresso </a:t>
            </a:r>
            <a:r>
              <a:rPr sz="1544" dirty="0">
                <a:latin typeface="Tahoma"/>
                <a:cs typeface="Tahoma"/>
              </a:rPr>
              <a:t>das </a:t>
            </a:r>
            <a:r>
              <a:rPr sz="1544" spc="4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atividades</a:t>
            </a:r>
            <a:r>
              <a:rPr sz="1544" spc="-31" dirty="0">
                <a:latin typeface="Tahoma"/>
                <a:cs typeface="Tahoma"/>
              </a:rPr>
              <a:t> </a:t>
            </a:r>
            <a:r>
              <a:rPr sz="1544" spc="9" dirty="0">
                <a:latin typeface="Tahoma"/>
                <a:cs typeface="Tahoma"/>
              </a:rPr>
              <a:t>de</a:t>
            </a:r>
            <a:r>
              <a:rPr sz="1544" spc="-13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teste:</a:t>
            </a:r>
            <a:r>
              <a:rPr sz="1544" spc="-9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realizado </a:t>
            </a:r>
            <a:r>
              <a:rPr sz="1544" spc="-468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conforme</a:t>
            </a:r>
            <a:r>
              <a:rPr sz="1544" spc="-18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o</a:t>
            </a:r>
            <a:r>
              <a:rPr sz="1544" spc="-13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planejado?</a:t>
            </a:r>
            <a:endParaRPr sz="1544">
              <a:latin typeface="Tahoma"/>
              <a:cs typeface="Tahoma"/>
            </a:endParaRPr>
          </a:p>
          <a:p>
            <a:pPr marL="421924" indent="-333953">
              <a:spcBef>
                <a:spcPts val="463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9" dirty="0">
                <a:latin typeface="Tahoma"/>
                <a:cs typeface="Tahoma"/>
              </a:rPr>
              <a:t>Artefato</a:t>
            </a:r>
            <a:r>
              <a:rPr sz="1941" spc="3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produzido:</a:t>
            </a:r>
            <a:endParaRPr sz="1941">
              <a:latin typeface="Tahoma"/>
              <a:cs typeface="Tahoma"/>
            </a:endParaRPr>
          </a:p>
          <a:p>
            <a:pPr marL="809108" lvl="1" indent="-277360">
              <a:spcBef>
                <a:spcPts val="383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dirty="0">
                <a:latin typeface="Tahoma"/>
                <a:cs typeface="Tahoma"/>
              </a:rPr>
              <a:t>Plano</a:t>
            </a:r>
            <a:r>
              <a:rPr sz="1544" spc="-31" dirty="0">
                <a:latin typeface="Tahoma"/>
                <a:cs typeface="Tahoma"/>
              </a:rPr>
              <a:t> </a:t>
            </a:r>
            <a:r>
              <a:rPr sz="1544" spc="9" dirty="0">
                <a:latin typeface="Tahoma"/>
                <a:cs typeface="Tahoma"/>
              </a:rPr>
              <a:t>de</a:t>
            </a:r>
            <a:r>
              <a:rPr sz="1544" spc="-35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Testes</a:t>
            </a:r>
            <a:endParaRPr sz="1544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57768" y="2013697"/>
            <a:ext cx="7159438" cy="425263"/>
            <a:chOff x="1245870" y="2282189"/>
            <a:chExt cx="8114030" cy="481965"/>
          </a:xfrm>
        </p:grpSpPr>
        <p:sp>
          <p:nvSpPr>
            <p:cNvPr id="10" name="object 10"/>
            <p:cNvSpPr/>
            <p:nvPr/>
          </p:nvSpPr>
          <p:spPr>
            <a:xfrm>
              <a:off x="1266444" y="2302763"/>
              <a:ext cx="8072755" cy="440690"/>
            </a:xfrm>
            <a:custGeom>
              <a:avLst/>
              <a:gdLst/>
              <a:ahLst/>
              <a:cxnLst/>
              <a:rect l="l" t="t" r="r" b="b"/>
              <a:pathLst>
                <a:path w="8072755" h="440689">
                  <a:moveTo>
                    <a:pt x="8072627" y="440435"/>
                  </a:moveTo>
                  <a:lnTo>
                    <a:pt x="0" y="440436"/>
                  </a:lnTo>
                  <a:lnTo>
                    <a:pt x="0" y="0"/>
                  </a:lnTo>
                </a:path>
              </a:pathLst>
            </a:custGeom>
            <a:ln w="4114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1266444" y="2302763"/>
              <a:ext cx="8072755" cy="440690"/>
            </a:xfrm>
            <a:custGeom>
              <a:avLst/>
              <a:gdLst/>
              <a:ahLst/>
              <a:cxnLst/>
              <a:rect l="l" t="t" r="r" b="b"/>
              <a:pathLst>
                <a:path w="8072755" h="440689">
                  <a:moveTo>
                    <a:pt x="8072627" y="440436"/>
                  </a:moveTo>
                  <a:lnTo>
                    <a:pt x="0" y="440436"/>
                  </a:lnTo>
                  <a:lnTo>
                    <a:pt x="0" y="0"/>
                  </a:lnTo>
                  <a:lnTo>
                    <a:pt x="8072627" y="0"/>
                  </a:lnTo>
                  <a:lnTo>
                    <a:pt x="8072627" y="440436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1266444" y="2302763"/>
              <a:ext cx="8072755" cy="440690"/>
            </a:xfrm>
            <a:custGeom>
              <a:avLst/>
              <a:gdLst/>
              <a:ahLst/>
              <a:cxnLst/>
              <a:rect l="l" t="t" r="r" b="b"/>
              <a:pathLst>
                <a:path w="8072755" h="440689">
                  <a:moveTo>
                    <a:pt x="0" y="0"/>
                  </a:moveTo>
                  <a:lnTo>
                    <a:pt x="8072627" y="0"/>
                  </a:lnTo>
                  <a:lnTo>
                    <a:pt x="8072627" y="440436"/>
                  </a:lnTo>
                  <a:lnTo>
                    <a:pt x="0" y="440436"/>
                  </a:lnTo>
                  <a:lnTo>
                    <a:pt x="0" y="0"/>
                  </a:lnTo>
                  <a:close/>
                </a:path>
              </a:pathLst>
            </a:custGeom>
            <a:ln w="4114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75922" y="2022774"/>
            <a:ext cx="7123019" cy="350721"/>
          </a:xfrm>
          <a:prstGeom prst="rect">
            <a:avLst/>
          </a:prstGeom>
        </p:spPr>
        <p:txBody>
          <a:bodyPr vert="horz" wrap="square" lIns="0" tIns="51546" rIns="0" bIns="0" rtlCol="0">
            <a:spAutoFit/>
          </a:bodyPr>
          <a:lstStyle/>
          <a:p>
            <a:pPr marL="88531">
              <a:spcBef>
                <a:spcPts val="405"/>
              </a:spcBef>
            </a:pPr>
            <a:r>
              <a:rPr sz="1941" spc="150" dirty="0">
                <a:solidFill>
                  <a:srgbClr val="FFFFFF"/>
                </a:solidFill>
                <a:latin typeface="Verdana"/>
                <a:cs typeface="Verdana"/>
              </a:rPr>
              <a:t>Objetivo</a:t>
            </a:r>
            <a:r>
              <a:rPr sz="1941" spc="1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941" spc="4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spc="-4" dirty="0">
                <a:solidFill>
                  <a:srgbClr val="FFFFFF"/>
                </a:solidFill>
                <a:latin typeface="Tahoma"/>
                <a:cs typeface="Tahoma"/>
              </a:rPr>
              <a:t>planejar</a:t>
            </a:r>
            <a:r>
              <a:rPr sz="1941" spc="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1941" spc="-4" dirty="0">
                <a:solidFill>
                  <a:srgbClr val="FFFFFF"/>
                </a:solidFill>
                <a:latin typeface="Tahoma"/>
                <a:cs typeface="Tahoma"/>
              </a:rPr>
              <a:t>atividades</a:t>
            </a:r>
            <a:r>
              <a:rPr sz="1941" spc="1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spc="-9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941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spc="-4" dirty="0">
                <a:solidFill>
                  <a:srgbClr val="FFFFFF"/>
                </a:solidFill>
                <a:latin typeface="Tahoma"/>
                <a:cs typeface="Tahoma"/>
              </a:rPr>
              <a:t>teste</a:t>
            </a:r>
            <a:r>
              <a:rPr sz="1941" spc="1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spc="-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94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spc="-9" dirty="0">
                <a:solidFill>
                  <a:srgbClr val="FFFFFF"/>
                </a:solidFill>
                <a:latin typeface="Tahoma"/>
                <a:cs typeface="Tahoma"/>
              </a:rPr>
              <a:t>serem</a:t>
            </a:r>
            <a:r>
              <a:rPr sz="1941" spc="1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spc="-9" dirty="0">
                <a:solidFill>
                  <a:srgbClr val="FFFFFF"/>
                </a:solidFill>
                <a:latin typeface="Tahoma"/>
                <a:cs typeface="Tahoma"/>
              </a:rPr>
              <a:t>realizadas</a:t>
            </a:r>
            <a:endParaRPr sz="1941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60224" y="953872"/>
            <a:ext cx="5732369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pc="13" dirty="0"/>
              <a:t>Fundamentos</a:t>
            </a:r>
            <a:r>
              <a:rPr spc="-4" dirty="0"/>
              <a:t> </a:t>
            </a:r>
            <a:r>
              <a:rPr spc="9" dirty="0"/>
              <a:t>de</a:t>
            </a:r>
            <a:r>
              <a:rPr spc="-4" dirty="0"/>
              <a:t> </a:t>
            </a:r>
            <a:r>
              <a:rPr spc="13" dirty="0"/>
              <a:t>Testes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1156" y="2327311"/>
            <a:ext cx="1438275" cy="36996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338" b="1" spc="-9" dirty="0">
                <a:latin typeface="Tahoma"/>
                <a:cs typeface="Tahoma"/>
              </a:rPr>
              <a:t>Objetivos</a:t>
            </a:r>
            <a:endParaRPr sz="2338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7517" y="2734460"/>
            <a:ext cx="3931920" cy="38445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02223" y="2739166"/>
            <a:ext cx="3922619" cy="3883536"/>
          </a:xfrm>
          <a:prstGeom prst="rect">
            <a:avLst/>
          </a:prstGeom>
          <a:ln w="10668">
            <a:solidFill>
              <a:srgbClr val="000000"/>
            </a:solidFill>
          </a:ln>
        </p:spPr>
        <p:txBody>
          <a:bodyPr vert="horz" wrap="square" lIns="0" tIns="42582" rIns="0" bIns="0" rtlCol="0">
            <a:spAutoFit/>
          </a:bodyPr>
          <a:lstStyle/>
          <a:p>
            <a:pPr marL="423045" marR="697603" indent="-333953">
              <a:spcBef>
                <a:spcPts val="335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3045" algn="l"/>
                <a:tab pos="423604" algn="l"/>
              </a:tabLst>
            </a:pPr>
            <a:r>
              <a:rPr sz="1941" spc="-9" dirty="0">
                <a:latin typeface="Tahoma"/>
                <a:cs typeface="Tahoma"/>
              </a:rPr>
              <a:t>Compreender</a:t>
            </a:r>
            <a:r>
              <a:rPr sz="1941" spc="-4" dirty="0">
                <a:latin typeface="Tahoma"/>
                <a:cs typeface="Tahoma"/>
              </a:rPr>
              <a:t> o </a:t>
            </a:r>
            <a:r>
              <a:rPr sz="1941" spc="-9" dirty="0">
                <a:latin typeface="Tahoma"/>
                <a:cs typeface="Tahoma"/>
              </a:rPr>
              <a:t>papel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dos </a:t>
            </a:r>
            <a:r>
              <a:rPr sz="1941" spc="-59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testes</a:t>
            </a:r>
            <a:r>
              <a:rPr sz="1941" spc="13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dentro</a:t>
            </a:r>
            <a:r>
              <a:rPr sz="1941" spc="22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</a:t>
            </a:r>
            <a:r>
              <a:rPr sz="1941" spc="-26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V&amp;V</a:t>
            </a:r>
            <a:endParaRPr sz="1941">
              <a:latin typeface="Tahoma"/>
              <a:cs typeface="Tahoma"/>
            </a:endParaRPr>
          </a:p>
          <a:p>
            <a:pPr marL="423045" marR="289127" indent="-333953">
              <a:spcBef>
                <a:spcPts val="463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3045" algn="l"/>
                <a:tab pos="423604" algn="l"/>
              </a:tabLst>
            </a:pPr>
            <a:r>
              <a:rPr sz="1941" spc="-9" dirty="0">
                <a:latin typeface="Tahoma"/>
                <a:cs typeface="Tahoma"/>
              </a:rPr>
              <a:t>Entender</a:t>
            </a:r>
            <a:r>
              <a:rPr sz="1941" spc="22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para </a:t>
            </a:r>
            <a:r>
              <a:rPr sz="1941" spc="-4" dirty="0">
                <a:latin typeface="Tahoma"/>
                <a:cs typeface="Tahoma"/>
              </a:rPr>
              <a:t>que </a:t>
            </a:r>
            <a:r>
              <a:rPr sz="1941" spc="-9" dirty="0">
                <a:latin typeface="Tahoma"/>
                <a:cs typeface="Tahoma"/>
              </a:rPr>
              <a:t>servem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os </a:t>
            </a:r>
            <a:r>
              <a:rPr sz="1941" spc="-59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testes</a:t>
            </a:r>
            <a:endParaRPr sz="1941">
              <a:latin typeface="Tahoma"/>
              <a:cs typeface="Tahoma"/>
            </a:endParaRPr>
          </a:p>
          <a:p>
            <a:pPr marL="423045" marR="709931" indent="-333953">
              <a:spcBef>
                <a:spcPts val="468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3045" algn="l"/>
                <a:tab pos="423604" algn="l"/>
              </a:tabLst>
            </a:pPr>
            <a:r>
              <a:rPr sz="1941" spc="-9" dirty="0">
                <a:latin typeface="Tahoma"/>
                <a:cs typeface="Tahoma"/>
              </a:rPr>
              <a:t>Aprender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spc="-9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diferença</a:t>
            </a:r>
            <a:r>
              <a:rPr sz="1941" spc="1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e 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complementaridade </a:t>
            </a:r>
            <a:r>
              <a:rPr sz="1941" spc="-9" dirty="0">
                <a:latin typeface="Tahoma"/>
                <a:cs typeface="Tahoma"/>
              </a:rPr>
              <a:t>entre </a:t>
            </a:r>
            <a:r>
              <a:rPr sz="1941" spc="-596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depuração</a:t>
            </a:r>
            <a:r>
              <a:rPr sz="1941" spc="22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e </a:t>
            </a:r>
            <a:r>
              <a:rPr sz="1941" spc="-9" dirty="0">
                <a:latin typeface="Tahoma"/>
                <a:cs typeface="Tahoma"/>
              </a:rPr>
              <a:t>testes</a:t>
            </a:r>
            <a:endParaRPr sz="1941">
              <a:latin typeface="Tahoma"/>
              <a:cs typeface="Tahoma"/>
            </a:endParaRPr>
          </a:p>
          <a:p>
            <a:pPr marL="423045" marR="475715" indent="-333953">
              <a:spcBef>
                <a:spcPts val="468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3045" algn="l"/>
                <a:tab pos="423604" algn="l"/>
              </a:tabLst>
            </a:pPr>
            <a:r>
              <a:rPr sz="1941" spc="-4" dirty="0">
                <a:latin typeface="Tahoma"/>
                <a:cs typeface="Tahoma"/>
              </a:rPr>
              <a:t>Conhecer</a:t>
            </a:r>
            <a:r>
              <a:rPr sz="1941" spc="-1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as</a:t>
            </a:r>
            <a:r>
              <a:rPr sz="1941" spc="-26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dimensões</a:t>
            </a:r>
            <a:r>
              <a:rPr sz="1941" spc="-22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dos </a:t>
            </a:r>
            <a:r>
              <a:rPr sz="1941" spc="-59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testes</a:t>
            </a:r>
            <a:endParaRPr sz="1941">
              <a:latin typeface="Tahoma"/>
              <a:cs typeface="Tahoma"/>
            </a:endParaRPr>
          </a:p>
          <a:p>
            <a:pPr marL="423045" marR="266714" indent="-333953">
              <a:spcBef>
                <a:spcPts val="463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3045" algn="l"/>
                <a:tab pos="423604" algn="l"/>
              </a:tabLst>
            </a:pPr>
            <a:r>
              <a:rPr sz="1941" spc="-4" dirty="0">
                <a:latin typeface="Tahoma"/>
                <a:cs typeface="Tahoma"/>
              </a:rPr>
              <a:t>Apresentar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as</a:t>
            </a:r>
            <a:r>
              <a:rPr sz="1941" spc="-4" dirty="0">
                <a:latin typeface="Tahoma"/>
                <a:cs typeface="Tahoma"/>
              </a:rPr>
              <a:t> principais 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atividades </a:t>
            </a:r>
            <a:r>
              <a:rPr sz="1941" spc="-9" dirty="0">
                <a:latin typeface="Tahoma"/>
                <a:cs typeface="Tahoma"/>
              </a:rPr>
              <a:t>de </a:t>
            </a:r>
            <a:r>
              <a:rPr sz="1941" spc="-4" dirty="0">
                <a:latin typeface="Tahoma"/>
                <a:cs typeface="Tahoma"/>
              </a:rPr>
              <a:t>um </a:t>
            </a:r>
            <a:r>
              <a:rPr sz="1941" spc="-9" dirty="0">
                <a:latin typeface="Tahoma"/>
                <a:cs typeface="Tahoma"/>
              </a:rPr>
              <a:t>processo de </a:t>
            </a:r>
            <a:r>
              <a:rPr sz="1941" spc="-596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testes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6152" y="2327311"/>
            <a:ext cx="1151404" cy="36996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338" b="1" spc="-18" dirty="0">
                <a:latin typeface="Tahoma"/>
                <a:cs typeface="Tahoma"/>
              </a:rPr>
              <a:t>T</a:t>
            </a:r>
            <a:r>
              <a:rPr sz="2338" b="1" spc="-4" dirty="0">
                <a:latin typeface="Tahoma"/>
                <a:cs typeface="Tahoma"/>
              </a:rPr>
              <a:t>ó</a:t>
            </a:r>
            <a:r>
              <a:rPr sz="2338" b="1" spc="-9" dirty="0">
                <a:latin typeface="Tahoma"/>
                <a:cs typeface="Tahoma"/>
              </a:rPr>
              <a:t>pi</a:t>
            </a:r>
            <a:r>
              <a:rPr sz="2338" b="1" spc="-4" dirty="0">
                <a:latin typeface="Tahoma"/>
                <a:cs typeface="Tahoma"/>
              </a:rPr>
              <a:t>c</a:t>
            </a:r>
            <a:r>
              <a:rPr sz="2338" b="1" spc="-26" dirty="0">
                <a:latin typeface="Tahoma"/>
                <a:cs typeface="Tahoma"/>
              </a:rPr>
              <a:t>o</a:t>
            </a:r>
            <a:r>
              <a:rPr sz="2338" b="1" spc="-9" dirty="0">
                <a:latin typeface="Tahoma"/>
                <a:cs typeface="Tahoma"/>
              </a:rPr>
              <a:t>s</a:t>
            </a:r>
            <a:endParaRPr sz="2338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62507" y="2734403"/>
            <a:ext cx="3932144" cy="3844738"/>
            <a:chOff x="5104574" y="3098990"/>
            <a:chExt cx="4456430" cy="4357370"/>
          </a:xfrm>
        </p:grpSpPr>
        <p:sp>
          <p:nvSpPr>
            <p:cNvPr id="12" name="object 12"/>
            <p:cNvSpPr/>
            <p:nvPr/>
          </p:nvSpPr>
          <p:spPr>
            <a:xfrm>
              <a:off x="5109971" y="310438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DAB6C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4637" y="3099054"/>
              <a:ext cx="4456176" cy="43571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109971" y="3104388"/>
              <a:ext cx="4445635" cy="4346575"/>
            </a:xfrm>
            <a:custGeom>
              <a:avLst/>
              <a:gdLst/>
              <a:ahLst/>
              <a:cxnLst/>
              <a:rect l="l" t="t" r="r" b="b"/>
              <a:pathLst>
                <a:path w="4445634" h="4346575">
                  <a:moveTo>
                    <a:pt x="0" y="0"/>
                  </a:moveTo>
                  <a:lnTo>
                    <a:pt x="4445508" y="0"/>
                  </a:lnTo>
                  <a:lnTo>
                    <a:pt x="4445508" y="4346447"/>
                  </a:lnTo>
                  <a:lnTo>
                    <a:pt x="0" y="434644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DAB6C4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46165" y="2770969"/>
            <a:ext cx="3189194" cy="2899304"/>
          </a:xfrm>
          <a:prstGeom prst="rect">
            <a:avLst/>
          </a:prstGeom>
        </p:spPr>
        <p:txBody>
          <a:bodyPr vert="horz" wrap="square" lIns="0" tIns="22971" rIns="0" bIns="0" rtlCol="0">
            <a:spAutoFit/>
          </a:bodyPr>
          <a:lstStyle/>
          <a:p>
            <a:pPr marL="344599" marR="255508" indent="-333953">
              <a:lnSpc>
                <a:spcPts val="2797"/>
              </a:lnSpc>
              <a:spcBef>
                <a:spcPts val="180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44599" algn="l"/>
                <a:tab pos="345160" algn="l"/>
              </a:tabLst>
            </a:pPr>
            <a:r>
              <a:rPr sz="2338" spc="-13" dirty="0">
                <a:latin typeface="Tahoma"/>
                <a:cs typeface="Tahoma"/>
              </a:rPr>
              <a:t>Para </a:t>
            </a:r>
            <a:r>
              <a:rPr sz="2338" spc="-9" dirty="0">
                <a:latin typeface="Tahoma"/>
                <a:cs typeface="Tahoma"/>
              </a:rPr>
              <a:t>que servem os </a:t>
            </a:r>
            <a:r>
              <a:rPr sz="2338" spc="-719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testes</a:t>
            </a:r>
            <a:endParaRPr sz="2338">
              <a:latin typeface="Tahoma"/>
              <a:cs typeface="Tahoma"/>
            </a:endParaRPr>
          </a:p>
          <a:p>
            <a:pPr marL="344599" indent="-333953">
              <a:spcBef>
                <a:spcPts val="454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44599" algn="l"/>
                <a:tab pos="345160" algn="l"/>
              </a:tabLst>
            </a:pPr>
            <a:r>
              <a:rPr sz="2338" spc="-9" dirty="0">
                <a:latin typeface="Tahoma"/>
                <a:cs typeface="Tahoma"/>
              </a:rPr>
              <a:t>Testes:</a:t>
            </a:r>
            <a:r>
              <a:rPr sz="2338" spc="-18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definições</a:t>
            </a:r>
            <a:endParaRPr sz="2338">
              <a:latin typeface="Tahoma"/>
              <a:cs typeface="Tahoma"/>
            </a:endParaRPr>
          </a:p>
          <a:p>
            <a:pPr marL="344599" indent="-333953">
              <a:spcBef>
                <a:spcPts val="538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44599" algn="l"/>
                <a:tab pos="345160" algn="l"/>
              </a:tabLst>
            </a:pPr>
            <a:r>
              <a:rPr sz="2338" spc="-4" dirty="0">
                <a:latin typeface="Tahoma"/>
                <a:cs typeface="Tahoma"/>
              </a:rPr>
              <a:t>Alguns</a:t>
            </a:r>
            <a:r>
              <a:rPr sz="2338" spc="-53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princípios</a:t>
            </a:r>
            <a:endParaRPr sz="2338">
              <a:latin typeface="Tahoma"/>
              <a:cs typeface="Tahoma"/>
            </a:endParaRPr>
          </a:p>
          <a:p>
            <a:pPr marL="344599" indent="-333953">
              <a:spcBef>
                <a:spcPts val="552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44599" algn="l"/>
                <a:tab pos="345160" algn="l"/>
              </a:tabLst>
            </a:pPr>
            <a:r>
              <a:rPr sz="2338" spc="-9" dirty="0">
                <a:latin typeface="Tahoma"/>
                <a:cs typeface="Tahoma"/>
              </a:rPr>
              <a:t>Testes</a:t>
            </a:r>
            <a:r>
              <a:rPr sz="2338" spc="-18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e</a:t>
            </a:r>
            <a:r>
              <a:rPr sz="2338" spc="-40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Depuração</a:t>
            </a:r>
            <a:endParaRPr sz="2338">
              <a:latin typeface="Tahoma"/>
              <a:cs typeface="Tahoma"/>
            </a:endParaRPr>
          </a:p>
          <a:p>
            <a:pPr marL="344599" indent="-333953">
              <a:spcBef>
                <a:spcPts val="552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44599" algn="l"/>
                <a:tab pos="345160" algn="l"/>
              </a:tabLst>
            </a:pPr>
            <a:r>
              <a:rPr sz="2338" spc="-9" dirty="0">
                <a:latin typeface="Tahoma"/>
                <a:cs typeface="Tahoma"/>
              </a:rPr>
              <a:t>Dimensões</a:t>
            </a:r>
            <a:r>
              <a:rPr sz="2338" spc="-49" dirty="0">
                <a:latin typeface="Tahoma"/>
                <a:cs typeface="Tahoma"/>
              </a:rPr>
              <a:t> </a:t>
            </a:r>
            <a:r>
              <a:rPr sz="2338" spc="-4" dirty="0">
                <a:latin typeface="Tahoma"/>
                <a:cs typeface="Tahoma"/>
              </a:rPr>
              <a:t>dos</a:t>
            </a:r>
            <a:r>
              <a:rPr sz="2338" spc="-18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testes</a:t>
            </a:r>
            <a:endParaRPr sz="2338">
              <a:latin typeface="Tahoma"/>
              <a:cs typeface="Tahoma"/>
            </a:endParaRPr>
          </a:p>
          <a:p>
            <a:pPr marL="344599" indent="-333953">
              <a:spcBef>
                <a:spcPts val="552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44599" algn="l"/>
                <a:tab pos="345160" algn="l"/>
              </a:tabLst>
            </a:pPr>
            <a:r>
              <a:rPr sz="2338" spc="-9" dirty="0">
                <a:latin typeface="Tahoma"/>
                <a:cs typeface="Tahoma"/>
              </a:rPr>
              <a:t>Processo</a:t>
            </a:r>
            <a:r>
              <a:rPr sz="2338" spc="-18" dirty="0">
                <a:latin typeface="Tahoma"/>
                <a:cs typeface="Tahoma"/>
              </a:rPr>
              <a:t> </a:t>
            </a:r>
            <a:r>
              <a:rPr sz="2338" dirty="0">
                <a:latin typeface="Tahoma"/>
                <a:cs typeface="Tahoma"/>
              </a:rPr>
              <a:t>de</a:t>
            </a:r>
            <a:r>
              <a:rPr sz="2338" spc="-49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testes</a:t>
            </a:r>
            <a:endParaRPr sz="2338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25722" y="6149340"/>
            <a:ext cx="403412" cy="4034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30588" y="1076385"/>
            <a:ext cx="5248275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pc="9" dirty="0"/>
              <a:t>Identificação</a:t>
            </a:r>
            <a:r>
              <a:rPr spc="4" dirty="0"/>
              <a:t> </a:t>
            </a:r>
            <a:r>
              <a:rPr spc="9" dirty="0"/>
              <a:t>de</a:t>
            </a:r>
            <a:r>
              <a:rPr spc="-9" dirty="0"/>
              <a:t> </a:t>
            </a:r>
            <a:r>
              <a:rPr spc="13" dirty="0"/>
              <a:t>Risco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59573" y="2040700"/>
            <a:ext cx="6416488" cy="3607651"/>
          </a:xfrm>
          <a:prstGeom prst="rect">
            <a:avLst/>
          </a:prstGeom>
        </p:spPr>
        <p:txBody>
          <a:bodyPr vert="horz" wrap="square" lIns="0" tIns="117662" rIns="0" bIns="0" rtlCol="0">
            <a:spAutoFit/>
          </a:bodyPr>
          <a:lstStyle/>
          <a:p>
            <a:pPr marL="4225403">
              <a:spcBef>
                <a:spcPts val="927"/>
              </a:spcBef>
            </a:pPr>
            <a:r>
              <a:rPr sz="2338" b="1" spc="-9" dirty="0">
                <a:latin typeface="Tahoma"/>
                <a:cs typeface="Tahoma"/>
              </a:rPr>
              <a:t>Matriz</a:t>
            </a:r>
            <a:r>
              <a:rPr sz="2338" b="1" spc="-35" dirty="0">
                <a:latin typeface="Tahoma"/>
                <a:cs typeface="Tahoma"/>
              </a:rPr>
              <a:t> </a:t>
            </a:r>
            <a:r>
              <a:rPr sz="2338" b="1" spc="-9" dirty="0">
                <a:latin typeface="Tahoma"/>
                <a:cs typeface="Tahoma"/>
              </a:rPr>
              <a:t>de</a:t>
            </a:r>
            <a:r>
              <a:rPr sz="2338" b="1" spc="-53" dirty="0">
                <a:latin typeface="Tahoma"/>
                <a:cs typeface="Tahoma"/>
              </a:rPr>
              <a:t> </a:t>
            </a:r>
            <a:r>
              <a:rPr sz="2338" b="1" spc="-4" dirty="0">
                <a:latin typeface="Tahoma"/>
                <a:cs typeface="Tahoma"/>
              </a:rPr>
              <a:t>risco</a:t>
            </a:r>
            <a:endParaRPr sz="2338">
              <a:latin typeface="Tahoma"/>
              <a:cs typeface="Tahoma"/>
            </a:endParaRPr>
          </a:p>
          <a:p>
            <a:pPr marL="344599" marR="2718692" indent="-333953">
              <a:lnSpc>
                <a:spcPts val="2797"/>
              </a:lnSpc>
              <a:spcBef>
                <a:spcPts val="935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44599" algn="l"/>
                <a:tab pos="345160" algn="l"/>
              </a:tabLst>
            </a:pPr>
            <a:r>
              <a:rPr sz="2338" spc="-9" dirty="0">
                <a:latin typeface="Tahoma"/>
                <a:cs typeface="Tahoma"/>
              </a:rPr>
              <a:t>Avaliar</a:t>
            </a:r>
            <a:r>
              <a:rPr sz="2338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risco</a:t>
            </a:r>
            <a:r>
              <a:rPr sz="2338" spc="-4" dirty="0">
                <a:latin typeface="Tahoma"/>
                <a:cs typeface="Tahoma"/>
              </a:rPr>
              <a:t> </a:t>
            </a:r>
            <a:r>
              <a:rPr sz="2338" spc="-13" dirty="0">
                <a:latin typeface="Tahoma"/>
                <a:cs typeface="Tahoma"/>
              </a:rPr>
              <a:t>de </a:t>
            </a:r>
            <a:r>
              <a:rPr sz="2338" spc="-9" dirty="0">
                <a:latin typeface="Tahoma"/>
                <a:cs typeface="Tahoma"/>
              </a:rPr>
              <a:t>falhas </a:t>
            </a:r>
            <a:r>
              <a:rPr sz="2338" spc="-4" dirty="0">
                <a:latin typeface="Tahoma"/>
                <a:cs typeface="Tahoma"/>
              </a:rPr>
              <a:t>em </a:t>
            </a:r>
            <a:r>
              <a:rPr sz="2338" spc="-719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funcionalidades</a:t>
            </a:r>
            <a:r>
              <a:rPr sz="2338" spc="13" dirty="0">
                <a:latin typeface="Tahoma"/>
                <a:cs typeface="Tahoma"/>
              </a:rPr>
              <a:t> </a:t>
            </a:r>
            <a:r>
              <a:rPr sz="2338" spc="-13" dirty="0">
                <a:latin typeface="Tahoma"/>
                <a:cs typeface="Tahoma"/>
              </a:rPr>
              <a:t>ou </a:t>
            </a:r>
            <a:r>
              <a:rPr sz="2338" spc="-9" dirty="0">
                <a:latin typeface="Tahoma"/>
                <a:cs typeface="Tahoma"/>
              </a:rPr>
              <a:t> componentes</a:t>
            </a:r>
            <a:endParaRPr sz="2338">
              <a:latin typeface="Tahoma"/>
              <a:cs typeface="Tahoma"/>
            </a:endParaRPr>
          </a:p>
          <a:p>
            <a:pPr marL="344599" marR="3166951" indent="-333953">
              <a:lnSpc>
                <a:spcPts val="2797"/>
              </a:lnSpc>
              <a:spcBef>
                <a:spcPts val="556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44599" algn="l"/>
                <a:tab pos="345160" algn="l"/>
              </a:tabLst>
            </a:pPr>
            <a:r>
              <a:rPr sz="2338" spc="-9" dirty="0">
                <a:latin typeface="Tahoma"/>
                <a:cs typeface="Tahoma"/>
              </a:rPr>
              <a:t>Risco = severidade </a:t>
            </a:r>
            <a:r>
              <a:rPr sz="2338" dirty="0">
                <a:latin typeface="Tahoma"/>
                <a:cs typeface="Tahoma"/>
              </a:rPr>
              <a:t>da </a:t>
            </a:r>
            <a:r>
              <a:rPr sz="2338" spc="-719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falha </a:t>
            </a:r>
            <a:r>
              <a:rPr sz="2338" spc="-4" dirty="0">
                <a:latin typeface="Tahoma"/>
                <a:cs typeface="Tahoma"/>
              </a:rPr>
              <a:t>x </a:t>
            </a:r>
            <a:r>
              <a:rPr sz="2338" spc="-9" dirty="0">
                <a:latin typeface="Tahoma"/>
                <a:cs typeface="Tahoma"/>
              </a:rPr>
              <a:t>frequência </a:t>
            </a:r>
            <a:r>
              <a:rPr sz="2338" dirty="0">
                <a:latin typeface="Tahoma"/>
                <a:cs typeface="Tahoma"/>
              </a:rPr>
              <a:t>de </a:t>
            </a:r>
            <a:r>
              <a:rPr sz="2338" spc="4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ocorrência</a:t>
            </a:r>
            <a:endParaRPr sz="2338">
              <a:latin typeface="Tahoma"/>
              <a:cs typeface="Tahoma"/>
            </a:endParaRPr>
          </a:p>
          <a:p>
            <a:pPr marL="344599" marR="2920968" indent="-333953">
              <a:lnSpc>
                <a:spcPts val="2797"/>
              </a:lnSpc>
              <a:spcBef>
                <a:spcPts val="538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44599" algn="l"/>
                <a:tab pos="345160" algn="l"/>
              </a:tabLst>
            </a:pPr>
            <a:r>
              <a:rPr sz="2338" spc="-9" dirty="0">
                <a:latin typeface="Tahoma"/>
                <a:cs typeface="Tahoma"/>
              </a:rPr>
              <a:t>Priorizar</a:t>
            </a:r>
            <a:r>
              <a:rPr sz="2338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o</a:t>
            </a:r>
            <a:r>
              <a:rPr sz="2338" spc="-31" dirty="0">
                <a:latin typeface="Tahoma"/>
                <a:cs typeface="Tahoma"/>
              </a:rPr>
              <a:t> </a:t>
            </a:r>
            <a:r>
              <a:rPr sz="2338" dirty="0">
                <a:latin typeface="Tahoma"/>
                <a:cs typeface="Tahoma"/>
              </a:rPr>
              <a:t>que</a:t>
            </a:r>
            <a:r>
              <a:rPr sz="2338" spc="-35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testar</a:t>
            </a:r>
            <a:r>
              <a:rPr sz="2338" spc="-26" dirty="0">
                <a:latin typeface="Tahoma"/>
                <a:cs typeface="Tahoma"/>
              </a:rPr>
              <a:t> </a:t>
            </a:r>
            <a:r>
              <a:rPr sz="2338" spc="-13" dirty="0">
                <a:latin typeface="Tahoma"/>
                <a:cs typeface="Tahoma"/>
              </a:rPr>
              <a:t>de </a:t>
            </a:r>
            <a:r>
              <a:rPr sz="2338" spc="-719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acordo</a:t>
            </a:r>
            <a:r>
              <a:rPr sz="2338" dirty="0">
                <a:latin typeface="Tahoma"/>
                <a:cs typeface="Tahoma"/>
              </a:rPr>
              <a:t> </a:t>
            </a:r>
            <a:r>
              <a:rPr sz="2338" spc="-13" dirty="0">
                <a:latin typeface="Tahoma"/>
                <a:cs typeface="Tahoma"/>
              </a:rPr>
              <a:t>com </a:t>
            </a:r>
            <a:r>
              <a:rPr sz="2338" spc="-9" dirty="0">
                <a:latin typeface="Tahoma"/>
                <a:cs typeface="Tahoma"/>
              </a:rPr>
              <a:t>o</a:t>
            </a:r>
            <a:r>
              <a:rPr sz="2338" dirty="0">
                <a:latin typeface="Tahoma"/>
                <a:cs typeface="Tahoma"/>
              </a:rPr>
              <a:t> </a:t>
            </a:r>
            <a:r>
              <a:rPr sz="2338" spc="-13" dirty="0">
                <a:latin typeface="Tahoma"/>
                <a:cs typeface="Tahoma"/>
              </a:rPr>
              <a:t>risco</a:t>
            </a:r>
            <a:endParaRPr sz="2338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161217" y="2604024"/>
          <a:ext cx="3923179" cy="3355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456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B4DB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Frequência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100" marB="0">
                    <a:lnL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246A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7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B4D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Raramente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5299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CFDF"/>
                    </a:solidFill>
                  </a:tcPr>
                </a:tc>
                <a:tc>
                  <a:txBody>
                    <a:bodyPr/>
                    <a:lstStyle/>
                    <a:p>
                      <a:pPr marL="80645" marR="1822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Às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z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529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CFDF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Sempre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529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C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13">
                <a:tc rowSpan="5">
                  <a:txBody>
                    <a:bodyPr/>
                    <a:lstStyle/>
                    <a:p>
                      <a:pPr marL="8166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Severidade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9781" marB="0" vert="vert2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246A3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Baixa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361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80645" marR="1460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Efeito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si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ifi</a:t>
                      </a:r>
                      <a:r>
                        <a:rPr sz="1000" spc="-1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361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6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473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473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473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9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5085" marB="0" vert="vert2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246A3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Moderada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417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CFDF"/>
                    </a:solidFill>
                  </a:tcPr>
                </a:tc>
                <a:tc>
                  <a:txBody>
                    <a:bodyPr/>
                    <a:lstStyle/>
                    <a:p>
                      <a:pPr marL="80645" marR="2997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Usuário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orr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00" spc="-1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417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CFDF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473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473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473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2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5085" marB="0" vert="vert2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246A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80645" marR="2279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Usuários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 i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sf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417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473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473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473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3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5085" marB="0" vert="vert2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246A3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Alta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417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CFDF"/>
                    </a:solidFill>
                  </a:tcPr>
                </a:tc>
                <a:tc>
                  <a:txBody>
                    <a:bodyPr/>
                    <a:lstStyle/>
                    <a:p>
                      <a:pPr marL="80645" marR="2279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Usuários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 muito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sf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417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CFDF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473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473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473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2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5085" marB="0" vert="vert2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246A3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Muito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alta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417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80645" marR="3105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Pr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s 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graves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417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473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473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4738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976593"/>
            <a:chOff x="140207" y="1203960"/>
            <a:chExt cx="9397365" cy="1106805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350520"/>
            </a:xfrm>
            <a:custGeom>
              <a:avLst/>
              <a:gdLst/>
              <a:ahLst/>
              <a:cxnLst/>
              <a:rect l="l" t="t" r="r" b="b"/>
              <a:pathLst>
                <a:path w="464819" h="350519">
                  <a:moveTo>
                    <a:pt x="0" y="350520"/>
                  </a:moveTo>
                  <a:lnTo>
                    <a:pt x="464819" y="350520"/>
                  </a:lnTo>
                  <a:lnTo>
                    <a:pt x="464819" y="0"/>
                  </a:lnTo>
                  <a:lnTo>
                    <a:pt x="0" y="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934719"/>
            </a:xfrm>
            <a:custGeom>
              <a:avLst/>
              <a:gdLst/>
              <a:ahLst/>
              <a:cxnLst/>
              <a:rect l="l" t="t" r="r" b="b"/>
              <a:pathLst>
                <a:path w="35559" h="934719">
                  <a:moveTo>
                    <a:pt x="0" y="934211"/>
                  </a:moveTo>
                  <a:lnTo>
                    <a:pt x="35052" y="934211"/>
                  </a:lnTo>
                  <a:lnTo>
                    <a:pt x="35052" y="0"/>
                  </a:lnTo>
                  <a:lnTo>
                    <a:pt x="0" y="0"/>
                  </a:lnTo>
                  <a:lnTo>
                    <a:pt x="0" y="93421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3345" y="1009174"/>
            <a:ext cx="4034678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pc="13" dirty="0"/>
              <a:t>Análise</a:t>
            </a:r>
            <a:r>
              <a:rPr spc="-66" dirty="0"/>
              <a:t> </a:t>
            </a:r>
            <a:r>
              <a:rPr spc="13" dirty="0"/>
              <a:t>e</a:t>
            </a:r>
            <a:r>
              <a:rPr spc="-22" dirty="0"/>
              <a:t> </a:t>
            </a:r>
            <a:r>
              <a:rPr spc="13" dirty="0"/>
              <a:t>Projeto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7230" y="3164765"/>
            <a:ext cx="4303059" cy="3420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31937" y="3169471"/>
            <a:ext cx="4294094" cy="2982264"/>
          </a:xfrm>
          <a:prstGeom prst="rect">
            <a:avLst/>
          </a:prstGeom>
          <a:ln w="10668">
            <a:solidFill>
              <a:srgbClr val="4649B3"/>
            </a:solidFill>
          </a:ln>
        </p:spPr>
        <p:txBody>
          <a:bodyPr vert="horz" wrap="square" lIns="0" tIns="42582" rIns="0" bIns="0" rtlCol="0">
            <a:spAutoFit/>
          </a:bodyPr>
          <a:lstStyle/>
          <a:p>
            <a:pPr marL="420802" marR="697603" indent="-333953">
              <a:spcBef>
                <a:spcPts val="335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0802" algn="l"/>
                <a:tab pos="421364" algn="l"/>
              </a:tabLst>
            </a:pPr>
            <a:r>
              <a:rPr sz="1941" spc="-4" dirty="0">
                <a:latin typeface="Tahoma"/>
                <a:cs typeface="Tahoma"/>
              </a:rPr>
              <a:t>Revisar documentação </a:t>
            </a:r>
            <a:r>
              <a:rPr sz="1941" spc="-9" dirty="0">
                <a:latin typeface="Tahoma"/>
                <a:cs typeface="Tahoma"/>
              </a:rPr>
              <a:t>usada </a:t>
            </a:r>
            <a:r>
              <a:rPr sz="1941" spc="-596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como</a:t>
            </a:r>
            <a:r>
              <a:rPr sz="1941" spc="-4" dirty="0">
                <a:latin typeface="Tahoma"/>
                <a:cs typeface="Tahoma"/>
              </a:rPr>
              <a:t> base </a:t>
            </a:r>
            <a:r>
              <a:rPr sz="1941" spc="-9" dirty="0">
                <a:latin typeface="Tahoma"/>
                <a:cs typeface="Tahoma"/>
              </a:rPr>
              <a:t>para</a:t>
            </a:r>
            <a:r>
              <a:rPr sz="1941" spc="-4" dirty="0">
                <a:latin typeface="Tahoma"/>
                <a:cs typeface="Tahoma"/>
              </a:rPr>
              <a:t> </a:t>
            </a:r>
            <a:r>
              <a:rPr sz="1941" spc="4" dirty="0">
                <a:latin typeface="Tahoma"/>
                <a:cs typeface="Tahoma"/>
              </a:rPr>
              <a:t>os</a:t>
            </a:r>
            <a:r>
              <a:rPr sz="1941" spc="-26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testes:</a:t>
            </a:r>
            <a:endParaRPr sz="1941">
              <a:latin typeface="Tahoma"/>
              <a:cs typeface="Tahoma"/>
            </a:endParaRPr>
          </a:p>
          <a:p>
            <a:pPr marL="807986" marR="84049" lvl="1" indent="-277360">
              <a:lnSpc>
                <a:spcPct val="100499"/>
              </a:lnSpc>
              <a:spcBef>
                <a:spcPts val="375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7986" algn="l"/>
                <a:tab pos="808548" algn="l"/>
              </a:tabLst>
            </a:pPr>
            <a:r>
              <a:rPr sz="1544" dirty="0">
                <a:latin typeface="Tahoma"/>
                <a:cs typeface="Tahoma"/>
              </a:rPr>
              <a:t>especificações </a:t>
            </a:r>
            <a:r>
              <a:rPr sz="1544" spc="4" dirty="0">
                <a:latin typeface="Tahoma"/>
                <a:cs typeface="Tahoma"/>
              </a:rPr>
              <a:t>de </a:t>
            </a:r>
            <a:r>
              <a:rPr sz="1544" dirty="0">
                <a:latin typeface="Tahoma"/>
                <a:cs typeface="Tahoma"/>
              </a:rPr>
              <a:t>requisitos </a:t>
            </a:r>
            <a:r>
              <a:rPr sz="1544" spc="4" dirty="0">
                <a:latin typeface="Tahoma"/>
                <a:cs typeface="Tahoma"/>
              </a:rPr>
              <a:t>e </a:t>
            </a:r>
            <a:r>
              <a:rPr sz="1544" dirty="0">
                <a:latin typeface="Tahoma"/>
                <a:cs typeface="Tahoma"/>
              </a:rPr>
              <a:t>projetos, </a:t>
            </a:r>
            <a:r>
              <a:rPr sz="1544" spc="-472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arquitetura,</a:t>
            </a:r>
            <a:r>
              <a:rPr sz="1544" spc="-26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...</a:t>
            </a:r>
            <a:endParaRPr sz="1544">
              <a:latin typeface="Tahoma"/>
              <a:cs typeface="Tahoma"/>
            </a:endParaRPr>
          </a:p>
          <a:p>
            <a:pPr marL="420802" marR="228611" indent="-333953">
              <a:spcBef>
                <a:spcPts val="463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0802" algn="l"/>
                <a:tab pos="421364" algn="l"/>
              </a:tabLst>
            </a:pPr>
            <a:r>
              <a:rPr sz="1941" spc="-4" dirty="0">
                <a:latin typeface="Tahoma"/>
                <a:cs typeface="Tahoma"/>
              </a:rPr>
              <a:t>Identificar</a:t>
            </a:r>
            <a:r>
              <a:rPr sz="1941" spc="35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-35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priorizar</a:t>
            </a:r>
            <a:r>
              <a:rPr sz="1941" spc="35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os</a:t>
            </a:r>
            <a:r>
              <a:rPr sz="1941" spc="-18" dirty="0">
                <a:latin typeface="Tahoma"/>
                <a:cs typeface="Tahoma"/>
              </a:rPr>
              <a:t> </a:t>
            </a:r>
            <a:r>
              <a:rPr sz="1941" spc="168" dirty="0">
                <a:solidFill>
                  <a:srgbClr val="5B5BFF"/>
                </a:solidFill>
                <a:latin typeface="Verdana"/>
                <a:cs typeface="Verdana"/>
              </a:rPr>
              <a:t>itens</a:t>
            </a:r>
            <a:r>
              <a:rPr sz="1941" spc="-22" dirty="0">
                <a:solidFill>
                  <a:srgbClr val="5B5BFF"/>
                </a:solidFill>
                <a:latin typeface="Verdana"/>
                <a:cs typeface="Verdana"/>
              </a:rPr>
              <a:t> </a:t>
            </a:r>
            <a:r>
              <a:rPr sz="1941" spc="190" dirty="0">
                <a:solidFill>
                  <a:srgbClr val="5B5BFF"/>
                </a:solidFill>
                <a:latin typeface="Verdana"/>
                <a:cs typeface="Verdana"/>
              </a:rPr>
              <a:t>a </a:t>
            </a:r>
            <a:r>
              <a:rPr sz="1941" spc="-671" dirty="0">
                <a:solidFill>
                  <a:srgbClr val="5B5BFF"/>
                </a:solidFill>
                <a:latin typeface="Verdana"/>
                <a:cs typeface="Verdana"/>
              </a:rPr>
              <a:t> </a:t>
            </a:r>
            <a:r>
              <a:rPr sz="1941" spc="168" dirty="0">
                <a:solidFill>
                  <a:srgbClr val="5B5BFF"/>
                </a:solidFill>
                <a:latin typeface="Verdana"/>
                <a:cs typeface="Verdana"/>
              </a:rPr>
              <a:t>testar</a:t>
            </a:r>
            <a:endParaRPr sz="1941">
              <a:latin typeface="Verdana"/>
              <a:cs typeface="Verdana"/>
            </a:endParaRPr>
          </a:p>
          <a:p>
            <a:pPr marL="420802" indent="-333953">
              <a:spcBef>
                <a:spcPts val="375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420802" algn="l"/>
                <a:tab pos="421364" algn="l"/>
              </a:tabLst>
            </a:pPr>
            <a:r>
              <a:rPr sz="1324" spc="13" dirty="0">
                <a:latin typeface="Tahoma"/>
                <a:cs typeface="Tahoma"/>
              </a:rPr>
              <a:t>Descrever o</a:t>
            </a:r>
            <a:r>
              <a:rPr sz="1324" spc="-4" dirty="0">
                <a:latin typeface="Tahoma"/>
                <a:cs typeface="Tahoma"/>
              </a:rPr>
              <a:t> </a:t>
            </a:r>
            <a:r>
              <a:rPr sz="1324" spc="13" dirty="0">
                <a:latin typeface="Tahoma"/>
                <a:cs typeface="Tahoma"/>
              </a:rPr>
              <a:t>que</a:t>
            </a:r>
            <a:r>
              <a:rPr sz="1324" spc="-4" dirty="0">
                <a:latin typeface="Tahoma"/>
                <a:cs typeface="Tahoma"/>
              </a:rPr>
              <a:t> </a:t>
            </a:r>
            <a:r>
              <a:rPr sz="1324" spc="9" dirty="0">
                <a:latin typeface="Tahoma"/>
                <a:cs typeface="Tahoma"/>
              </a:rPr>
              <a:t>testar</a:t>
            </a:r>
            <a:endParaRPr sz="1324">
              <a:latin typeface="Tahoma"/>
              <a:cs typeface="Tahoma"/>
            </a:endParaRPr>
          </a:p>
          <a:p>
            <a:pPr marL="807986" marR="109263" lvl="1" indent="-277360">
              <a:lnSpc>
                <a:spcPct val="102699"/>
              </a:lnSpc>
              <a:spcBef>
                <a:spcPts val="313"/>
              </a:spcBef>
              <a:buClr>
                <a:srgbClr val="C380CF"/>
              </a:buClr>
              <a:buSzPct val="56666"/>
              <a:buFont typeface="Times New Roman"/>
              <a:buChar char="■"/>
              <a:tabLst>
                <a:tab pos="807986" algn="l"/>
                <a:tab pos="808548" algn="l"/>
              </a:tabLst>
            </a:pPr>
            <a:r>
              <a:rPr sz="1324" spc="13" dirty="0">
                <a:latin typeface="Tahoma"/>
                <a:cs typeface="Tahoma"/>
              </a:rPr>
              <a:t>Exemplo:</a:t>
            </a:r>
            <a:r>
              <a:rPr sz="1324" spc="22" dirty="0">
                <a:latin typeface="Tahoma"/>
                <a:cs typeface="Tahoma"/>
              </a:rPr>
              <a:t> </a:t>
            </a:r>
            <a:r>
              <a:rPr sz="1324" spc="13" dirty="0">
                <a:latin typeface="Tahoma"/>
                <a:cs typeface="Tahoma"/>
              </a:rPr>
              <a:t>Item</a:t>
            </a:r>
            <a:r>
              <a:rPr sz="1324" spc="18" dirty="0">
                <a:latin typeface="Tahoma"/>
                <a:cs typeface="Tahoma"/>
              </a:rPr>
              <a:t> </a:t>
            </a:r>
            <a:r>
              <a:rPr sz="1324" spc="13" dirty="0">
                <a:latin typeface="Tahoma"/>
                <a:cs typeface="Tahoma"/>
              </a:rPr>
              <a:t>em</a:t>
            </a:r>
            <a:r>
              <a:rPr sz="1324" spc="31" dirty="0">
                <a:latin typeface="Tahoma"/>
                <a:cs typeface="Tahoma"/>
              </a:rPr>
              <a:t> </a:t>
            </a:r>
            <a:r>
              <a:rPr sz="1324" spc="13" dirty="0">
                <a:latin typeface="Tahoma"/>
                <a:cs typeface="Tahoma"/>
              </a:rPr>
              <a:t>Teste</a:t>
            </a:r>
            <a:r>
              <a:rPr sz="1324" spc="-9" dirty="0">
                <a:latin typeface="Tahoma"/>
                <a:cs typeface="Tahoma"/>
              </a:rPr>
              <a:t> </a:t>
            </a:r>
            <a:r>
              <a:rPr sz="1324" spc="22" dirty="0">
                <a:latin typeface="Tahoma"/>
                <a:cs typeface="Tahoma"/>
              </a:rPr>
              <a:t>=</a:t>
            </a:r>
            <a:r>
              <a:rPr sz="1324" spc="9" dirty="0">
                <a:latin typeface="Tahoma"/>
                <a:cs typeface="Tahoma"/>
              </a:rPr>
              <a:t> serviço</a:t>
            </a:r>
            <a:r>
              <a:rPr sz="1324" spc="26" dirty="0">
                <a:latin typeface="Tahoma"/>
                <a:cs typeface="Tahoma"/>
              </a:rPr>
              <a:t> </a:t>
            </a:r>
            <a:r>
              <a:rPr sz="1324" spc="18" dirty="0">
                <a:latin typeface="Tahoma"/>
                <a:cs typeface="Tahoma"/>
              </a:rPr>
              <a:t>de</a:t>
            </a:r>
            <a:r>
              <a:rPr sz="1324" spc="4" dirty="0">
                <a:latin typeface="Tahoma"/>
                <a:cs typeface="Tahoma"/>
              </a:rPr>
              <a:t> </a:t>
            </a:r>
            <a:r>
              <a:rPr sz="1324" spc="13" dirty="0">
                <a:latin typeface="Tahoma"/>
                <a:cs typeface="Tahoma"/>
              </a:rPr>
              <a:t>pagto </a:t>
            </a:r>
            <a:r>
              <a:rPr sz="1324" spc="-397" dirty="0">
                <a:latin typeface="Tahoma"/>
                <a:cs typeface="Tahoma"/>
              </a:rPr>
              <a:t> </a:t>
            </a:r>
            <a:r>
              <a:rPr sz="1324" spc="13" dirty="0">
                <a:latin typeface="Tahoma"/>
                <a:cs typeface="Tahoma"/>
              </a:rPr>
              <a:t>e-commerce</a:t>
            </a:r>
            <a:endParaRPr sz="1324">
              <a:latin typeface="Tahoma"/>
              <a:cs typeface="Tahoma"/>
            </a:endParaRPr>
          </a:p>
          <a:p>
            <a:pPr marL="807986" marR="453862" lvl="1" indent="-277360">
              <a:lnSpc>
                <a:spcPct val="102699"/>
              </a:lnSpc>
              <a:spcBef>
                <a:spcPts val="331"/>
              </a:spcBef>
              <a:buClr>
                <a:srgbClr val="C380CF"/>
              </a:buClr>
              <a:buSzPct val="56666"/>
              <a:buFont typeface="Times New Roman"/>
              <a:buChar char="■"/>
              <a:tabLst>
                <a:tab pos="807986" algn="l"/>
                <a:tab pos="808548" algn="l"/>
              </a:tabLst>
            </a:pPr>
            <a:r>
              <a:rPr sz="1324" spc="9" dirty="0">
                <a:latin typeface="Tahoma"/>
                <a:cs typeface="Tahoma"/>
              </a:rPr>
              <a:t>“Usuários</a:t>
            </a:r>
            <a:r>
              <a:rPr sz="1324" spc="18" dirty="0">
                <a:latin typeface="Tahoma"/>
                <a:cs typeface="Tahoma"/>
              </a:rPr>
              <a:t> devem</a:t>
            </a:r>
            <a:r>
              <a:rPr sz="1324" spc="13" dirty="0">
                <a:latin typeface="Tahoma"/>
                <a:cs typeface="Tahoma"/>
              </a:rPr>
              <a:t> </a:t>
            </a:r>
            <a:r>
              <a:rPr sz="1324" spc="9" dirty="0">
                <a:latin typeface="Tahoma"/>
                <a:cs typeface="Tahoma"/>
              </a:rPr>
              <a:t>ser</a:t>
            </a:r>
            <a:r>
              <a:rPr sz="1324" spc="18" dirty="0">
                <a:latin typeface="Tahoma"/>
                <a:cs typeface="Tahoma"/>
              </a:rPr>
              <a:t> </a:t>
            </a:r>
            <a:r>
              <a:rPr sz="1324" spc="13" dirty="0">
                <a:latin typeface="Tahoma"/>
                <a:cs typeface="Tahoma"/>
              </a:rPr>
              <a:t>capazes</a:t>
            </a:r>
            <a:r>
              <a:rPr sz="1324" spc="31" dirty="0">
                <a:latin typeface="Tahoma"/>
                <a:cs typeface="Tahoma"/>
              </a:rPr>
              <a:t> </a:t>
            </a:r>
            <a:r>
              <a:rPr sz="1324" spc="18" dirty="0">
                <a:latin typeface="Tahoma"/>
                <a:cs typeface="Tahoma"/>
              </a:rPr>
              <a:t>de</a:t>
            </a:r>
            <a:r>
              <a:rPr sz="1324" spc="4" dirty="0">
                <a:latin typeface="Tahoma"/>
                <a:cs typeface="Tahoma"/>
              </a:rPr>
              <a:t> </a:t>
            </a:r>
            <a:r>
              <a:rPr sz="1324" spc="13" dirty="0">
                <a:latin typeface="Tahoma"/>
                <a:cs typeface="Tahoma"/>
              </a:rPr>
              <a:t>pagar </a:t>
            </a:r>
            <a:r>
              <a:rPr sz="1324" spc="18" dirty="0">
                <a:latin typeface="Tahoma"/>
                <a:cs typeface="Tahoma"/>
              </a:rPr>
              <a:t> </a:t>
            </a:r>
            <a:r>
              <a:rPr sz="1324" spc="9" dirty="0">
                <a:latin typeface="Tahoma"/>
                <a:cs typeface="Tahoma"/>
              </a:rPr>
              <a:t>usando</a:t>
            </a:r>
            <a:r>
              <a:rPr sz="1324" spc="26" dirty="0">
                <a:latin typeface="Tahoma"/>
                <a:cs typeface="Tahoma"/>
              </a:rPr>
              <a:t> </a:t>
            </a:r>
            <a:r>
              <a:rPr sz="1324" spc="13" dirty="0">
                <a:latin typeface="Tahoma"/>
                <a:cs typeface="Tahoma"/>
              </a:rPr>
              <a:t>PIX, </a:t>
            </a:r>
            <a:r>
              <a:rPr sz="1324" spc="9" dirty="0">
                <a:latin typeface="Tahoma"/>
                <a:cs typeface="Tahoma"/>
              </a:rPr>
              <a:t>cartão</a:t>
            </a:r>
            <a:r>
              <a:rPr sz="1324" spc="13" dirty="0">
                <a:latin typeface="Tahoma"/>
                <a:cs typeface="Tahoma"/>
              </a:rPr>
              <a:t> </a:t>
            </a:r>
            <a:r>
              <a:rPr sz="1324" spc="18" dirty="0">
                <a:latin typeface="Tahoma"/>
                <a:cs typeface="Tahoma"/>
              </a:rPr>
              <a:t>de</a:t>
            </a:r>
            <a:r>
              <a:rPr sz="1324" spc="13" dirty="0">
                <a:latin typeface="Tahoma"/>
                <a:cs typeface="Tahoma"/>
              </a:rPr>
              <a:t> </a:t>
            </a:r>
            <a:r>
              <a:rPr sz="1324" spc="9" dirty="0">
                <a:latin typeface="Tahoma"/>
                <a:cs typeface="Tahoma"/>
              </a:rPr>
              <a:t>crédito</a:t>
            </a:r>
            <a:r>
              <a:rPr sz="1324" spc="26" dirty="0">
                <a:latin typeface="Tahoma"/>
                <a:cs typeface="Tahoma"/>
              </a:rPr>
              <a:t> </a:t>
            </a:r>
            <a:r>
              <a:rPr sz="1324" spc="18" dirty="0">
                <a:latin typeface="Tahoma"/>
                <a:cs typeface="Tahoma"/>
              </a:rPr>
              <a:t>ou</a:t>
            </a:r>
            <a:r>
              <a:rPr sz="1324" spc="-4" dirty="0">
                <a:latin typeface="Tahoma"/>
                <a:cs typeface="Tahoma"/>
              </a:rPr>
              <a:t> </a:t>
            </a:r>
            <a:r>
              <a:rPr sz="1324" spc="13" dirty="0">
                <a:latin typeface="Tahoma"/>
                <a:cs typeface="Tahoma"/>
              </a:rPr>
              <a:t>boleto</a:t>
            </a:r>
            <a:endParaRPr sz="1324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2829" y="2839346"/>
            <a:ext cx="4109420" cy="385392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77535" y="2844053"/>
            <a:ext cx="4100232" cy="3777866"/>
          </a:xfrm>
          <a:prstGeom prst="rect">
            <a:avLst/>
          </a:prstGeom>
          <a:ln w="10667">
            <a:solidFill>
              <a:srgbClr val="4649B3"/>
            </a:solidFill>
          </a:ln>
        </p:spPr>
        <p:txBody>
          <a:bodyPr vert="horz" wrap="square" lIns="0" tIns="42582" rIns="0" bIns="0" rtlCol="0">
            <a:spAutoFit/>
          </a:bodyPr>
          <a:lstStyle/>
          <a:p>
            <a:pPr marL="420802" indent="-333953">
              <a:spcBef>
                <a:spcPts val="335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0802" algn="l"/>
                <a:tab pos="421364" algn="l"/>
              </a:tabLst>
            </a:pPr>
            <a:r>
              <a:rPr sz="1941" spc="-4" dirty="0">
                <a:latin typeface="Tahoma"/>
                <a:cs typeface="Tahoma"/>
              </a:rPr>
              <a:t>Criar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os casos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 teste</a:t>
            </a:r>
            <a:endParaRPr sz="1941">
              <a:latin typeface="Tahoma"/>
              <a:cs typeface="Tahoma"/>
            </a:endParaRPr>
          </a:p>
          <a:p>
            <a:pPr marL="420802" indent="-333953">
              <a:spcBef>
                <a:spcPts val="463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0802" algn="l"/>
                <a:tab pos="421364" algn="l"/>
              </a:tabLst>
            </a:pPr>
            <a:r>
              <a:rPr sz="1941" spc="-4" dirty="0">
                <a:latin typeface="Tahoma"/>
                <a:cs typeface="Tahoma"/>
              </a:rPr>
              <a:t>Especificar</a:t>
            </a:r>
            <a:r>
              <a:rPr sz="1941" spc="22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os</a:t>
            </a:r>
            <a:r>
              <a:rPr sz="1941" spc="-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casos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</a:t>
            </a:r>
            <a:r>
              <a:rPr sz="1941" spc="-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teste:</a:t>
            </a:r>
            <a:endParaRPr sz="1941">
              <a:latin typeface="Tahoma"/>
              <a:cs typeface="Tahoma"/>
            </a:endParaRPr>
          </a:p>
          <a:p>
            <a:pPr marL="807986" lvl="1" indent="-277360">
              <a:spcBef>
                <a:spcPts val="388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7986" algn="l"/>
                <a:tab pos="808548" algn="l"/>
              </a:tabLst>
            </a:pPr>
            <a:r>
              <a:rPr sz="1544" spc="-4" dirty="0">
                <a:latin typeface="Tahoma"/>
                <a:cs typeface="Tahoma"/>
              </a:rPr>
              <a:t>Entradas</a:t>
            </a:r>
            <a:endParaRPr sz="1544">
              <a:latin typeface="Tahoma"/>
              <a:cs typeface="Tahoma"/>
            </a:endParaRPr>
          </a:p>
          <a:p>
            <a:pPr marL="807986" lvl="1" indent="-277360">
              <a:spcBef>
                <a:spcPts val="379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7986" algn="l"/>
                <a:tab pos="808548" algn="l"/>
              </a:tabLst>
            </a:pPr>
            <a:r>
              <a:rPr sz="1544" spc="4" dirty="0">
                <a:latin typeface="Tahoma"/>
                <a:cs typeface="Tahoma"/>
              </a:rPr>
              <a:t>Saídas</a:t>
            </a:r>
            <a:r>
              <a:rPr sz="1544" spc="-44" dirty="0">
                <a:latin typeface="Tahoma"/>
                <a:cs typeface="Tahoma"/>
              </a:rPr>
              <a:t> </a:t>
            </a:r>
            <a:r>
              <a:rPr sz="1544" spc="-4" dirty="0">
                <a:latin typeface="Tahoma"/>
                <a:cs typeface="Tahoma"/>
              </a:rPr>
              <a:t>esperadas</a:t>
            </a:r>
            <a:endParaRPr sz="1544">
              <a:latin typeface="Tahoma"/>
              <a:cs typeface="Tahoma"/>
            </a:endParaRPr>
          </a:p>
          <a:p>
            <a:pPr marL="807986" lvl="1" indent="-277360">
              <a:spcBef>
                <a:spcPts val="383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7986" algn="l"/>
                <a:tab pos="808548" algn="l"/>
              </a:tabLst>
            </a:pPr>
            <a:r>
              <a:rPr sz="1544" spc="-4" dirty="0">
                <a:latin typeface="Tahoma"/>
                <a:cs typeface="Tahoma"/>
              </a:rPr>
              <a:t>Pré </a:t>
            </a:r>
            <a:r>
              <a:rPr sz="1544" spc="4" dirty="0">
                <a:latin typeface="Tahoma"/>
                <a:cs typeface="Tahoma"/>
              </a:rPr>
              <a:t>e</a:t>
            </a:r>
            <a:r>
              <a:rPr sz="1544" spc="-4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pós-condições</a:t>
            </a:r>
            <a:endParaRPr sz="1544">
              <a:latin typeface="Tahoma"/>
              <a:cs typeface="Tahoma"/>
            </a:endParaRPr>
          </a:p>
          <a:p>
            <a:pPr marL="807986" lvl="1" indent="-277360">
              <a:spcBef>
                <a:spcPts val="393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7986" algn="l"/>
                <a:tab pos="808548" algn="l"/>
              </a:tabLst>
            </a:pPr>
            <a:r>
              <a:rPr sz="1544" dirty="0">
                <a:latin typeface="Tahoma"/>
                <a:cs typeface="Tahoma"/>
              </a:rPr>
              <a:t>Passos</a:t>
            </a:r>
            <a:r>
              <a:rPr sz="1544" spc="-31" dirty="0">
                <a:latin typeface="Tahoma"/>
                <a:cs typeface="Tahoma"/>
              </a:rPr>
              <a:t> </a:t>
            </a:r>
            <a:r>
              <a:rPr sz="1544" spc="-9" dirty="0">
                <a:latin typeface="Tahoma"/>
                <a:cs typeface="Tahoma"/>
              </a:rPr>
              <a:t>para </a:t>
            </a:r>
            <a:r>
              <a:rPr sz="1544" spc="4" dirty="0">
                <a:latin typeface="Tahoma"/>
                <a:cs typeface="Tahoma"/>
              </a:rPr>
              <a:t>a</a:t>
            </a:r>
            <a:r>
              <a:rPr sz="1544" spc="-22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realização</a:t>
            </a:r>
            <a:endParaRPr sz="1544">
              <a:latin typeface="Tahoma"/>
              <a:cs typeface="Tahoma"/>
            </a:endParaRPr>
          </a:p>
          <a:p>
            <a:pPr marL="420802" indent="-333953">
              <a:spcBef>
                <a:spcPts val="287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0802" algn="l"/>
                <a:tab pos="421364" algn="l"/>
              </a:tabLst>
            </a:pPr>
            <a:r>
              <a:rPr sz="1941" spc="-9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s</a:t>
            </a:r>
            <a:r>
              <a:rPr sz="1941" spc="-13" dirty="0">
                <a:latin typeface="Tahoma"/>
                <a:cs typeface="Tahoma"/>
              </a:rPr>
              <a:t>p</a:t>
            </a:r>
            <a:r>
              <a:rPr sz="1941" dirty="0">
                <a:latin typeface="Tahoma"/>
                <a:cs typeface="Tahoma"/>
              </a:rPr>
              <a:t>e</a:t>
            </a:r>
            <a:r>
              <a:rPr sz="1941" spc="-9" dirty="0">
                <a:latin typeface="Tahoma"/>
                <a:cs typeface="Tahoma"/>
              </a:rPr>
              <a:t>c</a:t>
            </a:r>
            <a:r>
              <a:rPr sz="1941" spc="-4" dirty="0">
                <a:latin typeface="Tahoma"/>
                <a:cs typeface="Tahoma"/>
              </a:rPr>
              <a:t>i</a:t>
            </a:r>
            <a:r>
              <a:rPr sz="1941" spc="-22" dirty="0">
                <a:latin typeface="Tahoma"/>
                <a:cs typeface="Tahoma"/>
              </a:rPr>
              <a:t>f</a:t>
            </a:r>
            <a:r>
              <a:rPr sz="1941" spc="-4" dirty="0">
                <a:latin typeface="Tahoma"/>
                <a:cs typeface="Tahoma"/>
              </a:rPr>
              <a:t>i</a:t>
            </a:r>
            <a:r>
              <a:rPr sz="1941" spc="-9" dirty="0">
                <a:latin typeface="Tahoma"/>
                <a:cs typeface="Tahoma"/>
              </a:rPr>
              <a:t>c</a:t>
            </a:r>
            <a:r>
              <a:rPr sz="1941" spc="4" dirty="0">
                <a:latin typeface="Tahoma"/>
                <a:cs typeface="Tahoma"/>
              </a:rPr>
              <a:t>a</a:t>
            </a:r>
            <a:r>
              <a:rPr sz="1941" spc="-4" dirty="0">
                <a:latin typeface="Tahoma"/>
                <a:cs typeface="Tahoma"/>
              </a:rPr>
              <a:t>r</a:t>
            </a:r>
            <a:r>
              <a:rPr sz="1941" spc="3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spc="-410" dirty="0">
                <a:latin typeface="Tahoma"/>
                <a:cs typeface="Tahoma"/>
              </a:rPr>
              <a:t> </a:t>
            </a:r>
            <a:r>
              <a:rPr sz="2030" i="1" spc="-684" dirty="0">
                <a:solidFill>
                  <a:srgbClr val="00AF50"/>
                </a:solidFill>
                <a:latin typeface="Verdana"/>
                <a:cs typeface="Verdana"/>
              </a:rPr>
              <a:t>t</a:t>
            </a:r>
            <a:r>
              <a:rPr sz="2030" i="1" spc="-852" dirty="0">
                <a:solidFill>
                  <a:srgbClr val="00AF50"/>
                </a:solidFill>
                <a:latin typeface="Verdana"/>
                <a:cs typeface="Verdana"/>
              </a:rPr>
              <a:t>e</a:t>
            </a:r>
            <a:r>
              <a:rPr sz="2030" i="1" spc="-816" dirty="0">
                <a:solidFill>
                  <a:srgbClr val="00AF50"/>
                </a:solidFill>
                <a:latin typeface="Verdana"/>
                <a:cs typeface="Verdana"/>
              </a:rPr>
              <a:t>s</a:t>
            </a:r>
            <a:r>
              <a:rPr sz="2030" i="1" spc="-887" dirty="0">
                <a:solidFill>
                  <a:srgbClr val="00AF50"/>
                </a:solidFill>
                <a:latin typeface="Verdana"/>
                <a:cs typeface="Verdana"/>
              </a:rPr>
              <a:t>t</a:t>
            </a:r>
            <a:r>
              <a:rPr sz="2030" i="1" spc="-777" dirty="0">
                <a:solidFill>
                  <a:srgbClr val="00AF50"/>
                </a:solidFill>
                <a:latin typeface="Verdana"/>
                <a:cs typeface="Verdana"/>
              </a:rPr>
              <a:t>w</a:t>
            </a:r>
            <a:r>
              <a:rPr sz="2030" i="1" spc="-860" dirty="0">
                <a:solidFill>
                  <a:srgbClr val="00AF50"/>
                </a:solidFill>
                <a:latin typeface="Verdana"/>
                <a:cs typeface="Verdana"/>
              </a:rPr>
              <a:t>a</a:t>
            </a:r>
            <a:r>
              <a:rPr sz="2030" i="1" spc="-935" dirty="0">
                <a:solidFill>
                  <a:srgbClr val="00AF50"/>
                </a:solidFill>
                <a:latin typeface="Verdana"/>
                <a:cs typeface="Verdana"/>
              </a:rPr>
              <a:t>r</a:t>
            </a:r>
            <a:r>
              <a:rPr sz="2030" i="1" spc="79" dirty="0">
                <a:solidFill>
                  <a:srgbClr val="00AF50"/>
                </a:solidFill>
                <a:latin typeface="Verdana"/>
                <a:cs typeface="Verdana"/>
              </a:rPr>
              <a:t>e</a:t>
            </a:r>
            <a:endParaRPr sz="2030">
              <a:latin typeface="Verdana"/>
              <a:cs typeface="Verdana"/>
            </a:endParaRPr>
          </a:p>
          <a:p>
            <a:pPr marL="807986" lvl="1" indent="-277360">
              <a:spcBef>
                <a:spcPts val="507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07986" algn="l"/>
                <a:tab pos="808548" algn="l"/>
              </a:tabLst>
            </a:pPr>
            <a:r>
              <a:rPr sz="1721" spc="9" dirty="0">
                <a:latin typeface="Tahoma"/>
                <a:cs typeface="Tahoma"/>
              </a:rPr>
              <a:t>Ambiente</a:t>
            </a:r>
            <a:r>
              <a:rPr sz="1721" spc="-9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de</a:t>
            </a:r>
            <a:r>
              <a:rPr sz="1721" spc="-9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testes</a:t>
            </a:r>
            <a:endParaRPr sz="1721">
              <a:latin typeface="Tahoma"/>
              <a:cs typeface="Tahoma"/>
            </a:endParaRPr>
          </a:p>
          <a:p>
            <a:pPr marL="807986" marR="501490" lvl="1" indent="-277360">
              <a:lnSpc>
                <a:spcPct val="101499"/>
              </a:lnSpc>
              <a:spcBef>
                <a:spcPts val="427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07986" algn="l"/>
                <a:tab pos="808548" algn="l"/>
              </a:tabLst>
            </a:pPr>
            <a:r>
              <a:rPr sz="1721" dirty="0">
                <a:latin typeface="Tahoma"/>
                <a:cs typeface="Tahoma"/>
              </a:rPr>
              <a:t>Infraestrutura</a:t>
            </a:r>
            <a:r>
              <a:rPr sz="1721" spc="13" dirty="0">
                <a:latin typeface="Tahoma"/>
                <a:cs typeface="Tahoma"/>
              </a:rPr>
              <a:t> e</a:t>
            </a:r>
            <a:r>
              <a:rPr sz="1721" dirty="0">
                <a:latin typeface="Tahoma"/>
                <a:cs typeface="Tahoma"/>
              </a:rPr>
              <a:t> </a:t>
            </a:r>
            <a:r>
              <a:rPr sz="1721" spc="4" dirty="0">
                <a:latin typeface="Tahoma"/>
                <a:cs typeface="Tahoma"/>
              </a:rPr>
              <a:t>ferramentas </a:t>
            </a:r>
            <a:r>
              <a:rPr sz="1721" spc="-525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necessárias</a:t>
            </a:r>
            <a:endParaRPr sz="1721">
              <a:latin typeface="Tahoma"/>
              <a:cs typeface="Tahoma"/>
            </a:endParaRPr>
          </a:p>
          <a:p>
            <a:pPr marL="420802" indent="-333953">
              <a:spcBef>
                <a:spcPts val="468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0802" algn="l"/>
                <a:tab pos="421364" algn="l"/>
              </a:tabLst>
            </a:pPr>
            <a:r>
              <a:rPr sz="1941" spc="-9" dirty="0">
                <a:latin typeface="Tahoma"/>
                <a:cs typeface="Tahoma"/>
              </a:rPr>
              <a:t>Artefato</a:t>
            </a:r>
            <a:r>
              <a:rPr sz="1941" spc="3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produzido:</a:t>
            </a:r>
            <a:endParaRPr sz="1941">
              <a:latin typeface="Tahoma"/>
              <a:cs typeface="Tahoma"/>
            </a:endParaRPr>
          </a:p>
          <a:p>
            <a:pPr marL="807986" lvl="1" indent="-277360">
              <a:spcBef>
                <a:spcPts val="383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7986" algn="l"/>
                <a:tab pos="808548" algn="l"/>
              </a:tabLst>
            </a:pPr>
            <a:r>
              <a:rPr sz="1544" spc="4" dirty="0">
                <a:latin typeface="Tahoma"/>
                <a:cs typeface="Tahoma"/>
              </a:rPr>
              <a:t>Especificação</a:t>
            </a:r>
            <a:r>
              <a:rPr sz="1544" spc="-49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dos</a:t>
            </a:r>
            <a:r>
              <a:rPr sz="1544" spc="-18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Testes</a:t>
            </a:r>
            <a:endParaRPr sz="1544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94828" y="1868468"/>
            <a:ext cx="5092513" cy="664509"/>
            <a:chOff x="494538" y="2117597"/>
            <a:chExt cx="5771515" cy="753110"/>
          </a:xfrm>
        </p:grpSpPr>
        <p:sp>
          <p:nvSpPr>
            <p:cNvPr id="12" name="object 12"/>
            <p:cNvSpPr/>
            <p:nvPr/>
          </p:nvSpPr>
          <p:spPr>
            <a:xfrm>
              <a:off x="515112" y="2138171"/>
              <a:ext cx="5730240" cy="711835"/>
            </a:xfrm>
            <a:custGeom>
              <a:avLst/>
              <a:gdLst/>
              <a:ahLst/>
              <a:cxnLst/>
              <a:rect l="l" t="t" r="r" b="b"/>
              <a:pathLst>
                <a:path w="5730240" h="711835">
                  <a:moveTo>
                    <a:pt x="5730239" y="711708"/>
                  </a:moveTo>
                  <a:lnTo>
                    <a:pt x="0" y="711708"/>
                  </a:lnTo>
                  <a:lnTo>
                    <a:pt x="0" y="0"/>
                  </a:lnTo>
                </a:path>
              </a:pathLst>
            </a:custGeom>
            <a:ln w="4114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15112" y="2138171"/>
              <a:ext cx="5730240" cy="711835"/>
            </a:xfrm>
            <a:custGeom>
              <a:avLst/>
              <a:gdLst/>
              <a:ahLst/>
              <a:cxnLst/>
              <a:rect l="l" t="t" r="r" b="b"/>
              <a:pathLst>
                <a:path w="5730240" h="711835">
                  <a:moveTo>
                    <a:pt x="5730239" y="711708"/>
                  </a:moveTo>
                  <a:lnTo>
                    <a:pt x="0" y="711708"/>
                  </a:lnTo>
                  <a:lnTo>
                    <a:pt x="0" y="0"/>
                  </a:lnTo>
                  <a:lnTo>
                    <a:pt x="5730239" y="0"/>
                  </a:lnTo>
                  <a:lnTo>
                    <a:pt x="5730239" y="711708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15112" y="2138171"/>
              <a:ext cx="5730240" cy="711835"/>
            </a:xfrm>
            <a:custGeom>
              <a:avLst/>
              <a:gdLst/>
              <a:ahLst/>
              <a:cxnLst/>
              <a:rect l="l" t="t" r="r" b="b"/>
              <a:pathLst>
                <a:path w="5730240" h="711835">
                  <a:moveTo>
                    <a:pt x="0" y="0"/>
                  </a:moveTo>
                  <a:lnTo>
                    <a:pt x="5730239" y="0"/>
                  </a:lnTo>
                  <a:lnTo>
                    <a:pt x="5730239" y="711708"/>
                  </a:lnTo>
                  <a:lnTo>
                    <a:pt x="0" y="711708"/>
                  </a:lnTo>
                  <a:lnTo>
                    <a:pt x="0" y="0"/>
                  </a:lnTo>
                  <a:close/>
                </a:path>
              </a:pathLst>
            </a:custGeom>
            <a:ln w="4114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12981" y="1877545"/>
            <a:ext cx="5056094" cy="569575"/>
          </a:xfrm>
          <a:prstGeom prst="rect">
            <a:avLst/>
          </a:prstGeom>
        </p:spPr>
        <p:txBody>
          <a:bodyPr vert="horz" wrap="square" lIns="0" tIns="50987" rIns="0" bIns="0" rtlCol="0">
            <a:spAutoFit/>
          </a:bodyPr>
          <a:lstStyle/>
          <a:p>
            <a:pPr marL="86850" marR="142883">
              <a:lnSpc>
                <a:spcPct val="101600"/>
              </a:lnSpc>
              <a:spcBef>
                <a:spcPts val="401"/>
              </a:spcBef>
            </a:pPr>
            <a:r>
              <a:rPr sz="1721" spc="150" dirty="0">
                <a:solidFill>
                  <a:srgbClr val="FFFFFF"/>
                </a:solidFill>
                <a:latin typeface="Verdana"/>
                <a:cs typeface="Verdana"/>
              </a:rPr>
              <a:t>Objetivo</a:t>
            </a:r>
            <a:r>
              <a:rPr sz="1721" spc="1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721" spc="-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21" spc="9" dirty="0">
                <a:solidFill>
                  <a:srgbClr val="FFFFFF"/>
                </a:solidFill>
                <a:latin typeface="Tahoma"/>
                <a:cs typeface="Tahoma"/>
              </a:rPr>
              <a:t>identificar</a:t>
            </a:r>
            <a:r>
              <a:rPr sz="172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21" spc="13" dirty="0">
                <a:solidFill>
                  <a:srgbClr val="FFFFFF"/>
                </a:solidFill>
                <a:latin typeface="Tahoma"/>
                <a:cs typeface="Tahoma"/>
              </a:rPr>
              <a:t>os</a:t>
            </a:r>
            <a:r>
              <a:rPr sz="1721" spc="-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21" spc="9" dirty="0">
                <a:solidFill>
                  <a:srgbClr val="FFFFFF"/>
                </a:solidFill>
                <a:latin typeface="Tahoma"/>
                <a:cs typeface="Tahoma"/>
              </a:rPr>
              <a:t>itens </a:t>
            </a:r>
            <a:r>
              <a:rPr sz="1721" spc="13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721" spc="-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21" spc="9" dirty="0">
                <a:solidFill>
                  <a:srgbClr val="FFFFFF"/>
                </a:solidFill>
                <a:latin typeface="Tahoma"/>
                <a:cs typeface="Tahoma"/>
              </a:rPr>
              <a:t>testar</a:t>
            </a:r>
            <a:r>
              <a:rPr sz="1721" spc="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21" spc="13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721" spc="2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21" spc="4" dirty="0">
                <a:solidFill>
                  <a:srgbClr val="FFFFFF"/>
                </a:solidFill>
                <a:latin typeface="Tahoma"/>
                <a:cs typeface="Tahoma"/>
              </a:rPr>
              <a:t>criar</a:t>
            </a:r>
            <a:r>
              <a:rPr sz="1721" spc="1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21" spc="4" dirty="0">
                <a:solidFill>
                  <a:srgbClr val="FFFFFF"/>
                </a:solidFill>
                <a:latin typeface="Tahoma"/>
                <a:cs typeface="Tahoma"/>
              </a:rPr>
              <a:t>os </a:t>
            </a:r>
            <a:r>
              <a:rPr sz="1721" spc="-5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21" spc="9" dirty="0">
                <a:solidFill>
                  <a:srgbClr val="FFFFFF"/>
                </a:solidFill>
                <a:latin typeface="Tahoma"/>
                <a:cs typeface="Tahoma"/>
              </a:rPr>
              <a:t>casos</a:t>
            </a:r>
            <a:r>
              <a:rPr sz="1721" spc="-1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21" spc="9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721" spc="2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21" spc="9" dirty="0">
                <a:solidFill>
                  <a:srgbClr val="FFFFFF"/>
                </a:solidFill>
                <a:latin typeface="Tahoma"/>
                <a:cs typeface="Tahoma"/>
              </a:rPr>
              <a:t>teste </a:t>
            </a:r>
            <a:r>
              <a:rPr sz="1721" spc="13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721" spc="-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21" spc="9" dirty="0">
                <a:solidFill>
                  <a:srgbClr val="FFFFFF"/>
                </a:solidFill>
                <a:latin typeface="Tahoma"/>
                <a:cs typeface="Tahoma"/>
              </a:rPr>
              <a:t>serem</a:t>
            </a:r>
            <a:r>
              <a:rPr sz="172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21" spc="9" dirty="0">
                <a:solidFill>
                  <a:srgbClr val="FFFFFF"/>
                </a:solidFill>
                <a:latin typeface="Tahoma"/>
                <a:cs typeface="Tahoma"/>
              </a:rPr>
              <a:t>aplicados</a:t>
            </a:r>
            <a:endParaRPr sz="1721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8180" y="2648663"/>
            <a:ext cx="1313329" cy="488207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3088" dirty="0">
                <a:solidFill>
                  <a:srgbClr val="001F60"/>
                </a:solidFill>
                <a:latin typeface="Arial MT"/>
                <a:cs typeface="Arial MT"/>
              </a:rPr>
              <a:t>Análise</a:t>
            </a:r>
            <a:endParaRPr sz="3088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84972" y="2313727"/>
            <a:ext cx="1270187" cy="488207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3088" dirty="0">
                <a:solidFill>
                  <a:srgbClr val="001F60"/>
                </a:solidFill>
                <a:latin typeface="Arial MT"/>
                <a:cs typeface="Arial MT"/>
              </a:rPr>
              <a:t>Projeto</a:t>
            </a:r>
            <a:endParaRPr sz="308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79848" y="347803"/>
            <a:ext cx="5750299" cy="1206386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887171" marR="4483" indent="-1876525">
              <a:lnSpc>
                <a:spcPct val="100000"/>
              </a:lnSpc>
              <a:spcBef>
                <a:spcPts val="88"/>
              </a:spcBef>
            </a:pPr>
            <a:r>
              <a:rPr sz="3883" dirty="0"/>
              <a:t>Exemplos</a:t>
            </a:r>
            <a:r>
              <a:rPr sz="3883" spc="-53" dirty="0"/>
              <a:t> </a:t>
            </a:r>
            <a:r>
              <a:rPr sz="3883" dirty="0"/>
              <a:t>–</a:t>
            </a:r>
            <a:r>
              <a:rPr sz="3883" spc="-13" dirty="0"/>
              <a:t> </a:t>
            </a:r>
            <a:r>
              <a:rPr sz="3883" spc="-4" dirty="0"/>
              <a:t>especificações </a:t>
            </a:r>
            <a:r>
              <a:rPr sz="3883" spc="-1200" dirty="0"/>
              <a:t> </a:t>
            </a:r>
            <a:r>
              <a:rPr sz="3883" spc="-9" dirty="0"/>
              <a:t>de</a:t>
            </a:r>
            <a:r>
              <a:rPr sz="3883" spc="-4" dirty="0"/>
              <a:t> </a:t>
            </a:r>
            <a:r>
              <a:rPr sz="3883" dirty="0"/>
              <a:t>testes</a:t>
            </a:r>
            <a:endParaRPr sz="3883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1360" y="2800351"/>
            <a:ext cx="2046641" cy="11739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26066" y="2805057"/>
            <a:ext cx="2037229" cy="1094421"/>
          </a:xfrm>
          <a:prstGeom prst="rect">
            <a:avLst/>
          </a:prstGeom>
          <a:ln w="10667">
            <a:solidFill>
              <a:srgbClr val="4649B3"/>
            </a:solidFill>
          </a:ln>
        </p:spPr>
        <p:txBody>
          <a:bodyPr vert="horz" wrap="square" lIns="0" tIns="40341" rIns="0" bIns="0" rtlCol="0">
            <a:spAutoFit/>
          </a:bodyPr>
          <a:lstStyle/>
          <a:p>
            <a:pPr marL="216285" marR="208441" algn="ctr">
              <a:lnSpc>
                <a:spcPct val="101600"/>
              </a:lnSpc>
              <a:spcBef>
                <a:spcPts val="318"/>
              </a:spcBef>
            </a:pPr>
            <a:r>
              <a:rPr sz="1721" spc="9" dirty="0">
                <a:latin typeface="Tahoma"/>
                <a:cs typeface="Tahoma"/>
              </a:rPr>
              <a:t>Especificação</a:t>
            </a:r>
            <a:r>
              <a:rPr sz="1721" spc="-49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de </a:t>
            </a:r>
            <a:r>
              <a:rPr sz="1721" spc="-525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testes</a:t>
            </a:r>
            <a:endParaRPr sz="1721">
              <a:latin typeface="Tahoma"/>
              <a:cs typeface="Tahoma"/>
            </a:endParaRPr>
          </a:p>
          <a:p>
            <a:pPr marL="213483" marR="203958" algn="ctr">
              <a:lnSpc>
                <a:spcPct val="101499"/>
              </a:lnSpc>
              <a:spcBef>
                <a:spcPts val="4"/>
              </a:spcBef>
            </a:pPr>
            <a:r>
              <a:rPr sz="1721" spc="9" dirty="0">
                <a:latin typeface="Tahoma"/>
                <a:cs typeface="Tahoma"/>
              </a:rPr>
              <a:t>(Casos</a:t>
            </a:r>
            <a:r>
              <a:rPr sz="1721" spc="-40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de</a:t>
            </a:r>
            <a:r>
              <a:rPr sz="1721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testes </a:t>
            </a:r>
            <a:r>
              <a:rPr sz="1721" spc="-525" dirty="0">
                <a:latin typeface="Tahoma"/>
                <a:cs typeface="Tahoma"/>
              </a:rPr>
              <a:t> </a:t>
            </a:r>
            <a:r>
              <a:rPr sz="1721" spc="4" dirty="0">
                <a:latin typeface="Tahoma"/>
                <a:cs typeface="Tahoma"/>
              </a:rPr>
              <a:t>abstratos)</a:t>
            </a:r>
            <a:endParaRPr sz="1721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01129" y="2762697"/>
            <a:ext cx="677956" cy="609600"/>
            <a:chOff x="2768346" y="3131057"/>
            <a:chExt cx="768350" cy="690880"/>
          </a:xfrm>
        </p:grpSpPr>
        <p:sp>
          <p:nvSpPr>
            <p:cNvPr id="10" name="object 10"/>
            <p:cNvSpPr/>
            <p:nvPr/>
          </p:nvSpPr>
          <p:spPr>
            <a:xfrm>
              <a:off x="2773680" y="3136391"/>
              <a:ext cx="757555" cy="680085"/>
            </a:xfrm>
            <a:custGeom>
              <a:avLst/>
              <a:gdLst/>
              <a:ahLst/>
              <a:cxnLst/>
              <a:rect l="l" t="t" r="r" b="b"/>
              <a:pathLst>
                <a:path w="757554" h="680085">
                  <a:moveTo>
                    <a:pt x="79247" y="679704"/>
                  </a:moveTo>
                  <a:lnTo>
                    <a:pt x="0" y="591311"/>
                  </a:lnTo>
                  <a:lnTo>
                    <a:pt x="627887" y="45719"/>
                  </a:lnTo>
                  <a:lnTo>
                    <a:pt x="589787" y="0"/>
                  </a:lnTo>
                  <a:lnTo>
                    <a:pt x="757427" y="12191"/>
                  </a:lnTo>
                  <a:lnTo>
                    <a:pt x="745235" y="179832"/>
                  </a:lnTo>
                  <a:lnTo>
                    <a:pt x="707135" y="135635"/>
                  </a:lnTo>
                  <a:lnTo>
                    <a:pt x="79247" y="679704"/>
                  </a:lnTo>
                  <a:close/>
                </a:path>
              </a:pathLst>
            </a:custGeom>
            <a:solidFill>
              <a:srgbClr val="AFB1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2773680" y="3136391"/>
              <a:ext cx="757555" cy="680085"/>
            </a:xfrm>
            <a:custGeom>
              <a:avLst/>
              <a:gdLst/>
              <a:ahLst/>
              <a:cxnLst/>
              <a:rect l="l" t="t" r="r" b="b"/>
              <a:pathLst>
                <a:path w="757554" h="680085">
                  <a:moveTo>
                    <a:pt x="0" y="591311"/>
                  </a:moveTo>
                  <a:lnTo>
                    <a:pt x="627887" y="45719"/>
                  </a:lnTo>
                  <a:lnTo>
                    <a:pt x="589787" y="0"/>
                  </a:lnTo>
                  <a:lnTo>
                    <a:pt x="757427" y="12191"/>
                  </a:lnTo>
                  <a:lnTo>
                    <a:pt x="745235" y="179832"/>
                  </a:lnTo>
                  <a:lnTo>
                    <a:pt x="707135" y="135635"/>
                  </a:lnTo>
                  <a:lnTo>
                    <a:pt x="79247" y="679704"/>
                  </a:lnTo>
                  <a:lnTo>
                    <a:pt x="0" y="591311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025824" y="3818291"/>
            <a:ext cx="980515" cy="730624"/>
            <a:chOff x="2683001" y="4327397"/>
            <a:chExt cx="1111250" cy="828040"/>
          </a:xfrm>
        </p:grpSpPr>
        <p:sp>
          <p:nvSpPr>
            <p:cNvPr id="13" name="object 13"/>
            <p:cNvSpPr/>
            <p:nvPr/>
          </p:nvSpPr>
          <p:spPr>
            <a:xfrm>
              <a:off x="2688335" y="4332731"/>
              <a:ext cx="1100455" cy="817244"/>
            </a:xfrm>
            <a:custGeom>
              <a:avLst/>
              <a:gdLst/>
              <a:ahLst/>
              <a:cxnLst/>
              <a:rect l="l" t="t" r="r" b="b"/>
              <a:pathLst>
                <a:path w="1100454" h="817245">
                  <a:moveTo>
                    <a:pt x="918972" y="816864"/>
                  </a:moveTo>
                  <a:lnTo>
                    <a:pt x="955548" y="762000"/>
                  </a:lnTo>
                  <a:lnTo>
                    <a:pt x="0" y="106679"/>
                  </a:lnTo>
                  <a:lnTo>
                    <a:pt x="74675" y="0"/>
                  </a:lnTo>
                  <a:lnTo>
                    <a:pt x="1028700" y="655319"/>
                  </a:lnTo>
                  <a:lnTo>
                    <a:pt x="1066800" y="600455"/>
                  </a:lnTo>
                  <a:lnTo>
                    <a:pt x="1100328" y="783335"/>
                  </a:lnTo>
                  <a:lnTo>
                    <a:pt x="918972" y="816864"/>
                  </a:lnTo>
                  <a:close/>
                </a:path>
              </a:pathLst>
            </a:custGeom>
            <a:solidFill>
              <a:srgbClr val="AFB1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2688335" y="4332731"/>
              <a:ext cx="1100455" cy="817244"/>
            </a:xfrm>
            <a:custGeom>
              <a:avLst/>
              <a:gdLst/>
              <a:ahLst/>
              <a:cxnLst/>
              <a:rect l="l" t="t" r="r" b="b"/>
              <a:pathLst>
                <a:path w="1100454" h="817245">
                  <a:moveTo>
                    <a:pt x="74675" y="0"/>
                  </a:moveTo>
                  <a:lnTo>
                    <a:pt x="1028700" y="655319"/>
                  </a:lnTo>
                  <a:lnTo>
                    <a:pt x="1066800" y="600455"/>
                  </a:lnTo>
                  <a:lnTo>
                    <a:pt x="1100328" y="783335"/>
                  </a:lnTo>
                  <a:lnTo>
                    <a:pt x="918972" y="816864"/>
                  </a:lnTo>
                  <a:lnTo>
                    <a:pt x="955548" y="762000"/>
                  </a:lnTo>
                  <a:lnTo>
                    <a:pt x="0" y="106679"/>
                  </a:lnTo>
                  <a:lnTo>
                    <a:pt x="74675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199754" y="3771228"/>
            <a:ext cx="3581400" cy="2667000"/>
            <a:chOff x="4013454" y="4274058"/>
            <a:chExt cx="4058920" cy="302260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4884" y="4285488"/>
              <a:ext cx="4019427" cy="299923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018788" y="4279392"/>
              <a:ext cx="4048125" cy="3011805"/>
            </a:xfrm>
            <a:custGeom>
              <a:avLst/>
              <a:gdLst/>
              <a:ahLst/>
              <a:cxnLst/>
              <a:rect l="l" t="t" r="r" b="b"/>
              <a:pathLst>
                <a:path w="4048125" h="3011804">
                  <a:moveTo>
                    <a:pt x="0" y="0"/>
                  </a:moveTo>
                  <a:lnTo>
                    <a:pt x="4047743" y="0"/>
                  </a:lnTo>
                  <a:lnTo>
                    <a:pt x="4047743" y="3011424"/>
                  </a:lnTo>
                  <a:lnTo>
                    <a:pt x="0" y="301142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849411" y="4509721"/>
            <a:ext cx="800660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9" dirty="0">
                <a:latin typeface="Arial MT"/>
                <a:cs typeface="Arial MT"/>
              </a:rPr>
              <a:t>Gherkin</a:t>
            </a:r>
            <a:endParaRPr sz="1721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5197" y="1752152"/>
            <a:ext cx="4577378" cy="1836867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2157356" y="4087232"/>
            <a:ext cx="2091018" cy="2491068"/>
            <a:chOff x="565404" y="4632197"/>
            <a:chExt cx="2369820" cy="282321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5404" y="5871971"/>
              <a:ext cx="2369820" cy="158343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772412" y="4637531"/>
              <a:ext cx="280670" cy="1289685"/>
            </a:xfrm>
            <a:custGeom>
              <a:avLst/>
              <a:gdLst/>
              <a:ahLst/>
              <a:cxnLst/>
              <a:rect l="l" t="t" r="r" b="b"/>
              <a:pathLst>
                <a:path w="280669" h="1289685">
                  <a:moveTo>
                    <a:pt x="158495" y="1289303"/>
                  </a:moveTo>
                  <a:lnTo>
                    <a:pt x="19812" y="1168907"/>
                  </a:lnTo>
                  <a:lnTo>
                    <a:pt x="83820" y="1164335"/>
                  </a:lnTo>
                  <a:lnTo>
                    <a:pt x="0" y="9143"/>
                  </a:lnTo>
                  <a:lnTo>
                    <a:pt x="131063" y="0"/>
                  </a:lnTo>
                  <a:lnTo>
                    <a:pt x="214883" y="1155191"/>
                  </a:lnTo>
                  <a:lnTo>
                    <a:pt x="280416" y="1150619"/>
                  </a:lnTo>
                  <a:lnTo>
                    <a:pt x="158495" y="1289303"/>
                  </a:lnTo>
                  <a:close/>
                </a:path>
              </a:pathLst>
            </a:custGeom>
            <a:solidFill>
              <a:srgbClr val="AFB1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1772412" y="4637531"/>
              <a:ext cx="280670" cy="1289685"/>
            </a:xfrm>
            <a:custGeom>
              <a:avLst/>
              <a:gdLst/>
              <a:ahLst/>
              <a:cxnLst/>
              <a:rect l="l" t="t" r="r" b="b"/>
              <a:pathLst>
                <a:path w="280669" h="1289685">
                  <a:moveTo>
                    <a:pt x="131063" y="0"/>
                  </a:moveTo>
                  <a:lnTo>
                    <a:pt x="214883" y="1155191"/>
                  </a:lnTo>
                  <a:lnTo>
                    <a:pt x="280416" y="1150619"/>
                  </a:lnTo>
                  <a:lnTo>
                    <a:pt x="158495" y="1289303"/>
                  </a:lnTo>
                  <a:lnTo>
                    <a:pt x="19812" y="1168907"/>
                  </a:lnTo>
                  <a:lnTo>
                    <a:pt x="83820" y="1164335"/>
                  </a:lnTo>
                  <a:lnTo>
                    <a:pt x="0" y="9143"/>
                  </a:lnTo>
                  <a:lnTo>
                    <a:pt x="131063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976593"/>
            <a:chOff x="140207" y="1203960"/>
            <a:chExt cx="9397365" cy="1106805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480059"/>
            </a:xfrm>
            <a:custGeom>
              <a:avLst/>
              <a:gdLst/>
              <a:ahLst/>
              <a:cxnLst/>
              <a:rect l="l" t="t" r="r" b="b"/>
              <a:pathLst>
                <a:path w="464819" h="480060">
                  <a:moveTo>
                    <a:pt x="0" y="480060"/>
                  </a:moveTo>
                  <a:lnTo>
                    <a:pt x="464819" y="480060"/>
                  </a:lnTo>
                  <a:lnTo>
                    <a:pt x="464819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064260"/>
            </a:xfrm>
            <a:custGeom>
              <a:avLst/>
              <a:gdLst/>
              <a:ahLst/>
              <a:cxnLst/>
              <a:rect l="l" t="t" r="r" b="b"/>
              <a:pathLst>
                <a:path w="35559" h="1064260">
                  <a:moveTo>
                    <a:pt x="0" y="1063752"/>
                  </a:moveTo>
                  <a:lnTo>
                    <a:pt x="35052" y="1063752"/>
                  </a:lnTo>
                  <a:lnTo>
                    <a:pt x="35052" y="0"/>
                  </a:lnTo>
                  <a:lnTo>
                    <a:pt x="0" y="0"/>
                  </a:lnTo>
                  <a:lnTo>
                    <a:pt x="0" y="106375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3344" y="1009174"/>
            <a:ext cx="6987988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pc="13" dirty="0"/>
              <a:t>Implementação</a:t>
            </a:r>
            <a:r>
              <a:rPr spc="-31" dirty="0"/>
              <a:t> </a:t>
            </a:r>
            <a:r>
              <a:rPr spc="18" dirty="0"/>
              <a:t>(Automação)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575" y="2656467"/>
            <a:ext cx="4303058" cy="38525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33282" y="2661173"/>
            <a:ext cx="4294094" cy="3414532"/>
          </a:xfrm>
          <a:prstGeom prst="rect">
            <a:avLst/>
          </a:prstGeom>
          <a:ln w="10668">
            <a:solidFill>
              <a:srgbClr val="4649B3"/>
            </a:solidFill>
          </a:ln>
        </p:spPr>
        <p:txBody>
          <a:bodyPr vert="horz" wrap="square" lIns="0" tIns="40901" rIns="0" bIns="0" rtlCol="0">
            <a:spAutoFit/>
          </a:bodyPr>
          <a:lstStyle/>
          <a:p>
            <a:pPr marL="421924" marR="235896" indent="-333953">
              <a:spcBef>
                <a:spcPts val="322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9" dirty="0">
                <a:latin typeface="Tahoma"/>
                <a:cs typeface="Tahoma"/>
              </a:rPr>
              <a:t>Configurar</a:t>
            </a:r>
            <a:r>
              <a:rPr sz="1941" spc="3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ferramenta</a:t>
            </a:r>
            <a:r>
              <a:rPr sz="1941" spc="40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</a:t>
            </a:r>
            <a:r>
              <a:rPr sz="1941" spc="-22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apoio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à </a:t>
            </a:r>
            <a:r>
              <a:rPr sz="1941" spc="-596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execução</a:t>
            </a:r>
            <a:r>
              <a:rPr sz="1941" spc="22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dos</a:t>
            </a:r>
            <a:r>
              <a:rPr sz="1941" spc="-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testes</a:t>
            </a:r>
            <a:endParaRPr sz="1941">
              <a:latin typeface="Tahoma"/>
              <a:cs typeface="Tahoma"/>
            </a:endParaRPr>
          </a:p>
          <a:p>
            <a:pPr marL="421924" marR="636528" indent="-333953">
              <a:spcBef>
                <a:spcPts val="468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9" dirty="0">
                <a:latin typeface="Tahoma"/>
                <a:cs typeface="Tahoma"/>
              </a:rPr>
              <a:t>Conforme</a:t>
            </a:r>
            <a:r>
              <a:rPr sz="1941" spc="13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especificação</a:t>
            </a:r>
            <a:r>
              <a:rPr sz="1941" spc="4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dos </a:t>
            </a:r>
            <a:r>
              <a:rPr sz="1941" spc="-596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testes:</a:t>
            </a:r>
            <a:endParaRPr sz="1941">
              <a:latin typeface="Tahoma"/>
              <a:cs typeface="Tahoma"/>
            </a:endParaRPr>
          </a:p>
          <a:p>
            <a:pPr marL="809108" marR="697043" lvl="1" indent="-277360">
              <a:spcBef>
                <a:spcPts val="313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dirty="0">
                <a:latin typeface="Tahoma"/>
                <a:cs typeface="Tahoma"/>
              </a:rPr>
              <a:t>Identificar</a:t>
            </a:r>
            <a:r>
              <a:rPr sz="1544" spc="-40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e</a:t>
            </a:r>
            <a:r>
              <a:rPr sz="1544" dirty="0">
                <a:latin typeface="Tahoma"/>
                <a:cs typeface="Tahoma"/>
              </a:rPr>
              <a:t> criar</a:t>
            </a:r>
            <a:r>
              <a:rPr sz="1544" spc="-22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os</a:t>
            </a:r>
            <a:r>
              <a:rPr sz="1544" spc="-9" dirty="0">
                <a:latin typeface="Tahoma"/>
                <a:cs typeface="Tahoma"/>
              </a:rPr>
              <a:t> </a:t>
            </a:r>
            <a:r>
              <a:rPr sz="1544" spc="101" dirty="0">
                <a:solidFill>
                  <a:srgbClr val="001F60"/>
                </a:solidFill>
                <a:latin typeface="Verdana"/>
                <a:cs typeface="Verdana"/>
              </a:rPr>
              <a:t>dados</a:t>
            </a:r>
            <a:r>
              <a:rPr sz="1544" spc="-66" dirty="0">
                <a:solidFill>
                  <a:srgbClr val="001F60"/>
                </a:solidFill>
                <a:latin typeface="Verdana"/>
                <a:cs typeface="Verdana"/>
              </a:rPr>
              <a:t> </a:t>
            </a:r>
            <a:r>
              <a:rPr sz="1544" spc="97" dirty="0">
                <a:solidFill>
                  <a:srgbClr val="001F60"/>
                </a:solidFill>
                <a:latin typeface="Verdana"/>
                <a:cs typeface="Verdana"/>
              </a:rPr>
              <a:t>de </a:t>
            </a:r>
            <a:r>
              <a:rPr sz="1544" spc="-529" dirty="0">
                <a:solidFill>
                  <a:srgbClr val="001F60"/>
                </a:solidFill>
                <a:latin typeface="Verdana"/>
                <a:cs typeface="Verdana"/>
              </a:rPr>
              <a:t> </a:t>
            </a:r>
            <a:r>
              <a:rPr sz="1544" spc="106" dirty="0">
                <a:solidFill>
                  <a:srgbClr val="001F60"/>
                </a:solidFill>
                <a:latin typeface="Verdana"/>
                <a:cs typeface="Verdana"/>
              </a:rPr>
              <a:t>teste</a:t>
            </a:r>
            <a:endParaRPr sz="1544">
              <a:latin typeface="Verdana"/>
              <a:cs typeface="Verdana"/>
            </a:endParaRPr>
          </a:p>
          <a:p>
            <a:pPr marL="1197973" marR="462828" lvl="2" indent="-221888">
              <a:lnSpc>
                <a:spcPct val="101499"/>
              </a:lnSpc>
              <a:spcBef>
                <a:spcPts val="366"/>
              </a:spcBef>
              <a:buClr>
                <a:srgbClr val="75B649"/>
              </a:buClr>
              <a:buSzPct val="50000"/>
              <a:buFont typeface="Times New Roman"/>
              <a:buChar char="■"/>
              <a:tabLst>
                <a:tab pos="1197973" algn="l"/>
                <a:tab pos="1198533" algn="l"/>
              </a:tabLst>
            </a:pPr>
            <a:r>
              <a:rPr sz="1147" spc="9" dirty="0">
                <a:latin typeface="Tahoma"/>
                <a:cs typeface="Tahoma"/>
              </a:rPr>
              <a:t>Dados de </a:t>
            </a:r>
            <a:r>
              <a:rPr sz="1147" spc="4" dirty="0">
                <a:latin typeface="Tahoma"/>
                <a:cs typeface="Tahoma"/>
              </a:rPr>
              <a:t>entrada, repositórios </a:t>
            </a:r>
            <a:r>
              <a:rPr sz="1147" spc="9" dirty="0">
                <a:latin typeface="Tahoma"/>
                <a:cs typeface="Tahoma"/>
              </a:rPr>
              <a:t>de </a:t>
            </a:r>
            <a:r>
              <a:rPr sz="1147" spc="4" dirty="0">
                <a:latin typeface="Tahoma"/>
                <a:cs typeface="Tahoma"/>
              </a:rPr>
              <a:t>teste, </a:t>
            </a:r>
            <a:r>
              <a:rPr sz="1147" spc="-349" dirty="0">
                <a:latin typeface="Tahoma"/>
                <a:cs typeface="Tahoma"/>
              </a:rPr>
              <a:t> </a:t>
            </a:r>
            <a:r>
              <a:rPr sz="1147" spc="9" dirty="0">
                <a:latin typeface="Tahoma"/>
                <a:cs typeface="Tahoma"/>
              </a:rPr>
              <a:t>dados</a:t>
            </a:r>
            <a:r>
              <a:rPr sz="1147" spc="-13" dirty="0">
                <a:latin typeface="Tahoma"/>
                <a:cs typeface="Tahoma"/>
              </a:rPr>
              <a:t> </a:t>
            </a:r>
            <a:r>
              <a:rPr sz="1147" spc="4" dirty="0">
                <a:latin typeface="Tahoma"/>
                <a:cs typeface="Tahoma"/>
              </a:rPr>
              <a:t>de</a:t>
            </a:r>
            <a:r>
              <a:rPr sz="1147" spc="18" dirty="0">
                <a:latin typeface="Tahoma"/>
                <a:cs typeface="Tahoma"/>
              </a:rPr>
              <a:t> </a:t>
            </a:r>
            <a:r>
              <a:rPr sz="1147" spc="4" dirty="0">
                <a:latin typeface="Tahoma"/>
                <a:cs typeface="Tahoma"/>
              </a:rPr>
              <a:t>configuração</a:t>
            </a:r>
            <a:r>
              <a:rPr sz="1147" spc="-13" dirty="0">
                <a:latin typeface="Tahoma"/>
                <a:cs typeface="Tahoma"/>
              </a:rPr>
              <a:t> </a:t>
            </a:r>
            <a:r>
              <a:rPr sz="1147" spc="9" dirty="0">
                <a:latin typeface="Tahoma"/>
                <a:cs typeface="Tahoma"/>
              </a:rPr>
              <a:t>do</a:t>
            </a:r>
            <a:r>
              <a:rPr sz="1147" spc="-18" dirty="0">
                <a:latin typeface="Tahoma"/>
                <a:cs typeface="Tahoma"/>
              </a:rPr>
              <a:t> </a:t>
            </a:r>
            <a:r>
              <a:rPr sz="1147" spc="4" dirty="0">
                <a:latin typeface="Tahoma"/>
                <a:cs typeface="Tahoma"/>
              </a:rPr>
              <a:t>item</a:t>
            </a:r>
            <a:r>
              <a:rPr sz="1147" spc="22" dirty="0">
                <a:latin typeface="Tahoma"/>
                <a:cs typeface="Tahoma"/>
              </a:rPr>
              <a:t> </a:t>
            </a:r>
            <a:r>
              <a:rPr sz="1147" spc="9" dirty="0">
                <a:latin typeface="Tahoma"/>
                <a:cs typeface="Tahoma"/>
              </a:rPr>
              <a:t>a</a:t>
            </a:r>
            <a:r>
              <a:rPr sz="1147" spc="-4" dirty="0">
                <a:latin typeface="Tahoma"/>
                <a:cs typeface="Tahoma"/>
              </a:rPr>
              <a:t> </a:t>
            </a:r>
            <a:r>
              <a:rPr sz="1147" spc="4" dirty="0">
                <a:latin typeface="Tahoma"/>
                <a:cs typeface="Tahoma"/>
              </a:rPr>
              <a:t>testar</a:t>
            </a:r>
            <a:endParaRPr sz="1147">
              <a:latin typeface="Tahoma"/>
              <a:cs typeface="Tahoma"/>
            </a:endParaRPr>
          </a:p>
          <a:p>
            <a:pPr marL="809108" marR="544635" lvl="1" indent="-277360">
              <a:lnSpc>
                <a:spcPct val="100600"/>
              </a:lnSpc>
              <a:spcBef>
                <a:spcPts val="375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spc="4" dirty="0">
                <a:latin typeface="Tahoma"/>
                <a:cs typeface="Tahoma"/>
              </a:rPr>
              <a:t>Desenvolver</a:t>
            </a:r>
            <a:r>
              <a:rPr sz="1544" spc="-49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os</a:t>
            </a:r>
            <a:r>
              <a:rPr sz="1544" spc="4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procedimentos</a:t>
            </a:r>
            <a:r>
              <a:rPr sz="1544" spc="-26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de </a:t>
            </a:r>
            <a:r>
              <a:rPr sz="1544" spc="-468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teste</a:t>
            </a:r>
            <a:endParaRPr sz="1544">
              <a:latin typeface="Tahoma"/>
              <a:cs typeface="Tahoma"/>
            </a:endParaRPr>
          </a:p>
          <a:p>
            <a:pPr marL="421924" marR="388305" indent="-333953">
              <a:spcBef>
                <a:spcPts val="459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4" dirty="0">
                <a:latin typeface="Tahoma"/>
                <a:cs typeface="Tahoma"/>
              </a:rPr>
              <a:t>Criar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componentes</a:t>
            </a:r>
            <a:r>
              <a:rPr sz="1941" spc="13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auxiliares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 </a:t>
            </a:r>
            <a:r>
              <a:rPr sz="1941" spc="-59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testes</a:t>
            </a:r>
            <a:r>
              <a:rPr sz="1941" spc="13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se</a:t>
            </a:r>
            <a:r>
              <a:rPr sz="1941" spc="-26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necessário</a:t>
            </a:r>
            <a:endParaRPr sz="1941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1068" y="2656467"/>
            <a:ext cx="4109421" cy="38525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05774" y="2661174"/>
            <a:ext cx="4100232" cy="3398872"/>
          </a:xfrm>
          <a:prstGeom prst="rect">
            <a:avLst/>
          </a:prstGeom>
          <a:ln w="10667">
            <a:solidFill>
              <a:srgbClr val="4649B3"/>
            </a:solidFill>
          </a:ln>
        </p:spPr>
        <p:txBody>
          <a:bodyPr vert="horz" wrap="square" lIns="0" tIns="6724" rIns="0" bIns="0" rtlCol="0">
            <a:spAutoFit/>
          </a:bodyPr>
          <a:lstStyle/>
          <a:p>
            <a:pPr marL="421924" marR="476836" indent="-333953">
              <a:lnSpc>
                <a:spcPct val="104000"/>
              </a:lnSpc>
              <a:spcBef>
                <a:spcPts val="53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97" dirty="0">
                <a:latin typeface="Tahoma"/>
                <a:cs typeface="Tahoma"/>
              </a:rPr>
              <a:t>V</a:t>
            </a:r>
            <a:r>
              <a:rPr sz="1941" dirty="0">
                <a:latin typeface="Tahoma"/>
                <a:cs typeface="Tahoma"/>
              </a:rPr>
              <a:t>e</a:t>
            </a:r>
            <a:r>
              <a:rPr sz="1941" spc="-9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i</a:t>
            </a:r>
            <a:r>
              <a:rPr sz="1941" spc="-22" dirty="0">
                <a:latin typeface="Tahoma"/>
                <a:cs typeface="Tahoma"/>
              </a:rPr>
              <a:t>f</a:t>
            </a:r>
            <a:r>
              <a:rPr sz="1941" spc="-4" dirty="0">
                <a:latin typeface="Tahoma"/>
                <a:cs typeface="Tahoma"/>
              </a:rPr>
              <a:t>i</a:t>
            </a:r>
            <a:r>
              <a:rPr sz="1941" spc="-9" dirty="0">
                <a:latin typeface="Tahoma"/>
                <a:cs typeface="Tahoma"/>
              </a:rPr>
              <a:t>c</a:t>
            </a:r>
            <a:r>
              <a:rPr sz="1941" spc="4" dirty="0">
                <a:latin typeface="Tahoma"/>
                <a:cs typeface="Tahoma"/>
              </a:rPr>
              <a:t>a</a:t>
            </a:r>
            <a:r>
              <a:rPr sz="1941" spc="-4" dirty="0">
                <a:latin typeface="Tahoma"/>
                <a:cs typeface="Tahoma"/>
              </a:rPr>
              <a:t>r</a:t>
            </a:r>
            <a:r>
              <a:rPr sz="1941" spc="31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s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-22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spc="-410" dirty="0">
                <a:latin typeface="Tahoma"/>
                <a:cs typeface="Tahoma"/>
              </a:rPr>
              <a:t> </a:t>
            </a:r>
            <a:r>
              <a:rPr sz="2030" i="1" spc="-684" dirty="0">
                <a:solidFill>
                  <a:srgbClr val="00AF50"/>
                </a:solidFill>
                <a:latin typeface="Verdana"/>
                <a:cs typeface="Verdana"/>
              </a:rPr>
              <a:t>t</a:t>
            </a:r>
            <a:r>
              <a:rPr sz="2030" i="1" spc="-852" dirty="0">
                <a:solidFill>
                  <a:srgbClr val="00AF50"/>
                </a:solidFill>
                <a:latin typeface="Verdana"/>
                <a:cs typeface="Verdana"/>
              </a:rPr>
              <a:t>e</a:t>
            </a:r>
            <a:r>
              <a:rPr sz="2030" i="1" spc="-816" dirty="0">
                <a:solidFill>
                  <a:srgbClr val="00AF50"/>
                </a:solidFill>
                <a:latin typeface="Verdana"/>
                <a:cs typeface="Verdana"/>
              </a:rPr>
              <a:t>s</a:t>
            </a:r>
            <a:r>
              <a:rPr sz="2030" i="1" spc="-887" dirty="0">
                <a:solidFill>
                  <a:srgbClr val="00AF50"/>
                </a:solidFill>
                <a:latin typeface="Verdana"/>
                <a:cs typeface="Verdana"/>
              </a:rPr>
              <a:t>t</a:t>
            </a:r>
            <a:r>
              <a:rPr sz="2030" i="1" spc="-777" dirty="0">
                <a:solidFill>
                  <a:srgbClr val="00AF50"/>
                </a:solidFill>
                <a:latin typeface="Verdana"/>
                <a:cs typeface="Verdana"/>
              </a:rPr>
              <a:t>w</a:t>
            </a:r>
            <a:r>
              <a:rPr sz="2030" i="1" spc="-860" dirty="0">
                <a:solidFill>
                  <a:srgbClr val="00AF50"/>
                </a:solidFill>
                <a:latin typeface="Verdana"/>
                <a:cs typeface="Verdana"/>
              </a:rPr>
              <a:t>a</a:t>
            </a:r>
            <a:r>
              <a:rPr sz="2030" i="1" spc="-935" dirty="0">
                <a:solidFill>
                  <a:srgbClr val="00AF50"/>
                </a:solidFill>
                <a:latin typeface="Verdana"/>
                <a:cs typeface="Verdana"/>
              </a:rPr>
              <a:t>r</a:t>
            </a:r>
            <a:r>
              <a:rPr sz="2030" i="1" spc="35" dirty="0">
                <a:solidFill>
                  <a:srgbClr val="00AF50"/>
                </a:solidFill>
                <a:latin typeface="Verdana"/>
                <a:cs typeface="Verdana"/>
              </a:rPr>
              <a:t>e</a:t>
            </a:r>
            <a:r>
              <a:rPr sz="1721" spc="-13" dirty="0">
                <a:latin typeface="Tahoma"/>
                <a:cs typeface="Tahoma"/>
              </a:rPr>
              <a:t>f</a:t>
            </a:r>
            <a:r>
              <a:rPr sz="1721" spc="4" dirty="0">
                <a:latin typeface="Tahoma"/>
                <a:cs typeface="Tahoma"/>
              </a:rPr>
              <a:t>oi  </a:t>
            </a:r>
            <a:r>
              <a:rPr sz="1721" spc="9" dirty="0">
                <a:latin typeface="Tahoma"/>
                <a:cs typeface="Tahoma"/>
              </a:rPr>
              <a:t>criado;instalado</a:t>
            </a:r>
            <a:r>
              <a:rPr sz="1721" spc="-53" dirty="0">
                <a:latin typeface="Tahoma"/>
                <a:cs typeface="Tahoma"/>
              </a:rPr>
              <a:t> </a:t>
            </a:r>
            <a:r>
              <a:rPr sz="1721" spc="13" dirty="0">
                <a:latin typeface="Tahoma"/>
                <a:cs typeface="Tahoma"/>
              </a:rPr>
              <a:t>adequadamente</a:t>
            </a:r>
            <a:endParaRPr sz="1721">
              <a:latin typeface="Tahoma"/>
              <a:cs typeface="Tahoma"/>
            </a:endParaRPr>
          </a:p>
          <a:p>
            <a:pPr marL="421924" marR="170899" indent="-333953">
              <a:spcBef>
                <a:spcPts val="468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4" dirty="0">
                <a:latin typeface="Tahoma"/>
                <a:cs typeface="Tahoma"/>
              </a:rPr>
              <a:t>Implementar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os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casos de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teste </a:t>
            </a:r>
            <a:r>
              <a:rPr sz="1941" spc="-4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na</a:t>
            </a:r>
            <a:r>
              <a:rPr sz="1941" spc="-9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linguagem</a:t>
            </a:r>
            <a:r>
              <a:rPr sz="1941" spc="-18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determinada</a:t>
            </a:r>
            <a:r>
              <a:rPr sz="1941" spc="18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pela </a:t>
            </a:r>
            <a:r>
              <a:rPr sz="1941" spc="-596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ferramenta</a:t>
            </a:r>
            <a:r>
              <a:rPr sz="1941" spc="35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</a:t>
            </a:r>
            <a:r>
              <a:rPr sz="1941" spc="-26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apoio</a:t>
            </a:r>
            <a:r>
              <a:rPr sz="1941" spc="22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à </a:t>
            </a:r>
            <a:r>
              <a:rPr sz="1941" spc="-9" dirty="0">
                <a:latin typeface="Tahoma"/>
                <a:cs typeface="Tahoma"/>
              </a:rPr>
              <a:t>execução </a:t>
            </a:r>
            <a:r>
              <a:rPr sz="1941" spc="-59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dos</a:t>
            </a:r>
            <a:r>
              <a:rPr sz="1941" spc="-4" dirty="0">
                <a:latin typeface="Tahoma"/>
                <a:cs typeface="Tahoma"/>
              </a:rPr>
              <a:t> testes</a:t>
            </a:r>
            <a:endParaRPr sz="1941">
              <a:latin typeface="Tahoma"/>
              <a:cs typeface="Tahoma"/>
            </a:endParaRPr>
          </a:p>
          <a:p>
            <a:pPr>
              <a:spcBef>
                <a:spcPts val="13"/>
              </a:spcBef>
              <a:buClr>
                <a:srgbClr val="75B649"/>
              </a:buClr>
              <a:buFont typeface="Times New Roman"/>
              <a:buChar char="■"/>
            </a:pPr>
            <a:endParaRPr sz="2691">
              <a:latin typeface="Tahoma"/>
              <a:cs typeface="Tahoma"/>
            </a:endParaRPr>
          </a:p>
          <a:p>
            <a:pPr marL="421924" indent="-333953"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9" dirty="0">
                <a:latin typeface="Tahoma"/>
                <a:cs typeface="Tahoma"/>
              </a:rPr>
              <a:t>Artefato</a:t>
            </a:r>
            <a:r>
              <a:rPr sz="1941" spc="3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produzido:</a:t>
            </a:r>
            <a:endParaRPr sz="1941">
              <a:latin typeface="Tahoma"/>
              <a:cs typeface="Tahoma"/>
            </a:endParaRPr>
          </a:p>
          <a:p>
            <a:pPr marL="809108" marR="562565" lvl="1" indent="-277360">
              <a:lnSpc>
                <a:spcPct val="100600"/>
              </a:lnSpc>
              <a:spcBef>
                <a:spcPts val="375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spc="4" dirty="0">
                <a:latin typeface="Tahoma"/>
                <a:cs typeface="Tahoma"/>
              </a:rPr>
              <a:t>Scripts</a:t>
            </a:r>
            <a:r>
              <a:rPr sz="1544" spc="-26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de</a:t>
            </a:r>
            <a:r>
              <a:rPr sz="1544" spc="-22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teste</a:t>
            </a:r>
            <a:r>
              <a:rPr sz="1544" spc="-26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(casos</a:t>
            </a:r>
            <a:r>
              <a:rPr sz="1544" spc="-22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de</a:t>
            </a:r>
            <a:r>
              <a:rPr sz="1544" spc="-9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teste </a:t>
            </a:r>
            <a:r>
              <a:rPr sz="1544" spc="-468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executáveis)</a:t>
            </a:r>
            <a:endParaRPr sz="1544">
              <a:latin typeface="Tahoma"/>
              <a:cs typeface="Tahoma"/>
            </a:endParaRPr>
          </a:p>
          <a:p>
            <a:pPr marL="809108" lvl="1" indent="-277360">
              <a:spcBef>
                <a:spcPts val="383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dirty="0">
                <a:latin typeface="Tahoma"/>
                <a:cs typeface="Tahoma"/>
              </a:rPr>
              <a:t>Plataforma</a:t>
            </a:r>
            <a:r>
              <a:rPr sz="1544" spc="-18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de</a:t>
            </a:r>
            <a:r>
              <a:rPr sz="1544" spc="-13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testes</a:t>
            </a:r>
            <a:endParaRPr sz="1544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73312" y="1982769"/>
            <a:ext cx="8107456" cy="425263"/>
            <a:chOff x="470154" y="2247138"/>
            <a:chExt cx="9188450" cy="481965"/>
          </a:xfrm>
        </p:grpSpPr>
        <p:sp>
          <p:nvSpPr>
            <p:cNvPr id="12" name="object 12"/>
            <p:cNvSpPr/>
            <p:nvPr/>
          </p:nvSpPr>
          <p:spPr>
            <a:xfrm>
              <a:off x="490728" y="2267712"/>
              <a:ext cx="9147175" cy="440690"/>
            </a:xfrm>
            <a:custGeom>
              <a:avLst/>
              <a:gdLst/>
              <a:ahLst/>
              <a:cxnLst/>
              <a:rect l="l" t="t" r="r" b="b"/>
              <a:pathLst>
                <a:path w="9147175" h="440689">
                  <a:moveTo>
                    <a:pt x="9147048" y="440435"/>
                  </a:moveTo>
                  <a:lnTo>
                    <a:pt x="0" y="440436"/>
                  </a:lnTo>
                  <a:lnTo>
                    <a:pt x="0" y="0"/>
                  </a:lnTo>
                </a:path>
              </a:pathLst>
            </a:custGeom>
            <a:ln w="4114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728" y="2267712"/>
              <a:ext cx="9147175" cy="440690"/>
            </a:xfrm>
            <a:custGeom>
              <a:avLst/>
              <a:gdLst/>
              <a:ahLst/>
              <a:cxnLst/>
              <a:rect l="l" t="t" r="r" b="b"/>
              <a:pathLst>
                <a:path w="9147175" h="440689">
                  <a:moveTo>
                    <a:pt x="9147048" y="440436"/>
                  </a:moveTo>
                  <a:lnTo>
                    <a:pt x="0" y="440436"/>
                  </a:lnTo>
                  <a:lnTo>
                    <a:pt x="0" y="0"/>
                  </a:lnTo>
                  <a:lnTo>
                    <a:pt x="9147048" y="0"/>
                  </a:lnTo>
                  <a:lnTo>
                    <a:pt x="9147048" y="440436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490728" y="2267712"/>
              <a:ext cx="9147175" cy="440690"/>
            </a:xfrm>
            <a:custGeom>
              <a:avLst/>
              <a:gdLst/>
              <a:ahLst/>
              <a:cxnLst/>
              <a:rect l="l" t="t" r="r" b="b"/>
              <a:pathLst>
                <a:path w="9147175" h="440689">
                  <a:moveTo>
                    <a:pt x="0" y="0"/>
                  </a:moveTo>
                  <a:lnTo>
                    <a:pt x="9147048" y="0"/>
                  </a:lnTo>
                  <a:lnTo>
                    <a:pt x="9147048" y="440436"/>
                  </a:lnTo>
                  <a:lnTo>
                    <a:pt x="0" y="440436"/>
                  </a:lnTo>
                  <a:lnTo>
                    <a:pt x="0" y="0"/>
                  </a:lnTo>
                  <a:close/>
                </a:path>
              </a:pathLst>
            </a:custGeom>
            <a:ln w="4114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78018" y="2000922"/>
            <a:ext cx="8084484" cy="339972"/>
          </a:xfrm>
          <a:prstGeom prst="rect">
            <a:avLst/>
          </a:prstGeom>
        </p:spPr>
        <p:txBody>
          <a:bodyPr vert="horz" wrap="square" lIns="0" tIns="40901" rIns="0" bIns="0" rtlCol="0">
            <a:spAutoFit/>
          </a:bodyPr>
          <a:lstStyle/>
          <a:p>
            <a:pPr marL="100297">
              <a:spcBef>
                <a:spcPts val="322"/>
              </a:spcBef>
            </a:pPr>
            <a:r>
              <a:rPr sz="1941" spc="150" dirty="0">
                <a:solidFill>
                  <a:srgbClr val="FFFFFF"/>
                </a:solidFill>
                <a:latin typeface="Verdana"/>
                <a:cs typeface="Verdana"/>
              </a:rPr>
              <a:t>Objetivo</a:t>
            </a:r>
            <a:r>
              <a:rPr sz="1941" spc="1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941" spc="4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spc="-4" dirty="0">
                <a:solidFill>
                  <a:srgbClr val="FFFFFF"/>
                </a:solidFill>
                <a:latin typeface="Tahoma"/>
                <a:cs typeface="Tahoma"/>
              </a:rPr>
              <a:t>implementar</a:t>
            </a:r>
            <a:r>
              <a:rPr sz="1941" spc="3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spc="-9" dirty="0">
                <a:solidFill>
                  <a:srgbClr val="FFFFFF"/>
                </a:solidFill>
                <a:latin typeface="Tahoma"/>
                <a:cs typeface="Tahoma"/>
              </a:rPr>
              <a:t>casos</a:t>
            </a:r>
            <a:r>
              <a:rPr sz="1941" spc="4" dirty="0">
                <a:solidFill>
                  <a:srgbClr val="FFFFFF"/>
                </a:solidFill>
                <a:latin typeface="Tahoma"/>
                <a:cs typeface="Tahoma"/>
              </a:rPr>
              <a:t> de</a:t>
            </a:r>
            <a:r>
              <a:rPr sz="194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spc="-4" dirty="0">
                <a:solidFill>
                  <a:srgbClr val="FFFFFF"/>
                </a:solidFill>
                <a:latin typeface="Tahoma"/>
                <a:cs typeface="Tahoma"/>
              </a:rPr>
              <a:t>teste</a:t>
            </a:r>
            <a:r>
              <a:rPr sz="1941" spc="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spc="-4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94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spc="-9" dirty="0">
                <a:solidFill>
                  <a:srgbClr val="FFFFFF"/>
                </a:solidFill>
                <a:latin typeface="Tahoma"/>
                <a:cs typeface="Tahoma"/>
              </a:rPr>
              <a:t>possam ser</a:t>
            </a:r>
            <a:r>
              <a:rPr sz="1941" spc="-4" dirty="0">
                <a:solidFill>
                  <a:srgbClr val="FFFFFF"/>
                </a:solidFill>
                <a:latin typeface="Tahoma"/>
                <a:cs typeface="Tahoma"/>
              </a:rPr>
              <a:t> automatizados</a:t>
            </a:r>
            <a:endParaRPr sz="1941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3344" y="351964"/>
            <a:ext cx="4995582" cy="1356001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79"/>
              </a:spcBef>
            </a:pPr>
            <a:r>
              <a:rPr spc="13" dirty="0"/>
              <a:t>Exemplos</a:t>
            </a:r>
            <a:r>
              <a:rPr spc="-4" dirty="0"/>
              <a:t> </a:t>
            </a:r>
            <a:r>
              <a:rPr spc="13" dirty="0"/>
              <a:t>–</a:t>
            </a:r>
            <a:r>
              <a:rPr spc="-44" dirty="0"/>
              <a:t> </a:t>
            </a:r>
            <a:r>
              <a:rPr spc="18" dirty="0"/>
              <a:t>casos</a:t>
            </a:r>
            <a:r>
              <a:rPr spc="-4" dirty="0"/>
              <a:t> </a:t>
            </a:r>
            <a:r>
              <a:rPr spc="9" dirty="0"/>
              <a:t>de </a:t>
            </a:r>
            <a:r>
              <a:rPr spc="-1310" dirty="0"/>
              <a:t> </a:t>
            </a:r>
            <a:r>
              <a:rPr spc="9" dirty="0"/>
              <a:t>teste</a:t>
            </a:r>
            <a:r>
              <a:rPr spc="4" dirty="0"/>
              <a:t> </a:t>
            </a:r>
            <a:r>
              <a:rPr spc="9" dirty="0"/>
              <a:t>executáveis</a:t>
            </a:r>
          </a:p>
        </p:txBody>
      </p:sp>
      <p:sp>
        <p:nvSpPr>
          <p:cNvPr id="7" name="object 7"/>
          <p:cNvSpPr/>
          <p:nvPr/>
        </p:nvSpPr>
        <p:spPr>
          <a:xfrm>
            <a:off x="2095500" y="2768749"/>
            <a:ext cx="7705165" cy="3435724"/>
          </a:xfrm>
          <a:custGeom>
            <a:avLst/>
            <a:gdLst/>
            <a:ahLst/>
            <a:cxnLst/>
            <a:rect l="l" t="t" r="r" b="b"/>
            <a:pathLst>
              <a:path w="8732520" h="3893820">
                <a:moveTo>
                  <a:pt x="0" y="0"/>
                </a:moveTo>
                <a:lnTo>
                  <a:pt x="8732519" y="0"/>
                </a:lnTo>
                <a:lnTo>
                  <a:pt x="8732519" y="3893819"/>
                </a:lnTo>
                <a:lnTo>
                  <a:pt x="0" y="3893819"/>
                </a:lnTo>
                <a:lnTo>
                  <a:pt x="0" y="0"/>
                </a:lnTo>
                <a:close/>
              </a:path>
            </a:pathLst>
          </a:custGeom>
          <a:ln w="27432">
            <a:solidFill>
              <a:srgbClr val="4B4DB5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2124646" y="2440679"/>
            <a:ext cx="7207063" cy="3682377"/>
          </a:xfrm>
          <a:prstGeom prst="rect">
            <a:avLst/>
          </a:prstGeom>
        </p:spPr>
        <p:txBody>
          <a:bodyPr vert="horz" wrap="square" lIns="0" tIns="46504" rIns="0" bIns="0" rtlCol="0">
            <a:spAutoFit/>
          </a:bodyPr>
          <a:lstStyle/>
          <a:p>
            <a:pPr marL="11206">
              <a:spcBef>
                <a:spcPts val="366"/>
              </a:spcBef>
            </a:pPr>
            <a:r>
              <a:rPr sz="1941" dirty="0">
                <a:latin typeface="Arial MT"/>
                <a:cs typeface="Arial MT"/>
              </a:rPr>
              <a:t>JUnit</a:t>
            </a:r>
            <a:endParaRPr sz="1941">
              <a:latin typeface="Arial MT"/>
              <a:cs typeface="Arial MT"/>
            </a:endParaRPr>
          </a:p>
          <a:p>
            <a:pPr marL="57713">
              <a:spcBef>
                <a:spcPts val="238"/>
              </a:spcBef>
            </a:pPr>
            <a:r>
              <a:rPr sz="1544" b="1" spc="4" dirty="0">
                <a:latin typeface="Tahoma"/>
                <a:cs typeface="Tahoma"/>
              </a:rPr>
              <a:t>import</a:t>
            </a:r>
            <a:r>
              <a:rPr sz="1544" b="1" spc="40" dirty="0">
                <a:latin typeface="Tahoma"/>
                <a:cs typeface="Tahoma"/>
              </a:rPr>
              <a:t> </a:t>
            </a:r>
            <a:r>
              <a:rPr sz="1544" b="1" dirty="0">
                <a:latin typeface="Tahoma"/>
                <a:cs typeface="Tahoma"/>
              </a:rPr>
              <a:t>static</a:t>
            </a:r>
            <a:r>
              <a:rPr sz="1544" b="1" spc="40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org</a:t>
            </a:r>
            <a:r>
              <a:rPr sz="1544" b="1" dirty="0">
                <a:latin typeface="Tahoma"/>
                <a:cs typeface="Tahoma"/>
              </a:rPr>
              <a:t>.</a:t>
            </a:r>
            <a:r>
              <a:rPr sz="1544" dirty="0">
                <a:latin typeface="Tahoma"/>
                <a:cs typeface="Tahoma"/>
              </a:rPr>
              <a:t>junit</a:t>
            </a:r>
            <a:r>
              <a:rPr sz="1544" b="1" dirty="0">
                <a:latin typeface="Tahoma"/>
                <a:cs typeface="Tahoma"/>
              </a:rPr>
              <a:t>.</a:t>
            </a:r>
            <a:r>
              <a:rPr sz="1544" dirty="0">
                <a:latin typeface="Tahoma"/>
                <a:cs typeface="Tahoma"/>
              </a:rPr>
              <a:t>jupiter</a:t>
            </a:r>
            <a:r>
              <a:rPr sz="1544" b="1" dirty="0">
                <a:latin typeface="Tahoma"/>
                <a:cs typeface="Tahoma"/>
              </a:rPr>
              <a:t>.</a:t>
            </a:r>
            <a:r>
              <a:rPr sz="1544" dirty="0">
                <a:latin typeface="Tahoma"/>
                <a:cs typeface="Tahoma"/>
              </a:rPr>
              <a:t>api</a:t>
            </a:r>
            <a:r>
              <a:rPr sz="1544" b="1" dirty="0">
                <a:latin typeface="Tahoma"/>
                <a:cs typeface="Tahoma"/>
              </a:rPr>
              <a:t>.</a:t>
            </a:r>
            <a:r>
              <a:rPr sz="1544" dirty="0">
                <a:latin typeface="Tahoma"/>
                <a:cs typeface="Tahoma"/>
              </a:rPr>
              <a:t>Assertions</a:t>
            </a:r>
            <a:r>
              <a:rPr sz="1544" b="1" dirty="0">
                <a:latin typeface="Tahoma"/>
                <a:cs typeface="Tahoma"/>
              </a:rPr>
              <a:t>.</a:t>
            </a:r>
            <a:r>
              <a:rPr sz="1544" dirty="0">
                <a:latin typeface="Tahoma"/>
                <a:cs typeface="Tahoma"/>
              </a:rPr>
              <a:t>assertEquals</a:t>
            </a:r>
            <a:r>
              <a:rPr sz="1544" b="1" dirty="0">
                <a:latin typeface="Tahoma"/>
                <a:cs typeface="Tahoma"/>
              </a:rPr>
              <a:t>;</a:t>
            </a:r>
            <a:endParaRPr sz="1544">
              <a:latin typeface="Tahoma"/>
              <a:cs typeface="Tahoma"/>
            </a:endParaRPr>
          </a:p>
          <a:p>
            <a:pPr marL="57713" marR="3907139">
              <a:lnSpc>
                <a:spcPct val="201100"/>
              </a:lnSpc>
            </a:pPr>
            <a:r>
              <a:rPr sz="1544" b="1" spc="4" dirty="0">
                <a:latin typeface="Tahoma"/>
                <a:cs typeface="Tahoma"/>
              </a:rPr>
              <a:t>import</a:t>
            </a:r>
            <a:r>
              <a:rPr sz="1544" b="1" spc="62" dirty="0">
                <a:latin typeface="Tahoma"/>
                <a:cs typeface="Tahoma"/>
              </a:rPr>
              <a:t> </a:t>
            </a:r>
            <a:r>
              <a:rPr sz="1544" b="1" dirty="0">
                <a:latin typeface="Tahoma"/>
                <a:cs typeface="Tahoma"/>
              </a:rPr>
              <a:t>org.junit.jupiter.api.Test; </a:t>
            </a:r>
            <a:r>
              <a:rPr sz="1544" b="1" spc="-441" dirty="0">
                <a:latin typeface="Tahoma"/>
                <a:cs typeface="Tahoma"/>
              </a:rPr>
              <a:t> </a:t>
            </a:r>
            <a:r>
              <a:rPr sz="1544" b="1" dirty="0">
                <a:latin typeface="Tahoma"/>
                <a:cs typeface="Tahoma"/>
              </a:rPr>
              <a:t>public</a:t>
            </a:r>
            <a:r>
              <a:rPr sz="1544" b="1" spc="44" dirty="0">
                <a:latin typeface="Tahoma"/>
                <a:cs typeface="Tahoma"/>
              </a:rPr>
              <a:t> </a:t>
            </a:r>
            <a:r>
              <a:rPr sz="1544" b="1" spc="4" dirty="0">
                <a:latin typeface="Tahoma"/>
                <a:cs typeface="Tahoma"/>
              </a:rPr>
              <a:t>class</a:t>
            </a:r>
            <a:r>
              <a:rPr sz="1544" b="1" spc="35" dirty="0">
                <a:latin typeface="Tahoma"/>
                <a:cs typeface="Tahoma"/>
              </a:rPr>
              <a:t> </a:t>
            </a:r>
            <a:r>
              <a:rPr sz="1544" b="1" dirty="0">
                <a:latin typeface="Tahoma"/>
                <a:cs typeface="Tahoma"/>
              </a:rPr>
              <a:t>MyTests</a:t>
            </a:r>
            <a:r>
              <a:rPr sz="1544" b="1" spc="4" dirty="0">
                <a:latin typeface="Tahoma"/>
                <a:cs typeface="Tahoma"/>
              </a:rPr>
              <a:t> {</a:t>
            </a:r>
            <a:endParaRPr sz="1544">
              <a:latin typeface="Tahoma"/>
              <a:cs typeface="Tahoma"/>
            </a:endParaRPr>
          </a:p>
          <a:p>
            <a:pPr>
              <a:spcBef>
                <a:spcPts val="31"/>
              </a:spcBef>
            </a:pPr>
            <a:endParaRPr sz="1500">
              <a:latin typeface="Tahoma"/>
              <a:cs typeface="Tahoma"/>
            </a:endParaRPr>
          </a:p>
          <a:p>
            <a:pPr marL="412959"/>
            <a:r>
              <a:rPr sz="1544" b="1" spc="4" dirty="0">
                <a:latin typeface="Tahoma"/>
                <a:cs typeface="Tahoma"/>
              </a:rPr>
              <a:t>@Test</a:t>
            </a:r>
            <a:r>
              <a:rPr sz="1544" b="1" spc="-18" dirty="0">
                <a:latin typeface="Tahoma"/>
                <a:cs typeface="Tahoma"/>
              </a:rPr>
              <a:t> </a:t>
            </a:r>
            <a:r>
              <a:rPr sz="1544" b="1" spc="-159" dirty="0">
                <a:solidFill>
                  <a:srgbClr val="0A0AFF"/>
                </a:solidFill>
                <a:latin typeface="Times New Roman"/>
                <a:cs typeface="Times New Roman"/>
              </a:rPr>
              <a:t></a:t>
            </a:r>
            <a:r>
              <a:rPr sz="1544" b="1" spc="62" dirty="0">
                <a:solidFill>
                  <a:srgbClr val="0A0AFF"/>
                </a:solidFill>
                <a:latin typeface="Times New Roman"/>
                <a:cs typeface="Times New Roman"/>
              </a:rPr>
              <a:t> </a:t>
            </a:r>
            <a:r>
              <a:rPr sz="1544" b="1" spc="4" dirty="0">
                <a:solidFill>
                  <a:srgbClr val="0A0AFF"/>
                </a:solidFill>
                <a:latin typeface="Tahoma"/>
                <a:cs typeface="Tahoma"/>
              </a:rPr>
              <a:t>anotação</a:t>
            </a:r>
            <a:r>
              <a:rPr sz="1544" b="1" spc="-4" dirty="0">
                <a:solidFill>
                  <a:srgbClr val="0A0AFF"/>
                </a:solidFill>
                <a:latin typeface="Tahoma"/>
                <a:cs typeface="Tahoma"/>
              </a:rPr>
              <a:t> </a:t>
            </a:r>
            <a:r>
              <a:rPr sz="1544" b="1" spc="4" dirty="0">
                <a:solidFill>
                  <a:srgbClr val="0A0AFF"/>
                </a:solidFill>
                <a:latin typeface="Tahoma"/>
                <a:cs typeface="Tahoma"/>
              </a:rPr>
              <a:t>indicando</a:t>
            </a:r>
            <a:r>
              <a:rPr sz="1544" b="1" spc="18" dirty="0">
                <a:solidFill>
                  <a:srgbClr val="0A0AFF"/>
                </a:solidFill>
                <a:latin typeface="Tahoma"/>
                <a:cs typeface="Tahoma"/>
              </a:rPr>
              <a:t> </a:t>
            </a:r>
            <a:r>
              <a:rPr sz="1544" b="1" spc="4" dirty="0">
                <a:solidFill>
                  <a:srgbClr val="0A0AFF"/>
                </a:solidFill>
                <a:latin typeface="Tahoma"/>
                <a:cs typeface="Tahoma"/>
              </a:rPr>
              <a:t>um método</a:t>
            </a:r>
            <a:r>
              <a:rPr sz="1544" b="1" spc="-4" dirty="0">
                <a:solidFill>
                  <a:srgbClr val="0A0AFF"/>
                </a:solidFill>
                <a:latin typeface="Tahoma"/>
                <a:cs typeface="Tahoma"/>
              </a:rPr>
              <a:t> </a:t>
            </a:r>
            <a:r>
              <a:rPr sz="1544" b="1" spc="4" dirty="0">
                <a:solidFill>
                  <a:srgbClr val="0A0AFF"/>
                </a:solidFill>
                <a:latin typeface="Tahoma"/>
                <a:cs typeface="Tahoma"/>
              </a:rPr>
              <a:t>de </a:t>
            </a:r>
            <a:r>
              <a:rPr sz="1544" b="1" dirty="0">
                <a:solidFill>
                  <a:srgbClr val="0A0AFF"/>
                </a:solidFill>
                <a:latin typeface="Tahoma"/>
                <a:cs typeface="Tahoma"/>
              </a:rPr>
              <a:t>teste</a:t>
            </a:r>
            <a:endParaRPr sz="1544">
              <a:latin typeface="Tahoma"/>
              <a:cs typeface="Tahoma"/>
            </a:endParaRPr>
          </a:p>
          <a:p>
            <a:pPr marL="470672">
              <a:lnSpc>
                <a:spcPts val="1844"/>
              </a:lnSpc>
              <a:spcBef>
                <a:spcPts val="44"/>
              </a:spcBef>
            </a:pPr>
            <a:r>
              <a:rPr sz="1544" b="1" dirty="0">
                <a:latin typeface="Tahoma"/>
                <a:cs typeface="Tahoma"/>
              </a:rPr>
              <a:t>public</a:t>
            </a:r>
            <a:r>
              <a:rPr sz="1544" b="1" spc="79" dirty="0">
                <a:latin typeface="Tahoma"/>
                <a:cs typeface="Tahoma"/>
              </a:rPr>
              <a:t> </a:t>
            </a:r>
            <a:r>
              <a:rPr sz="1544" b="1" spc="4" dirty="0">
                <a:latin typeface="Tahoma"/>
                <a:cs typeface="Tahoma"/>
              </a:rPr>
              <a:t>void</a:t>
            </a:r>
            <a:r>
              <a:rPr sz="1544" b="1" spc="62" dirty="0">
                <a:latin typeface="Tahoma"/>
                <a:cs typeface="Tahoma"/>
              </a:rPr>
              <a:t> </a:t>
            </a:r>
            <a:r>
              <a:rPr sz="1544" spc="-4" dirty="0">
                <a:latin typeface="Tahoma"/>
                <a:cs typeface="Tahoma"/>
              </a:rPr>
              <a:t>multiplicationOfZeroIntegersShouldReturnZero</a:t>
            </a:r>
            <a:r>
              <a:rPr sz="1544" b="1" spc="-4" dirty="0">
                <a:latin typeface="Tahoma"/>
                <a:cs typeface="Tahoma"/>
              </a:rPr>
              <a:t>()</a:t>
            </a:r>
            <a:r>
              <a:rPr sz="1544" b="1" spc="22" dirty="0">
                <a:latin typeface="Tahoma"/>
                <a:cs typeface="Tahoma"/>
              </a:rPr>
              <a:t> </a:t>
            </a:r>
            <a:r>
              <a:rPr sz="1544" b="1" spc="4" dirty="0">
                <a:latin typeface="Tahoma"/>
                <a:cs typeface="Tahoma"/>
              </a:rPr>
              <a:t>{</a:t>
            </a:r>
            <a:endParaRPr sz="1544">
              <a:latin typeface="Tahoma"/>
              <a:cs typeface="Tahoma"/>
            </a:endParaRPr>
          </a:p>
          <a:p>
            <a:pPr marL="981688">
              <a:lnSpc>
                <a:spcPts val="1844"/>
              </a:lnSpc>
            </a:pPr>
            <a:r>
              <a:rPr sz="1544" spc="4" dirty="0">
                <a:latin typeface="Tahoma"/>
                <a:cs typeface="Tahoma"/>
              </a:rPr>
              <a:t>MyClass</a:t>
            </a:r>
            <a:r>
              <a:rPr sz="1544" spc="-18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tester</a:t>
            </a:r>
            <a:r>
              <a:rPr sz="1544" spc="-13" dirty="0">
                <a:latin typeface="Tahoma"/>
                <a:cs typeface="Tahoma"/>
              </a:rPr>
              <a:t> </a:t>
            </a:r>
            <a:r>
              <a:rPr sz="1544" b="1" spc="9" dirty="0">
                <a:latin typeface="Tahoma"/>
                <a:cs typeface="Tahoma"/>
              </a:rPr>
              <a:t>=</a:t>
            </a:r>
            <a:r>
              <a:rPr sz="1544" b="1" spc="31" dirty="0">
                <a:latin typeface="Tahoma"/>
                <a:cs typeface="Tahoma"/>
              </a:rPr>
              <a:t> </a:t>
            </a:r>
            <a:r>
              <a:rPr sz="1544" b="1" dirty="0">
                <a:latin typeface="Tahoma"/>
                <a:cs typeface="Tahoma"/>
              </a:rPr>
              <a:t>new</a:t>
            </a:r>
            <a:r>
              <a:rPr sz="1544" b="1" spc="35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MyClass</a:t>
            </a:r>
            <a:r>
              <a:rPr sz="1544" b="1" spc="4" dirty="0">
                <a:latin typeface="Tahoma"/>
                <a:cs typeface="Tahoma"/>
              </a:rPr>
              <a:t>(); </a:t>
            </a:r>
            <a:r>
              <a:rPr sz="1544" b="1" spc="-159" dirty="0">
                <a:solidFill>
                  <a:srgbClr val="0A0AFF"/>
                </a:solidFill>
                <a:latin typeface="Times New Roman"/>
                <a:cs typeface="Times New Roman"/>
              </a:rPr>
              <a:t>  </a:t>
            </a:r>
            <a:r>
              <a:rPr sz="1544" b="1" spc="4" dirty="0">
                <a:solidFill>
                  <a:srgbClr val="0A0AFF"/>
                </a:solidFill>
                <a:latin typeface="Tahoma"/>
                <a:cs typeface="Tahoma"/>
              </a:rPr>
              <a:t>cria</a:t>
            </a:r>
            <a:r>
              <a:rPr sz="1544" b="1" dirty="0">
                <a:solidFill>
                  <a:srgbClr val="0A0AFF"/>
                </a:solidFill>
                <a:latin typeface="Tahoma"/>
                <a:cs typeface="Tahoma"/>
              </a:rPr>
              <a:t> </a:t>
            </a:r>
            <a:r>
              <a:rPr sz="1544" b="1" spc="4" dirty="0">
                <a:solidFill>
                  <a:srgbClr val="0A0AFF"/>
                </a:solidFill>
                <a:latin typeface="Tahoma"/>
                <a:cs typeface="Tahoma"/>
              </a:rPr>
              <a:t>objeto</a:t>
            </a:r>
            <a:r>
              <a:rPr sz="1544" b="1" spc="-4" dirty="0">
                <a:solidFill>
                  <a:srgbClr val="0A0AFF"/>
                </a:solidFill>
                <a:latin typeface="Tahoma"/>
                <a:cs typeface="Tahoma"/>
              </a:rPr>
              <a:t> </a:t>
            </a:r>
            <a:r>
              <a:rPr sz="1544" b="1" spc="4" dirty="0">
                <a:solidFill>
                  <a:srgbClr val="0A0AFF"/>
                </a:solidFill>
                <a:latin typeface="Tahoma"/>
                <a:cs typeface="Tahoma"/>
              </a:rPr>
              <a:t>da</a:t>
            </a:r>
            <a:r>
              <a:rPr sz="1544" b="1" spc="13" dirty="0">
                <a:solidFill>
                  <a:srgbClr val="0A0AFF"/>
                </a:solidFill>
                <a:latin typeface="Tahoma"/>
                <a:cs typeface="Tahoma"/>
              </a:rPr>
              <a:t> </a:t>
            </a:r>
            <a:r>
              <a:rPr sz="1544" b="1" spc="4" dirty="0">
                <a:solidFill>
                  <a:srgbClr val="0A0AFF"/>
                </a:solidFill>
                <a:latin typeface="Tahoma"/>
                <a:cs typeface="Tahoma"/>
              </a:rPr>
              <a:t>classe em</a:t>
            </a:r>
            <a:r>
              <a:rPr sz="1544" b="1" spc="9" dirty="0">
                <a:solidFill>
                  <a:srgbClr val="0A0AFF"/>
                </a:solidFill>
                <a:latin typeface="Tahoma"/>
                <a:cs typeface="Tahoma"/>
              </a:rPr>
              <a:t> </a:t>
            </a:r>
            <a:r>
              <a:rPr sz="1544" b="1" spc="4" dirty="0">
                <a:solidFill>
                  <a:srgbClr val="0A0AFF"/>
                </a:solidFill>
                <a:latin typeface="Tahoma"/>
                <a:cs typeface="Tahoma"/>
              </a:rPr>
              <a:t>teste</a:t>
            </a:r>
            <a:endParaRPr sz="1544">
              <a:latin typeface="Tahoma"/>
              <a:cs typeface="Tahoma"/>
            </a:endParaRPr>
          </a:p>
          <a:p>
            <a:pPr>
              <a:spcBef>
                <a:spcPts val="26"/>
              </a:spcBef>
            </a:pPr>
            <a:endParaRPr sz="1456">
              <a:latin typeface="Tahoma"/>
              <a:cs typeface="Tahoma"/>
            </a:endParaRPr>
          </a:p>
          <a:p>
            <a:pPr marL="845529">
              <a:tabLst>
                <a:tab pos="2908642" algn="l"/>
              </a:tabLst>
            </a:pPr>
            <a:r>
              <a:rPr sz="1632" b="1" i="1" spc="-190" dirty="0">
                <a:latin typeface="Cambria"/>
                <a:cs typeface="Cambria"/>
              </a:rPr>
              <a:t>/</a:t>
            </a:r>
            <a:r>
              <a:rPr sz="1632" b="1" i="1" spc="79" dirty="0">
                <a:latin typeface="Cambria"/>
                <a:cs typeface="Cambria"/>
              </a:rPr>
              <a:t> </a:t>
            </a:r>
            <a:r>
              <a:rPr sz="1632" i="1" spc="-600" dirty="0">
                <a:latin typeface="Verdana"/>
                <a:cs typeface="Verdana"/>
              </a:rPr>
              <a:t>assetsaemens</a:t>
            </a:r>
            <a:r>
              <a:rPr sz="1544" b="1" spc="-600" dirty="0">
                <a:solidFill>
                  <a:srgbClr val="0A0AFF"/>
                </a:solidFill>
                <a:latin typeface="Times New Roman"/>
                <a:cs typeface="Times New Roman"/>
              </a:rPr>
              <a:t></a:t>
            </a:r>
            <a:r>
              <a:rPr sz="1632" i="1" spc="-600" dirty="0">
                <a:latin typeface="Verdana"/>
                <a:cs typeface="Verdana"/>
              </a:rPr>
              <a:t>tttr	</a:t>
            </a:r>
            <a:r>
              <a:rPr sz="1544" b="1" dirty="0">
                <a:solidFill>
                  <a:srgbClr val="0A0AFF"/>
                </a:solidFill>
                <a:latin typeface="Tahoma"/>
                <a:cs typeface="Tahoma"/>
              </a:rPr>
              <a:t>verifica</a:t>
            </a:r>
            <a:r>
              <a:rPr sz="1544" b="1" spc="-4" dirty="0">
                <a:solidFill>
                  <a:srgbClr val="0A0AFF"/>
                </a:solidFill>
                <a:latin typeface="Tahoma"/>
                <a:cs typeface="Tahoma"/>
              </a:rPr>
              <a:t> </a:t>
            </a:r>
            <a:r>
              <a:rPr sz="1544" b="1" spc="9" dirty="0">
                <a:solidFill>
                  <a:srgbClr val="0A0AFF"/>
                </a:solidFill>
                <a:latin typeface="Tahoma"/>
                <a:cs typeface="Tahoma"/>
              </a:rPr>
              <a:t>os</a:t>
            </a:r>
            <a:r>
              <a:rPr sz="1544" b="1" spc="-9" dirty="0">
                <a:solidFill>
                  <a:srgbClr val="0A0AFF"/>
                </a:solidFill>
                <a:latin typeface="Tahoma"/>
                <a:cs typeface="Tahoma"/>
              </a:rPr>
              <a:t> </a:t>
            </a:r>
            <a:r>
              <a:rPr sz="1544" b="1" spc="4" dirty="0">
                <a:solidFill>
                  <a:srgbClr val="0A0AFF"/>
                </a:solidFill>
                <a:latin typeface="Tahoma"/>
                <a:cs typeface="Tahoma"/>
              </a:rPr>
              <a:t>resultados</a:t>
            </a:r>
            <a:endParaRPr sz="1544">
              <a:latin typeface="Tahoma"/>
              <a:cs typeface="Tahoma"/>
            </a:endParaRPr>
          </a:p>
          <a:p>
            <a:pPr marL="859537">
              <a:spcBef>
                <a:spcPts val="26"/>
              </a:spcBef>
            </a:pPr>
            <a:r>
              <a:rPr sz="1544" dirty="0">
                <a:latin typeface="Tahoma"/>
                <a:cs typeface="Tahoma"/>
              </a:rPr>
              <a:t>assertEquals</a:t>
            </a:r>
            <a:r>
              <a:rPr sz="1544" b="1" dirty="0">
                <a:latin typeface="Tahoma"/>
                <a:cs typeface="Tahoma"/>
              </a:rPr>
              <a:t>(0,</a:t>
            </a:r>
            <a:r>
              <a:rPr sz="1544" b="1" spc="9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tester</a:t>
            </a:r>
            <a:r>
              <a:rPr sz="1544" b="1" dirty="0">
                <a:latin typeface="Tahoma"/>
                <a:cs typeface="Tahoma"/>
              </a:rPr>
              <a:t>.</a:t>
            </a:r>
            <a:r>
              <a:rPr sz="1544" dirty="0">
                <a:latin typeface="Tahoma"/>
                <a:cs typeface="Tahoma"/>
              </a:rPr>
              <a:t>multiply</a:t>
            </a:r>
            <a:r>
              <a:rPr sz="1544" b="1" dirty="0">
                <a:latin typeface="Tahoma"/>
                <a:cs typeface="Tahoma"/>
              </a:rPr>
              <a:t>(10,</a:t>
            </a:r>
            <a:r>
              <a:rPr sz="1544" b="1" spc="18" dirty="0">
                <a:latin typeface="Tahoma"/>
                <a:cs typeface="Tahoma"/>
              </a:rPr>
              <a:t> </a:t>
            </a:r>
            <a:r>
              <a:rPr sz="1544" b="1" spc="9" dirty="0">
                <a:latin typeface="Tahoma"/>
                <a:cs typeface="Tahoma"/>
              </a:rPr>
              <a:t>0),</a:t>
            </a:r>
            <a:r>
              <a:rPr sz="1544" b="1" spc="18" dirty="0">
                <a:latin typeface="Tahoma"/>
                <a:cs typeface="Tahoma"/>
              </a:rPr>
              <a:t> </a:t>
            </a:r>
            <a:r>
              <a:rPr sz="1544" b="1" spc="4" dirty="0">
                <a:latin typeface="Tahoma"/>
                <a:cs typeface="Tahoma"/>
              </a:rPr>
              <a:t>"10</a:t>
            </a:r>
            <a:r>
              <a:rPr sz="1544" b="1" spc="31" dirty="0">
                <a:latin typeface="Tahoma"/>
                <a:cs typeface="Tahoma"/>
              </a:rPr>
              <a:t> </a:t>
            </a:r>
            <a:r>
              <a:rPr sz="1544" b="1" spc="4" dirty="0">
                <a:latin typeface="Tahoma"/>
                <a:cs typeface="Tahoma"/>
              </a:rPr>
              <a:t>x</a:t>
            </a:r>
            <a:r>
              <a:rPr sz="1544" b="1" dirty="0">
                <a:latin typeface="Tahoma"/>
                <a:cs typeface="Tahoma"/>
              </a:rPr>
              <a:t> </a:t>
            </a:r>
            <a:r>
              <a:rPr sz="1544" b="1" spc="4" dirty="0">
                <a:latin typeface="Tahoma"/>
                <a:cs typeface="Tahoma"/>
              </a:rPr>
              <a:t>0</a:t>
            </a:r>
            <a:r>
              <a:rPr sz="1544" b="1" spc="26" dirty="0">
                <a:latin typeface="Tahoma"/>
                <a:cs typeface="Tahoma"/>
              </a:rPr>
              <a:t> </a:t>
            </a:r>
            <a:r>
              <a:rPr sz="1544" b="1" spc="4" dirty="0">
                <a:latin typeface="Tahoma"/>
                <a:cs typeface="Tahoma"/>
              </a:rPr>
              <a:t>must</a:t>
            </a:r>
            <a:r>
              <a:rPr sz="1544" b="1" spc="-4" dirty="0">
                <a:latin typeface="Tahoma"/>
                <a:cs typeface="Tahoma"/>
              </a:rPr>
              <a:t> </a:t>
            </a:r>
            <a:r>
              <a:rPr sz="1544" b="1" spc="4" dirty="0">
                <a:latin typeface="Tahoma"/>
                <a:cs typeface="Tahoma"/>
              </a:rPr>
              <a:t>be</a:t>
            </a:r>
            <a:r>
              <a:rPr sz="1544" b="1" spc="35" dirty="0">
                <a:latin typeface="Tahoma"/>
                <a:cs typeface="Tahoma"/>
              </a:rPr>
              <a:t> </a:t>
            </a:r>
            <a:r>
              <a:rPr sz="1544" b="1" spc="4" dirty="0">
                <a:latin typeface="Tahoma"/>
                <a:cs typeface="Tahoma"/>
              </a:rPr>
              <a:t>0");</a:t>
            </a:r>
            <a:endParaRPr sz="1544">
              <a:latin typeface="Tahoma"/>
              <a:cs typeface="Tahoma"/>
            </a:endParaRPr>
          </a:p>
          <a:p>
            <a:pPr marL="859537">
              <a:spcBef>
                <a:spcPts val="9"/>
              </a:spcBef>
            </a:pPr>
            <a:r>
              <a:rPr sz="1544" dirty="0">
                <a:latin typeface="Tahoma"/>
                <a:cs typeface="Tahoma"/>
              </a:rPr>
              <a:t>assertEquals</a:t>
            </a:r>
            <a:r>
              <a:rPr sz="1544" b="1" dirty="0">
                <a:latin typeface="Tahoma"/>
                <a:cs typeface="Tahoma"/>
              </a:rPr>
              <a:t>(0, </a:t>
            </a:r>
            <a:r>
              <a:rPr sz="1544" spc="4" dirty="0">
                <a:latin typeface="Tahoma"/>
                <a:cs typeface="Tahoma"/>
              </a:rPr>
              <a:t>tester</a:t>
            </a:r>
            <a:r>
              <a:rPr sz="1544" b="1" spc="4" dirty="0">
                <a:latin typeface="Tahoma"/>
                <a:cs typeface="Tahoma"/>
              </a:rPr>
              <a:t>.</a:t>
            </a:r>
            <a:r>
              <a:rPr sz="1544" spc="4" dirty="0">
                <a:latin typeface="Tahoma"/>
                <a:cs typeface="Tahoma"/>
              </a:rPr>
              <a:t>multiply</a:t>
            </a:r>
            <a:r>
              <a:rPr sz="1544" b="1" spc="4" dirty="0">
                <a:latin typeface="Tahoma"/>
                <a:cs typeface="Tahoma"/>
              </a:rPr>
              <a:t>(0,</a:t>
            </a:r>
            <a:r>
              <a:rPr sz="1544" b="1" spc="-9" dirty="0">
                <a:latin typeface="Tahoma"/>
                <a:cs typeface="Tahoma"/>
              </a:rPr>
              <a:t> </a:t>
            </a:r>
            <a:r>
              <a:rPr sz="1544" b="1" spc="9" dirty="0">
                <a:latin typeface="Tahoma"/>
                <a:cs typeface="Tahoma"/>
              </a:rPr>
              <a:t>10), </a:t>
            </a:r>
            <a:r>
              <a:rPr sz="1544" b="1" spc="4" dirty="0">
                <a:latin typeface="Tahoma"/>
                <a:cs typeface="Tahoma"/>
              </a:rPr>
              <a:t>"0</a:t>
            </a:r>
            <a:r>
              <a:rPr sz="1544" b="1" spc="18" dirty="0">
                <a:latin typeface="Tahoma"/>
                <a:cs typeface="Tahoma"/>
              </a:rPr>
              <a:t> </a:t>
            </a:r>
            <a:r>
              <a:rPr sz="1544" b="1" spc="4" dirty="0">
                <a:latin typeface="Tahoma"/>
                <a:cs typeface="Tahoma"/>
              </a:rPr>
              <a:t>x</a:t>
            </a:r>
            <a:r>
              <a:rPr sz="1544" b="1" spc="-9" dirty="0">
                <a:latin typeface="Tahoma"/>
                <a:cs typeface="Tahoma"/>
              </a:rPr>
              <a:t> </a:t>
            </a:r>
            <a:r>
              <a:rPr sz="1544" b="1" spc="9" dirty="0">
                <a:latin typeface="Tahoma"/>
                <a:cs typeface="Tahoma"/>
              </a:rPr>
              <a:t>10</a:t>
            </a:r>
            <a:r>
              <a:rPr sz="1544" b="1" spc="18" dirty="0">
                <a:latin typeface="Tahoma"/>
                <a:cs typeface="Tahoma"/>
              </a:rPr>
              <a:t> </a:t>
            </a:r>
            <a:r>
              <a:rPr sz="1544" b="1" spc="4" dirty="0">
                <a:latin typeface="Tahoma"/>
                <a:cs typeface="Tahoma"/>
              </a:rPr>
              <a:t>must</a:t>
            </a:r>
            <a:r>
              <a:rPr sz="1544" b="1" spc="-13" dirty="0">
                <a:latin typeface="Tahoma"/>
                <a:cs typeface="Tahoma"/>
              </a:rPr>
              <a:t> </a:t>
            </a:r>
            <a:r>
              <a:rPr sz="1544" b="1" spc="4" dirty="0">
                <a:latin typeface="Tahoma"/>
                <a:cs typeface="Tahoma"/>
              </a:rPr>
              <a:t>be</a:t>
            </a:r>
            <a:r>
              <a:rPr sz="1544" b="1" spc="22" dirty="0">
                <a:latin typeface="Tahoma"/>
                <a:cs typeface="Tahoma"/>
              </a:rPr>
              <a:t> </a:t>
            </a:r>
            <a:r>
              <a:rPr sz="1544" b="1" spc="4" dirty="0">
                <a:latin typeface="Tahoma"/>
                <a:cs typeface="Tahoma"/>
              </a:rPr>
              <a:t>0");</a:t>
            </a:r>
            <a:endParaRPr sz="1544">
              <a:latin typeface="Tahoma"/>
              <a:cs typeface="Tahoma"/>
            </a:endParaRPr>
          </a:p>
          <a:p>
            <a:pPr marL="859537">
              <a:spcBef>
                <a:spcPts val="13"/>
              </a:spcBef>
            </a:pPr>
            <a:r>
              <a:rPr sz="1544" dirty="0">
                <a:latin typeface="Tahoma"/>
                <a:cs typeface="Tahoma"/>
              </a:rPr>
              <a:t>assertEquals</a:t>
            </a:r>
            <a:r>
              <a:rPr sz="1544" b="1" dirty="0">
                <a:latin typeface="Tahoma"/>
                <a:cs typeface="Tahoma"/>
              </a:rPr>
              <a:t>(0, </a:t>
            </a:r>
            <a:r>
              <a:rPr sz="1544" spc="4" dirty="0">
                <a:latin typeface="Tahoma"/>
                <a:cs typeface="Tahoma"/>
              </a:rPr>
              <a:t>tester</a:t>
            </a:r>
            <a:r>
              <a:rPr sz="1544" b="1" spc="4" dirty="0">
                <a:latin typeface="Tahoma"/>
                <a:cs typeface="Tahoma"/>
              </a:rPr>
              <a:t>.</a:t>
            </a:r>
            <a:r>
              <a:rPr sz="1544" spc="4" dirty="0">
                <a:latin typeface="Tahoma"/>
                <a:cs typeface="Tahoma"/>
              </a:rPr>
              <a:t>multiply</a:t>
            </a:r>
            <a:r>
              <a:rPr sz="1544" b="1" spc="4" dirty="0">
                <a:latin typeface="Tahoma"/>
                <a:cs typeface="Tahoma"/>
              </a:rPr>
              <a:t>(0,</a:t>
            </a:r>
            <a:r>
              <a:rPr sz="1544" b="1" spc="-9" dirty="0">
                <a:latin typeface="Tahoma"/>
                <a:cs typeface="Tahoma"/>
              </a:rPr>
              <a:t> </a:t>
            </a:r>
            <a:r>
              <a:rPr sz="1544" b="1" spc="9" dirty="0">
                <a:latin typeface="Tahoma"/>
                <a:cs typeface="Tahoma"/>
              </a:rPr>
              <a:t>0),</a:t>
            </a:r>
            <a:r>
              <a:rPr sz="1544" b="1" spc="22" dirty="0">
                <a:latin typeface="Tahoma"/>
                <a:cs typeface="Tahoma"/>
              </a:rPr>
              <a:t> </a:t>
            </a:r>
            <a:r>
              <a:rPr sz="1544" b="1" spc="-4" dirty="0">
                <a:latin typeface="Tahoma"/>
                <a:cs typeface="Tahoma"/>
              </a:rPr>
              <a:t>"0</a:t>
            </a:r>
            <a:r>
              <a:rPr sz="1544" b="1" spc="22" dirty="0">
                <a:latin typeface="Tahoma"/>
                <a:cs typeface="Tahoma"/>
              </a:rPr>
              <a:t> </a:t>
            </a:r>
            <a:r>
              <a:rPr sz="1544" b="1" spc="4" dirty="0">
                <a:latin typeface="Tahoma"/>
                <a:cs typeface="Tahoma"/>
              </a:rPr>
              <a:t>x</a:t>
            </a:r>
            <a:r>
              <a:rPr sz="1544" b="1" spc="-9" dirty="0">
                <a:latin typeface="Tahoma"/>
                <a:cs typeface="Tahoma"/>
              </a:rPr>
              <a:t> </a:t>
            </a:r>
            <a:r>
              <a:rPr sz="1544" b="1" spc="4" dirty="0">
                <a:latin typeface="Tahoma"/>
                <a:cs typeface="Tahoma"/>
              </a:rPr>
              <a:t>0</a:t>
            </a:r>
            <a:r>
              <a:rPr sz="1544" b="1" spc="18" dirty="0">
                <a:latin typeface="Tahoma"/>
                <a:cs typeface="Tahoma"/>
              </a:rPr>
              <a:t> </a:t>
            </a:r>
            <a:r>
              <a:rPr sz="1544" b="1" spc="4" dirty="0">
                <a:latin typeface="Tahoma"/>
                <a:cs typeface="Tahoma"/>
              </a:rPr>
              <a:t>must</a:t>
            </a:r>
            <a:r>
              <a:rPr sz="1544" b="1" spc="-13" dirty="0">
                <a:latin typeface="Tahoma"/>
                <a:cs typeface="Tahoma"/>
              </a:rPr>
              <a:t> </a:t>
            </a:r>
            <a:r>
              <a:rPr sz="1544" b="1" spc="9" dirty="0">
                <a:latin typeface="Tahoma"/>
                <a:cs typeface="Tahoma"/>
              </a:rPr>
              <a:t>be </a:t>
            </a:r>
            <a:r>
              <a:rPr sz="1544" b="1" spc="4" dirty="0">
                <a:latin typeface="Tahoma"/>
                <a:cs typeface="Tahoma"/>
              </a:rPr>
              <a:t>0");</a:t>
            </a:r>
            <a:r>
              <a:rPr sz="1544" b="1" spc="40" dirty="0">
                <a:latin typeface="Tahoma"/>
                <a:cs typeface="Tahoma"/>
              </a:rPr>
              <a:t> </a:t>
            </a:r>
            <a:r>
              <a:rPr sz="1544" b="1" spc="4" dirty="0">
                <a:latin typeface="Tahoma"/>
                <a:cs typeface="Tahoma"/>
              </a:rPr>
              <a:t>}</a:t>
            </a:r>
            <a:r>
              <a:rPr sz="1544" b="1" spc="22" dirty="0">
                <a:latin typeface="Tahoma"/>
                <a:cs typeface="Tahoma"/>
              </a:rPr>
              <a:t> </a:t>
            </a:r>
            <a:r>
              <a:rPr sz="1544" b="1" spc="4" dirty="0">
                <a:latin typeface="Tahoma"/>
                <a:cs typeface="Tahoma"/>
              </a:rPr>
              <a:t>}</a:t>
            </a:r>
            <a:endParaRPr sz="1544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976593"/>
            <a:chOff x="140207" y="1203960"/>
            <a:chExt cx="9397365" cy="1106805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480059"/>
            </a:xfrm>
            <a:custGeom>
              <a:avLst/>
              <a:gdLst/>
              <a:ahLst/>
              <a:cxnLst/>
              <a:rect l="l" t="t" r="r" b="b"/>
              <a:pathLst>
                <a:path w="464819" h="480060">
                  <a:moveTo>
                    <a:pt x="0" y="480060"/>
                  </a:moveTo>
                  <a:lnTo>
                    <a:pt x="464819" y="480060"/>
                  </a:lnTo>
                  <a:lnTo>
                    <a:pt x="464819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064260"/>
            </a:xfrm>
            <a:custGeom>
              <a:avLst/>
              <a:gdLst/>
              <a:ahLst/>
              <a:cxnLst/>
              <a:rect l="l" t="t" r="r" b="b"/>
              <a:pathLst>
                <a:path w="35559" h="1064260">
                  <a:moveTo>
                    <a:pt x="0" y="1063752"/>
                  </a:moveTo>
                  <a:lnTo>
                    <a:pt x="35052" y="1063752"/>
                  </a:lnTo>
                  <a:lnTo>
                    <a:pt x="35052" y="0"/>
                  </a:lnTo>
                  <a:lnTo>
                    <a:pt x="0" y="0"/>
                  </a:lnTo>
                  <a:lnTo>
                    <a:pt x="0" y="106375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3344" y="1009174"/>
            <a:ext cx="2262468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pc="13" dirty="0"/>
              <a:t>Execução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575" y="2656467"/>
            <a:ext cx="4303058" cy="38525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33282" y="2661173"/>
            <a:ext cx="4294094" cy="2986274"/>
          </a:xfrm>
          <a:prstGeom prst="rect">
            <a:avLst/>
          </a:prstGeom>
          <a:ln w="10668">
            <a:solidFill>
              <a:srgbClr val="4649B3"/>
            </a:solidFill>
          </a:ln>
        </p:spPr>
        <p:txBody>
          <a:bodyPr vert="horz" wrap="square" lIns="0" tIns="40901" rIns="0" bIns="0" rtlCol="0">
            <a:spAutoFit/>
          </a:bodyPr>
          <a:lstStyle/>
          <a:p>
            <a:pPr marL="421924" indent="-333953">
              <a:spcBef>
                <a:spcPts val="322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4" dirty="0">
                <a:latin typeface="Tahoma"/>
                <a:cs typeface="Tahoma"/>
              </a:rPr>
              <a:t>Registrar</a:t>
            </a:r>
            <a:r>
              <a:rPr sz="1941" spc="-13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os</a:t>
            </a:r>
            <a:r>
              <a:rPr sz="1941" spc="-22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resultados</a:t>
            </a:r>
            <a:endParaRPr sz="1941">
              <a:latin typeface="Tahoma"/>
              <a:cs typeface="Tahoma"/>
            </a:endParaRPr>
          </a:p>
          <a:p>
            <a:pPr marL="809108" lvl="1" indent="-277360">
              <a:spcBef>
                <a:spcPts val="388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dirty="0">
                <a:latin typeface="Tahoma"/>
                <a:cs typeface="Tahoma"/>
              </a:rPr>
              <a:t>Criar</a:t>
            </a:r>
            <a:r>
              <a:rPr sz="1544" spc="-53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logs</a:t>
            </a:r>
            <a:endParaRPr sz="1544">
              <a:latin typeface="Tahoma"/>
              <a:cs typeface="Tahoma"/>
            </a:endParaRPr>
          </a:p>
          <a:p>
            <a:pPr lvl="1">
              <a:spcBef>
                <a:spcPts val="44"/>
              </a:spcBef>
              <a:buClr>
                <a:srgbClr val="C380CF"/>
              </a:buClr>
              <a:buFont typeface="Times New Roman"/>
              <a:buChar char="■"/>
            </a:pPr>
            <a:endParaRPr sz="1897">
              <a:latin typeface="Tahoma"/>
              <a:cs typeface="Tahoma"/>
            </a:endParaRPr>
          </a:p>
          <a:p>
            <a:pPr marL="421924" marR="350203" indent="-333953"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4" dirty="0">
                <a:latin typeface="Tahoma"/>
                <a:cs typeface="Tahoma"/>
              </a:rPr>
              <a:t>Comparar saídas </a:t>
            </a:r>
            <a:r>
              <a:rPr sz="1941" spc="-9" dirty="0">
                <a:latin typeface="Tahoma"/>
                <a:cs typeface="Tahoma"/>
              </a:rPr>
              <a:t>esperadas com </a:t>
            </a:r>
            <a:r>
              <a:rPr sz="1941" spc="-596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as</a:t>
            </a:r>
            <a:r>
              <a:rPr sz="1941" spc="-4" dirty="0">
                <a:latin typeface="Tahoma"/>
                <a:cs typeface="Tahoma"/>
              </a:rPr>
              <a:t> observadas</a:t>
            </a:r>
            <a:endParaRPr sz="1941">
              <a:latin typeface="Tahoma"/>
              <a:cs typeface="Tahoma"/>
            </a:endParaRPr>
          </a:p>
          <a:p>
            <a:pPr marL="809108" marR="484120" lvl="1" indent="-277360">
              <a:lnSpc>
                <a:spcPct val="100600"/>
              </a:lnSpc>
              <a:spcBef>
                <a:spcPts val="366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spc="4" dirty="0">
                <a:latin typeface="Tahoma"/>
                <a:cs typeface="Tahoma"/>
              </a:rPr>
              <a:t>Em caso de </a:t>
            </a:r>
            <a:r>
              <a:rPr sz="1544" dirty="0">
                <a:latin typeface="Tahoma"/>
                <a:cs typeface="Tahoma"/>
              </a:rPr>
              <a:t>discrepância: registrar </a:t>
            </a:r>
            <a:r>
              <a:rPr sz="1544" spc="-476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incidente</a:t>
            </a:r>
            <a:endParaRPr sz="1544">
              <a:latin typeface="Tahoma"/>
              <a:cs typeface="Tahoma"/>
            </a:endParaRPr>
          </a:p>
          <a:p>
            <a:pPr lvl="1">
              <a:spcBef>
                <a:spcPts val="40"/>
              </a:spcBef>
              <a:buClr>
                <a:srgbClr val="C380CF"/>
              </a:buClr>
              <a:buFont typeface="Times New Roman"/>
              <a:buChar char="■"/>
            </a:pPr>
            <a:endParaRPr sz="2206">
              <a:latin typeface="Tahoma"/>
              <a:cs typeface="Tahoma"/>
            </a:endParaRPr>
          </a:p>
          <a:p>
            <a:pPr marL="421924" marR="336755" indent="-333953"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4" dirty="0">
                <a:latin typeface="Tahoma"/>
                <a:cs typeface="Tahoma"/>
              </a:rPr>
              <a:t>Reaplicar </a:t>
            </a:r>
            <a:r>
              <a:rPr sz="1941" spc="-9" dirty="0">
                <a:latin typeface="Tahoma"/>
                <a:cs typeface="Tahoma"/>
              </a:rPr>
              <a:t>os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casos de </a:t>
            </a:r>
            <a:r>
              <a:rPr sz="1941" spc="-4" dirty="0">
                <a:latin typeface="Tahoma"/>
                <a:cs typeface="Tahoma"/>
              </a:rPr>
              <a:t>teste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após </a:t>
            </a:r>
            <a:r>
              <a:rPr sz="1941" spc="-596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correções</a:t>
            </a:r>
            <a:endParaRPr sz="1941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1068" y="2656467"/>
            <a:ext cx="4109421" cy="38525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05774" y="2661173"/>
            <a:ext cx="4100232" cy="917822"/>
          </a:xfrm>
          <a:prstGeom prst="rect">
            <a:avLst/>
          </a:prstGeom>
          <a:ln w="10667">
            <a:solidFill>
              <a:srgbClr val="4649B3"/>
            </a:solidFill>
          </a:ln>
        </p:spPr>
        <p:txBody>
          <a:bodyPr vert="horz" wrap="square" lIns="0" tIns="40901" rIns="0" bIns="0" rtlCol="0">
            <a:spAutoFit/>
          </a:bodyPr>
          <a:lstStyle/>
          <a:p>
            <a:pPr marL="421924" indent="-333953">
              <a:spcBef>
                <a:spcPts val="322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4" dirty="0">
                <a:latin typeface="Tahoma"/>
                <a:cs typeface="Tahoma"/>
              </a:rPr>
              <a:t>Artefatos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produzidos:</a:t>
            </a:r>
            <a:endParaRPr sz="1941">
              <a:latin typeface="Tahoma"/>
              <a:cs typeface="Tahoma"/>
            </a:endParaRPr>
          </a:p>
          <a:p>
            <a:pPr marL="809108" lvl="1" indent="-277360">
              <a:spcBef>
                <a:spcPts val="388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dirty="0">
                <a:latin typeface="Tahoma"/>
                <a:cs typeface="Tahoma"/>
              </a:rPr>
              <a:t>Registros</a:t>
            </a:r>
            <a:r>
              <a:rPr sz="1544" spc="-26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de</a:t>
            </a:r>
            <a:r>
              <a:rPr sz="1544" spc="-22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testes</a:t>
            </a:r>
            <a:r>
              <a:rPr sz="1544" spc="-9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(logs)</a:t>
            </a:r>
            <a:endParaRPr sz="1544">
              <a:latin typeface="Tahoma"/>
              <a:cs typeface="Tahoma"/>
            </a:endParaRPr>
          </a:p>
          <a:p>
            <a:pPr marL="809108" lvl="1" indent="-277360">
              <a:spcBef>
                <a:spcPts val="379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dirty="0">
                <a:latin typeface="Tahoma"/>
                <a:cs typeface="Tahoma"/>
              </a:rPr>
              <a:t>Incidentes</a:t>
            </a:r>
            <a:endParaRPr sz="1544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73312" y="1982769"/>
            <a:ext cx="4320988" cy="425263"/>
            <a:chOff x="470154" y="2247138"/>
            <a:chExt cx="4897120" cy="481965"/>
          </a:xfrm>
        </p:grpSpPr>
        <p:sp>
          <p:nvSpPr>
            <p:cNvPr id="12" name="object 12"/>
            <p:cNvSpPr/>
            <p:nvPr/>
          </p:nvSpPr>
          <p:spPr>
            <a:xfrm>
              <a:off x="490728" y="2267712"/>
              <a:ext cx="4855845" cy="440690"/>
            </a:xfrm>
            <a:custGeom>
              <a:avLst/>
              <a:gdLst/>
              <a:ahLst/>
              <a:cxnLst/>
              <a:rect l="l" t="t" r="r" b="b"/>
              <a:pathLst>
                <a:path w="4855845" h="440689">
                  <a:moveTo>
                    <a:pt x="4855464" y="440435"/>
                  </a:moveTo>
                  <a:lnTo>
                    <a:pt x="0" y="440436"/>
                  </a:lnTo>
                  <a:lnTo>
                    <a:pt x="0" y="0"/>
                  </a:lnTo>
                </a:path>
              </a:pathLst>
            </a:custGeom>
            <a:ln w="4114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728" y="2267712"/>
              <a:ext cx="4855845" cy="440690"/>
            </a:xfrm>
            <a:custGeom>
              <a:avLst/>
              <a:gdLst/>
              <a:ahLst/>
              <a:cxnLst/>
              <a:rect l="l" t="t" r="r" b="b"/>
              <a:pathLst>
                <a:path w="4855845" h="440689">
                  <a:moveTo>
                    <a:pt x="4855464" y="440436"/>
                  </a:moveTo>
                  <a:lnTo>
                    <a:pt x="0" y="440436"/>
                  </a:lnTo>
                  <a:lnTo>
                    <a:pt x="0" y="0"/>
                  </a:lnTo>
                  <a:lnTo>
                    <a:pt x="4855464" y="0"/>
                  </a:lnTo>
                  <a:lnTo>
                    <a:pt x="4855464" y="440436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490728" y="2267712"/>
              <a:ext cx="4855845" cy="440690"/>
            </a:xfrm>
            <a:custGeom>
              <a:avLst/>
              <a:gdLst/>
              <a:ahLst/>
              <a:cxnLst/>
              <a:rect l="l" t="t" r="r" b="b"/>
              <a:pathLst>
                <a:path w="4855845" h="440689">
                  <a:moveTo>
                    <a:pt x="0" y="0"/>
                  </a:moveTo>
                  <a:lnTo>
                    <a:pt x="4855464" y="0"/>
                  </a:lnTo>
                  <a:lnTo>
                    <a:pt x="4855464" y="440436"/>
                  </a:lnTo>
                  <a:lnTo>
                    <a:pt x="0" y="440436"/>
                  </a:lnTo>
                  <a:lnTo>
                    <a:pt x="0" y="0"/>
                  </a:lnTo>
                  <a:close/>
                </a:path>
              </a:pathLst>
            </a:custGeom>
            <a:ln w="4114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78018" y="2000922"/>
            <a:ext cx="4298016" cy="339972"/>
          </a:xfrm>
          <a:prstGeom prst="rect">
            <a:avLst/>
          </a:prstGeom>
        </p:spPr>
        <p:txBody>
          <a:bodyPr vert="horz" wrap="square" lIns="0" tIns="40901" rIns="0" bIns="0" rtlCol="0">
            <a:spAutoFit/>
          </a:bodyPr>
          <a:lstStyle/>
          <a:p>
            <a:pPr marL="100297">
              <a:spcBef>
                <a:spcPts val="322"/>
              </a:spcBef>
            </a:pPr>
            <a:r>
              <a:rPr sz="1941" spc="150" dirty="0">
                <a:solidFill>
                  <a:srgbClr val="FFFFFF"/>
                </a:solidFill>
                <a:latin typeface="Verdana"/>
                <a:cs typeface="Verdana"/>
              </a:rPr>
              <a:t>Objetivo</a:t>
            </a:r>
            <a:r>
              <a:rPr sz="1941" spc="1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94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spc="-4" dirty="0">
                <a:solidFill>
                  <a:srgbClr val="FFFFFF"/>
                </a:solidFill>
                <a:latin typeface="Tahoma"/>
                <a:cs typeface="Tahoma"/>
              </a:rPr>
              <a:t>Aplicar</a:t>
            </a:r>
            <a:r>
              <a:rPr sz="1941" spc="3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spc="-9" dirty="0">
                <a:solidFill>
                  <a:srgbClr val="FFFFFF"/>
                </a:solidFill>
                <a:latin typeface="Tahoma"/>
                <a:cs typeface="Tahoma"/>
              </a:rPr>
              <a:t>os</a:t>
            </a:r>
            <a:r>
              <a:rPr sz="1941" spc="-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spc="-9" dirty="0">
                <a:solidFill>
                  <a:srgbClr val="FFFFFF"/>
                </a:solidFill>
                <a:latin typeface="Tahoma"/>
                <a:cs typeface="Tahoma"/>
              </a:rPr>
              <a:t>casos</a:t>
            </a:r>
            <a:r>
              <a:rPr sz="1941" spc="1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spc="-9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941" spc="-2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spc="-4" dirty="0">
                <a:solidFill>
                  <a:srgbClr val="FFFFFF"/>
                </a:solidFill>
                <a:latin typeface="Tahoma"/>
                <a:cs typeface="Tahoma"/>
              </a:rPr>
              <a:t>teste</a:t>
            </a:r>
            <a:endParaRPr sz="1941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976593"/>
            <a:chOff x="140207" y="1203960"/>
            <a:chExt cx="9397365" cy="1106805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480059"/>
            </a:xfrm>
            <a:custGeom>
              <a:avLst/>
              <a:gdLst/>
              <a:ahLst/>
              <a:cxnLst/>
              <a:rect l="l" t="t" r="r" b="b"/>
              <a:pathLst>
                <a:path w="464819" h="480060">
                  <a:moveTo>
                    <a:pt x="0" y="480060"/>
                  </a:moveTo>
                  <a:lnTo>
                    <a:pt x="464819" y="480060"/>
                  </a:lnTo>
                  <a:lnTo>
                    <a:pt x="464819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064260"/>
            </a:xfrm>
            <a:custGeom>
              <a:avLst/>
              <a:gdLst/>
              <a:ahLst/>
              <a:cxnLst/>
              <a:rect l="l" t="t" r="r" b="b"/>
              <a:pathLst>
                <a:path w="35559" h="1064260">
                  <a:moveTo>
                    <a:pt x="0" y="1063752"/>
                  </a:moveTo>
                  <a:lnTo>
                    <a:pt x="35052" y="1063752"/>
                  </a:lnTo>
                  <a:lnTo>
                    <a:pt x="35052" y="0"/>
                  </a:lnTo>
                  <a:lnTo>
                    <a:pt x="0" y="0"/>
                  </a:lnTo>
                  <a:lnTo>
                    <a:pt x="0" y="106375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3344" y="1009174"/>
            <a:ext cx="2268071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pc="13" dirty="0"/>
              <a:t>Avaliação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575" y="2656467"/>
            <a:ext cx="4303058" cy="38525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33282" y="2661174"/>
            <a:ext cx="4294094" cy="3050137"/>
          </a:xfrm>
          <a:prstGeom prst="rect">
            <a:avLst/>
          </a:prstGeom>
          <a:ln w="10668">
            <a:solidFill>
              <a:srgbClr val="4649B3"/>
            </a:solidFill>
          </a:ln>
        </p:spPr>
        <p:txBody>
          <a:bodyPr vert="horz" wrap="square" lIns="0" tIns="40901" rIns="0" bIns="0" rtlCol="0">
            <a:spAutoFit/>
          </a:bodyPr>
          <a:lstStyle/>
          <a:p>
            <a:pPr marL="421924" marR="915569" indent="-333953">
              <a:spcBef>
                <a:spcPts val="322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9" dirty="0">
                <a:latin typeface="Tahoma"/>
                <a:cs typeface="Tahoma"/>
              </a:rPr>
              <a:t>Com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base</a:t>
            </a:r>
            <a:r>
              <a:rPr sz="1941" spc="-26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em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b="1" spc="-9" dirty="0">
                <a:solidFill>
                  <a:srgbClr val="702FA0"/>
                </a:solidFill>
                <a:latin typeface="Tahoma"/>
                <a:cs typeface="Tahoma"/>
              </a:rPr>
              <a:t>critérios</a:t>
            </a:r>
            <a:r>
              <a:rPr sz="1941" b="1" spc="-4" dirty="0">
                <a:solidFill>
                  <a:srgbClr val="702FA0"/>
                </a:solidFill>
                <a:latin typeface="Tahoma"/>
                <a:cs typeface="Tahoma"/>
              </a:rPr>
              <a:t> </a:t>
            </a:r>
            <a:r>
              <a:rPr sz="1941" b="1" spc="-13" dirty="0">
                <a:solidFill>
                  <a:srgbClr val="702FA0"/>
                </a:solidFill>
                <a:latin typeface="Tahoma"/>
                <a:cs typeface="Tahoma"/>
              </a:rPr>
              <a:t>de </a:t>
            </a:r>
            <a:r>
              <a:rPr sz="1941" b="1" spc="-556" dirty="0">
                <a:solidFill>
                  <a:srgbClr val="702FA0"/>
                </a:solidFill>
                <a:latin typeface="Tahoma"/>
                <a:cs typeface="Tahoma"/>
              </a:rPr>
              <a:t> </a:t>
            </a:r>
            <a:r>
              <a:rPr sz="1941" b="1" spc="-4" dirty="0">
                <a:solidFill>
                  <a:srgbClr val="702FA0"/>
                </a:solidFill>
                <a:latin typeface="Tahoma"/>
                <a:cs typeface="Tahoma"/>
              </a:rPr>
              <a:t>término</a:t>
            </a:r>
            <a:r>
              <a:rPr sz="1941" b="1" spc="-13" dirty="0">
                <a:solidFill>
                  <a:srgbClr val="702FA0"/>
                </a:solidFill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estabelecidos</a:t>
            </a:r>
            <a:r>
              <a:rPr sz="1941" spc="26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no 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Planejamento:</a:t>
            </a:r>
            <a:endParaRPr sz="1941">
              <a:latin typeface="Tahoma"/>
              <a:cs typeface="Tahoma"/>
            </a:endParaRPr>
          </a:p>
          <a:p>
            <a:pPr marL="809108" lvl="1" indent="-277360">
              <a:spcBef>
                <a:spcPts val="388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spc="9" dirty="0">
                <a:latin typeface="Tahoma"/>
                <a:cs typeface="Tahoma"/>
              </a:rPr>
              <a:t>%</a:t>
            </a:r>
            <a:r>
              <a:rPr sz="1544" spc="-9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casos</a:t>
            </a:r>
            <a:r>
              <a:rPr sz="1544" spc="-31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de</a:t>
            </a:r>
            <a:r>
              <a:rPr sz="1544" spc="-4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teste</a:t>
            </a:r>
            <a:r>
              <a:rPr sz="1544" spc="-22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que</a:t>
            </a:r>
            <a:r>
              <a:rPr sz="1544" spc="-4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passaram</a:t>
            </a:r>
            <a:endParaRPr sz="1544">
              <a:latin typeface="Tahoma"/>
              <a:cs typeface="Tahoma"/>
            </a:endParaRPr>
          </a:p>
          <a:p>
            <a:pPr marL="809108" lvl="1" indent="-277360">
              <a:spcBef>
                <a:spcPts val="379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spc="4" dirty="0">
                <a:latin typeface="Tahoma"/>
                <a:cs typeface="Tahoma"/>
              </a:rPr>
              <a:t>Taxa</a:t>
            </a:r>
            <a:r>
              <a:rPr sz="1544" spc="-31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de</a:t>
            </a:r>
            <a:r>
              <a:rPr sz="1544" dirty="0">
                <a:latin typeface="Tahoma"/>
                <a:cs typeface="Tahoma"/>
              </a:rPr>
              <a:t> defeitos</a:t>
            </a:r>
            <a:r>
              <a:rPr sz="1544" spc="4" dirty="0">
                <a:latin typeface="Tahoma"/>
                <a:cs typeface="Tahoma"/>
              </a:rPr>
              <a:t> </a:t>
            </a:r>
            <a:r>
              <a:rPr sz="1544" spc="9" dirty="0">
                <a:latin typeface="Tahoma"/>
                <a:cs typeface="Tahoma"/>
              </a:rPr>
              <a:t>&lt;</a:t>
            </a:r>
            <a:r>
              <a:rPr sz="1544" spc="-4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limite</a:t>
            </a:r>
            <a:r>
              <a:rPr sz="1544" spc="-13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estabelecido</a:t>
            </a:r>
            <a:endParaRPr sz="1544">
              <a:latin typeface="Tahoma"/>
              <a:cs typeface="Tahoma"/>
            </a:endParaRPr>
          </a:p>
          <a:p>
            <a:pPr marL="809108" lvl="1" indent="-277360">
              <a:spcBef>
                <a:spcPts val="361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dirty="0">
                <a:latin typeface="Tahoma"/>
                <a:cs typeface="Tahoma"/>
              </a:rPr>
              <a:t>Pr</a:t>
            </a:r>
            <a:r>
              <a:rPr sz="1544" spc="9" dirty="0">
                <a:latin typeface="Tahoma"/>
                <a:cs typeface="Tahoma"/>
              </a:rPr>
              <a:t>a</a:t>
            </a:r>
            <a:r>
              <a:rPr sz="1544" spc="-4" dirty="0">
                <a:latin typeface="Tahoma"/>
                <a:cs typeface="Tahoma"/>
              </a:rPr>
              <a:t>z</a:t>
            </a:r>
            <a:r>
              <a:rPr sz="1544" spc="4" dirty="0">
                <a:latin typeface="Tahoma"/>
                <a:cs typeface="Tahoma"/>
              </a:rPr>
              <a:t>o</a:t>
            </a:r>
            <a:r>
              <a:rPr sz="1544" spc="-9" dirty="0">
                <a:latin typeface="Tahoma"/>
                <a:cs typeface="Tahoma"/>
              </a:rPr>
              <a:t> </a:t>
            </a:r>
            <a:r>
              <a:rPr sz="1544" spc="9" dirty="0">
                <a:latin typeface="Tahoma"/>
                <a:cs typeface="Tahoma"/>
              </a:rPr>
              <a:t>es</a:t>
            </a:r>
            <a:r>
              <a:rPr sz="1544" dirty="0">
                <a:latin typeface="Tahoma"/>
                <a:cs typeface="Tahoma"/>
              </a:rPr>
              <a:t>g</a:t>
            </a:r>
            <a:r>
              <a:rPr sz="1544" spc="-4" dirty="0">
                <a:latin typeface="Tahoma"/>
                <a:cs typeface="Tahoma"/>
              </a:rPr>
              <a:t>o</a:t>
            </a:r>
            <a:r>
              <a:rPr sz="1544" spc="4" dirty="0">
                <a:latin typeface="Tahoma"/>
                <a:cs typeface="Tahoma"/>
              </a:rPr>
              <a:t>t</a:t>
            </a:r>
            <a:r>
              <a:rPr sz="1544" spc="-4" dirty="0">
                <a:latin typeface="Tahoma"/>
                <a:cs typeface="Tahoma"/>
              </a:rPr>
              <a:t>a</a:t>
            </a:r>
            <a:r>
              <a:rPr sz="1544" dirty="0">
                <a:latin typeface="Tahoma"/>
                <a:cs typeface="Tahoma"/>
              </a:rPr>
              <a:t>d</a:t>
            </a:r>
            <a:r>
              <a:rPr sz="1544" spc="4" dirty="0">
                <a:latin typeface="Tahoma"/>
                <a:cs typeface="Tahoma"/>
              </a:rPr>
              <a:t>o </a:t>
            </a:r>
            <a:r>
              <a:rPr sz="1544" spc="-234" dirty="0">
                <a:latin typeface="Times New Roman"/>
                <a:cs typeface="Times New Roman"/>
              </a:rPr>
              <a:t></a:t>
            </a:r>
            <a:r>
              <a:rPr sz="1544" spc="106" dirty="0">
                <a:latin typeface="Times New Roman"/>
                <a:cs typeface="Times New Roman"/>
              </a:rPr>
              <a:t> </a:t>
            </a:r>
            <a:r>
              <a:rPr sz="1544" spc="-234" dirty="0">
                <a:latin typeface="Times New Roman"/>
                <a:cs typeface="Times New Roman"/>
              </a:rPr>
              <a:t></a:t>
            </a:r>
            <a:r>
              <a:rPr sz="1544" spc="88" dirty="0">
                <a:latin typeface="Times New Roman"/>
                <a:cs typeface="Times New Roman"/>
              </a:rPr>
              <a:t> </a:t>
            </a:r>
            <a:r>
              <a:rPr sz="1544" spc="-234" dirty="0">
                <a:latin typeface="Times New Roman"/>
                <a:cs typeface="Times New Roman"/>
              </a:rPr>
              <a:t></a:t>
            </a:r>
            <a:endParaRPr sz="1544">
              <a:latin typeface="Times New Roman"/>
              <a:cs typeface="Times New Roman"/>
            </a:endParaRPr>
          </a:p>
          <a:p>
            <a:pPr lvl="1">
              <a:spcBef>
                <a:spcPts val="35"/>
              </a:spcBef>
              <a:buClr>
                <a:srgbClr val="C380CF"/>
              </a:buClr>
              <a:buFont typeface="Times New Roman"/>
              <a:buChar char="■"/>
            </a:pPr>
            <a:endParaRPr sz="2338">
              <a:latin typeface="Times New Roman"/>
              <a:cs typeface="Times New Roman"/>
            </a:endParaRPr>
          </a:p>
          <a:p>
            <a:pPr marL="421924" marR="727861" indent="-333953"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9" dirty="0">
                <a:latin typeface="Tahoma"/>
                <a:cs typeface="Tahoma"/>
              </a:rPr>
              <a:t>Determinar</a:t>
            </a:r>
            <a:r>
              <a:rPr sz="1941" spc="35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se</a:t>
            </a:r>
            <a:r>
              <a:rPr sz="1941" spc="-26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os </a:t>
            </a:r>
            <a:r>
              <a:rPr sz="1941" spc="-4" dirty="0">
                <a:latin typeface="Tahoma"/>
                <a:cs typeface="Tahoma"/>
              </a:rPr>
              <a:t>critérios</a:t>
            </a:r>
            <a:r>
              <a:rPr sz="1941" spc="3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 </a:t>
            </a:r>
            <a:r>
              <a:rPr sz="1941" spc="-596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término </a:t>
            </a:r>
            <a:r>
              <a:rPr sz="1941" spc="-9" dirty="0">
                <a:latin typeface="Tahoma"/>
                <a:cs typeface="Tahoma"/>
              </a:rPr>
              <a:t>foram</a:t>
            </a:r>
            <a:r>
              <a:rPr sz="1941" spc="26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atendidos</a:t>
            </a:r>
            <a:endParaRPr sz="1941">
              <a:latin typeface="Tahoma"/>
              <a:cs typeface="Tahoma"/>
            </a:endParaRPr>
          </a:p>
          <a:p>
            <a:pPr marL="809108" lvl="1" indent="-277360">
              <a:spcBef>
                <a:spcPts val="388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dirty="0">
                <a:latin typeface="Tahoma"/>
                <a:cs typeface="Tahoma"/>
              </a:rPr>
              <a:t>Verificar</a:t>
            </a:r>
            <a:r>
              <a:rPr sz="1544" spc="-49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os</a:t>
            </a:r>
            <a:r>
              <a:rPr sz="1544" spc="-9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logs</a:t>
            </a:r>
            <a:endParaRPr sz="1544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1068" y="2656467"/>
            <a:ext cx="4109421" cy="38525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05774" y="2661173"/>
            <a:ext cx="4100232" cy="2366617"/>
          </a:xfrm>
          <a:prstGeom prst="rect">
            <a:avLst/>
          </a:prstGeom>
          <a:ln w="10667">
            <a:solidFill>
              <a:srgbClr val="4649B3"/>
            </a:solidFill>
          </a:ln>
        </p:spPr>
        <p:txBody>
          <a:bodyPr vert="horz" wrap="square" lIns="0" tIns="40901" rIns="0" bIns="0" rtlCol="0">
            <a:spAutoFit/>
          </a:bodyPr>
          <a:lstStyle/>
          <a:p>
            <a:pPr marL="421924" marR="123271" indent="-333953">
              <a:spcBef>
                <a:spcPts val="322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9" dirty="0">
                <a:latin typeface="Tahoma"/>
                <a:cs typeface="Tahoma"/>
              </a:rPr>
              <a:t>Decidir</a:t>
            </a:r>
            <a:r>
              <a:rPr sz="1941" spc="22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o que </a:t>
            </a:r>
            <a:r>
              <a:rPr sz="1941" spc="-13" dirty="0">
                <a:latin typeface="Tahoma"/>
                <a:cs typeface="Tahoma"/>
              </a:rPr>
              <a:t>fazer</a:t>
            </a:r>
            <a:r>
              <a:rPr sz="1941" spc="22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caso</a:t>
            </a:r>
            <a:r>
              <a:rPr sz="1941" spc="-22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critérios </a:t>
            </a:r>
            <a:r>
              <a:rPr sz="1941" spc="-59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</a:t>
            </a:r>
            <a:r>
              <a:rPr sz="1941" spc="-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término</a:t>
            </a:r>
            <a:r>
              <a:rPr sz="1941" spc="26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não</a:t>
            </a:r>
            <a:r>
              <a:rPr sz="1941" spc="-13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satisfeitos:</a:t>
            </a:r>
            <a:endParaRPr sz="1941">
              <a:latin typeface="Tahoma"/>
              <a:cs typeface="Tahoma"/>
            </a:endParaRPr>
          </a:p>
          <a:p>
            <a:pPr marL="809108" lvl="1" indent="-277360">
              <a:spcBef>
                <a:spcPts val="388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dirty="0">
                <a:latin typeface="Tahoma"/>
                <a:cs typeface="Tahoma"/>
              </a:rPr>
              <a:t>Criar</a:t>
            </a:r>
            <a:r>
              <a:rPr sz="1544" spc="-31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mais</a:t>
            </a:r>
            <a:r>
              <a:rPr sz="1544" spc="-22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casos</a:t>
            </a:r>
            <a:r>
              <a:rPr sz="1544" spc="-26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de</a:t>
            </a:r>
            <a:r>
              <a:rPr sz="1544" spc="-4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teste?</a:t>
            </a:r>
            <a:endParaRPr sz="1544">
              <a:latin typeface="Tahoma"/>
              <a:cs typeface="Tahoma"/>
            </a:endParaRPr>
          </a:p>
          <a:p>
            <a:pPr marL="809108" lvl="1" indent="-277360">
              <a:spcBef>
                <a:spcPts val="379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spc="-9" dirty="0">
                <a:latin typeface="Tahoma"/>
                <a:cs typeface="Tahoma"/>
              </a:rPr>
              <a:t>Rever</a:t>
            </a:r>
            <a:r>
              <a:rPr sz="1544" spc="-22" dirty="0">
                <a:latin typeface="Tahoma"/>
                <a:cs typeface="Tahoma"/>
              </a:rPr>
              <a:t> </a:t>
            </a:r>
            <a:r>
              <a:rPr sz="1544" spc="9" dirty="0">
                <a:latin typeface="Tahoma"/>
                <a:cs typeface="Tahoma"/>
              </a:rPr>
              <a:t>os</a:t>
            </a:r>
            <a:r>
              <a:rPr sz="1544" spc="-18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critérios</a:t>
            </a:r>
            <a:r>
              <a:rPr sz="1544" spc="-18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de</a:t>
            </a:r>
            <a:r>
              <a:rPr sz="1544" dirty="0">
                <a:latin typeface="Tahoma"/>
                <a:cs typeface="Tahoma"/>
              </a:rPr>
              <a:t> término?</a:t>
            </a:r>
            <a:endParaRPr sz="1544">
              <a:latin typeface="Tahoma"/>
              <a:cs typeface="Tahoma"/>
            </a:endParaRPr>
          </a:p>
          <a:p>
            <a:pPr lvl="1">
              <a:spcBef>
                <a:spcPts val="44"/>
              </a:spcBef>
              <a:buClr>
                <a:srgbClr val="C380CF"/>
              </a:buClr>
              <a:buFont typeface="Times New Roman"/>
              <a:buChar char="■"/>
            </a:pPr>
            <a:endParaRPr sz="2206">
              <a:latin typeface="Tahoma"/>
              <a:cs typeface="Tahoma"/>
            </a:endParaRPr>
          </a:p>
          <a:p>
            <a:pPr marL="421924" indent="-333953"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4" dirty="0">
                <a:latin typeface="Tahoma"/>
                <a:cs typeface="Tahoma"/>
              </a:rPr>
              <a:t>Artefatos </a:t>
            </a:r>
            <a:r>
              <a:rPr sz="1941" spc="-9" dirty="0">
                <a:latin typeface="Tahoma"/>
                <a:cs typeface="Tahoma"/>
              </a:rPr>
              <a:t>produzido:</a:t>
            </a:r>
            <a:endParaRPr sz="1941">
              <a:latin typeface="Tahoma"/>
              <a:cs typeface="Tahoma"/>
            </a:endParaRPr>
          </a:p>
          <a:p>
            <a:pPr marL="809108" marR="403993" lvl="1" indent="-277360">
              <a:lnSpc>
                <a:spcPct val="100600"/>
              </a:lnSpc>
              <a:spcBef>
                <a:spcPts val="375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dirty="0">
                <a:latin typeface="Tahoma"/>
                <a:cs typeface="Tahoma"/>
              </a:rPr>
              <a:t>Relatório</a:t>
            </a:r>
            <a:r>
              <a:rPr sz="1544" spc="-26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resumindo</a:t>
            </a:r>
            <a:r>
              <a:rPr sz="1544" spc="-26" dirty="0">
                <a:latin typeface="Tahoma"/>
                <a:cs typeface="Tahoma"/>
              </a:rPr>
              <a:t> </a:t>
            </a:r>
            <a:r>
              <a:rPr sz="1544" spc="9" dirty="0">
                <a:latin typeface="Tahoma"/>
                <a:cs typeface="Tahoma"/>
              </a:rPr>
              <a:t>os</a:t>
            </a:r>
            <a:r>
              <a:rPr sz="1544" spc="-18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principais </a:t>
            </a:r>
            <a:r>
              <a:rPr sz="1544" spc="-468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resultados</a:t>
            </a:r>
            <a:r>
              <a:rPr sz="1544" spc="-18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dos</a:t>
            </a:r>
            <a:r>
              <a:rPr sz="1544" spc="4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testes</a:t>
            </a:r>
            <a:endParaRPr sz="1544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73312" y="1982769"/>
            <a:ext cx="4007224" cy="425263"/>
            <a:chOff x="470154" y="2247138"/>
            <a:chExt cx="4541520" cy="481965"/>
          </a:xfrm>
        </p:grpSpPr>
        <p:sp>
          <p:nvSpPr>
            <p:cNvPr id="12" name="object 12"/>
            <p:cNvSpPr/>
            <p:nvPr/>
          </p:nvSpPr>
          <p:spPr>
            <a:xfrm>
              <a:off x="490728" y="2267712"/>
              <a:ext cx="4500880" cy="440690"/>
            </a:xfrm>
            <a:custGeom>
              <a:avLst/>
              <a:gdLst/>
              <a:ahLst/>
              <a:cxnLst/>
              <a:rect l="l" t="t" r="r" b="b"/>
              <a:pathLst>
                <a:path w="4500880" h="440689">
                  <a:moveTo>
                    <a:pt x="4500372" y="440435"/>
                  </a:moveTo>
                  <a:lnTo>
                    <a:pt x="0" y="440436"/>
                  </a:lnTo>
                  <a:lnTo>
                    <a:pt x="0" y="0"/>
                  </a:lnTo>
                </a:path>
              </a:pathLst>
            </a:custGeom>
            <a:ln w="4114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728" y="2267712"/>
              <a:ext cx="4500880" cy="440690"/>
            </a:xfrm>
            <a:custGeom>
              <a:avLst/>
              <a:gdLst/>
              <a:ahLst/>
              <a:cxnLst/>
              <a:rect l="l" t="t" r="r" b="b"/>
              <a:pathLst>
                <a:path w="4500880" h="440689">
                  <a:moveTo>
                    <a:pt x="4500372" y="440436"/>
                  </a:moveTo>
                  <a:lnTo>
                    <a:pt x="0" y="440436"/>
                  </a:lnTo>
                  <a:lnTo>
                    <a:pt x="0" y="0"/>
                  </a:lnTo>
                  <a:lnTo>
                    <a:pt x="4500372" y="0"/>
                  </a:lnTo>
                  <a:lnTo>
                    <a:pt x="4500372" y="440436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490728" y="2267712"/>
              <a:ext cx="4500880" cy="440690"/>
            </a:xfrm>
            <a:custGeom>
              <a:avLst/>
              <a:gdLst/>
              <a:ahLst/>
              <a:cxnLst/>
              <a:rect l="l" t="t" r="r" b="b"/>
              <a:pathLst>
                <a:path w="4500880" h="440689">
                  <a:moveTo>
                    <a:pt x="0" y="0"/>
                  </a:moveTo>
                  <a:lnTo>
                    <a:pt x="4500372" y="0"/>
                  </a:lnTo>
                  <a:lnTo>
                    <a:pt x="4500372" y="440436"/>
                  </a:lnTo>
                  <a:lnTo>
                    <a:pt x="0" y="440436"/>
                  </a:lnTo>
                  <a:lnTo>
                    <a:pt x="0" y="0"/>
                  </a:lnTo>
                  <a:close/>
                </a:path>
              </a:pathLst>
            </a:custGeom>
            <a:ln w="4114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78018" y="2000922"/>
            <a:ext cx="3984812" cy="339972"/>
          </a:xfrm>
          <a:prstGeom prst="rect">
            <a:avLst/>
          </a:prstGeom>
        </p:spPr>
        <p:txBody>
          <a:bodyPr vert="horz" wrap="square" lIns="0" tIns="40901" rIns="0" bIns="0" rtlCol="0">
            <a:spAutoFit/>
          </a:bodyPr>
          <a:lstStyle/>
          <a:p>
            <a:pPr marL="100297">
              <a:spcBef>
                <a:spcPts val="322"/>
              </a:spcBef>
            </a:pPr>
            <a:r>
              <a:rPr sz="1941" spc="150" dirty="0">
                <a:solidFill>
                  <a:srgbClr val="FFFFFF"/>
                </a:solidFill>
                <a:latin typeface="Verdana"/>
                <a:cs typeface="Verdana"/>
              </a:rPr>
              <a:t>Objetivo</a:t>
            </a:r>
            <a:r>
              <a:rPr sz="1941" spc="1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94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spc="-4" dirty="0">
                <a:solidFill>
                  <a:srgbClr val="FFFFFF"/>
                </a:solidFill>
                <a:latin typeface="Tahoma"/>
                <a:cs typeface="Tahoma"/>
              </a:rPr>
              <a:t>Analisar</a:t>
            </a:r>
            <a:r>
              <a:rPr sz="1941" spc="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spc="-9" dirty="0">
                <a:solidFill>
                  <a:srgbClr val="FFFFFF"/>
                </a:solidFill>
                <a:latin typeface="Tahoma"/>
                <a:cs typeface="Tahoma"/>
              </a:rPr>
              <a:t>os</a:t>
            </a:r>
            <a:r>
              <a:rPr sz="1941" spc="-4" dirty="0">
                <a:solidFill>
                  <a:srgbClr val="FFFFFF"/>
                </a:solidFill>
                <a:latin typeface="Tahoma"/>
                <a:cs typeface="Tahoma"/>
              </a:rPr>
              <a:t> resultados</a:t>
            </a:r>
            <a:endParaRPr sz="1941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976593"/>
            <a:chOff x="140207" y="1203960"/>
            <a:chExt cx="9397365" cy="1106805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480059"/>
            </a:xfrm>
            <a:custGeom>
              <a:avLst/>
              <a:gdLst/>
              <a:ahLst/>
              <a:cxnLst/>
              <a:rect l="l" t="t" r="r" b="b"/>
              <a:pathLst>
                <a:path w="464819" h="480060">
                  <a:moveTo>
                    <a:pt x="0" y="480060"/>
                  </a:moveTo>
                  <a:lnTo>
                    <a:pt x="464819" y="480060"/>
                  </a:lnTo>
                  <a:lnTo>
                    <a:pt x="464819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064260"/>
            </a:xfrm>
            <a:custGeom>
              <a:avLst/>
              <a:gdLst/>
              <a:ahLst/>
              <a:cxnLst/>
              <a:rect l="l" t="t" r="r" b="b"/>
              <a:pathLst>
                <a:path w="35559" h="1064260">
                  <a:moveTo>
                    <a:pt x="0" y="1063752"/>
                  </a:moveTo>
                  <a:lnTo>
                    <a:pt x="35052" y="1063752"/>
                  </a:lnTo>
                  <a:lnTo>
                    <a:pt x="35052" y="0"/>
                  </a:lnTo>
                  <a:lnTo>
                    <a:pt x="0" y="0"/>
                  </a:lnTo>
                  <a:lnTo>
                    <a:pt x="0" y="106375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3344" y="1009174"/>
            <a:ext cx="6673662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pc="13" dirty="0"/>
              <a:t>Balanço</a:t>
            </a:r>
            <a:r>
              <a:rPr spc="-22" dirty="0"/>
              <a:t> </a:t>
            </a:r>
            <a:r>
              <a:rPr spc="13" dirty="0"/>
              <a:t>Final</a:t>
            </a:r>
            <a:r>
              <a:rPr dirty="0"/>
              <a:t> </a:t>
            </a:r>
            <a:r>
              <a:rPr spc="9" dirty="0"/>
              <a:t>(Fechamento)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575" y="2656467"/>
            <a:ext cx="4303058" cy="38525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33282" y="2661174"/>
            <a:ext cx="4294094" cy="3398630"/>
          </a:xfrm>
          <a:prstGeom prst="rect">
            <a:avLst/>
          </a:prstGeom>
          <a:ln w="10668">
            <a:solidFill>
              <a:srgbClr val="4649B3"/>
            </a:solidFill>
          </a:ln>
        </p:spPr>
        <p:txBody>
          <a:bodyPr vert="horz" wrap="square" lIns="0" tIns="40901" rIns="0" bIns="0" rtlCol="0">
            <a:spAutoFit/>
          </a:bodyPr>
          <a:lstStyle/>
          <a:p>
            <a:pPr marL="421924" marR="82928" indent="-333953">
              <a:spcBef>
                <a:spcPts val="322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9" dirty="0">
                <a:latin typeface="Tahoma"/>
                <a:cs typeface="Tahoma"/>
              </a:rPr>
              <a:t>Determinar</a:t>
            </a:r>
            <a:r>
              <a:rPr sz="1941" spc="44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que</a:t>
            </a:r>
            <a:r>
              <a:rPr sz="1941" spc="-4" dirty="0">
                <a:latin typeface="Tahoma"/>
                <a:cs typeface="Tahoma"/>
              </a:rPr>
              <a:t> deu</a:t>
            </a:r>
            <a:r>
              <a:rPr sz="1941" spc="-9" dirty="0">
                <a:latin typeface="Tahoma"/>
                <a:cs typeface="Tahoma"/>
              </a:rPr>
              <a:t> certo,</a:t>
            </a:r>
            <a:r>
              <a:rPr sz="1941" spc="40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que </a:t>
            </a:r>
            <a:r>
              <a:rPr sz="1941" spc="-596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não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deu</a:t>
            </a:r>
            <a:endParaRPr sz="1941">
              <a:latin typeface="Tahoma"/>
              <a:cs typeface="Tahoma"/>
            </a:endParaRPr>
          </a:p>
          <a:p>
            <a:pPr marL="421924" indent="-333953">
              <a:spcBef>
                <a:spcPts val="468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4" dirty="0">
                <a:latin typeface="Tahoma"/>
                <a:cs typeface="Tahoma"/>
              </a:rPr>
              <a:t>Realizar</a:t>
            </a:r>
            <a:r>
              <a:rPr sz="1941" spc="-26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quando:</a:t>
            </a:r>
            <a:endParaRPr sz="1941">
              <a:latin typeface="Tahoma"/>
              <a:cs typeface="Tahoma"/>
            </a:endParaRPr>
          </a:p>
          <a:p>
            <a:pPr marL="809108" lvl="1" indent="-277360">
              <a:spcBef>
                <a:spcPts val="383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spc="4" dirty="0">
                <a:latin typeface="Tahoma"/>
                <a:cs typeface="Tahoma"/>
              </a:rPr>
              <a:t>O</a:t>
            </a:r>
            <a:r>
              <a:rPr sz="1544" spc="-9" dirty="0">
                <a:latin typeface="Tahoma"/>
                <a:cs typeface="Tahoma"/>
              </a:rPr>
              <a:t> </a:t>
            </a:r>
            <a:r>
              <a:rPr sz="1544" spc="9" dirty="0">
                <a:latin typeface="Tahoma"/>
                <a:cs typeface="Tahoma"/>
              </a:rPr>
              <a:t>sw</a:t>
            </a:r>
            <a:r>
              <a:rPr sz="1544" spc="-9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vai</a:t>
            </a:r>
            <a:r>
              <a:rPr sz="1544" spc="-26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ser</a:t>
            </a:r>
            <a:r>
              <a:rPr sz="1544" spc="-22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entregue:</a:t>
            </a:r>
            <a:endParaRPr sz="1544">
              <a:latin typeface="Tahoma"/>
              <a:cs typeface="Tahoma"/>
            </a:endParaRPr>
          </a:p>
          <a:p>
            <a:pPr marL="809108" lvl="1" indent="-277360">
              <a:spcBef>
                <a:spcPts val="383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spc="4" dirty="0">
                <a:latin typeface="Tahoma"/>
                <a:cs typeface="Tahoma"/>
              </a:rPr>
              <a:t>O</a:t>
            </a:r>
            <a:r>
              <a:rPr sz="1544" spc="-13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projeto</a:t>
            </a:r>
            <a:r>
              <a:rPr sz="1544" spc="18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foi</a:t>
            </a:r>
            <a:r>
              <a:rPr sz="1544" spc="-9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cancelado</a:t>
            </a:r>
            <a:endParaRPr sz="1544">
              <a:latin typeface="Tahoma"/>
              <a:cs typeface="Tahoma"/>
            </a:endParaRPr>
          </a:p>
          <a:p>
            <a:pPr marL="809108" lvl="1" indent="-277360">
              <a:spcBef>
                <a:spcPts val="379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dirty="0">
                <a:latin typeface="Tahoma"/>
                <a:cs typeface="Tahoma"/>
              </a:rPr>
              <a:t>Uma</a:t>
            </a:r>
            <a:r>
              <a:rPr sz="1544" spc="-4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nova</a:t>
            </a:r>
            <a:r>
              <a:rPr sz="1544" spc="-13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versão</a:t>
            </a:r>
            <a:r>
              <a:rPr sz="1544" spc="-13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vai</a:t>
            </a:r>
            <a:r>
              <a:rPr sz="1544" spc="-22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ser</a:t>
            </a:r>
            <a:r>
              <a:rPr sz="1544" spc="-22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entregue</a:t>
            </a:r>
            <a:endParaRPr sz="1544">
              <a:latin typeface="Tahoma"/>
              <a:cs typeface="Tahoma"/>
            </a:endParaRPr>
          </a:p>
          <a:p>
            <a:pPr lvl="1">
              <a:spcBef>
                <a:spcPts val="13"/>
              </a:spcBef>
              <a:buClr>
                <a:srgbClr val="C380CF"/>
              </a:buClr>
              <a:buFont typeface="Times New Roman"/>
              <a:buChar char="■"/>
            </a:pPr>
            <a:endParaRPr sz="1765">
              <a:latin typeface="Tahoma"/>
              <a:cs typeface="Tahoma"/>
            </a:endParaRPr>
          </a:p>
          <a:p>
            <a:pPr marL="421924" marR="341237" indent="-333953">
              <a:spcBef>
                <a:spcPts val="4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9" dirty="0">
                <a:latin typeface="Tahoma"/>
                <a:cs typeface="Tahoma"/>
              </a:rPr>
              <a:t>Verificar</a:t>
            </a:r>
            <a:r>
              <a:rPr sz="1941" spc="26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se</a:t>
            </a:r>
            <a:r>
              <a:rPr sz="1941" spc="-22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os</a:t>
            </a:r>
            <a:r>
              <a:rPr sz="1941" spc="18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artefatos</a:t>
            </a:r>
            <a:r>
              <a:rPr sz="1941" spc="40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</a:t>
            </a:r>
            <a:r>
              <a:rPr sz="1941" spc="-4" dirty="0">
                <a:latin typeface="Tahoma"/>
                <a:cs typeface="Tahoma"/>
              </a:rPr>
              <a:t> teste </a:t>
            </a:r>
            <a:r>
              <a:rPr sz="1941" spc="-59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requeridos</a:t>
            </a:r>
            <a:r>
              <a:rPr sz="1941" spc="13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estão</a:t>
            </a:r>
            <a:r>
              <a:rPr sz="1941" spc="22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prontos</a:t>
            </a:r>
            <a:endParaRPr sz="1941">
              <a:latin typeface="Tahoma"/>
              <a:cs typeface="Tahoma"/>
            </a:endParaRPr>
          </a:p>
          <a:p>
            <a:pPr marL="421924" marR="826478" indent="-333953">
              <a:spcBef>
                <a:spcPts val="463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9" dirty="0">
                <a:latin typeface="Tahoma"/>
                <a:cs typeface="Tahoma"/>
              </a:rPr>
              <a:t>Verificar</a:t>
            </a:r>
            <a:r>
              <a:rPr sz="1941" spc="22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se</a:t>
            </a:r>
            <a:r>
              <a:rPr sz="1941" spc="-26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os</a:t>
            </a:r>
            <a:r>
              <a:rPr sz="1941" spc="13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incidentes 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reportados</a:t>
            </a:r>
            <a:r>
              <a:rPr sz="1941" spc="22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foram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resolvidos</a:t>
            </a:r>
            <a:endParaRPr sz="1941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1068" y="2656467"/>
            <a:ext cx="4109421" cy="38525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05774" y="2661173"/>
            <a:ext cx="4100232" cy="3817655"/>
          </a:xfrm>
          <a:prstGeom prst="rect">
            <a:avLst/>
          </a:prstGeom>
          <a:ln w="10667">
            <a:solidFill>
              <a:srgbClr val="4649B3"/>
            </a:solidFill>
          </a:ln>
        </p:spPr>
        <p:txBody>
          <a:bodyPr vert="horz" wrap="square" lIns="0" tIns="40901" rIns="0" bIns="0" rtlCol="0">
            <a:spAutoFit/>
          </a:bodyPr>
          <a:lstStyle/>
          <a:p>
            <a:pPr marL="421924" indent="-333953">
              <a:lnSpc>
                <a:spcPts val="2285"/>
              </a:lnSpc>
              <a:spcBef>
                <a:spcPts val="322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9" dirty="0">
                <a:latin typeface="Tahoma"/>
                <a:cs typeface="Tahoma"/>
              </a:rPr>
              <a:t>Arquivar</a:t>
            </a:r>
            <a:r>
              <a:rPr sz="1941" spc="-4" dirty="0">
                <a:latin typeface="Tahoma"/>
                <a:cs typeface="Tahoma"/>
              </a:rPr>
              <a:t> casos</a:t>
            </a:r>
            <a:r>
              <a:rPr sz="1941" spc="-9" dirty="0">
                <a:latin typeface="Tahoma"/>
                <a:cs typeface="Tahoma"/>
              </a:rPr>
              <a:t> de </a:t>
            </a:r>
            <a:r>
              <a:rPr sz="1941" spc="-4" dirty="0">
                <a:latin typeface="Tahoma"/>
                <a:cs typeface="Tahoma"/>
              </a:rPr>
              <a:t>teste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-3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o</a:t>
            </a:r>
            <a:endParaRPr sz="1941">
              <a:latin typeface="Tahoma"/>
              <a:cs typeface="Tahoma"/>
            </a:endParaRPr>
          </a:p>
          <a:p>
            <a:pPr marL="387183">
              <a:lnSpc>
                <a:spcPts val="2391"/>
              </a:lnSpc>
            </a:pPr>
            <a:r>
              <a:rPr sz="2030" i="1" spc="-838" dirty="0">
                <a:latin typeface="Verdana"/>
                <a:cs typeface="Verdana"/>
              </a:rPr>
              <a:t>testware</a:t>
            </a:r>
            <a:endParaRPr sz="2030">
              <a:latin typeface="Verdana"/>
              <a:cs typeface="Verdana"/>
            </a:endParaRPr>
          </a:p>
          <a:p>
            <a:pPr marL="809108" marR="133917" lvl="1" indent="-277360">
              <a:lnSpc>
                <a:spcPct val="100600"/>
              </a:lnSpc>
              <a:spcBef>
                <a:spcPts val="357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spc="4" dirty="0">
                <a:latin typeface="Tahoma"/>
                <a:cs typeface="Tahoma"/>
              </a:rPr>
              <a:t>O</a:t>
            </a:r>
            <a:r>
              <a:rPr sz="1544" spc="-9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testware</a:t>
            </a:r>
            <a:r>
              <a:rPr sz="1544" spc="-18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pode</a:t>
            </a:r>
            <a:r>
              <a:rPr sz="1544" spc="-18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ser</a:t>
            </a:r>
            <a:r>
              <a:rPr sz="1544" spc="-22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repassado</a:t>
            </a:r>
            <a:r>
              <a:rPr sz="1544" spc="-26" dirty="0">
                <a:latin typeface="Tahoma"/>
                <a:cs typeface="Tahoma"/>
              </a:rPr>
              <a:t> </a:t>
            </a:r>
            <a:r>
              <a:rPr sz="1544" spc="-4" dirty="0">
                <a:latin typeface="Tahoma"/>
                <a:cs typeface="Tahoma"/>
              </a:rPr>
              <a:t>para </a:t>
            </a:r>
            <a:r>
              <a:rPr sz="1544" spc="-468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a</a:t>
            </a:r>
            <a:r>
              <a:rPr sz="1544" dirty="0">
                <a:latin typeface="Tahoma"/>
                <a:cs typeface="Tahoma"/>
              </a:rPr>
              <a:t> equipe</a:t>
            </a:r>
            <a:r>
              <a:rPr sz="1544" spc="-31" dirty="0">
                <a:latin typeface="Tahoma"/>
                <a:cs typeface="Tahoma"/>
              </a:rPr>
              <a:t> </a:t>
            </a:r>
            <a:r>
              <a:rPr sz="1544" spc="9" dirty="0">
                <a:latin typeface="Tahoma"/>
                <a:cs typeface="Tahoma"/>
              </a:rPr>
              <a:t>de</a:t>
            </a:r>
            <a:r>
              <a:rPr sz="1544" spc="-18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manutenção</a:t>
            </a:r>
            <a:endParaRPr sz="1544">
              <a:latin typeface="Tahoma"/>
              <a:cs typeface="Tahoma"/>
            </a:endParaRPr>
          </a:p>
          <a:p>
            <a:pPr marL="421924" marR="239819" indent="-333953">
              <a:spcBef>
                <a:spcPts val="472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13" dirty="0">
                <a:latin typeface="Tahoma"/>
                <a:cs typeface="Tahoma"/>
              </a:rPr>
              <a:t>Avaliar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a qualidade</a:t>
            </a:r>
            <a:r>
              <a:rPr sz="1941" spc="-9" dirty="0">
                <a:latin typeface="Tahoma"/>
                <a:cs typeface="Tahoma"/>
              </a:rPr>
              <a:t> do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processo </a:t>
            </a:r>
            <a:r>
              <a:rPr sz="1941" spc="-596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 </a:t>
            </a:r>
            <a:r>
              <a:rPr sz="1941" spc="-4" dirty="0">
                <a:latin typeface="Tahoma"/>
                <a:cs typeface="Tahoma"/>
              </a:rPr>
              <a:t>testes, </a:t>
            </a:r>
            <a:r>
              <a:rPr sz="1941" spc="-9" dirty="0">
                <a:latin typeface="Tahoma"/>
                <a:cs typeface="Tahoma"/>
              </a:rPr>
              <a:t>obtendo</a:t>
            </a:r>
            <a:r>
              <a:rPr sz="1941" spc="22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métricas:</a:t>
            </a:r>
            <a:endParaRPr sz="1941">
              <a:latin typeface="Tahoma"/>
              <a:cs typeface="Tahoma"/>
            </a:endParaRPr>
          </a:p>
          <a:p>
            <a:pPr marL="809108" lvl="1" indent="-277360">
              <a:spcBef>
                <a:spcPts val="375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dirty="0">
                <a:latin typeface="Tahoma"/>
                <a:cs typeface="Tahoma"/>
              </a:rPr>
              <a:t>Custo,</a:t>
            </a:r>
            <a:r>
              <a:rPr sz="1544" spc="-26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eficiência,</a:t>
            </a:r>
            <a:r>
              <a:rPr sz="1544" spc="-53" dirty="0">
                <a:latin typeface="Tahoma"/>
                <a:cs typeface="Tahoma"/>
              </a:rPr>
              <a:t> </a:t>
            </a:r>
            <a:r>
              <a:rPr sz="1544" spc="9" dirty="0">
                <a:latin typeface="Tahoma"/>
                <a:cs typeface="Tahoma"/>
              </a:rPr>
              <a:t>...</a:t>
            </a:r>
            <a:endParaRPr sz="1544">
              <a:latin typeface="Tahoma"/>
              <a:cs typeface="Tahoma"/>
            </a:endParaRPr>
          </a:p>
          <a:p>
            <a:pPr lvl="1">
              <a:spcBef>
                <a:spcPts val="44"/>
              </a:spcBef>
              <a:buClr>
                <a:srgbClr val="C380CF"/>
              </a:buClr>
              <a:buFont typeface="Times New Roman"/>
              <a:buChar char="■"/>
            </a:pPr>
            <a:endParaRPr sz="2206">
              <a:latin typeface="Tahoma"/>
              <a:cs typeface="Tahoma"/>
            </a:endParaRPr>
          </a:p>
          <a:p>
            <a:pPr marL="421924" indent="-333953">
              <a:buClr>
                <a:srgbClr val="75B649"/>
              </a:buClr>
              <a:buSzPct val="59090"/>
              <a:buFont typeface="Times New Roman"/>
              <a:buChar char="■"/>
              <a:tabLst>
                <a:tab pos="421924" algn="l"/>
                <a:tab pos="422484" algn="l"/>
              </a:tabLst>
            </a:pPr>
            <a:r>
              <a:rPr sz="1941" spc="-4" dirty="0">
                <a:latin typeface="Tahoma"/>
                <a:cs typeface="Tahoma"/>
              </a:rPr>
              <a:t>Artefatos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produzidos:</a:t>
            </a:r>
            <a:endParaRPr sz="1941">
              <a:latin typeface="Tahoma"/>
              <a:cs typeface="Tahoma"/>
            </a:endParaRPr>
          </a:p>
          <a:p>
            <a:pPr marL="809108" lvl="1" indent="-277360">
              <a:spcBef>
                <a:spcPts val="388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dirty="0">
                <a:latin typeface="Tahoma"/>
                <a:cs typeface="Tahoma"/>
              </a:rPr>
              <a:t>Relatório</a:t>
            </a:r>
            <a:r>
              <a:rPr sz="1544" spc="-26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final</a:t>
            </a:r>
            <a:r>
              <a:rPr sz="1544" spc="-22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dos testes</a:t>
            </a:r>
            <a:endParaRPr sz="1544">
              <a:latin typeface="Tahoma"/>
              <a:cs typeface="Tahoma"/>
            </a:endParaRPr>
          </a:p>
          <a:p>
            <a:pPr marL="809108" marR="726180" lvl="1" indent="-277360">
              <a:lnSpc>
                <a:spcPct val="100099"/>
              </a:lnSpc>
              <a:spcBef>
                <a:spcPts val="291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809108" algn="l"/>
                <a:tab pos="809668" algn="l"/>
              </a:tabLst>
            </a:pPr>
            <a:r>
              <a:rPr sz="1544" dirty="0">
                <a:latin typeface="Tahoma"/>
                <a:cs typeface="Tahoma"/>
              </a:rPr>
              <a:t>C</a:t>
            </a:r>
            <a:r>
              <a:rPr sz="1544" spc="-4" dirty="0">
                <a:latin typeface="Tahoma"/>
                <a:cs typeface="Tahoma"/>
              </a:rPr>
              <a:t>a</a:t>
            </a:r>
            <a:r>
              <a:rPr sz="1544" spc="9" dirty="0">
                <a:latin typeface="Tahoma"/>
                <a:cs typeface="Tahoma"/>
              </a:rPr>
              <a:t>s</a:t>
            </a:r>
            <a:r>
              <a:rPr sz="1544" spc="13" dirty="0">
                <a:latin typeface="Tahoma"/>
                <a:cs typeface="Tahoma"/>
              </a:rPr>
              <a:t>o</a:t>
            </a:r>
            <a:r>
              <a:rPr sz="1544" spc="4" dirty="0">
                <a:latin typeface="Tahoma"/>
                <a:cs typeface="Tahoma"/>
              </a:rPr>
              <a:t>s</a:t>
            </a:r>
            <a:r>
              <a:rPr sz="1544" spc="-13" dirty="0">
                <a:latin typeface="Tahoma"/>
                <a:cs typeface="Tahoma"/>
              </a:rPr>
              <a:t> </a:t>
            </a:r>
            <a:r>
              <a:rPr sz="1544" dirty="0">
                <a:latin typeface="Tahoma"/>
                <a:cs typeface="Tahoma"/>
              </a:rPr>
              <a:t>d</a:t>
            </a:r>
            <a:r>
              <a:rPr sz="1544" spc="4" dirty="0">
                <a:latin typeface="Tahoma"/>
                <a:cs typeface="Tahoma"/>
              </a:rPr>
              <a:t>e </a:t>
            </a:r>
            <a:r>
              <a:rPr sz="1544" spc="-9" dirty="0">
                <a:latin typeface="Tahoma"/>
                <a:cs typeface="Tahoma"/>
              </a:rPr>
              <a:t>t</a:t>
            </a:r>
            <a:r>
              <a:rPr sz="1544" spc="9" dirty="0">
                <a:latin typeface="Tahoma"/>
                <a:cs typeface="Tahoma"/>
              </a:rPr>
              <a:t>e</a:t>
            </a:r>
            <a:r>
              <a:rPr sz="1544" spc="-9" dirty="0">
                <a:latin typeface="Tahoma"/>
                <a:cs typeface="Tahoma"/>
              </a:rPr>
              <a:t>s</a:t>
            </a:r>
            <a:r>
              <a:rPr sz="1544" spc="4" dirty="0">
                <a:latin typeface="Tahoma"/>
                <a:cs typeface="Tahoma"/>
              </a:rPr>
              <a:t>te</a:t>
            </a:r>
            <a:r>
              <a:rPr sz="1544" spc="-13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e</a:t>
            </a:r>
            <a:r>
              <a:rPr sz="1544" spc="-234" dirty="0">
                <a:latin typeface="Tahoma"/>
                <a:cs typeface="Tahoma"/>
              </a:rPr>
              <a:t> </a:t>
            </a:r>
            <a:r>
              <a:rPr sz="1632" i="1" spc="-666" dirty="0">
                <a:latin typeface="Verdana"/>
                <a:cs typeface="Verdana"/>
              </a:rPr>
              <a:t>t</a:t>
            </a:r>
            <a:r>
              <a:rPr sz="1632" i="1" spc="-794" dirty="0">
                <a:latin typeface="Verdana"/>
                <a:cs typeface="Verdana"/>
              </a:rPr>
              <a:t>e</a:t>
            </a:r>
            <a:r>
              <a:rPr sz="1632" i="1" spc="-799" dirty="0">
                <a:latin typeface="Verdana"/>
                <a:cs typeface="Verdana"/>
              </a:rPr>
              <a:t>s</a:t>
            </a:r>
            <a:r>
              <a:rPr sz="1632" i="1" spc="-777" dirty="0">
                <a:latin typeface="Verdana"/>
                <a:cs typeface="Verdana"/>
              </a:rPr>
              <a:t>t</a:t>
            </a:r>
            <a:r>
              <a:rPr sz="1632" i="1" spc="-829" dirty="0">
                <a:latin typeface="Verdana"/>
                <a:cs typeface="Verdana"/>
              </a:rPr>
              <a:t>w</a:t>
            </a:r>
            <a:r>
              <a:rPr sz="1632" i="1" spc="-821" dirty="0">
                <a:latin typeface="Verdana"/>
                <a:cs typeface="Verdana"/>
              </a:rPr>
              <a:t>a</a:t>
            </a:r>
            <a:r>
              <a:rPr sz="1632" i="1" spc="-767" dirty="0">
                <a:latin typeface="Verdana"/>
                <a:cs typeface="Verdana"/>
              </a:rPr>
              <a:t>r</a:t>
            </a:r>
            <a:r>
              <a:rPr sz="1632" i="1" spc="-115" dirty="0">
                <a:latin typeface="Verdana"/>
                <a:cs typeface="Verdana"/>
              </a:rPr>
              <a:t>e  </a:t>
            </a:r>
            <a:r>
              <a:rPr sz="1544" dirty="0">
                <a:latin typeface="Tahoma"/>
                <a:cs typeface="Tahoma"/>
              </a:rPr>
              <a:t>armazenados </a:t>
            </a:r>
            <a:r>
              <a:rPr sz="1544" spc="9" dirty="0">
                <a:latin typeface="Tahoma"/>
                <a:cs typeface="Tahoma"/>
              </a:rPr>
              <a:t>sob </a:t>
            </a:r>
            <a:r>
              <a:rPr sz="1544" dirty="0">
                <a:latin typeface="Tahoma"/>
                <a:cs typeface="Tahoma"/>
              </a:rPr>
              <a:t>controle </a:t>
            </a:r>
            <a:r>
              <a:rPr sz="1544" spc="4" dirty="0">
                <a:latin typeface="Tahoma"/>
                <a:cs typeface="Tahoma"/>
              </a:rPr>
              <a:t>de </a:t>
            </a:r>
            <a:r>
              <a:rPr sz="1544" spc="-476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configuração</a:t>
            </a:r>
            <a:endParaRPr sz="1544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73312" y="1982769"/>
            <a:ext cx="4370294" cy="425263"/>
            <a:chOff x="470154" y="2247138"/>
            <a:chExt cx="4953000" cy="481965"/>
          </a:xfrm>
        </p:grpSpPr>
        <p:sp>
          <p:nvSpPr>
            <p:cNvPr id="12" name="object 12"/>
            <p:cNvSpPr/>
            <p:nvPr/>
          </p:nvSpPr>
          <p:spPr>
            <a:xfrm>
              <a:off x="490728" y="2267712"/>
              <a:ext cx="4912360" cy="440690"/>
            </a:xfrm>
            <a:custGeom>
              <a:avLst/>
              <a:gdLst/>
              <a:ahLst/>
              <a:cxnLst/>
              <a:rect l="l" t="t" r="r" b="b"/>
              <a:pathLst>
                <a:path w="4912360" h="440689">
                  <a:moveTo>
                    <a:pt x="4911852" y="440435"/>
                  </a:moveTo>
                  <a:lnTo>
                    <a:pt x="0" y="440436"/>
                  </a:lnTo>
                  <a:lnTo>
                    <a:pt x="0" y="0"/>
                  </a:lnTo>
                </a:path>
              </a:pathLst>
            </a:custGeom>
            <a:ln w="4114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728" y="2267712"/>
              <a:ext cx="4912360" cy="440690"/>
            </a:xfrm>
            <a:custGeom>
              <a:avLst/>
              <a:gdLst/>
              <a:ahLst/>
              <a:cxnLst/>
              <a:rect l="l" t="t" r="r" b="b"/>
              <a:pathLst>
                <a:path w="4912360" h="440689">
                  <a:moveTo>
                    <a:pt x="4911852" y="440436"/>
                  </a:moveTo>
                  <a:lnTo>
                    <a:pt x="0" y="440436"/>
                  </a:lnTo>
                  <a:lnTo>
                    <a:pt x="0" y="0"/>
                  </a:lnTo>
                  <a:lnTo>
                    <a:pt x="4911852" y="0"/>
                  </a:lnTo>
                  <a:lnTo>
                    <a:pt x="4911852" y="440436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490728" y="2267712"/>
              <a:ext cx="4912360" cy="440690"/>
            </a:xfrm>
            <a:custGeom>
              <a:avLst/>
              <a:gdLst/>
              <a:ahLst/>
              <a:cxnLst/>
              <a:rect l="l" t="t" r="r" b="b"/>
              <a:pathLst>
                <a:path w="4912360" h="440689">
                  <a:moveTo>
                    <a:pt x="0" y="0"/>
                  </a:moveTo>
                  <a:lnTo>
                    <a:pt x="4911852" y="0"/>
                  </a:lnTo>
                  <a:lnTo>
                    <a:pt x="4911852" y="440436"/>
                  </a:lnTo>
                  <a:lnTo>
                    <a:pt x="0" y="440436"/>
                  </a:lnTo>
                  <a:lnTo>
                    <a:pt x="0" y="0"/>
                  </a:lnTo>
                  <a:close/>
                </a:path>
              </a:pathLst>
            </a:custGeom>
            <a:ln w="4114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78018" y="2000922"/>
            <a:ext cx="4347882" cy="339972"/>
          </a:xfrm>
          <a:prstGeom prst="rect">
            <a:avLst/>
          </a:prstGeom>
        </p:spPr>
        <p:txBody>
          <a:bodyPr vert="horz" wrap="square" lIns="0" tIns="40901" rIns="0" bIns="0" rtlCol="0">
            <a:spAutoFit/>
          </a:bodyPr>
          <a:lstStyle/>
          <a:p>
            <a:pPr marL="100297">
              <a:spcBef>
                <a:spcPts val="322"/>
              </a:spcBef>
            </a:pPr>
            <a:r>
              <a:rPr sz="1941" spc="150" dirty="0">
                <a:solidFill>
                  <a:srgbClr val="FFFFFF"/>
                </a:solidFill>
                <a:latin typeface="Verdana"/>
                <a:cs typeface="Verdana"/>
              </a:rPr>
              <a:t>Objetivo</a:t>
            </a:r>
            <a:r>
              <a:rPr sz="1941" spc="1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94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spc="-9" dirty="0">
                <a:solidFill>
                  <a:srgbClr val="FFFFFF"/>
                </a:solidFill>
                <a:latin typeface="Tahoma"/>
                <a:cs typeface="Tahoma"/>
              </a:rPr>
              <a:t>Avaliação</a:t>
            </a:r>
            <a:r>
              <a:rPr sz="1941" spc="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spc="-4" dirty="0">
                <a:solidFill>
                  <a:srgbClr val="FFFFFF"/>
                </a:solidFill>
                <a:latin typeface="Tahoma"/>
                <a:cs typeface="Tahoma"/>
              </a:rPr>
              <a:t>final</a:t>
            </a:r>
            <a:r>
              <a:rPr sz="1941" spc="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41" spc="-9" dirty="0">
                <a:solidFill>
                  <a:srgbClr val="FFFFFF"/>
                </a:solidFill>
                <a:latin typeface="Tahoma"/>
                <a:cs typeface="Tahoma"/>
              </a:rPr>
              <a:t>dos</a:t>
            </a:r>
            <a:r>
              <a:rPr sz="1941" spc="-4" dirty="0">
                <a:solidFill>
                  <a:srgbClr val="FFFFFF"/>
                </a:solidFill>
                <a:latin typeface="Tahoma"/>
                <a:cs typeface="Tahoma"/>
              </a:rPr>
              <a:t> testes</a:t>
            </a:r>
            <a:endParaRPr sz="1941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4931" y="1009174"/>
            <a:ext cx="3971365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pc="9" dirty="0"/>
              <a:t>Principais</a:t>
            </a:r>
            <a:r>
              <a:rPr spc="-49" dirty="0"/>
              <a:t> </a:t>
            </a:r>
            <a:r>
              <a:rPr spc="13" dirty="0"/>
              <a:t>papéis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0095" y="3560243"/>
            <a:ext cx="556694" cy="67423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6627" y="2976648"/>
            <a:ext cx="499550" cy="61569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03207" y="2627555"/>
            <a:ext cx="1548093" cy="310078"/>
          </a:xfrm>
          <a:prstGeom prst="rect">
            <a:avLst/>
          </a:prstGeom>
          <a:ln w="27432">
            <a:solidFill>
              <a:srgbClr val="4B4DB5"/>
            </a:solidFill>
          </a:ln>
        </p:spPr>
        <p:txBody>
          <a:bodyPr vert="horz" wrap="square" lIns="0" tIns="44824" rIns="0" bIns="0" rtlCol="0">
            <a:spAutoFit/>
          </a:bodyPr>
          <a:lstStyle/>
          <a:p>
            <a:pPr marL="88531">
              <a:spcBef>
                <a:spcPts val="353"/>
              </a:spcBef>
            </a:pPr>
            <a:r>
              <a:rPr sz="1721" spc="9" dirty="0">
                <a:latin typeface="Tahoma"/>
                <a:cs typeface="Tahoma"/>
              </a:rPr>
              <a:t>Planejamento</a:t>
            </a:r>
            <a:endParaRPr sz="172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8631" y="3359075"/>
            <a:ext cx="2100543" cy="310078"/>
          </a:xfrm>
          <a:prstGeom prst="rect">
            <a:avLst/>
          </a:prstGeom>
          <a:ln w="27431">
            <a:solidFill>
              <a:srgbClr val="4B4DB5"/>
            </a:solidFill>
          </a:ln>
        </p:spPr>
        <p:txBody>
          <a:bodyPr vert="horz" wrap="square" lIns="0" tIns="44824" rIns="0" bIns="0" rtlCol="0">
            <a:spAutoFit/>
          </a:bodyPr>
          <a:lstStyle/>
          <a:p>
            <a:pPr marL="228052">
              <a:spcBef>
                <a:spcPts val="353"/>
              </a:spcBef>
              <a:tabLst>
                <a:tab pos="1244480" algn="l"/>
              </a:tabLst>
            </a:pPr>
            <a:r>
              <a:rPr sz="1721" spc="9" dirty="0">
                <a:latin typeface="Tahoma"/>
                <a:cs typeface="Tahoma"/>
              </a:rPr>
              <a:t>Análise</a:t>
            </a:r>
            <a:r>
              <a:rPr sz="1721" spc="-4" dirty="0">
                <a:latin typeface="Tahoma"/>
                <a:cs typeface="Tahoma"/>
              </a:rPr>
              <a:t> </a:t>
            </a:r>
            <a:r>
              <a:rPr sz="1721" spc="13" dirty="0">
                <a:latin typeface="Tahoma"/>
                <a:cs typeface="Tahoma"/>
              </a:rPr>
              <a:t>e	</a:t>
            </a:r>
            <a:r>
              <a:rPr sz="1721" spc="4" dirty="0">
                <a:latin typeface="Tahoma"/>
                <a:cs typeface="Tahoma"/>
              </a:rPr>
              <a:t>Projeto</a:t>
            </a:r>
            <a:endParaRPr sz="1721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09869" y="3898302"/>
            <a:ext cx="1710578" cy="359148"/>
          </a:xfrm>
          <a:custGeom>
            <a:avLst/>
            <a:gdLst/>
            <a:ahLst/>
            <a:cxnLst/>
            <a:rect l="l" t="t" r="r" b="b"/>
            <a:pathLst>
              <a:path w="1938654" h="407035">
                <a:moveTo>
                  <a:pt x="0" y="0"/>
                </a:moveTo>
                <a:lnTo>
                  <a:pt x="1938528" y="0"/>
                </a:lnTo>
                <a:lnTo>
                  <a:pt x="1938528" y="406908"/>
                </a:lnTo>
                <a:lnTo>
                  <a:pt x="0" y="406908"/>
                </a:lnTo>
                <a:lnTo>
                  <a:pt x="0" y="0"/>
                </a:lnTo>
                <a:close/>
              </a:path>
            </a:pathLst>
          </a:custGeom>
          <a:ln w="27432">
            <a:solidFill>
              <a:srgbClr val="4B4DB5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/>
          <p:nvPr/>
        </p:nvSpPr>
        <p:spPr>
          <a:xfrm>
            <a:off x="4188755" y="3930115"/>
            <a:ext cx="1540809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dirty="0">
                <a:latin typeface="Tahoma"/>
                <a:cs typeface="Tahoma"/>
              </a:rPr>
              <a:t>I</a:t>
            </a:r>
            <a:r>
              <a:rPr sz="1721" spc="22" dirty="0">
                <a:latin typeface="Tahoma"/>
                <a:cs typeface="Tahoma"/>
              </a:rPr>
              <a:t>m</a:t>
            </a:r>
            <a:r>
              <a:rPr sz="1721" spc="4" dirty="0">
                <a:latin typeface="Tahoma"/>
                <a:cs typeface="Tahoma"/>
              </a:rPr>
              <a:t>pl</a:t>
            </a:r>
            <a:r>
              <a:rPr sz="1721" spc="18" dirty="0">
                <a:latin typeface="Tahoma"/>
                <a:cs typeface="Tahoma"/>
              </a:rPr>
              <a:t>e</a:t>
            </a:r>
            <a:r>
              <a:rPr sz="1721" spc="22" dirty="0">
                <a:latin typeface="Tahoma"/>
                <a:cs typeface="Tahoma"/>
              </a:rPr>
              <a:t>m</a:t>
            </a:r>
            <a:r>
              <a:rPr sz="1721" spc="18" dirty="0">
                <a:latin typeface="Tahoma"/>
                <a:cs typeface="Tahoma"/>
              </a:rPr>
              <a:t>e</a:t>
            </a:r>
            <a:r>
              <a:rPr sz="1721" spc="13" dirty="0">
                <a:latin typeface="Tahoma"/>
                <a:cs typeface="Tahoma"/>
              </a:rPr>
              <a:t>n</a:t>
            </a:r>
            <a:r>
              <a:rPr sz="1721" dirty="0">
                <a:latin typeface="Tahoma"/>
                <a:cs typeface="Tahoma"/>
              </a:rPr>
              <a:t>t</a:t>
            </a:r>
            <a:r>
              <a:rPr sz="1721" spc="22" dirty="0">
                <a:latin typeface="Tahoma"/>
                <a:cs typeface="Tahoma"/>
              </a:rPr>
              <a:t>a</a:t>
            </a:r>
            <a:r>
              <a:rPr sz="1721" spc="4" dirty="0">
                <a:latin typeface="Tahoma"/>
                <a:cs typeface="Tahoma"/>
              </a:rPr>
              <a:t>ç</a:t>
            </a:r>
            <a:r>
              <a:rPr sz="1721" spc="22" dirty="0">
                <a:latin typeface="Tahoma"/>
                <a:cs typeface="Tahoma"/>
              </a:rPr>
              <a:t>ã</a:t>
            </a:r>
            <a:r>
              <a:rPr sz="1721" spc="13" dirty="0">
                <a:latin typeface="Tahoma"/>
                <a:cs typeface="Tahoma"/>
              </a:rPr>
              <a:t>o</a:t>
            </a:r>
            <a:endParaRPr sz="1721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5674" y="4397188"/>
            <a:ext cx="1451162" cy="310078"/>
          </a:xfrm>
          <a:prstGeom prst="rect">
            <a:avLst/>
          </a:prstGeom>
          <a:ln w="27431">
            <a:solidFill>
              <a:srgbClr val="4B4DB5"/>
            </a:solidFill>
          </a:ln>
        </p:spPr>
        <p:txBody>
          <a:bodyPr vert="horz" wrap="square" lIns="0" tIns="44824" rIns="0" bIns="0" rtlCol="0">
            <a:spAutoFit/>
          </a:bodyPr>
          <a:lstStyle/>
          <a:p>
            <a:pPr marL="226931">
              <a:spcBef>
                <a:spcPts val="353"/>
              </a:spcBef>
            </a:pPr>
            <a:r>
              <a:rPr sz="1721" spc="9" dirty="0">
                <a:latin typeface="Tahoma"/>
                <a:cs typeface="Tahoma"/>
              </a:rPr>
              <a:t>Execução</a:t>
            </a:r>
            <a:endParaRPr sz="1721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5874" y="4873215"/>
            <a:ext cx="1098737" cy="311774"/>
          </a:xfrm>
          <a:prstGeom prst="rect">
            <a:avLst/>
          </a:prstGeom>
          <a:ln w="27432">
            <a:solidFill>
              <a:srgbClr val="4B4DB5"/>
            </a:solidFill>
          </a:ln>
        </p:spPr>
        <p:txBody>
          <a:bodyPr vert="horz" wrap="square" lIns="0" tIns="46504" rIns="0" bIns="0" rtlCol="0">
            <a:spAutoFit/>
          </a:bodyPr>
          <a:lstStyle/>
          <a:p>
            <a:pPr marL="88531">
              <a:spcBef>
                <a:spcPts val="365"/>
              </a:spcBef>
            </a:pPr>
            <a:r>
              <a:rPr sz="1721" spc="4" dirty="0">
                <a:latin typeface="Tahoma"/>
                <a:cs typeface="Tahoma"/>
              </a:rPr>
              <a:t>Avaliação</a:t>
            </a:r>
            <a:endParaRPr sz="1721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66124" y="5447403"/>
            <a:ext cx="1481978" cy="311774"/>
          </a:xfrm>
          <a:prstGeom prst="rect">
            <a:avLst/>
          </a:prstGeom>
          <a:ln w="27432">
            <a:solidFill>
              <a:srgbClr val="4B4DB5"/>
            </a:solidFill>
          </a:ln>
        </p:spPr>
        <p:txBody>
          <a:bodyPr vert="horz" wrap="square" lIns="0" tIns="46504" rIns="0" bIns="0" rtlCol="0">
            <a:spAutoFit/>
          </a:bodyPr>
          <a:lstStyle/>
          <a:p>
            <a:pPr marL="89652">
              <a:spcBef>
                <a:spcPts val="365"/>
              </a:spcBef>
            </a:pPr>
            <a:r>
              <a:rPr sz="1721" spc="13" dirty="0">
                <a:latin typeface="Tahoma"/>
                <a:cs typeface="Tahoma"/>
              </a:rPr>
              <a:t>Balanço</a:t>
            </a:r>
            <a:r>
              <a:rPr sz="1721" spc="-35" dirty="0">
                <a:latin typeface="Tahoma"/>
                <a:cs typeface="Tahoma"/>
              </a:rPr>
              <a:t> </a:t>
            </a:r>
            <a:r>
              <a:rPr sz="1721" spc="4" dirty="0">
                <a:latin typeface="Tahoma"/>
                <a:cs typeface="Tahoma"/>
              </a:rPr>
              <a:t>Final</a:t>
            </a:r>
            <a:endParaRPr sz="1721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82231" y="5979907"/>
            <a:ext cx="1380004" cy="311208"/>
          </a:xfrm>
          <a:prstGeom prst="rect">
            <a:avLst/>
          </a:prstGeom>
          <a:ln w="27432">
            <a:solidFill>
              <a:srgbClr val="4B4DB5"/>
            </a:solidFill>
          </a:ln>
        </p:spPr>
        <p:txBody>
          <a:bodyPr vert="horz" wrap="square" lIns="0" tIns="45943" rIns="0" bIns="0" rtlCol="0">
            <a:spAutoFit/>
          </a:bodyPr>
          <a:lstStyle/>
          <a:p>
            <a:pPr marL="89652">
              <a:spcBef>
                <a:spcPts val="361"/>
              </a:spcBef>
            </a:pPr>
            <a:r>
              <a:rPr sz="1721" spc="9" dirty="0">
                <a:latin typeface="Tahoma"/>
                <a:cs typeface="Tahoma"/>
              </a:rPr>
              <a:t>Manutenção</a:t>
            </a:r>
            <a:endParaRPr sz="1721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501334" y="2918628"/>
            <a:ext cx="520513" cy="410696"/>
            <a:chOff x="2088578" y="3307778"/>
            <a:chExt cx="589915" cy="465455"/>
          </a:xfrm>
        </p:grpSpPr>
        <p:sp>
          <p:nvSpPr>
            <p:cNvPr id="18" name="object 18"/>
            <p:cNvSpPr/>
            <p:nvPr/>
          </p:nvSpPr>
          <p:spPr>
            <a:xfrm>
              <a:off x="2093976" y="3313175"/>
              <a:ext cx="579120" cy="454659"/>
            </a:xfrm>
            <a:custGeom>
              <a:avLst/>
              <a:gdLst/>
              <a:ahLst/>
              <a:cxnLst/>
              <a:rect l="l" t="t" r="r" b="b"/>
              <a:pathLst>
                <a:path w="579119" h="454660">
                  <a:moveTo>
                    <a:pt x="464819" y="454152"/>
                  </a:moveTo>
                  <a:lnTo>
                    <a:pt x="352043" y="339851"/>
                  </a:lnTo>
                  <a:lnTo>
                    <a:pt x="408432" y="339851"/>
                  </a:lnTo>
                  <a:lnTo>
                    <a:pt x="408432" y="112775"/>
                  </a:lnTo>
                  <a:lnTo>
                    <a:pt x="0" y="112775"/>
                  </a:lnTo>
                  <a:lnTo>
                    <a:pt x="0" y="0"/>
                  </a:lnTo>
                  <a:lnTo>
                    <a:pt x="522732" y="0"/>
                  </a:lnTo>
                  <a:lnTo>
                    <a:pt x="522732" y="339851"/>
                  </a:lnTo>
                  <a:lnTo>
                    <a:pt x="579119" y="339851"/>
                  </a:lnTo>
                  <a:lnTo>
                    <a:pt x="464819" y="454152"/>
                  </a:lnTo>
                  <a:close/>
                </a:path>
              </a:pathLst>
            </a:custGeom>
            <a:solidFill>
              <a:srgbClr val="0A0A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2093976" y="3313175"/>
              <a:ext cx="579120" cy="454659"/>
            </a:xfrm>
            <a:custGeom>
              <a:avLst/>
              <a:gdLst/>
              <a:ahLst/>
              <a:cxnLst/>
              <a:rect l="l" t="t" r="r" b="b"/>
              <a:pathLst>
                <a:path w="579119" h="454660">
                  <a:moveTo>
                    <a:pt x="0" y="112775"/>
                  </a:moveTo>
                  <a:lnTo>
                    <a:pt x="408432" y="112775"/>
                  </a:lnTo>
                  <a:lnTo>
                    <a:pt x="408432" y="339851"/>
                  </a:lnTo>
                  <a:lnTo>
                    <a:pt x="352043" y="339851"/>
                  </a:lnTo>
                  <a:lnTo>
                    <a:pt x="464819" y="454152"/>
                  </a:lnTo>
                  <a:lnTo>
                    <a:pt x="579119" y="339851"/>
                  </a:lnTo>
                  <a:lnTo>
                    <a:pt x="522732" y="339851"/>
                  </a:lnTo>
                  <a:lnTo>
                    <a:pt x="522732" y="0"/>
                  </a:lnTo>
                  <a:lnTo>
                    <a:pt x="0" y="0"/>
                  </a:lnTo>
                  <a:lnTo>
                    <a:pt x="0" y="112775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836895" y="3577590"/>
            <a:ext cx="2554381" cy="1555376"/>
            <a:chOff x="2468880" y="4054602"/>
            <a:chExt cx="2894965" cy="1762760"/>
          </a:xfrm>
        </p:grpSpPr>
        <p:sp>
          <p:nvSpPr>
            <p:cNvPr id="21" name="object 21"/>
            <p:cNvSpPr/>
            <p:nvPr/>
          </p:nvSpPr>
          <p:spPr>
            <a:xfrm>
              <a:off x="3848100" y="4059936"/>
              <a:ext cx="579120" cy="325120"/>
            </a:xfrm>
            <a:custGeom>
              <a:avLst/>
              <a:gdLst/>
              <a:ahLst/>
              <a:cxnLst/>
              <a:rect l="l" t="t" r="r" b="b"/>
              <a:pathLst>
                <a:path w="579120" h="325120">
                  <a:moveTo>
                    <a:pt x="498348" y="324612"/>
                  </a:moveTo>
                  <a:lnTo>
                    <a:pt x="417576" y="243839"/>
                  </a:lnTo>
                  <a:lnTo>
                    <a:pt x="457200" y="243839"/>
                  </a:lnTo>
                  <a:lnTo>
                    <a:pt x="457200" y="82296"/>
                  </a:lnTo>
                  <a:lnTo>
                    <a:pt x="0" y="82296"/>
                  </a:lnTo>
                  <a:lnTo>
                    <a:pt x="0" y="0"/>
                  </a:lnTo>
                  <a:lnTo>
                    <a:pt x="537972" y="0"/>
                  </a:lnTo>
                  <a:lnTo>
                    <a:pt x="537972" y="243839"/>
                  </a:lnTo>
                  <a:lnTo>
                    <a:pt x="579119" y="243839"/>
                  </a:lnTo>
                  <a:lnTo>
                    <a:pt x="498348" y="324612"/>
                  </a:lnTo>
                  <a:close/>
                </a:path>
              </a:pathLst>
            </a:custGeom>
            <a:solidFill>
              <a:srgbClr val="0A0A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848100" y="4059936"/>
              <a:ext cx="579120" cy="325120"/>
            </a:xfrm>
            <a:custGeom>
              <a:avLst/>
              <a:gdLst/>
              <a:ahLst/>
              <a:cxnLst/>
              <a:rect l="l" t="t" r="r" b="b"/>
              <a:pathLst>
                <a:path w="579120" h="325120">
                  <a:moveTo>
                    <a:pt x="0" y="82296"/>
                  </a:moveTo>
                  <a:lnTo>
                    <a:pt x="457200" y="82296"/>
                  </a:lnTo>
                  <a:lnTo>
                    <a:pt x="457200" y="243839"/>
                  </a:lnTo>
                  <a:lnTo>
                    <a:pt x="417576" y="243839"/>
                  </a:lnTo>
                  <a:lnTo>
                    <a:pt x="498348" y="324612"/>
                  </a:lnTo>
                  <a:lnTo>
                    <a:pt x="579119" y="243839"/>
                  </a:lnTo>
                  <a:lnTo>
                    <a:pt x="537972" y="243839"/>
                  </a:lnTo>
                  <a:lnTo>
                    <a:pt x="537972" y="0"/>
                  </a:lnTo>
                  <a:lnTo>
                    <a:pt x="0" y="0"/>
                  </a:lnTo>
                  <a:lnTo>
                    <a:pt x="0" y="8229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4777740" y="4579620"/>
              <a:ext cx="581025" cy="325120"/>
            </a:xfrm>
            <a:custGeom>
              <a:avLst/>
              <a:gdLst/>
              <a:ahLst/>
              <a:cxnLst/>
              <a:rect l="l" t="t" r="r" b="b"/>
              <a:pathLst>
                <a:path w="581025" h="325120">
                  <a:moveTo>
                    <a:pt x="498348" y="324612"/>
                  </a:moveTo>
                  <a:lnTo>
                    <a:pt x="417576" y="243839"/>
                  </a:lnTo>
                  <a:lnTo>
                    <a:pt x="458723" y="243839"/>
                  </a:lnTo>
                  <a:lnTo>
                    <a:pt x="458723" y="82296"/>
                  </a:lnTo>
                  <a:lnTo>
                    <a:pt x="0" y="82296"/>
                  </a:lnTo>
                  <a:lnTo>
                    <a:pt x="0" y="0"/>
                  </a:lnTo>
                  <a:lnTo>
                    <a:pt x="539495" y="0"/>
                  </a:lnTo>
                  <a:lnTo>
                    <a:pt x="539495" y="243839"/>
                  </a:lnTo>
                  <a:lnTo>
                    <a:pt x="580643" y="243839"/>
                  </a:lnTo>
                  <a:lnTo>
                    <a:pt x="498348" y="324612"/>
                  </a:lnTo>
                  <a:close/>
                </a:path>
              </a:pathLst>
            </a:custGeom>
            <a:solidFill>
              <a:srgbClr val="0A0A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4777740" y="4579620"/>
              <a:ext cx="581025" cy="325120"/>
            </a:xfrm>
            <a:custGeom>
              <a:avLst/>
              <a:gdLst/>
              <a:ahLst/>
              <a:cxnLst/>
              <a:rect l="l" t="t" r="r" b="b"/>
              <a:pathLst>
                <a:path w="581025" h="325120">
                  <a:moveTo>
                    <a:pt x="0" y="82296"/>
                  </a:moveTo>
                  <a:lnTo>
                    <a:pt x="458723" y="82296"/>
                  </a:lnTo>
                  <a:lnTo>
                    <a:pt x="458723" y="243839"/>
                  </a:lnTo>
                  <a:lnTo>
                    <a:pt x="417576" y="243839"/>
                  </a:lnTo>
                  <a:lnTo>
                    <a:pt x="498348" y="324612"/>
                  </a:lnTo>
                  <a:lnTo>
                    <a:pt x="580643" y="243839"/>
                  </a:lnTo>
                  <a:lnTo>
                    <a:pt x="539495" y="243839"/>
                  </a:lnTo>
                  <a:lnTo>
                    <a:pt x="539495" y="0"/>
                  </a:lnTo>
                  <a:lnTo>
                    <a:pt x="0" y="0"/>
                  </a:lnTo>
                  <a:lnTo>
                    <a:pt x="0" y="8229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8880" y="4666488"/>
              <a:ext cx="1313687" cy="1150619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7004349" y="4478542"/>
            <a:ext cx="520513" cy="294715"/>
            <a:chOff x="6058661" y="5075681"/>
            <a:chExt cx="589915" cy="334010"/>
          </a:xfrm>
        </p:grpSpPr>
        <p:sp>
          <p:nvSpPr>
            <p:cNvPr id="27" name="object 27"/>
            <p:cNvSpPr/>
            <p:nvPr/>
          </p:nvSpPr>
          <p:spPr>
            <a:xfrm>
              <a:off x="6063995" y="5081015"/>
              <a:ext cx="579120" cy="323215"/>
            </a:xfrm>
            <a:custGeom>
              <a:avLst/>
              <a:gdLst/>
              <a:ahLst/>
              <a:cxnLst/>
              <a:rect l="l" t="t" r="r" b="b"/>
              <a:pathLst>
                <a:path w="579120" h="323214">
                  <a:moveTo>
                    <a:pt x="498348" y="323088"/>
                  </a:moveTo>
                  <a:lnTo>
                    <a:pt x="416052" y="242315"/>
                  </a:lnTo>
                  <a:lnTo>
                    <a:pt x="457200" y="242315"/>
                  </a:lnTo>
                  <a:lnTo>
                    <a:pt x="457200" y="80772"/>
                  </a:lnTo>
                  <a:lnTo>
                    <a:pt x="0" y="80772"/>
                  </a:lnTo>
                  <a:lnTo>
                    <a:pt x="0" y="0"/>
                  </a:lnTo>
                  <a:lnTo>
                    <a:pt x="537972" y="0"/>
                  </a:lnTo>
                  <a:lnTo>
                    <a:pt x="537972" y="242315"/>
                  </a:lnTo>
                  <a:lnTo>
                    <a:pt x="579119" y="242315"/>
                  </a:lnTo>
                  <a:lnTo>
                    <a:pt x="498348" y="323088"/>
                  </a:lnTo>
                  <a:close/>
                </a:path>
              </a:pathLst>
            </a:custGeom>
            <a:solidFill>
              <a:srgbClr val="0A0A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6063995" y="5081015"/>
              <a:ext cx="579120" cy="323215"/>
            </a:xfrm>
            <a:custGeom>
              <a:avLst/>
              <a:gdLst/>
              <a:ahLst/>
              <a:cxnLst/>
              <a:rect l="l" t="t" r="r" b="b"/>
              <a:pathLst>
                <a:path w="579120" h="323214">
                  <a:moveTo>
                    <a:pt x="0" y="80772"/>
                  </a:moveTo>
                  <a:lnTo>
                    <a:pt x="457200" y="80772"/>
                  </a:lnTo>
                  <a:lnTo>
                    <a:pt x="457200" y="242315"/>
                  </a:lnTo>
                  <a:lnTo>
                    <a:pt x="416052" y="242315"/>
                  </a:lnTo>
                  <a:lnTo>
                    <a:pt x="498348" y="323088"/>
                  </a:lnTo>
                  <a:lnTo>
                    <a:pt x="579119" y="242315"/>
                  </a:lnTo>
                  <a:lnTo>
                    <a:pt x="537972" y="242315"/>
                  </a:lnTo>
                  <a:lnTo>
                    <a:pt x="537972" y="0"/>
                  </a:lnTo>
                  <a:lnTo>
                    <a:pt x="0" y="0"/>
                  </a:lnTo>
                  <a:lnTo>
                    <a:pt x="0" y="8077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264339" y="4996254"/>
            <a:ext cx="520513" cy="295835"/>
            <a:chOff x="7486650" y="5662421"/>
            <a:chExt cx="589915" cy="335280"/>
          </a:xfrm>
        </p:grpSpPr>
        <p:sp>
          <p:nvSpPr>
            <p:cNvPr id="30" name="object 30"/>
            <p:cNvSpPr/>
            <p:nvPr/>
          </p:nvSpPr>
          <p:spPr>
            <a:xfrm>
              <a:off x="7491983" y="5667755"/>
              <a:ext cx="579120" cy="325120"/>
            </a:xfrm>
            <a:custGeom>
              <a:avLst/>
              <a:gdLst/>
              <a:ahLst/>
              <a:cxnLst/>
              <a:rect l="l" t="t" r="r" b="b"/>
              <a:pathLst>
                <a:path w="579120" h="325120">
                  <a:moveTo>
                    <a:pt x="498348" y="324612"/>
                  </a:moveTo>
                  <a:lnTo>
                    <a:pt x="417576" y="243839"/>
                  </a:lnTo>
                  <a:lnTo>
                    <a:pt x="457200" y="243839"/>
                  </a:lnTo>
                  <a:lnTo>
                    <a:pt x="457200" y="82295"/>
                  </a:lnTo>
                  <a:lnTo>
                    <a:pt x="0" y="82295"/>
                  </a:lnTo>
                  <a:lnTo>
                    <a:pt x="0" y="0"/>
                  </a:lnTo>
                  <a:lnTo>
                    <a:pt x="537972" y="0"/>
                  </a:lnTo>
                  <a:lnTo>
                    <a:pt x="537972" y="243839"/>
                  </a:lnTo>
                  <a:lnTo>
                    <a:pt x="579119" y="243839"/>
                  </a:lnTo>
                  <a:lnTo>
                    <a:pt x="498348" y="324612"/>
                  </a:lnTo>
                  <a:close/>
                </a:path>
              </a:pathLst>
            </a:custGeom>
            <a:solidFill>
              <a:srgbClr val="0A0A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7491983" y="5667755"/>
              <a:ext cx="579120" cy="325120"/>
            </a:xfrm>
            <a:custGeom>
              <a:avLst/>
              <a:gdLst/>
              <a:ahLst/>
              <a:cxnLst/>
              <a:rect l="l" t="t" r="r" b="b"/>
              <a:pathLst>
                <a:path w="579120" h="325120">
                  <a:moveTo>
                    <a:pt x="0" y="82295"/>
                  </a:moveTo>
                  <a:lnTo>
                    <a:pt x="457200" y="82295"/>
                  </a:lnTo>
                  <a:lnTo>
                    <a:pt x="457200" y="243839"/>
                  </a:lnTo>
                  <a:lnTo>
                    <a:pt x="417576" y="243839"/>
                  </a:lnTo>
                  <a:lnTo>
                    <a:pt x="498348" y="324612"/>
                  </a:lnTo>
                  <a:lnTo>
                    <a:pt x="579119" y="243839"/>
                  </a:lnTo>
                  <a:lnTo>
                    <a:pt x="537972" y="243839"/>
                  </a:lnTo>
                  <a:lnTo>
                    <a:pt x="537972" y="0"/>
                  </a:lnTo>
                  <a:lnTo>
                    <a:pt x="0" y="0"/>
                  </a:lnTo>
                  <a:lnTo>
                    <a:pt x="0" y="82295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305141" y="5585235"/>
            <a:ext cx="520513" cy="295835"/>
            <a:chOff x="8666226" y="6329933"/>
            <a:chExt cx="589915" cy="335280"/>
          </a:xfrm>
        </p:grpSpPr>
        <p:sp>
          <p:nvSpPr>
            <p:cNvPr id="33" name="object 33"/>
            <p:cNvSpPr/>
            <p:nvPr/>
          </p:nvSpPr>
          <p:spPr>
            <a:xfrm>
              <a:off x="8671560" y="6335267"/>
              <a:ext cx="579120" cy="325120"/>
            </a:xfrm>
            <a:custGeom>
              <a:avLst/>
              <a:gdLst/>
              <a:ahLst/>
              <a:cxnLst/>
              <a:rect l="l" t="t" r="r" b="b"/>
              <a:pathLst>
                <a:path w="579120" h="325120">
                  <a:moveTo>
                    <a:pt x="498348" y="324612"/>
                  </a:moveTo>
                  <a:lnTo>
                    <a:pt x="417576" y="242315"/>
                  </a:lnTo>
                  <a:lnTo>
                    <a:pt x="457200" y="242315"/>
                  </a:lnTo>
                  <a:lnTo>
                    <a:pt x="457200" y="80772"/>
                  </a:lnTo>
                  <a:lnTo>
                    <a:pt x="0" y="80772"/>
                  </a:lnTo>
                  <a:lnTo>
                    <a:pt x="0" y="0"/>
                  </a:lnTo>
                  <a:lnTo>
                    <a:pt x="537972" y="0"/>
                  </a:lnTo>
                  <a:lnTo>
                    <a:pt x="537972" y="242315"/>
                  </a:lnTo>
                  <a:lnTo>
                    <a:pt x="579119" y="242315"/>
                  </a:lnTo>
                  <a:lnTo>
                    <a:pt x="498348" y="324612"/>
                  </a:lnTo>
                  <a:close/>
                </a:path>
              </a:pathLst>
            </a:custGeom>
            <a:solidFill>
              <a:srgbClr val="0A0A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671560" y="6335267"/>
              <a:ext cx="579120" cy="325120"/>
            </a:xfrm>
            <a:custGeom>
              <a:avLst/>
              <a:gdLst/>
              <a:ahLst/>
              <a:cxnLst/>
              <a:rect l="l" t="t" r="r" b="b"/>
              <a:pathLst>
                <a:path w="579120" h="325120">
                  <a:moveTo>
                    <a:pt x="0" y="80772"/>
                  </a:moveTo>
                  <a:lnTo>
                    <a:pt x="457200" y="80772"/>
                  </a:lnTo>
                  <a:lnTo>
                    <a:pt x="457200" y="242315"/>
                  </a:lnTo>
                  <a:lnTo>
                    <a:pt x="417576" y="242315"/>
                  </a:lnTo>
                  <a:lnTo>
                    <a:pt x="498348" y="324612"/>
                  </a:lnTo>
                  <a:lnTo>
                    <a:pt x="579119" y="242315"/>
                  </a:lnTo>
                  <a:lnTo>
                    <a:pt x="537972" y="242315"/>
                  </a:lnTo>
                  <a:lnTo>
                    <a:pt x="537972" y="0"/>
                  </a:lnTo>
                  <a:lnTo>
                    <a:pt x="0" y="0"/>
                  </a:lnTo>
                  <a:lnTo>
                    <a:pt x="0" y="8077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31984" y="3655804"/>
            <a:ext cx="824752" cy="79647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0646" marR="4483" algn="ctr">
              <a:lnSpc>
                <a:spcPct val="101499"/>
              </a:lnSpc>
              <a:spcBef>
                <a:spcPts val="84"/>
              </a:spcBef>
            </a:pPr>
            <a:r>
              <a:rPr sz="1721" spc="18" dirty="0">
                <a:solidFill>
                  <a:srgbClr val="0070BF"/>
                </a:solidFill>
                <a:latin typeface="Arial MT"/>
                <a:cs typeface="Arial MT"/>
              </a:rPr>
              <a:t>G</a:t>
            </a:r>
            <a:r>
              <a:rPr sz="1721" dirty="0">
                <a:solidFill>
                  <a:srgbClr val="0070BF"/>
                </a:solidFill>
                <a:latin typeface="Arial MT"/>
                <a:cs typeface="Arial MT"/>
              </a:rPr>
              <a:t>e</a:t>
            </a:r>
            <a:r>
              <a:rPr sz="1721" spc="18" dirty="0">
                <a:solidFill>
                  <a:srgbClr val="0070BF"/>
                </a:solidFill>
                <a:latin typeface="Arial MT"/>
                <a:cs typeface="Arial MT"/>
              </a:rPr>
              <a:t>r</a:t>
            </a:r>
            <a:r>
              <a:rPr sz="1721" dirty="0">
                <a:solidFill>
                  <a:srgbClr val="0070BF"/>
                </a:solidFill>
                <a:latin typeface="Arial MT"/>
                <a:cs typeface="Arial MT"/>
              </a:rPr>
              <a:t>e</a:t>
            </a:r>
            <a:r>
              <a:rPr sz="1721" spc="18" dirty="0">
                <a:solidFill>
                  <a:srgbClr val="0070BF"/>
                </a:solidFill>
                <a:latin typeface="Arial MT"/>
                <a:cs typeface="Arial MT"/>
              </a:rPr>
              <a:t>n</a:t>
            </a:r>
            <a:r>
              <a:rPr sz="1721" spc="9" dirty="0">
                <a:solidFill>
                  <a:srgbClr val="0070BF"/>
                </a:solidFill>
                <a:latin typeface="Arial MT"/>
                <a:cs typeface="Arial MT"/>
              </a:rPr>
              <a:t>te  </a:t>
            </a:r>
            <a:r>
              <a:rPr sz="1721" spc="13" dirty="0">
                <a:solidFill>
                  <a:srgbClr val="0070BF"/>
                </a:solidFill>
                <a:latin typeface="Arial MT"/>
                <a:cs typeface="Arial MT"/>
              </a:rPr>
              <a:t>de </a:t>
            </a:r>
            <a:r>
              <a:rPr sz="1721" spc="18" dirty="0">
                <a:solidFill>
                  <a:srgbClr val="0070BF"/>
                </a:solidFill>
                <a:latin typeface="Arial MT"/>
                <a:cs typeface="Arial MT"/>
              </a:rPr>
              <a:t> </a:t>
            </a:r>
            <a:r>
              <a:rPr sz="1721" spc="-18" dirty="0">
                <a:solidFill>
                  <a:srgbClr val="0070BF"/>
                </a:solidFill>
                <a:latin typeface="Arial MT"/>
                <a:cs typeface="Arial MT"/>
              </a:rPr>
              <a:t>Testes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33806" y="2683583"/>
            <a:ext cx="2807074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9" dirty="0">
                <a:solidFill>
                  <a:srgbClr val="0070BF"/>
                </a:solidFill>
                <a:latin typeface="Arial MT"/>
                <a:cs typeface="Arial MT"/>
              </a:rPr>
              <a:t>Analista/Projetista</a:t>
            </a:r>
            <a:r>
              <a:rPr sz="1721" spc="-44" dirty="0">
                <a:solidFill>
                  <a:srgbClr val="0070BF"/>
                </a:solidFill>
                <a:latin typeface="Arial MT"/>
                <a:cs typeface="Arial MT"/>
              </a:rPr>
              <a:t> </a:t>
            </a:r>
            <a:r>
              <a:rPr sz="1721" spc="13" dirty="0">
                <a:solidFill>
                  <a:srgbClr val="0070BF"/>
                </a:solidFill>
                <a:latin typeface="Arial MT"/>
                <a:cs typeface="Arial MT"/>
              </a:rPr>
              <a:t>de</a:t>
            </a:r>
            <a:r>
              <a:rPr sz="1721" spc="-53" dirty="0">
                <a:solidFill>
                  <a:srgbClr val="0070BF"/>
                </a:solidFill>
                <a:latin typeface="Arial MT"/>
                <a:cs typeface="Arial MT"/>
              </a:rPr>
              <a:t> </a:t>
            </a:r>
            <a:r>
              <a:rPr sz="1721" spc="-18" dirty="0">
                <a:solidFill>
                  <a:srgbClr val="0070BF"/>
                </a:solidFill>
                <a:latin typeface="Arial MT"/>
                <a:cs typeface="Arial MT"/>
              </a:rPr>
              <a:t>Testes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14372" y="5169930"/>
            <a:ext cx="2461372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9" dirty="0">
                <a:solidFill>
                  <a:srgbClr val="0070BF"/>
                </a:solidFill>
                <a:latin typeface="Arial MT"/>
                <a:cs typeface="Arial MT"/>
              </a:rPr>
              <a:t>Automatizador</a:t>
            </a:r>
            <a:r>
              <a:rPr sz="1721" spc="-44" dirty="0">
                <a:solidFill>
                  <a:srgbClr val="0070BF"/>
                </a:solidFill>
                <a:latin typeface="Arial MT"/>
                <a:cs typeface="Arial MT"/>
              </a:rPr>
              <a:t> </a:t>
            </a:r>
            <a:r>
              <a:rPr sz="1721" spc="13" dirty="0">
                <a:solidFill>
                  <a:srgbClr val="0070BF"/>
                </a:solidFill>
                <a:latin typeface="Arial MT"/>
                <a:cs typeface="Arial MT"/>
              </a:rPr>
              <a:t>de</a:t>
            </a:r>
            <a:r>
              <a:rPr sz="1721" spc="-44" dirty="0">
                <a:solidFill>
                  <a:srgbClr val="0070BF"/>
                </a:solidFill>
                <a:latin typeface="Arial MT"/>
                <a:cs typeface="Arial MT"/>
              </a:rPr>
              <a:t> </a:t>
            </a:r>
            <a:r>
              <a:rPr sz="1721" spc="-18" dirty="0">
                <a:solidFill>
                  <a:srgbClr val="0070BF"/>
                </a:solidFill>
                <a:latin typeface="Arial MT"/>
                <a:cs typeface="Arial MT"/>
              </a:rPr>
              <a:t>Testes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92849" y="3471523"/>
            <a:ext cx="1906681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9" dirty="0">
                <a:solidFill>
                  <a:srgbClr val="0070BF"/>
                </a:solidFill>
                <a:latin typeface="Arial MT"/>
                <a:cs typeface="Arial MT"/>
              </a:rPr>
              <a:t>Executor</a:t>
            </a:r>
            <a:r>
              <a:rPr sz="1721" spc="-26" dirty="0">
                <a:solidFill>
                  <a:srgbClr val="0070BF"/>
                </a:solidFill>
                <a:latin typeface="Arial MT"/>
                <a:cs typeface="Arial MT"/>
              </a:rPr>
              <a:t> </a:t>
            </a:r>
            <a:r>
              <a:rPr sz="1721" spc="13" dirty="0">
                <a:solidFill>
                  <a:srgbClr val="0070BF"/>
                </a:solidFill>
                <a:latin typeface="Arial MT"/>
                <a:cs typeface="Arial MT"/>
              </a:rPr>
              <a:t>de</a:t>
            </a:r>
            <a:r>
              <a:rPr sz="1721" spc="-44" dirty="0">
                <a:solidFill>
                  <a:srgbClr val="0070BF"/>
                </a:solidFill>
                <a:latin typeface="Arial MT"/>
                <a:cs typeface="Arial MT"/>
              </a:rPr>
              <a:t> </a:t>
            </a:r>
            <a:r>
              <a:rPr sz="1721" spc="-22" dirty="0">
                <a:solidFill>
                  <a:srgbClr val="0070BF"/>
                </a:solidFill>
                <a:latin typeface="Arial MT"/>
                <a:cs typeface="Arial MT"/>
              </a:rPr>
              <a:t>Testes</a:t>
            </a:r>
            <a:endParaRPr sz="1721">
              <a:latin typeface="Arial MT"/>
              <a:cs typeface="Arial MT"/>
            </a:endParaRPr>
          </a:p>
        </p:txBody>
      </p:sp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98259" y="2588560"/>
            <a:ext cx="649492" cy="652181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84124" y="4257062"/>
            <a:ext cx="410307" cy="527538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09615" y="4828396"/>
            <a:ext cx="439481" cy="52851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51824" y="5792993"/>
            <a:ext cx="1257299" cy="81085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60839" y="1123485"/>
            <a:ext cx="4393826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pc="13" dirty="0"/>
              <a:t>Responsabilidades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80730" y="2073313"/>
            <a:ext cx="8050866" cy="3740817"/>
          </a:xfrm>
          <a:prstGeom prst="rect">
            <a:avLst/>
          </a:prstGeom>
        </p:spPr>
        <p:txBody>
          <a:bodyPr vert="horz" wrap="square" lIns="0" tIns="70597" rIns="0" bIns="0" rtlCol="0">
            <a:spAutoFit/>
          </a:bodyPr>
          <a:lstStyle/>
          <a:p>
            <a:pPr marL="344599" indent="-333953">
              <a:spcBef>
                <a:spcPts val="556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44599" algn="l"/>
                <a:tab pos="345160" algn="l"/>
              </a:tabLst>
            </a:pPr>
            <a:r>
              <a:rPr sz="1941" b="1" spc="-9" dirty="0">
                <a:solidFill>
                  <a:srgbClr val="339966"/>
                </a:solidFill>
                <a:latin typeface="Tahoma"/>
                <a:cs typeface="Tahoma"/>
              </a:rPr>
              <a:t>Gerente</a:t>
            </a:r>
            <a:r>
              <a:rPr sz="1941" b="1" spc="-18" dirty="0">
                <a:solidFill>
                  <a:srgbClr val="339966"/>
                </a:solidFill>
                <a:latin typeface="Tahoma"/>
                <a:cs typeface="Tahoma"/>
              </a:rPr>
              <a:t> </a:t>
            </a:r>
            <a:r>
              <a:rPr sz="1941" b="1" spc="-13" dirty="0">
                <a:solidFill>
                  <a:srgbClr val="339966"/>
                </a:solidFill>
                <a:latin typeface="Tahoma"/>
                <a:cs typeface="Tahoma"/>
              </a:rPr>
              <a:t>de</a:t>
            </a:r>
            <a:r>
              <a:rPr sz="1941" b="1" dirty="0">
                <a:solidFill>
                  <a:srgbClr val="339966"/>
                </a:solidFill>
                <a:latin typeface="Tahoma"/>
                <a:cs typeface="Tahoma"/>
              </a:rPr>
              <a:t> </a:t>
            </a:r>
            <a:r>
              <a:rPr sz="1941" b="1" spc="-4" dirty="0">
                <a:solidFill>
                  <a:srgbClr val="339966"/>
                </a:solidFill>
                <a:latin typeface="Tahoma"/>
                <a:cs typeface="Tahoma"/>
              </a:rPr>
              <a:t>teste</a:t>
            </a:r>
            <a:endParaRPr sz="1941">
              <a:latin typeface="Tahoma"/>
              <a:cs typeface="Tahoma"/>
            </a:endParaRPr>
          </a:p>
          <a:p>
            <a:pPr marL="731783" marR="327790" lvl="1" indent="-277360">
              <a:lnSpc>
                <a:spcPct val="101499"/>
              </a:lnSpc>
              <a:spcBef>
                <a:spcPts val="424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731783" algn="l"/>
                <a:tab pos="732343" algn="l"/>
              </a:tabLst>
            </a:pPr>
            <a:r>
              <a:rPr sz="1721" spc="9" dirty="0">
                <a:latin typeface="Tahoma"/>
                <a:cs typeface="Tahoma"/>
              </a:rPr>
              <a:t>Responsável pelo planejamento </a:t>
            </a:r>
            <a:r>
              <a:rPr sz="1721" spc="13" dirty="0">
                <a:latin typeface="Tahoma"/>
                <a:cs typeface="Tahoma"/>
              </a:rPr>
              <a:t>e </a:t>
            </a:r>
            <a:r>
              <a:rPr sz="1721" spc="9" dirty="0">
                <a:latin typeface="Tahoma"/>
                <a:cs typeface="Tahoma"/>
              </a:rPr>
              <a:t>controle </a:t>
            </a:r>
            <a:r>
              <a:rPr sz="1721" spc="13" dirty="0">
                <a:latin typeface="Tahoma"/>
                <a:cs typeface="Tahoma"/>
              </a:rPr>
              <a:t>das </a:t>
            </a:r>
            <a:r>
              <a:rPr sz="1721" spc="9" dirty="0">
                <a:latin typeface="Tahoma"/>
                <a:cs typeface="Tahoma"/>
              </a:rPr>
              <a:t>atividades </a:t>
            </a:r>
            <a:r>
              <a:rPr sz="1721" spc="13" dirty="0">
                <a:latin typeface="Tahoma"/>
                <a:cs typeface="Tahoma"/>
              </a:rPr>
              <a:t>e </a:t>
            </a:r>
            <a:r>
              <a:rPr sz="1721" spc="9" dirty="0">
                <a:latin typeface="Tahoma"/>
                <a:cs typeface="Tahoma"/>
              </a:rPr>
              <a:t>recursos de </a:t>
            </a:r>
            <a:r>
              <a:rPr sz="1721" spc="-525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testes</a:t>
            </a:r>
            <a:endParaRPr sz="1721">
              <a:latin typeface="Tahoma"/>
              <a:cs typeface="Tahoma"/>
            </a:endParaRPr>
          </a:p>
          <a:p>
            <a:pPr marL="344599" indent="-333953">
              <a:spcBef>
                <a:spcPts val="468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44599" algn="l"/>
                <a:tab pos="345160" algn="l"/>
              </a:tabLst>
            </a:pPr>
            <a:r>
              <a:rPr sz="1941" b="1" spc="-4" dirty="0">
                <a:solidFill>
                  <a:srgbClr val="0A0AFF"/>
                </a:solidFill>
                <a:latin typeface="Tahoma"/>
                <a:cs typeface="Tahoma"/>
              </a:rPr>
              <a:t>Analista/Projetista</a:t>
            </a:r>
            <a:r>
              <a:rPr sz="1941" b="1" spc="-13" dirty="0">
                <a:solidFill>
                  <a:srgbClr val="0A0AFF"/>
                </a:solidFill>
                <a:latin typeface="Tahoma"/>
                <a:cs typeface="Tahoma"/>
              </a:rPr>
              <a:t> de</a:t>
            </a:r>
            <a:r>
              <a:rPr sz="1941" b="1" dirty="0">
                <a:solidFill>
                  <a:srgbClr val="0A0AFF"/>
                </a:solidFill>
                <a:latin typeface="Tahoma"/>
                <a:cs typeface="Tahoma"/>
              </a:rPr>
              <a:t> </a:t>
            </a:r>
            <a:r>
              <a:rPr sz="1941" b="1" spc="-4" dirty="0">
                <a:solidFill>
                  <a:srgbClr val="0A0AFF"/>
                </a:solidFill>
                <a:latin typeface="Tahoma"/>
                <a:cs typeface="Tahoma"/>
              </a:rPr>
              <a:t>teste:</a:t>
            </a:r>
            <a:endParaRPr sz="1941">
              <a:latin typeface="Tahoma"/>
              <a:cs typeface="Tahoma"/>
            </a:endParaRPr>
          </a:p>
          <a:p>
            <a:pPr marL="731783" marR="52670" lvl="1" indent="-277360">
              <a:lnSpc>
                <a:spcPct val="101499"/>
              </a:lnSpc>
              <a:spcBef>
                <a:spcPts val="415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731783" algn="l"/>
                <a:tab pos="732343" algn="l"/>
              </a:tabLst>
            </a:pPr>
            <a:r>
              <a:rPr sz="1721" spc="9" dirty="0">
                <a:latin typeface="Tahoma"/>
                <a:cs typeface="Tahoma"/>
              </a:rPr>
              <a:t>Responsável pelo projeto </a:t>
            </a:r>
            <a:r>
              <a:rPr sz="1721" spc="13" dirty="0">
                <a:latin typeface="Tahoma"/>
                <a:cs typeface="Tahoma"/>
              </a:rPr>
              <a:t>dos </a:t>
            </a:r>
            <a:r>
              <a:rPr sz="1721" spc="4" dirty="0">
                <a:latin typeface="Tahoma"/>
                <a:cs typeface="Tahoma"/>
              </a:rPr>
              <a:t>testes: </a:t>
            </a:r>
            <a:r>
              <a:rPr sz="1721" spc="9" dirty="0">
                <a:latin typeface="Tahoma"/>
                <a:cs typeface="Tahoma"/>
              </a:rPr>
              <a:t>quais técnicas </a:t>
            </a:r>
            <a:r>
              <a:rPr sz="1721" spc="13" dirty="0">
                <a:latin typeface="Tahoma"/>
                <a:cs typeface="Tahoma"/>
              </a:rPr>
              <a:t>e </a:t>
            </a:r>
            <a:r>
              <a:rPr sz="1721" spc="9" dirty="0">
                <a:latin typeface="Tahoma"/>
                <a:cs typeface="Tahoma"/>
              </a:rPr>
              <a:t>critérios </a:t>
            </a:r>
            <a:r>
              <a:rPr sz="1721" spc="4" dirty="0">
                <a:latin typeface="Tahoma"/>
                <a:cs typeface="Tahoma"/>
              </a:rPr>
              <a:t>utilizar? </a:t>
            </a:r>
            <a:r>
              <a:rPr sz="1721" spc="9" dirty="0">
                <a:latin typeface="Tahoma"/>
                <a:cs typeface="Tahoma"/>
              </a:rPr>
              <a:t> Quais</a:t>
            </a:r>
            <a:r>
              <a:rPr sz="1721" spc="13" dirty="0">
                <a:latin typeface="Tahoma"/>
                <a:cs typeface="Tahoma"/>
              </a:rPr>
              <a:t> </a:t>
            </a:r>
            <a:r>
              <a:rPr sz="1721" spc="4" dirty="0">
                <a:latin typeface="Tahoma"/>
                <a:cs typeface="Tahoma"/>
              </a:rPr>
              <a:t>os</a:t>
            </a:r>
            <a:r>
              <a:rPr sz="1721" spc="18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casos</a:t>
            </a:r>
            <a:r>
              <a:rPr sz="1721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de</a:t>
            </a:r>
            <a:r>
              <a:rPr sz="1721" spc="13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teste?</a:t>
            </a:r>
            <a:r>
              <a:rPr sz="1721" spc="4" dirty="0">
                <a:latin typeface="Tahoma"/>
                <a:cs typeface="Tahoma"/>
              </a:rPr>
              <a:t> </a:t>
            </a:r>
            <a:r>
              <a:rPr sz="1721" spc="13" dirty="0">
                <a:latin typeface="Tahoma"/>
                <a:cs typeface="Tahoma"/>
              </a:rPr>
              <a:t>Quais</a:t>
            </a:r>
            <a:r>
              <a:rPr sz="1721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procedimentos?</a:t>
            </a:r>
            <a:r>
              <a:rPr sz="1721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Qual</a:t>
            </a:r>
            <a:r>
              <a:rPr sz="1721" spc="13" dirty="0">
                <a:latin typeface="Tahoma"/>
                <a:cs typeface="Tahoma"/>
              </a:rPr>
              <a:t> </a:t>
            </a:r>
            <a:r>
              <a:rPr sz="1721" spc="4" dirty="0">
                <a:latin typeface="Tahoma"/>
                <a:cs typeface="Tahoma"/>
              </a:rPr>
              <a:t>arquitetura</a:t>
            </a:r>
            <a:r>
              <a:rPr sz="1721" spc="35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de</a:t>
            </a:r>
            <a:r>
              <a:rPr sz="1721" spc="31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testes </a:t>
            </a:r>
            <a:r>
              <a:rPr sz="1721" spc="-521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usar?</a:t>
            </a:r>
            <a:endParaRPr sz="1721">
              <a:latin typeface="Tahoma"/>
              <a:cs typeface="Tahoma"/>
            </a:endParaRPr>
          </a:p>
          <a:p>
            <a:pPr marL="344599" indent="-333953">
              <a:spcBef>
                <a:spcPts val="476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44599" algn="l"/>
                <a:tab pos="345160" algn="l"/>
              </a:tabLst>
            </a:pPr>
            <a:r>
              <a:rPr sz="1941" b="1" spc="-4" dirty="0">
                <a:solidFill>
                  <a:srgbClr val="BF0000"/>
                </a:solidFill>
                <a:latin typeface="Tahoma"/>
                <a:cs typeface="Tahoma"/>
              </a:rPr>
              <a:t>Automatizador de</a:t>
            </a:r>
            <a:r>
              <a:rPr sz="1941" b="1" spc="-18" dirty="0">
                <a:solidFill>
                  <a:srgbClr val="BF0000"/>
                </a:solidFill>
                <a:latin typeface="Tahoma"/>
                <a:cs typeface="Tahoma"/>
              </a:rPr>
              <a:t> </a:t>
            </a:r>
            <a:r>
              <a:rPr sz="1941" b="1" spc="-4" dirty="0">
                <a:solidFill>
                  <a:srgbClr val="BF0000"/>
                </a:solidFill>
                <a:latin typeface="Tahoma"/>
                <a:cs typeface="Tahoma"/>
              </a:rPr>
              <a:t>testes</a:t>
            </a:r>
            <a:r>
              <a:rPr sz="1941" spc="-4" dirty="0">
                <a:latin typeface="Tahoma"/>
                <a:cs typeface="Tahoma"/>
              </a:rPr>
              <a:t>:</a:t>
            </a:r>
            <a:endParaRPr sz="1941">
              <a:latin typeface="Tahoma"/>
              <a:cs typeface="Tahoma"/>
            </a:endParaRPr>
          </a:p>
          <a:p>
            <a:pPr marL="731783" lvl="1" indent="-277360">
              <a:spcBef>
                <a:spcPts val="446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731783" algn="l"/>
                <a:tab pos="732343" algn="l"/>
              </a:tabLst>
            </a:pPr>
            <a:r>
              <a:rPr sz="1721" spc="13" dirty="0">
                <a:latin typeface="Tahoma"/>
                <a:cs typeface="Tahoma"/>
              </a:rPr>
              <a:t>Implementa</a:t>
            </a:r>
            <a:r>
              <a:rPr sz="1721" spc="-9" dirty="0">
                <a:latin typeface="Tahoma"/>
                <a:cs typeface="Tahoma"/>
              </a:rPr>
              <a:t> </a:t>
            </a:r>
            <a:r>
              <a:rPr sz="1721" spc="13" dirty="0">
                <a:latin typeface="Tahoma"/>
                <a:cs typeface="Tahoma"/>
              </a:rPr>
              <a:t>os</a:t>
            </a:r>
            <a:r>
              <a:rPr sz="1721" spc="-4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componentes</a:t>
            </a:r>
            <a:r>
              <a:rPr sz="1721" spc="-4" dirty="0">
                <a:latin typeface="Tahoma"/>
                <a:cs typeface="Tahoma"/>
              </a:rPr>
              <a:t> </a:t>
            </a:r>
            <a:r>
              <a:rPr sz="1721" spc="4" dirty="0">
                <a:latin typeface="Tahoma"/>
                <a:cs typeface="Tahoma"/>
              </a:rPr>
              <a:t>que</a:t>
            </a:r>
            <a:r>
              <a:rPr sz="1721" spc="31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permitem</a:t>
            </a:r>
            <a:r>
              <a:rPr sz="1721" spc="18" dirty="0">
                <a:latin typeface="Tahoma"/>
                <a:cs typeface="Tahoma"/>
              </a:rPr>
              <a:t> </a:t>
            </a:r>
            <a:r>
              <a:rPr sz="1721" spc="13" dirty="0">
                <a:latin typeface="Tahoma"/>
                <a:cs typeface="Tahoma"/>
              </a:rPr>
              <a:t>automatizar</a:t>
            </a:r>
            <a:r>
              <a:rPr sz="1721" spc="-13" dirty="0">
                <a:latin typeface="Tahoma"/>
                <a:cs typeface="Tahoma"/>
              </a:rPr>
              <a:t> </a:t>
            </a:r>
            <a:r>
              <a:rPr sz="1721" spc="13" dirty="0">
                <a:latin typeface="Tahoma"/>
                <a:cs typeface="Tahoma"/>
              </a:rPr>
              <a:t>os</a:t>
            </a:r>
            <a:r>
              <a:rPr sz="1721" spc="-4" dirty="0">
                <a:latin typeface="Tahoma"/>
                <a:cs typeface="Tahoma"/>
              </a:rPr>
              <a:t> </a:t>
            </a:r>
            <a:r>
              <a:rPr sz="1721" spc="9" dirty="0">
                <a:latin typeface="Tahoma"/>
                <a:cs typeface="Tahoma"/>
              </a:rPr>
              <a:t>testes</a:t>
            </a:r>
            <a:endParaRPr sz="1721">
              <a:latin typeface="Tahoma"/>
              <a:cs typeface="Tahoma"/>
            </a:endParaRPr>
          </a:p>
          <a:p>
            <a:pPr marL="344599" indent="-333953">
              <a:spcBef>
                <a:spcPts val="468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44599" algn="l"/>
                <a:tab pos="345160" algn="l"/>
              </a:tabLst>
            </a:pPr>
            <a:r>
              <a:rPr sz="1941" b="1" spc="-4" dirty="0">
                <a:solidFill>
                  <a:srgbClr val="660066"/>
                </a:solidFill>
                <a:latin typeface="Tahoma"/>
                <a:cs typeface="Tahoma"/>
              </a:rPr>
              <a:t>Executor</a:t>
            </a:r>
            <a:r>
              <a:rPr sz="1941" b="1" spc="-35" dirty="0">
                <a:solidFill>
                  <a:srgbClr val="660066"/>
                </a:solidFill>
                <a:latin typeface="Tahoma"/>
                <a:cs typeface="Tahoma"/>
              </a:rPr>
              <a:t> </a:t>
            </a:r>
            <a:r>
              <a:rPr sz="1941" b="1" spc="-9" dirty="0">
                <a:solidFill>
                  <a:srgbClr val="660066"/>
                </a:solidFill>
                <a:latin typeface="Tahoma"/>
                <a:cs typeface="Tahoma"/>
              </a:rPr>
              <a:t>dos</a:t>
            </a:r>
            <a:r>
              <a:rPr sz="1941" b="1" spc="9" dirty="0">
                <a:solidFill>
                  <a:srgbClr val="660066"/>
                </a:solidFill>
                <a:latin typeface="Tahoma"/>
                <a:cs typeface="Tahoma"/>
              </a:rPr>
              <a:t> </a:t>
            </a:r>
            <a:r>
              <a:rPr sz="1941" b="1" spc="-9" dirty="0">
                <a:solidFill>
                  <a:srgbClr val="660066"/>
                </a:solidFill>
                <a:latin typeface="Tahoma"/>
                <a:cs typeface="Tahoma"/>
              </a:rPr>
              <a:t>testes</a:t>
            </a:r>
            <a:endParaRPr sz="1941">
              <a:latin typeface="Tahoma"/>
              <a:cs typeface="Tahoma"/>
            </a:endParaRPr>
          </a:p>
          <a:p>
            <a:pPr marL="731783" marR="4483" lvl="1" indent="-277360">
              <a:lnSpc>
                <a:spcPct val="100499"/>
              </a:lnSpc>
              <a:spcBef>
                <a:spcPts val="375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731783" algn="l"/>
                <a:tab pos="732343" algn="l"/>
              </a:tabLst>
            </a:pPr>
            <a:r>
              <a:rPr sz="1544" dirty="0">
                <a:latin typeface="Tahoma"/>
                <a:cs typeface="Tahoma"/>
              </a:rPr>
              <a:t>Responsável </a:t>
            </a:r>
            <a:r>
              <a:rPr sz="1544" spc="4" dirty="0">
                <a:latin typeface="Tahoma"/>
                <a:cs typeface="Tahoma"/>
              </a:rPr>
              <a:t>pela </a:t>
            </a:r>
            <a:r>
              <a:rPr sz="1544" dirty="0">
                <a:latin typeface="Tahoma"/>
                <a:cs typeface="Tahoma"/>
              </a:rPr>
              <a:t>execução dos testes </a:t>
            </a:r>
            <a:r>
              <a:rPr sz="1544" spc="4" dirty="0">
                <a:latin typeface="Tahoma"/>
                <a:cs typeface="Tahoma"/>
              </a:rPr>
              <a:t>conforme o </a:t>
            </a:r>
            <a:r>
              <a:rPr sz="1544" dirty="0">
                <a:latin typeface="Tahoma"/>
                <a:cs typeface="Tahoma"/>
              </a:rPr>
              <a:t>planejado, registrando incidentes </a:t>
            </a:r>
            <a:r>
              <a:rPr sz="1544" spc="-472" dirty="0">
                <a:latin typeface="Tahoma"/>
                <a:cs typeface="Tahoma"/>
              </a:rPr>
              <a:t> </a:t>
            </a:r>
            <a:r>
              <a:rPr sz="1544" spc="4" dirty="0">
                <a:latin typeface="Tahoma"/>
                <a:cs typeface="Tahoma"/>
              </a:rPr>
              <a:t>ocorridos</a:t>
            </a:r>
            <a:endParaRPr sz="1544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3344" y="1009174"/>
            <a:ext cx="6598023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  <a:tabLst>
                <a:tab pos="4205792" algn="l"/>
              </a:tabLst>
            </a:pPr>
            <a:r>
              <a:rPr spc="13" dirty="0"/>
              <a:t>Para</a:t>
            </a:r>
            <a:r>
              <a:rPr spc="26" dirty="0"/>
              <a:t> </a:t>
            </a:r>
            <a:r>
              <a:rPr spc="13" dirty="0"/>
              <a:t>que</a:t>
            </a:r>
            <a:r>
              <a:rPr spc="26" dirty="0"/>
              <a:t> </a:t>
            </a:r>
            <a:r>
              <a:rPr spc="13" dirty="0"/>
              <a:t>servem	</a:t>
            </a:r>
            <a:r>
              <a:rPr spc="9" dirty="0"/>
              <a:t>os</a:t>
            </a:r>
            <a:r>
              <a:rPr spc="-53" dirty="0"/>
              <a:t> </a:t>
            </a:r>
            <a:r>
              <a:rPr spc="13" dirty="0"/>
              <a:t>testes?</a:t>
            </a:r>
          </a:p>
        </p:txBody>
      </p:sp>
      <p:sp>
        <p:nvSpPr>
          <p:cNvPr id="7" name="object 7"/>
          <p:cNvSpPr/>
          <p:nvPr/>
        </p:nvSpPr>
        <p:spPr>
          <a:xfrm>
            <a:off x="2589007" y="1945789"/>
            <a:ext cx="5407399" cy="4775387"/>
          </a:xfrm>
          <a:custGeom>
            <a:avLst/>
            <a:gdLst/>
            <a:ahLst/>
            <a:cxnLst/>
            <a:rect l="l" t="t" r="r" b="b"/>
            <a:pathLst>
              <a:path w="6128384" h="5412105">
                <a:moveTo>
                  <a:pt x="0" y="777239"/>
                </a:moveTo>
                <a:lnTo>
                  <a:pt x="6128004" y="777239"/>
                </a:lnTo>
              </a:path>
              <a:path w="6128384" h="5412105">
                <a:moveTo>
                  <a:pt x="0" y="1548383"/>
                </a:moveTo>
                <a:lnTo>
                  <a:pt x="6128004" y="1548383"/>
                </a:lnTo>
              </a:path>
              <a:path w="6128384" h="5412105">
                <a:moveTo>
                  <a:pt x="0" y="1984247"/>
                </a:moveTo>
                <a:lnTo>
                  <a:pt x="6128004" y="1984247"/>
                </a:lnTo>
              </a:path>
              <a:path w="6128384" h="5412105">
                <a:moveTo>
                  <a:pt x="0" y="2420112"/>
                </a:moveTo>
                <a:lnTo>
                  <a:pt x="6128004" y="2420112"/>
                </a:lnTo>
              </a:path>
              <a:path w="6128384" h="5412105">
                <a:moveTo>
                  <a:pt x="0" y="3191255"/>
                </a:moveTo>
                <a:lnTo>
                  <a:pt x="6128004" y="3191255"/>
                </a:lnTo>
              </a:path>
              <a:path w="6128384" h="5412105">
                <a:moveTo>
                  <a:pt x="0" y="4297679"/>
                </a:moveTo>
                <a:lnTo>
                  <a:pt x="6128004" y="4297679"/>
                </a:lnTo>
              </a:path>
              <a:path w="6128384" h="5412105">
                <a:moveTo>
                  <a:pt x="6096" y="0"/>
                </a:moveTo>
                <a:lnTo>
                  <a:pt x="6096" y="5411723"/>
                </a:lnTo>
              </a:path>
              <a:path w="6128384" h="5412105">
                <a:moveTo>
                  <a:pt x="6120384" y="0"/>
                </a:moveTo>
                <a:lnTo>
                  <a:pt x="6120384" y="5411723"/>
                </a:lnTo>
              </a:path>
              <a:path w="6128384" h="5412105">
                <a:moveTo>
                  <a:pt x="0" y="6096"/>
                </a:moveTo>
                <a:lnTo>
                  <a:pt x="6128004" y="6096"/>
                </a:lnTo>
              </a:path>
              <a:path w="6128384" h="5412105">
                <a:moveTo>
                  <a:pt x="0" y="5404104"/>
                </a:moveTo>
                <a:lnTo>
                  <a:pt x="6128004" y="5404104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2671957" y="1983027"/>
            <a:ext cx="5105960" cy="6080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spcBef>
                <a:spcPts val="84"/>
              </a:spcBef>
            </a:pPr>
            <a:r>
              <a:rPr sz="1941" spc="-13" dirty="0">
                <a:latin typeface="Tahoma"/>
                <a:cs typeface="Tahoma"/>
              </a:rPr>
              <a:t>Avaliar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um</a:t>
            </a:r>
            <a:r>
              <a:rPr sz="1941" spc="-13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protótipo</a:t>
            </a:r>
            <a:r>
              <a:rPr sz="1941" spc="4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interface</a:t>
            </a:r>
            <a:r>
              <a:rPr sz="1941" spc="40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com</a:t>
            </a:r>
            <a:r>
              <a:rPr sz="1941" spc="13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usuários </a:t>
            </a:r>
            <a:r>
              <a:rPr sz="1941" spc="-591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para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auxiliar</a:t>
            </a:r>
            <a:r>
              <a:rPr sz="1941" spc="31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no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levantamento</a:t>
            </a:r>
            <a:r>
              <a:rPr sz="1941" spc="4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requisitos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1956" y="2663351"/>
            <a:ext cx="4337797" cy="6080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spcBef>
                <a:spcPts val="84"/>
              </a:spcBef>
            </a:pPr>
            <a:r>
              <a:rPr sz="1941" spc="-13" dirty="0">
                <a:latin typeface="Tahoma"/>
                <a:cs typeface="Tahoma"/>
              </a:rPr>
              <a:t>Percorrer</a:t>
            </a:r>
            <a:r>
              <a:rPr sz="1941" spc="1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um</a:t>
            </a:r>
            <a:r>
              <a:rPr sz="1941" spc="-1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código</a:t>
            </a:r>
            <a:r>
              <a:rPr sz="1941" spc="-9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manualmente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para </a:t>
            </a:r>
            <a:r>
              <a:rPr sz="1941" spc="-596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determinar</a:t>
            </a:r>
            <a:r>
              <a:rPr sz="1941" spc="26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defeitos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1957" y="3343795"/>
            <a:ext cx="4655484" cy="30942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941" spc="-13" dirty="0">
                <a:latin typeface="Tahoma"/>
                <a:cs typeface="Tahoma"/>
              </a:rPr>
              <a:t>Mostrar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que</a:t>
            </a:r>
            <a:r>
              <a:rPr sz="1941" spc="13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um </a:t>
            </a:r>
            <a:r>
              <a:rPr sz="1941" spc="-9" dirty="0">
                <a:latin typeface="Tahoma"/>
                <a:cs typeface="Tahoma"/>
              </a:rPr>
              <a:t>software</a:t>
            </a:r>
            <a:r>
              <a:rPr sz="1941" spc="35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não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tem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defeitos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1956" y="3728415"/>
            <a:ext cx="2435599" cy="30942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941" spc="-13" dirty="0">
                <a:latin typeface="Tahoma"/>
                <a:cs typeface="Tahoma"/>
              </a:rPr>
              <a:t>Depurar</a:t>
            </a:r>
            <a:r>
              <a:rPr sz="1941" spc="-4" dirty="0">
                <a:latin typeface="Tahoma"/>
                <a:cs typeface="Tahoma"/>
              </a:rPr>
              <a:t> um</a:t>
            </a:r>
            <a:r>
              <a:rPr sz="1941" spc="-18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programa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1956" y="4113035"/>
            <a:ext cx="4940674" cy="6080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spcBef>
                <a:spcPts val="84"/>
              </a:spcBef>
            </a:pPr>
            <a:r>
              <a:rPr sz="1941" spc="-4" dirty="0">
                <a:latin typeface="Tahoma"/>
                <a:cs typeface="Tahoma"/>
              </a:rPr>
              <a:t>Usar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ferramentas</a:t>
            </a:r>
            <a:r>
              <a:rPr sz="1941" spc="18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para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percorrer</a:t>
            </a:r>
            <a:r>
              <a:rPr sz="1941" spc="49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um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código</a:t>
            </a:r>
            <a:r>
              <a:rPr sz="1941" spc="26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a </a:t>
            </a:r>
            <a:r>
              <a:rPr sz="1941" spc="-591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procura</a:t>
            </a:r>
            <a:r>
              <a:rPr sz="1941" spc="18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defeitos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1957" y="4793359"/>
            <a:ext cx="4410075" cy="30942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941" spc="-9" dirty="0">
                <a:latin typeface="Tahoma"/>
                <a:cs typeface="Tahoma"/>
              </a:rPr>
              <a:t>Executar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software</a:t>
            </a:r>
            <a:r>
              <a:rPr sz="1941" spc="35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em</a:t>
            </a:r>
            <a:r>
              <a:rPr sz="1941" spc="13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presença</a:t>
            </a:r>
            <a:r>
              <a:rPr sz="1941" spc="-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um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1957" y="5385129"/>
            <a:ext cx="1215278" cy="30942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941" spc="-9" dirty="0">
                <a:latin typeface="Tahoma"/>
                <a:cs typeface="Tahoma"/>
              </a:rPr>
              <a:t>de</a:t>
            </a:r>
            <a:r>
              <a:rPr sz="1941" spc="-66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defeitos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1956" y="6065453"/>
            <a:ext cx="5164791" cy="6080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spcBef>
                <a:spcPts val="84"/>
              </a:spcBef>
            </a:pPr>
            <a:r>
              <a:rPr sz="1941" spc="-4" dirty="0">
                <a:latin typeface="Tahoma"/>
                <a:cs typeface="Tahoma"/>
              </a:rPr>
              <a:t>conjunto</a:t>
            </a:r>
            <a:r>
              <a:rPr sz="1941" spc="22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</a:t>
            </a:r>
            <a:r>
              <a:rPr sz="1941" spc="-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entradas</a:t>
            </a:r>
            <a:r>
              <a:rPr sz="1941" spc="13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para</a:t>
            </a:r>
            <a:r>
              <a:rPr sz="1941" spc="-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obter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estimativas</a:t>
            </a:r>
            <a:r>
              <a:rPr sz="1941" spc="13" dirty="0">
                <a:latin typeface="Tahoma"/>
                <a:cs typeface="Tahoma"/>
              </a:rPr>
              <a:t> </a:t>
            </a:r>
            <a:r>
              <a:rPr sz="1941" spc="4" dirty="0">
                <a:latin typeface="Tahoma"/>
                <a:cs typeface="Tahoma"/>
              </a:rPr>
              <a:t>de </a:t>
            </a:r>
            <a:r>
              <a:rPr sz="1941" spc="-59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qualidade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39502" y="2095960"/>
            <a:ext cx="1525121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-13" dirty="0">
                <a:solidFill>
                  <a:srgbClr val="702FA0"/>
                </a:solidFill>
                <a:latin typeface="Times New Roman"/>
                <a:cs typeface="Times New Roman"/>
              </a:rPr>
              <a:t></a:t>
            </a:r>
            <a:r>
              <a:rPr sz="1721" spc="4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1721" spc="9" dirty="0">
                <a:solidFill>
                  <a:srgbClr val="702FA0"/>
                </a:solidFill>
                <a:latin typeface="Arial MT"/>
                <a:cs typeface="Arial MT"/>
              </a:rPr>
              <a:t>prototipação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39503" y="2754870"/>
            <a:ext cx="1019175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-13" dirty="0">
                <a:solidFill>
                  <a:srgbClr val="212352"/>
                </a:solidFill>
                <a:latin typeface="Times New Roman"/>
                <a:cs typeface="Times New Roman"/>
              </a:rPr>
              <a:t></a:t>
            </a:r>
            <a:r>
              <a:rPr sz="1721" spc="-18" dirty="0">
                <a:solidFill>
                  <a:srgbClr val="212352"/>
                </a:solidFill>
                <a:latin typeface="Times New Roman"/>
                <a:cs typeface="Times New Roman"/>
              </a:rPr>
              <a:t> </a:t>
            </a:r>
            <a:r>
              <a:rPr sz="1721" spc="13" dirty="0">
                <a:solidFill>
                  <a:srgbClr val="212352"/>
                </a:solidFill>
                <a:latin typeface="Arial MT"/>
                <a:cs typeface="Arial MT"/>
              </a:rPr>
              <a:t>revisão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51528" y="3302082"/>
            <a:ext cx="2093259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-13" dirty="0">
                <a:solidFill>
                  <a:srgbClr val="212352"/>
                </a:solidFill>
                <a:latin typeface="Times New Roman"/>
                <a:cs typeface="Times New Roman"/>
              </a:rPr>
              <a:t></a:t>
            </a:r>
            <a:r>
              <a:rPr sz="1721" spc="26" dirty="0">
                <a:solidFill>
                  <a:srgbClr val="212352"/>
                </a:solidFill>
                <a:latin typeface="Times New Roman"/>
                <a:cs typeface="Times New Roman"/>
              </a:rPr>
              <a:t> </a:t>
            </a:r>
            <a:r>
              <a:rPr sz="1721" spc="13" dirty="0">
                <a:solidFill>
                  <a:srgbClr val="212352"/>
                </a:solidFill>
                <a:latin typeface="Arial MT"/>
                <a:cs typeface="Arial MT"/>
              </a:rPr>
              <a:t>prova</a:t>
            </a:r>
            <a:r>
              <a:rPr sz="1721" spc="-22" dirty="0">
                <a:solidFill>
                  <a:srgbClr val="212352"/>
                </a:solidFill>
                <a:latin typeface="Arial MT"/>
                <a:cs typeface="Arial MT"/>
              </a:rPr>
              <a:t> </a:t>
            </a:r>
            <a:r>
              <a:rPr sz="1721" spc="13" dirty="0">
                <a:solidFill>
                  <a:srgbClr val="212352"/>
                </a:solidFill>
                <a:latin typeface="Arial MT"/>
                <a:cs typeface="Arial MT"/>
              </a:rPr>
              <a:t>de</a:t>
            </a:r>
            <a:r>
              <a:rPr sz="1721" spc="-22" dirty="0">
                <a:solidFill>
                  <a:srgbClr val="212352"/>
                </a:solidFill>
                <a:latin typeface="Arial MT"/>
                <a:cs typeface="Arial MT"/>
              </a:rPr>
              <a:t> </a:t>
            </a:r>
            <a:r>
              <a:rPr sz="1721" spc="13" dirty="0">
                <a:solidFill>
                  <a:srgbClr val="212352"/>
                </a:solidFill>
                <a:latin typeface="Arial MT"/>
                <a:cs typeface="Arial MT"/>
              </a:rPr>
              <a:t>correção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39502" y="3788951"/>
            <a:ext cx="1351990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-13" dirty="0">
                <a:solidFill>
                  <a:srgbClr val="00008E"/>
                </a:solidFill>
                <a:latin typeface="Times New Roman"/>
                <a:cs typeface="Times New Roman"/>
              </a:rPr>
              <a:t></a:t>
            </a:r>
            <a:r>
              <a:rPr sz="1721" spc="-18" dirty="0">
                <a:solidFill>
                  <a:srgbClr val="00008E"/>
                </a:solidFill>
                <a:latin typeface="Times New Roman"/>
                <a:cs typeface="Times New Roman"/>
              </a:rPr>
              <a:t> </a:t>
            </a:r>
            <a:r>
              <a:rPr sz="1721" spc="13" dirty="0">
                <a:solidFill>
                  <a:srgbClr val="00008E"/>
                </a:solidFill>
                <a:latin typeface="Arial MT"/>
                <a:cs typeface="Arial MT"/>
              </a:rPr>
              <a:t>depuração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51528" y="4277012"/>
            <a:ext cx="1833282" cy="53314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>
              <a:lnSpc>
                <a:spcPct val="101600"/>
              </a:lnSpc>
              <a:spcBef>
                <a:spcPts val="79"/>
              </a:spcBef>
            </a:pPr>
            <a:r>
              <a:rPr sz="1721" spc="-13" dirty="0">
                <a:solidFill>
                  <a:srgbClr val="212352"/>
                </a:solidFill>
                <a:latin typeface="Times New Roman"/>
                <a:cs typeface="Times New Roman"/>
              </a:rPr>
              <a:t></a:t>
            </a:r>
            <a:r>
              <a:rPr sz="1721" spc="31" dirty="0">
                <a:solidFill>
                  <a:srgbClr val="212352"/>
                </a:solidFill>
                <a:latin typeface="Times New Roman"/>
                <a:cs typeface="Times New Roman"/>
              </a:rPr>
              <a:t> </a:t>
            </a:r>
            <a:r>
              <a:rPr sz="1721" spc="9" dirty="0">
                <a:solidFill>
                  <a:srgbClr val="212352"/>
                </a:solidFill>
                <a:latin typeface="Arial MT"/>
                <a:cs typeface="Arial MT"/>
              </a:rPr>
              <a:t>análise</a:t>
            </a:r>
            <a:r>
              <a:rPr sz="1721" spc="-18" dirty="0">
                <a:solidFill>
                  <a:srgbClr val="212352"/>
                </a:solidFill>
                <a:latin typeface="Arial MT"/>
                <a:cs typeface="Arial MT"/>
              </a:rPr>
              <a:t> </a:t>
            </a:r>
            <a:r>
              <a:rPr sz="1721" spc="9" dirty="0">
                <a:solidFill>
                  <a:srgbClr val="212352"/>
                </a:solidFill>
                <a:latin typeface="Arial MT"/>
                <a:cs typeface="Arial MT"/>
              </a:rPr>
              <a:t>estática </a:t>
            </a:r>
            <a:r>
              <a:rPr sz="1721" spc="-463" dirty="0">
                <a:solidFill>
                  <a:srgbClr val="212352"/>
                </a:solidFill>
                <a:latin typeface="Arial MT"/>
                <a:cs typeface="Arial MT"/>
              </a:rPr>
              <a:t> </a:t>
            </a:r>
            <a:r>
              <a:rPr sz="1721" spc="9" dirty="0">
                <a:solidFill>
                  <a:srgbClr val="212352"/>
                </a:solidFill>
                <a:latin typeface="Arial MT"/>
                <a:cs typeface="Arial MT"/>
              </a:rPr>
              <a:t>automatizada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69078" y="5245225"/>
            <a:ext cx="895910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-13" dirty="0">
                <a:solidFill>
                  <a:srgbClr val="00AF50"/>
                </a:solidFill>
                <a:latin typeface="Times New Roman"/>
                <a:cs typeface="Times New Roman"/>
              </a:rPr>
              <a:t></a:t>
            </a:r>
            <a:r>
              <a:rPr sz="1721" spc="-22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721" spc="13" dirty="0">
                <a:solidFill>
                  <a:srgbClr val="00AF50"/>
                </a:solidFill>
                <a:latin typeface="Arial MT"/>
                <a:cs typeface="Arial MT"/>
              </a:rPr>
              <a:t>testes</a:t>
            </a:r>
            <a:endParaRPr sz="1721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92319" y="2134049"/>
            <a:ext cx="574301" cy="2556622"/>
            <a:chOff x="605027" y="2418588"/>
            <a:chExt cx="650875" cy="2897505"/>
          </a:xfrm>
        </p:grpSpPr>
        <p:sp>
          <p:nvSpPr>
            <p:cNvPr id="23" name="object 23"/>
            <p:cNvSpPr/>
            <p:nvPr/>
          </p:nvSpPr>
          <p:spPr>
            <a:xfrm>
              <a:off x="618743" y="4817364"/>
              <a:ext cx="623570" cy="485140"/>
            </a:xfrm>
            <a:custGeom>
              <a:avLst/>
              <a:gdLst/>
              <a:ahLst/>
              <a:cxnLst/>
              <a:rect l="l" t="t" r="r" b="b"/>
              <a:pathLst>
                <a:path w="623569" h="485139">
                  <a:moveTo>
                    <a:pt x="534924" y="484631"/>
                  </a:moveTo>
                  <a:lnTo>
                    <a:pt x="310895" y="338328"/>
                  </a:lnTo>
                  <a:lnTo>
                    <a:pt x="86868" y="484631"/>
                  </a:lnTo>
                  <a:lnTo>
                    <a:pt x="0" y="352043"/>
                  </a:lnTo>
                  <a:lnTo>
                    <a:pt x="166116" y="242316"/>
                  </a:lnTo>
                  <a:lnTo>
                    <a:pt x="0" y="134112"/>
                  </a:lnTo>
                  <a:lnTo>
                    <a:pt x="86868" y="0"/>
                  </a:lnTo>
                  <a:lnTo>
                    <a:pt x="310895" y="147828"/>
                  </a:lnTo>
                  <a:lnTo>
                    <a:pt x="534924" y="0"/>
                  </a:lnTo>
                  <a:lnTo>
                    <a:pt x="623316" y="134112"/>
                  </a:lnTo>
                  <a:lnTo>
                    <a:pt x="455676" y="242316"/>
                  </a:lnTo>
                  <a:lnTo>
                    <a:pt x="623316" y="352043"/>
                  </a:lnTo>
                  <a:lnTo>
                    <a:pt x="534924" y="48463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618743" y="4817364"/>
              <a:ext cx="623570" cy="485140"/>
            </a:xfrm>
            <a:custGeom>
              <a:avLst/>
              <a:gdLst/>
              <a:ahLst/>
              <a:cxnLst/>
              <a:rect l="l" t="t" r="r" b="b"/>
              <a:pathLst>
                <a:path w="623569" h="485139">
                  <a:moveTo>
                    <a:pt x="0" y="134112"/>
                  </a:moveTo>
                  <a:lnTo>
                    <a:pt x="86868" y="0"/>
                  </a:lnTo>
                  <a:lnTo>
                    <a:pt x="310895" y="147828"/>
                  </a:lnTo>
                  <a:lnTo>
                    <a:pt x="534924" y="0"/>
                  </a:lnTo>
                  <a:lnTo>
                    <a:pt x="623316" y="134112"/>
                  </a:lnTo>
                  <a:lnTo>
                    <a:pt x="455676" y="242316"/>
                  </a:lnTo>
                  <a:lnTo>
                    <a:pt x="623316" y="352043"/>
                  </a:lnTo>
                  <a:lnTo>
                    <a:pt x="534924" y="484631"/>
                  </a:lnTo>
                  <a:lnTo>
                    <a:pt x="310895" y="338328"/>
                  </a:lnTo>
                  <a:lnTo>
                    <a:pt x="86868" y="484631"/>
                  </a:lnTo>
                  <a:lnTo>
                    <a:pt x="0" y="352043"/>
                  </a:lnTo>
                  <a:lnTo>
                    <a:pt x="166116" y="242316"/>
                  </a:lnTo>
                  <a:lnTo>
                    <a:pt x="0" y="134112"/>
                  </a:lnTo>
                  <a:close/>
                </a:path>
              </a:pathLst>
            </a:custGeom>
            <a:ln w="27432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618743" y="2432304"/>
              <a:ext cx="623570" cy="485140"/>
            </a:xfrm>
            <a:custGeom>
              <a:avLst/>
              <a:gdLst/>
              <a:ahLst/>
              <a:cxnLst/>
              <a:rect l="l" t="t" r="r" b="b"/>
              <a:pathLst>
                <a:path w="623569" h="485139">
                  <a:moveTo>
                    <a:pt x="534924" y="484631"/>
                  </a:moveTo>
                  <a:lnTo>
                    <a:pt x="310895" y="336804"/>
                  </a:lnTo>
                  <a:lnTo>
                    <a:pt x="86868" y="484631"/>
                  </a:lnTo>
                  <a:lnTo>
                    <a:pt x="0" y="350519"/>
                  </a:lnTo>
                  <a:lnTo>
                    <a:pt x="166116" y="242315"/>
                  </a:lnTo>
                  <a:lnTo>
                    <a:pt x="0" y="132587"/>
                  </a:lnTo>
                  <a:lnTo>
                    <a:pt x="86868" y="0"/>
                  </a:lnTo>
                  <a:lnTo>
                    <a:pt x="310895" y="146303"/>
                  </a:lnTo>
                  <a:lnTo>
                    <a:pt x="534924" y="0"/>
                  </a:lnTo>
                  <a:lnTo>
                    <a:pt x="623316" y="132587"/>
                  </a:lnTo>
                  <a:lnTo>
                    <a:pt x="455676" y="242315"/>
                  </a:lnTo>
                  <a:lnTo>
                    <a:pt x="623316" y="350519"/>
                  </a:lnTo>
                  <a:lnTo>
                    <a:pt x="534924" y="48463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618743" y="2432304"/>
              <a:ext cx="623570" cy="485140"/>
            </a:xfrm>
            <a:custGeom>
              <a:avLst/>
              <a:gdLst/>
              <a:ahLst/>
              <a:cxnLst/>
              <a:rect l="l" t="t" r="r" b="b"/>
              <a:pathLst>
                <a:path w="623569" h="485139">
                  <a:moveTo>
                    <a:pt x="0" y="132587"/>
                  </a:moveTo>
                  <a:lnTo>
                    <a:pt x="86868" y="0"/>
                  </a:lnTo>
                  <a:lnTo>
                    <a:pt x="310895" y="146303"/>
                  </a:lnTo>
                  <a:lnTo>
                    <a:pt x="534924" y="0"/>
                  </a:lnTo>
                  <a:lnTo>
                    <a:pt x="623316" y="132587"/>
                  </a:lnTo>
                  <a:lnTo>
                    <a:pt x="455676" y="242315"/>
                  </a:lnTo>
                  <a:lnTo>
                    <a:pt x="623316" y="350519"/>
                  </a:lnTo>
                  <a:lnTo>
                    <a:pt x="534924" y="484631"/>
                  </a:lnTo>
                  <a:lnTo>
                    <a:pt x="310895" y="336804"/>
                  </a:lnTo>
                  <a:lnTo>
                    <a:pt x="86868" y="484631"/>
                  </a:lnTo>
                  <a:lnTo>
                    <a:pt x="0" y="350519"/>
                  </a:lnTo>
                  <a:lnTo>
                    <a:pt x="166116" y="242315"/>
                  </a:lnTo>
                  <a:lnTo>
                    <a:pt x="0" y="132587"/>
                  </a:lnTo>
                  <a:close/>
                </a:path>
              </a:pathLst>
            </a:custGeom>
            <a:ln w="27432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618743" y="3131820"/>
              <a:ext cx="623570" cy="485140"/>
            </a:xfrm>
            <a:custGeom>
              <a:avLst/>
              <a:gdLst/>
              <a:ahLst/>
              <a:cxnLst/>
              <a:rect l="l" t="t" r="r" b="b"/>
              <a:pathLst>
                <a:path w="623569" h="485139">
                  <a:moveTo>
                    <a:pt x="534924" y="484631"/>
                  </a:moveTo>
                  <a:lnTo>
                    <a:pt x="310895" y="338328"/>
                  </a:lnTo>
                  <a:lnTo>
                    <a:pt x="86868" y="484631"/>
                  </a:lnTo>
                  <a:lnTo>
                    <a:pt x="0" y="352043"/>
                  </a:lnTo>
                  <a:lnTo>
                    <a:pt x="166116" y="242316"/>
                  </a:lnTo>
                  <a:lnTo>
                    <a:pt x="0" y="134112"/>
                  </a:lnTo>
                  <a:lnTo>
                    <a:pt x="86868" y="0"/>
                  </a:lnTo>
                  <a:lnTo>
                    <a:pt x="310895" y="147828"/>
                  </a:lnTo>
                  <a:lnTo>
                    <a:pt x="534924" y="0"/>
                  </a:lnTo>
                  <a:lnTo>
                    <a:pt x="623316" y="134112"/>
                  </a:lnTo>
                  <a:lnTo>
                    <a:pt x="455676" y="242316"/>
                  </a:lnTo>
                  <a:lnTo>
                    <a:pt x="623316" y="352043"/>
                  </a:lnTo>
                  <a:lnTo>
                    <a:pt x="534924" y="48463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618743" y="3131820"/>
              <a:ext cx="623570" cy="485140"/>
            </a:xfrm>
            <a:custGeom>
              <a:avLst/>
              <a:gdLst/>
              <a:ahLst/>
              <a:cxnLst/>
              <a:rect l="l" t="t" r="r" b="b"/>
              <a:pathLst>
                <a:path w="623569" h="485139">
                  <a:moveTo>
                    <a:pt x="0" y="134112"/>
                  </a:moveTo>
                  <a:lnTo>
                    <a:pt x="86868" y="0"/>
                  </a:lnTo>
                  <a:lnTo>
                    <a:pt x="310895" y="147828"/>
                  </a:lnTo>
                  <a:lnTo>
                    <a:pt x="534924" y="0"/>
                  </a:lnTo>
                  <a:lnTo>
                    <a:pt x="623316" y="134112"/>
                  </a:lnTo>
                  <a:lnTo>
                    <a:pt x="455676" y="242316"/>
                  </a:lnTo>
                  <a:lnTo>
                    <a:pt x="623316" y="352043"/>
                  </a:lnTo>
                  <a:lnTo>
                    <a:pt x="534924" y="484631"/>
                  </a:lnTo>
                  <a:lnTo>
                    <a:pt x="310895" y="338328"/>
                  </a:lnTo>
                  <a:lnTo>
                    <a:pt x="86868" y="484631"/>
                  </a:lnTo>
                  <a:lnTo>
                    <a:pt x="0" y="352043"/>
                  </a:lnTo>
                  <a:lnTo>
                    <a:pt x="166116" y="242316"/>
                  </a:lnTo>
                  <a:lnTo>
                    <a:pt x="0" y="134112"/>
                  </a:lnTo>
                  <a:close/>
                </a:path>
              </a:pathLst>
            </a:custGeom>
            <a:ln w="27432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618743" y="3677412"/>
              <a:ext cx="623570" cy="485140"/>
            </a:xfrm>
            <a:custGeom>
              <a:avLst/>
              <a:gdLst/>
              <a:ahLst/>
              <a:cxnLst/>
              <a:rect l="l" t="t" r="r" b="b"/>
              <a:pathLst>
                <a:path w="623569" h="485139">
                  <a:moveTo>
                    <a:pt x="534924" y="484631"/>
                  </a:moveTo>
                  <a:lnTo>
                    <a:pt x="310895" y="338328"/>
                  </a:lnTo>
                  <a:lnTo>
                    <a:pt x="86868" y="484631"/>
                  </a:lnTo>
                  <a:lnTo>
                    <a:pt x="0" y="352043"/>
                  </a:lnTo>
                  <a:lnTo>
                    <a:pt x="166116" y="242316"/>
                  </a:lnTo>
                  <a:lnTo>
                    <a:pt x="0" y="134112"/>
                  </a:lnTo>
                  <a:lnTo>
                    <a:pt x="86868" y="0"/>
                  </a:lnTo>
                  <a:lnTo>
                    <a:pt x="310895" y="147828"/>
                  </a:lnTo>
                  <a:lnTo>
                    <a:pt x="534924" y="0"/>
                  </a:lnTo>
                  <a:lnTo>
                    <a:pt x="623316" y="134112"/>
                  </a:lnTo>
                  <a:lnTo>
                    <a:pt x="455676" y="242316"/>
                  </a:lnTo>
                  <a:lnTo>
                    <a:pt x="623316" y="352043"/>
                  </a:lnTo>
                  <a:lnTo>
                    <a:pt x="534924" y="48463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618743" y="3677412"/>
              <a:ext cx="623570" cy="485140"/>
            </a:xfrm>
            <a:custGeom>
              <a:avLst/>
              <a:gdLst/>
              <a:ahLst/>
              <a:cxnLst/>
              <a:rect l="l" t="t" r="r" b="b"/>
              <a:pathLst>
                <a:path w="623569" h="485139">
                  <a:moveTo>
                    <a:pt x="0" y="134112"/>
                  </a:moveTo>
                  <a:lnTo>
                    <a:pt x="86868" y="0"/>
                  </a:lnTo>
                  <a:lnTo>
                    <a:pt x="310895" y="147828"/>
                  </a:lnTo>
                  <a:lnTo>
                    <a:pt x="534924" y="0"/>
                  </a:lnTo>
                  <a:lnTo>
                    <a:pt x="623316" y="134112"/>
                  </a:lnTo>
                  <a:lnTo>
                    <a:pt x="455676" y="242316"/>
                  </a:lnTo>
                  <a:lnTo>
                    <a:pt x="623316" y="352043"/>
                  </a:lnTo>
                  <a:lnTo>
                    <a:pt x="534924" y="484631"/>
                  </a:lnTo>
                  <a:lnTo>
                    <a:pt x="310895" y="338328"/>
                  </a:lnTo>
                  <a:lnTo>
                    <a:pt x="86868" y="484631"/>
                  </a:lnTo>
                  <a:lnTo>
                    <a:pt x="0" y="352043"/>
                  </a:lnTo>
                  <a:lnTo>
                    <a:pt x="166116" y="242316"/>
                  </a:lnTo>
                  <a:lnTo>
                    <a:pt x="0" y="134112"/>
                  </a:lnTo>
                  <a:close/>
                </a:path>
              </a:pathLst>
            </a:custGeom>
            <a:ln w="27432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618743" y="4142231"/>
              <a:ext cx="623570" cy="485140"/>
            </a:xfrm>
            <a:custGeom>
              <a:avLst/>
              <a:gdLst/>
              <a:ahLst/>
              <a:cxnLst/>
              <a:rect l="l" t="t" r="r" b="b"/>
              <a:pathLst>
                <a:path w="623569" h="485139">
                  <a:moveTo>
                    <a:pt x="534924" y="484631"/>
                  </a:moveTo>
                  <a:lnTo>
                    <a:pt x="310895" y="336804"/>
                  </a:lnTo>
                  <a:lnTo>
                    <a:pt x="86868" y="484631"/>
                  </a:lnTo>
                  <a:lnTo>
                    <a:pt x="0" y="350519"/>
                  </a:lnTo>
                  <a:lnTo>
                    <a:pt x="166116" y="242315"/>
                  </a:lnTo>
                  <a:lnTo>
                    <a:pt x="0" y="132587"/>
                  </a:lnTo>
                  <a:lnTo>
                    <a:pt x="86868" y="0"/>
                  </a:lnTo>
                  <a:lnTo>
                    <a:pt x="310895" y="146303"/>
                  </a:lnTo>
                  <a:lnTo>
                    <a:pt x="534924" y="0"/>
                  </a:lnTo>
                  <a:lnTo>
                    <a:pt x="623316" y="132587"/>
                  </a:lnTo>
                  <a:lnTo>
                    <a:pt x="455676" y="242315"/>
                  </a:lnTo>
                  <a:lnTo>
                    <a:pt x="623316" y="350519"/>
                  </a:lnTo>
                  <a:lnTo>
                    <a:pt x="534924" y="48463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618743" y="4142231"/>
              <a:ext cx="623570" cy="485140"/>
            </a:xfrm>
            <a:custGeom>
              <a:avLst/>
              <a:gdLst/>
              <a:ahLst/>
              <a:cxnLst/>
              <a:rect l="l" t="t" r="r" b="b"/>
              <a:pathLst>
                <a:path w="623569" h="485139">
                  <a:moveTo>
                    <a:pt x="0" y="132587"/>
                  </a:moveTo>
                  <a:lnTo>
                    <a:pt x="86868" y="0"/>
                  </a:lnTo>
                  <a:lnTo>
                    <a:pt x="310895" y="146303"/>
                  </a:lnTo>
                  <a:lnTo>
                    <a:pt x="534924" y="0"/>
                  </a:lnTo>
                  <a:lnTo>
                    <a:pt x="623316" y="132587"/>
                  </a:lnTo>
                  <a:lnTo>
                    <a:pt x="455676" y="242315"/>
                  </a:lnTo>
                  <a:lnTo>
                    <a:pt x="623316" y="350519"/>
                  </a:lnTo>
                  <a:lnTo>
                    <a:pt x="534924" y="484631"/>
                  </a:lnTo>
                  <a:lnTo>
                    <a:pt x="310895" y="336804"/>
                  </a:lnTo>
                  <a:lnTo>
                    <a:pt x="86868" y="484631"/>
                  </a:lnTo>
                  <a:lnTo>
                    <a:pt x="0" y="350519"/>
                  </a:lnTo>
                  <a:lnTo>
                    <a:pt x="166116" y="242315"/>
                  </a:lnTo>
                  <a:lnTo>
                    <a:pt x="0" y="132587"/>
                  </a:lnTo>
                  <a:close/>
                </a:path>
              </a:pathLst>
            </a:custGeom>
            <a:ln w="27432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207968" y="4793348"/>
            <a:ext cx="5424207" cy="667057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6353" spc="-880" baseline="-2893" dirty="0">
                <a:solidFill>
                  <a:srgbClr val="00AF50"/>
                </a:solidFill>
                <a:latin typeface="Times New Roman"/>
                <a:cs typeface="Times New Roman"/>
              </a:rPr>
              <a:t></a:t>
            </a:r>
            <a:r>
              <a:rPr sz="1941" spc="-9" dirty="0">
                <a:latin typeface="Tahoma"/>
                <a:cs typeface="Tahoma"/>
              </a:rPr>
              <a:t>c</a:t>
            </a:r>
            <a:r>
              <a:rPr sz="1941" spc="-13" dirty="0">
                <a:latin typeface="Tahoma"/>
                <a:cs typeface="Tahoma"/>
              </a:rPr>
              <a:t>o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-9" dirty="0">
                <a:latin typeface="Tahoma"/>
                <a:cs typeface="Tahoma"/>
              </a:rPr>
              <a:t>j</a:t>
            </a:r>
            <a:r>
              <a:rPr sz="1941" dirty="0">
                <a:latin typeface="Tahoma"/>
                <a:cs typeface="Tahoma"/>
              </a:rPr>
              <a:t>un</a:t>
            </a:r>
            <a:r>
              <a:rPr sz="1941" spc="-13" dirty="0">
                <a:latin typeface="Tahoma"/>
                <a:cs typeface="Tahoma"/>
              </a:rPr>
              <a:t>t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spc="26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d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18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-13" dirty="0">
                <a:latin typeface="Tahoma"/>
                <a:cs typeface="Tahoma"/>
              </a:rPr>
              <a:t>t</a:t>
            </a:r>
            <a:r>
              <a:rPr sz="1941" spc="-26" dirty="0">
                <a:latin typeface="Tahoma"/>
                <a:cs typeface="Tahoma"/>
              </a:rPr>
              <a:t>r</a:t>
            </a:r>
            <a:r>
              <a:rPr sz="1941" spc="-18" dirty="0">
                <a:latin typeface="Tahoma"/>
                <a:cs typeface="Tahoma"/>
              </a:rPr>
              <a:t>a</a:t>
            </a:r>
            <a:r>
              <a:rPr sz="1941" spc="-13" dirty="0">
                <a:latin typeface="Tahoma"/>
                <a:cs typeface="Tahoma"/>
              </a:rPr>
              <a:t>d</a:t>
            </a:r>
            <a:r>
              <a:rPr sz="1941" spc="4" dirty="0">
                <a:latin typeface="Tahoma"/>
                <a:cs typeface="Tahoma"/>
              </a:rPr>
              <a:t>a</a:t>
            </a:r>
            <a:r>
              <a:rPr sz="1941" spc="-4" dirty="0">
                <a:latin typeface="Tahoma"/>
                <a:cs typeface="Tahoma"/>
              </a:rPr>
              <a:t>s</a:t>
            </a:r>
            <a:r>
              <a:rPr sz="1941" spc="18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p</a:t>
            </a:r>
            <a:r>
              <a:rPr sz="1941" spc="-18" dirty="0">
                <a:latin typeface="Tahoma"/>
                <a:cs typeface="Tahoma"/>
              </a:rPr>
              <a:t>a</a:t>
            </a:r>
            <a:r>
              <a:rPr sz="1941" spc="-26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26" dirty="0">
                <a:latin typeface="Tahoma"/>
                <a:cs typeface="Tahoma"/>
              </a:rPr>
              <a:t>r</a:t>
            </a:r>
            <a:r>
              <a:rPr sz="1941" dirty="0">
                <a:latin typeface="Tahoma"/>
                <a:cs typeface="Tahoma"/>
              </a:rPr>
              <a:t>e</a:t>
            </a:r>
            <a:r>
              <a:rPr sz="1941" spc="-22" dirty="0">
                <a:latin typeface="Tahoma"/>
                <a:cs typeface="Tahoma"/>
              </a:rPr>
              <a:t>v</a:t>
            </a:r>
            <a:r>
              <a:rPr sz="1941" dirty="0">
                <a:latin typeface="Tahoma"/>
                <a:cs typeface="Tahoma"/>
              </a:rPr>
              <a:t>e</a:t>
            </a:r>
            <a:r>
              <a:rPr sz="1941" spc="-4" dirty="0">
                <a:latin typeface="Tahoma"/>
                <a:cs typeface="Tahoma"/>
              </a:rPr>
              <a:t>l</a:t>
            </a:r>
            <a:r>
              <a:rPr sz="1941" spc="-18" dirty="0">
                <a:latin typeface="Tahoma"/>
                <a:cs typeface="Tahoma"/>
              </a:rPr>
              <a:t>a</a:t>
            </a:r>
            <a:r>
              <a:rPr sz="1941" spc="-4" dirty="0">
                <a:latin typeface="Tahoma"/>
                <a:cs typeface="Tahoma"/>
              </a:rPr>
              <a:t>r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9" dirty="0">
                <a:latin typeface="Tahoma"/>
                <a:cs typeface="Tahoma"/>
              </a:rPr>
              <a:t>p</a:t>
            </a:r>
            <a:r>
              <a:rPr sz="1941" spc="-26" dirty="0">
                <a:latin typeface="Tahoma"/>
                <a:cs typeface="Tahoma"/>
              </a:rPr>
              <a:t>r</a:t>
            </a:r>
            <a:r>
              <a:rPr sz="1941" dirty="0">
                <a:latin typeface="Tahoma"/>
                <a:cs typeface="Tahoma"/>
              </a:rPr>
              <a:t>e</a:t>
            </a:r>
            <a:r>
              <a:rPr sz="1941" spc="-18" dirty="0">
                <a:latin typeface="Tahoma"/>
                <a:cs typeface="Tahoma"/>
              </a:rPr>
              <a:t>s</a:t>
            </a:r>
            <a:r>
              <a:rPr sz="1941" dirty="0">
                <a:latin typeface="Tahoma"/>
                <a:cs typeface="Tahoma"/>
              </a:rPr>
              <a:t>en</a:t>
            </a:r>
            <a:r>
              <a:rPr sz="1941" spc="-9" dirty="0">
                <a:latin typeface="Tahoma"/>
                <a:cs typeface="Tahoma"/>
              </a:rPr>
              <a:t>ç</a:t>
            </a:r>
            <a:r>
              <a:rPr sz="1941" spc="-4" dirty="0">
                <a:latin typeface="Tahoma"/>
                <a:cs typeface="Tahoma"/>
              </a:rPr>
              <a:t>a</a:t>
            </a:r>
            <a:endParaRPr sz="1941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07968" y="5473793"/>
            <a:ext cx="4873999" cy="667057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6353" spc="-880" baseline="-2893" dirty="0">
                <a:solidFill>
                  <a:srgbClr val="00AF50"/>
                </a:solidFill>
                <a:latin typeface="Times New Roman"/>
                <a:cs typeface="Times New Roman"/>
              </a:rPr>
              <a:t></a:t>
            </a:r>
            <a:r>
              <a:rPr sz="1941" spc="-9" dirty="0">
                <a:latin typeface="Tahoma"/>
                <a:cs typeface="Tahoma"/>
              </a:rPr>
              <a:t>E</a:t>
            </a:r>
            <a:r>
              <a:rPr sz="1941" spc="-18" dirty="0">
                <a:latin typeface="Tahoma"/>
                <a:cs typeface="Tahoma"/>
              </a:rPr>
              <a:t>xe</a:t>
            </a:r>
            <a:r>
              <a:rPr sz="1941" spc="-9" dirty="0">
                <a:latin typeface="Tahoma"/>
                <a:cs typeface="Tahoma"/>
              </a:rPr>
              <a:t>c</a:t>
            </a:r>
            <a:r>
              <a:rPr sz="1941" dirty="0">
                <a:latin typeface="Tahoma"/>
                <a:cs typeface="Tahoma"/>
              </a:rPr>
              <a:t>u</a:t>
            </a:r>
            <a:r>
              <a:rPr sz="1941" spc="-13" dirty="0">
                <a:latin typeface="Tahoma"/>
                <a:cs typeface="Tahoma"/>
              </a:rPr>
              <a:t>t</a:t>
            </a:r>
            <a:r>
              <a:rPr sz="1941" spc="4" dirty="0">
                <a:latin typeface="Tahoma"/>
                <a:cs typeface="Tahoma"/>
              </a:rPr>
              <a:t>a</a:t>
            </a:r>
            <a:r>
              <a:rPr sz="1941" spc="-4" dirty="0">
                <a:latin typeface="Tahoma"/>
                <a:cs typeface="Tahoma"/>
              </a:rPr>
              <a:t>r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o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s</a:t>
            </a:r>
            <a:r>
              <a:rPr sz="1941" spc="-13" dirty="0">
                <a:latin typeface="Tahoma"/>
                <a:cs typeface="Tahoma"/>
              </a:rPr>
              <a:t>o</a:t>
            </a:r>
            <a:r>
              <a:rPr sz="1941" spc="-22" dirty="0">
                <a:latin typeface="Tahoma"/>
                <a:cs typeface="Tahoma"/>
              </a:rPr>
              <a:t>f</a:t>
            </a:r>
            <a:r>
              <a:rPr sz="1941" spc="4" dirty="0">
                <a:latin typeface="Tahoma"/>
                <a:cs typeface="Tahoma"/>
              </a:rPr>
              <a:t>t</a:t>
            </a:r>
            <a:r>
              <a:rPr sz="1941" spc="-31" dirty="0">
                <a:latin typeface="Tahoma"/>
                <a:cs typeface="Tahoma"/>
              </a:rPr>
              <a:t>w</a:t>
            </a:r>
            <a:r>
              <a:rPr sz="1941" spc="4" dirty="0">
                <a:latin typeface="Tahoma"/>
                <a:cs typeface="Tahoma"/>
              </a:rPr>
              <a:t>a</a:t>
            </a:r>
            <a:r>
              <a:rPr sz="1941" spc="-26" dirty="0">
                <a:latin typeface="Tahoma"/>
                <a:cs typeface="Tahoma"/>
              </a:rPr>
              <a:t>r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40" dirty="0">
                <a:latin typeface="Tahoma"/>
                <a:cs typeface="Tahoma"/>
              </a:rPr>
              <a:t> </a:t>
            </a:r>
            <a:r>
              <a:rPr sz="1941" spc="-18" dirty="0">
                <a:latin typeface="Tahoma"/>
                <a:cs typeface="Tahoma"/>
              </a:rPr>
              <a:t>e</a:t>
            </a:r>
            <a:r>
              <a:rPr sz="1941" spc="-4" dirty="0">
                <a:latin typeface="Tahoma"/>
                <a:cs typeface="Tahoma"/>
              </a:rPr>
              <a:t>m</a:t>
            </a:r>
            <a:r>
              <a:rPr sz="1941" spc="13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p</a:t>
            </a:r>
            <a:r>
              <a:rPr sz="1941" spc="-26" dirty="0">
                <a:latin typeface="Tahoma"/>
                <a:cs typeface="Tahoma"/>
              </a:rPr>
              <a:t>r</a:t>
            </a:r>
            <a:r>
              <a:rPr sz="1941" dirty="0">
                <a:latin typeface="Tahoma"/>
                <a:cs typeface="Tahoma"/>
              </a:rPr>
              <a:t>es</a:t>
            </a:r>
            <a:r>
              <a:rPr sz="1941" spc="-18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n</a:t>
            </a:r>
            <a:r>
              <a:rPr sz="1941" spc="-9" dirty="0">
                <a:latin typeface="Tahoma"/>
                <a:cs typeface="Tahoma"/>
              </a:rPr>
              <a:t>ç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d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 u</a:t>
            </a:r>
            <a:r>
              <a:rPr sz="1941" spc="-4" dirty="0">
                <a:latin typeface="Tahoma"/>
                <a:cs typeface="Tahoma"/>
              </a:rPr>
              <a:t>m</a:t>
            </a:r>
            <a:endParaRPr sz="1941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4932" y="1009174"/>
            <a:ext cx="1980640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pc="26" dirty="0"/>
              <a:t>Sum</a:t>
            </a:r>
            <a:r>
              <a:rPr spc="-9" dirty="0"/>
              <a:t>á</a:t>
            </a:r>
            <a:r>
              <a:rPr spc="4" dirty="0"/>
              <a:t>r</a:t>
            </a:r>
            <a:r>
              <a:rPr spc="9" dirty="0"/>
              <a:t>i</a:t>
            </a:r>
            <a:r>
              <a:rPr spc="13" dirty="0"/>
              <a:t>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19905" y="2164976"/>
            <a:ext cx="4377018" cy="311774"/>
          </a:xfrm>
          <a:prstGeom prst="rect">
            <a:avLst/>
          </a:prstGeom>
          <a:ln w="27432">
            <a:solidFill>
              <a:srgbClr val="4B4DB5"/>
            </a:solidFill>
          </a:ln>
        </p:spPr>
        <p:txBody>
          <a:bodyPr vert="horz" wrap="square" lIns="0" tIns="46504" rIns="0" bIns="0" rtlCol="0">
            <a:spAutoFit/>
          </a:bodyPr>
          <a:lstStyle/>
          <a:p>
            <a:pPr marL="89652">
              <a:spcBef>
                <a:spcPts val="365"/>
              </a:spcBef>
            </a:pPr>
            <a:r>
              <a:rPr sz="1721" spc="9" dirty="0">
                <a:latin typeface="Verdana"/>
                <a:cs typeface="Verdana"/>
              </a:rPr>
              <a:t>Testes:</a:t>
            </a:r>
            <a:r>
              <a:rPr sz="1721" spc="4" dirty="0"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técnica</a:t>
            </a:r>
            <a:r>
              <a:rPr sz="1721" spc="18" dirty="0">
                <a:latin typeface="Verdana"/>
                <a:cs typeface="Verdana"/>
              </a:rPr>
              <a:t> </a:t>
            </a:r>
            <a:r>
              <a:rPr sz="1721" b="1" spc="13" dirty="0">
                <a:solidFill>
                  <a:srgbClr val="0A0AFF"/>
                </a:solidFill>
                <a:latin typeface="Verdana"/>
                <a:cs typeface="Verdana"/>
              </a:rPr>
              <a:t>dinâmica</a:t>
            </a:r>
            <a:r>
              <a:rPr sz="1721" b="1" spc="22" dirty="0">
                <a:solidFill>
                  <a:srgbClr val="0A0AFF"/>
                </a:solidFill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de</a:t>
            </a:r>
            <a:r>
              <a:rPr sz="1721" spc="26" dirty="0">
                <a:latin typeface="Verdana"/>
                <a:cs typeface="Verdana"/>
              </a:rPr>
              <a:t> </a:t>
            </a:r>
            <a:r>
              <a:rPr sz="1721" spc="13" dirty="0">
                <a:latin typeface="Verdana"/>
                <a:cs typeface="Verdana"/>
              </a:rPr>
              <a:t>V&amp;V</a:t>
            </a:r>
            <a:endParaRPr sz="1721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3669" y="2725719"/>
            <a:ext cx="6009714" cy="556856"/>
          </a:xfrm>
          <a:prstGeom prst="rect">
            <a:avLst/>
          </a:prstGeom>
          <a:ln w="27432">
            <a:solidFill>
              <a:srgbClr val="4B4DB5"/>
            </a:solidFill>
          </a:ln>
        </p:spPr>
        <p:txBody>
          <a:bodyPr vert="horz" wrap="square" lIns="0" tIns="42582" rIns="0" bIns="0" rtlCol="0">
            <a:spAutoFit/>
          </a:bodyPr>
          <a:lstStyle/>
          <a:p>
            <a:pPr marL="926216" marR="279041" indent="-641571">
              <a:lnSpc>
                <a:spcPct val="101499"/>
              </a:lnSpc>
              <a:spcBef>
                <a:spcPts val="335"/>
              </a:spcBef>
            </a:pPr>
            <a:r>
              <a:rPr sz="1721" spc="9" dirty="0">
                <a:latin typeface="Verdana"/>
                <a:cs typeface="Verdana"/>
              </a:rPr>
              <a:t>Testes</a:t>
            </a:r>
            <a:r>
              <a:rPr sz="1721" spc="31" dirty="0">
                <a:latin typeface="Verdana"/>
                <a:cs typeface="Verdana"/>
              </a:rPr>
              <a:t> </a:t>
            </a:r>
            <a:r>
              <a:rPr sz="1721" b="1" spc="13" dirty="0">
                <a:solidFill>
                  <a:srgbClr val="00AF50"/>
                </a:solidFill>
                <a:latin typeface="Verdana"/>
                <a:cs typeface="Verdana"/>
              </a:rPr>
              <a:t>revelam</a:t>
            </a:r>
            <a:r>
              <a:rPr sz="1721" b="1" spc="53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721" spc="13" dirty="0">
                <a:latin typeface="Verdana"/>
                <a:cs typeface="Verdana"/>
              </a:rPr>
              <a:t>a</a:t>
            </a:r>
            <a:r>
              <a:rPr sz="1721" spc="9" dirty="0">
                <a:latin typeface="Verdana"/>
                <a:cs typeface="Verdana"/>
              </a:rPr>
              <a:t> presença</a:t>
            </a:r>
            <a:r>
              <a:rPr sz="1721" spc="22" dirty="0"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de</a:t>
            </a:r>
            <a:r>
              <a:rPr sz="1721" spc="22" dirty="0">
                <a:latin typeface="Verdana"/>
                <a:cs typeface="Verdana"/>
              </a:rPr>
              <a:t> </a:t>
            </a:r>
            <a:r>
              <a:rPr sz="1721" b="1" spc="9" dirty="0">
                <a:solidFill>
                  <a:srgbClr val="00AF50"/>
                </a:solidFill>
                <a:latin typeface="Verdana"/>
                <a:cs typeface="Verdana"/>
              </a:rPr>
              <a:t>defeitos</a:t>
            </a:r>
            <a:r>
              <a:rPr sz="1721" b="1" spc="57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quando </a:t>
            </a:r>
            <a:r>
              <a:rPr sz="1721" spc="-596" dirty="0">
                <a:latin typeface="Verdana"/>
                <a:cs typeface="Verdana"/>
              </a:rPr>
              <a:t> </a:t>
            </a:r>
            <a:r>
              <a:rPr sz="1721" spc="13" dirty="0">
                <a:latin typeface="Verdana"/>
                <a:cs typeface="Verdana"/>
              </a:rPr>
              <a:t>ocorrem</a:t>
            </a:r>
            <a:r>
              <a:rPr sz="1721" spc="-9" dirty="0">
                <a:latin typeface="Verdana"/>
                <a:cs typeface="Verdana"/>
              </a:rPr>
              <a:t> </a:t>
            </a:r>
            <a:r>
              <a:rPr sz="1721" b="1" spc="9" dirty="0">
                <a:solidFill>
                  <a:srgbClr val="BF0000"/>
                </a:solidFill>
                <a:latin typeface="Verdana"/>
                <a:cs typeface="Verdana"/>
              </a:rPr>
              <a:t>falhas</a:t>
            </a:r>
            <a:r>
              <a:rPr sz="1721" b="1" spc="26" dirty="0">
                <a:solidFill>
                  <a:srgbClr val="BF0000"/>
                </a:solidFill>
                <a:latin typeface="Verdana"/>
                <a:cs typeface="Verdana"/>
              </a:rPr>
              <a:t> </a:t>
            </a:r>
            <a:r>
              <a:rPr sz="1721" spc="13" dirty="0">
                <a:latin typeface="Verdana"/>
                <a:cs typeface="Verdana"/>
              </a:rPr>
              <a:t>ao</a:t>
            </a:r>
            <a:r>
              <a:rPr sz="1721" spc="9" dirty="0">
                <a:latin typeface="Verdana"/>
                <a:cs typeface="Verdana"/>
              </a:rPr>
              <a:t> executar</a:t>
            </a:r>
            <a:r>
              <a:rPr sz="1721" spc="22" dirty="0">
                <a:latin typeface="Verdana"/>
                <a:cs typeface="Verdana"/>
              </a:rPr>
              <a:t> </a:t>
            </a:r>
            <a:r>
              <a:rPr sz="1721" spc="13" dirty="0">
                <a:latin typeface="Verdana"/>
                <a:cs typeface="Verdana"/>
              </a:rPr>
              <a:t>o</a:t>
            </a:r>
            <a:r>
              <a:rPr sz="1721" spc="-9" dirty="0"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código</a:t>
            </a:r>
            <a:endParaRPr sz="1721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7642" y="3531197"/>
            <a:ext cx="7338172" cy="822605"/>
          </a:xfrm>
          <a:prstGeom prst="rect">
            <a:avLst/>
          </a:prstGeom>
          <a:ln w="27432">
            <a:solidFill>
              <a:srgbClr val="4B4DB5"/>
            </a:solidFill>
          </a:ln>
        </p:spPr>
        <p:txBody>
          <a:bodyPr vert="horz" wrap="square" lIns="0" tIns="40901" rIns="0" bIns="0" rtlCol="0">
            <a:spAutoFit/>
          </a:bodyPr>
          <a:lstStyle/>
          <a:p>
            <a:pPr marL="514938" marR="504292" indent="-1121" algn="ctr">
              <a:lnSpc>
                <a:spcPct val="101499"/>
              </a:lnSpc>
              <a:spcBef>
                <a:spcPts val="322"/>
              </a:spcBef>
            </a:pPr>
            <a:r>
              <a:rPr sz="1721" spc="9" dirty="0">
                <a:latin typeface="Verdana"/>
                <a:cs typeface="Verdana"/>
              </a:rPr>
              <a:t>Testes</a:t>
            </a:r>
            <a:r>
              <a:rPr sz="1721" spc="40" dirty="0"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determinam</a:t>
            </a:r>
            <a:r>
              <a:rPr sz="1721" spc="35" dirty="0"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se</a:t>
            </a:r>
            <a:r>
              <a:rPr sz="1721" spc="13" dirty="0">
                <a:latin typeface="Verdana"/>
                <a:cs typeface="Verdana"/>
              </a:rPr>
              <a:t> o sw</a:t>
            </a:r>
            <a:r>
              <a:rPr sz="1721" spc="26" dirty="0"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satisafaz</a:t>
            </a:r>
            <a:r>
              <a:rPr sz="1721" spc="13" dirty="0"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aos</a:t>
            </a:r>
            <a:r>
              <a:rPr sz="1721" spc="13" dirty="0">
                <a:latin typeface="Verdana"/>
                <a:cs typeface="Verdana"/>
              </a:rPr>
              <a:t> </a:t>
            </a:r>
            <a:r>
              <a:rPr sz="1721" b="1" spc="9" dirty="0">
                <a:solidFill>
                  <a:srgbClr val="0070BF"/>
                </a:solidFill>
                <a:latin typeface="Verdana"/>
                <a:cs typeface="Verdana"/>
              </a:rPr>
              <a:t>requisitos </a:t>
            </a:r>
            <a:r>
              <a:rPr sz="1721" b="1" spc="13" dirty="0">
                <a:solidFill>
                  <a:srgbClr val="0070BF"/>
                </a:solidFill>
                <a:latin typeface="Verdana"/>
                <a:cs typeface="Verdana"/>
              </a:rPr>
              <a:t> funcionais</a:t>
            </a:r>
            <a:r>
              <a:rPr sz="1721" spc="13" dirty="0">
                <a:latin typeface="Verdana"/>
                <a:cs typeface="Verdana"/>
              </a:rPr>
              <a:t>,</a:t>
            </a:r>
            <a:r>
              <a:rPr sz="1721" spc="9" dirty="0">
                <a:latin typeface="Verdana"/>
                <a:cs typeface="Verdana"/>
              </a:rPr>
              <a:t> </a:t>
            </a:r>
            <a:r>
              <a:rPr sz="1721" spc="13" dirty="0">
                <a:latin typeface="Verdana"/>
                <a:cs typeface="Verdana"/>
              </a:rPr>
              <a:t>mas</a:t>
            </a:r>
            <a:r>
              <a:rPr sz="1721" dirty="0">
                <a:latin typeface="Verdana"/>
                <a:cs typeface="Verdana"/>
              </a:rPr>
              <a:t> </a:t>
            </a:r>
            <a:r>
              <a:rPr sz="1721" spc="13" dirty="0">
                <a:latin typeface="Verdana"/>
                <a:cs typeface="Verdana"/>
              </a:rPr>
              <a:t>também </a:t>
            </a:r>
            <a:r>
              <a:rPr sz="1721" spc="9" dirty="0">
                <a:latin typeface="Verdana"/>
                <a:cs typeface="Verdana"/>
              </a:rPr>
              <a:t>se</a:t>
            </a:r>
            <a:r>
              <a:rPr sz="1721" spc="13" dirty="0"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atende</a:t>
            </a:r>
            <a:r>
              <a:rPr sz="1721" spc="26" dirty="0">
                <a:latin typeface="Verdana"/>
                <a:cs typeface="Verdana"/>
              </a:rPr>
              <a:t> </a:t>
            </a:r>
            <a:r>
              <a:rPr sz="1721" spc="13" dirty="0">
                <a:latin typeface="Verdana"/>
                <a:cs typeface="Verdana"/>
              </a:rPr>
              <a:t>à</a:t>
            </a:r>
            <a:r>
              <a:rPr sz="1721" dirty="0"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características</a:t>
            </a:r>
            <a:r>
              <a:rPr sz="1721" spc="18" dirty="0">
                <a:latin typeface="Verdana"/>
                <a:cs typeface="Verdana"/>
              </a:rPr>
              <a:t> de </a:t>
            </a:r>
            <a:r>
              <a:rPr sz="1721" spc="-591" dirty="0">
                <a:latin typeface="Verdana"/>
                <a:cs typeface="Verdana"/>
              </a:rPr>
              <a:t> </a:t>
            </a:r>
            <a:r>
              <a:rPr sz="1721" b="1" spc="9" dirty="0">
                <a:solidFill>
                  <a:srgbClr val="A34274"/>
                </a:solidFill>
                <a:latin typeface="Verdana"/>
                <a:cs typeface="Verdana"/>
              </a:rPr>
              <a:t>qualidade</a:t>
            </a:r>
            <a:endParaRPr sz="1721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6086" y="4584102"/>
            <a:ext cx="8021171" cy="822605"/>
          </a:xfrm>
          <a:prstGeom prst="rect">
            <a:avLst/>
          </a:prstGeom>
          <a:ln w="27432">
            <a:solidFill>
              <a:srgbClr val="4B4DB5"/>
            </a:solidFill>
          </a:ln>
        </p:spPr>
        <p:txBody>
          <a:bodyPr vert="horz" wrap="square" lIns="0" tIns="40901" rIns="0" bIns="0" rtlCol="0">
            <a:spAutoFit/>
          </a:bodyPr>
          <a:lstStyle/>
          <a:p>
            <a:pPr marL="286326" marR="277921" algn="ctr">
              <a:lnSpc>
                <a:spcPct val="101499"/>
              </a:lnSpc>
              <a:spcBef>
                <a:spcPts val="322"/>
              </a:spcBef>
            </a:pPr>
            <a:r>
              <a:rPr sz="1721" spc="9" dirty="0">
                <a:latin typeface="Verdana"/>
                <a:cs typeface="Verdana"/>
              </a:rPr>
              <a:t>Testes</a:t>
            </a:r>
            <a:r>
              <a:rPr sz="1721" spc="44" dirty="0"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podem</a:t>
            </a:r>
            <a:r>
              <a:rPr sz="1721" spc="22" dirty="0">
                <a:latin typeface="Verdana"/>
                <a:cs typeface="Verdana"/>
              </a:rPr>
              <a:t> </a:t>
            </a:r>
            <a:r>
              <a:rPr sz="1721" spc="13" dirty="0">
                <a:latin typeface="Verdana"/>
                <a:cs typeface="Verdana"/>
              </a:rPr>
              <a:t>ser </a:t>
            </a:r>
            <a:r>
              <a:rPr sz="1721" spc="9" dirty="0">
                <a:latin typeface="Verdana"/>
                <a:cs typeface="Verdana"/>
              </a:rPr>
              <a:t>categorizados</a:t>
            </a:r>
            <a:r>
              <a:rPr sz="1721" spc="26" dirty="0"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conforme</a:t>
            </a:r>
            <a:r>
              <a:rPr sz="1721" spc="18" dirty="0">
                <a:latin typeface="Verdana"/>
                <a:cs typeface="Verdana"/>
              </a:rPr>
              <a:t> </a:t>
            </a:r>
            <a:r>
              <a:rPr sz="1721" spc="13" dirty="0">
                <a:latin typeface="Verdana"/>
                <a:cs typeface="Verdana"/>
              </a:rPr>
              <a:t>a</a:t>
            </a:r>
            <a:r>
              <a:rPr sz="1721" spc="9" dirty="0">
                <a:latin typeface="Verdana"/>
                <a:cs typeface="Verdana"/>
              </a:rPr>
              <a:t> técnica</a:t>
            </a:r>
            <a:r>
              <a:rPr sz="1721" spc="26" dirty="0"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de</a:t>
            </a:r>
            <a:r>
              <a:rPr sz="1721" spc="35" dirty="0"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geração</a:t>
            </a:r>
            <a:r>
              <a:rPr sz="1721" spc="-4" dirty="0">
                <a:latin typeface="Verdana"/>
                <a:cs typeface="Verdana"/>
              </a:rPr>
              <a:t> </a:t>
            </a:r>
            <a:r>
              <a:rPr sz="1721" spc="18" dirty="0">
                <a:latin typeface="Verdana"/>
                <a:cs typeface="Verdana"/>
              </a:rPr>
              <a:t>de </a:t>
            </a:r>
            <a:r>
              <a:rPr sz="1721" spc="-596" dirty="0"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casos</a:t>
            </a:r>
            <a:r>
              <a:rPr sz="1721" spc="-13" dirty="0">
                <a:latin typeface="Verdana"/>
                <a:cs typeface="Verdana"/>
              </a:rPr>
              <a:t> </a:t>
            </a:r>
            <a:r>
              <a:rPr sz="1721" spc="18" dirty="0">
                <a:latin typeface="Verdana"/>
                <a:cs typeface="Verdana"/>
              </a:rPr>
              <a:t>de</a:t>
            </a:r>
            <a:r>
              <a:rPr sz="1721" spc="31" dirty="0">
                <a:latin typeface="Verdana"/>
                <a:cs typeface="Verdana"/>
              </a:rPr>
              <a:t> </a:t>
            </a:r>
            <a:r>
              <a:rPr sz="1721" spc="4" dirty="0">
                <a:latin typeface="Verdana"/>
                <a:cs typeface="Verdana"/>
              </a:rPr>
              <a:t>teste,</a:t>
            </a:r>
            <a:r>
              <a:rPr sz="1721" spc="31" dirty="0">
                <a:latin typeface="Verdana"/>
                <a:cs typeface="Verdana"/>
              </a:rPr>
              <a:t> </a:t>
            </a:r>
            <a:r>
              <a:rPr sz="1721" spc="13" dirty="0">
                <a:latin typeface="Verdana"/>
                <a:cs typeface="Verdana"/>
              </a:rPr>
              <a:t>a</a:t>
            </a:r>
            <a:r>
              <a:rPr sz="1721" spc="4" dirty="0"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escala</a:t>
            </a:r>
            <a:r>
              <a:rPr sz="1721" spc="4" dirty="0">
                <a:latin typeface="Verdana"/>
                <a:cs typeface="Verdana"/>
              </a:rPr>
              <a:t> </a:t>
            </a:r>
            <a:r>
              <a:rPr sz="1721" spc="18" dirty="0">
                <a:latin typeface="Verdana"/>
                <a:cs typeface="Verdana"/>
              </a:rPr>
              <a:t>do</a:t>
            </a:r>
            <a:r>
              <a:rPr sz="1721" spc="13" dirty="0"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que</a:t>
            </a:r>
            <a:r>
              <a:rPr sz="1721" spc="31" dirty="0">
                <a:latin typeface="Verdana"/>
                <a:cs typeface="Verdana"/>
              </a:rPr>
              <a:t> </a:t>
            </a:r>
            <a:r>
              <a:rPr sz="1721" spc="13" dirty="0">
                <a:latin typeface="Verdana"/>
                <a:cs typeface="Verdana"/>
              </a:rPr>
              <a:t>é </a:t>
            </a:r>
            <a:r>
              <a:rPr sz="1721" spc="9" dirty="0">
                <a:latin typeface="Verdana"/>
                <a:cs typeface="Verdana"/>
              </a:rPr>
              <a:t>testado,</a:t>
            </a:r>
            <a:r>
              <a:rPr sz="1721" spc="13" dirty="0"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as</a:t>
            </a:r>
            <a:r>
              <a:rPr sz="1721" spc="4" dirty="0"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características</a:t>
            </a:r>
            <a:r>
              <a:rPr sz="1721" spc="26" dirty="0"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de </a:t>
            </a:r>
            <a:r>
              <a:rPr sz="1721" spc="13" dirty="0">
                <a:latin typeface="Verdana"/>
                <a:cs typeface="Verdana"/>
              </a:rPr>
              <a:t> </a:t>
            </a:r>
            <a:r>
              <a:rPr sz="1721" spc="9" dirty="0">
                <a:latin typeface="Verdana"/>
                <a:cs typeface="Verdana"/>
              </a:rPr>
              <a:t>qualidade</a:t>
            </a:r>
            <a:endParaRPr sz="1721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25722" y="6149340"/>
            <a:ext cx="403412" cy="4034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23608" y="5751306"/>
            <a:ext cx="7331449" cy="560188"/>
          </a:xfrm>
          <a:prstGeom prst="rect">
            <a:avLst/>
          </a:prstGeom>
          <a:ln w="27432">
            <a:solidFill>
              <a:srgbClr val="4B4DB5"/>
            </a:solidFill>
          </a:ln>
        </p:spPr>
        <p:txBody>
          <a:bodyPr vert="horz" wrap="square" lIns="0" tIns="36419" rIns="0" bIns="0" rtlCol="0">
            <a:spAutoFit/>
          </a:bodyPr>
          <a:lstStyle/>
          <a:p>
            <a:pPr marL="2705244" marR="287446" indent="-2411634">
              <a:lnSpc>
                <a:spcPct val="101600"/>
              </a:lnSpc>
              <a:spcBef>
                <a:spcPts val="287"/>
              </a:spcBef>
            </a:pPr>
            <a:r>
              <a:rPr sz="1721" spc="-26" dirty="0">
                <a:latin typeface="Trebuchet MS"/>
                <a:cs typeface="Trebuchet MS"/>
              </a:rPr>
              <a:t>Um</a:t>
            </a:r>
            <a:r>
              <a:rPr sz="1721" spc="-13" dirty="0">
                <a:latin typeface="Trebuchet MS"/>
                <a:cs typeface="Trebuchet MS"/>
              </a:rPr>
              <a:t> </a:t>
            </a:r>
            <a:r>
              <a:rPr sz="1721" spc="35" dirty="0">
                <a:latin typeface="Trebuchet MS"/>
                <a:cs typeface="Trebuchet MS"/>
              </a:rPr>
              <a:t>processo</a:t>
            </a:r>
            <a:r>
              <a:rPr sz="1721" spc="9" dirty="0">
                <a:latin typeface="Trebuchet MS"/>
                <a:cs typeface="Trebuchet MS"/>
              </a:rPr>
              <a:t> </a:t>
            </a:r>
            <a:r>
              <a:rPr sz="1721" spc="-66" dirty="0">
                <a:latin typeface="Trebuchet MS"/>
                <a:cs typeface="Trebuchet MS"/>
              </a:rPr>
              <a:t>é</a:t>
            </a:r>
            <a:r>
              <a:rPr sz="1721" spc="9" dirty="0">
                <a:latin typeface="Trebuchet MS"/>
                <a:cs typeface="Trebuchet MS"/>
              </a:rPr>
              <a:t> </a:t>
            </a:r>
            <a:r>
              <a:rPr sz="1721" spc="26" dirty="0">
                <a:latin typeface="Trebuchet MS"/>
                <a:cs typeface="Trebuchet MS"/>
              </a:rPr>
              <a:t>necessário para</a:t>
            </a:r>
            <a:r>
              <a:rPr sz="1721" spc="-4" dirty="0">
                <a:latin typeface="Trebuchet MS"/>
                <a:cs typeface="Trebuchet MS"/>
              </a:rPr>
              <a:t> </a:t>
            </a:r>
            <a:r>
              <a:rPr sz="1721" spc="22" dirty="0">
                <a:latin typeface="Trebuchet MS"/>
                <a:cs typeface="Trebuchet MS"/>
              </a:rPr>
              <a:t>organizar</a:t>
            </a:r>
            <a:r>
              <a:rPr sz="1721" spc="13" dirty="0">
                <a:latin typeface="Trebuchet MS"/>
                <a:cs typeface="Trebuchet MS"/>
              </a:rPr>
              <a:t> </a:t>
            </a:r>
            <a:r>
              <a:rPr sz="1721" spc="-66" dirty="0">
                <a:latin typeface="Trebuchet MS"/>
                <a:cs typeface="Trebuchet MS"/>
              </a:rPr>
              <a:t>e</a:t>
            </a:r>
            <a:r>
              <a:rPr sz="1721" spc="13" dirty="0">
                <a:latin typeface="Trebuchet MS"/>
                <a:cs typeface="Trebuchet MS"/>
              </a:rPr>
              <a:t> </a:t>
            </a:r>
            <a:r>
              <a:rPr sz="1721" spc="18" dirty="0">
                <a:latin typeface="Trebuchet MS"/>
                <a:cs typeface="Trebuchet MS"/>
              </a:rPr>
              <a:t>acompanhar </a:t>
            </a:r>
            <a:r>
              <a:rPr sz="1721" spc="75" dirty="0">
                <a:latin typeface="Trebuchet MS"/>
                <a:cs typeface="Trebuchet MS"/>
              </a:rPr>
              <a:t>as</a:t>
            </a:r>
            <a:r>
              <a:rPr sz="1721" spc="-4" dirty="0">
                <a:latin typeface="Trebuchet MS"/>
                <a:cs typeface="Trebuchet MS"/>
              </a:rPr>
              <a:t> </a:t>
            </a:r>
            <a:r>
              <a:rPr sz="1721" spc="22" dirty="0">
                <a:latin typeface="Trebuchet MS"/>
                <a:cs typeface="Trebuchet MS"/>
              </a:rPr>
              <a:t>diversas </a:t>
            </a:r>
            <a:r>
              <a:rPr sz="1721" spc="-503" dirty="0">
                <a:latin typeface="Trebuchet MS"/>
                <a:cs typeface="Trebuchet MS"/>
              </a:rPr>
              <a:t> </a:t>
            </a:r>
            <a:r>
              <a:rPr sz="1721" spc="-18" dirty="0">
                <a:latin typeface="Trebuchet MS"/>
                <a:cs typeface="Trebuchet MS"/>
              </a:rPr>
              <a:t>atividades</a:t>
            </a:r>
            <a:r>
              <a:rPr sz="1721" spc="4" dirty="0">
                <a:latin typeface="Trebuchet MS"/>
                <a:cs typeface="Trebuchet MS"/>
              </a:rPr>
              <a:t> </a:t>
            </a:r>
            <a:r>
              <a:rPr sz="1721" spc="-44" dirty="0">
                <a:latin typeface="Trebuchet MS"/>
                <a:cs typeface="Trebuchet MS"/>
              </a:rPr>
              <a:t>de</a:t>
            </a:r>
            <a:r>
              <a:rPr sz="1721" spc="4" dirty="0">
                <a:latin typeface="Trebuchet MS"/>
                <a:cs typeface="Trebuchet MS"/>
              </a:rPr>
              <a:t> </a:t>
            </a:r>
            <a:r>
              <a:rPr sz="1721" spc="-22" dirty="0">
                <a:latin typeface="Trebuchet MS"/>
                <a:cs typeface="Trebuchet MS"/>
              </a:rPr>
              <a:t>testes</a:t>
            </a:r>
            <a:endParaRPr sz="172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4931" y="1009174"/>
            <a:ext cx="3163421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pc="13" dirty="0"/>
              <a:t>LEITURA</a:t>
            </a:r>
            <a:r>
              <a:rPr spc="4" dirty="0"/>
              <a:t> </a:t>
            </a:r>
            <a:r>
              <a:rPr spc="22" dirty="0"/>
              <a:t>#</a:t>
            </a:r>
            <a:r>
              <a:rPr spc="-22" dirty="0"/>
              <a:t> </a:t>
            </a:r>
            <a:r>
              <a:rPr spc="13" dirty="0"/>
              <a:t>1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95569" y="1678192"/>
            <a:ext cx="2244314" cy="22443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0288" y="3594002"/>
            <a:ext cx="6316196" cy="36996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338" spc="-4" dirty="0">
                <a:latin typeface="Arial MT"/>
                <a:cs typeface="Arial MT"/>
              </a:rPr>
              <a:t>J.</a:t>
            </a:r>
            <a:r>
              <a:rPr sz="2338" spc="-18" dirty="0">
                <a:latin typeface="Arial MT"/>
                <a:cs typeface="Arial MT"/>
              </a:rPr>
              <a:t> </a:t>
            </a:r>
            <a:r>
              <a:rPr sz="2338" spc="-9" dirty="0">
                <a:latin typeface="Arial MT"/>
                <a:cs typeface="Arial MT"/>
              </a:rPr>
              <a:t>Whittaker:</a:t>
            </a:r>
            <a:r>
              <a:rPr sz="2338" spc="4" dirty="0">
                <a:latin typeface="Arial MT"/>
                <a:cs typeface="Arial MT"/>
              </a:rPr>
              <a:t> </a:t>
            </a:r>
            <a:r>
              <a:rPr sz="2338" spc="-9" dirty="0">
                <a:latin typeface="Arial MT"/>
                <a:cs typeface="Arial MT"/>
              </a:rPr>
              <a:t>por</a:t>
            </a:r>
            <a:r>
              <a:rPr sz="2338" spc="-4" dirty="0">
                <a:latin typeface="Arial MT"/>
                <a:cs typeface="Arial MT"/>
              </a:rPr>
              <a:t> </a:t>
            </a:r>
            <a:r>
              <a:rPr sz="2338" spc="-9" dirty="0">
                <a:latin typeface="Arial MT"/>
                <a:cs typeface="Arial MT"/>
              </a:rPr>
              <a:t>que</a:t>
            </a:r>
            <a:r>
              <a:rPr sz="2338" spc="9" dirty="0">
                <a:latin typeface="Arial MT"/>
                <a:cs typeface="Arial MT"/>
              </a:rPr>
              <a:t> </a:t>
            </a:r>
            <a:r>
              <a:rPr sz="2338" spc="-9" dirty="0">
                <a:latin typeface="Arial MT"/>
                <a:cs typeface="Arial MT"/>
              </a:rPr>
              <a:t>é</a:t>
            </a:r>
            <a:r>
              <a:rPr sz="2338" spc="-13" dirty="0">
                <a:latin typeface="Arial MT"/>
                <a:cs typeface="Arial MT"/>
              </a:rPr>
              <a:t> </a:t>
            </a:r>
            <a:r>
              <a:rPr sz="2338" spc="-4" dirty="0">
                <a:latin typeface="Arial MT"/>
                <a:cs typeface="Arial MT"/>
              </a:rPr>
              <a:t>difícil </a:t>
            </a:r>
            <a:r>
              <a:rPr sz="2338" spc="-9" dirty="0">
                <a:latin typeface="Arial MT"/>
                <a:cs typeface="Arial MT"/>
              </a:rPr>
              <a:t>testar</a:t>
            </a:r>
            <a:r>
              <a:rPr sz="2338" spc="18" dirty="0">
                <a:latin typeface="Arial MT"/>
                <a:cs typeface="Arial MT"/>
              </a:rPr>
              <a:t> </a:t>
            </a:r>
            <a:r>
              <a:rPr sz="2338" spc="-13" dirty="0">
                <a:latin typeface="Arial MT"/>
                <a:cs typeface="Arial MT"/>
              </a:rPr>
              <a:t>(ver</a:t>
            </a:r>
            <a:r>
              <a:rPr sz="2338" spc="18" dirty="0">
                <a:latin typeface="Arial MT"/>
                <a:cs typeface="Arial MT"/>
              </a:rPr>
              <a:t> </a:t>
            </a:r>
            <a:r>
              <a:rPr sz="2338" spc="-13" dirty="0">
                <a:latin typeface="Arial MT"/>
                <a:cs typeface="Arial MT"/>
              </a:rPr>
              <a:t>Moodle)</a:t>
            </a:r>
            <a:endParaRPr sz="233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4931" y="1009174"/>
            <a:ext cx="2784662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pc="9" dirty="0"/>
              <a:t>Referências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91844" y="2119600"/>
            <a:ext cx="7921999" cy="1568008"/>
          </a:xfrm>
          <a:prstGeom prst="rect">
            <a:avLst/>
          </a:prstGeom>
        </p:spPr>
        <p:txBody>
          <a:bodyPr vert="horz" wrap="square" lIns="0" tIns="34178" rIns="0" bIns="0" rtlCol="0">
            <a:spAutoFit/>
          </a:bodyPr>
          <a:lstStyle/>
          <a:p>
            <a:pPr marL="309859" marR="4483" indent="-299213">
              <a:lnSpc>
                <a:spcPts val="2330"/>
              </a:lnSpc>
              <a:spcBef>
                <a:spcPts val="269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20802" algn="l"/>
                <a:tab pos="421924" algn="l"/>
                <a:tab pos="1291547" algn="l"/>
                <a:tab pos="2212159" algn="l"/>
              </a:tabLst>
            </a:pPr>
            <a:r>
              <a:rPr sz="1588" dirty="0"/>
              <a:t>	</a:t>
            </a:r>
            <a:r>
              <a:rPr sz="1941" spc="-4" dirty="0">
                <a:latin typeface="Tahoma"/>
                <a:cs typeface="Tahoma"/>
              </a:rPr>
              <a:t>Glenford</a:t>
            </a:r>
            <a:r>
              <a:rPr sz="1941" spc="1200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J.</a:t>
            </a:r>
            <a:r>
              <a:rPr sz="1941" spc="1187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Myers,</a:t>
            </a:r>
            <a:r>
              <a:rPr sz="1941" spc="1187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Corey</a:t>
            </a:r>
            <a:r>
              <a:rPr sz="1941" spc="1187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Sandler,</a:t>
            </a:r>
            <a:r>
              <a:rPr sz="1941" spc="1200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Tom</a:t>
            </a:r>
            <a:r>
              <a:rPr sz="1941" spc="1200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Badgett.</a:t>
            </a:r>
            <a:r>
              <a:rPr sz="1941" spc="1200" dirty="0">
                <a:latin typeface="Tahoma"/>
                <a:cs typeface="Tahoma"/>
              </a:rPr>
              <a:t> </a:t>
            </a:r>
            <a:r>
              <a:rPr sz="2030" i="1" dirty="0">
                <a:latin typeface="Verdana"/>
                <a:cs typeface="Verdana"/>
              </a:rPr>
              <a:t>TheAtofSotwaerfr  Tesing</a:t>
            </a:r>
            <a:r>
              <a:rPr sz="1941" dirty="0">
                <a:latin typeface="Tahoma"/>
                <a:cs typeface="Tahoma"/>
              </a:rPr>
              <a:t>.</a:t>
            </a:r>
            <a:r>
              <a:rPr sz="2030" i="1" dirty="0">
                <a:latin typeface="Verdana"/>
                <a:cs typeface="Verdana"/>
              </a:rPr>
              <a:t>t	</a:t>
            </a:r>
            <a:r>
              <a:rPr sz="1941" spc="-4" dirty="0">
                <a:latin typeface="Tahoma"/>
                <a:cs typeface="Tahoma"/>
              </a:rPr>
              <a:t>Editora	</a:t>
            </a:r>
            <a:r>
              <a:rPr sz="1941" spc="-9" dirty="0">
                <a:latin typeface="Tahoma"/>
                <a:cs typeface="Tahoma"/>
              </a:rPr>
              <a:t>John</a:t>
            </a:r>
            <a:r>
              <a:rPr sz="1941" spc="13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Wiley</a:t>
            </a:r>
            <a:r>
              <a:rPr sz="1941" spc="13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&amp;</a:t>
            </a:r>
            <a:r>
              <a:rPr sz="1941" spc="22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Sons,</a:t>
            </a:r>
            <a:r>
              <a:rPr sz="1941" spc="-13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2012.</a:t>
            </a:r>
            <a:r>
              <a:rPr sz="1941" spc="-13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Cap.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1</a:t>
            </a:r>
            <a:r>
              <a:rPr sz="1941" spc="-22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spc="1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2</a:t>
            </a:r>
            <a:endParaRPr sz="1941" dirty="0">
              <a:latin typeface="Tahoma"/>
              <a:cs typeface="Tahoma"/>
            </a:endParaRPr>
          </a:p>
          <a:p>
            <a:pPr marL="344599" marR="511576" indent="-333953">
              <a:spcBef>
                <a:spcPts val="388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44599" algn="l"/>
                <a:tab pos="345160" algn="l"/>
              </a:tabLst>
            </a:pPr>
            <a:r>
              <a:rPr sz="1941" spc="-4" dirty="0">
                <a:latin typeface="Tahoma"/>
                <a:cs typeface="Tahoma"/>
              </a:rPr>
              <a:t>Maurício</a:t>
            </a:r>
            <a:r>
              <a:rPr sz="1941" spc="22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Aniche.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Effective</a:t>
            </a:r>
            <a:r>
              <a:rPr sz="1941" spc="40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Software</a:t>
            </a:r>
            <a:r>
              <a:rPr sz="1941" spc="35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Testing.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A</a:t>
            </a:r>
            <a:r>
              <a:rPr sz="1941" spc="-9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Developers</a:t>
            </a:r>
            <a:r>
              <a:rPr sz="1941" spc="13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Guide. </a:t>
            </a:r>
            <a:r>
              <a:rPr sz="1941" spc="-59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Manning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Publications</a:t>
            </a:r>
            <a:r>
              <a:rPr sz="1941" spc="40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Co.,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2022.</a:t>
            </a:r>
            <a:r>
              <a:rPr sz="1941" spc="-13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Cap.</a:t>
            </a:r>
            <a:r>
              <a:rPr sz="1941" spc="-13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1.</a:t>
            </a:r>
            <a:endParaRPr sz="1941" dirty="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25722" y="6149340"/>
            <a:ext cx="403412" cy="40341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4932" y="1009174"/>
            <a:ext cx="3923740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pc="13" dirty="0"/>
              <a:t>Leitura</a:t>
            </a:r>
            <a:r>
              <a:rPr spc="-79" dirty="0"/>
              <a:t> </a:t>
            </a:r>
            <a:r>
              <a:rPr spc="13" dirty="0"/>
              <a:t>adicional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25722" y="6149340"/>
            <a:ext cx="403412" cy="4034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02783" y="1998550"/>
            <a:ext cx="8169649" cy="5179382"/>
          </a:xfrm>
          <a:prstGeom prst="rect">
            <a:avLst/>
          </a:prstGeom>
        </p:spPr>
        <p:txBody>
          <a:bodyPr vert="horz" wrap="square" lIns="0" tIns="34178" rIns="0" bIns="0" rtlCol="0">
            <a:spAutoFit/>
          </a:bodyPr>
          <a:lstStyle/>
          <a:p>
            <a:pPr marL="374296" marR="15689" indent="-299213">
              <a:lnSpc>
                <a:spcPts val="2330"/>
              </a:lnSpc>
              <a:spcBef>
                <a:spcPts val="269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09037" algn="l"/>
                <a:tab pos="409596" algn="l"/>
                <a:tab pos="1076382" algn="l"/>
              </a:tabLst>
            </a:pPr>
            <a:r>
              <a:rPr sz="1588" dirty="0"/>
              <a:t>	</a:t>
            </a:r>
            <a:r>
              <a:rPr sz="1941" dirty="0">
                <a:latin typeface="Tahoma"/>
                <a:cs typeface="Tahoma"/>
              </a:rPr>
              <a:t>Robert               Binder.               </a:t>
            </a:r>
            <a:r>
              <a:rPr sz="2030" i="1" dirty="0">
                <a:latin typeface="Verdana"/>
                <a:cs typeface="Verdana"/>
              </a:rPr>
              <a:t>Testingobject-orientedsystems:models,patterns,and  toos</a:t>
            </a:r>
            <a:r>
              <a:rPr sz="1941" dirty="0">
                <a:latin typeface="Tahoma"/>
                <a:cs typeface="Tahoma"/>
              </a:rPr>
              <a:t>.</a:t>
            </a:r>
            <a:r>
              <a:rPr sz="2030" i="1" dirty="0">
                <a:latin typeface="Verdana"/>
                <a:cs typeface="Verdana"/>
              </a:rPr>
              <a:t>l</a:t>
            </a:r>
            <a:r>
              <a:rPr sz="2030" i="1" spc="-649" dirty="0">
                <a:latin typeface="Verdana"/>
                <a:cs typeface="Verdana"/>
              </a:rPr>
              <a:t>	</a:t>
            </a:r>
            <a:r>
              <a:rPr sz="1941" spc="-4" dirty="0">
                <a:latin typeface="Tahoma"/>
                <a:cs typeface="Tahoma"/>
              </a:rPr>
              <a:t>Editora</a:t>
            </a:r>
            <a:r>
              <a:rPr sz="1941" spc="1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Addison-Wesley</a:t>
            </a:r>
            <a:r>
              <a:rPr sz="1941" spc="13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Professional,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2000.</a:t>
            </a:r>
            <a:r>
              <a:rPr sz="1941" spc="-3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Cap.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3</a:t>
            </a:r>
            <a:endParaRPr sz="1941" dirty="0">
              <a:latin typeface="Tahoma"/>
              <a:cs typeface="Tahoma"/>
            </a:endParaRPr>
          </a:p>
          <a:p>
            <a:pPr marL="409037" marR="602348" indent="-333953">
              <a:spcBef>
                <a:spcPts val="393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09037" algn="l"/>
                <a:tab pos="409596" algn="l"/>
              </a:tabLst>
            </a:pPr>
            <a:r>
              <a:rPr sz="1941" spc="-4" dirty="0">
                <a:latin typeface="Tahoma"/>
                <a:cs typeface="Tahoma"/>
              </a:rPr>
              <a:t>Rex</a:t>
            </a:r>
            <a:r>
              <a:rPr sz="1941" spc="-18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Black,</a:t>
            </a:r>
            <a:r>
              <a:rPr sz="1941" spc="26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Erik</a:t>
            </a:r>
            <a:r>
              <a:rPr sz="1941" spc="18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Van</a:t>
            </a:r>
            <a:r>
              <a:rPr sz="1941" spc="-4" dirty="0">
                <a:latin typeface="Tahoma"/>
                <a:cs typeface="Tahoma"/>
              </a:rPr>
              <a:t> Veenendaal,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Dorothy</a:t>
            </a:r>
            <a:r>
              <a:rPr sz="1941" spc="35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Graham.</a:t>
            </a:r>
            <a:r>
              <a:rPr sz="1941" spc="-9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Foundations</a:t>
            </a:r>
            <a:r>
              <a:rPr sz="1941" spc="18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of </a:t>
            </a:r>
            <a:r>
              <a:rPr sz="1941" spc="-59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Software</a:t>
            </a:r>
            <a:r>
              <a:rPr sz="1941" spc="13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Testing.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3</a:t>
            </a:r>
            <a:r>
              <a:rPr sz="1919" spc="-6" baseline="24904" dirty="0">
                <a:latin typeface="Tahoma"/>
                <a:cs typeface="Tahoma"/>
              </a:rPr>
              <a:t>rd</a:t>
            </a:r>
            <a:r>
              <a:rPr sz="1941" spc="-4" dirty="0">
                <a:latin typeface="Tahoma"/>
                <a:cs typeface="Tahoma"/>
              </a:rPr>
              <a:t>.</a:t>
            </a:r>
            <a:r>
              <a:rPr sz="1941" spc="-13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Edition.</a:t>
            </a:r>
            <a:r>
              <a:rPr sz="1941" spc="26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Cap.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1</a:t>
            </a:r>
            <a:endParaRPr sz="1941" dirty="0">
              <a:latin typeface="Tahoma"/>
              <a:cs typeface="Tahoma"/>
            </a:endParaRPr>
          </a:p>
          <a:p>
            <a:pPr marL="409037" marR="451061" indent="-333953">
              <a:spcBef>
                <a:spcPts val="463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09037" algn="l"/>
                <a:tab pos="409596" algn="l"/>
              </a:tabLst>
            </a:pPr>
            <a:r>
              <a:rPr sz="1941" spc="-4" dirty="0">
                <a:latin typeface="Tahoma"/>
                <a:cs typeface="Tahoma"/>
              </a:rPr>
              <a:t>Glenford</a:t>
            </a:r>
            <a:r>
              <a:rPr sz="1941" spc="26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J.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Myers.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The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Art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of</a:t>
            </a:r>
            <a:r>
              <a:rPr sz="1941" spc="1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Software</a:t>
            </a:r>
            <a:r>
              <a:rPr sz="1941" spc="1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Testing.</a:t>
            </a:r>
            <a:r>
              <a:rPr sz="1941" spc="-9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John</a:t>
            </a:r>
            <a:r>
              <a:rPr sz="1941" spc="18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Wiley</a:t>
            </a:r>
            <a:r>
              <a:rPr sz="1941" spc="18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&amp;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Sons, </a:t>
            </a:r>
            <a:r>
              <a:rPr sz="1941" spc="-59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1979</a:t>
            </a:r>
            <a:r>
              <a:rPr sz="1941" spc="-22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(1ª</a:t>
            </a:r>
            <a:r>
              <a:rPr sz="1941" spc="-13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edição)</a:t>
            </a:r>
            <a:endParaRPr sz="1941" dirty="0">
              <a:latin typeface="Tahoma"/>
              <a:cs typeface="Tahoma"/>
            </a:endParaRPr>
          </a:p>
          <a:p>
            <a:pPr marL="244862">
              <a:lnSpc>
                <a:spcPts val="2197"/>
              </a:lnSpc>
              <a:spcBef>
                <a:spcPts val="847"/>
              </a:spcBef>
            </a:pPr>
            <a:r>
              <a:rPr sz="1941" b="1" spc="-4" dirty="0">
                <a:latin typeface="Arial"/>
                <a:cs typeface="Arial"/>
              </a:rPr>
              <a:t>Sobre processo</a:t>
            </a:r>
            <a:r>
              <a:rPr sz="1941" b="1" spc="-13" dirty="0">
                <a:latin typeface="Arial"/>
                <a:cs typeface="Arial"/>
              </a:rPr>
              <a:t> </a:t>
            </a:r>
            <a:r>
              <a:rPr sz="1941" b="1" spc="-4" dirty="0">
                <a:latin typeface="Arial"/>
                <a:cs typeface="Arial"/>
              </a:rPr>
              <a:t>de testes</a:t>
            </a:r>
            <a:r>
              <a:rPr sz="1941" spc="-4" dirty="0">
                <a:latin typeface="Arial MT"/>
                <a:cs typeface="Arial MT"/>
              </a:rPr>
              <a:t>:</a:t>
            </a:r>
            <a:endParaRPr sz="1941" dirty="0">
              <a:latin typeface="Arial MT"/>
              <a:cs typeface="Arial MT"/>
            </a:endParaRPr>
          </a:p>
          <a:p>
            <a:pPr marL="321626" indent="-277360">
              <a:lnSpc>
                <a:spcPts val="2197"/>
              </a:lnSpc>
              <a:buClr>
                <a:srgbClr val="C380CF"/>
              </a:buClr>
              <a:buSzPct val="54545"/>
              <a:buFont typeface="Times New Roman"/>
              <a:buChar char="■"/>
              <a:tabLst>
                <a:tab pos="321626" algn="l"/>
                <a:tab pos="322186" algn="l"/>
              </a:tabLst>
            </a:pPr>
            <a:r>
              <a:rPr sz="1941" spc="-4" dirty="0">
                <a:latin typeface="Tahoma"/>
                <a:cs typeface="Tahoma"/>
              </a:rPr>
              <a:t>Site</a:t>
            </a:r>
            <a:r>
              <a:rPr sz="1941" spc="44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ISTQB:</a:t>
            </a:r>
            <a:r>
              <a:rPr sz="1941" spc="31" dirty="0">
                <a:solidFill>
                  <a:srgbClr val="C380CF"/>
                </a:solidFill>
                <a:latin typeface="Tahoma"/>
                <a:cs typeface="Tahoma"/>
              </a:rPr>
              <a:t> </a:t>
            </a:r>
            <a:r>
              <a:rPr sz="1941" u="heavy" spc="-9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Tahoma"/>
                <a:cs typeface="Tahoma"/>
                <a:hlinkClick r:id="rId4"/>
              </a:rPr>
              <a:t>http://tryqa.com/what-is-fundamental-test-process-in-</a:t>
            </a:r>
            <a:endParaRPr sz="1941" dirty="0">
              <a:latin typeface="Tahoma"/>
              <a:cs typeface="Tahoma"/>
            </a:endParaRPr>
          </a:p>
          <a:p>
            <a:pPr marL="321626"/>
            <a:r>
              <a:rPr sz="1941" u="heavy" spc="-9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Tahoma"/>
                <a:cs typeface="Tahoma"/>
              </a:rPr>
              <a:t>software-testing/</a:t>
            </a:r>
            <a:endParaRPr sz="1941" dirty="0">
              <a:latin typeface="Tahoma"/>
              <a:cs typeface="Tahoma"/>
            </a:endParaRPr>
          </a:p>
          <a:p>
            <a:pPr marL="321626" marR="1434429" indent="-277360">
              <a:spcBef>
                <a:spcPts val="468"/>
              </a:spcBef>
              <a:buClr>
                <a:srgbClr val="C380CF"/>
              </a:buClr>
              <a:buSzPct val="54545"/>
              <a:buFont typeface="Times New Roman"/>
              <a:buChar char="■"/>
              <a:tabLst>
                <a:tab pos="321626" algn="l"/>
                <a:tab pos="322186" algn="l"/>
              </a:tabLst>
            </a:pPr>
            <a:r>
              <a:rPr sz="1941" spc="-9" dirty="0">
                <a:latin typeface="Tahoma"/>
                <a:cs typeface="Tahoma"/>
              </a:rPr>
              <a:t>Andreas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35" dirty="0">
                <a:latin typeface="Tahoma"/>
                <a:cs typeface="Tahoma"/>
              </a:rPr>
              <a:t>Spillner,</a:t>
            </a:r>
            <a:r>
              <a:rPr sz="1941" spc="35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Tilo</a:t>
            </a:r>
            <a:r>
              <a:rPr sz="1941" spc="-4" dirty="0">
                <a:latin typeface="Tahoma"/>
                <a:cs typeface="Tahoma"/>
              </a:rPr>
              <a:t> Linz,</a:t>
            </a:r>
            <a:r>
              <a:rPr sz="1941" spc="13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Hans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40" dirty="0">
                <a:latin typeface="Tahoma"/>
                <a:cs typeface="Tahoma"/>
              </a:rPr>
              <a:t>Schaefer.</a:t>
            </a:r>
            <a:r>
              <a:rPr sz="1941" spc="53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Software</a:t>
            </a:r>
            <a:r>
              <a:rPr sz="1941" spc="49" dirty="0">
                <a:latin typeface="Tahoma"/>
                <a:cs typeface="Tahoma"/>
              </a:rPr>
              <a:t> </a:t>
            </a:r>
            <a:r>
              <a:rPr sz="1941" spc="-35" dirty="0">
                <a:latin typeface="Tahoma"/>
                <a:cs typeface="Tahoma"/>
              </a:rPr>
              <a:t>Testing </a:t>
            </a:r>
            <a:r>
              <a:rPr sz="1941" spc="-596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Foundations.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Rocky</a:t>
            </a:r>
            <a:r>
              <a:rPr sz="1941" spc="13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Nook</a:t>
            </a:r>
            <a:r>
              <a:rPr sz="1941" spc="35" dirty="0">
                <a:latin typeface="Tahoma"/>
                <a:cs typeface="Tahoma"/>
              </a:rPr>
              <a:t> </a:t>
            </a:r>
            <a:r>
              <a:rPr sz="1941" spc="-40" dirty="0">
                <a:latin typeface="Tahoma"/>
                <a:cs typeface="Tahoma"/>
              </a:rPr>
              <a:t>ed.,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2ª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edição,</a:t>
            </a:r>
            <a:r>
              <a:rPr sz="1941" spc="26" dirty="0">
                <a:latin typeface="Tahoma"/>
                <a:cs typeface="Tahoma"/>
              </a:rPr>
              <a:t> </a:t>
            </a:r>
            <a:r>
              <a:rPr sz="1941" spc="-35" dirty="0">
                <a:latin typeface="Tahoma"/>
                <a:cs typeface="Tahoma"/>
              </a:rPr>
              <a:t>2007.</a:t>
            </a:r>
            <a:r>
              <a:rPr sz="1941" spc="-13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cap.</a:t>
            </a:r>
            <a:r>
              <a:rPr sz="1941" spc="-13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2.</a:t>
            </a:r>
          </a:p>
          <a:p>
            <a:pPr marL="321626" marR="516619" indent="-277360">
              <a:spcBef>
                <a:spcPts val="463"/>
              </a:spcBef>
              <a:buClr>
                <a:srgbClr val="C380CF"/>
              </a:buClr>
              <a:buSzPct val="54545"/>
              <a:buFont typeface="Times New Roman"/>
              <a:buChar char="■"/>
              <a:tabLst>
                <a:tab pos="321626" algn="l"/>
                <a:tab pos="322186" algn="l"/>
              </a:tabLst>
            </a:pPr>
            <a:r>
              <a:rPr sz="1941" spc="-4" dirty="0">
                <a:latin typeface="Tahoma"/>
                <a:cs typeface="Tahoma"/>
              </a:rPr>
              <a:t>Wilson </a:t>
            </a:r>
            <a:r>
              <a:rPr sz="1941" spc="4" dirty="0">
                <a:latin typeface="Tahoma"/>
                <a:cs typeface="Tahoma"/>
              </a:rPr>
              <a:t>de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Pádua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Paula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Fº.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Engenharia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4" dirty="0">
                <a:latin typeface="Tahoma"/>
                <a:cs typeface="Tahoma"/>
              </a:rPr>
              <a:t>de</a:t>
            </a:r>
            <a:r>
              <a:rPr sz="1941" spc="-22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Software</a:t>
            </a:r>
            <a:r>
              <a:rPr sz="1941" spc="44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-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Fundamentos, </a:t>
            </a:r>
            <a:r>
              <a:rPr sz="1941" spc="-596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Métodos</a:t>
            </a:r>
            <a:r>
              <a:rPr sz="1941" spc="13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e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Padrões.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Editora</a:t>
            </a:r>
            <a:r>
              <a:rPr sz="1941" spc="22" dirty="0">
                <a:latin typeface="Tahoma"/>
                <a:cs typeface="Tahoma"/>
              </a:rPr>
              <a:t> </a:t>
            </a:r>
            <a:r>
              <a:rPr sz="1941" spc="-53" dirty="0">
                <a:latin typeface="Tahoma"/>
                <a:cs typeface="Tahoma"/>
              </a:rPr>
              <a:t>LTC,</a:t>
            </a:r>
            <a:r>
              <a:rPr sz="1941" spc="-13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2ª</a:t>
            </a:r>
            <a:r>
              <a:rPr sz="1941" spc="-13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edição,</a:t>
            </a:r>
            <a:r>
              <a:rPr sz="1941" spc="26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2003,</a:t>
            </a:r>
            <a:r>
              <a:rPr sz="1941" spc="-13" dirty="0">
                <a:latin typeface="Tahoma"/>
                <a:cs typeface="Tahoma"/>
              </a:rPr>
              <a:t> cap.</a:t>
            </a:r>
            <a:r>
              <a:rPr sz="1941" spc="26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8</a:t>
            </a:r>
            <a:endParaRPr sz="1941" dirty="0">
              <a:latin typeface="Tahoma"/>
              <a:cs typeface="Tahoma"/>
            </a:endParaRPr>
          </a:p>
          <a:p>
            <a:pPr marL="321626" marR="334513" indent="-277360">
              <a:spcBef>
                <a:spcPts val="468"/>
              </a:spcBef>
              <a:buClr>
                <a:srgbClr val="C380CF"/>
              </a:buClr>
              <a:buSzPct val="54545"/>
              <a:buFont typeface="Times New Roman"/>
              <a:buChar char="■"/>
              <a:tabLst>
                <a:tab pos="321626" algn="l"/>
                <a:tab pos="322186" algn="l"/>
              </a:tabLst>
            </a:pPr>
            <a:r>
              <a:rPr sz="1941" spc="-4" dirty="0">
                <a:latin typeface="Tahoma"/>
                <a:cs typeface="Tahoma"/>
              </a:rPr>
              <a:t>A.</a:t>
            </a:r>
            <a:r>
              <a:rPr sz="1941" spc="-9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Bartie.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Garantia</a:t>
            </a:r>
            <a:r>
              <a:rPr sz="1941" spc="4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</a:t>
            </a:r>
            <a:r>
              <a:rPr sz="1941" spc="9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Qualidade</a:t>
            </a:r>
            <a:r>
              <a:rPr sz="1941" spc="22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</a:t>
            </a:r>
            <a:r>
              <a:rPr sz="1941" spc="22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Software.</a:t>
            </a:r>
            <a:r>
              <a:rPr sz="1941" spc="35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Editora</a:t>
            </a:r>
            <a:r>
              <a:rPr sz="1941" spc="26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Campus,</a:t>
            </a:r>
            <a:r>
              <a:rPr sz="1941" spc="-9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2002, </a:t>
            </a:r>
            <a:r>
              <a:rPr sz="1941" spc="-59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cap</a:t>
            </a:r>
            <a:r>
              <a:rPr sz="1941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7907" y="3010796"/>
            <a:ext cx="7117528" cy="304979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25722" y="6149340"/>
            <a:ext cx="403412" cy="4034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4932" y="1009174"/>
            <a:ext cx="2470337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pc="9" dirty="0"/>
              <a:t>Definições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86026" y="2230446"/>
            <a:ext cx="7466479" cy="3190729"/>
          </a:xfrm>
          <a:prstGeom prst="rect">
            <a:avLst/>
          </a:prstGeom>
        </p:spPr>
        <p:txBody>
          <a:bodyPr vert="horz" wrap="square" lIns="0" tIns="22971" rIns="0" bIns="0" rtlCol="0">
            <a:spAutoFit/>
          </a:bodyPr>
          <a:lstStyle/>
          <a:p>
            <a:pPr marL="288007" marR="655019" indent="-277360">
              <a:lnSpc>
                <a:spcPts val="2797"/>
              </a:lnSpc>
              <a:spcBef>
                <a:spcPts val="180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288007" algn="l"/>
                <a:tab pos="288567" algn="l"/>
              </a:tabLst>
            </a:pPr>
            <a:r>
              <a:rPr sz="2338" b="1" spc="-9" dirty="0">
                <a:latin typeface="Tahoma"/>
                <a:cs typeface="Tahoma"/>
              </a:rPr>
              <a:t>Executar </a:t>
            </a:r>
            <a:r>
              <a:rPr sz="2338" spc="-9" dirty="0">
                <a:latin typeface="Tahoma"/>
                <a:cs typeface="Tahoma"/>
              </a:rPr>
              <a:t>o </a:t>
            </a:r>
            <a:r>
              <a:rPr sz="2338" spc="-4" dirty="0">
                <a:latin typeface="Tahoma"/>
                <a:cs typeface="Tahoma"/>
              </a:rPr>
              <a:t>produto </a:t>
            </a:r>
            <a:r>
              <a:rPr sz="2338" dirty="0">
                <a:latin typeface="Tahoma"/>
                <a:cs typeface="Tahoma"/>
              </a:rPr>
              <a:t>de </a:t>
            </a:r>
            <a:r>
              <a:rPr sz="2338" spc="-13" dirty="0">
                <a:latin typeface="Tahoma"/>
                <a:cs typeface="Tahoma"/>
              </a:rPr>
              <a:t>software </a:t>
            </a:r>
            <a:r>
              <a:rPr sz="2338" spc="-4" dirty="0">
                <a:latin typeface="Tahoma"/>
                <a:cs typeface="Tahoma"/>
              </a:rPr>
              <a:t>com </a:t>
            </a:r>
            <a:r>
              <a:rPr sz="2338" spc="-9" dirty="0">
                <a:latin typeface="Tahoma"/>
                <a:cs typeface="Tahoma"/>
              </a:rPr>
              <a:t>o </a:t>
            </a:r>
            <a:r>
              <a:rPr sz="2338" spc="-4" dirty="0">
                <a:latin typeface="Tahoma"/>
                <a:cs typeface="Tahoma"/>
              </a:rPr>
              <a:t>intuito </a:t>
            </a:r>
            <a:r>
              <a:rPr sz="2338" spc="-13" dirty="0">
                <a:latin typeface="Tahoma"/>
                <a:cs typeface="Tahoma"/>
              </a:rPr>
              <a:t>de </a:t>
            </a:r>
            <a:r>
              <a:rPr sz="2338" spc="-719" dirty="0">
                <a:latin typeface="Tahoma"/>
                <a:cs typeface="Tahoma"/>
              </a:rPr>
              <a:t> </a:t>
            </a:r>
            <a:r>
              <a:rPr sz="2338" spc="-4" dirty="0">
                <a:solidFill>
                  <a:srgbClr val="BF0000"/>
                </a:solidFill>
                <a:latin typeface="Tahoma"/>
                <a:cs typeface="Tahoma"/>
              </a:rPr>
              <a:t>detectar</a:t>
            </a:r>
            <a:r>
              <a:rPr sz="2338" spc="-40" dirty="0">
                <a:solidFill>
                  <a:srgbClr val="BF0000"/>
                </a:solidFill>
                <a:latin typeface="Tahoma"/>
                <a:cs typeface="Tahoma"/>
              </a:rPr>
              <a:t> </a:t>
            </a:r>
            <a:r>
              <a:rPr sz="2338" spc="-9" dirty="0">
                <a:solidFill>
                  <a:srgbClr val="BF0000"/>
                </a:solidFill>
                <a:latin typeface="Tahoma"/>
                <a:cs typeface="Tahoma"/>
              </a:rPr>
              <a:t>a</a:t>
            </a:r>
            <a:r>
              <a:rPr sz="2338" dirty="0">
                <a:solidFill>
                  <a:srgbClr val="BF0000"/>
                </a:solidFill>
                <a:latin typeface="Tahoma"/>
                <a:cs typeface="Tahoma"/>
              </a:rPr>
              <a:t> </a:t>
            </a:r>
            <a:r>
              <a:rPr sz="2338" spc="-4" dirty="0">
                <a:solidFill>
                  <a:srgbClr val="BF0000"/>
                </a:solidFill>
                <a:latin typeface="Tahoma"/>
                <a:cs typeface="Tahoma"/>
              </a:rPr>
              <a:t>presença</a:t>
            </a:r>
            <a:r>
              <a:rPr sz="2338" spc="-26" dirty="0">
                <a:solidFill>
                  <a:srgbClr val="BF0000"/>
                </a:solidFill>
                <a:latin typeface="Tahoma"/>
                <a:cs typeface="Tahoma"/>
              </a:rPr>
              <a:t> </a:t>
            </a:r>
            <a:r>
              <a:rPr sz="2338" dirty="0">
                <a:solidFill>
                  <a:srgbClr val="BF0000"/>
                </a:solidFill>
                <a:latin typeface="Tahoma"/>
                <a:cs typeface="Tahoma"/>
              </a:rPr>
              <a:t>de</a:t>
            </a:r>
            <a:r>
              <a:rPr sz="2338" spc="-26" dirty="0">
                <a:solidFill>
                  <a:srgbClr val="BF0000"/>
                </a:solidFill>
                <a:latin typeface="Tahoma"/>
                <a:cs typeface="Tahoma"/>
              </a:rPr>
              <a:t> </a:t>
            </a:r>
            <a:r>
              <a:rPr sz="2338" spc="-9" dirty="0">
                <a:solidFill>
                  <a:srgbClr val="BF0000"/>
                </a:solidFill>
                <a:latin typeface="Tahoma"/>
                <a:cs typeface="Tahoma"/>
              </a:rPr>
              <a:t>defeitos </a:t>
            </a:r>
            <a:r>
              <a:rPr sz="2338" spc="-9" dirty="0">
                <a:latin typeface="Tahoma"/>
                <a:cs typeface="Tahoma"/>
              </a:rPr>
              <a:t>[G.Myers,</a:t>
            </a:r>
            <a:r>
              <a:rPr sz="2338" spc="-18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1979]</a:t>
            </a:r>
            <a:endParaRPr sz="2338">
              <a:latin typeface="Tahoma"/>
              <a:cs typeface="Tahoma"/>
            </a:endParaRPr>
          </a:p>
          <a:p>
            <a:pPr marL="288007" marR="4483" indent="-277360">
              <a:lnSpc>
                <a:spcPts val="2797"/>
              </a:lnSpc>
              <a:spcBef>
                <a:spcPts val="1160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288007" algn="l"/>
                <a:tab pos="288567" algn="l"/>
              </a:tabLst>
            </a:pPr>
            <a:r>
              <a:rPr sz="2338" spc="-9" dirty="0">
                <a:latin typeface="Tahoma"/>
                <a:cs typeface="Tahoma"/>
              </a:rPr>
              <a:t>Processo</a:t>
            </a:r>
            <a:r>
              <a:rPr sz="2338" dirty="0">
                <a:latin typeface="Tahoma"/>
                <a:cs typeface="Tahoma"/>
              </a:rPr>
              <a:t> de</a:t>
            </a:r>
            <a:r>
              <a:rPr sz="2338" spc="-26" dirty="0">
                <a:latin typeface="Tahoma"/>
                <a:cs typeface="Tahoma"/>
              </a:rPr>
              <a:t> </a:t>
            </a:r>
            <a:r>
              <a:rPr sz="2338" b="1" spc="-9" dirty="0">
                <a:latin typeface="Tahoma"/>
                <a:cs typeface="Tahoma"/>
              </a:rPr>
              <a:t>execução</a:t>
            </a:r>
            <a:r>
              <a:rPr sz="2338" b="1" spc="35" dirty="0">
                <a:latin typeface="Tahoma"/>
                <a:cs typeface="Tahoma"/>
              </a:rPr>
              <a:t> </a:t>
            </a:r>
            <a:r>
              <a:rPr sz="2338" spc="-13" dirty="0">
                <a:latin typeface="Tahoma"/>
                <a:cs typeface="Tahoma"/>
              </a:rPr>
              <a:t>de</a:t>
            </a:r>
            <a:r>
              <a:rPr sz="2338" spc="-9" dirty="0">
                <a:latin typeface="Tahoma"/>
                <a:cs typeface="Tahoma"/>
              </a:rPr>
              <a:t> </a:t>
            </a:r>
            <a:r>
              <a:rPr sz="2338" spc="-4" dirty="0">
                <a:latin typeface="Tahoma"/>
                <a:cs typeface="Tahoma"/>
              </a:rPr>
              <a:t>um</a:t>
            </a:r>
            <a:r>
              <a:rPr sz="2338" spc="-9" dirty="0">
                <a:latin typeface="Tahoma"/>
                <a:cs typeface="Tahoma"/>
              </a:rPr>
              <a:t> sistema</a:t>
            </a:r>
            <a:r>
              <a:rPr sz="2338" spc="-4" dirty="0">
                <a:latin typeface="Tahoma"/>
                <a:cs typeface="Tahoma"/>
              </a:rPr>
              <a:t> </a:t>
            </a:r>
            <a:r>
              <a:rPr sz="2338" spc="-13" dirty="0">
                <a:latin typeface="Tahoma"/>
                <a:cs typeface="Tahoma"/>
              </a:rPr>
              <a:t>ou</a:t>
            </a:r>
            <a:r>
              <a:rPr sz="2338" spc="-4" dirty="0">
                <a:latin typeface="Tahoma"/>
                <a:cs typeface="Tahoma"/>
              </a:rPr>
              <a:t> componente </a:t>
            </a:r>
            <a:r>
              <a:rPr sz="2338" spc="-719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sob</a:t>
            </a:r>
            <a:r>
              <a:rPr sz="2338" spc="-18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condições</a:t>
            </a:r>
            <a:r>
              <a:rPr sz="2338" spc="4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especificas</a:t>
            </a:r>
            <a:r>
              <a:rPr sz="2338" spc="4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para</a:t>
            </a:r>
            <a:r>
              <a:rPr sz="2338" spc="4" dirty="0">
                <a:latin typeface="Tahoma"/>
                <a:cs typeface="Tahoma"/>
              </a:rPr>
              <a:t> </a:t>
            </a:r>
            <a:r>
              <a:rPr sz="2338" spc="-4" dirty="0">
                <a:latin typeface="Tahoma"/>
                <a:cs typeface="Tahoma"/>
              </a:rPr>
              <a:t>detectar</a:t>
            </a:r>
            <a:r>
              <a:rPr sz="2338" spc="-26" dirty="0">
                <a:latin typeface="Tahoma"/>
                <a:cs typeface="Tahoma"/>
              </a:rPr>
              <a:t> </a:t>
            </a:r>
            <a:r>
              <a:rPr sz="2338" b="1" spc="-9" dirty="0">
                <a:solidFill>
                  <a:srgbClr val="006600"/>
                </a:solidFill>
                <a:latin typeface="Tahoma"/>
                <a:cs typeface="Tahoma"/>
              </a:rPr>
              <a:t>diferenças </a:t>
            </a:r>
            <a:r>
              <a:rPr sz="2338" b="1" spc="-4" dirty="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entre</a:t>
            </a:r>
            <a:r>
              <a:rPr sz="2338" spc="-26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os</a:t>
            </a:r>
            <a:r>
              <a:rPr sz="2338" spc="18" dirty="0">
                <a:latin typeface="Tahoma"/>
                <a:cs typeface="Tahoma"/>
              </a:rPr>
              <a:t> </a:t>
            </a:r>
            <a:r>
              <a:rPr sz="2338" b="1" spc="-9" dirty="0">
                <a:solidFill>
                  <a:srgbClr val="006600"/>
                </a:solidFill>
                <a:latin typeface="Tahoma"/>
                <a:cs typeface="Tahoma"/>
              </a:rPr>
              <a:t>resultados</a:t>
            </a:r>
            <a:r>
              <a:rPr sz="2338" b="1" dirty="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sz="2338" b="1" spc="-9" dirty="0">
                <a:solidFill>
                  <a:srgbClr val="006600"/>
                </a:solidFill>
                <a:latin typeface="Tahoma"/>
                <a:cs typeface="Tahoma"/>
              </a:rPr>
              <a:t>obtidos</a:t>
            </a:r>
            <a:r>
              <a:rPr sz="2338" b="1" spc="26" dirty="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e</a:t>
            </a:r>
            <a:r>
              <a:rPr sz="2338" spc="-4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os</a:t>
            </a:r>
            <a:r>
              <a:rPr sz="2338" dirty="0">
                <a:latin typeface="Tahoma"/>
                <a:cs typeface="Tahoma"/>
              </a:rPr>
              <a:t> </a:t>
            </a:r>
            <a:r>
              <a:rPr sz="2338" b="1" spc="-9" dirty="0">
                <a:solidFill>
                  <a:srgbClr val="0066CC"/>
                </a:solidFill>
                <a:latin typeface="Tahoma"/>
                <a:cs typeface="Tahoma"/>
              </a:rPr>
              <a:t>esperados</a:t>
            </a:r>
            <a:r>
              <a:rPr sz="2338" b="1" spc="49" dirty="0">
                <a:solidFill>
                  <a:srgbClr val="0066CC"/>
                </a:solidFill>
                <a:latin typeface="Tahoma"/>
                <a:cs typeface="Tahoma"/>
              </a:rPr>
              <a:t> </a:t>
            </a:r>
            <a:r>
              <a:rPr sz="2338" spc="-13" dirty="0">
                <a:latin typeface="Tahoma"/>
                <a:cs typeface="Tahoma"/>
              </a:rPr>
              <a:t>[IEEE </a:t>
            </a:r>
            <a:r>
              <a:rPr sz="2338" spc="-9" dirty="0">
                <a:latin typeface="Tahoma"/>
                <a:cs typeface="Tahoma"/>
              </a:rPr>
              <a:t> 610.12-1990]</a:t>
            </a:r>
            <a:endParaRPr sz="2338">
              <a:latin typeface="Tahoma"/>
              <a:cs typeface="Tahoma"/>
            </a:endParaRPr>
          </a:p>
          <a:p>
            <a:pPr marL="288007" indent="-277360">
              <a:lnSpc>
                <a:spcPts val="2802"/>
              </a:lnSpc>
              <a:spcBef>
                <a:spcPts val="1054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288007" algn="l"/>
                <a:tab pos="288567" algn="l"/>
              </a:tabLst>
            </a:pPr>
            <a:r>
              <a:rPr sz="2338" b="1" spc="-9" dirty="0">
                <a:solidFill>
                  <a:srgbClr val="0070BF"/>
                </a:solidFill>
                <a:latin typeface="Tahoma"/>
                <a:cs typeface="Tahoma"/>
              </a:rPr>
              <a:t>Avaliar</a:t>
            </a:r>
            <a:r>
              <a:rPr sz="2338" b="1" spc="49" dirty="0">
                <a:solidFill>
                  <a:srgbClr val="0070BF"/>
                </a:solidFill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o</a:t>
            </a:r>
            <a:r>
              <a:rPr sz="2338" spc="-18" dirty="0">
                <a:latin typeface="Tahoma"/>
                <a:cs typeface="Tahoma"/>
              </a:rPr>
              <a:t> </a:t>
            </a:r>
            <a:r>
              <a:rPr sz="2338" spc="-4" dirty="0">
                <a:latin typeface="Tahoma"/>
                <a:cs typeface="Tahoma"/>
              </a:rPr>
              <a:t>produto</a:t>
            </a:r>
            <a:r>
              <a:rPr sz="2338" spc="-35" dirty="0">
                <a:latin typeface="Tahoma"/>
                <a:cs typeface="Tahoma"/>
              </a:rPr>
              <a:t> </a:t>
            </a:r>
            <a:r>
              <a:rPr sz="2338" dirty="0">
                <a:latin typeface="Tahoma"/>
                <a:cs typeface="Tahoma"/>
              </a:rPr>
              <a:t>de</a:t>
            </a:r>
            <a:r>
              <a:rPr sz="2338" spc="-26" dirty="0">
                <a:latin typeface="Tahoma"/>
                <a:cs typeface="Tahoma"/>
              </a:rPr>
              <a:t> </a:t>
            </a:r>
            <a:r>
              <a:rPr sz="2338" spc="-13" dirty="0">
                <a:latin typeface="Tahoma"/>
                <a:cs typeface="Tahoma"/>
              </a:rPr>
              <a:t>software</a:t>
            </a:r>
            <a:r>
              <a:rPr sz="2338" spc="26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observando</a:t>
            </a:r>
            <a:r>
              <a:rPr sz="2338" spc="-18" dirty="0">
                <a:latin typeface="Tahoma"/>
                <a:cs typeface="Tahoma"/>
              </a:rPr>
              <a:t> </a:t>
            </a:r>
            <a:r>
              <a:rPr sz="2338" spc="-13" dirty="0">
                <a:latin typeface="Tahoma"/>
                <a:cs typeface="Tahoma"/>
              </a:rPr>
              <a:t>sua</a:t>
            </a:r>
            <a:endParaRPr sz="2338">
              <a:latin typeface="Tahoma"/>
              <a:cs typeface="Tahoma"/>
            </a:endParaRPr>
          </a:p>
          <a:p>
            <a:pPr marL="288007">
              <a:lnSpc>
                <a:spcPts val="2802"/>
              </a:lnSpc>
            </a:pPr>
            <a:r>
              <a:rPr sz="2338" b="1" spc="-9" dirty="0">
                <a:latin typeface="Tahoma"/>
                <a:cs typeface="Tahoma"/>
              </a:rPr>
              <a:t>execução</a:t>
            </a:r>
            <a:r>
              <a:rPr sz="2338" spc="-9" dirty="0">
                <a:latin typeface="Tahoma"/>
                <a:cs typeface="Tahoma"/>
              </a:rPr>
              <a:t>.</a:t>
            </a:r>
            <a:r>
              <a:rPr sz="2338" spc="-22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[Ammann e</a:t>
            </a:r>
            <a:r>
              <a:rPr sz="2338" spc="-4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Offutt</a:t>
            </a:r>
            <a:r>
              <a:rPr sz="2338" spc="-26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2016,</a:t>
            </a:r>
            <a:r>
              <a:rPr sz="2338" spc="26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cap2]</a:t>
            </a:r>
            <a:endParaRPr sz="2338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25722" y="6149340"/>
            <a:ext cx="403412" cy="4034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4932" y="1009174"/>
            <a:ext cx="6885454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  <a:tabLst>
                <a:tab pos="4492678" algn="l"/>
              </a:tabLst>
            </a:pPr>
            <a:r>
              <a:rPr spc="13" dirty="0"/>
              <a:t>Quando</a:t>
            </a:r>
            <a:r>
              <a:rPr spc="40" dirty="0"/>
              <a:t> </a:t>
            </a:r>
            <a:r>
              <a:rPr spc="18" dirty="0"/>
              <a:t>começam	</a:t>
            </a:r>
            <a:r>
              <a:rPr spc="9" dirty="0"/>
              <a:t>os</a:t>
            </a:r>
            <a:r>
              <a:rPr spc="-53" dirty="0"/>
              <a:t> </a:t>
            </a:r>
            <a:r>
              <a:rPr spc="13" dirty="0"/>
              <a:t>testes?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67181" y="2515273"/>
          <a:ext cx="5249956" cy="1961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9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1254">
                <a:tc>
                  <a:txBody>
                    <a:bodyPr/>
                    <a:lstStyle/>
                    <a:p>
                      <a:pPr marL="101600" marR="1541145">
                        <a:lnSpc>
                          <a:spcPct val="101499"/>
                        </a:lnSpc>
                        <a:spcBef>
                          <a:spcPts val="365"/>
                        </a:spcBef>
                      </a:pPr>
                      <a:r>
                        <a:rPr sz="1700" spc="10" dirty="0">
                          <a:latin typeface="Tahoma"/>
                          <a:cs typeface="Tahoma"/>
                        </a:rPr>
                        <a:t>Quando </a:t>
                      </a:r>
                      <a:r>
                        <a:rPr sz="1700" spc="5" dirty="0">
                          <a:latin typeface="Tahoma"/>
                          <a:cs typeface="Tahoma"/>
                        </a:rPr>
                        <a:t>os programadores </a:t>
                      </a:r>
                      <a:r>
                        <a:rPr sz="1700" spc="15" dirty="0">
                          <a:latin typeface="Tahoma"/>
                          <a:cs typeface="Tahoma"/>
                        </a:rPr>
                        <a:t>terminam a </a:t>
                      </a:r>
                      <a:r>
                        <a:rPr sz="1700" spc="-5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spc="15" dirty="0">
                          <a:latin typeface="Tahoma"/>
                          <a:cs typeface="Tahoma"/>
                        </a:rPr>
                        <a:t>implementação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4090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253">
                <a:tc>
                  <a:txBody>
                    <a:bodyPr/>
                    <a:lstStyle/>
                    <a:p>
                      <a:pPr marL="101600" marR="1546225">
                        <a:lnSpc>
                          <a:spcPct val="101600"/>
                        </a:lnSpc>
                        <a:spcBef>
                          <a:spcPts val="365"/>
                        </a:spcBef>
                      </a:pPr>
                      <a:r>
                        <a:rPr sz="1700" spc="10" dirty="0">
                          <a:latin typeface="Tahoma"/>
                          <a:cs typeface="Tahoma"/>
                        </a:rPr>
                        <a:t>Quando </a:t>
                      </a:r>
                      <a:r>
                        <a:rPr sz="1700" spc="5" dirty="0">
                          <a:latin typeface="Tahoma"/>
                          <a:cs typeface="Tahoma"/>
                        </a:rPr>
                        <a:t>os programadores </a:t>
                      </a:r>
                      <a:r>
                        <a:rPr sz="1700" spc="20" dirty="0">
                          <a:latin typeface="Tahoma"/>
                          <a:cs typeface="Tahoma"/>
                        </a:rPr>
                        <a:t>começam </a:t>
                      </a:r>
                      <a:r>
                        <a:rPr sz="1700" spc="15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700" spc="-5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spc="15" dirty="0">
                          <a:latin typeface="Tahoma"/>
                          <a:cs typeface="Tahoma"/>
                        </a:rPr>
                        <a:t>implementação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4090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36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spc="10" dirty="0">
                          <a:latin typeface="Tahoma"/>
                          <a:cs typeface="Tahoma"/>
                        </a:rPr>
                        <a:t>Quando</a:t>
                      </a:r>
                      <a:r>
                        <a:rPr sz="17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spc="10" dirty="0">
                          <a:latin typeface="Tahoma"/>
                          <a:cs typeface="Tahoma"/>
                        </a:rPr>
                        <a:t>começa</a:t>
                      </a:r>
                      <a:r>
                        <a:rPr sz="17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spc="1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700" spc="10" dirty="0">
                          <a:latin typeface="Tahoma"/>
                          <a:cs typeface="Tahoma"/>
                        </a:rPr>
                        <a:t> levantamento</a:t>
                      </a:r>
                      <a:r>
                        <a:rPr sz="17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spc="10" dirty="0">
                          <a:latin typeface="Tahoma"/>
                          <a:cs typeface="Tahoma"/>
                        </a:rPr>
                        <a:t>de</a:t>
                      </a:r>
                      <a:r>
                        <a:rPr sz="17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spc="10" dirty="0">
                          <a:latin typeface="Tahoma"/>
                          <a:cs typeface="Tahoma"/>
                        </a:rPr>
                        <a:t>requisitos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4482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81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700" spc="10" dirty="0">
                          <a:latin typeface="Tahoma"/>
                          <a:cs typeface="Tahoma"/>
                        </a:rPr>
                        <a:t>Antes</a:t>
                      </a:r>
                      <a:r>
                        <a:rPr sz="17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spc="10" dirty="0">
                          <a:latin typeface="Tahoma"/>
                          <a:cs typeface="Tahoma"/>
                        </a:rPr>
                        <a:t>de </a:t>
                      </a:r>
                      <a:r>
                        <a:rPr sz="1700" spc="15" dirty="0">
                          <a:latin typeface="Tahoma"/>
                          <a:cs typeface="Tahoma"/>
                        </a:rPr>
                        <a:t>começar</a:t>
                      </a:r>
                      <a:r>
                        <a:rPr sz="17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spc="1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7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spc="10" dirty="0">
                          <a:latin typeface="Tahoma"/>
                          <a:cs typeface="Tahoma"/>
                        </a:rPr>
                        <a:t>implementação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465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7972" y="5431939"/>
            <a:ext cx="7207624" cy="3980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92680" y="5436646"/>
            <a:ext cx="7198659" cy="341669"/>
          </a:xfrm>
          <a:prstGeom prst="rect">
            <a:avLst/>
          </a:prstGeom>
          <a:ln w="10667">
            <a:solidFill>
              <a:srgbClr val="4649B3"/>
            </a:solidFill>
          </a:ln>
        </p:spPr>
        <p:txBody>
          <a:bodyPr vert="horz" wrap="square" lIns="0" tIns="42582" rIns="0" bIns="0" rtlCol="0">
            <a:spAutoFit/>
          </a:bodyPr>
          <a:lstStyle/>
          <a:p>
            <a:pPr marL="88531">
              <a:spcBef>
                <a:spcPts val="335"/>
              </a:spcBef>
            </a:pPr>
            <a:r>
              <a:rPr sz="1941" spc="-40" dirty="0">
                <a:latin typeface="Tahoma"/>
                <a:cs typeface="Tahoma"/>
              </a:rPr>
              <a:t>Testes</a:t>
            </a:r>
            <a:r>
              <a:rPr sz="1941" spc="-4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começam</a:t>
            </a:r>
            <a:r>
              <a:rPr sz="1941" spc="13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desde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cedo</a:t>
            </a:r>
            <a:r>
              <a:rPr sz="1941" spc="26" dirty="0">
                <a:latin typeface="Tahoma"/>
                <a:cs typeface="Tahoma"/>
              </a:rPr>
              <a:t> </a:t>
            </a:r>
            <a:r>
              <a:rPr sz="1941" spc="-13" dirty="0">
                <a:latin typeface="Tahoma"/>
                <a:cs typeface="Tahoma"/>
              </a:rPr>
              <a:t>no</a:t>
            </a:r>
            <a:r>
              <a:rPr sz="1941" spc="4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ciclo</a:t>
            </a:r>
            <a:r>
              <a:rPr sz="1941" spc="22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vida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9" dirty="0">
                <a:latin typeface="Tahoma"/>
                <a:cs typeface="Tahoma"/>
              </a:rPr>
              <a:t>de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um</a:t>
            </a:r>
            <a:r>
              <a:rPr sz="1941" spc="-9" dirty="0">
                <a:latin typeface="Tahoma"/>
                <a:cs typeface="Tahoma"/>
              </a:rPr>
              <a:t> software</a:t>
            </a:r>
            <a:endParaRPr sz="1941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25722" y="6149340"/>
            <a:ext cx="403412" cy="40341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166411" y="2448418"/>
            <a:ext cx="391646" cy="2196634"/>
          </a:xfrm>
          <a:prstGeom prst="rect">
            <a:avLst/>
          </a:prstGeom>
        </p:spPr>
        <p:txBody>
          <a:bodyPr vert="horz" wrap="square" lIns="0" tIns="107576" rIns="0" bIns="0" rtlCol="0">
            <a:spAutoFit/>
          </a:bodyPr>
          <a:lstStyle/>
          <a:p>
            <a:pPr marL="80687">
              <a:spcBef>
                <a:spcPts val="847"/>
              </a:spcBef>
            </a:pPr>
            <a:r>
              <a:rPr sz="3485" b="1" spc="-1129" dirty="0">
                <a:solidFill>
                  <a:srgbClr val="FF0000"/>
                </a:solidFill>
                <a:latin typeface="Times New Roman"/>
                <a:cs typeface="Times New Roman"/>
              </a:rPr>
              <a:t></a:t>
            </a:r>
            <a:endParaRPr sz="3485">
              <a:latin typeface="Times New Roman"/>
              <a:cs typeface="Times New Roman"/>
            </a:endParaRPr>
          </a:p>
          <a:p>
            <a:pPr marL="80687">
              <a:lnSpc>
                <a:spcPts val="4019"/>
              </a:lnSpc>
              <a:spcBef>
                <a:spcPts val="763"/>
              </a:spcBef>
            </a:pPr>
            <a:r>
              <a:rPr sz="3485" b="1" spc="-1129" dirty="0">
                <a:solidFill>
                  <a:srgbClr val="FF0000"/>
                </a:solidFill>
                <a:latin typeface="Times New Roman"/>
                <a:cs typeface="Times New Roman"/>
              </a:rPr>
              <a:t></a:t>
            </a:r>
            <a:endParaRPr sz="3485">
              <a:latin typeface="Times New Roman"/>
              <a:cs typeface="Times New Roman"/>
            </a:endParaRPr>
          </a:p>
          <a:p>
            <a:pPr marL="11206">
              <a:lnSpc>
                <a:spcPts val="3574"/>
              </a:lnSpc>
            </a:pPr>
            <a:r>
              <a:rPr sz="3485" b="1" spc="-1129" dirty="0">
                <a:solidFill>
                  <a:srgbClr val="00AF50"/>
                </a:solidFill>
                <a:latin typeface="Times New Roman"/>
                <a:cs typeface="Times New Roman"/>
              </a:rPr>
              <a:t></a:t>
            </a:r>
            <a:endParaRPr sz="3485">
              <a:latin typeface="Times New Roman"/>
              <a:cs typeface="Times New Roman"/>
            </a:endParaRPr>
          </a:p>
          <a:p>
            <a:pPr marL="11206">
              <a:lnSpc>
                <a:spcPts val="3737"/>
              </a:lnSpc>
            </a:pPr>
            <a:r>
              <a:rPr sz="3485" b="1" spc="-1129" dirty="0">
                <a:solidFill>
                  <a:srgbClr val="00AF50"/>
                </a:solidFill>
                <a:latin typeface="Times New Roman"/>
                <a:cs typeface="Times New Roman"/>
              </a:rPr>
              <a:t></a:t>
            </a:r>
            <a:endParaRPr sz="348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0785"/>
            <a:ext cx="9278471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424726">
              <a:lnSpc>
                <a:spcPct val="100000"/>
              </a:lnSpc>
              <a:spcBef>
                <a:spcPts val="119"/>
              </a:spcBef>
            </a:pPr>
            <a:r>
              <a:rPr spc="13" dirty="0"/>
              <a:t>Quando</a:t>
            </a:r>
            <a:r>
              <a:rPr spc="9" dirty="0"/>
              <a:t> </a:t>
            </a:r>
            <a:r>
              <a:rPr spc="13" dirty="0"/>
              <a:t>terminam</a:t>
            </a:r>
            <a:r>
              <a:rPr spc="26" dirty="0"/>
              <a:t> </a:t>
            </a:r>
            <a:r>
              <a:rPr spc="9" dirty="0"/>
              <a:t>os</a:t>
            </a:r>
            <a:r>
              <a:rPr spc="-4" dirty="0"/>
              <a:t> </a:t>
            </a:r>
            <a:r>
              <a:rPr spc="13" dirty="0"/>
              <a:t>testes?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98110" y="2766732"/>
          <a:ext cx="6576732" cy="1301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8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500" spc="5" dirty="0">
                          <a:latin typeface="Tahoma"/>
                          <a:cs typeface="Tahoma"/>
                        </a:rPr>
                        <a:t>Quando</a:t>
                      </a:r>
                      <a:r>
                        <a:rPr sz="15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acaba</a:t>
                      </a:r>
                      <a:r>
                        <a:rPr sz="15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10" dirty="0">
                          <a:latin typeface="Tahoma"/>
                          <a:cs typeface="Tahoma"/>
                        </a:rPr>
                        <a:t>prazo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431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500" spc="5" dirty="0">
                          <a:latin typeface="Tahoma"/>
                          <a:cs typeface="Tahoma"/>
                        </a:rPr>
                        <a:t>Quando</a:t>
                      </a:r>
                      <a:r>
                        <a:rPr sz="15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 software</a:t>
                      </a:r>
                      <a:r>
                        <a:rPr sz="15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foi</a:t>
                      </a:r>
                      <a:r>
                        <a:rPr sz="15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testado</a:t>
                      </a:r>
                      <a:r>
                        <a:rPr sz="15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exaustivamente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431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8554" y="2837330"/>
            <a:ext cx="532504" cy="53115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831" y="3497579"/>
            <a:ext cx="531890" cy="5315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24988" y="1167674"/>
            <a:ext cx="7253567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pc="13" dirty="0"/>
              <a:t>Testes</a:t>
            </a:r>
            <a:r>
              <a:rPr dirty="0"/>
              <a:t> </a:t>
            </a:r>
            <a:r>
              <a:rPr spc="13" dirty="0"/>
              <a:t>exaustivos</a:t>
            </a:r>
            <a:r>
              <a:rPr spc="-44" dirty="0"/>
              <a:t> </a:t>
            </a:r>
            <a:r>
              <a:rPr spc="9" dirty="0"/>
              <a:t>são</a:t>
            </a:r>
            <a:r>
              <a:rPr spc="13" dirty="0"/>
              <a:t> </a:t>
            </a:r>
            <a:r>
              <a:rPr spc="9" dirty="0"/>
              <a:t>viáveis?</a:t>
            </a:r>
          </a:p>
        </p:txBody>
      </p:sp>
      <p:sp>
        <p:nvSpPr>
          <p:cNvPr id="7" name="object 7"/>
          <p:cNvSpPr/>
          <p:nvPr/>
        </p:nvSpPr>
        <p:spPr>
          <a:xfrm>
            <a:off x="1942203" y="2345168"/>
            <a:ext cx="8309162" cy="3181910"/>
          </a:xfrm>
          <a:custGeom>
            <a:avLst/>
            <a:gdLst/>
            <a:ahLst/>
            <a:cxnLst/>
            <a:rect l="l" t="t" r="r" b="b"/>
            <a:pathLst>
              <a:path w="9417050" h="3606165">
                <a:moveTo>
                  <a:pt x="0" y="0"/>
                </a:moveTo>
                <a:lnTo>
                  <a:pt x="9416796" y="0"/>
                </a:lnTo>
                <a:lnTo>
                  <a:pt x="9416796" y="3605783"/>
                </a:lnTo>
                <a:lnTo>
                  <a:pt x="0" y="3605783"/>
                </a:lnTo>
                <a:lnTo>
                  <a:pt x="0" y="0"/>
                </a:lnTo>
                <a:close/>
              </a:path>
            </a:pathLst>
          </a:custGeom>
          <a:ln w="27431">
            <a:solidFill>
              <a:srgbClr val="4B4DB5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2442429" y="3484216"/>
            <a:ext cx="6228790" cy="1451978"/>
          </a:xfrm>
          <a:prstGeom prst="rect">
            <a:avLst/>
          </a:prstGeom>
        </p:spPr>
        <p:txBody>
          <a:bodyPr vert="horz" wrap="square" lIns="0" tIns="96371" rIns="0" bIns="0" rtlCol="0">
            <a:spAutoFit/>
          </a:bodyPr>
          <a:lstStyle/>
          <a:p>
            <a:pPr marL="310419" indent="-277360">
              <a:spcBef>
                <a:spcPts val="759"/>
              </a:spcBef>
              <a:buClr>
                <a:srgbClr val="C380CF"/>
              </a:buClr>
              <a:buSzPct val="55737"/>
              <a:buFont typeface="Times New Roman"/>
              <a:buChar char="■"/>
              <a:tabLst>
                <a:tab pos="310419" algn="l"/>
                <a:tab pos="310980" algn="l"/>
              </a:tabLst>
            </a:pPr>
            <a:r>
              <a:rPr sz="2691" spc="13" dirty="0">
                <a:latin typeface="Tahoma"/>
                <a:cs typeface="Tahoma"/>
              </a:rPr>
              <a:t>Para</a:t>
            </a:r>
            <a:r>
              <a:rPr sz="2691" spc="-18" dirty="0">
                <a:latin typeface="Tahoma"/>
                <a:cs typeface="Tahoma"/>
              </a:rPr>
              <a:t> </a:t>
            </a:r>
            <a:r>
              <a:rPr sz="2691" spc="9" dirty="0">
                <a:latin typeface="Tahoma"/>
                <a:cs typeface="Tahoma"/>
              </a:rPr>
              <a:t>inteiros</a:t>
            </a:r>
            <a:r>
              <a:rPr sz="2691" spc="4" dirty="0">
                <a:latin typeface="Tahoma"/>
                <a:cs typeface="Tahoma"/>
              </a:rPr>
              <a:t> </a:t>
            </a:r>
            <a:r>
              <a:rPr sz="2691" spc="9" dirty="0">
                <a:latin typeface="Tahoma"/>
                <a:cs typeface="Tahoma"/>
              </a:rPr>
              <a:t>de</a:t>
            </a:r>
            <a:r>
              <a:rPr sz="2691" dirty="0">
                <a:latin typeface="Tahoma"/>
                <a:cs typeface="Tahoma"/>
              </a:rPr>
              <a:t> </a:t>
            </a:r>
            <a:r>
              <a:rPr sz="2691" spc="18" dirty="0">
                <a:latin typeface="Tahoma"/>
                <a:cs typeface="Tahoma"/>
              </a:rPr>
              <a:t>32</a:t>
            </a:r>
            <a:r>
              <a:rPr sz="2691" spc="-18" dirty="0">
                <a:latin typeface="Tahoma"/>
                <a:cs typeface="Tahoma"/>
              </a:rPr>
              <a:t> </a:t>
            </a:r>
            <a:r>
              <a:rPr sz="2691" spc="9" dirty="0">
                <a:latin typeface="Tahoma"/>
                <a:cs typeface="Tahoma"/>
              </a:rPr>
              <a:t>bits:</a:t>
            </a:r>
            <a:r>
              <a:rPr sz="2691" spc="-13" dirty="0">
                <a:latin typeface="Tahoma"/>
                <a:cs typeface="Tahoma"/>
              </a:rPr>
              <a:t> </a:t>
            </a:r>
            <a:r>
              <a:rPr sz="2691" spc="4" dirty="0">
                <a:latin typeface="Tahoma"/>
                <a:cs typeface="Tahoma"/>
              </a:rPr>
              <a:t>2</a:t>
            </a:r>
            <a:r>
              <a:rPr sz="2713" spc="6" baseline="24390" dirty="0">
                <a:latin typeface="Tahoma"/>
                <a:cs typeface="Tahoma"/>
              </a:rPr>
              <a:t>32</a:t>
            </a:r>
            <a:r>
              <a:rPr sz="2713" spc="449" baseline="24390" dirty="0">
                <a:latin typeface="Tahoma"/>
                <a:cs typeface="Tahoma"/>
              </a:rPr>
              <a:t> </a:t>
            </a:r>
            <a:r>
              <a:rPr sz="2691" spc="13" dirty="0">
                <a:latin typeface="Tahoma"/>
                <a:cs typeface="Tahoma"/>
              </a:rPr>
              <a:t>x</a:t>
            </a:r>
            <a:r>
              <a:rPr sz="2691" spc="9" dirty="0">
                <a:latin typeface="Tahoma"/>
                <a:cs typeface="Tahoma"/>
              </a:rPr>
              <a:t> </a:t>
            </a:r>
            <a:r>
              <a:rPr sz="2691" dirty="0">
                <a:latin typeface="Tahoma"/>
                <a:cs typeface="Tahoma"/>
              </a:rPr>
              <a:t>2</a:t>
            </a:r>
            <a:r>
              <a:rPr sz="2713" baseline="24390" dirty="0">
                <a:latin typeface="Tahoma"/>
                <a:cs typeface="Tahoma"/>
              </a:rPr>
              <a:t>32</a:t>
            </a:r>
            <a:r>
              <a:rPr sz="2691" dirty="0">
                <a:latin typeface="Tahoma"/>
                <a:cs typeface="Tahoma"/>
              </a:rPr>
              <a:t>≈10</a:t>
            </a:r>
            <a:r>
              <a:rPr sz="2713" baseline="24390" dirty="0">
                <a:latin typeface="Tahoma"/>
                <a:cs typeface="Tahoma"/>
              </a:rPr>
              <a:t>19</a:t>
            </a:r>
            <a:endParaRPr sz="2713" baseline="24390">
              <a:latin typeface="Tahoma"/>
              <a:cs typeface="Tahoma"/>
            </a:endParaRPr>
          </a:p>
          <a:p>
            <a:pPr marL="310419" indent="-277360">
              <a:spcBef>
                <a:spcPts val="679"/>
              </a:spcBef>
              <a:buClr>
                <a:srgbClr val="C380CF"/>
              </a:buClr>
              <a:buSzPct val="55737"/>
              <a:buFont typeface="Times New Roman"/>
              <a:buChar char="■"/>
              <a:tabLst>
                <a:tab pos="310419" algn="l"/>
                <a:tab pos="310980" algn="l"/>
              </a:tabLst>
            </a:pPr>
            <a:r>
              <a:rPr sz="2691" spc="13" dirty="0">
                <a:latin typeface="Tahoma"/>
                <a:cs typeface="Tahoma"/>
              </a:rPr>
              <a:t>Quanto</a:t>
            </a:r>
            <a:r>
              <a:rPr sz="2691" dirty="0">
                <a:latin typeface="Tahoma"/>
                <a:cs typeface="Tahoma"/>
              </a:rPr>
              <a:t> </a:t>
            </a:r>
            <a:r>
              <a:rPr sz="2691" spc="13" dirty="0">
                <a:latin typeface="Tahoma"/>
                <a:cs typeface="Tahoma"/>
              </a:rPr>
              <a:t>tempo</a:t>
            </a:r>
            <a:r>
              <a:rPr sz="2691" spc="-22" dirty="0">
                <a:latin typeface="Tahoma"/>
                <a:cs typeface="Tahoma"/>
              </a:rPr>
              <a:t> </a:t>
            </a:r>
            <a:r>
              <a:rPr sz="2691" spc="9" dirty="0">
                <a:latin typeface="Tahoma"/>
                <a:cs typeface="Tahoma"/>
              </a:rPr>
              <a:t>levaria?</a:t>
            </a:r>
            <a:endParaRPr sz="2691">
              <a:latin typeface="Tahoma"/>
              <a:cs typeface="Tahoma"/>
            </a:endParaRPr>
          </a:p>
          <a:p>
            <a:pPr marL="699284" lvl="1" indent="-222449">
              <a:spcBef>
                <a:spcPts val="565"/>
              </a:spcBef>
              <a:buClr>
                <a:srgbClr val="75B649"/>
              </a:buClr>
              <a:buSzPct val="49056"/>
              <a:buFont typeface="Times New Roman"/>
              <a:buChar char="■"/>
              <a:tabLst>
                <a:tab pos="699845" algn="l"/>
              </a:tabLst>
            </a:pPr>
            <a:r>
              <a:rPr sz="2338" spc="-9" dirty="0">
                <a:latin typeface="Tahoma"/>
                <a:cs typeface="Tahoma"/>
              </a:rPr>
              <a:t>1 nsec</a:t>
            </a:r>
            <a:r>
              <a:rPr sz="2338" spc="4" dirty="0">
                <a:latin typeface="Tahoma"/>
                <a:cs typeface="Tahoma"/>
              </a:rPr>
              <a:t> </a:t>
            </a:r>
            <a:r>
              <a:rPr sz="2338" spc="-13" dirty="0">
                <a:latin typeface="Tahoma"/>
                <a:cs typeface="Tahoma"/>
              </a:rPr>
              <a:t>por</a:t>
            </a:r>
            <a:r>
              <a:rPr sz="2338" spc="-18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teste:</a:t>
            </a:r>
            <a:r>
              <a:rPr sz="2338" spc="-26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585</a:t>
            </a:r>
            <a:r>
              <a:rPr sz="2338" spc="18" dirty="0">
                <a:latin typeface="Tahoma"/>
                <a:cs typeface="Tahoma"/>
              </a:rPr>
              <a:t> </a:t>
            </a:r>
            <a:r>
              <a:rPr sz="2338" spc="-9" dirty="0">
                <a:latin typeface="Tahoma"/>
                <a:cs typeface="Tahoma"/>
              </a:rPr>
              <a:t>anos!</a:t>
            </a:r>
            <a:endParaRPr sz="2338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6809" y="3037019"/>
            <a:ext cx="3462618" cy="39668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31514" y="3041725"/>
            <a:ext cx="3453653" cy="339972"/>
          </a:xfrm>
          <a:prstGeom prst="rect">
            <a:avLst/>
          </a:prstGeom>
          <a:ln w="10668">
            <a:solidFill>
              <a:srgbClr val="4649B3"/>
            </a:solidFill>
          </a:ln>
        </p:spPr>
        <p:txBody>
          <a:bodyPr vert="horz" wrap="square" lIns="0" tIns="40901" rIns="0" bIns="0" rtlCol="0">
            <a:spAutoFit/>
          </a:bodyPr>
          <a:lstStyle/>
          <a:p>
            <a:pPr marL="88531">
              <a:spcBef>
                <a:spcPts val="322"/>
              </a:spcBef>
            </a:pPr>
            <a:r>
              <a:rPr sz="1941" dirty="0">
                <a:latin typeface="Tahoma"/>
                <a:cs typeface="Tahoma"/>
              </a:rPr>
              <a:t>int</a:t>
            </a:r>
            <a:r>
              <a:rPr sz="1941" spc="-4" dirty="0">
                <a:latin typeface="Tahoma"/>
                <a:cs typeface="Tahoma"/>
              </a:rPr>
              <a:t> Soma(int</a:t>
            </a:r>
            <a:r>
              <a:rPr sz="1941" dirty="0">
                <a:latin typeface="Tahoma"/>
                <a:cs typeface="Tahoma"/>
              </a:rPr>
              <a:t> x,</a:t>
            </a:r>
            <a:r>
              <a:rPr sz="1941" spc="-18" dirty="0">
                <a:latin typeface="Tahoma"/>
                <a:cs typeface="Tahoma"/>
              </a:rPr>
              <a:t> </a:t>
            </a:r>
            <a:r>
              <a:rPr sz="1941" dirty="0">
                <a:latin typeface="Tahoma"/>
                <a:cs typeface="Tahoma"/>
              </a:rPr>
              <a:t>int </a:t>
            </a:r>
            <a:r>
              <a:rPr sz="1941" spc="-4" dirty="0">
                <a:latin typeface="Tahoma"/>
                <a:cs typeface="Tahoma"/>
              </a:rPr>
              <a:t>y)</a:t>
            </a:r>
            <a:r>
              <a:rPr sz="1941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=</a:t>
            </a:r>
            <a:r>
              <a:rPr sz="1941" spc="-26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x +</a:t>
            </a:r>
            <a:r>
              <a:rPr sz="1941" spc="-13" dirty="0">
                <a:latin typeface="Tahoma"/>
                <a:cs typeface="Tahoma"/>
              </a:rPr>
              <a:t> </a:t>
            </a:r>
            <a:r>
              <a:rPr sz="1941" spc="-4" dirty="0">
                <a:latin typeface="Tahoma"/>
                <a:cs typeface="Tahoma"/>
              </a:rPr>
              <a:t>y</a:t>
            </a:r>
            <a:endParaRPr sz="1941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8297" y="4542417"/>
            <a:ext cx="531890" cy="53189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021106" y="1888863"/>
            <a:ext cx="7960099" cy="992916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R="4483" algn="r">
              <a:spcBef>
                <a:spcPts val="119"/>
              </a:spcBef>
            </a:pPr>
            <a:r>
              <a:rPr sz="1324" spc="13" dirty="0">
                <a:latin typeface="Arial MT"/>
                <a:cs typeface="Arial MT"/>
              </a:rPr>
              <a:t>R.</a:t>
            </a:r>
            <a:r>
              <a:rPr sz="1324" spc="-18" dirty="0">
                <a:latin typeface="Arial MT"/>
                <a:cs typeface="Arial MT"/>
              </a:rPr>
              <a:t> </a:t>
            </a:r>
            <a:r>
              <a:rPr sz="1324" spc="9" dirty="0">
                <a:latin typeface="Arial MT"/>
                <a:cs typeface="Arial MT"/>
              </a:rPr>
              <a:t>Binder</a:t>
            </a:r>
            <a:endParaRPr sz="1324">
              <a:latin typeface="Arial MT"/>
              <a:cs typeface="Arial MT"/>
            </a:endParaRPr>
          </a:p>
          <a:p>
            <a:pPr>
              <a:spcBef>
                <a:spcPts val="4"/>
              </a:spcBef>
            </a:pPr>
            <a:endParaRPr sz="1941">
              <a:latin typeface="Arial MT"/>
              <a:cs typeface="Arial MT"/>
            </a:endParaRPr>
          </a:p>
          <a:p>
            <a:pPr marL="344599" indent="-333953">
              <a:buClr>
                <a:srgbClr val="75B649"/>
              </a:buClr>
              <a:buSzPct val="60000"/>
              <a:buFont typeface="Times New Roman"/>
              <a:buChar char="■"/>
              <a:tabLst>
                <a:tab pos="344599" algn="l"/>
                <a:tab pos="345160" algn="l"/>
                <a:tab pos="6282353" algn="l"/>
              </a:tabLst>
            </a:pPr>
            <a:r>
              <a:rPr sz="3088" spc="4" dirty="0">
                <a:latin typeface="Tahoma"/>
                <a:cs typeface="Tahoma"/>
              </a:rPr>
              <a:t>Considere</a:t>
            </a:r>
            <a:r>
              <a:rPr sz="3088" spc="53" dirty="0">
                <a:latin typeface="Tahoma"/>
                <a:cs typeface="Tahoma"/>
              </a:rPr>
              <a:t> </a:t>
            </a:r>
            <a:r>
              <a:rPr sz="3088" dirty="0">
                <a:latin typeface="Tahoma"/>
                <a:cs typeface="Tahoma"/>
              </a:rPr>
              <a:t>testar</a:t>
            </a:r>
            <a:r>
              <a:rPr sz="3088" spc="44" dirty="0">
                <a:latin typeface="Tahoma"/>
                <a:cs typeface="Tahoma"/>
              </a:rPr>
              <a:t> </a:t>
            </a:r>
            <a:r>
              <a:rPr sz="3088" dirty="0">
                <a:latin typeface="Tahoma"/>
                <a:cs typeface="Tahoma"/>
              </a:rPr>
              <a:t>exaustivamente	</a:t>
            </a:r>
            <a:r>
              <a:rPr sz="3088" spc="4" dirty="0">
                <a:latin typeface="Tahoma"/>
                <a:cs typeface="Tahoma"/>
              </a:rPr>
              <a:t>a</a:t>
            </a:r>
            <a:r>
              <a:rPr sz="3088" spc="-35" dirty="0">
                <a:latin typeface="Tahoma"/>
                <a:cs typeface="Tahoma"/>
              </a:rPr>
              <a:t> </a:t>
            </a:r>
            <a:r>
              <a:rPr sz="3088" dirty="0">
                <a:latin typeface="Tahoma"/>
                <a:cs typeface="Tahoma"/>
              </a:rPr>
              <a:t>função:</a:t>
            </a:r>
            <a:endParaRPr sz="3088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25024" y="5905433"/>
            <a:ext cx="7040655" cy="53314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>
              <a:lnSpc>
                <a:spcPct val="101600"/>
              </a:lnSpc>
              <a:spcBef>
                <a:spcPts val="79"/>
              </a:spcBef>
            </a:pPr>
            <a:r>
              <a:rPr sz="1721" spc="13" dirty="0">
                <a:latin typeface="Arial MT"/>
                <a:cs typeface="Arial MT"/>
              </a:rPr>
              <a:t>ver</a:t>
            </a:r>
            <a:r>
              <a:rPr sz="1721" spc="22" dirty="0">
                <a:latin typeface="Arial MT"/>
                <a:cs typeface="Arial MT"/>
              </a:rPr>
              <a:t> </a:t>
            </a:r>
            <a:r>
              <a:rPr sz="1721" spc="9" dirty="0">
                <a:latin typeface="Arial MT"/>
                <a:cs typeface="Arial MT"/>
              </a:rPr>
              <a:t>mais</a:t>
            </a:r>
            <a:r>
              <a:rPr sz="1721" spc="4" dirty="0">
                <a:latin typeface="Arial MT"/>
                <a:cs typeface="Arial MT"/>
              </a:rPr>
              <a:t> </a:t>
            </a:r>
            <a:r>
              <a:rPr sz="1721" spc="13" dirty="0">
                <a:latin typeface="Arial MT"/>
                <a:cs typeface="Arial MT"/>
              </a:rPr>
              <a:t>exemplos</a:t>
            </a:r>
            <a:r>
              <a:rPr sz="1721" spc="9" dirty="0">
                <a:latin typeface="Arial MT"/>
                <a:cs typeface="Arial MT"/>
              </a:rPr>
              <a:t> </a:t>
            </a:r>
            <a:r>
              <a:rPr sz="1721" spc="13" dirty="0">
                <a:latin typeface="Arial MT"/>
                <a:cs typeface="Arial MT"/>
              </a:rPr>
              <a:t>em:</a:t>
            </a:r>
            <a:r>
              <a:rPr sz="1721" spc="26" dirty="0">
                <a:latin typeface="Arial MT"/>
                <a:cs typeface="Arial MT"/>
              </a:rPr>
              <a:t> </a:t>
            </a:r>
            <a:r>
              <a:rPr sz="1721" u="heavy" spc="4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</a:rPr>
              <a:t>https://</a:t>
            </a:r>
            <a:r>
              <a:rPr sz="1721" u="heavy" spc="4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  <a:hlinkClick r:id="rId5"/>
              </a:rPr>
              <a:t>www.slideshare.net/robertvbinder/taking- </a:t>
            </a:r>
            <a:r>
              <a:rPr sz="1721" spc="-463" dirty="0">
                <a:solidFill>
                  <a:srgbClr val="C380CF"/>
                </a:solidFill>
                <a:latin typeface="Arial MT"/>
                <a:cs typeface="Arial MT"/>
              </a:rPr>
              <a:t> </a:t>
            </a:r>
            <a:r>
              <a:rPr sz="1721" u="heavy" spc="9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</a:rPr>
              <a:t>bddtothenextlevel</a:t>
            </a:r>
            <a:endParaRPr sz="172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24880" y="1239673"/>
            <a:ext cx="7324725" cy="608851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883" dirty="0"/>
              <a:t>Testes</a:t>
            </a:r>
            <a:r>
              <a:rPr sz="3883" spc="-40" dirty="0"/>
              <a:t> </a:t>
            </a:r>
            <a:r>
              <a:rPr sz="3883" spc="-4" dirty="0"/>
              <a:t>exaustivos</a:t>
            </a:r>
            <a:r>
              <a:rPr sz="3883" dirty="0"/>
              <a:t> </a:t>
            </a:r>
            <a:r>
              <a:rPr sz="3883" spc="-4" dirty="0"/>
              <a:t>não</a:t>
            </a:r>
            <a:r>
              <a:rPr sz="3883" spc="-26" dirty="0"/>
              <a:t> </a:t>
            </a:r>
            <a:r>
              <a:rPr sz="3883" spc="9" dirty="0"/>
              <a:t>são</a:t>
            </a:r>
            <a:r>
              <a:rPr sz="3883" spc="-26" dirty="0"/>
              <a:t> </a:t>
            </a:r>
            <a:r>
              <a:rPr sz="3883" dirty="0"/>
              <a:t>viáveis</a:t>
            </a:r>
            <a:endParaRPr sz="3883"/>
          </a:p>
        </p:txBody>
      </p:sp>
      <p:sp>
        <p:nvSpPr>
          <p:cNvPr id="7" name="object 7"/>
          <p:cNvSpPr/>
          <p:nvPr/>
        </p:nvSpPr>
        <p:spPr>
          <a:xfrm>
            <a:off x="2156012" y="2908598"/>
            <a:ext cx="3300132" cy="448235"/>
          </a:xfrm>
          <a:custGeom>
            <a:avLst/>
            <a:gdLst/>
            <a:ahLst/>
            <a:cxnLst/>
            <a:rect l="l" t="t" r="r" b="b"/>
            <a:pathLst>
              <a:path w="3740150" h="508000">
                <a:moveTo>
                  <a:pt x="3739895" y="507491"/>
                </a:moveTo>
                <a:lnTo>
                  <a:pt x="0" y="507491"/>
                </a:lnTo>
                <a:lnTo>
                  <a:pt x="0" y="0"/>
                </a:lnTo>
                <a:lnTo>
                  <a:pt x="3739895" y="0"/>
                </a:lnTo>
                <a:lnTo>
                  <a:pt x="3739895" y="507491"/>
                </a:lnTo>
                <a:close/>
              </a:path>
            </a:pathLst>
          </a:custGeom>
          <a:solidFill>
            <a:srgbClr val="C3709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2156012" y="2908598"/>
            <a:ext cx="3300132" cy="401645"/>
          </a:xfrm>
          <a:prstGeom prst="rect">
            <a:avLst/>
          </a:prstGeom>
          <a:ln w="27431">
            <a:solidFill>
              <a:srgbClr val="8E5070"/>
            </a:solidFill>
          </a:ln>
        </p:spPr>
        <p:txBody>
          <a:bodyPr vert="horz" wrap="square" lIns="0" tIns="41462" rIns="0" bIns="0" rtlCol="0">
            <a:spAutoFit/>
          </a:bodyPr>
          <a:lstStyle/>
          <a:p>
            <a:pPr marL="86850">
              <a:spcBef>
                <a:spcPts val="326"/>
              </a:spcBef>
            </a:pPr>
            <a:r>
              <a:rPr sz="2338" spc="-49" dirty="0">
                <a:solidFill>
                  <a:srgbClr val="FFFFFF"/>
                </a:solidFill>
                <a:latin typeface="Tahoma"/>
                <a:cs typeface="Tahoma"/>
              </a:rPr>
              <a:t>Testar</a:t>
            </a:r>
            <a:r>
              <a:rPr sz="233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13" dirty="0">
                <a:solidFill>
                  <a:srgbClr val="FFFFFF"/>
                </a:solidFill>
                <a:latin typeface="Tahoma"/>
                <a:cs typeface="Tahoma"/>
              </a:rPr>
              <a:t>exaustivamente</a:t>
            </a:r>
            <a:endParaRPr sz="2338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57705" y="2879015"/>
            <a:ext cx="591671" cy="591671"/>
          </a:xfrm>
          <a:custGeom>
            <a:avLst/>
            <a:gdLst/>
            <a:ahLst/>
            <a:cxnLst/>
            <a:rect l="l" t="t" r="r" b="b"/>
            <a:pathLst>
              <a:path w="670560" h="670560">
                <a:moveTo>
                  <a:pt x="335259" y="670560"/>
                </a:moveTo>
                <a:lnTo>
                  <a:pt x="281388" y="666638"/>
                </a:lnTo>
                <a:lnTo>
                  <a:pt x="230759" y="654865"/>
                </a:lnTo>
                <a:lnTo>
                  <a:pt x="183368" y="635234"/>
                </a:lnTo>
                <a:lnTo>
                  <a:pt x="139208" y="607734"/>
                </a:lnTo>
                <a:lnTo>
                  <a:pt x="98277" y="572357"/>
                </a:lnTo>
                <a:lnTo>
                  <a:pt x="62889" y="531461"/>
                </a:lnTo>
                <a:lnTo>
                  <a:pt x="35366" y="487301"/>
                </a:lnTo>
                <a:lnTo>
                  <a:pt x="15706" y="439881"/>
                </a:lnTo>
                <a:lnTo>
                  <a:pt x="3911" y="389205"/>
                </a:lnTo>
                <a:lnTo>
                  <a:pt x="6" y="335661"/>
                </a:lnTo>
                <a:lnTo>
                  <a:pt x="0" y="334994"/>
                </a:lnTo>
                <a:lnTo>
                  <a:pt x="3911" y="281446"/>
                </a:lnTo>
                <a:lnTo>
                  <a:pt x="15706" y="230822"/>
                </a:lnTo>
                <a:lnTo>
                  <a:pt x="35366" y="183416"/>
                </a:lnTo>
                <a:lnTo>
                  <a:pt x="62889" y="139238"/>
                </a:lnTo>
                <a:lnTo>
                  <a:pt x="98277" y="98298"/>
                </a:lnTo>
                <a:lnTo>
                  <a:pt x="139208" y="62956"/>
                </a:lnTo>
                <a:lnTo>
                  <a:pt x="183368" y="35455"/>
                </a:lnTo>
                <a:lnTo>
                  <a:pt x="230759" y="15796"/>
                </a:lnTo>
                <a:lnTo>
                  <a:pt x="281388" y="3977"/>
                </a:lnTo>
                <a:lnTo>
                  <a:pt x="335259" y="0"/>
                </a:lnTo>
                <a:lnTo>
                  <a:pt x="389175" y="3977"/>
                </a:lnTo>
                <a:lnTo>
                  <a:pt x="439832" y="15796"/>
                </a:lnTo>
                <a:lnTo>
                  <a:pt x="487239" y="35455"/>
                </a:lnTo>
                <a:lnTo>
                  <a:pt x="515960" y="53340"/>
                </a:lnTo>
                <a:lnTo>
                  <a:pt x="335544" y="53340"/>
                </a:lnTo>
                <a:lnTo>
                  <a:pt x="284910" y="57679"/>
                </a:lnTo>
                <a:lnTo>
                  <a:pt x="237294" y="70556"/>
                </a:lnTo>
                <a:lnTo>
                  <a:pt x="192678" y="91969"/>
                </a:lnTo>
                <a:lnTo>
                  <a:pt x="151045" y="121920"/>
                </a:lnTo>
                <a:lnTo>
                  <a:pt x="190479" y="161353"/>
                </a:lnTo>
                <a:lnTo>
                  <a:pt x="112755" y="161353"/>
                </a:lnTo>
                <a:lnTo>
                  <a:pt x="86751" y="200965"/>
                </a:lnTo>
                <a:lnTo>
                  <a:pt x="68178" y="243220"/>
                </a:lnTo>
                <a:lnTo>
                  <a:pt x="57033" y="288119"/>
                </a:lnTo>
                <a:lnTo>
                  <a:pt x="53319" y="335661"/>
                </a:lnTo>
                <a:lnTo>
                  <a:pt x="58459" y="391935"/>
                </a:lnTo>
                <a:lnTo>
                  <a:pt x="73869" y="443888"/>
                </a:lnTo>
                <a:lnTo>
                  <a:pt x="99530" y="491519"/>
                </a:lnTo>
                <a:lnTo>
                  <a:pt x="135424" y="534828"/>
                </a:lnTo>
                <a:lnTo>
                  <a:pt x="178645" y="570888"/>
                </a:lnTo>
                <a:lnTo>
                  <a:pt x="226162" y="596634"/>
                </a:lnTo>
                <a:lnTo>
                  <a:pt x="277982" y="612075"/>
                </a:lnTo>
                <a:lnTo>
                  <a:pt x="334116" y="617220"/>
                </a:lnTo>
                <a:lnTo>
                  <a:pt x="516170" y="617220"/>
                </a:lnTo>
                <a:lnTo>
                  <a:pt x="487239" y="635234"/>
                </a:lnTo>
                <a:lnTo>
                  <a:pt x="439832" y="654865"/>
                </a:lnTo>
                <a:lnTo>
                  <a:pt x="389175" y="666638"/>
                </a:lnTo>
                <a:lnTo>
                  <a:pt x="335259" y="670560"/>
                </a:lnTo>
                <a:close/>
              </a:path>
              <a:path w="670560" h="670560">
                <a:moveTo>
                  <a:pt x="615403" y="519112"/>
                </a:moveTo>
                <a:lnTo>
                  <a:pt x="548238" y="519112"/>
                </a:lnTo>
                <a:lnTo>
                  <a:pt x="578421" y="477592"/>
                </a:lnTo>
                <a:lnTo>
                  <a:pt x="599970" y="433054"/>
                </a:lnTo>
                <a:lnTo>
                  <a:pt x="612893" y="385515"/>
                </a:lnTo>
                <a:lnTo>
                  <a:pt x="617199" y="334994"/>
                </a:lnTo>
                <a:lnTo>
                  <a:pt x="612052" y="278841"/>
                </a:lnTo>
                <a:lnTo>
                  <a:pt x="596601" y="226956"/>
                </a:lnTo>
                <a:lnTo>
                  <a:pt x="570827" y="179323"/>
                </a:lnTo>
                <a:lnTo>
                  <a:pt x="534712" y="135921"/>
                </a:lnTo>
                <a:lnTo>
                  <a:pt x="491350" y="99845"/>
                </a:lnTo>
                <a:lnTo>
                  <a:pt x="443701" y="74056"/>
                </a:lnTo>
                <a:lnTo>
                  <a:pt x="391766" y="58554"/>
                </a:lnTo>
                <a:lnTo>
                  <a:pt x="335544" y="53340"/>
                </a:lnTo>
                <a:lnTo>
                  <a:pt x="515960" y="53340"/>
                </a:lnTo>
                <a:lnTo>
                  <a:pt x="572336" y="98298"/>
                </a:lnTo>
                <a:lnTo>
                  <a:pt x="607713" y="139238"/>
                </a:lnTo>
                <a:lnTo>
                  <a:pt x="635213" y="183416"/>
                </a:lnTo>
                <a:lnTo>
                  <a:pt x="654845" y="230822"/>
                </a:lnTo>
                <a:lnTo>
                  <a:pt x="666617" y="281446"/>
                </a:lnTo>
                <a:lnTo>
                  <a:pt x="670518" y="334994"/>
                </a:lnTo>
                <a:lnTo>
                  <a:pt x="670511" y="335661"/>
                </a:lnTo>
                <a:lnTo>
                  <a:pt x="666617" y="389205"/>
                </a:lnTo>
                <a:lnTo>
                  <a:pt x="654845" y="439881"/>
                </a:lnTo>
                <a:lnTo>
                  <a:pt x="635213" y="487301"/>
                </a:lnTo>
                <a:lnTo>
                  <a:pt x="615403" y="519112"/>
                </a:lnTo>
                <a:close/>
              </a:path>
              <a:path w="670560" h="670560">
                <a:moveTo>
                  <a:pt x="516170" y="617220"/>
                </a:moveTo>
                <a:lnTo>
                  <a:pt x="334116" y="617220"/>
                </a:lnTo>
                <a:lnTo>
                  <a:pt x="381531" y="613433"/>
                </a:lnTo>
                <a:lnTo>
                  <a:pt x="426330" y="602075"/>
                </a:lnTo>
                <a:lnTo>
                  <a:pt x="468503" y="583144"/>
                </a:lnTo>
                <a:lnTo>
                  <a:pt x="508042" y="556641"/>
                </a:lnTo>
                <a:lnTo>
                  <a:pt x="112755" y="161353"/>
                </a:lnTo>
                <a:lnTo>
                  <a:pt x="190479" y="161353"/>
                </a:lnTo>
                <a:lnTo>
                  <a:pt x="548238" y="519112"/>
                </a:lnTo>
                <a:lnTo>
                  <a:pt x="615403" y="519112"/>
                </a:lnTo>
                <a:lnTo>
                  <a:pt x="607713" y="531461"/>
                </a:lnTo>
                <a:lnTo>
                  <a:pt x="572336" y="572357"/>
                </a:lnTo>
                <a:lnTo>
                  <a:pt x="531404" y="607734"/>
                </a:lnTo>
                <a:lnTo>
                  <a:pt x="516170" y="617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6169959" y="2883049"/>
            <a:ext cx="4015628" cy="555843"/>
          </a:xfrm>
          <a:prstGeom prst="rect">
            <a:avLst/>
          </a:prstGeom>
          <a:solidFill>
            <a:srgbClr val="00AF50"/>
          </a:solidFill>
          <a:ln w="27432">
            <a:solidFill>
              <a:srgbClr val="343683"/>
            </a:solidFill>
          </a:ln>
        </p:spPr>
        <p:txBody>
          <a:bodyPr vert="horz" wrap="square" lIns="0" tIns="42022" rIns="0" bIns="0" rtlCol="0">
            <a:spAutoFit/>
          </a:bodyPr>
          <a:lstStyle/>
          <a:p>
            <a:pPr marL="86850" marR="161373">
              <a:lnSpc>
                <a:spcPct val="101499"/>
              </a:lnSpc>
              <a:spcBef>
                <a:spcPts val="331"/>
              </a:spcBef>
            </a:pPr>
            <a:r>
              <a:rPr sz="1721" spc="13" dirty="0">
                <a:solidFill>
                  <a:srgbClr val="FFFFFF"/>
                </a:solidFill>
                <a:latin typeface="Tahoma"/>
                <a:cs typeface="Tahoma"/>
              </a:rPr>
              <a:t>Escolha </a:t>
            </a:r>
            <a:r>
              <a:rPr sz="1721" spc="4" dirty="0">
                <a:solidFill>
                  <a:srgbClr val="FFFFFF"/>
                </a:solidFill>
                <a:latin typeface="Tahoma"/>
                <a:cs typeface="Tahoma"/>
              </a:rPr>
              <a:t>criteriosa </a:t>
            </a:r>
            <a:r>
              <a:rPr sz="1721" spc="9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1721" spc="18" dirty="0">
                <a:solidFill>
                  <a:srgbClr val="FFFFFF"/>
                </a:solidFill>
                <a:latin typeface="Tahoma"/>
                <a:cs typeface="Tahoma"/>
              </a:rPr>
              <a:t>um </a:t>
            </a:r>
            <a:r>
              <a:rPr sz="1721" spc="9" dirty="0">
                <a:solidFill>
                  <a:srgbClr val="FFFFFF"/>
                </a:solidFill>
                <a:latin typeface="Tahoma"/>
                <a:cs typeface="Tahoma"/>
              </a:rPr>
              <a:t>subdomínio </a:t>
            </a:r>
            <a:r>
              <a:rPr sz="1721" spc="13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721" spc="-5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21" spc="13" dirty="0">
                <a:solidFill>
                  <a:srgbClr val="FFFFFF"/>
                </a:solidFill>
                <a:latin typeface="Tahoma"/>
                <a:cs typeface="Tahoma"/>
              </a:rPr>
              <a:t>ser</a:t>
            </a:r>
            <a:r>
              <a:rPr sz="1721" spc="-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21" spc="9" dirty="0">
                <a:solidFill>
                  <a:srgbClr val="FFFFFF"/>
                </a:solidFill>
                <a:latin typeface="Tahoma"/>
                <a:cs typeface="Tahoma"/>
              </a:rPr>
              <a:t>testado</a:t>
            </a:r>
            <a:endParaRPr sz="1721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51574" y="3093495"/>
            <a:ext cx="359148" cy="208429"/>
            <a:chOff x="4525517" y="3505961"/>
            <a:chExt cx="407034" cy="236220"/>
          </a:xfrm>
        </p:grpSpPr>
        <p:sp>
          <p:nvSpPr>
            <p:cNvPr id="12" name="object 12"/>
            <p:cNvSpPr/>
            <p:nvPr/>
          </p:nvSpPr>
          <p:spPr>
            <a:xfrm>
              <a:off x="4530851" y="3511295"/>
              <a:ext cx="396240" cy="226060"/>
            </a:xfrm>
            <a:custGeom>
              <a:avLst/>
              <a:gdLst/>
              <a:ahLst/>
              <a:cxnLst/>
              <a:rect l="l" t="t" r="r" b="b"/>
              <a:pathLst>
                <a:path w="396239" h="226060">
                  <a:moveTo>
                    <a:pt x="283464" y="225551"/>
                  </a:moveTo>
                  <a:lnTo>
                    <a:pt x="283464" y="169163"/>
                  </a:lnTo>
                  <a:lnTo>
                    <a:pt x="0" y="169163"/>
                  </a:lnTo>
                  <a:lnTo>
                    <a:pt x="0" y="56387"/>
                  </a:lnTo>
                  <a:lnTo>
                    <a:pt x="283464" y="56387"/>
                  </a:lnTo>
                  <a:lnTo>
                    <a:pt x="283464" y="0"/>
                  </a:lnTo>
                  <a:lnTo>
                    <a:pt x="396240" y="112775"/>
                  </a:lnTo>
                  <a:lnTo>
                    <a:pt x="283464" y="225551"/>
                  </a:lnTo>
                  <a:close/>
                </a:path>
              </a:pathLst>
            </a:custGeom>
            <a:solidFill>
              <a:srgbClr val="C370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0851" y="3511295"/>
              <a:ext cx="396240" cy="226060"/>
            </a:xfrm>
            <a:custGeom>
              <a:avLst/>
              <a:gdLst/>
              <a:ahLst/>
              <a:cxnLst/>
              <a:rect l="l" t="t" r="r" b="b"/>
              <a:pathLst>
                <a:path w="396239" h="226060">
                  <a:moveTo>
                    <a:pt x="0" y="56387"/>
                  </a:moveTo>
                  <a:lnTo>
                    <a:pt x="283464" y="56387"/>
                  </a:lnTo>
                  <a:lnTo>
                    <a:pt x="283464" y="0"/>
                  </a:lnTo>
                  <a:lnTo>
                    <a:pt x="396240" y="112775"/>
                  </a:lnTo>
                  <a:lnTo>
                    <a:pt x="283464" y="225551"/>
                  </a:lnTo>
                  <a:lnTo>
                    <a:pt x="283464" y="169163"/>
                  </a:lnTo>
                  <a:lnTo>
                    <a:pt x="0" y="169163"/>
                  </a:lnTo>
                  <a:lnTo>
                    <a:pt x="0" y="56387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17868" y="5177118"/>
            <a:ext cx="7757832" cy="771893"/>
          </a:xfrm>
          <a:prstGeom prst="rect">
            <a:avLst/>
          </a:prstGeom>
          <a:solidFill>
            <a:srgbClr val="31347B"/>
          </a:solidFill>
          <a:ln w="10667">
            <a:solidFill>
              <a:srgbClr val="C16B95"/>
            </a:solidFill>
          </a:ln>
        </p:spPr>
        <p:txBody>
          <a:bodyPr vert="horz" wrap="square" lIns="0" tIns="53228" rIns="0" bIns="0" rtlCol="0">
            <a:spAutoFit/>
          </a:bodyPr>
          <a:lstStyle/>
          <a:p>
            <a:pPr marL="87411" marR="401752">
              <a:lnSpc>
                <a:spcPts val="2797"/>
              </a:lnSpc>
              <a:spcBef>
                <a:spcPts val="419"/>
              </a:spcBef>
            </a:pPr>
            <a:r>
              <a:rPr sz="2338" spc="-49" dirty="0">
                <a:solidFill>
                  <a:srgbClr val="FFFFFF"/>
                </a:solidFill>
                <a:latin typeface="Tahoma"/>
                <a:cs typeface="Tahoma"/>
              </a:rPr>
              <a:t>Testes</a:t>
            </a:r>
            <a:r>
              <a:rPr sz="2338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4" dirty="0">
                <a:solidFill>
                  <a:srgbClr val="FFFFFF"/>
                </a:solidFill>
                <a:latin typeface="Tahoma"/>
                <a:cs typeface="Tahoma"/>
              </a:rPr>
              <a:t>nunca</a:t>
            </a:r>
            <a:r>
              <a:rPr sz="2338" spc="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9" dirty="0">
                <a:solidFill>
                  <a:srgbClr val="FFFFFF"/>
                </a:solidFill>
                <a:latin typeface="Tahoma"/>
                <a:cs typeface="Tahoma"/>
              </a:rPr>
              <a:t>podem</a:t>
            </a:r>
            <a:r>
              <a:rPr sz="2338" spc="-3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13" dirty="0">
                <a:solidFill>
                  <a:srgbClr val="FFFFFF"/>
                </a:solidFill>
                <a:latin typeface="Tahoma"/>
                <a:cs typeface="Tahoma"/>
              </a:rPr>
              <a:t>demonstrar</a:t>
            </a:r>
            <a:r>
              <a:rPr sz="2338" spc="-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9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338" spc="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9" dirty="0">
                <a:solidFill>
                  <a:srgbClr val="FFFFFF"/>
                </a:solidFill>
                <a:latin typeface="Tahoma"/>
                <a:cs typeface="Tahoma"/>
              </a:rPr>
              <a:t>ausência</a:t>
            </a:r>
            <a:r>
              <a:rPr sz="2338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13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338" spc="-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13" dirty="0">
                <a:solidFill>
                  <a:srgbClr val="FFFFFF"/>
                </a:solidFill>
                <a:latin typeface="Tahoma"/>
                <a:cs typeface="Tahoma"/>
              </a:rPr>
              <a:t>defeitos </a:t>
            </a:r>
            <a:r>
              <a:rPr sz="2338" spc="-7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4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2338" spc="-1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13" dirty="0">
                <a:solidFill>
                  <a:srgbClr val="FFFFFF"/>
                </a:solidFill>
                <a:latin typeface="Tahoma"/>
                <a:cs typeface="Tahoma"/>
              </a:rPr>
              <a:t>software,</a:t>
            </a:r>
            <a:r>
              <a:rPr sz="2338" spc="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9" dirty="0">
                <a:solidFill>
                  <a:srgbClr val="FFFFFF"/>
                </a:solidFill>
                <a:latin typeface="Tahoma"/>
                <a:cs typeface="Tahoma"/>
              </a:rPr>
              <a:t>apenas</a:t>
            </a:r>
            <a:r>
              <a:rPr sz="2338" spc="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9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338" spc="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13" dirty="0">
                <a:solidFill>
                  <a:srgbClr val="FFFFFF"/>
                </a:solidFill>
                <a:latin typeface="Tahoma"/>
                <a:cs typeface="Tahoma"/>
              </a:rPr>
              <a:t>sua</a:t>
            </a:r>
            <a:r>
              <a:rPr sz="2338" spc="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9" dirty="0">
                <a:solidFill>
                  <a:srgbClr val="FFFFFF"/>
                </a:solidFill>
                <a:latin typeface="Tahoma"/>
                <a:cs typeface="Tahoma"/>
              </a:rPr>
              <a:t>presença</a:t>
            </a:r>
            <a:r>
              <a:rPr sz="2338" spc="-1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13" dirty="0">
                <a:solidFill>
                  <a:srgbClr val="FFFFFF"/>
                </a:solidFill>
                <a:latin typeface="Tahoma"/>
                <a:cs typeface="Tahoma"/>
              </a:rPr>
              <a:t>[E.Dijkstra,</a:t>
            </a:r>
            <a:r>
              <a:rPr sz="2338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38" spc="-9" dirty="0">
                <a:solidFill>
                  <a:srgbClr val="FFFFFF"/>
                </a:solidFill>
                <a:latin typeface="Tahoma"/>
                <a:cs typeface="Tahoma"/>
              </a:rPr>
              <a:t>1972]</a:t>
            </a:r>
            <a:endParaRPr sz="2338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34092" y="3833083"/>
            <a:ext cx="744071" cy="1183341"/>
            <a:chOff x="4505705" y="4344161"/>
            <a:chExt cx="843280" cy="1341120"/>
          </a:xfrm>
        </p:grpSpPr>
        <p:sp>
          <p:nvSpPr>
            <p:cNvPr id="16" name="object 16"/>
            <p:cNvSpPr/>
            <p:nvPr/>
          </p:nvSpPr>
          <p:spPr>
            <a:xfrm>
              <a:off x="4511039" y="4349495"/>
              <a:ext cx="832485" cy="1330960"/>
            </a:xfrm>
            <a:custGeom>
              <a:avLst/>
              <a:gdLst/>
              <a:ahLst/>
              <a:cxnLst/>
              <a:rect l="l" t="t" r="r" b="b"/>
              <a:pathLst>
                <a:path w="832485" h="1330960">
                  <a:moveTo>
                    <a:pt x="623316" y="25908"/>
                  </a:moveTo>
                  <a:lnTo>
                    <a:pt x="208788" y="25908"/>
                  </a:lnTo>
                  <a:lnTo>
                    <a:pt x="208788" y="0"/>
                  </a:lnTo>
                  <a:lnTo>
                    <a:pt x="623316" y="0"/>
                  </a:lnTo>
                  <a:lnTo>
                    <a:pt x="623316" y="25908"/>
                  </a:lnTo>
                  <a:close/>
                </a:path>
                <a:path w="832485" h="1330960">
                  <a:moveTo>
                    <a:pt x="623316" y="103632"/>
                  </a:moveTo>
                  <a:lnTo>
                    <a:pt x="208788" y="103632"/>
                  </a:lnTo>
                  <a:lnTo>
                    <a:pt x="208788" y="51816"/>
                  </a:lnTo>
                  <a:lnTo>
                    <a:pt x="623316" y="51816"/>
                  </a:lnTo>
                  <a:lnTo>
                    <a:pt x="623316" y="103632"/>
                  </a:lnTo>
                  <a:close/>
                </a:path>
                <a:path w="832485" h="1330960">
                  <a:moveTo>
                    <a:pt x="623316" y="915924"/>
                  </a:moveTo>
                  <a:lnTo>
                    <a:pt x="208788" y="915924"/>
                  </a:lnTo>
                  <a:lnTo>
                    <a:pt x="208788" y="129540"/>
                  </a:lnTo>
                  <a:lnTo>
                    <a:pt x="623316" y="129540"/>
                  </a:lnTo>
                  <a:lnTo>
                    <a:pt x="623316" y="915924"/>
                  </a:lnTo>
                  <a:close/>
                </a:path>
                <a:path w="832485" h="1330960">
                  <a:moveTo>
                    <a:pt x="416052" y="1330451"/>
                  </a:moveTo>
                  <a:lnTo>
                    <a:pt x="0" y="915924"/>
                  </a:lnTo>
                  <a:lnTo>
                    <a:pt x="832104" y="915924"/>
                  </a:lnTo>
                  <a:lnTo>
                    <a:pt x="416052" y="1330451"/>
                  </a:lnTo>
                  <a:close/>
                </a:path>
              </a:pathLst>
            </a:custGeom>
            <a:solidFill>
              <a:srgbClr val="8789C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511039" y="4349495"/>
              <a:ext cx="832485" cy="1330960"/>
            </a:xfrm>
            <a:custGeom>
              <a:avLst/>
              <a:gdLst/>
              <a:ahLst/>
              <a:cxnLst/>
              <a:rect l="l" t="t" r="r" b="b"/>
              <a:pathLst>
                <a:path w="832485" h="1330960">
                  <a:moveTo>
                    <a:pt x="623316" y="0"/>
                  </a:moveTo>
                  <a:lnTo>
                    <a:pt x="623316" y="25908"/>
                  </a:lnTo>
                  <a:lnTo>
                    <a:pt x="208788" y="25908"/>
                  </a:lnTo>
                  <a:lnTo>
                    <a:pt x="208788" y="0"/>
                  </a:lnTo>
                  <a:lnTo>
                    <a:pt x="623316" y="0"/>
                  </a:lnTo>
                  <a:close/>
                </a:path>
                <a:path w="832485" h="1330960">
                  <a:moveTo>
                    <a:pt x="623316" y="51816"/>
                  </a:moveTo>
                  <a:lnTo>
                    <a:pt x="623316" y="103632"/>
                  </a:lnTo>
                  <a:lnTo>
                    <a:pt x="208788" y="103632"/>
                  </a:lnTo>
                  <a:lnTo>
                    <a:pt x="208788" y="51816"/>
                  </a:lnTo>
                  <a:lnTo>
                    <a:pt x="623316" y="51816"/>
                  </a:lnTo>
                  <a:close/>
                </a:path>
                <a:path w="832485" h="1330960">
                  <a:moveTo>
                    <a:pt x="623316" y="129539"/>
                  </a:moveTo>
                  <a:lnTo>
                    <a:pt x="623316" y="915924"/>
                  </a:lnTo>
                  <a:lnTo>
                    <a:pt x="832104" y="915924"/>
                  </a:lnTo>
                  <a:lnTo>
                    <a:pt x="416052" y="1330451"/>
                  </a:lnTo>
                  <a:lnTo>
                    <a:pt x="0" y="915924"/>
                  </a:lnTo>
                  <a:lnTo>
                    <a:pt x="208788" y="915924"/>
                  </a:lnTo>
                  <a:lnTo>
                    <a:pt x="208788" y="129539"/>
                  </a:lnTo>
                  <a:lnTo>
                    <a:pt x="623316" y="12953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2183" y="1062318"/>
            <a:ext cx="8291793" cy="1021976"/>
            <a:chOff x="140207" y="1203960"/>
            <a:chExt cx="9397365" cy="1158240"/>
          </a:xfrm>
        </p:grpSpPr>
        <p:sp>
          <p:nvSpPr>
            <p:cNvPr id="3" name="object 3"/>
            <p:cNvSpPr/>
            <p:nvPr/>
          </p:nvSpPr>
          <p:spPr>
            <a:xfrm>
              <a:off x="595884" y="1787651"/>
              <a:ext cx="464820" cy="523240"/>
            </a:xfrm>
            <a:custGeom>
              <a:avLst/>
              <a:gdLst/>
              <a:ahLst/>
              <a:cxnLst/>
              <a:rect l="l" t="t" r="r" b="b"/>
              <a:pathLst>
                <a:path w="464819" h="523239">
                  <a:moveTo>
                    <a:pt x="464819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64819" y="0"/>
                  </a:lnTo>
                  <a:lnTo>
                    <a:pt x="464819" y="522732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1706879"/>
              <a:ext cx="9396984" cy="6035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199" y="1203960"/>
              <a:ext cx="35560" cy="1158240"/>
            </a:xfrm>
            <a:custGeom>
              <a:avLst/>
              <a:gdLst/>
              <a:ahLst/>
              <a:cxnLst/>
              <a:rect l="l" t="t" r="r" b="b"/>
              <a:pathLst>
                <a:path w="35559" h="1158239">
                  <a:moveTo>
                    <a:pt x="35052" y="1158239"/>
                  </a:moveTo>
                  <a:lnTo>
                    <a:pt x="0" y="1158239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5823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0785"/>
            <a:ext cx="9278471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424726">
              <a:lnSpc>
                <a:spcPct val="100000"/>
              </a:lnSpc>
              <a:spcBef>
                <a:spcPts val="119"/>
              </a:spcBef>
            </a:pPr>
            <a:r>
              <a:rPr spc="13" dirty="0"/>
              <a:t>Quando</a:t>
            </a:r>
            <a:r>
              <a:rPr spc="9" dirty="0"/>
              <a:t> </a:t>
            </a:r>
            <a:r>
              <a:rPr spc="13" dirty="0"/>
              <a:t>terminam</a:t>
            </a:r>
            <a:r>
              <a:rPr spc="26" dirty="0"/>
              <a:t> </a:t>
            </a:r>
            <a:r>
              <a:rPr spc="9" dirty="0"/>
              <a:t>os</a:t>
            </a:r>
            <a:r>
              <a:rPr spc="-4" dirty="0"/>
              <a:t> </a:t>
            </a:r>
            <a:r>
              <a:rPr spc="13" dirty="0"/>
              <a:t>testes?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98110" y="2766733"/>
          <a:ext cx="6576732" cy="19229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8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500" spc="5" dirty="0">
                          <a:latin typeface="Tahoma"/>
                          <a:cs typeface="Tahoma"/>
                        </a:rPr>
                        <a:t>Quando</a:t>
                      </a:r>
                      <a:r>
                        <a:rPr sz="15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acaba</a:t>
                      </a:r>
                      <a:r>
                        <a:rPr sz="15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10" dirty="0">
                          <a:latin typeface="Tahoma"/>
                          <a:cs typeface="Tahoma"/>
                        </a:rPr>
                        <a:t>prazo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431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500" spc="5" dirty="0">
                          <a:latin typeface="Tahoma"/>
                          <a:cs typeface="Tahoma"/>
                        </a:rPr>
                        <a:t>Quando</a:t>
                      </a:r>
                      <a:r>
                        <a:rPr sz="15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 software</a:t>
                      </a:r>
                      <a:r>
                        <a:rPr sz="15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foi</a:t>
                      </a:r>
                      <a:r>
                        <a:rPr sz="15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testado</a:t>
                      </a:r>
                      <a:r>
                        <a:rPr sz="15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exaustivamente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431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500" spc="5" dirty="0">
                          <a:latin typeface="Tahoma"/>
                          <a:cs typeface="Tahoma"/>
                        </a:rPr>
                        <a:t>Quando</a:t>
                      </a:r>
                      <a:r>
                        <a:rPr sz="15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 software</a:t>
                      </a:r>
                      <a:r>
                        <a:rPr sz="15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tem</a:t>
                      </a:r>
                      <a:r>
                        <a:rPr sz="15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5" dirty="0">
                          <a:latin typeface="Tahoma"/>
                          <a:cs typeface="Tahoma"/>
                        </a:rPr>
                        <a:t>zero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 defeitos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431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8554" y="2837330"/>
            <a:ext cx="532504" cy="53115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831" y="3497579"/>
            <a:ext cx="531890" cy="5315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87040" y="4094629"/>
            <a:ext cx="554018" cy="5540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3969</TotalTime>
  <Words>2124</Words>
  <Application>Microsoft Office PowerPoint</Application>
  <PresentationFormat>Widescreen</PresentationFormat>
  <Paragraphs>355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5" baseType="lpstr">
      <vt:lpstr>Arial</vt:lpstr>
      <vt:lpstr>Arial MT</vt:lpstr>
      <vt:lpstr>Calibri</vt:lpstr>
      <vt:lpstr>Calibri Light</vt:lpstr>
      <vt:lpstr>Cambria</vt:lpstr>
      <vt:lpstr>Symbol</vt:lpstr>
      <vt:lpstr>Tahoma</vt:lpstr>
      <vt:lpstr>Times New Roman</vt:lpstr>
      <vt:lpstr>Trebuchet MS</vt:lpstr>
      <vt:lpstr>Verdana</vt:lpstr>
      <vt:lpstr>Tema do Office</vt:lpstr>
      <vt:lpstr>Banco de Dados Aula 01</vt:lpstr>
      <vt:lpstr>Fundamentos de Testes</vt:lpstr>
      <vt:lpstr>Para que servem os testes?</vt:lpstr>
      <vt:lpstr>Definições</vt:lpstr>
      <vt:lpstr>Quando começam os testes?</vt:lpstr>
      <vt:lpstr>Quando terminam os testes?</vt:lpstr>
      <vt:lpstr>Testes exaustivos são viáveis?</vt:lpstr>
      <vt:lpstr>Testes exaustivos não são viáveis</vt:lpstr>
      <vt:lpstr>Quando terminam os testes?</vt:lpstr>
      <vt:lpstr>Zero defeitos é uma falácia?</vt:lpstr>
      <vt:lpstr>Zero defeitos e testes</vt:lpstr>
      <vt:lpstr>Quando terminam os testes?</vt:lpstr>
      <vt:lpstr>Alguns princípios</vt:lpstr>
      <vt:lpstr>Ciclo testes  depuração</vt:lpstr>
      <vt:lpstr>Dimensões dos testes</vt:lpstr>
      <vt:lpstr>PROCESSO DE TESTES</vt:lpstr>
      <vt:lpstr>Por que um processo?</vt:lpstr>
      <vt:lpstr>Ciclo de Vida dos Testes</vt:lpstr>
      <vt:lpstr>Planejamento (e Controle)</vt:lpstr>
      <vt:lpstr>Identificação de Risco</vt:lpstr>
      <vt:lpstr>Análise e Projeto</vt:lpstr>
      <vt:lpstr>Exemplos – especificações  de testes</vt:lpstr>
      <vt:lpstr>Implementação (Automação)</vt:lpstr>
      <vt:lpstr>Exemplos – casos de  teste executáveis</vt:lpstr>
      <vt:lpstr>Execução</vt:lpstr>
      <vt:lpstr>Avaliação</vt:lpstr>
      <vt:lpstr>Balanço Final (Fechamento)</vt:lpstr>
      <vt:lpstr>Principais papéis</vt:lpstr>
      <vt:lpstr>Responsabilidades</vt:lpstr>
      <vt:lpstr>Sumário</vt:lpstr>
      <vt:lpstr>LEITURA # 1</vt:lpstr>
      <vt:lpstr>Referências</vt:lpstr>
      <vt:lpstr>Leitura adicional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 Aula 01</dc:title>
  <dc:creator>Prof Elaine Barbosa de Figueiredo</dc:creator>
  <cp:lastModifiedBy>Prof Elaine Barbosa de Figueiredo</cp:lastModifiedBy>
  <cp:revision>7</cp:revision>
  <dcterms:created xsi:type="dcterms:W3CDTF">2022-08-09T00:29:52Z</dcterms:created>
  <dcterms:modified xsi:type="dcterms:W3CDTF">2023-08-31T01:41:57Z</dcterms:modified>
</cp:coreProperties>
</file>