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4"/>
  </p:notesMasterIdLst>
  <p:sldIdLst>
    <p:sldId id="1073742405" r:id="rId2"/>
    <p:sldId id="1073742363" r:id="rId3"/>
    <p:sldId id="1073742364" r:id="rId4"/>
    <p:sldId id="1073742509" r:id="rId5"/>
    <p:sldId id="1073742511" r:id="rId6"/>
    <p:sldId id="1073742366" r:id="rId7"/>
    <p:sldId id="1073742369" r:id="rId8"/>
    <p:sldId id="1073742370" r:id="rId9"/>
    <p:sldId id="1073742371" r:id="rId10"/>
    <p:sldId id="1073742516" r:id="rId11"/>
    <p:sldId id="1073742372" r:id="rId12"/>
    <p:sldId id="1073742373" r:id="rId13"/>
    <p:sldId id="1073742374" r:id="rId14"/>
    <p:sldId id="1073742378" r:id="rId15"/>
    <p:sldId id="1073742379" r:id="rId16"/>
    <p:sldId id="1073742380" r:id="rId17"/>
    <p:sldId id="1073742382" r:id="rId18"/>
    <p:sldId id="1073742381" r:id="rId19"/>
    <p:sldId id="1073742383" r:id="rId20"/>
    <p:sldId id="1073742528" r:id="rId21"/>
    <p:sldId id="1073742384" r:id="rId22"/>
    <p:sldId id="1073742400" r:id="rId23"/>
    <p:sldId id="1073742523" r:id="rId24"/>
    <p:sldId id="1073742522" r:id="rId25"/>
    <p:sldId id="1073742505" r:id="rId26"/>
    <p:sldId id="1073742527" r:id="rId27"/>
    <p:sldId id="1073742386" r:id="rId28"/>
    <p:sldId id="1073742387" r:id="rId29"/>
    <p:sldId id="1073742508" r:id="rId30"/>
    <p:sldId id="1073742389" r:id="rId31"/>
    <p:sldId id="1073742390" r:id="rId32"/>
    <p:sldId id="1073742391" r:id="rId33"/>
    <p:sldId id="1073742517" r:id="rId34"/>
    <p:sldId id="1073742518" r:id="rId35"/>
    <p:sldId id="1073742393" r:id="rId36"/>
    <p:sldId id="1073742396" r:id="rId37"/>
    <p:sldId id="1073742397" r:id="rId38"/>
    <p:sldId id="1073742529" r:id="rId39"/>
    <p:sldId id="1073742398" r:id="rId40"/>
    <p:sldId id="1073742399" r:id="rId41"/>
    <p:sldId id="1073742520" r:id="rId42"/>
    <p:sldId id="1073742524" r:id="rId43"/>
  </p:sldIdLst>
  <p:sldSz cx="9144000" cy="6858000" type="screen4x3"/>
  <p:notesSz cx="6797675" cy="89392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pos="1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FF"/>
    <a:srgbClr val="FFFF00"/>
    <a:srgbClr val="0000FF"/>
    <a:srgbClr val="FFCC00"/>
    <a:srgbClr val="0033CC"/>
    <a:srgbClr val="66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0" autoAdjust="0"/>
    <p:restoredTop sz="94660"/>
  </p:normalViewPr>
  <p:slideViewPr>
    <p:cSldViewPr snapToObjects="1">
      <p:cViewPr varScale="1">
        <p:scale>
          <a:sx n="91" d="100"/>
          <a:sy n="91" d="100"/>
        </p:scale>
        <p:origin x="684" y="84"/>
      </p:cViewPr>
      <p:guideLst>
        <p:guide orient="horz" pos="192"/>
        <p:guide pos="18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38" d="100"/>
          <a:sy n="38" d="100"/>
        </p:scale>
        <p:origin x="-1458" y="-90"/>
      </p:cViewPr>
      <p:guideLst>
        <p:guide orient="horz" pos="281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0.xml"/><Relationship Id="rId1" Type="http://schemas.openxmlformats.org/officeDocument/2006/relationships/slide" Target="slides/slide10.xml"/><Relationship Id="rId4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460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460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151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71513"/>
            <a:ext cx="4468813" cy="3351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244975"/>
            <a:ext cx="4984750" cy="402272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0"/>
            <a:r>
              <a:rPr lang="pt-BR" smtClean="0"/>
              <a:t>Segundo nível</a:t>
            </a:r>
          </a:p>
          <a:p>
            <a:pPr lvl="0"/>
            <a:r>
              <a:rPr lang="pt-BR" smtClean="0"/>
              <a:t>Terceiro nível</a:t>
            </a:r>
          </a:p>
          <a:p>
            <a:pPr lvl="0"/>
            <a:r>
              <a:rPr lang="pt-BR" smtClean="0"/>
              <a:t>Quarto nível</a:t>
            </a:r>
          </a:p>
          <a:p>
            <a:pPr lvl="0"/>
            <a:r>
              <a:rPr lang="pt-BR" smtClean="0"/>
              <a:t>Quinto nível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493125"/>
            <a:ext cx="2946400" cy="4460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8493125"/>
            <a:ext cx="2946400" cy="4460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CC0BD8E2-5B77-474E-BEC8-8B199D0C2F8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55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130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688131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688132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68813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8813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8813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8813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E7B312B-196C-4049-B5D7-6D366157306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E1123-8F3A-4429-A40A-FEF93244408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C1BF0-34B7-4E6E-92EA-740AA13EB0F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136CB-F8CE-414A-8728-2D85E001714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62162-9A71-48A4-B3BF-EF797D3552F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63482-2A40-4026-85AC-2B57DD0A984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C6512-5060-42F8-91B2-B9C052076A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27EEE-7D2A-4B8E-8FCE-AA0022DB8FE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41A09-8339-4CED-A063-618B29351F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7F953-5873-4228-A2E7-0EA8EA5F558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AFB68-4AD3-4C85-9F80-84BE6504183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10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8710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68710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6871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871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Prentice Hall</a:t>
            </a:r>
            <a:endParaRPr lang="pt-BR"/>
          </a:p>
        </p:txBody>
      </p:sp>
      <p:sp>
        <p:nvSpPr>
          <p:cNvPr id="6871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6871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876E321-E302-4967-8E5D-747022314E6E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8711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A74018D-EDF4-4009-9395-BB56EF2AE161}" type="slidenum">
              <a:rPr lang="pt-BR"/>
              <a:pPr/>
              <a:t>1</a:t>
            </a:fld>
            <a:endParaRPr lang="pt-BR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8229600" cy="1828800"/>
          </a:xfrm>
          <a:noFill/>
          <a:ln/>
        </p:spPr>
        <p:txBody>
          <a:bodyPr/>
          <a:lstStyle/>
          <a:p>
            <a:pPr algn="l"/>
            <a:r>
              <a:rPr lang="pt-BR" sz="5400">
                <a:solidFill>
                  <a:srgbClr val="0033CC"/>
                </a:solidFill>
                <a:latin typeface="Tahoma" pitchFamily="34" charset="0"/>
              </a:rPr>
              <a:t>Avaliação de Investimentos</a:t>
            </a:r>
            <a:r>
              <a:rPr lang="pt-BR" sz="5400">
                <a:latin typeface="Tahoma" pitchFamily="34" charset="0"/>
              </a:rPr>
              <a:t> </a:t>
            </a:r>
            <a:br>
              <a:rPr lang="pt-BR" sz="5400">
                <a:latin typeface="Tahoma" pitchFamily="34" charset="0"/>
              </a:rPr>
            </a:br>
            <a:endParaRPr lang="pt-BR"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21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BB58-146D-40A7-BAFB-1628DEB72045}" type="slidenum">
              <a:rPr lang="pt-BR"/>
              <a:pPr/>
              <a:t>10</a:t>
            </a:fld>
            <a:endParaRPr lang="pt-BR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8150"/>
            <a:ext cx="8458200" cy="7620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Juros Compostos</a:t>
            </a:r>
          </a:p>
        </p:txBody>
      </p:sp>
      <p:grpSp>
        <p:nvGrpSpPr>
          <p:cNvPr id="673796" name="Group 4"/>
          <p:cNvGrpSpPr>
            <a:grpSpLocks/>
          </p:cNvGrpSpPr>
          <p:nvPr/>
        </p:nvGrpSpPr>
        <p:grpSpPr bwMode="auto">
          <a:xfrm>
            <a:off x="419100" y="1695450"/>
            <a:ext cx="8305800" cy="2743200"/>
            <a:chOff x="336" y="2544"/>
            <a:chExt cx="5232" cy="1728"/>
          </a:xfrm>
        </p:grpSpPr>
        <p:sp>
          <p:nvSpPr>
            <p:cNvPr id="673797" name="Rectangle 5"/>
            <p:cNvSpPr>
              <a:spLocks noChangeArrowheads="1"/>
            </p:cNvSpPr>
            <p:nvPr/>
          </p:nvSpPr>
          <p:spPr bwMode="auto">
            <a:xfrm>
              <a:off x="336" y="2544"/>
              <a:ext cx="2700" cy="1728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grpSp>
          <p:nvGrpSpPr>
            <p:cNvPr id="673798" name="Group 6"/>
            <p:cNvGrpSpPr>
              <a:grpSpLocks/>
            </p:cNvGrpSpPr>
            <p:nvPr/>
          </p:nvGrpSpPr>
          <p:grpSpPr bwMode="auto">
            <a:xfrm>
              <a:off x="2477" y="2880"/>
              <a:ext cx="63" cy="677"/>
              <a:chOff x="2684" y="2140"/>
              <a:chExt cx="63" cy="677"/>
            </a:xfrm>
          </p:grpSpPr>
          <p:sp>
            <p:nvSpPr>
              <p:cNvPr id="673799" name="Line 7"/>
              <p:cNvSpPr>
                <a:spLocks noChangeShapeType="1"/>
              </p:cNvSpPr>
              <p:nvPr/>
            </p:nvSpPr>
            <p:spPr bwMode="auto">
              <a:xfrm flipV="1">
                <a:off x="2715" y="2192"/>
                <a:ext cx="1" cy="6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673800" name="Freeform 8"/>
              <p:cNvSpPr>
                <a:spLocks/>
              </p:cNvSpPr>
              <p:nvPr/>
            </p:nvSpPr>
            <p:spPr bwMode="auto">
              <a:xfrm>
                <a:off x="2684" y="2140"/>
                <a:ext cx="63" cy="55"/>
              </a:xfrm>
              <a:custGeom>
                <a:avLst/>
                <a:gdLst/>
                <a:ahLst/>
                <a:cxnLst>
                  <a:cxn ang="0">
                    <a:pos x="63" y="55"/>
                  </a:cxn>
                  <a:cxn ang="0">
                    <a:pos x="31" y="0"/>
                  </a:cxn>
                  <a:cxn ang="0">
                    <a:pos x="0" y="55"/>
                  </a:cxn>
                  <a:cxn ang="0">
                    <a:pos x="63" y="55"/>
                  </a:cxn>
                </a:cxnLst>
                <a:rect l="0" t="0" r="r" b="b"/>
                <a:pathLst>
                  <a:path w="63" h="55">
                    <a:moveTo>
                      <a:pt x="63" y="55"/>
                    </a:moveTo>
                    <a:lnTo>
                      <a:pt x="31" y="0"/>
                    </a:lnTo>
                    <a:lnTo>
                      <a:pt x="0" y="55"/>
                    </a:lnTo>
                    <a:lnTo>
                      <a:pt x="63" y="55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PT"/>
              </a:p>
            </p:txBody>
          </p:sp>
        </p:grpSp>
        <p:sp>
          <p:nvSpPr>
            <p:cNvPr id="673801" name="Rectangle 9"/>
            <p:cNvSpPr>
              <a:spLocks noChangeArrowheads="1"/>
            </p:cNvSpPr>
            <p:nvPr/>
          </p:nvSpPr>
          <p:spPr bwMode="auto">
            <a:xfrm>
              <a:off x="720" y="3360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673802" name="Rectangle 10"/>
            <p:cNvSpPr>
              <a:spLocks noChangeArrowheads="1"/>
            </p:cNvSpPr>
            <p:nvPr/>
          </p:nvSpPr>
          <p:spPr bwMode="auto">
            <a:xfrm>
              <a:off x="1872" y="2592"/>
              <a:ext cx="10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FV = PV x (1+i) </a:t>
              </a:r>
              <a:r>
                <a:rPr lang="pt-BR" sz="1600" b="1" baseline="30000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pt-BR" sz="16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73803" name="Rectangle 11"/>
            <p:cNvSpPr>
              <a:spLocks noChangeArrowheads="1"/>
            </p:cNvSpPr>
            <p:nvPr/>
          </p:nvSpPr>
          <p:spPr bwMode="auto">
            <a:xfrm>
              <a:off x="1056" y="3264"/>
              <a:ext cx="1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= taxa de desconto</a:t>
              </a:r>
            </a:p>
          </p:txBody>
        </p:sp>
        <p:sp>
          <p:nvSpPr>
            <p:cNvPr id="673804" name="Rectangle 12"/>
            <p:cNvSpPr>
              <a:spLocks noChangeArrowheads="1"/>
            </p:cNvSpPr>
            <p:nvPr/>
          </p:nvSpPr>
          <p:spPr bwMode="auto">
            <a:xfrm>
              <a:off x="528" y="4080"/>
              <a:ext cx="3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PV</a:t>
              </a:r>
              <a:endParaRPr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673805" name="Rectangle 13"/>
            <p:cNvSpPr>
              <a:spLocks noChangeArrowheads="1"/>
            </p:cNvSpPr>
            <p:nvPr/>
          </p:nvSpPr>
          <p:spPr bwMode="auto">
            <a:xfrm>
              <a:off x="2544" y="3408"/>
              <a:ext cx="19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673806" name="Rectangle 14"/>
            <p:cNvSpPr>
              <a:spLocks noChangeArrowheads="1"/>
            </p:cNvSpPr>
            <p:nvPr/>
          </p:nvSpPr>
          <p:spPr bwMode="auto">
            <a:xfrm>
              <a:off x="480" y="3696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( - )</a:t>
              </a:r>
            </a:p>
          </p:txBody>
        </p:sp>
        <p:sp>
          <p:nvSpPr>
            <p:cNvPr id="673807" name="Rectangle 15"/>
            <p:cNvSpPr>
              <a:spLocks noChangeArrowheads="1"/>
            </p:cNvSpPr>
            <p:nvPr/>
          </p:nvSpPr>
          <p:spPr bwMode="auto">
            <a:xfrm>
              <a:off x="2592" y="3072"/>
              <a:ext cx="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( + )</a:t>
              </a:r>
            </a:p>
          </p:txBody>
        </p:sp>
        <p:sp>
          <p:nvSpPr>
            <p:cNvPr id="673808" name="Line 16"/>
            <p:cNvSpPr>
              <a:spLocks noChangeShapeType="1"/>
            </p:cNvSpPr>
            <p:nvPr/>
          </p:nvSpPr>
          <p:spPr bwMode="auto">
            <a:xfrm>
              <a:off x="768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73809" name="Line 17"/>
            <p:cNvSpPr>
              <a:spLocks noChangeShapeType="1"/>
            </p:cNvSpPr>
            <p:nvPr/>
          </p:nvSpPr>
          <p:spPr bwMode="auto">
            <a:xfrm>
              <a:off x="768" y="3552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73810" name="Rectangle 18"/>
            <p:cNvSpPr>
              <a:spLocks noChangeArrowheads="1"/>
            </p:cNvSpPr>
            <p:nvPr/>
          </p:nvSpPr>
          <p:spPr bwMode="auto">
            <a:xfrm>
              <a:off x="3120" y="2544"/>
              <a:ext cx="2448" cy="288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REGRA GERAL</a:t>
              </a:r>
            </a:p>
          </p:txBody>
        </p:sp>
        <p:sp>
          <p:nvSpPr>
            <p:cNvPr id="673811" name="Rectangle 19"/>
            <p:cNvSpPr>
              <a:spLocks noChangeArrowheads="1"/>
            </p:cNvSpPr>
            <p:nvPr/>
          </p:nvSpPr>
          <p:spPr bwMode="auto">
            <a:xfrm>
              <a:off x="3120" y="2880"/>
              <a:ext cx="2448" cy="13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pt-BR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 taxa de desconto ( i ) é aplicada ao capital inicial (PV) para o primeiro período; a partir do 2º período é calculado sobre valor   acumulado ( PV + Juros )  do 1º período e, assim, sucessivamente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A489F-4B73-4D39-8EB6-092C3DAD8D5D}" type="slidenum">
              <a:rPr lang="pt-BR"/>
              <a:pPr/>
              <a:t>11</a:t>
            </a:fld>
            <a:endParaRPr lang="pt-BR"/>
          </a:p>
        </p:txBody>
      </p:sp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685800" y="4572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pt-PT" sz="440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33350"/>
            <a:ext cx="8458200" cy="6096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Exemplificando</a:t>
            </a:r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42950" y="552450"/>
            <a:ext cx="7620000" cy="59245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endParaRPr lang="pt-BR" b="1"/>
          </a:p>
          <a:p>
            <a:pPr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1900"/>
              <a:t>Período 1</a:t>
            </a:r>
            <a:endParaRPr lang="pt-BR" sz="1900">
              <a:solidFill>
                <a:srgbClr val="FF3300"/>
              </a:solidFill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1900"/>
              <a:t>PV = 100; i = 10%; n= 1		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1900"/>
              <a:t>FV = 100 x (1+i)n 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900"/>
              <a:t>FV = 100 x (1+0,10)</a:t>
            </a:r>
            <a:r>
              <a:rPr lang="pt-BR" sz="1900">
                <a:cs typeface="Arial" charset="0"/>
              </a:rPr>
              <a:t>¹</a:t>
            </a:r>
            <a:endParaRPr lang="pt-BR" sz="1900"/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1900"/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900"/>
              <a:t>FV = 100 x ( 1,10)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900"/>
              <a:t>FV = 110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1900"/>
          </a:p>
          <a:p>
            <a:pPr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1900"/>
              <a:t>Período 2</a:t>
            </a:r>
            <a:endParaRPr lang="pt-BR" sz="1900">
              <a:solidFill>
                <a:srgbClr val="FF3300"/>
              </a:solidFill>
            </a:endParaRPr>
          </a:p>
          <a:p>
            <a:pPr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1900"/>
              <a:t>PV = 110; i = 10%; n= 1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1900"/>
              <a:t>FV = 110 x (1+i) n 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900"/>
              <a:t>FV = 110 x (1+0,10) </a:t>
            </a:r>
            <a:r>
              <a:rPr lang="pt-BR" sz="1900">
                <a:cs typeface="Arial" charset="0"/>
              </a:rPr>
              <a:t>¹</a:t>
            </a:r>
            <a:endParaRPr lang="pt-BR" sz="1900"/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pt-BR" sz="1900"/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900"/>
              <a:t>FV = 110 x ( 1,10)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900"/>
              <a:t>FV = 121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900"/>
              <a:t>Capital = 100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900"/>
              <a:t>Juros = 21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900"/>
              <a:t>Montante = 121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4495800" y="895350"/>
            <a:ext cx="386715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Direto ( Períodos 1 e 2 )</a:t>
            </a:r>
            <a:endParaRPr lang="pt-BR" sz="2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0" hangingPunct="0"/>
            <a:endParaRPr lang="pt-BR" sz="2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0" hangingPunct="0"/>
            <a:endParaRPr lang="pt-BR" sz="22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0" hangingPunct="0"/>
            <a:r>
              <a:rPr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PV =100; i =10; n =2</a:t>
            </a:r>
          </a:p>
          <a:p>
            <a:pPr eaLnBrk="0" hangingPunct="0"/>
            <a:r>
              <a:rPr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FV = 100 x (1+0,10)</a:t>
            </a:r>
            <a:r>
              <a:rPr lang="pt-BR" sz="2000" b="1" baseline="300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2</a:t>
            </a:r>
            <a:r>
              <a:rPr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eaLnBrk="0" hangingPunct="0"/>
            <a:r>
              <a:rPr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FV = 100 x (1,10) </a:t>
            </a:r>
            <a:r>
              <a:rPr lang="pt-BR" sz="2000" b="1" baseline="300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eaLnBrk="0" hangingPunct="0"/>
            <a:r>
              <a:rPr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FV = 121</a:t>
            </a:r>
            <a:endParaRPr lang="pt-BR" sz="22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12006" name="Line 6"/>
          <p:cNvSpPr>
            <a:spLocks noChangeShapeType="1"/>
          </p:cNvSpPr>
          <p:nvPr/>
        </p:nvSpPr>
        <p:spPr bwMode="auto">
          <a:xfrm>
            <a:off x="4191000" y="952500"/>
            <a:ext cx="0" cy="518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7BBD-6D8B-49A7-AEDC-8438993EFF38}" type="slidenum">
              <a:rPr lang="pt-BR"/>
              <a:pPr/>
              <a:t>12</a:t>
            </a:fld>
            <a:endParaRPr lang="pt-BR"/>
          </a:p>
        </p:txBody>
      </p:sp>
      <p:sp>
        <p:nvSpPr>
          <p:cNvPr id="513026" name="Rectangle 2"/>
          <p:cNvSpPr>
            <a:spLocks noChangeArrowheads="1"/>
          </p:cNvSpPr>
          <p:nvPr/>
        </p:nvSpPr>
        <p:spPr bwMode="auto">
          <a:xfrm>
            <a:off x="533400" y="4572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pt-PT" sz="440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14300"/>
            <a:ext cx="8458200" cy="11430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Principais Fórmulas</a:t>
            </a:r>
          </a:p>
        </p:txBody>
      </p:sp>
      <p:sp>
        <p:nvSpPr>
          <p:cNvPr id="513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5638800" cy="3276600"/>
          </a:xfrm>
          <a:ln w="38100">
            <a:solidFill>
              <a:srgbClr val="FFCC00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pt-BR" sz="3000" baseline="30000"/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4000"/>
              <a:t>FV   =  PV (1 + i) </a:t>
            </a:r>
            <a:r>
              <a:rPr lang="pt-BR" sz="4000" baseline="30000"/>
              <a:t>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endParaRPr lang="pt-BR" sz="4000"/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4000"/>
              <a:t>                  FV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4000"/>
              <a:t>PV   =  -----------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4000"/>
              <a:t>               (1 + i)</a:t>
            </a:r>
            <a:r>
              <a:rPr lang="pt-BR" sz="4000" baseline="30000"/>
              <a:t>n</a:t>
            </a:r>
            <a:endParaRPr lang="pt-BR" sz="4000"/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endParaRPr lang="pt-BR" sz="4000" u="sng"/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3000"/>
              <a:t>               </a:t>
            </a:r>
            <a:endParaRPr lang="pt-BR" sz="1800" b="1">
              <a:latin typeface="Verdana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1800">
                <a:latin typeface="Verdana" pitchFamily="34" charset="0"/>
              </a:rPr>
              <a:t>	  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1800">
                <a:latin typeface="Verdana" pitchFamily="34" charset="0"/>
              </a:rPr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3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6AFA-5589-47D1-8201-C95421418773}" type="slidenum">
              <a:rPr lang="pt-BR"/>
              <a:pPr/>
              <a:t>13</a:t>
            </a:fld>
            <a:endParaRPr lang="pt-BR"/>
          </a:p>
        </p:txBody>
      </p:sp>
      <p:grpSp>
        <p:nvGrpSpPr>
          <p:cNvPr id="514061" name="Group 13"/>
          <p:cNvGrpSpPr>
            <a:grpSpLocks/>
          </p:cNvGrpSpPr>
          <p:nvPr/>
        </p:nvGrpSpPr>
        <p:grpSpPr bwMode="auto">
          <a:xfrm>
            <a:off x="609600" y="2724150"/>
            <a:ext cx="3429000" cy="323850"/>
            <a:chOff x="384" y="1860"/>
            <a:chExt cx="2160" cy="204"/>
          </a:xfrm>
        </p:grpSpPr>
        <p:sp>
          <p:nvSpPr>
            <p:cNvPr id="514051" name="Rectangle 3"/>
            <p:cNvSpPr>
              <a:spLocks noChangeArrowheads="1"/>
            </p:cNvSpPr>
            <p:nvPr/>
          </p:nvSpPr>
          <p:spPr bwMode="auto">
            <a:xfrm>
              <a:off x="384" y="1872"/>
              <a:ext cx="288" cy="192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 b="1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</a:t>
              </a:r>
            </a:p>
          </p:txBody>
        </p:sp>
        <p:sp>
          <p:nvSpPr>
            <p:cNvPr id="514052" name="Rectangle 4"/>
            <p:cNvSpPr>
              <a:spLocks noChangeArrowheads="1"/>
            </p:cNvSpPr>
            <p:nvPr/>
          </p:nvSpPr>
          <p:spPr bwMode="auto">
            <a:xfrm>
              <a:off x="816" y="1860"/>
              <a:ext cx="288" cy="192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 b="1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</a:t>
              </a:r>
            </a:p>
          </p:txBody>
        </p:sp>
        <p:sp>
          <p:nvSpPr>
            <p:cNvPr id="514053" name="Rectangle 5"/>
            <p:cNvSpPr>
              <a:spLocks noChangeArrowheads="1"/>
            </p:cNvSpPr>
            <p:nvPr/>
          </p:nvSpPr>
          <p:spPr bwMode="auto">
            <a:xfrm>
              <a:off x="1248" y="1860"/>
              <a:ext cx="288" cy="192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 b="1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PV</a:t>
              </a:r>
            </a:p>
          </p:txBody>
        </p:sp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1632" y="1860"/>
              <a:ext cx="288" cy="192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 b="1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FV</a:t>
              </a:r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100" y="1860"/>
              <a:ext cx="444" cy="192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200" b="1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CHS</a:t>
              </a:r>
            </a:p>
          </p:txBody>
        </p:sp>
      </p:grpSp>
      <p:sp>
        <p:nvSpPr>
          <p:cNvPr id="514056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438150"/>
            <a:ext cx="8686800" cy="6858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Cálculos  Financeiros </a:t>
            </a:r>
            <a:br>
              <a:rPr lang="pt-BR">
                <a:solidFill>
                  <a:srgbClr val="0033CC"/>
                </a:solidFill>
                <a:latin typeface="Tahoma" pitchFamily="34" charset="0"/>
              </a:rPr>
            </a:br>
            <a:r>
              <a:rPr lang="pt-BR">
                <a:solidFill>
                  <a:srgbClr val="0033CC"/>
                </a:solidFill>
                <a:latin typeface="Tahoma" pitchFamily="34" charset="0"/>
              </a:rPr>
              <a:t>com  HP 12C</a:t>
            </a:r>
          </a:p>
        </p:txBody>
      </p:sp>
      <p:sp>
        <p:nvSpPr>
          <p:cNvPr id="5140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3352800"/>
            <a:ext cx="7772400" cy="2362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>
                <a:latin typeface="Verdana" pitchFamily="34" charset="0"/>
              </a:rPr>
              <a:t>  </a:t>
            </a:r>
            <a:endParaRPr lang="pt-BR" sz="1200"/>
          </a:p>
          <a:p>
            <a:pPr marL="819150" lvl="1">
              <a:lnSpc>
                <a:spcPct val="90000"/>
              </a:lnSpc>
              <a:buFontTx/>
              <a:buNone/>
            </a:pPr>
            <a:r>
              <a:rPr lang="pt-BR" sz="2600"/>
              <a:t>PV	      =  Valor do capital aplicado</a:t>
            </a:r>
          </a:p>
          <a:p>
            <a:pPr marL="819150" lvl="1">
              <a:lnSpc>
                <a:spcPct val="90000"/>
              </a:lnSpc>
              <a:buFontTx/>
              <a:buNone/>
            </a:pPr>
            <a:r>
              <a:rPr lang="pt-BR" sz="2600"/>
              <a:t>CHS   =  Tecla para troca de sinal </a:t>
            </a:r>
          </a:p>
          <a:p>
            <a:pPr marL="819150" lvl="1">
              <a:lnSpc>
                <a:spcPct val="90000"/>
              </a:lnSpc>
              <a:buFontTx/>
              <a:buNone/>
            </a:pPr>
            <a:r>
              <a:rPr lang="pt-BR" sz="2600"/>
              <a:t>n	       =  Tempo da aplicação ou número de períodos </a:t>
            </a:r>
          </a:p>
          <a:p>
            <a:pPr marL="819150" lvl="1">
              <a:lnSpc>
                <a:spcPct val="90000"/>
              </a:lnSpc>
              <a:buFontTx/>
              <a:buNone/>
            </a:pPr>
            <a:r>
              <a:rPr lang="pt-BR" sz="2600"/>
              <a:t>i		      =  Taxa de desconto composta </a:t>
            </a:r>
          </a:p>
          <a:p>
            <a:pPr marL="819150" lvl="1">
              <a:lnSpc>
                <a:spcPct val="90000"/>
              </a:lnSpc>
              <a:buFontTx/>
              <a:buNone/>
            </a:pPr>
            <a:r>
              <a:rPr lang="pt-BR" sz="2600"/>
              <a:t>FV      =  Valor do montante</a:t>
            </a:r>
            <a:endParaRPr lang="pt-BR" sz="1400">
              <a:latin typeface="Verdana" pitchFamily="34" charset="0"/>
            </a:endParaRPr>
          </a:p>
        </p:txBody>
      </p:sp>
      <p:sp>
        <p:nvSpPr>
          <p:cNvPr id="514060" name="Text Box 12"/>
          <p:cNvSpPr txBox="1">
            <a:spLocks noChangeArrowheads="1"/>
          </p:cNvSpPr>
          <p:nvPr/>
        </p:nvSpPr>
        <p:spPr bwMode="auto">
          <a:xfrm>
            <a:off x="381000" y="1752600"/>
            <a:ext cx="3505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eaLnBrk="0" hangingPunct="0"/>
            <a:r>
              <a:rPr lang="pt-BR" sz="28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Teclas usadas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5C4D-F0F7-4485-A3F6-7285A2AE2FA6}" type="slidenum">
              <a:rPr lang="pt-BR"/>
              <a:pPr/>
              <a:t>14</a:t>
            </a:fld>
            <a:endParaRPr lang="pt-BR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8150"/>
            <a:ext cx="8458200" cy="11430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Resolvendo Problemas</a:t>
            </a:r>
            <a:r>
              <a:rPr lang="pt-BR" sz="2800" b="1"/>
              <a:t> 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52650"/>
            <a:ext cx="8534400" cy="4000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1000" b="1"/>
          </a:p>
          <a:p>
            <a:pPr lvl="1">
              <a:lnSpc>
                <a:spcPct val="90000"/>
              </a:lnSpc>
            </a:pPr>
            <a:r>
              <a:rPr lang="pt-BR" sz="2400"/>
              <a:t>Qualquer problema referente ao  valor do dinheiro no tempo considera, no mínimo, com 4 variáveis: PV, FV, Prestações (iguais ou diferentes), i e n. </a:t>
            </a:r>
            <a:br>
              <a:rPr lang="pt-BR" sz="2400"/>
            </a:br>
            <a:endParaRPr lang="pt-BR" sz="1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/>
              <a:t>2. Compatibilizar as Unidades de Tempo da Taxa de Desconto (i) e do Período (n):</a:t>
            </a:r>
            <a:r>
              <a:rPr lang="pt-BR" sz="2400" b="1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1000" b="1"/>
          </a:p>
          <a:p>
            <a:pPr lvl="1">
              <a:lnSpc>
                <a:spcPct val="90000"/>
              </a:lnSpc>
            </a:pPr>
            <a:r>
              <a:rPr lang="pt-BR" sz="2400"/>
              <a:t>Ex: Se o juro (i) for  mensal, o prazo (n) deve ser em meses</a:t>
            </a:r>
            <a:r>
              <a:rPr lang="pt-BR" sz="2400" b="1"/>
              <a:t/>
            </a:r>
            <a:br>
              <a:rPr lang="pt-BR" sz="2400" b="1"/>
            </a:br>
            <a:r>
              <a:rPr lang="pt-BR" sz="1000" b="1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/>
              <a:t>3. Montar o Diagrama do Fluxo de Caixa</a:t>
            </a:r>
            <a:endParaRPr lang="pt-BR" sz="24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1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/>
              <a:t>4. Uso de Fórmulas,Tabelas,  Máquina HP 12 C ou Planilha Excel</a:t>
            </a:r>
            <a:endParaRPr lang="pt-BR" sz="2400" b="1"/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438150" y="1782763"/>
            <a:ext cx="5105400" cy="427037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 Definir as variáveis do Problema:</a:t>
            </a:r>
            <a:endParaRPr lang="pt-BR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6E19-B2DE-444A-BB86-95892281CD64}" type="slidenum">
              <a:rPr lang="pt-BR"/>
              <a:pPr/>
              <a:t>15</a:t>
            </a:fld>
            <a:endParaRPr lang="pt-BR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76200"/>
            <a:ext cx="8458200" cy="6858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Exercícios</a:t>
            </a:r>
            <a:r>
              <a:rPr lang="pt-BR"/>
              <a:t> 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381000"/>
            <a:ext cx="8610600" cy="4953000"/>
          </a:xfrm>
          <a:noFill/>
          <a:ln/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65000"/>
              </a:spcBef>
              <a:buFont typeface="Wingdings" pitchFamily="2" charset="2"/>
              <a:buNone/>
            </a:pPr>
            <a:endParaRPr lang="pt-BR" sz="2000"/>
          </a:p>
          <a:p>
            <a:pPr marL="381000" indent="-381000">
              <a:lnSpc>
                <a:spcPct val="90000"/>
              </a:lnSpc>
              <a:spcBef>
                <a:spcPct val="65000"/>
              </a:spcBef>
              <a:buClrTx/>
              <a:buFontTx/>
              <a:buNone/>
            </a:pPr>
            <a:r>
              <a:rPr lang="pt-BR" sz="2000"/>
              <a:t>1) Dados: PV = 1.000 n = 9 meses; i = 2,5% a.m. Calcular FV.</a:t>
            </a:r>
            <a:r>
              <a:rPr lang="pt-BR" sz="2400"/>
              <a:t> </a:t>
            </a:r>
          </a:p>
          <a:p>
            <a:pPr marL="381000" indent="-381000">
              <a:lnSpc>
                <a:spcPct val="90000"/>
              </a:lnSpc>
              <a:spcBef>
                <a:spcPct val="65000"/>
              </a:spcBef>
              <a:buClrTx/>
              <a:buFontTx/>
              <a:buNone/>
            </a:pPr>
            <a:r>
              <a:rPr lang="pt-BR" sz="2000">
                <a:solidFill>
                  <a:srgbClr val="FFCC00"/>
                </a:solidFill>
              </a:rPr>
              <a:t>R:  FV = 1.249</a:t>
            </a:r>
          </a:p>
          <a:p>
            <a:pPr marL="381000" indent="-381000">
              <a:lnSpc>
                <a:spcPct val="90000"/>
              </a:lnSpc>
              <a:spcBef>
                <a:spcPct val="65000"/>
              </a:spcBef>
              <a:buFont typeface="Wingdings" pitchFamily="2" charset="2"/>
              <a:buNone/>
            </a:pPr>
            <a:r>
              <a:rPr lang="pt-BR" sz="2000"/>
              <a:t>2) João quer comprar um carro novo daqui a 20 meses (n). Se o preço  máximo a ser desembolsado for de  22.000  (FV) quanto (PV) ele deverá depositar hoje num fundo de investimentos que se espera renda  1,5% ao mês ( i ) ? </a:t>
            </a:r>
          </a:p>
          <a:p>
            <a:pPr marL="381000" indent="-381000">
              <a:lnSpc>
                <a:spcPct val="90000"/>
              </a:lnSpc>
              <a:spcBef>
                <a:spcPct val="65000"/>
              </a:spcBef>
              <a:buFont typeface="Wingdings" pitchFamily="2" charset="2"/>
              <a:buNone/>
            </a:pPr>
            <a:r>
              <a:rPr lang="pt-BR" sz="2000">
                <a:solidFill>
                  <a:srgbClr val="FFCC00"/>
                </a:solidFill>
              </a:rPr>
              <a:t>R: VP = 16.334</a:t>
            </a:r>
            <a:endParaRPr lang="pt-BR" sz="2000">
              <a:solidFill>
                <a:srgbClr val="FF3300"/>
              </a:solidFill>
            </a:endParaRPr>
          </a:p>
          <a:p>
            <a:pPr marL="381000" indent="-381000">
              <a:lnSpc>
                <a:spcPct val="90000"/>
              </a:lnSpc>
              <a:spcBef>
                <a:spcPct val="65000"/>
              </a:spcBef>
              <a:buFont typeface="Wingdings" pitchFamily="2" charset="2"/>
              <a:buNone/>
            </a:pPr>
            <a:r>
              <a:rPr lang="pt-BR" sz="2000"/>
              <a:t>3) Aplicando $ 10.000  em um Banco que paga 25% ao ano, quanto uma pessoa terá acumulado ao final de 5 anos?</a:t>
            </a:r>
          </a:p>
          <a:p>
            <a:pPr marL="381000" indent="-381000">
              <a:lnSpc>
                <a:spcPct val="90000"/>
              </a:lnSpc>
              <a:spcBef>
                <a:spcPct val="65000"/>
              </a:spcBef>
              <a:buFont typeface="Wingdings" pitchFamily="2" charset="2"/>
              <a:buNone/>
            </a:pPr>
            <a:r>
              <a:rPr lang="pt-BR" sz="2000"/>
              <a:t> </a:t>
            </a:r>
            <a:r>
              <a:rPr lang="pt-BR" sz="2000">
                <a:solidFill>
                  <a:srgbClr val="FFCC00"/>
                </a:solidFill>
              </a:rPr>
              <a:t>R: VF = 30.518</a:t>
            </a:r>
            <a:endParaRPr lang="pt-BR" sz="2000" b="1">
              <a:solidFill>
                <a:srgbClr val="FFCC00"/>
              </a:solidFill>
            </a:endParaRPr>
          </a:p>
          <a:p>
            <a:pPr marL="381000" indent="-381000">
              <a:lnSpc>
                <a:spcPct val="90000"/>
              </a:lnSpc>
              <a:spcBef>
                <a:spcPct val="65000"/>
              </a:spcBef>
              <a:buFont typeface="Wingdings" pitchFamily="2" charset="2"/>
              <a:buNone/>
            </a:pPr>
            <a:r>
              <a:rPr lang="pt-BR" sz="2000"/>
              <a:t>4) Qual a melhor alternativa para quem tem condições de aplicar dinheiro a 30% ao ano: receber  100.000 hoje ou  400.000 daqui a 5 anos?  A) Hoje = 100.000;    B) 107.732</a:t>
            </a:r>
          </a:p>
          <a:p>
            <a:pPr marL="381000" indent="-381000">
              <a:lnSpc>
                <a:spcPct val="90000"/>
              </a:lnSpc>
              <a:spcBef>
                <a:spcPct val="65000"/>
              </a:spcBef>
              <a:buFont typeface="Wingdings" pitchFamily="2" charset="2"/>
              <a:buNone/>
            </a:pPr>
            <a:r>
              <a:rPr lang="pt-BR" sz="2000">
                <a:solidFill>
                  <a:srgbClr val="FFCC00"/>
                </a:solidFill>
              </a:rPr>
              <a:t>R: B</a:t>
            </a:r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266700" y="914400"/>
            <a:ext cx="8610600" cy="525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8DF4-0F91-4A2B-BB40-0B56B45B3052}" type="slidenum">
              <a:rPr lang="pt-BR"/>
              <a:pPr/>
              <a:t>16</a:t>
            </a:fld>
            <a:endParaRPr lang="pt-BR"/>
          </a:p>
        </p:txBody>
      </p:sp>
      <p:sp>
        <p:nvSpPr>
          <p:cNvPr id="520194" name="Text Box 2"/>
          <p:cNvSpPr txBox="1">
            <a:spLocks noChangeArrowheads="1"/>
          </p:cNvSpPr>
          <p:nvPr/>
        </p:nvSpPr>
        <p:spPr bwMode="auto">
          <a:xfrm>
            <a:off x="400050" y="5029200"/>
            <a:ext cx="8458200" cy="9906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60000"/>
              </a:spcBef>
            </a:pPr>
            <a:r>
              <a:rPr lang="pt-BR" sz="2000" b="1">
                <a:solidFill>
                  <a:srgbClr val="0033CC"/>
                </a:solidFill>
                <a:latin typeface="Arial" charset="0"/>
              </a:rPr>
              <a:t>Principal característica</a:t>
            </a:r>
            <a:r>
              <a:rPr lang="pt-BR" sz="2000" b="1">
                <a:solidFill>
                  <a:srgbClr val="FFFF00"/>
                </a:solidFill>
                <a:latin typeface="Arial" charset="0"/>
              </a:rPr>
              <a:t>:</a:t>
            </a:r>
            <a:r>
              <a:rPr lang="pt-BR" sz="2000" b="1">
                <a:latin typeface="Arial" charset="0"/>
              </a:rPr>
              <a:t>  é o fluxo de caixa (entradas menos saídas de recursos) que importa e não só o lucro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Análise  de  Investimentos</a:t>
            </a:r>
          </a:p>
        </p:txBody>
      </p:sp>
      <p:sp>
        <p:nvSpPr>
          <p:cNvPr id="520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3200400"/>
          </a:xfrm>
        </p:spPr>
        <p:txBody>
          <a:bodyPr/>
          <a:lstStyle/>
          <a:p>
            <a:endParaRPr lang="pt-BR" sz="1200"/>
          </a:p>
          <a:p>
            <a:r>
              <a:rPr lang="pt-BR" sz="2000"/>
              <a:t>Exemplos:</a:t>
            </a:r>
          </a:p>
          <a:p>
            <a:endParaRPr lang="pt-BR" sz="2000"/>
          </a:p>
          <a:p>
            <a:pPr marL="819150" lvl="1">
              <a:spcBef>
                <a:spcPct val="40000"/>
              </a:spcBef>
              <a:buSzPct val="75000"/>
            </a:pPr>
            <a:r>
              <a:rPr lang="pt-BR" sz="2000"/>
              <a:t>Substituição de equipamentos - comprar uma máquina nova ou continuar com a antiga?</a:t>
            </a:r>
          </a:p>
          <a:p>
            <a:pPr marL="819150" lvl="1">
              <a:spcBef>
                <a:spcPct val="40000"/>
              </a:spcBef>
              <a:buSzPct val="75000"/>
            </a:pPr>
            <a:r>
              <a:rPr lang="pt-BR" sz="2000"/>
              <a:t>Lançamento de  um novo produto - lançar o produto "A" ou o "B“?</a:t>
            </a:r>
          </a:p>
          <a:p>
            <a:pPr marL="819150" lvl="1">
              <a:spcBef>
                <a:spcPct val="40000"/>
              </a:spcBef>
              <a:buSzPct val="75000"/>
            </a:pPr>
            <a:r>
              <a:rPr lang="pt-BR" sz="2000"/>
              <a:t>Modernização - automatizar ou não  departamentos administrativos?</a:t>
            </a:r>
          </a:p>
          <a:p>
            <a:pPr marL="819150" lvl="1">
              <a:spcBef>
                <a:spcPct val="40000"/>
              </a:spcBef>
              <a:buSzPct val="75000"/>
            </a:pPr>
            <a:r>
              <a:rPr lang="pt-BR" sz="2000"/>
              <a:t>Aquisição - comprar ou não uma empresa concorrente?</a:t>
            </a:r>
            <a:endParaRPr lang="pt-BR" sz="20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pt-BR" sz="2000">
              <a:latin typeface="Tahoma" pitchFamily="34" charset="0"/>
            </a:endParaRP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8001000" cy="7620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381000" indent="-381000" algn="just" eaLnBrk="0" hangingPunct="0">
              <a:spcBef>
                <a:spcPct val="50000"/>
              </a:spcBef>
              <a:buFont typeface="Marlett" pitchFamily="2" charset="2"/>
              <a:buChar char="4"/>
            </a:pPr>
            <a:r>
              <a:rPr lang="pt-BR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Permite avaliar alternativas diferentes de decisões de alocação de recursos.</a:t>
            </a:r>
            <a:endParaRPr lang="pt-BR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31-FF03-4D9B-B3CB-88A90A1AC19A}" type="slidenum">
              <a:rPr lang="pt-BR"/>
              <a:pPr/>
              <a:t>17</a:t>
            </a:fld>
            <a:endParaRPr lang="pt-BR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077200" cy="35052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  <a:tabLst>
                <a:tab pos="2381250" algn="l"/>
                <a:tab pos="2667000" algn="l"/>
              </a:tabLst>
            </a:pPr>
            <a:r>
              <a:rPr lang="pt-BR" sz="1800" b="1">
                <a:latin typeface="Verdana" pitchFamily="34" charset="0"/>
              </a:rPr>
              <a:t> </a:t>
            </a:r>
            <a:r>
              <a:rPr lang="pt-BR" sz="1800">
                <a:latin typeface="Verdana" pitchFamily="34" charset="0"/>
              </a:rPr>
              <a:t>       		</a:t>
            </a:r>
            <a:endParaRPr lang="pt-BR" sz="2400" b="1">
              <a:latin typeface="Arial Black" pitchFamily="34" charset="0"/>
            </a:endParaRPr>
          </a:p>
          <a:p>
            <a:pPr marL="819150" lvl="1" algn="just">
              <a:lnSpc>
                <a:spcPct val="90000"/>
              </a:lnSpc>
              <a:tabLst>
                <a:tab pos="2381250" algn="l"/>
                <a:tab pos="2667000" algn="l"/>
              </a:tabLst>
            </a:pPr>
            <a:r>
              <a:rPr lang="pt-BR"/>
              <a:t>Dependentes - para se investir no projeto "B" há a necessidade de se investir primeiro no projeto "A”.</a:t>
            </a:r>
          </a:p>
          <a:p>
            <a:pPr marL="819150" lvl="1" algn="just">
              <a:lnSpc>
                <a:spcPct val="90000"/>
              </a:lnSpc>
              <a:buFontTx/>
              <a:buNone/>
              <a:tabLst>
                <a:tab pos="2381250" algn="l"/>
                <a:tab pos="2667000" algn="l"/>
              </a:tabLst>
            </a:pPr>
            <a:endParaRPr lang="pt-BR"/>
          </a:p>
          <a:p>
            <a:pPr marL="819150" lvl="1" algn="just">
              <a:lnSpc>
                <a:spcPct val="90000"/>
              </a:lnSpc>
              <a:tabLst>
                <a:tab pos="2381250" algn="l"/>
                <a:tab pos="2667000" algn="l"/>
              </a:tabLst>
            </a:pPr>
            <a:r>
              <a:rPr lang="pt-BR"/>
              <a:t>Mutuamente Excludentes - a opção pelo  projeto "B" implica na rejeição automática do projeto "A”.</a:t>
            </a:r>
          </a:p>
          <a:p>
            <a:pPr algn="just">
              <a:lnSpc>
                <a:spcPct val="90000"/>
              </a:lnSpc>
              <a:tabLst>
                <a:tab pos="2381250" algn="l"/>
                <a:tab pos="2667000" algn="l"/>
              </a:tabLst>
            </a:pPr>
            <a:endParaRPr lang="pt-BR" sz="2000" b="1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696200" cy="82232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285750" indent="-285750" algn="just" eaLnBrk="0" hangingPunct="0">
              <a:spcBef>
                <a:spcPct val="50000"/>
              </a:spcBef>
              <a:buFont typeface="Marlett" pitchFamily="2" charset="2"/>
              <a:buChar char="h"/>
              <a:tabLst>
                <a:tab pos="2857500" algn="l"/>
              </a:tabLst>
            </a:pPr>
            <a:r>
              <a:rPr lang="pt-BR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Independentes - </a:t>
            </a: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projetos sem nenhuma relação      entre si.</a:t>
            </a:r>
            <a:endParaRPr lang="pt-BR" sz="2800"/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419100" y="381000"/>
            <a:ext cx="8229600" cy="7016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4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Tipos de Projetos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4D47-2505-4926-845F-E1A2E24750E7}" type="slidenum">
              <a:rPr lang="pt-BR"/>
              <a:pPr/>
              <a:t>18</a:t>
            </a:fld>
            <a:endParaRPr lang="pt-BR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419600"/>
          </a:xfrm>
        </p:spPr>
        <p:txBody>
          <a:bodyPr/>
          <a:lstStyle/>
          <a:p>
            <a:pPr marL="666750" indent="-666750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pt-BR" sz="2800"/>
              <a:t>    1. Projeção dos Fluxos de Caixa</a:t>
            </a:r>
            <a:endParaRPr lang="pt-BR" sz="2800" b="1"/>
          </a:p>
          <a:p>
            <a:pPr marL="666750" indent="-666750" algn="ctr">
              <a:lnSpc>
                <a:spcPct val="90000"/>
              </a:lnSpc>
              <a:buFont typeface="Wingdings" pitchFamily="2" charset="2"/>
              <a:buNone/>
            </a:pPr>
            <a:endParaRPr lang="pt-BR" sz="1800" b="1">
              <a:solidFill>
                <a:schemeClr val="accent2"/>
              </a:solidFill>
              <a:latin typeface="Tahoma" pitchFamily="34" charset="0"/>
            </a:endParaRPr>
          </a:p>
          <a:p>
            <a:pPr marL="666750" indent="-666750">
              <a:lnSpc>
                <a:spcPct val="90000"/>
              </a:lnSpc>
              <a:buFont typeface="Wingdings" pitchFamily="2" charset="2"/>
              <a:buNone/>
            </a:pPr>
            <a:r>
              <a:rPr lang="pt-BR" sz="2400"/>
              <a:t>     </a:t>
            </a:r>
            <a:r>
              <a:rPr lang="pt-BR" sz="2800"/>
              <a:t>2. Avaliação dos Fluxos de Caixa</a:t>
            </a:r>
          </a:p>
          <a:p>
            <a:pPr marL="666750" indent="-666750">
              <a:lnSpc>
                <a:spcPct val="90000"/>
              </a:lnSpc>
              <a:buFont typeface="Wingdings" pitchFamily="2" charset="2"/>
              <a:buNone/>
            </a:pPr>
            <a:endParaRPr lang="pt-BR" sz="2800"/>
          </a:p>
          <a:p>
            <a:pPr marL="666750" indent="-666750"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    3. Cálculo da Taxa de Desconto</a:t>
            </a:r>
          </a:p>
          <a:p>
            <a:pPr marL="666750" indent="-666750">
              <a:lnSpc>
                <a:spcPct val="90000"/>
              </a:lnSpc>
              <a:buFont typeface="Wingdings" pitchFamily="2" charset="2"/>
              <a:buNone/>
            </a:pPr>
            <a:endParaRPr lang="pt-BR" sz="2800"/>
          </a:p>
          <a:p>
            <a:pPr marL="666750" indent="-666750"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    4. Escolha da melhor alternativa de investimento através do uso de técnicas  </a:t>
            </a:r>
            <a:r>
              <a:rPr lang="pt-BR" sz="2400">
                <a:solidFill>
                  <a:srgbClr val="0033CC"/>
                </a:solidFill>
              </a:rPr>
              <a:t>( PAYBACK, VPL e  TIR).</a:t>
            </a:r>
          </a:p>
          <a:p>
            <a:pPr marL="666750" indent="-666750">
              <a:lnSpc>
                <a:spcPct val="90000"/>
              </a:lnSpc>
              <a:buFont typeface="Wingdings" pitchFamily="2" charset="2"/>
              <a:buNone/>
            </a:pPr>
            <a:endParaRPr lang="pt-BR" sz="2400">
              <a:solidFill>
                <a:srgbClr val="0033CC"/>
              </a:solidFill>
            </a:endParaRPr>
          </a:p>
          <a:p>
            <a:pPr marL="666750" indent="-666750"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    5. Análise de Sensibilidade</a:t>
            </a:r>
          </a:p>
          <a:p>
            <a:pPr marL="666750" indent="-666750">
              <a:lnSpc>
                <a:spcPct val="90000"/>
              </a:lnSpc>
            </a:pPr>
            <a:endParaRPr lang="pt-BR" sz="2800">
              <a:latin typeface="Verdana" pitchFamily="34" charset="0"/>
            </a:endParaRPr>
          </a:p>
          <a:p>
            <a:pPr marL="666750" indent="-666750">
              <a:lnSpc>
                <a:spcPct val="90000"/>
              </a:lnSpc>
              <a:buFont typeface="Wingdings" pitchFamily="2" charset="2"/>
              <a:buNone/>
            </a:pPr>
            <a:r>
              <a:rPr lang="pt-BR" sz="1000">
                <a:latin typeface="Verdana" pitchFamily="34" charset="0"/>
              </a:rPr>
              <a:t>       </a:t>
            </a:r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228600" y="288925"/>
            <a:ext cx="8610600" cy="13112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4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Etapas na Análise de Investimentos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898E-9263-44DC-B3F6-B777F18EDEB9}" type="slidenum">
              <a:rPr lang="pt-BR"/>
              <a:pPr/>
              <a:t>19</a:t>
            </a:fld>
            <a:endParaRPr lang="pt-BR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458200" cy="1143000"/>
          </a:xfrm>
        </p:spPr>
        <p:txBody>
          <a:bodyPr/>
          <a:lstStyle/>
          <a:p>
            <a:r>
              <a:rPr lang="pt-BR">
                <a:latin typeface="Tahoma" pitchFamily="34" charset="0"/>
              </a:rPr>
              <a:t>Técnicas para Avaliação de Investimento de Capital</a:t>
            </a:r>
            <a:endParaRPr lang="pt-BR" b="1">
              <a:solidFill>
                <a:schemeClr val="accent2"/>
              </a:solidFill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2895600"/>
            <a:ext cx="5935663" cy="2667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800"/>
          </a:p>
          <a:p>
            <a:pPr>
              <a:lnSpc>
                <a:spcPct val="90000"/>
              </a:lnSpc>
            </a:pPr>
            <a:r>
              <a:rPr lang="pt-BR" sz="2800"/>
              <a:t>PAYBACK Descontado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800"/>
          </a:p>
          <a:p>
            <a:pPr>
              <a:lnSpc>
                <a:spcPct val="90000"/>
              </a:lnSpc>
            </a:pPr>
            <a:r>
              <a:rPr lang="pt-BR" sz="2800"/>
              <a:t>Valor Presente Líquido (VPL)</a:t>
            </a:r>
          </a:p>
          <a:p>
            <a:pPr>
              <a:lnSpc>
                <a:spcPct val="90000"/>
              </a:lnSpc>
            </a:pPr>
            <a:endParaRPr lang="pt-BR" sz="2800"/>
          </a:p>
          <a:p>
            <a:pPr>
              <a:lnSpc>
                <a:spcPct val="90000"/>
              </a:lnSpc>
            </a:pPr>
            <a:r>
              <a:rPr lang="pt-BR" sz="2800"/>
              <a:t>Taxa Interna de Retorno (TIR)</a:t>
            </a:r>
            <a:endParaRPr lang="pt-BR" sz="2800" b="1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43434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Marlett" pitchFamily="2" charset="2"/>
              <a:buChar char="4"/>
            </a:pPr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PAYBACK Simples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D2-1BC0-4DF1-9FDD-83814E90E75C}" type="slidenum">
              <a:rPr lang="pt-BR"/>
              <a:pPr/>
              <a:t>2</a:t>
            </a:fld>
            <a:endParaRPr lang="pt-BR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71475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Verdana" pitchFamily="34" charset="0"/>
              </a:rPr>
              <a:t>   </a:t>
            </a:r>
            <a:endParaRPr lang="pt-BR" sz="1200" b="1">
              <a:latin typeface="Verdana" pitchFamily="34" charset="0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r>
              <a:rPr lang="pt-BR" sz="2000" b="1">
                <a:latin typeface="Verdana" pitchFamily="34" charset="0"/>
              </a:rPr>
              <a:t> </a:t>
            </a:r>
            <a:r>
              <a:rPr lang="pt-BR" sz="2400"/>
              <a:t>Abertura de uma</a:t>
            </a:r>
            <a:r>
              <a:rPr lang="pt-BR" sz="2400" b="1"/>
              <a:t> </a:t>
            </a:r>
            <a:r>
              <a:rPr lang="pt-BR" sz="2400"/>
              <a:t>nova fábrica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endParaRPr lang="pt-BR" sz="600" b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r>
              <a:rPr lang="pt-BR" sz="2400" b="1"/>
              <a:t> </a:t>
            </a:r>
            <a:r>
              <a:rPr lang="pt-BR" sz="2400"/>
              <a:t>Lançamento de um</a:t>
            </a:r>
            <a:r>
              <a:rPr lang="pt-BR" sz="2400" b="1"/>
              <a:t> </a:t>
            </a:r>
            <a:r>
              <a:rPr lang="pt-BR" sz="2400"/>
              <a:t>novo produto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endParaRPr lang="pt-BR" sz="600" b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r>
              <a:rPr lang="pt-BR" sz="2400" b="1"/>
              <a:t> </a:t>
            </a:r>
            <a:r>
              <a:rPr lang="pt-BR" sz="2400"/>
              <a:t>Compra de novos</a:t>
            </a:r>
            <a:r>
              <a:rPr lang="pt-BR" sz="2400" b="1">
                <a:solidFill>
                  <a:schemeClr val="accent2"/>
                </a:solidFill>
              </a:rPr>
              <a:t> </a:t>
            </a:r>
            <a:r>
              <a:rPr lang="pt-BR" sz="2400"/>
              <a:t>equipamentos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endParaRPr lang="pt-BR" sz="600" b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r>
              <a:rPr lang="pt-BR" sz="2400" b="1"/>
              <a:t> </a:t>
            </a:r>
            <a:r>
              <a:rPr lang="pt-BR" sz="2400"/>
              <a:t>Abertura de uma</a:t>
            </a:r>
            <a:r>
              <a:rPr lang="pt-BR" sz="2400" b="1"/>
              <a:t> </a:t>
            </a:r>
            <a:r>
              <a:rPr lang="pt-BR" sz="2400"/>
              <a:t>filial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endParaRPr lang="pt-BR" sz="600" b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None/>
            </a:pPr>
            <a:endParaRPr lang="pt-BR" sz="600" b="1"/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r>
              <a:rPr lang="pt-BR" sz="2400" b="1"/>
              <a:t> </a:t>
            </a:r>
            <a:r>
              <a:rPr lang="pt-BR" sz="2400"/>
              <a:t>Projetos de</a:t>
            </a:r>
            <a:r>
              <a:rPr lang="pt-BR" sz="2400" b="1"/>
              <a:t> </a:t>
            </a:r>
            <a:r>
              <a:rPr lang="pt-BR" sz="2400"/>
              <a:t>redução de custos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endParaRPr lang="pt-BR" sz="600" b="1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Font typeface="Marlett" pitchFamily="2" charset="2"/>
              <a:buChar char="4"/>
            </a:pPr>
            <a:r>
              <a:rPr lang="pt-BR" sz="2400" b="1"/>
              <a:t> </a:t>
            </a:r>
            <a:r>
              <a:rPr lang="pt-BR" sz="2400"/>
              <a:t>Aquisição</a:t>
            </a:r>
            <a:r>
              <a:rPr lang="pt-BR" sz="2400" b="1"/>
              <a:t> </a:t>
            </a:r>
            <a:r>
              <a:rPr lang="pt-BR" sz="2400"/>
              <a:t>de uma empresa</a:t>
            </a:r>
            <a:endParaRPr lang="pt-BR" sz="24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000">
              <a:latin typeface="Verdan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000">
              <a:latin typeface="Verdana" pitchFamily="34" charset="0"/>
            </a:endParaRP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Conceito de Investimento</a:t>
            </a:r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685800" y="1200150"/>
            <a:ext cx="7696200" cy="13731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Aplicação de Capital ou Investimento é o fato de se empregar recursos visando obter benefícios futuros.</a:t>
            </a:r>
            <a:endParaRPr lang="pt-BR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A77C-87E0-4AFB-B7D3-CC0DC8E2A137}" type="slidenum">
              <a:rPr lang="pt-BR"/>
              <a:pPr/>
              <a:t>20</a:t>
            </a:fld>
            <a:endParaRPr lang="pt-BR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1447800"/>
          </a:xfrm>
        </p:spPr>
        <p:txBody>
          <a:bodyPr/>
          <a:lstStyle/>
          <a:p>
            <a:pPr algn="l"/>
            <a:r>
              <a:rPr lang="pt-BR">
                <a:solidFill>
                  <a:srgbClr val="0033CC"/>
                </a:solidFill>
                <a:latin typeface="Tahoma" pitchFamily="34" charset="0"/>
              </a:rPr>
              <a:t>Analisando um Projeto na sua Empresa</a:t>
            </a: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82000" cy="2971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/>
              <a:t>     </a:t>
            </a:r>
            <a:r>
              <a:rPr lang="pt-BR" sz="2800"/>
              <a:t>Você está examinando a possibilidade de adquirir um novo equipamento no valor de </a:t>
            </a:r>
            <a:r>
              <a:rPr lang="pt-BR" sz="2800">
                <a:solidFill>
                  <a:srgbClr val="0033CC"/>
                </a:solidFill>
              </a:rPr>
              <a:t>R$ 150.000,00</a:t>
            </a:r>
            <a:r>
              <a:rPr lang="pt-BR" sz="2800"/>
              <a:t>. Este equipamento propiciará uma economia de R$ </a:t>
            </a:r>
            <a:r>
              <a:rPr lang="pt-BR" sz="2800">
                <a:solidFill>
                  <a:srgbClr val="0033CC"/>
                </a:solidFill>
              </a:rPr>
              <a:t>80.000,00 por ano</a:t>
            </a:r>
            <a:r>
              <a:rPr lang="pt-BR" sz="2800"/>
              <a:t> com gastos de mão-de-obra e manutenção.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    Você,  dono da empresa,  quer saber se esse projeto do ponto de vista financeiro deve ser aprovado ou não. O custo de capital de sua empresa é de </a:t>
            </a:r>
            <a:r>
              <a:rPr lang="pt-BR" sz="2800">
                <a:solidFill>
                  <a:srgbClr val="0033CC"/>
                </a:solidFill>
              </a:rPr>
              <a:t>18% ao ano.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35CA-1449-4D0C-8CC5-751D91412CE5}" type="slidenum">
              <a:rPr lang="pt-BR"/>
              <a:pPr/>
              <a:t>21</a:t>
            </a:fld>
            <a:endParaRPr lang="pt-BR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381000"/>
          </a:xfrm>
        </p:spPr>
        <p:txBody>
          <a:bodyPr/>
          <a:lstStyle/>
          <a:p>
            <a:pPr algn="l"/>
            <a:r>
              <a:rPr lang="pt-BR" sz="4000">
                <a:latin typeface="Tahoma" pitchFamily="34" charset="0"/>
              </a:rPr>
              <a:t>         </a:t>
            </a:r>
            <a:r>
              <a:rPr lang="pt-BR" sz="4000">
                <a:solidFill>
                  <a:srgbClr val="0033CC"/>
                </a:solidFill>
                <a:latin typeface="Tahoma" pitchFamily="34" charset="0"/>
              </a:rPr>
              <a:t>Compra de Nova Máquina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7810500" algn="r"/>
              </a:tabLst>
            </a:pPr>
            <a:endParaRPr lang="pt-BR" sz="2800"/>
          </a:p>
          <a:p>
            <a:pPr lvl="1">
              <a:lnSpc>
                <a:spcPct val="90000"/>
              </a:lnSpc>
              <a:tabLst>
                <a:tab pos="7810500" algn="r"/>
              </a:tabLst>
            </a:pPr>
            <a:r>
              <a:rPr lang="pt-BR"/>
              <a:t>Preço de aquisição                                     $ 150.000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7810500" algn="r"/>
              </a:tabLst>
            </a:pPr>
            <a:endParaRPr lang="pt-BR"/>
          </a:p>
          <a:p>
            <a:pPr lvl="1">
              <a:lnSpc>
                <a:spcPct val="90000"/>
              </a:lnSpc>
              <a:tabLst>
                <a:tab pos="7810500" algn="r"/>
              </a:tabLst>
            </a:pPr>
            <a:r>
              <a:rPr lang="pt-BR"/>
              <a:t>Economias anuais com  mão-de-obra     $   80.000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7810500" algn="r"/>
              </a:tabLst>
            </a:pPr>
            <a:endParaRPr lang="pt-BR"/>
          </a:p>
          <a:p>
            <a:pPr lvl="1">
              <a:lnSpc>
                <a:spcPct val="90000"/>
              </a:lnSpc>
              <a:tabLst>
                <a:tab pos="7810500" algn="r"/>
              </a:tabLst>
            </a:pPr>
            <a:r>
              <a:rPr lang="pt-BR"/>
              <a:t>Depreciação da  nova máquina                   10 anos</a:t>
            </a:r>
          </a:p>
          <a:p>
            <a:pPr lvl="1">
              <a:lnSpc>
                <a:spcPct val="90000"/>
              </a:lnSpc>
              <a:tabLst>
                <a:tab pos="7810500" algn="r"/>
              </a:tabLst>
            </a:pPr>
            <a:endParaRPr lang="pt-BR"/>
          </a:p>
          <a:p>
            <a:pPr lvl="1">
              <a:lnSpc>
                <a:spcPct val="90000"/>
              </a:lnSpc>
              <a:tabLst>
                <a:tab pos="7810500" algn="r"/>
              </a:tabLst>
            </a:pPr>
            <a:r>
              <a:rPr lang="pt-BR"/>
              <a:t>Custo de Capital                                           18% a a </a:t>
            </a:r>
            <a:r>
              <a:rPr lang="pt-BR" sz="2400"/>
              <a:t>                        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7810500" algn="r"/>
              </a:tabLst>
            </a:pPr>
            <a:r>
              <a:rPr lang="pt-BR" sz="2800">
                <a:solidFill>
                  <a:srgbClr val="0033CC"/>
                </a:solidFill>
              </a:rPr>
              <a:t>    Com estes dados em mãos devemos calcular o Fluxo de Caixa  Livre  do 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EF39-1A43-474B-9C14-BD6939F9ECD2}" type="slidenum">
              <a:rPr lang="pt-BR"/>
              <a:pPr/>
              <a:t>22</a:t>
            </a:fld>
            <a:endParaRPr lang="pt-BR"/>
          </a:p>
        </p:txBody>
      </p:sp>
      <p:sp>
        <p:nvSpPr>
          <p:cNvPr id="540674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05800" cy="5534025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pt-BR" sz="2000" b="1">
              <a:solidFill>
                <a:schemeClr val="accent2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800" b="1">
                <a:latin typeface="Verdana" pitchFamily="34" charset="0"/>
              </a:rPr>
              <a:t>	 </a:t>
            </a:r>
            <a:r>
              <a:rPr lang="pt-BR" sz="1700"/>
              <a:t>Vendas Líquidas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(-)  CMV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(=) Lucro Bruto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(-)  Despesas Operacionais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	    . Vendas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	     . Administrativas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	     . Outras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(=) EBITDA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(-) Depreciação e Amortização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(=) EBIT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(-) I.Renda/ C.Social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 i="1"/>
              <a:t>(=) Lucro Líquido</a:t>
            </a:r>
            <a:endParaRPr lang="pt-BR" sz="1700" i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(+) Depreciação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(=) Fluxo de Caixa Operacional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(-) Investimentos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        . Ativo Fixo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/>
              <a:t>        . Capital de Giro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700" i="1"/>
              <a:t>(=)Fluxo de Caixa Livre</a:t>
            </a:r>
            <a:endParaRPr lang="pt-BR" sz="1700" b="1">
              <a:latin typeface="Verdan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1700">
              <a:latin typeface="Verdana" pitchFamily="34" charset="0"/>
            </a:endParaRPr>
          </a:p>
        </p:txBody>
      </p:sp>
      <p:grpSp>
        <p:nvGrpSpPr>
          <p:cNvPr id="540680" name="Group 2056"/>
          <p:cNvGrpSpPr>
            <a:grpSpLocks/>
          </p:cNvGrpSpPr>
          <p:nvPr/>
        </p:nvGrpSpPr>
        <p:grpSpPr bwMode="auto">
          <a:xfrm>
            <a:off x="3848100" y="1598613"/>
            <a:ext cx="4457700" cy="4192587"/>
            <a:chOff x="2424" y="1007"/>
            <a:chExt cx="2808" cy="2641"/>
          </a:xfrm>
        </p:grpSpPr>
        <p:sp>
          <p:nvSpPr>
            <p:cNvPr id="540675" name="Line 2051"/>
            <p:cNvSpPr>
              <a:spLocks noChangeShapeType="1"/>
            </p:cNvSpPr>
            <p:nvPr/>
          </p:nvSpPr>
          <p:spPr bwMode="auto">
            <a:xfrm flipV="1">
              <a:off x="2424" y="2928"/>
              <a:ext cx="1824" cy="72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540676" name="Text Box 2052"/>
            <p:cNvSpPr txBox="1">
              <a:spLocks noChangeArrowheads="1"/>
            </p:cNvSpPr>
            <p:nvPr/>
          </p:nvSpPr>
          <p:spPr bwMode="auto">
            <a:xfrm>
              <a:off x="4296" y="2880"/>
              <a:ext cx="936" cy="466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pt-BR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VPL,  TIR</a:t>
              </a:r>
            </a:p>
            <a:p>
              <a:pPr eaLnBrk="0" hangingPunct="0"/>
              <a:r>
                <a:rPr lang="pt-BR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PAYBACK</a:t>
              </a:r>
              <a:endParaRPr lang="pt-BR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40677" name="Line 2053"/>
            <p:cNvSpPr>
              <a:spLocks noChangeShapeType="1"/>
            </p:cNvSpPr>
            <p:nvPr/>
          </p:nvSpPr>
          <p:spPr bwMode="auto">
            <a:xfrm>
              <a:off x="4776" y="1344"/>
              <a:ext cx="0" cy="1392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540678" name="Text Box 2054"/>
            <p:cNvSpPr txBox="1">
              <a:spLocks noChangeArrowheads="1"/>
            </p:cNvSpPr>
            <p:nvPr/>
          </p:nvSpPr>
          <p:spPr bwMode="auto">
            <a:xfrm>
              <a:off x="4392" y="1007"/>
              <a:ext cx="706" cy="312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b="1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CMPC</a:t>
              </a:r>
            </a:p>
          </p:txBody>
        </p:sp>
      </p:grpSp>
      <p:sp>
        <p:nvSpPr>
          <p:cNvPr id="540679" name="Text Box 2055"/>
          <p:cNvSpPr txBox="1">
            <a:spLocks noChangeArrowheads="1"/>
          </p:cNvSpPr>
          <p:nvPr/>
        </p:nvSpPr>
        <p:spPr bwMode="auto">
          <a:xfrm>
            <a:off x="228600" y="0"/>
            <a:ext cx="8534400" cy="7016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4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Fluxo  de Caixa Livre</a:t>
            </a:r>
          </a:p>
        </p:txBody>
      </p:sp>
      <p:sp>
        <p:nvSpPr>
          <p:cNvPr id="540681" name="Text Box 2057"/>
          <p:cNvSpPr txBox="1">
            <a:spLocks noChangeArrowheads="1"/>
          </p:cNvSpPr>
          <p:nvPr/>
        </p:nvSpPr>
        <p:spPr bwMode="auto">
          <a:xfrm>
            <a:off x="3790950" y="1019175"/>
            <a:ext cx="862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pt-BR" sz="1600" b="1">
                <a:solidFill>
                  <a:srgbClr val="0033CC"/>
                </a:solidFill>
                <a:latin typeface="Arial" charset="0"/>
              </a:rPr>
              <a:t>  Ano 1</a:t>
            </a:r>
          </a:p>
        </p:txBody>
      </p:sp>
      <p:sp>
        <p:nvSpPr>
          <p:cNvPr id="540682" name="Text Box 2058"/>
          <p:cNvSpPr txBox="1">
            <a:spLocks noChangeArrowheads="1"/>
          </p:cNvSpPr>
          <p:nvPr/>
        </p:nvSpPr>
        <p:spPr bwMode="auto">
          <a:xfrm>
            <a:off x="4511675" y="1019175"/>
            <a:ext cx="862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pt-BR" sz="1600" b="1">
                <a:solidFill>
                  <a:srgbClr val="0033CC"/>
                </a:solidFill>
                <a:latin typeface="Arial" charset="0"/>
              </a:rPr>
              <a:t>  Ano 2</a:t>
            </a:r>
          </a:p>
        </p:txBody>
      </p:sp>
      <p:sp>
        <p:nvSpPr>
          <p:cNvPr id="540684" name="Text Box 2060"/>
          <p:cNvSpPr txBox="1">
            <a:spLocks noChangeArrowheads="1"/>
          </p:cNvSpPr>
          <p:nvPr/>
        </p:nvSpPr>
        <p:spPr bwMode="auto">
          <a:xfrm>
            <a:off x="4905375" y="1019175"/>
            <a:ext cx="1433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pt-BR" sz="1600" b="1">
                <a:solidFill>
                  <a:srgbClr val="0033CC"/>
                </a:solidFill>
                <a:latin typeface="Arial" charset="0"/>
              </a:rPr>
              <a:t>       Ano 3 ....</a:t>
            </a:r>
          </a:p>
        </p:txBody>
      </p:sp>
      <p:sp>
        <p:nvSpPr>
          <p:cNvPr id="540685" name="Text Box 2061"/>
          <p:cNvSpPr txBox="1">
            <a:spLocks noChangeArrowheads="1"/>
          </p:cNvSpPr>
          <p:nvPr/>
        </p:nvSpPr>
        <p:spPr bwMode="auto">
          <a:xfrm>
            <a:off x="6364288" y="1019175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pt-BR" sz="1600" b="1">
                <a:solidFill>
                  <a:srgbClr val="0033CC"/>
                </a:solidFill>
                <a:latin typeface="Arial" charset="0"/>
              </a:rPr>
              <a:t>Ano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12D-0C80-4CF7-8321-181C53EB5F4A}" type="slidenum">
              <a:rPr lang="pt-BR"/>
              <a:pPr/>
              <a:t>23</a:t>
            </a:fld>
            <a:endParaRPr lang="pt-BR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sz="4800">
                <a:solidFill>
                  <a:srgbClr val="0033CC"/>
                </a:solidFill>
                <a:latin typeface="Tahoma" pitchFamily="34" charset="0"/>
              </a:rPr>
              <a:t>Fluxo de Caixa Livre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4950"/>
            <a:ext cx="8534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O Fluxo de Caixa Livre é Obtido: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EBITDA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( - ) Imposto de Renda (1)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=  Fluxo de Caixa Operacional  (FCO)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( - ) Investimentos (2)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= Fluxo de Caixa Livre</a:t>
            </a:r>
          </a:p>
          <a:p>
            <a:pPr lvl="1">
              <a:lnSpc>
                <a:spcPct val="90000"/>
              </a:lnSpc>
            </a:pPr>
            <a:endParaRPr lang="pt-BR" sz="1200"/>
          </a:p>
          <a:p>
            <a:pPr>
              <a:lnSpc>
                <a:spcPct val="90000"/>
              </a:lnSpc>
            </a:pPr>
            <a:r>
              <a:rPr lang="pt-BR" sz="2800"/>
              <a:t> (1) A base de cálculo do Imposto de Renda deve considerar as despesas de   depreciação e amortização.</a:t>
            </a:r>
          </a:p>
          <a:p>
            <a:pPr>
              <a:lnSpc>
                <a:spcPct val="90000"/>
              </a:lnSpc>
            </a:pPr>
            <a:endParaRPr lang="pt-BR" sz="1200"/>
          </a:p>
          <a:p>
            <a:pPr>
              <a:lnSpc>
                <a:spcPct val="90000"/>
              </a:lnSpc>
            </a:pPr>
            <a:r>
              <a:rPr lang="pt-BR" sz="2800"/>
              <a:t> (2) Considera os investimentos feitos tanto em  ativo permanente como capital de giro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C29A-9917-4BE4-BEA2-33AD4B310403}" type="slidenum">
              <a:rPr lang="pt-BR"/>
              <a:pPr/>
              <a:t>24</a:t>
            </a:fld>
            <a:endParaRPr lang="pt-BR"/>
          </a:p>
        </p:txBody>
      </p:sp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381000" y="1355725"/>
            <a:ext cx="8382000" cy="454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</a:t>
            </a:r>
            <a:endParaRPr lang="pt-BR" sz="2800" b="1">
              <a:solidFill>
                <a:schemeClr val="accent2"/>
              </a:solidFill>
              <a:latin typeface="Arial" charset="0"/>
            </a:endParaRPr>
          </a:p>
          <a:p>
            <a:pPr algn="just" eaLnBrk="0" hangingPunct="0"/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EBITDA = Earnings Before Interest, Taxes, Depreciation and  Amortization </a:t>
            </a:r>
          </a:p>
          <a:p>
            <a:pPr algn="just" eaLnBrk="0" hangingPunct="0"/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 Lucro Antes dos Juros, Impostos sobre o Lucro, Depreciação e  Amortização )</a:t>
            </a:r>
          </a:p>
          <a:p>
            <a:pPr algn="just" eaLnBrk="0" hangingPunct="0"/>
            <a:endParaRPr lang="pt-BR" sz="5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just" eaLnBrk="0" hangingPunct="0"/>
            <a:endParaRPr lang="pt-BR" sz="2300" b="1">
              <a:solidFill>
                <a:srgbClr val="FFCC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just" eaLnBrk="0" hangingPunct="0"/>
            <a:r>
              <a:rPr lang="pt-BR" sz="23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Permiti ao investidor medir a performance da empresa em termos de fluxo de caixa explorando basicamente a capacidade de geração de recursos dos ativos da empresa.</a:t>
            </a:r>
          </a:p>
          <a:p>
            <a:pPr algn="just" eaLnBrk="0" hangingPunct="0"/>
            <a:endParaRPr lang="pt-BR" sz="3600" b="1">
              <a:latin typeface="Arial" charset="0"/>
            </a:endParaRP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381000" y="441325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	</a:t>
            </a:r>
            <a:r>
              <a:rPr lang="pt-BR" sz="4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EBITDA</a:t>
            </a:r>
            <a:r>
              <a:rPr lang="pt-BR" sz="40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endParaRPr lang="pt-BR" sz="32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3B12-14FC-4D28-A47E-5C4C1B042FFF}" type="slidenum">
              <a:rPr lang="pt-BR"/>
              <a:pPr/>
              <a:t>25</a:t>
            </a:fld>
            <a:endParaRPr lang="pt-BR"/>
          </a:p>
        </p:txBody>
      </p:sp>
      <p:sp>
        <p:nvSpPr>
          <p:cNvPr id="6584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>
                <a:solidFill>
                  <a:srgbClr val="0033CC"/>
                </a:solidFill>
                <a:latin typeface="Tahoma" pitchFamily="34" charset="0"/>
              </a:rPr>
              <a:t>EBITDA</a:t>
            </a:r>
          </a:p>
        </p:txBody>
      </p:sp>
      <p:sp>
        <p:nvSpPr>
          <p:cNvPr id="65843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2362200"/>
          </a:xfrm>
        </p:spPr>
        <p:txBody>
          <a:bodyPr/>
          <a:lstStyle/>
          <a:p>
            <a:pPr marL="857250" lvl="1" indent="-323850">
              <a:lnSpc>
                <a:spcPct val="90000"/>
              </a:lnSpc>
              <a:buSzPct val="75000"/>
            </a:pPr>
            <a:r>
              <a:rPr lang="pt-BR" sz="2400"/>
              <a:t>VENDAS LÍQUIDAS</a:t>
            </a:r>
          </a:p>
          <a:p>
            <a:pPr marL="857250" lvl="1" indent="-323850">
              <a:lnSpc>
                <a:spcPct val="90000"/>
              </a:lnSpc>
              <a:buSzPct val="75000"/>
            </a:pPr>
            <a:r>
              <a:rPr lang="pt-BR" sz="2400"/>
              <a:t>( - ) CUSTO DO PRODUTO VENDIDO*</a:t>
            </a:r>
          </a:p>
          <a:p>
            <a:pPr marL="857250" lvl="1" indent="-323850">
              <a:lnSpc>
                <a:spcPct val="90000"/>
              </a:lnSpc>
              <a:buSzPct val="75000"/>
            </a:pPr>
            <a:r>
              <a:rPr lang="pt-BR" sz="2400"/>
              <a:t>( - ) DESPESAS OPERACIONAIS*</a:t>
            </a:r>
          </a:p>
          <a:p>
            <a:pPr marL="857250" lvl="1" indent="-323850">
              <a:lnSpc>
                <a:spcPct val="90000"/>
              </a:lnSpc>
              <a:buSzPct val="75000"/>
            </a:pPr>
            <a:r>
              <a:rPr lang="pt-BR" sz="2400"/>
              <a:t>=  EBITDA</a:t>
            </a:r>
          </a:p>
          <a:p>
            <a:pPr marL="857250" lvl="1" indent="-323850">
              <a:lnSpc>
                <a:spcPct val="90000"/>
              </a:lnSpc>
            </a:pPr>
            <a:endParaRPr lang="pt-BR" sz="1600"/>
          </a:p>
          <a:p>
            <a:pPr>
              <a:lnSpc>
                <a:spcPct val="90000"/>
              </a:lnSpc>
            </a:pPr>
            <a:r>
              <a:rPr lang="pt-BR" sz="3000"/>
              <a:t>* Não inclui depreciação e amortização</a:t>
            </a:r>
            <a:endParaRPr lang="pt-BR" sz="2800"/>
          </a:p>
        </p:txBody>
      </p:sp>
      <p:sp>
        <p:nvSpPr>
          <p:cNvPr id="658436" name="Text Box 2052"/>
          <p:cNvSpPr txBox="1">
            <a:spLocks noChangeArrowheads="1"/>
          </p:cNvSpPr>
          <p:nvPr/>
        </p:nvSpPr>
        <p:spPr bwMode="auto">
          <a:xfrm>
            <a:off x="228600" y="1568450"/>
            <a:ext cx="7696200" cy="4889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 typeface="Marlett" pitchFamily="2" charset="2"/>
              <a:buChar char="4"/>
            </a:pPr>
            <a:r>
              <a:rPr lang="pt-BR" sz="2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 EBITDA é apurado da seguinte forma:</a:t>
            </a:r>
            <a:endParaRPr lang="pt-BR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A8B-0A34-4A04-97C5-795DF2BA6C8F}" type="slidenum">
              <a:rPr lang="pt-BR"/>
              <a:pPr/>
              <a:t>26</a:t>
            </a:fld>
            <a:endParaRPr lang="pt-BR"/>
          </a:p>
        </p:txBody>
      </p:sp>
      <p:graphicFrame>
        <p:nvGraphicFramePr>
          <p:cNvPr id="685063" name="Object 7"/>
          <p:cNvGraphicFramePr>
            <a:graphicFrameLocks noChangeAspect="1"/>
          </p:cNvGraphicFramePr>
          <p:nvPr/>
        </p:nvGraphicFramePr>
        <p:xfrm>
          <a:off x="457200" y="228600"/>
          <a:ext cx="80772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67" name="Planilha" r:id="rId3" imgW="6562951" imgH="2657837" progId="Excel.Sheet.8">
                  <p:embed/>
                </p:oleObj>
              </mc:Choice>
              <mc:Fallback>
                <p:oleObj name="Planilha" r:id="rId3" imgW="6562951" imgH="2657837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8077200" cy="6019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9CC1-304F-4E18-A87D-61799C13E4BF}" type="slidenum">
              <a:rPr lang="pt-BR"/>
              <a:pPr/>
              <a:t>27</a:t>
            </a:fld>
            <a:endParaRPr lang="pt-BR"/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76200" y="288925"/>
            <a:ext cx="8991600" cy="7016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4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PAYBACK  Simples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381000" y="2708275"/>
            <a:ext cx="8534400" cy="9461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381000" indent="-381000" algn="just" eaLnBrk="0" hangingPunct="0">
              <a:spcBef>
                <a:spcPct val="50000"/>
              </a:spcBef>
              <a:buFont typeface="Marlett" pitchFamily="2" charset="2"/>
              <a:buChar char="4"/>
            </a:pP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Calcula o </a:t>
            </a:r>
            <a:r>
              <a:rPr lang="pt-BR" sz="2800" b="1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número de períodos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que a empresa leva para recuperar o seu Investimento.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242A-A64B-46B4-B6AC-75CF46E17CC0}" type="slidenum">
              <a:rPr lang="pt-BR"/>
              <a:pPr/>
              <a:t>28</a:t>
            </a:fld>
            <a:endParaRPr lang="pt-BR"/>
          </a:p>
        </p:txBody>
      </p:sp>
      <p:sp>
        <p:nvSpPr>
          <p:cNvPr id="527362" name="Rectangle 3074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534400" cy="129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/>
              <a:t>1) Exemplo de Fluxos de Caixa  iguais:</a:t>
            </a:r>
            <a:endParaRPr lang="pt-BR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700"/>
          </a:p>
          <a:p>
            <a:pPr lvl="1">
              <a:lnSpc>
                <a:spcPct val="105000"/>
              </a:lnSpc>
              <a:buSzPct val="75000"/>
            </a:pPr>
            <a:r>
              <a:rPr lang="pt-BR" sz="2400"/>
              <a:t>Investimento = 150.000</a:t>
            </a:r>
          </a:p>
          <a:p>
            <a:pPr lvl="1">
              <a:lnSpc>
                <a:spcPct val="105000"/>
              </a:lnSpc>
              <a:buSzPct val="75000"/>
            </a:pPr>
            <a:r>
              <a:rPr lang="pt-BR" sz="2400"/>
              <a:t>Fluxo de Caixa  = 57.900 Anuais</a:t>
            </a:r>
          </a:p>
        </p:txBody>
      </p:sp>
      <p:grpSp>
        <p:nvGrpSpPr>
          <p:cNvPr id="527363" name="Group 3075"/>
          <p:cNvGrpSpPr>
            <a:grpSpLocks/>
          </p:cNvGrpSpPr>
          <p:nvPr/>
        </p:nvGrpSpPr>
        <p:grpSpPr bwMode="auto">
          <a:xfrm>
            <a:off x="857250" y="4784725"/>
            <a:ext cx="7772400" cy="1555750"/>
            <a:chOff x="480" y="3072"/>
            <a:chExt cx="4896" cy="980"/>
          </a:xfrm>
        </p:grpSpPr>
        <p:sp>
          <p:nvSpPr>
            <p:cNvPr id="527364" name="Text Box 3076"/>
            <p:cNvSpPr txBox="1">
              <a:spLocks noChangeArrowheads="1"/>
            </p:cNvSpPr>
            <p:nvPr/>
          </p:nvSpPr>
          <p:spPr bwMode="auto">
            <a:xfrm>
              <a:off x="480" y="3072"/>
              <a:ext cx="4896" cy="98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Clr>
                  <a:schemeClr val="tx1"/>
                </a:buClr>
              </a:pPr>
              <a:r>
                <a:rPr kumimoji="1" lang="pt-BR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  <a:p>
              <a:pPr eaLnBrk="0" hangingPunct="0">
                <a:buClr>
                  <a:schemeClr val="tx1"/>
                </a:buClr>
                <a:buFontTx/>
                <a:buChar char="•"/>
              </a:pPr>
              <a:endParaRPr kumimoji="1" lang="pt-B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lvl="2" eaLnBrk="0" hangingPunct="0">
                <a:buClr>
                  <a:schemeClr val="tx1"/>
                </a:buClr>
              </a:pPr>
              <a:r>
                <a:rPr kumimoji="1" lang="pt-BR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                Investimento                   150.000</a:t>
              </a:r>
            </a:p>
            <a:p>
              <a:pPr eaLnBrk="0" hangingPunct="0">
                <a:buClr>
                  <a:srgbClr val="FFFF00"/>
                </a:buClr>
                <a:buSzPct val="75000"/>
                <a:buFont typeface="Monotype Sorts" pitchFamily="2" charset="2"/>
                <a:buNone/>
              </a:pPr>
              <a:r>
                <a:rPr kumimoji="1" lang="pt-BR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PAYBACK =                                      =                      =  2,59  anos</a:t>
              </a:r>
            </a:p>
            <a:p>
              <a:pPr eaLnBrk="0" hangingPunct="0">
                <a:buClr>
                  <a:srgbClr val="FFFF00"/>
                </a:buClr>
                <a:buSzPct val="75000"/>
                <a:buFont typeface="Monotype Sorts" pitchFamily="2" charset="2"/>
                <a:buNone/>
              </a:pPr>
              <a:r>
                <a:rPr kumimoji="1" lang="pt-BR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              Fluxo de Caixa              57.900</a:t>
              </a:r>
              <a:endParaRPr lang="pt-BR" sz="280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527365" name="Line 3077"/>
            <p:cNvSpPr>
              <a:spLocks noChangeShapeType="1"/>
            </p:cNvSpPr>
            <p:nvPr/>
          </p:nvSpPr>
          <p:spPr bwMode="auto">
            <a:xfrm>
              <a:off x="1584" y="3744"/>
              <a:ext cx="1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27366" name="Line 3078"/>
            <p:cNvSpPr>
              <a:spLocks noChangeShapeType="1"/>
            </p:cNvSpPr>
            <p:nvPr/>
          </p:nvSpPr>
          <p:spPr bwMode="auto">
            <a:xfrm>
              <a:off x="3312" y="3744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527367" name="Group 3079"/>
          <p:cNvGrpSpPr>
            <a:grpSpLocks/>
          </p:cNvGrpSpPr>
          <p:nvPr/>
        </p:nvGrpSpPr>
        <p:grpSpPr bwMode="auto">
          <a:xfrm>
            <a:off x="990600" y="1905000"/>
            <a:ext cx="6096000" cy="2286000"/>
            <a:chOff x="624" y="1200"/>
            <a:chExt cx="3840" cy="1632"/>
          </a:xfrm>
        </p:grpSpPr>
        <p:sp>
          <p:nvSpPr>
            <p:cNvPr id="527368" name="Text Box 3080"/>
            <p:cNvSpPr txBox="1">
              <a:spLocks noChangeArrowheads="1"/>
            </p:cNvSpPr>
            <p:nvPr/>
          </p:nvSpPr>
          <p:spPr bwMode="auto">
            <a:xfrm>
              <a:off x="624" y="1200"/>
              <a:ext cx="3840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952500" algn="ctr"/>
                  <a:tab pos="1905000" algn="ctr"/>
                  <a:tab pos="3238500" algn="ctr"/>
                  <a:tab pos="4762500" algn="ctr"/>
                </a:tabLst>
              </a:pPr>
              <a:r>
                <a:rPr kumimoji="1" lang="pt-BR" sz="1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</a:t>
              </a:r>
              <a:r>
                <a:rPr kumimoji="1" lang="pt-BR" sz="16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ANO	                  FL CX		FL CX ACUM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952500" algn="ctr"/>
                  <a:tab pos="1905000" algn="ctr"/>
                  <a:tab pos="3238500" algn="ctr"/>
                  <a:tab pos="4762500" algn="ctr"/>
                </a:tabLst>
              </a:pPr>
              <a:r>
                <a:rPr kumimoji="1" lang="pt-BR" sz="16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  </a:t>
              </a:r>
              <a:r>
                <a:rPr kumimoji="1"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		   - 150.000		- 150.000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952500" algn="ctr"/>
                  <a:tab pos="1905000" algn="ctr"/>
                  <a:tab pos="3238500" algn="ctr"/>
                  <a:tab pos="4762500" algn="ctr"/>
                </a:tabLst>
              </a:pPr>
              <a:r>
                <a:rPr kumimoji="1"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  1		     57.900		-  92.100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952500" algn="ctr"/>
                  <a:tab pos="1905000" algn="ctr"/>
                  <a:tab pos="3238500" algn="ctr"/>
                  <a:tab pos="4762500" algn="ctr"/>
                </a:tabLst>
              </a:pPr>
              <a:r>
                <a:rPr kumimoji="1"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  2		     57.900		-   34.200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952500" algn="ctr"/>
                  <a:tab pos="1905000" algn="ctr"/>
                  <a:tab pos="3238500" algn="ctr"/>
                  <a:tab pos="4762500" algn="ctr"/>
                </a:tabLst>
              </a:pPr>
              <a:r>
                <a:rPr kumimoji="1"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  3		     57.900		+  23.700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952500" algn="ctr"/>
                  <a:tab pos="1905000" algn="ctr"/>
                  <a:tab pos="3238500" algn="ctr"/>
                  <a:tab pos="4762500" algn="ctr"/>
                </a:tabLst>
              </a:pPr>
              <a:r>
                <a:rPr kumimoji="1"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  4		     57.900		+  81.600	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952500" algn="ctr"/>
                  <a:tab pos="1905000" algn="ctr"/>
                  <a:tab pos="3238500" algn="ctr"/>
                  <a:tab pos="4762500" algn="ctr"/>
                </a:tabLst>
              </a:pPr>
              <a:r>
                <a:rPr kumimoji="1"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  5		     57.900		+ 139.500</a:t>
              </a:r>
              <a:endParaRPr kumimoji="1" lang="pt-BR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27369" name="Line 3081"/>
            <p:cNvSpPr>
              <a:spLocks noChangeShapeType="1"/>
            </p:cNvSpPr>
            <p:nvPr/>
          </p:nvSpPr>
          <p:spPr bwMode="auto">
            <a:xfrm flipV="1">
              <a:off x="1392" y="1200"/>
              <a:ext cx="0" cy="16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27370" name="Line 3082"/>
            <p:cNvSpPr>
              <a:spLocks noChangeShapeType="1"/>
            </p:cNvSpPr>
            <p:nvPr/>
          </p:nvSpPr>
          <p:spPr bwMode="auto">
            <a:xfrm flipV="1">
              <a:off x="2784" y="1200"/>
              <a:ext cx="0" cy="16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27371" name="Line 3083"/>
            <p:cNvSpPr>
              <a:spLocks noChangeShapeType="1"/>
            </p:cNvSpPr>
            <p:nvPr/>
          </p:nvSpPr>
          <p:spPr bwMode="auto">
            <a:xfrm>
              <a:off x="624" y="1440"/>
              <a:ext cx="38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527372" name="Rectangle 3084"/>
          <p:cNvSpPr>
            <a:spLocks noChangeArrowheads="1"/>
          </p:cNvSpPr>
          <p:nvPr/>
        </p:nvSpPr>
        <p:spPr bwMode="auto">
          <a:xfrm>
            <a:off x="857250" y="4495800"/>
            <a:ext cx="8020050" cy="7016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285750" indent="-285750" eaLnBrk="0" hangingPunct="0">
              <a:buSzPct val="110000"/>
              <a:buFontTx/>
              <a:buChar char="•"/>
            </a:pPr>
            <a:r>
              <a:rPr kumimoji="1"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 PAYBACK está entre os anos 2 e 3 como podemos observar</a:t>
            </a:r>
          </a:p>
          <a:p>
            <a:pPr marL="285750" indent="-285750" eaLnBrk="0" hangingPunct="0">
              <a:buSzPct val="110000"/>
            </a:pPr>
            <a:r>
              <a:rPr kumimoji="1"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pelo fluxo de caixa acumulado.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6684-86F6-4524-B12F-0F96B45091BE}" type="slidenum">
              <a:rPr lang="pt-BR"/>
              <a:pPr/>
              <a:t>29</a:t>
            </a:fld>
            <a:endParaRPr lang="pt-BR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534400" cy="3276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pt-BR" sz="2400"/>
              <a:t>É</a:t>
            </a:r>
            <a:r>
              <a:rPr lang="pt-BR" sz="2400" i="1">
                <a:solidFill>
                  <a:srgbClr val="FF3300"/>
                </a:solidFill>
              </a:rPr>
              <a:t> </a:t>
            </a:r>
            <a:r>
              <a:rPr lang="pt-BR" sz="2400" i="1">
                <a:solidFill>
                  <a:srgbClr val="FFCC00"/>
                </a:solidFill>
              </a:rPr>
              <a:t>fácil</a:t>
            </a:r>
            <a:r>
              <a:rPr lang="pt-BR" sz="2400"/>
              <a:t> e </a:t>
            </a:r>
            <a:r>
              <a:rPr lang="pt-BR" sz="2400" i="1">
                <a:solidFill>
                  <a:srgbClr val="FFCC00"/>
                </a:solidFill>
              </a:rPr>
              <a:t>rápido</a:t>
            </a:r>
            <a:r>
              <a:rPr lang="pt-BR" sz="2400"/>
              <a:t> o seu cálculo, embora não considere os Fluxos de Caixa após o período de Payback e o </a:t>
            </a:r>
            <a:r>
              <a:rPr lang="pt-BR" sz="2400" i="1">
                <a:solidFill>
                  <a:srgbClr val="FFCC00"/>
                </a:solidFill>
              </a:rPr>
              <a:t>valor do dinheiro no tempo</a:t>
            </a:r>
            <a:r>
              <a:rPr lang="pt-BR" sz="2400">
                <a:solidFill>
                  <a:srgbClr val="FFCC0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pt-BR" sz="2400">
              <a:solidFill>
                <a:srgbClr val="FFCC00"/>
              </a:solidFill>
            </a:endParaRP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pt-BR" sz="2400"/>
              <a:t>O seu critério de aceitação está ligado ao número máximo de períodos definido no próprio projeto de Investimento. </a:t>
            </a:r>
            <a:r>
              <a:rPr lang="pt-BR" sz="2400" i="1">
                <a:solidFill>
                  <a:srgbClr val="FFCC00"/>
                </a:solidFill>
              </a:rPr>
              <a:t>Quanto menor, melhor.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pt-BR" sz="2400" i="1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pt-BR" sz="2400"/>
              <a:t>Os valores de Fluxos de Caixa poderão ser iguais ou diferentes </a:t>
            </a:r>
            <a:r>
              <a:rPr lang="pt-BR" sz="2400" i="1">
                <a:solidFill>
                  <a:srgbClr val="FFCC00"/>
                </a:solidFill>
              </a:rPr>
              <a:t>na sucessão de períodos.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76200" y="288925"/>
            <a:ext cx="8991600" cy="7016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4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PAYBACK  Simples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7016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381000" indent="-381000" algn="just" eaLnBrk="0" hangingPunct="0">
              <a:spcBef>
                <a:spcPct val="50000"/>
              </a:spcBef>
              <a:buFont typeface="Marlett" pitchFamily="2" charset="2"/>
              <a:buChar char="4"/>
            </a:pP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Calcula o </a:t>
            </a:r>
            <a:r>
              <a:rPr lang="pt-BR" sz="2000" b="1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número de períodos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que a empresa leva para recuperar o seu Investimento.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1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BBF1-EC46-4C96-81B5-CFE86634EE92}" type="slidenum">
              <a:rPr lang="pt-BR"/>
              <a:pPr/>
              <a:t>3</a:t>
            </a:fld>
            <a:endParaRPr lang="pt-BR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 flipV="1">
            <a:off x="2381250" y="1295400"/>
            <a:ext cx="2514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2305050" y="3886200"/>
            <a:ext cx="2438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185525" y="4689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pt-PT"/>
          </a:p>
        </p:txBody>
      </p:sp>
      <p:sp>
        <p:nvSpPr>
          <p:cNvPr id="503816" name="Oval 8"/>
          <p:cNvSpPr>
            <a:spLocks noChangeArrowheads="1"/>
          </p:cNvSpPr>
          <p:nvPr/>
        </p:nvSpPr>
        <p:spPr bwMode="auto">
          <a:xfrm>
            <a:off x="838200" y="304800"/>
            <a:ext cx="3352800" cy="1447800"/>
          </a:xfrm>
          <a:prstGeom prst="ellipse">
            <a:avLst/>
          </a:prstGeom>
          <a:noFill/>
          <a:ln w="38100" cmpd="dbl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pt-BR"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Valor do Dinheiro no Tempo</a:t>
            </a: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05050"/>
            <a:ext cx="3657600" cy="1600200"/>
          </a:xfrm>
          <a:solidFill>
            <a:srgbClr val="DDDDDD"/>
          </a:solidFill>
          <a:ln w="12700" cap="flat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/>
          <a:lstStyle/>
          <a:p>
            <a:r>
              <a:rPr lang="pt-BR" sz="4000">
                <a:solidFill>
                  <a:srgbClr val="0033CC"/>
                </a:solidFill>
                <a:effectLst/>
              </a:rPr>
              <a:t>Análise de Investimento</a:t>
            </a:r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4724400" y="4343400"/>
            <a:ext cx="3657600" cy="1524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pt-BR" sz="3200" b="1">
                <a:solidFill>
                  <a:srgbClr val="0033CC"/>
                </a:solidFill>
                <a:latin typeface="Arial" charset="0"/>
              </a:rPr>
              <a:t>Taxa de Desconto</a:t>
            </a: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4876800" y="457200"/>
            <a:ext cx="3733800" cy="15240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pt-BR" sz="3200" b="1">
                <a:solidFill>
                  <a:srgbClr val="0033CC"/>
                </a:solidFill>
                <a:latin typeface="Arial" charset="0"/>
              </a:rPr>
              <a:t>Fluxo de Caixa</a:t>
            </a:r>
            <a:endParaRPr lang="pt-BR" sz="3200" b="1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197AA-EEEF-4CC6-BA93-B9C1678BEA06}" type="slidenum">
              <a:rPr lang="pt-BR"/>
              <a:pPr/>
              <a:t>30</a:t>
            </a:fld>
            <a:endParaRPr lang="pt-BR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81000"/>
            <a:ext cx="7142163" cy="9144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PAYBACK Descontado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3086100"/>
            <a:ext cx="8382000" cy="27051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pt-BR" sz="1200"/>
          </a:p>
          <a:p>
            <a:pPr>
              <a:lnSpc>
                <a:spcPct val="90000"/>
              </a:lnSpc>
            </a:pPr>
            <a:r>
              <a:rPr lang="pt-BR" sz="2400"/>
              <a:t>Exemplo</a:t>
            </a:r>
          </a:p>
          <a:p>
            <a:pPr>
              <a:lnSpc>
                <a:spcPct val="90000"/>
              </a:lnSpc>
            </a:pPr>
            <a:endParaRPr lang="pt-BR" sz="1200"/>
          </a:p>
          <a:p>
            <a:pPr lvl="1">
              <a:lnSpc>
                <a:spcPct val="90000"/>
              </a:lnSpc>
              <a:buSzPct val="85000"/>
            </a:pPr>
            <a:r>
              <a:rPr lang="pt-BR" sz="2000"/>
              <a:t>Investimento         =  150.000</a:t>
            </a:r>
          </a:p>
          <a:p>
            <a:pPr lvl="1">
              <a:lnSpc>
                <a:spcPct val="90000"/>
              </a:lnSpc>
              <a:buSzPct val="85000"/>
            </a:pPr>
            <a:endParaRPr lang="pt-BR" sz="2000"/>
          </a:p>
          <a:p>
            <a:pPr lvl="1">
              <a:lnSpc>
                <a:spcPct val="90000"/>
              </a:lnSpc>
              <a:buSzPct val="85000"/>
            </a:pPr>
            <a:r>
              <a:rPr lang="pt-BR" sz="2000"/>
              <a:t>Fluxos de Caixa    =  57.900  iguais para 5 anos</a:t>
            </a:r>
          </a:p>
          <a:p>
            <a:pPr lvl="1">
              <a:lnSpc>
                <a:spcPct val="90000"/>
              </a:lnSpc>
              <a:buSzPct val="85000"/>
              <a:buFontTx/>
              <a:buNone/>
            </a:pPr>
            <a:r>
              <a:rPr lang="pt-BR" sz="2000"/>
              <a:t>  </a:t>
            </a:r>
          </a:p>
          <a:p>
            <a:pPr lvl="1">
              <a:lnSpc>
                <a:spcPct val="90000"/>
              </a:lnSpc>
              <a:buSzPct val="85000"/>
            </a:pPr>
            <a:r>
              <a:rPr lang="pt-BR" sz="2000"/>
              <a:t>Taxa de Desconto =  18%  ao ano</a:t>
            </a:r>
            <a:endParaRPr lang="pt-BR" sz="2400"/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514350" y="1276350"/>
            <a:ext cx="8039100" cy="1766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pt-BR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 método do </a:t>
            </a:r>
            <a:r>
              <a:rPr lang="pt-BR" sz="22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PAYBACK </a:t>
            </a:r>
            <a:r>
              <a:rPr lang="pt-BR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pode, também, ser aprimorado quando incluímos  o conceito do valor do dinheiro no tempo. Isso é feito no método do </a:t>
            </a:r>
            <a:r>
              <a:rPr lang="pt-BR" sz="22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PAYBACK DESCONTADO</a:t>
            </a:r>
            <a:r>
              <a:rPr lang="pt-BR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que calcula o tempo de </a:t>
            </a:r>
            <a:r>
              <a:rPr lang="pt-BR" sz="22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PAYBACK</a:t>
            </a:r>
            <a:r>
              <a:rPr lang="pt-BR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ajustando os fluxos de caixa por uma taxa de desconto.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2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67FA-0EFE-49F1-9969-33E1C666BB20}" type="slidenum">
              <a:rPr lang="pt-BR"/>
              <a:pPr/>
              <a:t>31</a:t>
            </a:fld>
            <a:endParaRPr lang="pt-BR"/>
          </a:p>
        </p:txBody>
      </p:sp>
      <p:sp>
        <p:nvSpPr>
          <p:cNvPr id="530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</a:rPr>
              <a:t>PAYBACK Descontado</a:t>
            </a:r>
          </a:p>
        </p:txBody>
      </p:sp>
      <p:sp>
        <p:nvSpPr>
          <p:cNvPr id="530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2819400"/>
          </a:xfrm>
          <a:ln>
            <a:solidFill>
              <a:schemeClr val="tx1"/>
            </a:solidFill>
          </a:ln>
        </p:spPr>
        <p:txBody>
          <a:bodyPr/>
          <a:lstStyle/>
          <a:p>
            <a:pPr marL="95250" indent="3810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  <a:tabLst>
                <a:tab pos="476250" algn="ctr"/>
                <a:tab pos="1809750" algn="ctr"/>
                <a:tab pos="4191000" algn="ctr"/>
                <a:tab pos="6953250" algn="ctr"/>
              </a:tabLst>
            </a:pPr>
            <a:r>
              <a:rPr lang="pt-BR" sz="2400">
                <a:solidFill>
                  <a:srgbClr val="FFCC00"/>
                </a:solidFill>
              </a:rPr>
              <a:t>	</a:t>
            </a:r>
            <a:r>
              <a:rPr lang="pt-BR" sz="1800">
                <a:solidFill>
                  <a:srgbClr val="FFCC00"/>
                </a:solidFill>
              </a:rPr>
              <a:t>ANO	FL CX ANUAL	FL CAIXA AJUSTADO	FL CX ACUM AJUST</a:t>
            </a:r>
            <a:r>
              <a:rPr lang="pt-BR" sz="1800"/>
              <a:t>	</a:t>
            </a:r>
          </a:p>
          <a:p>
            <a:pPr marL="95250" indent="3810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  <a:tabLst>
                <a:tab pos="476250" algn="ctr"/>
                <a:tab pos="1809750" algn="ctr"/>
                <a:tab pos="4191000" algn="ctr"/>
                <a:tab pos="6953250" algn="ctr"/>
              </a:tabLst>
            </a:pPr>
            <a:r>
              <a:rPr lang="pt-BR" sz="1800"/>
              <a:t>	     0               - 150.000		- 150.000	</a:t>
            </a:r>
          </a:p>
          <a:p>
            <a:pPr marL="95250" indent="3810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  <a:tabLst>
                <a:tab pos="476250" algn="ctr"/>
                <a:tab pos="1809750" algn="ctr"/>
                <a:tab pos="4191000" algn="ctr"/>
                <a:tab pos="6953250" algn="ctr"/>
              </a:tabLst>
            </a:pPr>
            <a:r>
              <a:rPr lang="pt-BR" sz="1800"/>
              <a:t>	1	57.900	49.068	- 100.932	</a:t>
            </a:r>
          </a:p>
          <a:p>
            <a:pPr marL="95250" indent="3810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  <a:tabLst>
                <a:tab pos="476250" algn="ctr"/>
                <a:tab pos="1809750" algn="ctr"/>
                <a:tab pos="4191000" algn="ctr"/>
                <a:tab pos="6953250" algn="ctr"/>
              </a:tabLst>
            </a:pPr>
            <a:r>
              <a:rPr lang="pt-BR" sz="1800"/>
              <a:t>	2	57.900	41.583	-   59.349	</a:t>
            </a:r>
          </a:p>
          <a:p>
            <a:pPr marL="95250" indent="3810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  <a:tabLst>
                <a:tab pos="476250" algn="ctr"/>
                <a:tab pos="1809750" algn="ctr"/>
                <a:tab pos="4191000" algn="ctr"/>
                <a:tab pos="6953250" algn="ctr"/>
              </a:tabLst>
            </a:pPr>
            <a:r>
              <a:rPr lang="pt-BR" sz="1800"/>
              <a:t>	3	57.900	35.240	-   24.109	</a:t>
            </a:r>
          </a:p>
          <a:p>
            <a:pPr marL="95250" indent="3810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  <a:tabLst>
                <a:tab pos="476250" algn="ctr"/>
                <a:tab pos="1809750" algn="ctr"/>
                <a:tab pos="4191000" algn="ctr"/>
                <a:tab pos="6953250" algn="ctr"/>
              </a:tabLst>
            </a:pPr>
            <a:r>
              <a:rPr lang="pt-BR" sz="1800"/>
              <a:t>	4	57.900	29.864	+    5.755	</a:t>
            </a:r>
          </a:p>
          <a:p>
            <a:pPr marL="95250" indent="38100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  <a:tabLst>
                <a:tab pos="476250" algn="ctr"/>
                <a:tab pos="1809750" algn="ctr"/>
                <a:tab pos="4191000" algn="ctr"/>
                <a:tab pos="6953250" algn="ctr"/>
              </a:tabLst>
            </a:pPr>
            <a:r>
              <a:rPr lang="pt-BR" sz="1800"/>
              <a:t>	5	57.900	25.309	+  31.064</a:t>
            </a:r>
          </a:p>
        </p:txBody>
      </p:sp>
      <p:sp>
        <p:nvSpPr>
          <p:cNvPr id="530436" name="Text Box 1028"/>
          <p:cNvSpPr txBox="1">
            <a:spLocks noChangeArrowheads="1"/>
          </p:cNvSpPr>
          <p:nvPr/>
        </p:nvSpPr>
        <p:spPr bwMode="auto">
          <a:xfrm>
            <a:off x="381000" y="44196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CC00"/>
              </a:buClr>
              <a:buSzPct val="75000"/>
              <a:buFont typeface="Marlett" pitchFamily="2" charset="2"/>
              <a:buChar char="i"/>
            </a:pPr>
            <a:r>
              <a:rPr kumimoji="1"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 PAYBACK</a:t>
            </a: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está entre  ano 3 e o ano 4, como podemos observar pelo fluxo de caixa acumulado ajustado. 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CC00"/>
              </a:buClr>
              <a:buSzPct val="75000"/>
              <a:buFont typeface="Marlett" pitchFamily="2" charset="2"/>
              <a:buChar char="i"/>
            </a:pPr>
            <a:endParaRPr kumimoji="1" lang="pt-BR" sz="1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CC00"/>
              </a:buClr>
              <a:buSzPct val="75000"/>
              <a:buFont typeface="Marlett" pitchFamily="2" charset="2"/>
              <a:buChar char="i"/>
            </a:pPr>
            <a:r>
              <a:rPr kumimoji="1"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Assim, temos:</a:t>
            </a: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CC00"/>
              </a:buClr>
              <a:buSzPct val="75000"/>
              <a:buFont typeface="Marlett" pitchFamily="2" charset="2"/>
              <a:buNone/>
            </a:pP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PAYBACK = 3 + 24.109 / 29.864 = 3,81  anos.</a:t>
            </a:r>
            <a:endParaRPr kumimoji="1" lang="pt-BR" sz="16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530442" name="Group 1034"/>
          <p:cNvGrpSpPr>
            <a:grpSpLocks/>
          </p:cNvGrpSpPr>
          <p:nvPr/>
        </p:nvGrpSpPr>
        <p:grpSpPr bwMode="auto">
          <a:xfrm>
            <a:off x="381000" y="1219200"/>
            <a:ext cx="8610600" cy="2819400"/>
            <a:chOff x="240" y="768"/>
            <a:chExt cx="5424" cy="1776"/>
          </a:xfrm>
        </p:grpSpPr>
        <p:sp>
          <p:nvSpPr>
            <p:cNvPr id="530438" name="Line 1030"/>
            <p:cNvSpPr>
              <a:spLocks noChangeShapeType="1"/>
            </p:cNvSpPr>
            <p:nvPr/>
          </p:nvSpPr>
          <p:spPr bwMode="auto">
            <a:xfrm>
              <a:off x="240" y="1008"/>
              <a:ext cx="54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0439" name="Line 1031"/>
            <p:cNvSpPr>
              <a:spLocks noChangeShapeType="1"/>
            </p:cNvSpPr>
            <p:nvPr/>
          </p:nvSpPr>
          <p:spPr bwMode="auto">
            <a:xfrm>
              <a:off x="840" y="768"/>
              <a:ext cx="0" cy="17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0440" name="Line 1032"/>
            <p:cNvSpPr>
              <a:spLocks noChangeShapeType="1"/>
            </p:cNvSpPr>
            <p:nvPr/>
          </p:nvSpPr>
          <p:spPr bwMode="auto">
            <a:xfrm>
              <a:off x="2016" y="768"/>
              <a:ext cx="0" cy="17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0441" name="Line 1033"/>
            <p:cNvSpPr>
              <a:spLocks noChangeShapeType="1"/>
            </p:cNvSpPr>
            <p:nvPr/>
          </p:nvSpPr>
          <p:spPr bwMode="auto">
            <a:xfrm>
              <a:off x="3840" y="768"/>
              <a:ext cx="0" cy="17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30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A806-90D5-477A-94F1-D092FE96D3E1}" type="slidenum">
              <a:rPr lang="pt-BR"/>
              <a:pPr/>
              <a:t>32</a:t>
            </a:fld>
            <a:endParaRPr lang="pt-BR"/>
          </a:p>
        </p:txBody>
      </p:sp>
      <p:sp>
        <p:nvSpPr>
          <p:cNvPr id="531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610600" cy="457200"/>
          </a:xfrm>
        </p:spPr>
        <p:txBody>
          <a:bodyPr/>
          <a:lstStyle/>
          <a:p>
            <a:pPr algn="l"/>
            <a:r>
              <a:rPr lang="pt-BR" sz="4800">
                <a:latin typeface="Tahoma" pitchFamily="34" charset="0"/>
              </a:rPr>
              <a:t>  </a:t>
            </a:r>
            <a:r>
              <a:rPr lang="pt-BR">
                <a:solidFill>
                  <a:srgbClr val="0033CC"/>
                </a:solidFill>
                <a:latin typeface="Tahoma" pitchFamily="34" charset="0"/>
              </a:rPr>
              <a:t>Valor Presente Líquido (VPL)</a:t>
            </a:r>
          </a:p>
        </p:txBody>
      </p:sp>
      <p:sp>
        <p:nvSpPr>
          <p:cNvPr id="531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É o resultado da diferença entre o valor dos Fluxos de Caixa trazidos ao período inicial e o valor do Investimento.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800">
                <a:solidFill>
                  <a:srgbClr val="FFCC00"/>
                </a:solidFill>
              </a:rPr>
              <a:t>     VPL = VP FL CX</a:t>
            </a:r>
            <a:r>
              <a:rPr lang="pt-BR" sz="1600" b="1">
                <a:latin typeface="Verdana" pitchFamily="34" charset="0"/>
              </a:rPr>
              <a:t> </a:t>
            </a:r>
            <a:r>
              <a:rPr lang="pt-BR" sz="4000" b="1">
                <a:solidFill>
                  <a:srgbClr val="FFCC00"/>
                </a:solidFill>
              </a:rPr>
              <a:t> -</a:t>
            </a:r>
            <a:r>
              <a:rPr lang="pt-BR" sz="1600" b="1">
                <a:latin typeface="Verdana" pitchFamily="34" charset="0"/>
              </a:rPr>
              <a:t> </a:t>
            </a:r>
            <a:r>
              <a:rPr lang="pt-BR">
                <a:solidFill>
                  <a:srgbClr val="FFCC00"/>
                </a:solidFill>
              </a:rPr>
              <a:t>Io</a:t>
            </a:r>
          </a:p>
        </p:txBody>
      </p:sp>
      <p:sp>
        <p:nvSpPr>
          <p:cNvPr id="531460" name="Rectangle 1028"/>
          <p:cNvSpPr>
            <a:spLocks noChangeArrowheads="1"/>
          </p:cNvSpPr>
          <p:nvPr/>
        </p:nvSpPr>
        <p:spPr bwMode="auto">
          <a:xfrm>
            <a:off x="381000" y="3581400"/>
            <a:ext cx="8305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9150" lvl="1" indent="-285750" eaLnBrk="0" hangingPunct="0"/>
            <a:r>
              <a:rPr lang="pt-BR" sz="1800"/>
              <a:t>VPL  &gt;  0</a:t>
            </a:r>
            <a:endParaRPr lang="pt-BR" sz="1800">
              <a:solidFill>
                <a:schemeClr val="accent2"/>
              </a:solidFill>
            </a:endParaRPr>
          </a:p>
          <a:p>
            <a:pPr marL="819150" lvl="1" indent="-285750" eaLnBrk="0" hangingPunct="0"/>
            <a:r>
              <a:rPr lang="pt-BR" sz="1800"/>
              <a:t>     </a:t>
            </a:r>
            <a:r>
              <a:rPr lang="pt-BR" sz="1600"/>
              <a:t>A empresa estaria obtendo um retorno maior que o retorno mínimo exigido; aprovaria o projeto;</a:t>
            </a:r>
          </a:p>
          <a:p>
            <a:pPr marL="819150" lvl="1" indent="-285750" eaLnBrk="0" hangingPunct="0"/>
            <a:r>
              <a:rPr lang="pt-BR" sz="1800"/>
              <a:t>VPL  =  0</a:t>
            </a:r>
            <a:endParaRPr lang="pt-BR" sz="1800">
              <a:solidFill>
                <a:schemeClr val="accent2"/>
              </a:solidFill>
            </a:endParaRPr>
          </a:p>
          <a:p>
            <a:pPr marL="819150" lvl="1" indent="-285750" eaLnBrk="0" hangingPunct="0"/>
            <a:r>
              <a:rPr lang="pt-BR" sz="1800"/>
              <a:t>     </a:t>
            </a:r>
            <a:r>
              <a:rPr lang="pt-BR" sz="1600"/>
              <a:t>A empresa estaria obtendo um retorno exatamente igual ao retorno mínimo exigido; seria indiferente em relação ao projeto;</a:t>
            </a:r>
          </a:p>
          <a:p>
            <a:pPr marL="819150" lvl="1" indent="-285750" eaLnBrk="0" hangingPunct="0"/>
            <a:r>
              <a:rPr lang="pt-BR" sz="1800"/>
              <a:t>VPL  &lt;  0</a:t>
            </a:r>
            <a:endParaRPr lang="pt-BR" sz="1800">
              <a:solidFill>
                <a:schemeClr val="accent2"/>
              </a:solidFill>
            </a:endParaRPr>
          </a:p>
          <a:p>
            <a:pPr marL="819150" lvl="1" indent="-285750" eaLnBrk="0" hangingPunct="0"/>
            <a:r>
              <a:rPr lang="pt-BR" sz="1800"/>
              <a:t>     </a:t>
            </a:r>
            <a:r>
              <a:rPr lang="pt-BR" sz="1600"/>
              <a:t>A empresa estaria obtendo um retorno menor que o retorno mínimo exigido; reprovaria o projeto.</a:t>
            </a:r>
          </a:p>
        </p:txBody>
      </p:sp>
      <p:grpSp>
        <p:nvGrpSpPr>
          <p:cNvPr id="531461" name="Group 1029"/>
          <p:cNvGrpSpPr>
            <a:grpSpLocks/>
          </p:cNvGrpSpPr>
          <p:nvPr/>
        </p:nvGrpSpPr>
        <p:grpSpPr bwMode="auto">
          <a:xfrm>
            <a:off x="1062038" y="2590800"/>
            <a:ext cx="6134100" cy="925513"/>
            <a:chOff x="1824" y="1716"/>
            <a:chExt cx="2064" cy="806"/>
          </a:xfrm>
        </p:grpSpPr>
        <p:grpSp>
          <p:nvGrpSpPr>
            <p:cNvPr id="531462" name="Group 1030"/>
            <p:cNvGrpSpPr>
              <a:grpSpLocks/>
            </p:cNvGrpSpPr>
            <p:nvPr/>
          </p:nvGrpSpPr>
          <p:grpSpPr bwMode="auto">
            <a:xfrm>
              <a:off x="2171" y="1716"/>
              <a:ext cx="1525" cy="806"/>
              <a:chOff x="2171" y="2016"/>
              <a:chExt cx="1525" cy="806"/>
            </a:xfrm>
          </p:grpSpPr>
          <p:sp>
            <p:nvSpPr>
              <p:cNvPr id="531463" name="Line 1031"/>
              <p:cNvSpPr>
                <a:spLocks noChangeShapeType="1"/>
              </p:cNvSpPr>
              <p:nvPr/>
            </p:nvSpPr>
            <p:spPr bwMode="auto">
              <a:xfrm>
                <a:off x="3106" y="2367"/>
                <a:ext cx="590" cy="1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31464" name="Rectangle 1032"/>
              <p:cNvSpPr>
                <a:spLocks noChangeArrowheads="1"/>
              </p:cNvSpPr>
              <p:nvPr/>
            </p:nvSpPr>
            <p:spPr bwMode="auto">
              <a:xfrm>
                <a:off x="2171" y="2198"/>
                <a:ext cx="310" cy="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3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VPL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65" name="Rectangle 1033"/>
              <p:cNvSpPr>
                <a:spLocks noChangeArrowheads="1"/>
              </p:cNvSpPr>
              <p:nvPr/>
            </p:nvSpPr>
            <p:spPr bwMode="auto">
              <a:xfrm>
                <a:off x="3267" y="2154"/>
                <a:ext cx="109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FL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66" name="Rectangle 1034"/>
              <p:cNvSpPr>
                <a:spLocks noChangeArrowheads="1"/>
              </p:cNvSpPr>
              <p:nvPr/>
            </p:nvSpPr>
            <p:spPr bwMode="auto">
              <a:xfrm>
                <a:off x="3514" y="2154"/>
                <a:ext cx="123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CX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67" name="Rectangle 1035"/>
              <p:cNvSpPr>
                <a:spLocks noChangeArrowheads="1"/>
              </p:cNvSpPr>
              <p:nvPr/>
            </p:nvSpPr>
            <p:spPr bwMode="auto">
              <a:xfrm>
                <a:off x="3483" y="2414"/>
                <a:ext cx="23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68" name="Rectangle 1036"/>
              <p:cNvSpPr>
                <a:spLocks noChangeArrowheads="1"/>
              </p:cNvSpPr>
              <p:nvPr/>
            </p:nvSpPr>
            <p:spPr bwMode="auto">
              <a:xfrm>
                <a:off x="2765" y="2557"/>
                <a:ext cx="28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69" name="Rectangle 1037"/>
              <p:cNvSpPr>
                <a:spLocks noChangeArrowheads="1"/>
              </p:cNvSpPr>
              <p:nvPr/>
            </p:nvSpPr>
            <p:spPr bwMode="auto">
              <a:xfrm>
                <a:off x="2861" y="2016"/>
                <a:ext cx="47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0" name="Rectangle 1038"/>
              <p:cNvSpPr>
                <a:spLocks noChangeArrowheads="1"/>
              </p:cNvSpPr>
              <p:nvPr/>
            </p:nvSpPr>
            <p:spPr bwMode="auto">
              <a:xfrm>
                <a:off x="3676" y="2234"/>
                <a:ext cx="20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1" name="Rectangle 1039"/>
              <p:cNvSpPr>
                <a:spLocks noChangeArrowheads="1"/>
              </p:cNvSpPr>
              <p:nvPr/>
            </p:nvSpPr>
            <p:spPr bwMode="auto">
              <a:xfrm>
                <a:off x="3580" y="2385"/>
                <a:ext cx="2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14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2" name="Rectangle 1040"/>
              <p:cNvSpPr>
                <a:spLocks noChangeArrowheads="1"/>
              </p:cNvSpPr>
              <p:nvPr/>
            </p:nvSpPr>
            <p:spPr bwMode="auto">
              <a:xfrm>
                <a:off x="2662" y="2167"/>
                <a:ext cx="80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3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=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3" name="Rectangle 1041"/>
              <p:cNvSpPr>
                <a:spLocks noChangeArrowheads="1"/>
              </p:cNvSpPr>
              <p:nvPr/>
            </p:nvSpPr>
            <p:spPr bwMode="auto">
              <a:xfrm>
                <a:off x="3431" y="2396"/>
                <a:ext cx="47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+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4" name="Rectangle 1042"/>
              <p:cNvSpPr>
                <a:spLocks noChangeArrowheads="1"/>
              </p:cNvSpPr>
              <p:nvPr/>
            </p:nvSpPr>
            <p:spPr bwMode="auto">
              <a:xfrm>
                <a:off x="2858" y="2540"/>
                <a:ext cx="47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=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5" name="Rectangle 1043"/>
              <p:cNvSpPr>
                <a:spLocks noChangeArrowheads="1"/>
              </p:cNvSpPr>
              <p:nvPr/>
            </p:nvSpPr>
            <p:spPr bwMode="auto">
              <a:xfrm>
                <a:off x="3041" y="2093"/>
                <a:ext cx="153" cy="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5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å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6" name="Rectangle 1044"/>
              <p:cNvSpPr>
                <a:spLocks noChangeArrowheads="1"/>
              </p:cNvSpPr>
              <p:nvPr/>
            </p:nvSpPr>
            <p:spPr bwMode="auto">
              <a:xfrm>
                <a:off x="3388" y="2154"/>
                <a:ext cx="2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7" name="Rectangle 1045"/>
              <p:cNvSpPr>
                <a:spLocks noChangeArrowheads="1"/>
              </p:cNvSpPr>
              <p:nvPr/>
            </p:nvSpPr>
            <p:spPr bwMode="auto">
              <a:xfrm>
                <a:off x="3657" y="2154"/>
                <a:ext cx="2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8" name="Rectangle 1046"/>
              <p:cNvSpPr>
                <a:spLocks noChangeArrowheads="1"/>
              </p:cNvSpPr>
              <p:nvPr/>
            </p:nvSpPr>
            <p:spPr bwMode="auto">
              <a:xfrm>
                <a:off x="3247" y="2414"/>
                <a:ext cx="2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(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79" name="Rectangle 1047"/>
              <p:cNvSpPr>
                <a:spLocks noChangeArrowheads="1"/>
              </p:cNvSpPr>
              <p:nvPr/>
            </p:nvSpPr>
            <p:spPr bwMode="auto">
              <a:xfrm>
                <a:off x="3542" y="2414"/>
                <a:ext cx="2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)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80" name="Rectangle 1048"/>
              <p:cNvSpPr>
                <a:spLocks noChangeArrowheads="1"/>
              </p:cNvSpPr>
              <p:nvPr/>
            </p:nvSpPr>
            <p:spPr bwMode="auto">
              <a:xfrm>
                <a:off x="3315" y="2414"/>
                <a:ext cx="43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  <p:sp>
            <p:nvSpPr>
              <p:cNvPr id="531481" name="Rectangle 1049"/>
              <p:cNvSpPr>
                <a:spLocks noChangeArrowheads="1"/>
              </p:cNvSpPr>
              <p:nvPr/>
            </p:nvSpPr>
            <p:spPr bwMode="auto">
              <a:xfrm>
                <a:off x="2953" y="2557"/>
                <a:ext cx="42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 eaLnBrk="0" hangingPunct="0"/>
                <a:r>
                  <a:rPr lang="pt-BR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0</a:t>
                </a:r>
                <a:endParaRPr lang="pt-BR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531482" name="Rectangle 1050"/>
            <p:cNvSpPr>
              <a:spLocks noChangeArrowheads="1"/>
            </p:cNvSpPr>
            <p:nvPr/>
          </p:nvSpPr>
          <p:spPr bwMode="auto">
            <a:xfrm>
              <a:off x="1824" y="1728"/>
              <a:ext cx="2064" cy="768"/>
            </a:xfrm>
            <a:prstGeom prst="rect">
              <a:avLst/>
            </a:prstGeom>
            <a:noFill/>
            <a:ln w="15875">
              <a:solidFill>
                <a:srgbClr val="FFFF66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531483" name="Text Box 1051"/>
          <p:cNvSpPr txBox="1">
            <a:spLocks noChangeArrowheads="1"/>
          </p:cNvSpPr>
          <p:nvPr/>
        </p:nvSpPr>
        <p:spPr bwMode="auto">
          <a:xfrm>
            <a:off x="6662738" y="278765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chemeClr val="tx2"/>
                </a:solidFill>
                <a:latin typeface="Arial" charset="0"/>
              </a:rPr>
              <a:t>- </a:t>
            </a:r>
            <a:r>
              <a:rPr lang="en-US" sz="2000" b="1">
                <a:solidFill>
                  <a:schemeClr val="tx2"/>
                </a:solidFill>
                <a:latin typeface="Arial" charset="0"/>
              </a:rPr>
              <a:t>I</a:t>
            </a:r>
            <a:r>
              <a:rPr lang="en-US" sz="1800" b="1">
                <a:solidFill>
                  <a:schemeClr val="tx2"/>
                </a:solidFill>
                <a:latin typeface="Arial" charset="0"/>
              </a:rPr>
              <a:t>o</a:t>
            </a:r>
            <a:endParaRPr lang="pt-BR" sz="1800" b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9403-C6F2-4782-A1C7-C2B088067892}" type="slidenum">
              <a:rPr lang="pt-BR"/>
              <a:pPr/>
              <a:t>33</a:t>
            </a:fld>
            <a:endParaRPr lang="pt-BR"/>
          </a:p>
        </p:txBody>
      </p:sp>
      <p:grpSp>
        <p:nvGrpSpPr>
          <p:cNvPr id="674818" name="Group 2"/>
          <p:cNvGrpSpPr>
            <a:grpSpLocks/>
          </p:cNvGrpSpPr>
          <p:nvPr/>
        </p:nvGrpSpPr>
        <p:grpSpPr bwMode="auto">
          <a:xfrm>
            <a:off x="838200" y="1524000"/>
            <a:ext cx="7391400" cy="514350"/>
            <a:chOff x="480" y="996"/>
            <a:chExt cx="4656" cy="324"/>
          </a:xfrm>
        </p:grpSpPr>
        <p:grpSp>
          <p:nvGrpSpPr>
            <p:cNvPr id="674819" name="Group 3"/>
            <p:cNvGrpSpPr>
              <a:grpSpLocks/>
            </p:cNvGrpSpPr>
            <p:nvPr/>
          </p:nvGrpSpPr>
          <p:grpSpPr bwMode="auto">
            <a:xfrm>
              <a:off x="480" y="1008"/>
              <a:ext cx="2892" cy="312"/>
              <a:chOff x="1632" y="1056"/>
              <a:chExt cx="2892" cy="312"/>
            </a:xfrm>
          </p:grpSpPr>
          <p:sp>
            <p:nvSpPr>
              <p:cNvPr id="674820" name="Rectangle 4"/>
              <p:cNvSpPr>
                <a:spLocks noChangeArrowheads="1"/>
              </p:cNvSpPr>
              <p:nvPr/>
            </p:nvSpPr>
            <p:spPr bwMode="auto">
              <a:xfrm>
                <a:off x="2928" y="1068"/>
                <a:ext cx="348" cy="240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rgbClr val="FF99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74821" name="Rectangle 5"/>
              <p:cNvSpPr>
                <a:spLocks noChangeArrowheads="1"/>
              </p:cNvSpPr>
              <p:nvPr/>
            </p:nvSpPr>
            <p:spPr bwMode="auto">
              <a:xfrm>
                <a:off x="3432" y="1068"/>
                <a:ext cx="336" cy="240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rgbClr val="FF99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74822" name="Rectangle 6"/>
              <p:cNvSpPr>
                <a:spLocks noChangeArrowheads="1"/>
              </p:cNvSpPr>
              <p:nvPr/>
            </p:nvSpPr>
            <p:spPr bwMode="auto">
              <a:xfrm>
                <a:off x="3936" y="1068"/>
                <a:ext cx="432" cy="240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rgbClr val="FF99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74823" name="Rectangle 7"/>
              <p:cNvSpPr>
                <a:spLocks noChangeArrowheads="1"/>
              </p:cNvSpPr>
              <p:nvPr/>
            </p:nvSpPr>
            <p:spPr bwMode="auto">
              <a:xfrm>
                <a:off x="2304" y="1068"/>
                <a:ext cx="432" cy="240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rgbClr val="FF99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74824" name="Rectangle 8"/>
              <p:cNvSpPr>
                <a:spLocks noChangeArrowheads="1"/>
              </p:cNvSpPr>
              <p:nvPr/>
            </p:nvSpPr>
            <p:spPr bwMode="auto">
              <a:xfrm>
                <a:off x="1692" y="1068"/>
                <a:ext cx="336" cy="240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rgbClr val="FF99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74825" name="Text Box 9"/>
              <p:cNvSpPr txBox="1">
                <a:spLocks noChangeArrowheads="1"/>
              </p:cNvSpPr>
              <p:nvPr/>
            </p:nvSpPr>
            <p:spPr bwMode="auto">
              <a:xfrm>
                <a:off x="1632" y="1056"/>
                <a:ext cx="2892" cy="312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pt-BR">
                    <a:solidFill>
                      <a:srgbClr val="FFCC00"/>
                    </a:solidFill>
                    <a:latin typeface="Arial" charset="0"/>
                  </a:rPr>
                  <a:t> </a:t>
                </a:r>
                <a:r>
                  <a:rPr lang="pt-BR" sz="1600" b="1">
                    <a:solidFill>
                      <a:srgbClr val="FFCC00"/>
                    </a:solidFill>
                    <a:latin typeface="Verdana" pitchFamily="34" charset="0"/>
                  </a:rPr>
                  <a:t>PV          PMT        n          i         CHS</a:t>
                </a:r>
                <a:endParaRPr lang="pt-BR" sz="1600">
                  <a:solidFill>
                    <a:srgbClr val="FFCC00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674826" name="Group 10"/>
            <p:cNvGrpSpPr>
              <a:grpSpLocks/>
            </p:cNvGrpSpPr>
            <p:nvPr/>
          </p:nvGrpSpPr>
          <p:grpSpPr bwMode="auto">
            <a:xfrm>
              <a:off x="3396" y="996"/>
              <a:ext cx="1740" cy="312"/>
              <a:chOff x="2196" y="1440"/>
              <a:chExt cx="1740" cy="312"/>
            </a:xfrm>
          </p:grpSpPr>
          <p:sp>
            <p:nvSpPr>
              <p:cNvPr id="674827" name="Rectangle 11"/>
              <p:cNvSpPr>
                <a:spLocks noChangeArrowheads="1"/>
              </p:cNvSpPr>
              <p:nvPr/>
            </p:nvSpPr>
            <p:spPr bwMode="auto">
              <a:xfrm>
                <a:off x="2196" y="1464"/>
                <a:ext cx="336" cy="240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rgbClr val="FF99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74828" name="Rectangle 12"/>
              <p:cNvSpPr>
                <a:spLocks noChangeArrowheads="1"/>
              </p:cNvSpPr>
              <p:nvPr/>
            </p:nvSpPr>
            <p:spPr bwMode="auto">
              <a:xfrm>
                <a:off x="2676" y="1464"/>
                <a:ext cx="456" cy="240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rgbClr val="FF99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74829" name="Rectangle 13"/>
              <p:cNvSpPr>
                <a:spLocks noChangeArrowheads="1"/>
              </p:cNvSpPr>
              <p:nvPr/>
            </p:nvSpPr>
            <p:spPr bwMode="auto">
              <a:xfrm>
                <a:off x="3348" y="1464"/>
                <a:ext cx="432" cy="240"/>
              </a:xfrm>
              <a:prstGeom prst="rect">
                <a:avLst/>
              </a:prstGeom>
              <a:solidFill>
                <a:schemeClr val="bg2"/>
              </a:solidFill>
              <a:ln w="15875">
                <a:solidFill>
                  <a:srgbClr val="FF9900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74830" name="Text Box 14"/>
              <p:cNvSpPr txBox="1">
                <a:spLocks noChangeArrowheads="1"/>
              </p:cNvSpPr>
              <p:nvPr/>
            </p:nvSpPr>
            <p:spPr bwMode="auto">
              <a:xfrm>
                <a:off x="2208" y="1440"/>
                <a:ext cx="1728" cy="312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pt-BR" b="1">
                    <a:solidFill>
                      <a:srgbClr val="FFCC00"/>
                    </a:solidFill>
                    <a:latin typeface="Arial" charset="0"/>
                  </a:rPr>
                  <a:t> </a:t>
                </a:r>
                <a:r>
                  <a:rPr lang="pt-BR" sz="1600" b="1">
                    <a:solidFill>
                      <a:srgbClr val="FFCC00"/>
                    </a:solidFill>
                    <a:latin typeface="Verdana" pitchFamily="34" charset="0"/>
                  </a:rPr>
                  <a:t>g        END        BEG</a:t>
                </a:r>
                <a:endParaRPr lang="pt-BR" sz="1600">
                  <a:solidFill>
                    <a:srgbClr val="FFCC00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674831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8458200" cy="6096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Teclas da HP 12C</a:t>
            </a:r>
            <a:r>
              <a:rPr lang="pt-BR" sz="4800">
                <a:latin typeface="Tahoma" pitchFamily="34" charset="0"/>
              </a:rPr>
              <a:t> </a:t>
            </a:r>
            <a:endParaRPr lang="pt-BR" sz="4000"/>
          </a:p>
        </p:txBody>
      </p:sp>
      <p:sp>
        <p:nvSpPr>
          <p:cNvPr id="67483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458200" cy="424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1900"/>
              <a:t>Se a série for de pagamentos postergados  no visor da calculadora não aparece qualquer mensagem.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1900"/>
          </a:p>
          <a:p>
            <a:pPr>
              <a:lnSpc>
                <a:spcPct val="90000"/>
              </a:lnSpc>
            </a:pPr>
            <a:r>
              <a:rPr lang="pt-BR" sz="1900"/>
              <a:t>Se a série for antecipada  devemos informar à calculadora  digitando g &lt;BEG&gt; e no visor aparecerá, na parte inferior, a palavra BEGIN.</a:t>
            </a:r>
          </a:p>
          <a:p>
            <a:pPr>
              <a:lnSpc>
                <a:spcPct val="90000"/>
              </a:lnSpc>
            </a:pPr>
            <a:endParaRPr lang="pt-BR" sz="1900"/>
          </a:p>
          <a:p>
            <a:pPr>
              <a:lnSpc>
                <a:spcPct val="90000"/>
              </a:lnSpc>
            </a:pPr>
            <a:r>
              <a:rPr lang="pt-BR" sz="1900"/>
              <a:t>Caso a calculadora esteja programada para a série antecipada (BEGIN no visor) e se tenha uma série postergada, basta digitar  g &lt;END&gt; e o BEGIN desaparecerá.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900"/>
              <a:t>Teclas a serem utilizadas: 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pt-BR" sz="1900"/>
              <a:t>PV	=   Valor do financiamento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pt-BR" sz="1900"/>
              <a:t>n	=   Número de pagamentos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pt-BR" sz="1900"/>
              <a:t>i 	=   Taxa de desconto composto para o financiamento</a:t>
            </a:r>
          </a:p>
          <a:p>
            <a:pPr lvl="2">
              <a:lnSpc>
                <a:spcPct val="90000"/>
              </a:lnSpc>
              <a:spcBef>
                <a:spcPct val="35000"/>
              </a:spcBef>
            </a:pPr>
            <a:r>
              <a:rPr lang="pt-BR" sz="1900"/>
              <a:t>PMT	=   Valor de cada pagamento/recebimento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D311-0324-4189-8F22-B886EA38B986}" type="slidenum">
              <a:rPr lang="pt-BR"/>
              <a:pPr/>
              <a:t>34</a:t>
            </a:fld>
            <a:endParaRPr lang="pt-BR"/>
          </a:p>
        </p:txBody>
      </p:sp>
      <p:sp>
        <p:nvSpPr>
          <p:cNvPr id="675842" name="Text Box 2"/>
          <p:cNvSpPr txBox="1">
            <a:spLocks noChangeArrowheads="1"/>
          </p:cNvSpPr>
          <p:nvPr/>
        </p:nvSpPr>
        <p:spPr bwMode="auto">
          <a:xfrm>
            <a:off x="228600" y="3232150"/>
            <a:ext cx="8686800" cy="2590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solidFill>
                  <a:srgbClr val="0033CC"/>
                </a:solidFill>
              </a:rPr>
              <a:t>Usando a Calculadora Financeira HP 12 C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/>
              <a:t>150.000       CHS   	 g   	CF0    	                    (valor de I)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/>
              <a:t>  57.900         	g   	CFj               	(valor FLC 1)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/>
              <a:t>  57.900         	g   	CFj               	(valor FLC 2)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/>
              <a:t>  57.900       	g   	CFj               	(valor FLC 3)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/>
              <a:t>  57.900       	g   	CFj               	(valor FLC 4)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/>
              <a:t>  57.900       	g   	CFj               	(valor FLC 5)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/>
              <a:t>     18,0          		i	       	(taxa de desconto)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/>
              <a:t>	   </a:t>
            </a:r>
            <a:r>
              <a:rPr lang="pt-BR" sz="1600" b="1">
                <a:solidFill>
                  <a:srgbClr val="0033CC"/>
                </a:solidFill>
              </a:rPr>
              <a:t>f   	NPV          </a:t>
            </a:r>
            <a:r>
              <a:rPr lang="pt-BR" sz="1600" b="1">
                <a:solidFill>
                  <a:srgbClr val="0033CC"/>
                </a:solidFill>
                <a:sym typeface="Monotype Sorts" pitchFamily="2" charset="2"/>
              </a:rPr>
              <a:t></a:t>
            </a:r>
            <a:r>
              <a:rPr lang="pt-BR" sz="1600" b="1">
                <a:solidFill>
                  <a:srgbClr val="0033CC"/>
                </a:solidFill>
              </a:rPr>
              <a:t>   	31.063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endParaRPr lang="pt-BR" sz="1600" b="1">
              <a:solidFill>
                <a:srgbClr val="0033CC"/>
              </a:solidFill>
            </a:endParaRPr>
          </a:p>
          <a:p>
            <a:pPr marL="1143000" lvl="2" indent="-2286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/>
              <a:t>Como VPL  &gt; 0,  o projeto deve ser  aceito</a:t>
            </a:r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5224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b="1">
                <a:solidFill>
                  <a:srgbClr val="0033CC"/>
                </a:solidFill>
              </a:rPr>
              <a:t>CÁLCULO DO VPL</a:t>
            </a: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304800" y="909638"/>
            <a:ext cx="8550275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1800" b="1">
                <a:solidFill>
                  <a:srgbClr val="0033CC"/>
                </a:solidFill>
              </a:rPr>
              <a:t>Manualmente</a:t>
            </a:r>
          </a:p>
          <a:p>
            <a:pPr eaLnBrk="0" hangingPunct="0"/>
            <a:r>
              <a:rPr lang="pt-BR" sz="1600" b="1"/>
              <a:t>VPL =     </a:t>
            </a:r>
            <a:r>
              <a:rPr lang="pt-BR" sz="1600" b="1" u="sng"/>
              <a:t>FLC(1) </a:t>
            </a:r>
            <a:r>
              <a:rPr lang="pt-BR" sz="1600" b="1"/>
              <a:t>     +       </a:t>
            </a:r>
            <a:r>
              <a:rPr lang="pt-BR" sz="1600" b="1" u="sng"/>
              <a:t>FLC(2)  </a:t>
            </a:r>
            <a:r>
              <a:rPr lang="pt-BR" sz="1600" b="1"/>
              <a:t>    +     </a:t>
            </a:r>
            <a:r>
              <a:rPr lang="pt-BR" sz="1600" b="1" u="sng"/>
              <a:t> FLC(3)</a:t>
            </a:r>
            <a:r>
              <a:rPr lang="pt-BR" sz="1600" b="1"/>
              <a:t>      +    </a:t>
            </a:r>
            <a:r>
              <a:rPr lang="pt-BR" sz="1600" b="1" u="sng"/>
              <a:t>FLC(4)</a:t>
            </a:r>
            <a:r>
              <a:rPr lang="pt-BR" sz="1600" b="1"/>
              <a:t>      +      </a:t>
            </a:r>
            <a:r>
              <a:rPr lang="pt-BR" sz="1600" b="1" u="sng"/>
              <a:t>FLC(5)  </a:t>
            </a:r>
            <a:r>
              <a:rPr lang="pt-BR" sz="1600" b="1"/>
              <a:t>      -   150.000</a:t>
            </a:r>
          </a:p>
          <a:p>
            <a:pPr eaLnBrk="0" hangingPunct="0"/>
            <a:r>
              <a:rPr lang="pt-BR" sz="1600" b="1"/>
              <a:t>                (1+0,18)1          (1+0,18)2           (1+0,18)3          (1+0,18)4           (1+0,18)5</a:t>
            </a:r>
          </a:p>
          <a:p>
            <a:pPr eaLnBrk="0" hangingPunct="0"/>
            <a:r>
              <a:rPr lang="pt-BR" sz="1600" b="1"/>
              <a:t> </a:t>
            </a:r>
          </a:p>
          <a:p>
            <a:pPr eaLnBrk="0" hangingPunct="0"/>
            <a:r>
              <a:rPr lang="pt-BR" sz="1600" b="1"/>
              <a:t>Onde FLC = 57.900</a:t>
            </a:r>
          </a:p>
          <a:p>
            <a:pPr eaLnBrk="0" hangingPunct="0"/>
            <a:endParaRPr lang="pt-BR" sz="1600" b="1"/>
          </a:p>
          <a:p>
            <a:pPr eaLnBrk="0" hangingPunct="0"/>
            <a:r>
              <a:rPr lang="pt-BR" sz="1600" b="1"/>
              <a:t>VPL = 49.068 + 41.583 + 35.240 + 29.864 + 25.309 - 150.000</a:t>
            </a:r>
          </a:p>
          <a:p>
            <a:pPr eaLnBrk="0" hangingPunct="0"/>
            <a:endParaRPr lang="pt-BR" sz="1600" b="1"/>
          </a:p>
          <a:p>
            <a:pPr eaLnBrk="0" hangingPunct="0"/>
            <a:r>
              <a:rPr lang="pt-BR" sz="1600" b="1">
                <a:solidFill>
                  <a:srgbClr val="0033CC"/>
                </a:solidFill>
              </a:rPr>
              <a:t>VPL = 31.063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29D2-1E35-4C3D-BCFD-343E0835482F}" type="slidenum">
              <a:rPr lang="pt-BR"/>
              <a:pPr/>
              <a:t>35</a:t>
            </a:fld>
            <a:endParaRPr lang="pt-BR"/>
          </a:p>
        </p:txBody>
      </p:sp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Solução Alternativa pela HP 12C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609600"/>
          </a:xfrm>
        </p:spPr>
        <p:txBody>
          <a:bodyPr/>
          <a:lstStyle/>
          <a:p>
            <a:r>
              <a:rPr lang="pt-BR"/>
              <a:t>O diagrama do Fluxo de Caixa é o seguinte:</a:t>
            </a:r>
          </a:p>
        </p:txBody>
      </p:sp>
      <p:sp>
        <p:nvSpPr>
          <p:cNvPr id="533508" name="Text Box 1028"/>
          <p:cNvSpPr txBox="1">
            <a:spLocks noChangeArrowheads="1"/>
          </p:cNvSpPr>
          <p:nvPr/>
        </p:nvSpPr>
        <p:spPr bwMode="auto">
          <a:xfrm>
            <a:off x="781050" y="42672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150.000	CHS	g	CF0 	(valor de I)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57.900	  	g   	CFj 	(valor FL CX)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5		g	Nj 	(número de FL CX)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18       		i 		(taxa de desconto)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    	f   	NPV  = 31.063</a:t>
            </a:r>
          </a:p>
          <a:p>
            <a:pPr marL="1600200" lvl="3" indent="-228600" eaLnBrk="0" hangingPunct="0">
              <a:spcBef>
                <a:spcPct val="4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		</a:t>
            </a:r>
            <a:r>
              <a:rPr kumimoji="1" lang="pt-BR" sz="16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Como VPL  &gt; 0, o projeto será aceito</a:t>
            </a:r>
          </a:p>
        </p:txBody>
      </p:sp>
      <p:grpSp>
        <p:nvGrpSpPr>
          <p:cNvPr id="533509" name="Group 1029"/>
          <p:cNvGrpSpPr>
            <a:grpSpLocks/>
          </p:cNvGrpSpPr>
          <p:nvPr/>
        </p:nvGrpSpPr>
        <p:grpSpPr bwMode="auto">
          <a:xfrm>
            <a:off x="1066800" y="2133600"/>
            <a:ext cx="7162800" cy="2057400"/>
            <a:chOff x="672" y="1248"/>
            <a:chExt cx="4512" cy="1440"/>
          </a:xfrm>
        </p:grpSpPr>
        <p:sp>
          <p:nvSpPr>
            <p:cNvPr id="533510" name="Rectangle 1030"/>
            <p:cNvSpPr>
              <a:spLocks noChangeArrowheads="1"/>
            </p:cNvSpPr>
            <p:nvPr/>
          </p:nvSpPr>
          <p:spPr bwMode="auto">
            <a:xfrm>
              <a:off x="672" y="1248"/>
              <a:ext cx="4512" cy="14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r>
                <a:rPr kumimoji="1" lang="pt-BR" sz="16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	57.900	57.900	57.900	57.900	57.900</a:t>
              </a: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endParaRPr kumimoji="1" lang="pt-BR" sz="1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endParaRPr kumimoji="1" lang="pt-BR" sz="1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r>
                <a:rPr kumimoji="1" lang="pt-BR" sz="16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0 	    1	    2	     3	      4	      5	      </a:t>
              </a: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endParaRPr kumimoji="1" lang="pt-BR" sz="1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r>
                <a:rPr kumimoji="1" lang="pt-BR" sz="16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- 150.000</a:t>
              </a:r>
              <a:endParaRPr lang="pt-BR" sz="1600">
                <a:solidFill>
                  <a:srgbClr val="FFFF00"/>
                </a:solidFill>
                <a:latin typeface="Verdana" pitchFamily="34" charset="0"/>
              </a:endParaRPr>
            </a:p>
          </p:txBody>
        </p:sp>
        <p:sp>
          <p:nvSpPr>
            <p:cNvPr id="533511" name="Line 1031"/>
            <p:cNvSpPr>
              <a:spLocks noChangeShapeType="1"/>
            </p:cNvSpPr>
            <p:nvPr/>
          </p:nvSpPr>
          <p:spPr bwMode="auto">
            <a:xfrm flipV="1">
              <a:off x="1008" y="1896"/>
              <a:ext cx="0" cy="4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3512" name="Line 1032"/>
            <p:cNvSpPr>
              <a:spLocks noChangeShapeType="1"/>
            </p:cNvSpPr>
            <p:nvPr/>
          </p:nvSpPr>
          <p:spPr bwMode="auto">
            <a:xfrm>
              <a:off x="1008" y="1896"/>
              <a:ext cx="38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3513" name="Line 1033"/>
            <p:cNvSpPr>
              <a:spLocks noChangeShapeType="1"/>
            </p:cNvSpPr>
            <p:nvPr/>
          </p:nvSpPr>
          <p:spPr bwMode="auto">
            <a:xfrm flipV="1">
              <a:off x="4848" y="1488"/>
              <a:ext cx="0" cy="4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3514" name="Line 1034"/>
            <p:cNvSpPr>
              <a:spLocks noChangeShapeType="1"/>
            </p:cNvSpPr>
            <p:nvPr/>
          </p:nvSpPr>
          <p:spPr bwMode="auto">
            <a:xfrm flipV="1">
              <a:off x="1440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3515" name="Line 1035"/>
            <p:cNvSpPr>
              <a:spLocks noChangeShapeType="1"/>
            </p:cNvSpPr>
            <p:nvPr/>
          </p:nvSpPr>
          <p:spPr bwMode="auto">
            <a:xfrm flipV="1">
              <a:off x="2160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3516" name="Line 1036"/>
            <p:cNvSpPr>
              <a:spLocks noChangeShapeType="1"/>
            </p:cNvSpPr>
            <p:nvPr/>
          </p:nvSpPr>
          <p:spPr bwMode="auto">
            <a:xfrm flipV="1">
              <a:off x="2880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3517" name="Line 1037"/>
            <p:cNvSpPr>
              <a:spLocks noChangeShapeType="1"/>
            </p:cNvSpPr>
            <p:nvPr/>
          </p:nvSpPr>
          <p:spPr bwMode="auto">
            <a:xfrm flipV="1">
              <a:off x="3552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3518" name="Line 1038"/>
            <p:cNvSpPr>
              <a:spLocks noChangeShapeType="1"/>
            </p:cNvSpPr>
            <p:nvPr/>
          </p:nvSpPr>
          <p:spPr bwMode="auto">
            <a:xfrm flipV="1">
              <a:off x="4272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28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B5B9-764A-4BD3-9438-4640A99983B5}" type="slidenum">
              <a:rPr lang="pt-BR"/>
              <a:pPr/>
              <a:t>36</a:t>
            </a:fld>
            <a:endParaRPr lang="pt-BR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14400"/>
          </a:xfrm>
        </p:spPr>
        <p:txBody>
          <a:bodyPr/>
          <a:lstStyle/>
          <a:p>
            <a:pPr algn="l"/>
            <a:r>
              <a:rPr lang="pt-BR">
                <a:solidFill>
                  <a:srgbClr val="0033CC"/>
                </a:solidFill>
                <a:latin typeface="Tahoma" pitchFamily="34" charset="0"/>
              </a:rPr>
              <a:t>Taxa Interna de Retorno (TIR )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981200"/>
            <a:ext cx="7205662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É a taxa de desconto que torna o VPL dos Fluxos de Caixa igual a zero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533400" y="508635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pt-BR"/>
              <a:t>É a taxa de retorno do Investimento a ser realizado em função dos Fluxos de Caixa projetados para o futuro.</a:t>
            </a:r>
            <a:endParaRPr lang="pt-BR" sz="1400">
              <a:latin typeface="Verdana" pitchFamily="34" charset="0"/>
            </a:endParaRPr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2900363" y="3033713"/>
            <a:ext cx="2895600" cy="1752600"/>
            <a:chOff x="1824" y="1692"/>
            <a:chExt cx="1824" cy="1104"/>
          </a:xfrm>
        </p:grpSpPr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>
              <a:off x="2461" y="2347"/>
              <a:ext cx="634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36584" name="Rectangle 8"/>
            <p:cNvSpPr>
              <a:spLocks noChangeArrowheads="1"/>
            </p:cNvSpPr>
            <p:nvPr/>
          </p:nvSpPr>
          <p:spPr bwMode="auto">
            <a:xfrm>
              <a:off x="2549" y="2146"/>
              <a:ext cx="18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FL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36585" name="Rectangle 9"/>
            <p:cNvSpPr>
              <a:spLocks noChangeArrowheads="1"/>
            </p:cNvSpPr>
            <p:nvPr/>
          </p:nvSpPr>
          <p:spPr bwMode="auto">
            <a:xfrm>
              <a:off x="2769" y="2146"/>
              <a:ext cx="2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CX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86" name="Rectangle 10"/>
            <p:cNvSpPr>
              <a:spLocks noChangeArrowheads="1"/>
            </p:cNvSpPr>
            <p:nvPr/>
          </p:nvSpPr>
          <p:spPr bwMode="auto">
            <a:xfrm>
              <a:off x="2743" y="2386"/>
              <a:ext cx="24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TIR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>
              <a:off x="2055" y="2531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36588" name="Rectangle 12"/>
            <p:cNvSpPr>
              <a:spLocks noChangeArrowheads="1"/>
            </p:cNvSpPr>
            <p:nvPr/>
          </p:nvSpPr>
          <p:spPr bwMode="auto">
            <a:xfrm>
              <a:off x="2121" y="2005"/>
              <a:ext cx="9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36589" name="Rectangle 13"/>
            <p:cNvSpPr>
              <a:spLocks noChangeArrowheads="1"/>
            </p:cNvSpPr>
            <p:nvPr/>
          </p:nvSpPr>
          <p:spPr bwMode="auto">
            <a:xfrm>
              <a:off x="3000" y="2225"/>
              <a:ext cx="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90" name="Rectangle 14"/>
            <p:cNvSpPr>
              <a:spLocks noChangeArrowheads="1"/>
            </p:cNvSpPr>
            <p:nvPr/>
          </p:nvSpPr>
          <p:spPr bwMode="auto">
            <a:xfrm>
              <a:off x="3062" y="2359"/>
              <a:ext cx="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91" name="Rectangle 15"/>
            <p:cNvSpPr>
              <a:spLocks noChangeArrowheads="1"/>
            </p:cNvSpPr>
            <p:nvPr/>
          </p:nvSpPr>
          <p:spPr bwMode="auto">
            <a:xfrm>
              <a:off x="2732" y="2146"/>
              <a:ext cx="3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92" name="Rectangle 16"/>
            <p:cNvSpPr>
              <a:spLocks noChangeArrowheads="1"/>
            </p:cNvSpPr>
            <p:nvPr/>
          </p:nvSpPr>
          <p:spPr bwMode="auto">
            <a:xfrm>
              <a:off x="2516" y="2386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93" name="Rectangle 17"/>
            <p:cNvSpPr>
              <a:spLocks noChangeArrowheads="1"/>
            </p:cNvSpPr>
            <p:nvPr/>
          </p:nvSpPr>
          <p:spPr bwMode="auto">
            <a:xfrm>
              <a:off x="2999" y="2386"/>
              <a:ext cx="5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)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94" name="Rectangle 18"/>
            <p:cNvSpPr>
              <a:spLocks noChangeArrowheads="1"/>
            </p:cNvSpPr>
            <p:nvPr/>
          </p:nvSpPr>
          <p:spPr bwMode="auto">
            <a:xfrm>
              <a:off x="2560" y="2386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36595" name="Rectangle 19"/>
            <p:cNvSpPr>
              <a:spLocks noChangeArrowheads="1"/>
            </p:cNvSpPr>
            <p:nvPr/>
          </p:nvSpPr>
          <p:spPr bwMode="auto">
            <a:xfrm>
              <a:off x="2245" y="253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36596" name="Rectangle 20"/>
            <p:cNvSpPr>
              <a:spLocks noChangeArrowheads="1"/>
            </p:cNvSpPr>
            <p:nvPr/>
          </p:nvSpPr>
          <p:spPr bwMode="auto">
            <a:xfrm>
              <a:off x="3333" y="2183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97" name="Rectangle 21"/>
            <p:cNvSpPr>
              <a:spLocks noChangeArrowheads="1"/>
            </p:cNvSpPr>
            <p:nvPr/>
          </p:nvSpPr>
          <p:spPr bwMode="auto">
            <a:xfrm>
              <a:off x="2671" y="2370"/>
              <a:ext cx="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2124" y="2515"/>
              <a:ext cx="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599" name="Rectangle 23"/>
            <p:cNvSpPr>
              <a:spLocks noChangeArrowheads="1"/>
            </p:cNvSpPr>
            <p:nvPr/>
          </p:nvSpPr>
          <p:spPr bwMode="auto">
            <a:xfrm>
              <a:off x="2207" y="2081"/>
              <a:ext cx="280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4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å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600" name="Rectangle 24"/>
            <p:cNvSpPr>
              <a:spLocks noChangeArrowheads="1"/>
            </p:cNvSpPr>
            <p:nvPr/>
          </p:nvSpPr>
          <p:spPr bwMode="auto">
            <a:xfrm>
              <a:off x="3182" y="2189"/>
              <a:ext cx="1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>
                <a:spcBef>
                  <a:spcPct val="360000"/>
                </a:spcBef>
              </a:pPr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536601" name="Text Box 25"/>
            <p:cNvSpPr txBox="1">
              <a:spLocks noChangeArrowheads="1"/>
            </p:cNvSpPr>
            <p:nvPr/>
          </p:nvSpPr>
          <p:spPr bwMode="auto">
            <a:xfrm>
              <a:off x="1824" y="1692"/>
              <a:ext cx="1824" cy="110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 eaLnBrk="0" hangingPunct="0"/>
              <a:r>
                <a:rPr lang="pt-BR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VPL FL CX = 0</a:t>
              </a:r>
              <a:endParaRPr lang="pt-BR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36602" name="Line 26"/>
            <p:cNvSpPr>
              <a:spLocks noChangeShapeType="1"/>
            </p:cNvSpPr>
            <p:nvPr/>
          </p:nvSpPr>
          <p:spPr bwMode="auto">
            <a:xfrm>
              <a:off x="1824" y="1980"/>
              <a:ext cx="18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2515-6B47-4641-B1D4-8DE388D7FBA7}" type="slidenum">
              <a:rPr lang="pt-BR"/>
              <a:pPr/>
              <a:t>37</a:t>
            </a:fld>
            <a:endParaRPr lang="pt-BR"/>
          </a:p>
        </p:txBody>
      </p:sp>
      <p:sp>
        <p:nvSpPr>
          <p:cNvPr id="537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9144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Critério de Aceitação</a:t>
            </a:r>
            <a:br>
              <a:rPr lang="pt-BR">
                <a:solidFill>
                  <a:srgbClr val="0033CC"/>
                </a:solidFill>
                <a:latin typeface="Tahoma" pitchFamily="34" charset="0"/>
              </a:rPr>
            </a:br>
            <a:r>
              <a:rPr lang="pt-BR">
                <a:solidFill>
                  <a:srgbClr val="0033CC"/>
                </a:solidFill>
                <a:latin typeface="Tahoma" pitchFamily="34" charset="0"/>
              </a:rPr>
              <a:t> do Projeto</a:t>
            </a:r>
          </a:p>
        </p:txBody>
      </p:sp>
      <p:sp>
        <p:nvSpPr>
          <p:cNvPr id="537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534400" cy="2590800"/>
          </a:xfrm>
        </p:spPr>
        <p:txBody>
          <a:bodyPr/>
          <a:lstStyle/>
          <a:p>
            <a:pPr marL="0" indent="0" algn="just"/>
            <a:endParaRPr lang="pt-BR" sz="800"/>
          </a:p>
          <a:p>
            <a:pPr marL="0" indent="0"/>
            <a:r>
              <a:rPr lang="pt-BR"/>
              <a:t>TIR  =  Taxa Mínima:</a:t>
            </a:r>
          </a:p>
          <a:p>
            <a:pPr marL="666750" lvl="1" indent="-190500" algn="just">
              <a:buFont typeface="Marlett" pitchFamily="2" charset="2"/>
              <a:buChar char="i"/>
            </a:pPr>
            <a:r>
              <a:rPr lang="pt-BR"/>
              <a:t> A empresa estaria obtendo uma taxa de retorno exatamente igual à  taxa de retorno mínima exigida; seria indiferente em relação ao projeto;</a:t>
            </a:r>
          </a:p>
          <a:p>
            <a:pPr marL="0" indent="0"/>
            <a:endParaRPr lang="pt-BR" sz="800"/>
          </a:p>
        </p:txBody>
      </p:sp>
      <p:sp>
        <p:nvSpPr>
          <p:cNvPr id="537606" name="Rectangle 1030"/>
          <p:cNvSpPr>
            <a:spLocks noChangeArrowheads="1"/>
          </p:cNvSpPr>
          <p:nvPr/>
        </p:nvSpPr>
        <p:spPr bwMode="auto">
          <a:xfrm>
            <a:off x="304800" y="1143000"/>
            <a:ext cx="853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pt-BR" sz="80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pt-BR" sz="3200"/>
              <a:t>TIR  &gt;  Taxa Mínima:</a:t>
            </a:r>
          </a:p>
          <a:p>
            <a:pPr marL="666750" lvl="1" indent="-190500" algn="just">
              <a:spcBef>
                <a:spcPct val="20000"/>
              </a:spcBef>
              <a:buClr>
                <a:schemeClr val="tx1"/>
              </a:buClr>
              <a:buSzPct val="90000"/>
              <a:buFont typeface="Marlett" pitchFamily="2" charset="2"/>
              <a:buChar char="i"/>
            </a:pPr>
            <a:r>
              <a:rPr lang="pt-BR" sz="2800"/>
              <a:t> A empresa estaria obtendo uma taxa de retorno maior que a taxa  de retorno mínima exigida; aprovaria o projeto;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BC12-D4F9-4D19-920C-056E319841E4}" type="slidenum">
              <a:rPr lang="pt-BR"/>
              <a:pPr/>
              <a:t>38</a:t>
            </a:fld>
            <a:endParaRPr lang="pt-BR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9144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Critério de Aceitação</a:t>
            </a:r>
            <a:br>
              <a:rPr lang="pt-BR">
                <a:solidFill>
                  <a:srgbClr val="0033CC"/>
                </a:solidFill>
                <a:latin typeface="Tahoma" pitchFamily="34" charset="0"/>
              </a:rPr>
            </a:br>
            <a:r>
              <a:rPr lang="pt-BR">
                <a:solidFill>
                  <a:srgbClr val="0033CC"/>
                </a:solidFill>
                <a:latin typeface="Tahoma" pitchFamily="34" charset="0"/>
              </a:rPr>
              <a:t> do Projeto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267200"/>
          </a:xfrm>
        </p:spPr>
        <p:txBody>
          <a:bodyPr/>
          <a:lstStyle/>
          <a:p>
            <a:pPr marL="0" indent="0" algn="just"/>
            <a:endParaRPr lang="pt-BR" sz="800"/>
          </a:p>
          <a:p>
            <a:pPr marL="0" indent="0"/>
            <a:r>
              <a:rPr lang="pt-BR"/>
              <a:t>TIR  &lt;  Taxa Mínima:</a:t>
            </a:r>
          </a:p>
          <a:p>
            <a:pPr marL="0" indent="0"/>
            <a:endParaRPr lang="pt-BR" sz="800">
              <a:solidFill>
                <a:schemeClr val="accent2"/>
              </a:solidFill>
            </a:endParaRPr>
          </a:p>
          <a:p>
            <a:pPr marL="666750" lvl="1" indent="-190500">
              <a:buFont typeface="Marlett" pitchFamily="2" charset="2"/>
              <a:buChar char="i"/>
            </a:pPr>
            <a:r>
              <a:rPr lang="pt-BR" sz="3200"/>
              <a:t> </a:t>
            </a:r>
            <a:r>
              <a:rPr lang="pt-BR"/>
              <a:t>A empresa estaria obtendo uma taxa de retorno menor que a taxa de retorno mínima exigida; reprovaria o projeto.</a:t>
            </a:r>
          </a:p>
          <a:p>
            <a:pPr marL="666750" lvl="1" indent="-190500"/>
            <a:endParaRPr lang="pt-BR" sz="800"/>
          </a:p>
          <a:p>
            <a:pPr marL="0" indent="0"/>
            <a:endParaRPr lang="pt-BR" sz="800"/>
          </a:p>
          <a:p>
            <a:pPr marL="0" indent="0" algn="just">
              <a:buFont typeface="Wingdings" pitchFamily="2" charset="2"/>
              <a:buNone/>
            </a:pPr>
            <a:r>
              <a:rPr lang="pt-BR" sz="2000">
                <a:solidFill>
                  <a:srgbClr val="FFCC00"/>
                </a:solidFill>
              </a:rPr>
              <a:t>Observação:</a:t>
            </a:r>
            <a:r>
              <a:rPr lang="pt-BR" sz="2000"/>
              <a:t>  A utilização da TIR produz resultados equivalentes à do VPL na grande maioria dos casos. No entanto, o cálculo da TIR pode apresentar problemas algébricos e depende de hipóteses que nem sempre são verdadeiras. Por essa razão, a teoria considera o VPL como método superior à TIR.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8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199B-EADB-46CA-80D6-5AD254974132}" type="slidenum">
              <a:rPr lang="pt-BR"/>
              <a:pPr/>
              <a:t>39</a:t>
            </a:fld>
            <a:endParaRPr lang="pt-BR"/>
          </a:p>
        </p:txBody>
      </p:sp>
      <p:sp>
        <p:nvSpPr>
          <p:cNvPr id="5386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609600"/>
          </a:xfrm>
        </p:spPr>
        <p:txBody>
          <a:bodyPr/>
          <a:lstStyle/>
          <a:p>
            <a:r>
              <a:rPr lang="pt-BR" sz="4800">
                <a:solidFill>
                  <a:srgbClr val="0033CC"/>
                </a:solidFill>
                <a:latin typeface="Tahoma" pitchFamily="34" charset="0"/>
              </a:rPr>
              <a:t>Exemplo</a:t>
            </a:r>
            <a:r>
              <a:rPr lang="pt-BR" sz="2400" b="1">
                <a:solidFill>
                  <a:schemeClr val="accent2"/>
                </a:solidFill>
              </a:rPr>
              <a:t> </a:t>
            </a:r>
            <a:endParaRPr lang="pt-BR" b="1">
              <a:solidFill>
                <a:schemeClr val="accent2"/>
              </a:solidFill>
            </a:endParaRPr>
          </a:p>
        </p:txBody>
      </p:sp>
      <p:sp>
        <p:nvSpPr>
          <p:cNvPr id="53862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2000" y="1825625"/>
            <a:ext cx="8382000" cy="108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pt-BR" sz="1200"/>
          </a:p>
          <a:p>
            <a:r>
              <a:rPr lang="pt-BR" sz="2400"/>
              <a:t>Solução pela HP-12-C: o diagrama do Fluxo de Caixa é o seguinte:</a:t>
            </a:r>
            <a:endParaRPr lang="pt-BR" sz="1400">
              <a:latin typeface="Verdana" pitchFamily="34" charset="0"/>
            </a:endParaRPr>
          </a:p>
        </p:txBody>
      </p:sp>
      <p:grpSp>
        <p:nvGrpSpPr>
          <p:cNvPr id="538628" name="Group 2052"/>
          <p:cNvGrpSpPr>
            <a:grpSpLocks/>
          </p:cNvGrpSpPr>
          <p:nvPr/>
        </p:nvGrpSpPr>
        <p:grpSpPr bwMode="auto">
          <a:xfrm>
            <a:off x="1143000" y="2854325"/>
            <a:ext cx="6705600" cy="1711325"/>
            <a:chOff x="672" y="1248"/>
            <a:chExt cx="4512" cy="1440"/>
          </a:xfrm>
        </p:grpSpPr>
        <p:sp>
          <p:nvSpPr>
            <p:cNvPr id="538629" name="Rectangle 2053"/>
            <p:cNvSpPr>
              <a:spLocks noChangeArrowheads="1"/>
            </p:cNvSpPr>
            <p:nvPr/>
          </p:nvSpPr>
          <p:spPr bwMode="auto">
            <a:xfrm>
              <a:off x="672" y="1248"/>
              <a:ext cx="4512" cy="14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r>
                <a:rPr kumimoji="1" lang="pt-BR" sz="15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	57.900	57.900	57.900	57.900	57.900</a:t>
              </a: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endParaRPr kumimoji="1" lang="pt-BR" sz="15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endParaRPr kumimoji="1" lang="pt-BR" sz="15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r>
                <a:rPr kumimoji="1" lang="pt-BR" sz="15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 	1	2	3	4	5	      tempo</a:t>
              </a: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endParaRPr kumimoji="1" lang="pt-BR" sz="15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eaLnBrk="0" hangingPunct="0">
                <a:spcBef>
                  <a:spcPct val="20000"/>
                </a:spcBef>
                <a:buClr>
                  <a:srgbClr val="FFFF00"/>
                </a:buClr>
                <a:buSzPct val="75000"/>
                <a:buFont typeface="Monotype Sorts" pitchFamily="2" charset="2"/>
                <a:buNone/>
                <a:tabLst>
                  <a:tab pos="762000" algn="l"/>
                  <a:tab pos="1905000" algn="l"/>
                  <a:tab pos="2952750" algn="l"/>
                  <a:tab pos="4000500" algn="l"/>
                  <a:tab pos="5143500" algn="l"/>
                </a:tabLst>
              </a:pPr>
              <a:r>
                <a:rPr kumimoji="1" lang="pt-BR" sz="15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- 150.000</a:t>
              </a:r>
            </a:p>
          </p:txBody>
        </p:sp>
        <p:sp>
          <p:nvSpPr>
            <p:cNvPr id="538630" name="Line 2054"/>
            <p:cNvSpPr>
              <a:spLocks noChangeShapeType="1"/>
            </p:cNvSpPr>
            <p:nvPr/>
          </p:nvSpPr>
          <p:spPr bwMode="auto">
            <a:xfrm flipV="1">
              <a:off x="1008" y="1896"/>
              <a:ext cx="0" cy="4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none" w="lg" len="lg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8631" name="Line 2055"/>
            <p:cNvSpPr>
              <a:spLocks noChangeShapeType="1"/>
            </p:cNvSpPr>
            <p:nvPr/>
          </p:nvSpPr>
          <p:spPr bwMode="auto">
            <a:xfrm>
              <a:off x="1008" y="1896"/>
              <a:ext cx="38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8632" name="Line 2056"/>
            <p:cNvSpPr>
              <a:spLocks noChangeShapeType="1"/>
            </p:cNvSpPr>
            <p:nvPr/>
          </p:nvSpPr>
          <p:spPr bwMode="auto">
            <a:xfrm flipV="1">
              <a:off x="4848" y="1488"/>
              <a:ext cx="0" cy="4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8633" name="Line 2057"/>
            <p:cNvSpPr>
              <a:spLocks noChangeShapeType="1"/>
            </p:cNvSpPr>
            <p:nvPr/>
          </p:nvSpPr>
          <p:spPr bwMode="auto">
            <a:xfrm flipV="1">
              <a:off x="1440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8634" name="Line 2058"/>
            <p:cNvSpPr>
              <a:spLocks noChangeShapeType="1"/>
            </p:cNvSpPr>
            <p:nvPr/>
          </p:nvSpPr>
          <p:spPr bwMode="auto">
            <a:xfrm flipV="1">
              <a:off x="2160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8635" name="Line 2059"/>
            <p:cNvSpPr>
              <a:spLocks noChangeShapeType="1"/>
            </p:cNvSpPr>
            <p:nvPr/>
          </p:nvSpPr>
          <p:spPr bwMode="auto">
            <a:xfrm flipV="1">
              <a:off x="2880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8636" name="Line 2060"/>
            <p:cNvSpPr>
              <a:spLocks noChangeShapeType="1"/>
            </p:cNvSpPr>
            <p:nvPr/>
          </p:nvSpPr>
          <p:spPr bwMode="auto">
            <a:xfrm flipV="1">
              <a:off x="3552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8637" name="Line 2061"/>
            <p:cNvSpPr>
              <a:spLocks noChangeShapeType="1"/>
            </p:cNvSpPr>
            <p:nvPr/>
          </p:nvSpPr>
          <p:spPr bwMode="auto">
            <a:xfrm flipV="1">
              <a:off x="4272" y="168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538638" name="Text Box 2062"/>
          <p:cNvSpPr txBox="1">
            <a:spLocks noChangeArrowheads="1"/>
          </p:cNvSpPr>
          <p:nvPr/>
        </p:nvSpPr>
        <p:spPr bwMode="auto">
          <a:xfrm>
            <a:off x="533400" y="4740275"/>
            <a:ext cx="8382000" cy="1428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a)  150.000         		PV      	(valor de I)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57.900		CHS	PMT	(valor de FL CX)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     5			n	(número de FL CX)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    			i      	=  26,8%   (TIR)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kumimoji="1" lang="pt-B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</a:t>
            </a:r>
            <a:r>
              <a:rPr kumimoji="1" lang="pt-BR" sz="16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Como TIR &gt; 18%, o projeto será aceito.</a:t>
            </a:r>
          </a:p>
        </p:txBody>
      </p:sp>
      <p:sp>
        <p:nvSpPr>
          <p:cNvPr id="538639" name="Text Box 2063"/>
          <p:cNvSpPr txBox="1">
            <a:spLocks noChangeArrowheads="1"/>
          </p:cNvSpPr>
          <p:nvPr/>
        </p:nvSpPr>
        <p:spPr bwMode="auto">
          <a:xfrm>
            <a:off x="819150" y="914400"/>
            <a:ext cx="7315200" cy="10064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18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  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  150.000</a:t>
            </a:r>
          </a:p>
          <a:p>
            <a:pPr eaLnBrk="0" hangingPunct="0"/>
            <a:r>
              <a:rPr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FL CX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	=   57.900 para os períodos de 1 a 5 anos</a:t>
            </a:r>
          </a:p>
          <a:p>
            <a:pPr eaLnBrk="0" hangingPunct="0"/>
            <a:r>
              <a:rPr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  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  18% por período  ( custo de capital)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8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4DEC-34B3-45C5-B286-51DEC9736858}" type="slidenum">
              <a:rPr lang="pt-BR"/>
              <a:pPr/>
              <a:t>4</a:t>
            </a:fld>
            <a:endParaRPr lang="pt-BR"/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76200" y="63246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pt-PT" sz="2000"/>
          </a:p>
        </p:txBody>
      </p:sp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381000" y="304800"/>
            <a:ext cx="796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b="1">
                <a:solidFill>
                  <a:schemeClr val="accent2"/>
                </a:solidFill>
                <a:latin typeface="Arial" charset="0"/>
              </a:rPr>
              <a:t> 		       </a:t>
            </a:r>
            <a:r>
              <a:rPr lang="pt-BR" sz="3200" b="1">
                <a:solidFill>
                  <a:srgbClr val="0033CC"/>
                </a:solidFill>
                <a:latin typeface="Tahoma" pitchFamily="34" charset="0"/>
              </a:rPr>
              <a:t>Fluxo de Caixa</a:t>
            </a:r>
          </a:p>
        </p:txBody>
      </p:sp>
      <p:sp>
        <p:nvSpPr>
          <p:cNvPr id="666630" name="Text Box 6"/>
          <p:cNvSpPr txBox="1">
            <a:spLocks noChangeArrowheads="1"/>
          </p:cNvSpPr>
          <p:nvPr/>
        </p:nvSpPr>
        <p:spPr bwMode="auto">
          <a:xfrm>
            <a:off x="1828800" y="1828800"/>
            <a:ext cx="708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1600" b="1"/>
              <a:t>          FCL                     FCL                    FCL                     FCL                    FCL</a:t>
            </a:r>
          </a:p>
        </p:txBody>
      </p:sp>
      <p:sp>
        <p:nvSpPr>
          <p:cNvPr id="666631" name="Text Box 7"/>
          <p:cNvSpPr txBox="1">
            <a:spLocks noChangeArrowheads="1"/>
          </p:cNvSpPr>
          <p:nvPr/>
        </p:nvSpPr>
        <p:spPr bwMode="auto">
          <a:xfrm>
            <a:off x="1812925" y="33178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 </a:t>
            </a:r>
            <a:endParaRPr lang="pt-BR" sz="1800" b="1"/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4800600" y="31242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 </a:t>
            </a:r>
            <a:endParaRPr lang="pt-BR" sz="2800"/>
          </a:p>
        </p:txBody>
      </p:sp>
      <p:sp>
        <p:nvSpPr>
          <p:cNvPr id="666633" name="Line 9"/>
          <p:cNvSpPr>
            <a:spLocks noChangeShapeType="1"/>
          </p:cNvSpPr>
          <p:nvPr/>
        </p:nvSpPr>
        <p:spPr bwMode="auto">
          <a:xfrm>
            <a:off x="1524000" y="3657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 flipV="1">
            <a:off x="83820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69342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6636" name="Line 12"/>
          <p:cNvSpPr>
            <a:spLocks noChangeShapeType="1"/>
          </p:cNvSpPr>
          <p:nvPr/>
        </p:nvSpPr>
        <p:spPr bwMode="auto">
          <a:xfrm flipV="1">
            <a:off x="54864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6637" name="Line 13"/>
          <p:cNvSpPr>
            <a:spLocks noChangeShapeType="1"/>
          </p:cNvSpPr>
          <p:nvPr/>
        </p:nvSpPr>
        <p:spPr bwMode="auto">
          <a:xfrm flipV="1">
            <a:off x="41148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6638" name="Line 14"/>
          <p:cNvSpPr>
            <a:spLocks noChangeShapeType="1"/>
          </p:cNvSpPr>
          <p:nvPr/>
        </p:nvSpPr>
        <p:spPr bwMode="auto">
          <a:xfrm flipV="1">
            <a:off x="26670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6639" name="Line 15"/>
          <p:cNvSpPr>
            <a:spLocks noChangeShapeType="1"/>
          </p:cNvSpPr>
          <p:nvPr/>
        </p:nvSpPr>
        <p:spPr bwMode="auto">
          <a:xfrm>
            <a:off x="1524000" y="3657600"/>
            <a:ext cx="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6640" name="Text Box 16"/>
          <p:cNvSpPr txBox="1">
            <a:spLocks noChangeArrowheads="1"/>
          </p:cNvSpPr>
          <p:nvPr/>
        </p:nvSpPr>
        <p:spPr bwMode="auto">
          <a:xfrm>
            <a:off x="1203325" y="51466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b="1"/>
              <a:t>Io</a:t>
            </a:r>
          </a:p>
        </p:txBody>
      </p:sp>
      <p:sp>
        <p:nvSpPr>
          <p:cNvPr id="666641" name="Text Box 17"/>
          <p:cNvSpPr txBox="1">
            <a:spLocks noChangeArrowheads="1"/>
          </p:cNvSpPr>
          <p:nvPr/>
        </p:nvSpPr>
        <p:spPr bwMode="auto">
          <a:xfrm>
            <a:off x="1524000" y="3851275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1600" b="1"/>
              <a:t>0 </a:t>
            </a:r>
            <a:r>
              <a:rPr lang="pt-BR"/>
              <a:t>          </a:t>
            </a:r>
            <a:r>
              <a:rPr lang="pt-BR" sz="1800" b="1"/>
              <a:t>1                        2                      3                        4                       5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5FC3-248A-4C1C-B3C4-F0569B0156EA}" type="slidenum">
              <a:rPr lang="pt-BR"/>
              <a:pPr/>
              <a:t>40</a:t>
            </a:fld>
            <a:endParaRPr lang="pt-BR"/>
          </a:p>
        </p:txBody>
      </p:sp>
      <p:sp>
        <p:nvSpPr>
          <p:cNvPr id="539650" name="Text Box 2050"/>
          <p:cNvSpPr txBox="1">
            <a:spLocks noChangeArrowheads="1"/>
          </p:cNvSpPr>
          <p:nvPr/>
        </p:nvSpPr>
        <p:spPr bwMode="auto">
          <a:xfrm>
            <a:off x="609600" y="1447800"/>
            <a:ext cx="7696200" cy="4137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endParaRPr kumimoji="1" lang="pt-BR" sz="18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endParaRPr kumimoji="1" lang="pt-BR" sz="18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342900" indent="-342900" eaLnBrk="0" hangingPunct="0">
              <a:lnSpc>
                <a:spcPct val="115000"/>
              </a:lnSpc>
              <a:spcBef>
                <a:spcPct val="45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a)  150.000	CHS	g	CF0	(valor de I)</a:t>
            </a:r>
          </a:p>
          <a:p>
            <a:pPr marL="342900" indent="-342900" algn="just" eaLnBrk="0" hangingPunct="0">
              <a:lnSpc>
                <a:spcPct val="115000"/>
              </a:lnSpc>
              <a:spcBef>
                <a:spcPct val="45000"/>
              </a:spcBef>
            </a:pP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   57.900		g 	CFj	(valor de FL CX)</a:t>
            </a:r>
          </a:p>
          <a:p>
            <a:pPr marL="342900" indent="-342900" algn="just" eaLnBrk="0" hangingPunct="0">
              <a:lnSpc>
                <a:spcPct val="115000"/>
              </a:lnSpc>
              <a:spcBef>
                <a:spcPct val="45000"/>
              </a:spcBef>
            </a:pP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5		g	Nj 	(número de FL CX)</a:t>
            </a:r>
          </a:p>
          <a:p>
            <a:pPr marL="342900" indent="-342900" algn="just" eaLnBrk="0" hangingPunct="0">
              <a:lnSpc>
                <a:spcPct val="115000"/>
              </a:lnSpc>
              <a:spcBef>
                <a:spcPct val="45000"/>
              </a:spcBef>
            </a:pP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        	 </a:t>
            </a: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Monotype Sorts" pitchFamily="2" charset="2"/>
              </a:rPr>
              <a:t></a:t>
            </a: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	f	IRR	= 26,8% (= TIR)</a:t>
            </a:r>
          </a:p>
          <a:p>
            <a:pPr marL="342900" indent="-342900" algn="just" eaLnBrk="0" hangingPunct="0">
              <a:spcBef>
                <a:spcPct val="45000"/>
              </a:spcBef>
            </a:pP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</a:t>
            </a:r>
          </a:p>
          <a:p>
            <a:pPr marL="342900" indent="-342900" algn="just" eaLnBrk="0" hangingPunct="0">
              <a:spcBef>
                <a:spcPct val="45000"/>
              </a:spcBef>
            </a:pP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</a:t>
            </a:r>
          </a:p>
          <a:p>
            <a:pPr marL="342900" indent="-342900" algn="just" eaLnBrk="0" hangingPunct="0">
              <a:spcBef>
                <a:spcPct val="45000"/>
              </a:spcBef>
            </a:pPr>
            <a:endParaRPr kumimoji="1" lang="pt-BR" sz="18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39651" name="Text Box 2051"/>
          <p:cNvSpPr txBox="1">
            <a:spLocks noChangeArrowheads="1"/>
          </p:cNvSpPr>
          <p:nvPr/>
        </p:nvSpPr>
        <p:spPr bwMode="auto">
          <a:xfrm>
            <a:off x="304800" y="746125"/>
            <a:ext cx="8382000" cy="7016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FF00"/>
              </a:buClr>
              <a:buSzPct val="75000"/>
              <a:buFont typeface="Monotype Sorts" pitchFamily="2" charset="2"/>
              <a:buNone/>
            </a:pPr>
            <a:r>
              <a:rPr kumimoji="1" lang="pt-BR" sz="4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Outra forma de se calcular a TIR:</a:t>
            </a:r>
            <a:endParaRPr lang="pt-BR" sz="4000">
              <a:solidFill>
                <a:srgbClr val="0033CC"/>
              </a:solidFill>
              <a:latin typeface="Verdana" pitchFamily="34" charset="0"/>
            </a:endParaRPr>
          </a:p>
        </p:txBody>
      </p:sp>
      <p:sp>
        <p:nvSpPr>
          <p:cNvPr id="539652" name="Text Box 2052"/>
          <p:cNvSpPr txBox="1">
            <a:spLocks noChangeArrowheads="1"/>
          </p:cNvSpPr>
          <p:nvPr/>
        </p:nvSpPr>
        <p:spPr bwMode="auto">
          <a:xfrm>
            <a:off x="609600" y="4533900"/>
            <a:ext cx="7391400" cy="3968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</a:t>
            </a:r>
            <a:r>
              <a:rPr kumimoji="1" lang="pt-BR" sz="20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Como TIR  &gt; 18%, o projeto será aceito.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2F87-259C-4724-AA0F-361B101B1AA7}" type="slidenum">
              <a:rPr lang="pt-BR"/>
              <a:pPr/>
              <a:t>41</a:t>
            </a:fld>
            <a:endParaRPr lang="pt-BR"/>
          </a:p>
        </p:txBody>
      </p:sp>
      <p:sp>
        <p:nvSpPr>
          <p:cNvPr id="677890" name="Text Box 2"/>
          <p:cNvSpPr txBox="1">
            <a:spLocks noChangeArrowheads="1"/>
          </p:cNvSpPr>
          <p:nvPr/>
        </p:nvSpPr>
        <p:spPr bwMode="auto">
          <a:xfrm>
            <a:off x="228600" y="3276600"/>
            <a:ext cx="8686800" cy="2971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solidFill>
                  <a:srgbClr val="0033CC"/>
                </a:solidFill>
                <a:latin typeface="Verdana" pitchFamily="34" charset="0"/>
              </a:rPr>
              <a:t>Usando calculadora financeira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latin typeface="Verdana" pitchFamily="34" charset="0"/>
              </a:rPr>
              <a:t>150.000       CHS   	 g   	CF0    	(valor de I)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latin typeface="Verdana" pitchFamily="34" charset="0"/>
              </a:rPr>
              <a:t>  57.900         	g   	CFj               	(valor FLC 1)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latin typeface="Verdana" pitchFamily="34" charset="0"/>
              </a:rPr>
              <a:t>  57.900         	g   	CFj               	(valor FLC 2)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latin typeface="Verdana" pitchFamily="34" charset="0"/>
              </a:rPr>
              <a:t>  57.900       	g   	CFj               	(valor FLC 3)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latin typeface="Verdana" pitchFamily="34" charset="0"/>
              </a:rPr>
              <a:t>  57.900       	g   	CFj               	(valor FLC 4)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latin typeface="Verdana" pitchFamily="34" charset="0"/>
              </a:rPr>
              <a:t>  57.900       	g   	CFj               	(valor FLC 5)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latin typeface="Verdana" pitchFamily="34" charset="0"/>
              </a:rPr>
              <a:t>   26,8        	i	       	               (taxa de desconto)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latin typeface="Verdana" pitchFamily="34" charset="0"/>
              </a:rPr>
              <a:t>	   f   	VPL          </a:t>
            </a:r>
            <a:r>
              <a:rPr lang="pt-BR" sz="1600" b="1">
                <a:latin typeface="Verdana" pitchFamily="34" charset="0"/>
                <a:sym typeface="Monotype Sorts" pitchFamily="2" charset="2"/>
              </a:rPr>
              <a:t></a:t>
            </a:r>
            <a:r>
              <a:rPr lang="pt-BR" sz="1600" b="1">
                <a:latin typeface="Verdana" pitchFamily="34" charset="0"/>
              </a:rPr>
              <a:t>   	0</a:t>
            </a:r>
          </a:p>
          <a:p>
            <a:pPr marL="342900" indent="-3429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endParaRPr lang="pt-BR" sz="1600" b="1">
              <a:latin typeface="Verdana" pitchFamily="34" charset="0"/>
            </a:endParaRPr>
          </a:p>
          <a:p>
            <a:pPr marL="1143000" lvl="2" indent="-228600" eaLnBrk="0" hangingPunct="0">
              <a:tabLst>
                <a:tab pos="1619250" algn="l"/>
                <a:tab pos="2667000" algn="l"/>
                <a:tab pos="3714750" algn="l"/>
                <a:tab pos="4762500" algn="l"/>
              </a:tabLst>
            </a:pPr>
            <a:r>
              <a:rPr lang="pt-BR" sz="1600" b="1">
                <a:latin typeface="Verdana" pitchFamily="34" charset="0"/>
              </a:rPr>
              <a:t>Como VPL = 0,  TIR = 26,8%</a:t>
            </a:r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b="1">
                <a:solidFill>
                  <a:srgbClr val="0033CC"/>
                </a:solidFill>
              </a:rPr>
              <a:t> CÁLCULO DO VPL PARA TIR = 26,8%</a:t>
            </a:r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228600" y="609600"/>
            <a:ext cx="8550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1800" b="1">
                <a:solidFill>
                  <a:srgbClr val="0033CC"/>
                </a:solidFill>
              </a:rPr>
              <a:t>Manualmente</a:t>
            </a:r>
          </a:p>
          <a:p>
            <a:pPr eaLnBrk="0" hangingPunct="0"/>
            <a:endParaRPr lang="pt-BR" sz="1800" b="1">
              <a:solidFill>
                <a:srgbClr val="0033CC"/>
              </a:solidFill>
            </a:endParaRPr>
          </a:p>
          <a:p>
            <a:pPr eaLnBrk="0" hangingPunct="0"/>
            <a:r>
              <a:rPr lang="pt-BR" sz="1600" b="1"/>
              <a:t>VPL =     </a:t>
            </a:r>
            <a:r>
              <a:rPr lang="pt-BR" sz="1600" b="1" u="sng"/>
              <a:t>FLC(1) </a:t>
            </a:r>
            <a:r>
              <a:rPr lang="pt-BR" sz="1600" b="1"/>
              <a:t>+	</a:t>
            </a:r>
            <a:r>
              <a:rPr lang="pt-BR" sz="1600" b="1" u="sng"/>
              <a:t>   FLC(2) </a:t>
            </a:r>
            <a:r>
              <a:rPr lang="pt-BR" sz="1600" b="1"/>
              <a:t>  +          </a:t>
            </a:r>
            <a:r>
              <a:rPr lang="pt-BR" sz="1600" b="1" u="sng"/>
              <a:t>FLC(3)</a:t>
            </a:r>
            <a:r>
              <a:rPr lang="pt-BR" sz="1600" b="1"/>
              <a:t>     +        </a:t>
            </a:r>
            <a:r>
              <a:rPr lang="pt-BR" sz="1600" b="1" u="sng"/>
              <a:t>FLC(4)</a:t>
            </a:r>
            <a:r>
              <a:rPr lang="pt-BR" sz="1600" b="1"/>
              <a:t>         +      </a:t>
            </a:r>
            <a:r>
              <a:rPr lang="pt-BR" sz="1600" b="1" u="sng"/>
              <a:t>FLC(5)</a:t>
            </a:r>
            <a:r>
              <a:rPr lang="pt-BR" sz="1600" b="1"/>
              <a:t>    	 - 150 .000</a:t>
            </a:r>
          </a:p>
          <a:p>
            <a:pPr eaLnBrk="0" hangingPunct="0"/>
            <a:r>
              <a:rPr lang="pt-BR" sz="1600" b="1"/>
              <a:t>            (1+0,268)1      (1+0,268)2           (1+0,268)3        (1+0,268)4              (1+0,268)5</a:t>
            </a:r>
          </a:p>
          <a:p>
            <a:pPr eaLnBrk="0" hangingPunct="0"/>
            <a:endParaRPr lang="pt-BR" sz="1600" b="1"/>
          </a:p>
          <a:p>
            <a:pPr eaLnBrk="0" hangingPunct="0"/>
            <a:r>
              <a:rPr lang="pt-BR" sz="1600" b="1"/>
              <a:t>VPL = 45.662 + 36.011 +28.400 + 22.398 +17.664 - 150.000</a:t>
            </a:r>
          </a:p>
          <a:p>
            <a:pPr eaLnBrk="0" hangingPunct="0"/>
            <a:endParaRPr lang="pt-BR" sz="1600" b="1"/>
          </a:p>
          <a:p>
            <a:pPr eaLnBrk="0" hangingPunct="0"/>
            <a:r>
              <a:rPr lang="pt-BR" sz="1600" b="1"/>
              <a:t>O VPL é aproximadamente igual a  zero porque  consideramos apenas uma  casa decimal  (26,8) no cômputo da  taxa de desconto.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0403-3C0A-40B8-9D4B-046C6FF45B22}" type="slidenum">
              <a:rPr lang="pt-BR"/>
              <a:pPr/>
              <a:t>42</a:t>
            </a:fld>
            <a:endParaRPr lang="pt-BR"/>
          </a:p>
        </p:txBody>
      </p:sp>
      <p:graphicFrame>
        <p:nvGraphicFramePr>
          <p:cNvPr id="681986" name="Object 2"/>
          <p:cNvGraphicFramePr>
            <a:graphicFrameLocks noChangeAspect="1"/>
          </p:cNvGraphicFramePr>
          <p:nvPr/>
        </p:nvGraphicFramePr>
        <p:xfrm>
          <a:off x="609600" y="304800"/>
          <a:ext cx="83058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0" name="Planilha" r:id="rId3" imgW="6229621" imgH="3848582" progId="Excel.Sheet.8">
                  <p:embed/>
                </p:oleObj>
              </mc:Choice>
              <mc:Fallback>
                <p:oleObj name="Planilha" r:id="rId3" imgW="6229621" imgH="3848582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"/>
                        <a:ext cx="8305800" cy="6248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9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FD93-1A59-4EBC-ACEA-6EEBC4C8CD53}" type="slidenum">
              <a:rPr lang="pt-BR"/>
              <a:pPr/>
              <a:t>5</a:t>
            </a:fld>
            <a:endParaRPr lang="pt-BR"/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76200" y="63246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pt-PT" sz="2000"/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381000" y="304800"/>
            <a:ext cx="796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b="1">
                <a:solidFill>
                  <a:schemeClr val="accent2"/>
                </a:solidFill>
                <a:latin typeface="Arial" charset="0"/>
              </a:rPr>
              <a:t> 		         </a:t>
            </a:r>
            <a:r>
              <a:rPr lang="pt-BR" sz="3200" b="1">
                <a:solidFill>
                  <a:srgbClr val="0033CC"/>
                </a:solidFill>
                <a:latin typeface="Tahoma" pitchFamily="34" charset="0"/>
              </a:rPr>
              <a:t>Fluxo de Caixa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1203325" y="1828800"/>
            <a:ext cx="7712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1600" b="1"/>
              <a:t>                    200.000                200.000              200.000               200.000               200.000       </a:t>
            </a:r>
          </a:p>
        </p:txBody>
      </p:sp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1812925" y="33178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 </a:t>
            </a:r>
            <a:endParaRPr lang="pt-BR" sz="1800" b="1"/>
          </a:p>
        </p:txBody>
      </p:sp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4800600" y="31242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/>
              <a:t> </a:t>
            </a:r>
            <a:endParaRPr lang="pt-BR" sz="2800"/>
          </a:p>
        </p:txBody>
      </p:sp>
      <p:sp>
        <p:nvSpPr>
          <p:cNvPr id="668681" name="Line 9"/>
          <p:cNvSpPr>
            <a:spLocks noChangeShapeType="1"/>
          </p:cNvSpPr>
          <p:nvPr/>
        </p:nvSpPr>
        <p:spPr bwMode="auto">
          <a:xfrm>
            <a:off x="1524000" y="3657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 flipV="1">
            <a:off x="83820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8683" name="Line 11"/>
          <p:cNvSpPr>
            <a:spLocks noChangeShapeType="1"/>
          </p:cNvSpPr>
          <p:nvPr/>
        </p:nvSpPr>
        <p:spPr bwMode="auto">
          <a:xfrm flipV="1">
            <a:off x="69342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8684" name="Line 12"/>
          <p:cNvSpPr>
            <a:spLocks noChangeShapeType="1"/>
          </p:cNvSpPr>
          <p:nvPr/>
        </p:nvSpPr>
        <p:spPr bwMode="auto">
          <a:xfrm flipV="1">
            <a:off x="54864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8685" name="Line 13"/>
          <p:cNvSpPr>
            <a:spLocks noChangeShapeType="1"/>
          </p:cNvSpPr>
          <p:nvPr/>
        </p:nvSpPr>
        <p:spPr bwMode="auto">
          <a:xfrm flipV="1">
            <a:off x="41148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8686" name="Line 14"/>
          <p:cNvSpPr>
            <a:spLocks noChangeShapeType="1"/>
          </p:cNvSpPr>
          <p:nvPr/>
        </p:nvSpPr>
        <p:spPr bwMode="auto">
          <a:xfrm flipV="1">
            <a:off x="2667000" y="24384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8687" name="Line 15"/>
          <p:cNvSpPr>
            <a:spLocks noChangeShapeType="1"/>
          </p:cNvSpPr>
          <p:nvPr/>
        </p:nvSpPr>
        <p:spPr bwMode="auto">
          <a:xfrm>
            <a:off x="1524000" y="3657600"/>
            <a:ext cx="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668688" name="Text Box 16"/>
          <p:cNvSpPr txBox="1">
            <a:spLocks noChangeArrowheads="1"/>
          </p:cNvSpPr>
          <p:nvPr/>
        </p:nvSpPr>
        <p:spPr bwMode="auto">
          <a:xfrm>
            <a:off x="1203325" y="5243513"/>
            <a:ext cx="844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sz="1600" b="1"/>
              <a:t>500.000</a:t>
            </a:r>
          </a:p>
        </p:txBody>
      </p:sp>
      <p:sp>
        <p:nvSpPr>
          <p:cNvPr id="668689" name="Text Box 17"/>
          <p:cNvSpPr txBox="1">
            <a:spLocks noChangeArrowheads="1"/>
          </p:cNvSpPr>
          <p:nvPr/>
        </p:nvSpPr>
        <p:spPr bwMode="auto">
          <a:xfrm>
            <a:off x="1524000" y="3851275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sz="1600" b="1"/>
              <a:t>0 </a:t>
            </a:r>
            <a:r>
              <a:rPr lang="pt-BR"/>
              <a:t>          </a:t>
            </a:r>
            <a:r>
              <a:rPr lang="pt-BR" sz="1800" b="1"/>
              <a:t>1                        2                      3                        4                       5</a:t>
            </a:r>
          </a:p>
        </p:txBody>
      </p:sp>
      <p:sp>
        <p:nvSpPr>
          <p:cNvPr id="668690" name="Text Box 18"/>
          <p:cNvSpPr txBox="1">
            <a:spLocks noChangeArrowheads="1"/>
          </p:cNvSpPr>
          <p:nvPr/>
        </p:nvSpPr>
        <p:spPr bwMode="auto">
          <a:xfrm>
            <a:off x="381000" y="5580063"/>
            <a:ext cx="396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pt-BR" sz="2000" b="1">
                <a:solidFill>
                  <a:srgbClr val="0033CC"/>
                </a:solidFill>
                <a:latin typeface="Arial" charset="0"/>
              </a:rPr>
              <a:t>Que taxa de desconto ( i) usar?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661CF1D-B7D1-4577-BF00-207A7629BF36}" type="slidenum">
              <a:rPr lang="pt-BR"/>
              <a:pPr/>
              <a:t>6</a:t>
            </a:fld>
            <a:endParaRPr lang="pt-BR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38150"/>
            <a:ext cx="7772400" cy="2286000"/>
          </a:xfrm>
          <a:noFill/>
          <a:ln/>
        </p:spPr>
        <p:txBody>
          <a:bodyPr/>
          <a:lstStyle/>
          <a:p>
            <a:pPr algn="l"/>
            <a:r>
              <a:rPr lang="pt-BR" sz="4800">
                <a:latin typeface="Tahoma" pitchFamily="34" charset="0"/>
              </a:rPr>
              <a:t>	</a:t>
            </a:r>
            <a:r>
              <a:rPr lang="pt-BR">
                <a:solidFill>
                  <a:srgbClr val="0033CC"/>
                </a:solidFill>
                <a:latin typeface="Tahoma" pitchFamily="34" charset="0"/>
              </a:rPr>
              <a:t>Custo de Oportunidade</a:t>
            </a:r>
            <a:r>
              <a:rPr lang="pt-BR" sz="3600">
                <a:solidFill>
                  <a:srgbClr val="FF3300"/>
                </a:solidFill>
                <a:latin typeface="Arial Black" pitchFamily="34" charset="0"/>
              </a:rPr>
              <a:t/>
            </a:r>
            <a:br>
              <a:rPr lang="pt-BR" sz="3600">
                <a:solidFill>
                  <a:srgbClr val="FF3300"/>
                </a:solidFill>
                <a:latin typeface="Arial Black" pitchFamily="34" charset="0"/>
              </a:rPr>
            </a:br>
            <a:r>
              <a:rPr lang="pt-BR" sz="3600">
                <a:solidFill>
                  <a:srgbClr val="FF3300"/>
                </a:solidFill>
                <a:latin typeface="Arial Black" pitchFamily="34" charset="0"/>
              </a:rPr>
              <a:t/>
            </a:r>
            <a:br>
              <a:rPr lang="pt-BR" sz="3600">
                <a:solidFill>
                  <a:srgbClr val="FF3300"/>
                </a:solidFill>
                <a:latin typeface="Arial Black" pitchFamily="34" charset="0"/>
              </a:rPr>
            </a:br>
            <a:r>
              <a:rPr lang="pt-BR" sz="3500">
                <a:solidFill>
                  <a:schemeClr val="tx1"/>
                </a:solidFill>
              </a:rPr>
              <a:t>É a melhor remuneração que seria obtida em uso alternativo.</a:t>
            </a:r>
            <a:endParaRPr lang="pt-BR" sz="400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762000" y="2800350"/>
            <a:ext cx="8229600" cy="10096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eaLnBrk="0" hangingPunct="0"/>
            <a:r>
              <a:rPr lang="pt-BR" sz="100">
                <a:solidFill>
                  <a:srgbClr val="FF3300"/>
                </a:solidFill>
                <a:latin typeface="Arial Black" pitchFamily="34" charset="0"/>
              </a:rPr>
              <a:t/>
            </a:r>
            <a:br>
              <a:rPr lang="pt-BR" sz="100">
                <a:solidFill>
                  <a:srgbClr val="FF3300"/>
                </a:solidFill>
                <a:latin typeface="Arial Black" pitchFamily="34" charset="0"/>
              </a:rPr>
            </a:br>
            <a:r>
              <a:rPr lang="pt-BR" sz="2800">
                <a:solidFill>
                  <a:srgbClr val="FF3300"/>
                </a:solidFill>
                <a:latin typeface="Arial Black" pitchFamily="34" charset="0"/>
              </a:rPr>
              <a:t>	   </a:t>
            </a:r>
            <a:r>
              <a:rPr lang="pt-BR" sz="4000">
                <a:solidFill>
                  <a:srgbClr val="0033CC"/>
                </a:solidFill>
                <a:latin typeface="Tahoma" pitchFamily="34" charset="0"/>
              </a:rPr>
              <a:t>Taxa</a:t>
            </a:r>
            <a:r>
              <a:rPr lang="pt-BR" sz="2800">
                <a:solidFill>
                  <a:srgbClr val="0033CC"/>
                </a:solidFill>
                <a:latin typeface="Arial Black" pitchFamily="34" charset="0"/>
              </a:rPr>
              <a:t> </a:t>
            </a:r>
            <a:r>
              <a:rPr lang="pt-BR" sz="4000">
                <a:solidFill>
                  <a:srgbClr val="0033CC"/>
                </a:solidFill>
                <a:latin typeface="Tahoma" pitchFamily="34" charset="0"/>
              </a:rPr>
              <a:t>de</a:t>
            </a:r>
            <a:r>
              <a:rPr lang="pt-BR" sz="2800">
                <a:solidFill>
                  <a:srgbClr val="0033CC"/>
                </a:solidFill>
                <a:latin typeface="Arial Black" pitchFamily="34" charset="0"/>
              </a:rPr>
              <a:t> </a:t>
            </a:r>
            <a:r>
              <a:rPr lang="pt-BR" sz="4000">
                <a:solidFill>
                  <a:srgbClr val="0033CC"/>
                </a:solidFill>
                <a:latin typeface="Tahoma" pitchFamily="34" charset="0"/>
              </a:rPr>
              <a:t>Desconto</a:t>
            </a:r>
            <a:r>
              <a:rPr lang="pt-BR" sz="2800"/>
              <a:t/>
            </a:r>
            <a:br>
              <a:rPr lang="pt-BR" sz="2800"/>
            </a:br>
            <a:r>
              <a:rPr lang="pt-BR" sz="2800"/>
              <a:t/>
            </a:r>
            <a:br>
              <a:rPr lang="pt-BR" sz="2800"/>
            </a:br>
            <a:endParaRPr lang="pt-BR" sz="2000" b="1"/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571500" y="3759200"/>
            <a:ext cx="8210550" cy="10223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Taxa Mínima de Atratividade ( SELIC, CDI, IGP-M)</a:t>
            </a:r>
            <a:br>
              <a:rPr lang="pt-BR" sz="2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1800">
                <a:latin typeface="Arial" charset="0"/>
              </a:rPr>
              <a:t/>
            </a:r>
            <a:br>
              <a:rPr lang="pt-BR" sz="1800">
                <a:latin typeface="Arial" charset="0"/>
              </a:rPr>
            </a:br>
            <a:endParaRPr lang="pt-BR" sz="1700">
              <a:latin typeface="Arial" charset="0"/>
            </a:endParaRPr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571500" y="4330700"/>
            <a:ext cx="7410450" cy="4889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Custo Médio Ponderado de Capital (CMPC)</a:t>
            </a:r>
            <a:endParaRPr lang="pt-BR" sz="17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18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3E34-4642-4992-821A-E5CDAF833579}" type="slidenum">
              <a:rPr lang="pt-BR"/>
              <a:pPr/>
              <a:t>7</a:t>
            </a:fld>
            <a:endParaRPr lang="pt-BR"/>
          </a:p>
        </p:txBody>
      </p:sp>
      <p:sp>
        <p:nvSpPr>
          <p:cNvPr id="5089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13335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endParaRPr lang="pt-BR" sz="100"/>
          </a:p>
          <a:p>
            <a:pPr marL="0" indent="0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pt-BR" sz="3000"/>
              <a:t>Para que os valores monetários se tornem equivalentes em diferentes datas (períodos de tempo), é necessário adotar-se uma taxa de desconto (i) que pode ser entendida como um custo de oportunidade.</a:t>
            </a:r>
            <a:endParaRPr lang="pt-BR"/>
          </a:p>
        </p:txBody>
      </p:sp>
      <p:sp>
        <p:nvSpPr>
          <p:cNvPr id="508944" name="Rectangle 16"/>
          <p:cNvSpPr>
            <a:spLocks noChangeArrowheads="1"/>
          </p:cNvSpPr>
          <p:nvPr/>
        </p:nvSpPr>
        <p:spPr bwMode="auto">
          <a:xfrm>
            <a:off x="381000" y="54102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2000"/>
              <a:t>É indiferente falar-se em $100 hoje ou $ 110 daqui a um mês, se a taxa de desconto for igual a 10% no mesmo período de um mês.</a:t>
            </a:r>
            <a:endParaRPr lang="pt-BR" sz="2000" b="1"/>
          </a:p>
        </p:txBody>
      </p:sp>
      <p:sp>
        <p:nvSpPr>
          <p:cNvPr id="508945" name="Text Box 17"/>
          <p:cNvSpPr txBox="1">
            <a:spLocks noChangeArrowheads="1"/>
          </p:cNvSpPr>
          <p:nvPr/>
        </p:nvSpPr>
        <p:spPr bwMode="auto">
          <a:xfrm>
            <a:off x="381000" y="152400"/>
            <a:ext cx="8305800" cy="6413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4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Valor do Dinheiro No Tempo</a:t>
            </a:r>
          </a:p>
        </p:txBody>
      </p:sp>
      <p:grpSp>
        <p:nvGrpSpPr>
          <p:cNvPr id="508947" name="Group 19"/>
          <p:cNvGrpSpPr>
            <a:grpSpLocks/>
          </p:cNvGrpSpPr>
          <p:nvPr/>
        </p:nvGrpSpPr>
        <p:grpSpPr bwMode="auto">
          <a:xfrm>
            <a:off x="1238250" y="2819400"/>
            <a:ext cx="6934200" cy="2286000"/>
            <a:chOff x="780" y="2088"/>
            <a:chExt cx="4368" cy="1440"/>
          </a:xfrm>
        </p:grpSpPr>
        <p:sp>
          <p:nvSpPr>
            <p:cNvPr id="508931" name="Rectangle 3"/>
            <p:cNvSpPr>
              <a:spLocks noChangeArrowheads="1"/>
            </p:cNvSpPr>
            <p:nvPr/>
          </p:nvSpPr>
          <p:spPr bwMode="auto">
            <a:xfrm>
              <a:off x="828" y="2109"/>
              <a:ext cx="6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pt-BR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Exemplo:</a:t>
              </a:r>
            </a:p>
          </p:txBody>
        </p:sp>
        <p:sp>
          <p:nvSpPr>
            <p:cNvPr id="508932" name="Rectangle 4"/>
            <p:cNvSpPr>
              <a:spLocks noChangeArrowheads="1"/>
            </p:cNvSpPr>
            <p:nvPr/>
          </p:nvSpPr>
          <p:spPr bwMode="auto">
            <a:xfrm>
              <a:off x="780" y="2088"/>
              <a:ext cx="4368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08933" name="Line 5"/>
            <p:cNvSpPr>
              <a:spLocks noChangeShapeType="1"/>
            </p:cNvSpPr>
            <p:nvPr/>
          </p:nvSpPr>
          <p:spPr bwMode="auto">
            <a:xfrm>
              <a:off x="1625" y="3164"/>
              <a:ext cx="2821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08934" name="Line 6"/>
            <p:cNvSpPr>
              <a:spLocks noChangeShapeType="1"/>
            </p:cNvSpPr>
            <p:nvPr/>
          </p:nvSpPr>
          <p:spPr bwMode="auto">
            <a:xfrm flipV="1">
              <a:off x="1629" y="2723"/>
              <a:ext cx="1" cy="453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08938" name="Rectangle 10"/>
            <p:cNvSpPr>
              <a:spLocks noChangeArrowheads="1"/>
            </p:cNvSpPr>
            <p:nvPr/>
          </p:nvSpPr>
          <p:spPr bwMode="auto">
            <a:xfrm>
              <a:off x="1412" y="2393"/>
              <a:ext cx="48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100</a:t>
              </a:r>
            </a:p>
          </p:txBody>
        </p:sp>
        <p:sp>
          <p:nvSpPr>
            <p:cNvPr id="508939" name="Rectangle 11"/>
            <p:cNvSpPr>
              <a:spLocks noChangeArrowheads="1"/>
            </p:cNvSpPr>
            <p:nvPr/>
          </p:nvSpPr>
          <p:spPr bwMode="auto">
            <a:xfrm>
              <a:off x="4188" y="2203"/>
              <a:ext cx="52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110</a:t>
              </a:r>
            </a:p>
          </p:txBody>
        </p:sp>
        <p:sp>
          <p:nvSpPr>
            <p:cNvPr id="508940" name="Rectangle 12"/>
            <p:cNvSpPr>
              <a:spLocks noChangeArrowheads="1"/>
            </p:cNvSpPr>
            <p:nvPr/>
          </p:nvSpPr>
          <p:spPr bwMode="auto">
            <a:xfrm>
              <a:off x="1412" y="3244"/>
              <a:ext cx="48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508941" name="Rectangle 13"/>
            <p:cNvSpPr>
              <a:spLocks noChangeArrowheads="1"/>
            </p:cNvSpPr>
            <p:nvPr/>
          </p:nvSpPr>
          <p:spPr bwMode="auto">
            <a:xfrm>
              <a:off x="4196" y="3291"/>
              <a:ext cx="528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Mês 1</a:t>
              </a:r>
            </a:p>
          </p:txBody>
        </p:sp>
        <p:sp>
          <p:nvSpPr>
            <p:cNvPr id="508942" name="Rectangle 14"/>
            <p:cNvSpPr>
              <a:spLocks noChangeArrowheads="1"/>
            </p:cNvSpPr>
            <p:nvPr/>
          </p:nvSpPr>
          <p:spPr bwMode="auto">
            <a:xfrm>
              <a:off x="2324" y="3244"/>
              <a:ext cx="144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 = 10% ao mês</a:t>
              </a:r>
            </a:p>
          </p:txBody>
        </p:sp>
        <p:sp>
          <p:nvSpPr>
            <p:cNvPr id="508946" name="Line 18"/>
            <p:cNvSpPr>
              <a:spLocks noChangeShapeType="1"/>
            </p:cNvSpPr>
            <p:nvPr/>
          </p:nvSpPr>
          <p:spPr bwMode="auto">
            <a:xfrm flipV="1">
              <a:off x="4439" y="2436"/>
              <a:ext cx="2" cy="74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68B1-6F7E-4A7F-92BF-0D89C5897949}" type="slidenum">
              <a:rPr lang="pt-BR"/>
              <a:pPr/>
              <a:t>8</a:t>
            </a:fld>
            <a:endParaRPr lang="pt-BR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25" y="457200"/>
            <a:ext cx="4271963" cy="8382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Notação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048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000">
              <a:latin typeface="Verdana" pitchFamily="34" charset="0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pt-BR" sz="3400"/>
              <a:t>I  - Taxa de desconto por Período de Tempo.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pt-BR" sz="3400"/>
              <a:t>PV -  Valor Presente.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pt-BR" sz="3400"/>
              <a:t>FV - Valor Futuro.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pt-BR" sz="3400"/>
              <a:t>PMT - Valor das Prestações Iguais.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000">
              <a:latin typeface="Verdana" pitchFamily="34" charset="0"/>
            </a:endParaRP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6781800" cy="4889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2600" b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n - Número de Períodos de Tempo.</a:t>
            </a:r>
            <a:endParaRPr lang="pt-BR" sz="260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Prentice Hall</a:t>
            </a: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A8E2-8DC6-4069-9FE1-FD834A45A1F4}" type="slidenum">
              <a:rPr lang="pt-BR"/>
              <a:pPr/>
              <a:t>9</a:t>
            </a:fld>
            <a:endParaRPr lang="pt-BR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8150"/>
            <a:ext cx="8458200" cy="762000"/>
          </a:xfrm>
        </p:spPr>
        <p:txBody>
          <a:bodyPr/>
          <a:lstStyle/>
          <a:p>
            <a:r>
              <a:rPr lang="pt-BR">
                <a:solidFill>
                  <a:srgbClr val="0033CC"/>
                </a:solidFill>
                <a:latin typeface="Tahoma" pitchFamily="34" charset="0"/>
              </a:rPr>
              <a:t>Juros Compostos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428625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endParaRPr lang="pt-BR" sz="2500"/>
          </a:p>
          <a:p>
            <a:pPr marL="0" indent="0" algn="just">
              <a:lnSpc>
                <a:spcPct val="90000"/>
              </a:lnSpc>
            </a:pPr>
            <a:r>
              <a:rPr lang="pt-BR" sz="2500"/>
              <a:t>  </a:t>
            </a:r>
            <a:r>
              <a:rPr lang="pt-BR" sz="2600"/>
              <a:t>A Taxa de Desconto (i) incide sobre o Capital Inicial aplicado (PV), originando o valor dos Juros que será somado ao Capital Inicial (PV), resultando no Montante (FV).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endParaRPr lang="pt-BR" sz="2600"/>
          </a:p>
          <a:p>
            <a:pPr marL="0" indent="0" algn="just">
              <a:lnSpc>
                <a:spcPct val="90000"/>
              </a:lnSpc>
            </a:pPr>
            <a:r>
              <a:rPr lang="pt-BR" sz="2600"/>
              <a:t>Ao fim de cada período, os Juros serão incorporados ao Capital. Assim, para os períodos seguintes, os Juros serão calculados sobre o total do Capital mais os Juros incorporados. 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endParaRPr lang="pt-BR" sz="2600"/>
          </a:p>
          <a:p>
            <a:pPr marL="0" indent="0" algn="just">
              <a:lnSpc>
                <a:spcPct val="90000"/>
              </a:lnSpc>
            </a:pPr>
            <a:r>
              <a:rPr lang="pt-BR" sz="2600"/>
              <a:t>A Taxa de Desconto (i)   incidirá sempre sobre o valor acumulado nos períodos anteriores (isto é, Capital Inicial mais Juros ).</a:t>
            </a:r>
            <a:endParaRPr lang="pt-BR" sz="26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agem">
  <a:themeElements>
    <a:clrScheme name="Planagem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Planagem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agem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apresentação\Planagem.pot</Template>
  <TotalTime>9916</TotalTime>
  <Words>3220</Words>
  <Application>Microsoft Office PowerPoint</Application>
  <PresentationFormat>Apresentação na tela (4:3)</PresentationFormat>
  <Paragraphs>534</Paragraphs>
  <Slides>42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3" baseType="lpstr">
      <vt:lpstr>Arial</vt:lpstr>
      <vt:lpstr>Arial Black</vt:lpstr>
      <vt:lpstr>Marlett</vt:lpstr>
      <vt:lpstr>Monotype Sorts</vt:lpstr>
      <vt:lpstr>Symbol</vt:lpstr>
      <vt:lpstr>Tahoma</vt:lpstr>
      <vt:lpstr>Times New Roman</vt:lpstr>
      <vt:lpstr>Verdana</vt:lpstr>
      <vt:lpstr>Wingdings</vt:lpstr>
      <vt:lpstr>Planagem</vt:lpstr>
      <vt:lpstr>Planilha</vt:lpstr>
      <vt:lpstr>Avaliação de Investimentos  </vt:lpstr>
      <vt:lpstr>Conceito de Investimento</vt:lpstr>
      <vt:lpstr>Análise de Investimento</vt:lpstr>
      <vt:lpstr>Apresentação do PowerPoint</vt:lpstr>
      <vt:lpstr>Apresentação do PowerPoint</vt:lpstr>
      <vt:lpstr> Custo de Oportunidade  É a melhor remuneração que seria obtida em uso alternativo.</vt:lpstr>
      <vt:lpstr>Apresentação do PowerPoint</vt:lpstr>
      <vt:lpstr>Notação</vt:lpstr>
      <vt:lpstr>Juros Compostos</vt:lpstr>
      <vt:lpstr>Juros Compostos</vt:lpstr>
      <vt:lpstr>Exemplificando</vt:lpstr>
      <vt:lpstr>Principais Fórmulas</vt:lpstr>
      <vt:lpstr>Cálculos  Financeiros  com  HP 12C</vt:lpstr>
      <vt:lpstr>Resolvendo Problemas </vt:lpstr>
      <vt:lpstr>Exercícios </vt:lpstr>
      <vt:lpstr>Análise  de  Investimentos</vt:lpstr>
      <vt:lpstr>Apresentação do PowerPoint</vt:lpstr>
      <vt:lpstr>Apresentação do PowerPoint</vt:lpstr>
      <vt:lpstr>Técnicas para Avaliação de Investimento de Capital</vt:lpstr>
      <vt:lpstr>Analisando um Projeto na sua Empresa</vt:lpstr>
      <vt:lpstr>         Compra de Nova Máquina</vt:lpstr>
      <vt:lpstr>Apresentação do PowerPoint</vt:lpstr>
      <vt:lpstr>Fluxo de Caixa Livre</vt:lpstr>
      <vt:lpstr>Apresentação do PowerPoint</vt:lpstr>
      <vt:lpstr>EBITDA</vt:lpstr>
      <vt:lpstr>Apresentação do PowerPoint</vt:lpstr>
      <vt:lpstr>Apresentação do PowerPoint</vt:lpstr>
      <vt:lpstr>Apresentação do PowerPoint</vt:lpstr>
      <vt:lpstr>Apresentação do PowerPoint</vt:lpstr>
      <vt:lpstr>PAYBACK Descontado</vt:lpstr>
      <vt:lpstr>PAYBACK Descontado</vt:lpstr>
      <vt:lpstr>  Valor Presente Líquido (VPL)</vt:lpstr>
      <vt:lpstr>Teclas da HP 12C </vt:lpstr>
      <vt:lpstr>Apresentação do PowerPoint</vt:lpstr>
      <vt:lpstr>Solução Alternativa pela HP 12C</vt:lpstr>
      <vt:lpstr>Taxa Interna de Retorno (TIR )</vt:lpstr>
      <vt:lpstr>Critério de Aceitação  do Projeto</vt:lpstr>
      <vt:lpstr>Critério de Aceitação  do Projeto</vt:lpstr>
      <vt:lpstr>Exemplo </vt:lpstr>
      <vt:lpstr>Apresentação do PowerPoint</vt:lpstr>
      <vt:lpstr>Apresentação do PowerPoint</vt:lpstr>
      <vt:lpstr>Apresentação do PowerPoint</vt:lpstr>
    </vt:vector>
  </TitlesOfParts>
  <Company>Finance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ADMINISTRAÇÃO FINANCEIRA</dc:title>
  <dc:creator>Mariano</dc:creator>
  <cp:lastModifiedBy>Omar Cesar Pontes Junior</cp:lastModifiedBy>
  <cp:revision>394</cp:revision>
  <cp:lastPrinted>2000-09-12T22:35:43Z</cp:lastPrinted>
  <dcterms:created xsi:type="dcterms:W3CDTF">1999-09-09T14:57:04Z</dcterms:created>
  <dcterms:modified xsi:type="dcterms:W3CDTF">2023-04-24T20:07:56Z</dcterms:modified>
</cp:coreProperties>
</file>