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1CE8C-52FD-44AE-B7C6-BE6A3E5E559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8DE127C9-EB18-453D-BE92-3C9956D05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000F8C5-E099-4C36-AD49-429583D5EBBA}"/>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5" name="Espaço Reservado para Rodapé 4">
            <a:extLst>
              <a:ext uri="{FF2B5EF4-FFF2-40B4-BE49-F238E27FC236}">
                <a16:creationId xmlns:a16="http://schemas.microsoft.com/office/drawing/2014/main" id="{BF56CDA1-45D9-4514-8B85-7D9634BB302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BF8613B-E6DA-42C4-BBAF-3E456791CDBE}"/>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86582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EF9C3-0A1D-4CC1-BD1C-F8FD708E176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F3D3C0A4-B62B-458E-9ECB-CB49DCDEE71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B47F2A7-2470-406F-8157-DDA9C0224505}"/>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5" name="Espaço Reservado para Rodapé 4">
            <a:extLst>
              <a:ext uri="{FF2B5EF4-FFF2-40B4-BE49-F238E27FC236}">
                <a16:creationId xmlns:a16="http://schemas.microsoft.com/office/drawing/2014/main" id="{9CFD226C-7D89-47E6-921C-569BBBD1B97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644D027-240C-4CD5-98DD-8888876832BD}"/>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330604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C5A4F1B-EAFA-439A-ABAF-EE023A2E214A}"/>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0FF9867B-9D97-403F-A4A9-F94D642ABF7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AF7A18D-49CC-445D-9FF0-EBAED40A7932}"/>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5" name="Espaço Reservado para Rodapé 4">
            <a:extLst>
              <a:ext uri="{FF2B5EF4-FFF2-40B4-BE49-F238E27FC236}">
                <a16:creationId xmlns:a16="http://schemas.microsoft.com/office/drawing/2014/main" id="{63798227-454C-4001-B980-F832FF9D6A7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80AA65D-2B16-4B24-A076-B88F14D98224}"/>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401875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FFEEA-9EAA-4BE7-813B-819A9572664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340D1F5-863E-4761-99AF-2C01CEC77F6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2F87215-6068-4A66-B004-F193FD6781FE}"/>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5" name="Espaço Reservado para Rodapé 4">
            <a:extLst>
              <a:ext uri="{FF2B5EF4-FFF2-40B4-BE49-F238E27FC236}">
                <a16:creationId xmlns:a16="http://schemas.microsoft.com/office/drawing/2014/main" id="{9272A6D4-7974-42FE-B8A0-6608456699D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AA2A544-9EE4-460E-BBCC-B5F5017AF390}"/>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327186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75E7A-261A-41F7-B1EC-3A953280348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F199308-3957-4A73-9E78-6A489EA76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C1CF364-58ED-4654-8386-680A56A158B6}"/>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5" name="Espaço Reservado para Rodapé 4">
            <a:extLst>
              <a:ext uri="{FF2B5EF4-FFF2-40B4-BE49-F238E27FC236}">
                <a16:creationId xmlns:a16="http://schemas.microsoft.com/office/drawing/2014/main" id="{6AFB18D1-C83D-4B6A-9774-BD4E572F4B6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BD31ABD-5E46-46E6-9E3B-9A6F184F75FB}"/>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822046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D569C-399D-4A35-B604-1B751E9AF6A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DE3CAA2-619B-4530-BCFA-4296DF7A997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2B0B8BB-4D16-42F4-9982-A279FE138D9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6B880D5-D5DC-4FF9-BA01-A81281C5B1F8}"/>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6" name="Espaço Reservado para Rodapé 5">
            <a:extLst>
              <a:ext uri="{FF2B5EF4-FFF2-40B4-BE49-F238E27FC236}">
                <a16:creationId xmlns:a16="http://schemas.microsoft.com/office/drawing/2014/main" id="{26E7E6AE-DFC7-4F41-9BCE-9B2B159AD9E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6F4CA08-28E6-4AA8-BE89-A1BF442ED05F}"/>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220992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F1758-48A8-444A-ADB2-27086592CBD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3823ABE-7A68-4DE2-B93B-106617287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B3756C6-5FC0-4149-93E8-0829D85D355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302B6B8-CE83-4693-B248-E3726FE491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0BEB44F-F2A9-4D78-8AED-32D71C1E8C7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B61F0F39-7E21-4BB8-AAC9-FF6ED1B03A46}"/>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8" name="Espaço Reservado para Rodapé 7">
            <a:extLst>
              <a:ext uri="{FF2B5EF4-FFF2-40B4-BE49-F238E27FC236}">
                <a16:creationId xmlns:a16="http://schemas.microsoft.com/office/drawing/2014/main" id="{873C3BAC-8F1E-4EC7-B815-53D2C4A0A3E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685CAF6-B37B-41B1-AF87-67ACA6D2820D}"/>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106048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8D669-C104-40E3-B1D5-E42A1A3F319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983546C-111E-4F43-9285-856B774B2F4E}"/>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4" name="Espaço Reservado para Rodapé 3">
            <a:extLst>
              <a:ext uri="{FF2B5EF4-FFF2-40B4-BE49-F238E27FC236}">
                <a16:creationId xmlns:a16="http://schemas.microsoft.com/office/drawing/2014/main" id="{A1C6EFF2-06F4-470B-866B-F8109ADE94B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646BDC-2AF9-4A7A-BEBD-666BBDE85DEE}"/>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252751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96A5F7A-2447-4C82-8D88-642C62852754}"/>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3" name="Espaço Reservado para Rodapé 2">
            <a:extLst>
              <a:ext uri="{FF2B5EF4-FFF2-40B4-BE49-F238E27FC236}">
                <a16:creationId xmlns:a16="http://schemas.microsoft.com/office/drawing/2014/main" id="{ACBCADC2-F1F9-4E83-A5E9-D0E5D31321E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0C841F7-B49C-4E64-8AC5-880F882A334E}"/>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3672202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620A1-2197-47CD-A134-A31F7F98A93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8542608-49AB-42F2-9AC6-575D9945A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8AA1418-D7E1-413E-B414-91AD991C3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FBA51B3-E434-4C41-BB36-BC36051281D9}"/>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6" name="Espaço Reservado para Rodapé 5">
            <a:extLst>
              <a:ext uri="{FF2B5EF4-FFF2-40B4-BE49-F238E27FC236}">
                <a16:creationId xmlns:a16="http://schemas.microsoft.com/office/drawing/2014/main" id="{E942FD70-4B90-4F3A-9578-2FD006144F2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5EECCC1-2BEE-4F08-A194-1855313D6622}"/>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352683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7E019-C4D6-4B69-9074-FB1D1595886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90F7A00-CD46-4E8D-84D9-2E022F4D1E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CCBC50D-FE65-4440-B21C-2C6140855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99900BC-7C4D-485E-8E28-0B79DD893FC6}"/>
              </a:ext>
            </a:extLst>
          </p:cNvPr>
          <p:cNvSpPr>
            <a:spLocks noGrp="1"/>
          </p:cNvSpPr>
          <p:nvPr>
            <p:ph type="dt" sz="half" idx="10"/>
          </p:nvPr>
        </p:nvSpPr>
        <p:spPr/>
        <p:txBody>
          <a:bodyPr/>
          <a:lstStyle/>
          <a:p>
            <a:fld id="{06E8E996-F2CD-4C26-BBDF-7E80DA843408}" type="datetimeFigureOut">
              <a:rPr lang="pt-BR" smtClean="0"/>
              <a:t>20/03/2023</a:t>
            </a:fld>
            <a:endParaRPr lang="pt-BR"/>
          </a:p>
        </p:txBody>
      </p:sp>
      <p:sp>
        <p:nvSpPr>
          <p:cNvPr id="6" name="Espaço Reservado para Rodapé 5">
            <a:extLst>
              <a:ext uri="{FF2B5EF4-FFF2-40B4-BE49-F238E27FC236}">
                <a16:creationId xmlns:a16="http://schemas.microsoft.com/office/drawing/2014/main" id="{38FA2385-DCE9-43A7-888E-A7A08024D56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EC64334-A173-4E38-BD13-7201A9F1811E}"/>
              </a:ext>
            </a:extLst>
          </p:cNvPr>
          <p:cNvSpPr>
            <a:spLocks noGrp="1"/>
          </p:cNvSpPr>
          <p:nvPr>
            <p:ph type="sldNum" sz="quarter" idx="12"/>
          </p:nvPr>
        </p:nvSpPr>
        <p:spPr/>
        <p:txBody>
          <a:bodyPr/>
          <a:lstStyle/>
          <a:p>
            <a:fld id="{8D08A912-67F2-4B05-9F50-39CBB8C6AEF2}" type="slidenum">
              <a:rPr lang="pt-BR" smtClean="0"/>
              <a:t>‹nº›</a:t>
            </a:fld>
            <a:endParaRPr lang="pt-BR"/>
          </a:p>
        </p:txBody>
      </p:sp>
    </p:spTree>
    <p:extLst>
      <p:ext uri="{BB962C8B-B14F-4D97-AF65-F5344CB8AC3E}">
        <p14:creationId xmlns:p14="http://schemas.microsoft.com/office/powerpoint/2010/main" val="297033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3016642-7B0D-46EF-96FF-9B6ACB4743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4958DC1-2514-4D26-ADE1-D6CB23071F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1D2C552-45AD-412F-A9C5-E266643B1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8E996-F2CD-4C26-BBDF-7E80DA843408}" type="datetimeFigureOut">
              <a:rPr lang="pt-BR" smtClean="0"/>
              <a:t>20/03/2023</a:t>
            </a:fld>
            <a:endParaRPr lang="pt-BR"/>
          </a:p>
        </p:txBody>
      </p:sp>
      <p:sp>
        <p:nvSpPr>
          <p:cNvPr id="5" name="Espaço Reservado para Rodapé 4">
            <a:extLst>
              <a:ext uri="{FF2B5EF4-FFF2-40B4-BE49-F238E27FC236}">
                <a16:creationId xmlns:a16="http://schemas.microsoft.com/office/drawing/2014/main" id="{1B71CCB6-B9F1-4C90-BB8B-EFFCEEFA9E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93841C3-4A5D-4686-BCA9-C56E3421F2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8A912-67F2-4B05-9F50-39CBB8C6AEF2}" type="slidenum">
              <a:rPr lang="pt-BR" smtClean="0"/>
              <a:t>‹nº›</a:t>
            </a:fld>
            <a:endParaRPr lang="pt-BR"/>
          </a:p>
        </p:txBody>
      </p:sp>
    </p:spTree>
    <p:extLst>
      <p:ext uri="{BB962C8B-B14F-4D97-AF65-F5344CB8AC3E}">
        <p14:creationId xmlns:p14="http://schemas.microsoft.com/office/powerpoint/2010/main" val="1656652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omar.pjunior@sp.senac.b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7E291-4839-4D54-A705-8871304F659F}"/>
              </a:ext>
            </a:extLst>
          </p:cNvPr>
          <p:cNvSpPr>
            <a:spLocks noGrp="1"/>
          </p:cNvSpPr>
          <p:nvPr>
            <p:ph type="ctrTitle"/>
          </p:nvPr>
        </p:nvSpPr>
        <p:spPr/>
        <p:txBody>
          <a:bodyPr>
            <a:normAutofit/>
          </a:bodyPr>
          <a:lstStyle/>
          <a:p>
            <a:r>
              <a:rPr lang="pt-BR" sz="3600" b="1" dirty="0"/>
              <a:t>JUROS NOMINAL E EFETIVO</a:t>
            </a:r>
            <a:br>
              <a:rPr lang="pt-BR" sz="3600" b="1" dirty="0"/>
            </a:br>
            <a:endParaRPr lang="pt-BR" sz="3600" b="1" dirty="0"/>
          </a:p>
        </p:txBody>
      </p:sp>
      <p:sp>
        <p:nvSpPr>
          <p:cNvPr id="3" name="Subtítulo 2">
            <a:extLst>
              <a:ext uri="{FF2B5EF4-FFF2-40B4-BE49-F238E27FC236}">
                <a16:creationId xmlns:a16="http://schemas.microsoft.com/office/drawing/2014/main" id="{18C256ED-2D33-44A1-B38D-7F0844D31328}"/>
              </a:ext>
            </a:extLst>
          </p:cNvPr>
          <p:cNvSpPr>
            <a:spLocks noGrp="1"/>
          </p:cNvSpPr>
          <p:nvPr>
            <p:ph type="subTitle" idx="1"/>
          </p:nvPr>
        </p:nvSpPr>
        <p:spPr>
          <a:xfrm>
            <a:off x="1524000" y="3602037"/>
            <a:ext cx="9144000" cy="2387599"/>
          </a:xfrm>
        </p:spPr>
        <p:txBody>
          <a:bodyPr>
            <a:normAutofit/>
          </a:bodyPr>
          <a:lstStyle/>
          <a:p>
            <a:pPr algn="r"/>
            <a:endParaRPr lang="pt-BR" dirty="0"/>
          </a:p>
          <a:p>
            <a:pPr algn="r"/>
            <a:endParaRPr lang="pt-BR" dirty="0"/>
          </a:p>
          <a:p>
            <a:pPr algn="r"/>
            <a:endParaRPr lang="pt-BR" dirty="0"/>
          </a:p>
          <a:p>
            <a:pPr algn="r"/>
            <a:endParaRPr lang="pt-BR" dirty="0"/>
          </a:p>
          <a:p>
            <a:pPr algn="r"/>
            <a:r>
              <a:rPr lang="pt-BR" dirty="0"/>
              <a:t>Professor </a:t>
            </a:r>
            <a:r>
              <a:rPr lang="pt-BR" dirty="0" smtClean="0"/>
              <a:t>Omar Pontes</a:t>
            </a:r>
            <a:endParaRPr lang="pt-BR" dirty="0"/>
          </a:p>
        </p:txBody>
      </p:sp>
    </p:spTree>
    <p:extLst>
      <p:ext uri="{BB962C8B-B14F-4D97-AF65-F5344CB8AC3E}">
        <p14:creationId xmlns:p14="http://schemas.microsoft.com/office/powerpoint/2010/main" val="3230478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6E7EF-8509-4AF9-8EAF-DC1CEB226BB4}"/>
              </a:ext>
            </a:extLst>
          </p:cNvPr>
          <p:cNvSpPr>
            <a:spLocks noGrp="1"/>
          </p:cNvSpPr>
          <p:nvPr>
            <p:ph type="title"/>
          </p:nvPr>
        </p:nvSpPr>
        <p:spPr>
          <a:xfrm>
            <a:off x="838200" y="365126"/>
            <a:ext cx="10515600" cy="1168252"/>
          </a:xfrm>
        </p:spPr>
        <p:txBody>
          <a:bodyPr>
            <a:normAutofit/>
          </a:bodyPr>
          <a:lstStyle/>
          <a:p>
            <a:pPr algn="ctr"/>
            <a:r>
              <a:rPr lang="pt-BR" sz="3200" b="1" i="0" u="none" strike="noStrike" baseline="0" dirty="0">
                <a:solidFill>
                  <a:srgbClr val="000000"/>
                </a:solidFill>
              </a:rPr>
              <a:t>Relações de equivalência: pagamentos únicos e séries com PP maior ou igual a PC</a:t>
            </a:r>
            <a:endParaRPr lang="pt-BR" sz="3200" dirty="0"/>
          </a:p>
        </p:txBody>
      </p:sp>
      <p:sp>
        <p:nvSpPr>
          <p:cNvPr id="3" name="Espaço Reservado para Conteúdo 2">
            <a:extLst>
              <a:ext uri="{FF2B5EF4-FFF2-40B4-BE49-F238E27FC236}">
                <a16:creationId xmlns:a16="http://schemas.microsoft.com/office/drawing/2014/main" id="{89CF696E-3D42-49E9-9D3A-D214123C99C4}"/>
              </a:ext>
            </a:extLst>
          </p:cNvPr>
          <p:cNvSpPr>
            <a:spLocks noGrp="1"/>
          </p:cNvSpPr>
          <p:nvPr>
            <p:ph idx="1"/>
          </p:nvPr>
        </p:nvSpPr>
        <p:spPr>
          <a:xfrm>
            <a:off x="838200" y="1533378"/>
            <a:ext cx="10515600" cy="4959496"/>
          </a:xfrm>
        </p:spPr>
        <p:txBody>
          <a:bodyPr>
            <a:normAutofit fontScale="92500"/>
          </a:bodyPr>
          <a:lstStyle/>
          <a:p>
            <a:pPr marL="0" indent="0" algn="ctr">
              <a:buNone/>
            </a:pPr>
            <a:r>
              <a:rPr lang="pt-BR" sz="2500" b="1" i="0" u="none" strike="noStrike" baseline="0" dirty="0">
                <a:solidFill>
                  <a:srgbClr val="000000"/>
                </a:solidFill>
                <a:latin typeface="+mj-lt"/>
              </a:rPr>
              <a:t>Situação 1 - Os fluxos de caixa requerem o uso dos fatores de pagamento único (P/F e F/P)</a:t>
            </a:r>
          </a:p>
          <a:p>
            <a:pPr marL="0" indent="0" algn="just">
              <a:buNone/>
            </a:pPr>
            <a:r>
              <a:rPr lang="pt-BR" sz="2400" b="0" i="0" u="none" strike="noStrike" baseline="0" dirty="0">
                <a:solidFill>
                  <a:srgbClr val="000000"/>
                </a:solidFill>
                <a:latin typeface="Calibri Light" panose="020F0302020204030204" pitchFamily="34" charset="0"/>
              </a:rPr>
              <a:t>Dois requisitos devem ser satisfeitos: (1) deve-se calcular uma taxa efetiva para i; (2) o período de tempo (n) deve ser o mesmo de i. </a:t>
            </a:r>
          </a:p>
          <a:p>
            <a:pPr marL="0" indent="0" algn="just">
              <a:buNone/>
            </a:pPr>
            <a:r>
              <a:rPr lang="pt-BR" sz="2400" b="0" i="0" u="none" strike="noStrike" baseline="0" dirty="0">
                <a:solidFill>
                  <a:srgbClr val="000000"/>
                </a:solidFill>
                <a:latin typeface="Calibri Light" panose="020F0302020204030204" pitchFamily="34" charset="0"/>
              </a:rPr>
              <a:t>Por exemplo, suponha que a taxa de juros efetiva estabelecida no cartão de crédito seja de 15% ao ano, capitalizado mensalmente. Neste caso, </a:t>
            </a:r>
            <a:r>
              <a:rPr lang="pt-BR" sz="2400" b="0" i="0" u="none" strike="noStrike" baseline="0" dirty="0" smtClean="0">
                <a:solidFill>
                  <a:srgbClr val="000000"/>
                </a:solidFill>
                <a:latin typeface="Calibri Light" panose="020F0302020204030204" pitchFamily="34" charset="0"/>
              </a:rPr>
              <a:t>o PC </a:t>
            </a:r>
            <a:r>
              <a:rPr lang="pt-BR" sz="2400" b="0" i="0" u="none" strike="noStrike" baseline="0" dirty="0">
                <a:solidFill>
                  <a:srgbClr val="000000"/>
                </a:solidFill>
                <a:latin typeface="Calibri Light" panose="020F0302020204030204" pitchFamily="34" charset="0"/>
              </a:rPr>
              <a:t>é igual a um mês. Para calcular P ou F ao longo de um período de dois anos, se calcula a taxa mensal efetiva de 15%/12 = 1,25% e o total de meses de 2*12= 24. Assim, os valores 1,25% (i) e 24 meses (n) são utilizados para o cálculo dos fatores de P/F e F/P.</a:t>
            </a:r>
          </a:p>
          <a:p>
            <a:pPr marL="0" indent="0" algn="just">
              <a:buNone/>
            </a:pPr>
            <a:r>
              <a:rPr lang="pt-BR" sz="2400" b="1" dirty="0">
                <a:solidFill>
                  <a:srgbClr val="000000"/>
                </a:solidFill>
                <a:latin typeface="Calibri Light" panose="020F0302020204030204" pitchFamily="34" charset="0"/>
              </a:rPr>
              <a:t>Importante:</a:t>
            </a:r>
          </a:p>
          <a:p>
            <a:pPr marL="0" indent="0" algn="just">
              <a:buNone/>
            </a:pPr>
            <a:r>
              <a:rPr lang="pt-BR" sz="2400" b="0" i="0" u="none" strike="noStrike" baseline="0" dirty="0">
                <a:solidFill>
                  <a:srgbClr val="000000"/>
                </a:solidFill>
                <a:latin typeface="+mj-lt"/>
              </a:rPr>
              <a:t>As tabelas de juros podem ser encontradas em várias obras. Na base digital do Senac, você pode encontrar a tabela de fatores na obra: BLANK, L. T.; TARQUIN, A. J. </a:t>
            </a:r>
            <a:r>
              <a:rPr lang="pt-BR" sz="2400" b="1" i="0" u="none" strike="noStrike" baseline="0" dirty="0">
                <a:solidFill>
                  <a:srgbClr val="000000"/>
                </a:solidFill>
                <a:latin typeface="+mj-lt"/>
              </a:rPr>
              <a:t>Engenharia econômica</a:t>
            </a:r>
            <a:r>
              <a:rPr lang="pt-BR" sz="2400" b="0" i="0" u="none" strike="noStrike" baseline="0" dirty="0">
                <a:solidFill>
                  <a:srgbClr val="000000"/>
                </a:solidFill>
                <a:latin typeface="+mj-lt"/>
              </a:rPr>
              <a:t>. 6. Ed. Rio de Janeiro: </a:t>
            </a:r>
            <a:r>
              <a:rPr lang="pt-BR" sz="2400" b="0" i="0" u="none" strike="noStrike" baseline="0" dirty="0" err="1">
                <a:solidFill>
                  <a:srgbClr val="000000"/>
                </a:solidFill>
                <a:latin typeface="+mj-lt"/>
              </a:rPr>
              <a:t>MGraw</a:t>
            </a:r>
            <a:r>
              <a:rPr lang="pt-BR" sz="2400" b="0" i="0" u="none" strike="noStrike" baseline="0" dirty="0">
                <a:solidFill>
                  <a:srgbClr val="000000"/>
                </a:solidFill>
                <a:latin typeface="+mj-lt"/>
              </a:rPr>
              <a:t>-Hill. 2008. p. 734. Disponível em: &lt;http://online.vitalsource.com/#/books/9788563308986/ </a:t>
            </a:r>
            <a:r>
              <a:rPr lang="pt-BR" sz="2400" b="0" i="0" u="none" strike="noStrike" baseline="0" dirty="0" err="1">
                <a:solidFill>
                  <a:srgbClr val="000000"/>
                </a:solidFill>
                <a:latin typeface="+mj-lt"/>
              </a:rPr>
              <a:t>pages</a:t>
            </a:r>
            <a:r>
              <a:rPr lang="pt-BR" sz="2400" b="0" i="0" u="none" strike="noStrike" baseline="0" dirty="0">
                <a:solidFill>
                  <a:srgbClr val="000000"/>
                </a:solidFill>
                <a:latin typeface="+mj-lt"/>
              </a:rPr>
              <a:t>/47591420&gt;. Acesso em: 22 abr. 2014.</a:t>
            </a:r>
            <a:endParaRPr lang="pt-BR" sz="2400" dirty="0">
              <a:latin typeface="+mj-lt"/>
            </a:endParaRPr>
          </a:p>
        </p:txBody>
      </p:sp>
    </p:spTree>
    <p:extLst>
      <p:ext uri="{BB962C8B-B14F-4D97-AF65-F5344CB8AC3E}">
        <p14:creationId xmlns:p14="http://schemas.microsoft.com/office/powerpoint/2010/main" val="164011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F4539-590E-455C-B831-8142D1F4E190}"/>
              </a:ext>
            </a:extLst>
          </p:cNvPr>
          <p:cNvSpPr>
            <a:spLocks noGrp="1"/>
          </p:cNvSpPr>
          <p:nvPr>
            <p:ph type="title"/>
          </p:nvPr>
        </p:nvSpPr>
        <p:spPr/>
        <p:txBody>
          <a:bodyPr>
            <a:normAutofit/>
          </a:bodyPr>
          <a:lstStyle/>
          <a:p>
            <a:pPr algn="ctr"/>
            <a:r>
              <a:rPr lang="pt-BR" sz="3200" b="1" i="0" u="none" strike="noStrike" baseline="0" dirty="0">
                <a:solidFill>
                  <a:srgbClr val="000000"/>
                </a:solidFill>
              </a:rPr>
              <a:t>Relações de equivalência: pagamentos únicos e séries com PP maior ou igual a PC</a:t>
            </a:r>
            <a:endParaRPr lang="pt-BR" sz="3200" dirty="0"/>
          </a:p>
        </p:txBody>
      </p:sp>
      <p:sp>
        <p:nvSpPr>
          <p:cNvPr id="3" name="Espaço Reservado para Conteúdo 2">
            <a:extLst>
              <a:ext uri="{FF2B5EF4-FFF2-40B4-BE49-F238E27FC236}">
                <a16:creationId xmlns:a16="http://schemas.microsoft.com/office/drawing/2014/main" id="{4B98FEF5-8EF4-4378-B64C-33181CCFD292}"/>
              </a:ext>
            </a:extLst>
          </p:cNvPr>
          <p:cNvSpPr>
            <a:spLocks noGrp="1"/>
          </p:cNvSpPr>
          <p:nvPr>
            <p:ph idx="1"/>
          </p:nvPr>
        </p:nvSpPr>
        <p:spPr/>
        <p:txBody>
          <a:bodyPr>
            <a:normAutofit/>
          </a:bodyPr>
          <a:lstStyle/>
          <a:p>
            <a:pPr marL="0" indent="0" algn="just">
              <a:buNone/>
            </a:pPr>
            <a:r>
              <a:rPr lang="pt-BR" sz="2200" b="1" i="0" u="none" strike="noStrike" baseline="0" dirty="0">
                <a:solidFill>
                  <a:srgbClr val="000000"/>
                </a:solidFill>
                <a:latin typeface="+mj-lt"/>
              </a:rPr>
              <a:t>Situação 1 - Os fluxos de caixa requerem o uso dos fatores de pagamento único (</a:t>
            </a:r>
            <a:r>
              <a:rPr lang="pt-BR" sz="2200" b="1" i="0" u="none" strike="noStrike" baseline="0" dirty="0" smtClean="0">
                <a:solidFill>
                  <a:srgbClr val="000000"/>
                </a:solidFill>
                <a:latin typeface="+mj-lt"/>
              </a:rPr>
              <a:t>P / F </a:t>
            </a:r>
            <a:r>
              <a:rPr lang="pt-BR" sz="2200" b="1" i="0" u="none" strike="noStrike" baseline="0" dirty="0">
                <a:solidFill>
                  <a:srgbClr val="000000"/>
                </a:solidFill>
                <a:latin typeface="+mj-lt"/>
              </a:rPr>
              <a:t>e </a:t>
            </a:r>
            <a:r>
              <a:rPr lang="pt-BR" sz="2200" b="1" i="0" u="none" strike="noStrike" baseline="0" dirty="0" smtClean="0">
                <a:solidFill>
                  <a:srgbClr val="000000"/>
                </a:solidFill>
                <a:latin typeface="+mj-lt"/>
              </a:rPr>
              <a:t>F / P</a:t>
            </a:r>
            <a:r>
              <a:rPr lang="pt-BR" sz="2200" b="1" i="0" u="none" strike="noStrike" baseline="0" dirty="0">
                <a:solidFill>
                  <a:srgbClr val="000000"/>
                </a:solidFill>
                <a:latin typeface="+mj-lt"/>
              </a:rPr>
              <a:t>)</a:t>
            </a:r>
            <a:endParaRPr lang="pt-BR" sz="2200" b="0" i="0" u="none" strike="noStrike" baseline="0" dirty="0">
              <a:solidFill>
                <a:srgbClr val="000000"/>
              </a:solidFill>
              <a:latin typeface="+mj-lt"/>
            </a:endParaRPr>
          </a:p>
          <a:p>
            <a:pPr marL="0" indent="0" algn="just">
              <a:buNone/>
            </a:pPr>
            <a:r>
              <a:rPr lang="pt-BR" sz="2600" b="0" i="0" u="none" strike="noStrike" baseline="0" dirty="0">
                <a:solidFill>
                  <a:srgbClr val="000000"/>
                </a:solidFill>
                <a:latin typeface="Calibri Light" panose="020F0302020204030204" pitchFamily="34" charset="0"/>
              </a:rPr>
              <a:t>As equações de pagamento único, em notação estândar, podem ser expressas da seguinte maneira: </a:t>
            </a:r>
          </a:p>
          <a:p>
            <a:pPr marL="0" indent="0" algn="just">
              <a:buNone/>
            </a:pPr>
            <a:r>
              <a:rPr lang="pt-BR" sz="2600" b="0" i="0" u="none" strike="noStrike" baseline="0" dirty="0">
                <a:solidFill>
                  <a:srgbClr val="000000"/>
                </a:solidFill>
                <a:latin typeface="Calibri Light" panose="020F0302020204030204" pitchFamily="34" charset="0"/>
              </a:rPr>
              <a:t>P = F (P/F, i efetivo por período, número de períodos) </a:t>
            </a:r>
          </a:p>
          <a:p>
            <a:pPr marL="0" indent="0" algn="just">
              <a:buNone/>
            </a:pPr>
            <a:r>
              <a:rPr lang="pt-BR" sz="2600" b="0" i="0" u="none" strike="noStrike" baseline="0" dirty="0">
                <a:solidFill>
                  <a:srgbClr val="000000"/>
                </a:solidFill>
                <a:latin typeface="Calibri Light" panose="020F0302020204030204" pitchFamily="34" charset="0"/>
              </a:rPr>
              <a:t>F = P (F/P, i efetivo por período, número de períodos)</a:t>
            </a:r>
            <a:endParaRPr lang="pt-BR" sz="2600" dirty="0"/>
          </a:p>
        </p:txBody>
      </p:sp>
    </p:spTree>
    <p:extLst>
      <p:ext uri="{BB962C8B-B14F-4D97-AF65-F5344CB8AC3E}">
        <p14:creationId xmlns:p14="http://schemas.microsoft.com/office/powerpoint/2010/main" val="235618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AE85C-98ED-4204-BF2F-E3DAED8E824D}"/>
              </a:ext>
            </a:extLst>
          </p:cNvPr>
          <p:cNvSpPr>
            <a:spLocks noGrp="1"/>
          </p:cNvSpPr>
          <p:nvPr>
            <p:ph type="title"/>
          </p:nvPr>
        </p:nvSpPr>
        <p:spPr/>
        <p:txBody>
          <a:bodyPr>
            <a:normAutofit/>
          </a:bodyPr>
          <a:lstStyle/>
          <a:p>
            <a:pPr algn="ctr"/>
            <a:r>
              <a:rPr lang="pt-BR" sz="3200" b="1" i="0" u="none" strike="noStrike" baseline="0" dirty="0">
                <a:solidFill>
                  <a:srgbClr val="000000"/>
                </a:solidFill>
              </a:rPr>
              <a:t>Relações de equivalência: pagamentos únicos e séries com PP maior ou igual a PC</a:t>
            </a:r>
            <a:endParaRPr lang="pt-BR" sz="3200" dirty="0"/>
          </a:p>
        </p:txBody>
      </p:sp>
      <p:sp>
        <p:nvSpPr>
          <p:cNvPr id="3" name="Espaço Reservado para Conteúdo 2">
            <a:extLst>
              <a:ext uri="{FF2B5EF4-FFF2-40B4-BE49-F238E27FC236}">
                <a16:creationId xmlns:a16="http://schemas.microsoft.com/office/drawing/2014/main" id="{58F39823-DCD9-4C2D-BDF7-CAB24DEE9841}"/>
              </a:ext>
            </a:extLst>
          </p:cNvPr>
          <p:cNvSpPr>
            <a:spLocks noGrp="1"/>
          </p:cNvSpPr>
          <p:nvPr>
            <p:ph idx="1"/>
          </p:nvPr>
        </p:nvSpPr>
        <p:spPr>
          <a:xfrm>
            <a:off x="838200" y="1547446"/>
            <a:ext cx="10515600" cy="4629517"/>
          </a:xfrm>
        </p:spPr>
        <p:txBody>
          <a:bodyPr>
            <a:normAutofit/>
          </a:bodyPr>
          <a:lstStyle/>
          <a:p>
            <a:pPr marL="0" indent="0">
              <a:buNone/>
            </a:pPr>
            <a:r>
              <a:rPr lang="pt-BR" sz="2400" b="1" i="0" u="none" strike="noStrike" baseline="0" dirty="0">
                <a:solidFill>
                  <a:srgbClr val="000000"/>
                </a:solidFill>
                <a:latin typeface="+mj-lt"/>
              </a:rPr>
              <a:t>Situação 2 - Os fluxos de caixa requerem o uso de séries de anuidade ou gradiente. </a:t>
            </a:r>
          </a:p>
          <a:p>
            <a:pPr marL="0" indent="0">
              <a:buNone/>
            </a:pPr>
            <a:endParaRPr lang="pt-BR" sz="2400" b="1" dirty="0">
              <a:solidFill>
                <a:srgbClr val="000000"/>
              </a:solidFill>
              <a:latin typeface="+mj-lt"/>
            </a:endParaRPr>
          </a:p>
          <a:p>
            <a:pPr marL="0" indent="0" algn="just">
              <a:buNone/>
            </a:pPr>
            <a:r>
              <a:rPr lang="pt-BR" sz="2400" b="0" i="0" u="none" strike="noStrike" baseline="0" dirty="0">
                <a:solidFill>
                  <a:srgbClr val="000000"/>
                </a:solidFill>
                <a:latin typeface="Calibri Light" panose="020F0302020204030204" pitchFamily="34" charset="0"/>
              </a:rPr>
              <a:t>O procedimento é o mesmo que descrito na situação 1, tendo apenas que observar duas diretrizes básicas: </a:t>
            </a:r>
          </a:p>
          <a:p>
            <a:r>
              <a:rPr lang="pt-BR" sz="2400" b="0" i="0" u="none" strike="noStrike" baseline="0" dirty="0">
                <a:solidFill>
                  <a:srgbClr val="000000"/>
                </a:solidFill>
                <a:latin typeface="Calibri Light" panose="020F0302020204030204" pitchFamily="34" charset="0"/>
              </a:rPr>
              <a:t>calcula-se a taxa de juros efetiva i por período de pagamento; </a:t>
            </a:r>
          </a:p>
          <a:p>
            <a:r>
              <a:rPr lang="pt-BR" sz="2400" b="0" i="0" u="none" strike="noStrike" baseline="0" dirty="0">
                <a:solidFill>
                  <a:srgbClr val="000000"/>
                </a:solidFill>
                <a:latin typeface="Calibri Light" panose="020F0302020204030204" pitchFamily="34" charset="0"/>
              </a:rPr>
              <a:t>determina-se n como o número total de períodos de pagamento. </a:t>
            </a:r>
          </a:p>
          <a:p>
            <a:pPr marL="0" indent="0">
              <a:buNone/>
            </a:pPr>
            <a:endParaRPr lang="pt-BR" sz="2400" dirty="0">
              <a:latin typeface="+mj-lt"/>
            </a:endParaRPr>
          </a:p>
        </p:txBody>
      </p:sp>
    </p:spTree>
    <p:extLst>
      <p:ext uri="{BB962C8B-B14F-4D97-AF65-F5344CB8AC3E}">
        <p14:creationId xmlns:p14="http://schemas.microsoft.com/office/powerpoint/2010/main" val="210088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204FF-7943-461C-B694-39479B0CDC8F}"/>
              </a:ext>
            </a:extLst>
          </p:cNvPr>
          <p:cNvSpPr>
            <a:spLocks noGrp="1"/>
          </p:cNvSpPr>
          <p:nvPr>
            <p:ph type="title"/>
          </p:nvPr>
        </p:nvSpPr>
        <p:spPr>
          <a:xfrm>
            <a:off x="838200" y="365126"/>
            <a:ext cx="10515600" cy="1140118"/>
          </a:xfrm>
        </p:spPr>
        <p:txBody>
          <a:bodyPr>
            <a:normAutofit/>
          </a:bodyPr>
          <a:lstStyle/>
          <a:p>
            <a:pPr algn="ctr"/>
            <a:r>
              <a:rPr lang="pt-BR" sz="3200" b="1" i="0" u="none" strike="noStrike" baseline="0" dirty="0">
                <a:solidFill>
                  <a:srgbClr val="000000"/>
                </a:solidFill>
              </a:rPr>
              <a:t>Relações de equivalência: pagamentos únicos e séries com PP menor que PC </a:t>
            </a:r>
            <a:endParaRPr lang="pt-BR" sz="3200" dirty="0"/>
          </a:p>
        </p:txBody>
      </p:sp>
      <p:sp>
        <p:nvSpPr>
          <p:cNvPr id="3" name="Espaço Reservado para Conteúdo 2">
            <a:extLst>
              <a:ext uri="{FF2B5EF4-FFF2-40B4-BE49-F238E27FC236}">
                <a16:creationId xmlns:a16="http://schemas.microsoft.com/office/drawing/2014/main" id="{C9BB962E-1A42-4C39-BE04-6C87CA5F45E6}"/>
              </a:ext>
            </a:extLst>
          </p:cNvPr>
          <p:cNvSpPr>
            <a:spLocks noGrp="1"/>
          </p:cNvSpPr>
          <p:nvPr>
            <p:ph idx="1"/>
          </p:nvPr>
        </p:nvSpPr>
        <p:spPr>
          <a:xfrm>
            <a:off x="838200" y="1505244"/>
            <a:ext cx="10515600" cy="4671719"/>
          </a:xfrm>
        </p:spPr>
        <p:txBody>
          <a:bodyPr>
            <a:normAutofit lnSpcReduction="10000"/>
          </a:bodyPr>
          <a:lstStyle/>
          <a:p>
            <a:pPr marL="0" indent="0" algn="just">
              <a:buNone/>
            </a:pPr>
            <a:r>
              <a:rPr lang="pt-BR" sz="2400" b="0" i="0" u="none" strike="noStrike" baseline="0" dirty="0">
                <a:solidFill>
                  <a:srgbClr val="000000"/>
                </a:solidFill>
                <a:latin typeface="Calibri Light" panose="020F0302020204030204" pitchFamily="34" charset="0"/>
              </a:rPr>
              <a:t>Um exemplo de PP menor que PC é o de uma empresa que realiza pagamentos mensais, para cobrir um empréstimo bancário de $ 10 milhões, com juros capitalizados trimestralmente. Caso a empresa decida realizar pagamento antecipado, o executivo da empresa negociará com o banco a redução dos juros. </a:t>
            </a:r>
          </a:p>
          <a:p>
            <a:pPr marL="0" indent="0" algn="just">
              <a:buNone/>
            </a:pPr>
            <a:r>
              <a:rPr lang="pt-BR" sz="2400" b="0" i="0" u="none" strike="noStrike" baseline="0" dirty="0">
                <a:solidFill>
                  <a:srgbClr val="000000"/>
                </a:solidFill>
                <a:latin typeface="Calibri Light" panose="020F0302020204030204" pitchFamily="34" charset="0"/>
              </a:rPr>
              <a:t>Nestes casos, o procedimento para calcular o valor futuro ou o valor presente depende das condições especificadas em relação a capitalização entre os períodos. Podem existir 3 situações possíveis: </a:t>
            </a:r>
          </a:p>
          <a:p>
            <a:pPr marL="0" indent="0" algn="just">
              <a:buNone/>
            </a:pPr>
            <a:r>
              <a:rPr lang="pt-BR" sz="2400" b="0" i="0" u="none" strike="noStrike" baseline="0" dirty="0">
                <a:solidFill>
                  <a:srgbClr val="000000"/>
                </a:solidFill>
                <a:latin typeface="Calibri Light" panose="020F0302020204030204" pitchFamily="34" charset="0"/>
              </a:rPr>
              <a:t>Não há juros pagos sobre o dinheiro depositado ou retirado entre os períodos de capitalização; </a:t>
            </a:r>
          </a:p>
          <a:p>
            <a:pPr marL="0" indent="0" algn="just">
              <a:buNone/>
            </a:pPr>
            <a:r>
              <a:rPr lang="pt-BR" sz="2400" b="0" i="0" u="none" strike="noStrike" baseline="0" dirty="0">
                <a:solidFill>
                  <a:srgbClr val="000000"/>
                </a:solidFill>
                <a:latin typeface="Calibri Light" panose="020F0302020204030204" pitchFamily="34" charset="0"/>
              </a:rPr>
              <a:t>O dinheiro depositado ou retirado entre os períodos de capitalização são remunerados com juros simples; </a:t>
            </a:r>
          </a:p>
          <a:p>
            <a:pPr marL="0" indent="0" algn="just">
              <a:buNone/>
            </a:pPr>
            <a:r>
              <a:rPr lang="pt-BR" sz="2400" b="0" i="0" u="none" strike="noStrike" baseline="0" dirty="0">
                <a:solidFill>
                  <a:srgbClr val="000000"/>
                </a:solidFill>
                <a:latin typeface="Calibri Light" panose="020F0302020204030204" pitchFamily="34" charset="0"/>
              </a:rPr>
              <a:t>O dinheiro depositado ou retirado entre os períodos de capitalização são remunerados com juros compostos. </a:t>
            </a:r>
          </a:p>
          <a:p>
            <a:pPr marL="0" indent="0" algn="just">
              <a:buNone/>
            </a:pPr>
            <a:endParaRPr lang="pt-BR" dirty="0"/>
          </a:p>
        </p:txBody>
      </p:sp>
    </p:spTree>
    <p:extLst>
      <p:ext uri="{BB962C8B-B14F-4D97-AF65-F5344CB8AC3E}">
        <p14:creationId xmlns:p14="http://schemas.microsoft.com/office/powerpoint/2010/main" val="361355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20FC22-6BDB-4FA1-85D5-32DF8DADD4BE}"/>
              </a:ext>
            </a:extLst>
          </p:cNvPr>
          <p:cNvSpPr>
            <a:spLocks noGrp="1"/>
          </p:cNvSpPr>
          <p:nvPr>
            <p:ph type="title"/>
          </p:nvPr>
        </p:nvSpPr>
        <p:spPr>
          <a:xfrm>
            <a:off x="838200" y="365125"/>
            <a:ext cx="10515600" cy="1097915"/>
          </a:xfrm>
        </p:spPr>
        <p:txBody>
          <a:bodyPr>
            <a:normAutofit/>
          </a:bodyPr>
          <a:lstStyle/>
          <a:p>
            <a:pPr algn="ctr"/>
            <a:r>
              <a:rPr lang="pt-BR" sz="3200" b="1" i="0" u="none" strike="noStrike" baseline="0" dirty="0">
                <a:solidFill>
                  <a:srgbClr val="000000"/>
                </a:solidFill>
              </a:rPr>
              <a:t>Relações de equivalência: pagamentos únicos e séries com PP menor que PC </a:t>
            </a:r>
            <a:endParaRPr lang="pt-BR" sz="3200" dirty="0"/>
          </a:p>
        </p:txBody>
      </p:sp>
      <p:sp>
        <p:nvSpPr>
          <p:cNvPr id="3" name="Espaço Reservado para Conteúdo 2">
            <a:extLst>
              <a:ext uri="{FF2B5EF4-FFF2-40B4-BE49-F238E27FC236}">
                <a16:creationId xmlns:a16="http://schemas.microsoft.com/office/drawing/2014/main" id="{3A210633-A68D-40A3-9117-D7DA66DFDE61}"/>
              </a:ext>
            </a:extLst>
          </p:cNvPr>
          <p:cNvSpPr>
            <a:spLocks noGrp="1"/>
          </p:cNvSpPr>
          <p:nvPr>
            <p:ph idx="1"/>
          </p:nvPr>
        </p:nvSpPr>
        <p:spPr>
          <a:xfrm>
            <a:off x="838200" y="1463040"/>
            <a:ext cx="10515600" cy="4713923"/>
          </a:xfrm>
        </p:spPr>
        <p:txBody>
          <a:bodyPr>
            <a:normAutofit/>
          </a:bodyPr>
          <a:lstStyle/>
          <a:p>
            <a:pPr marL="0" indent="0">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400" b="0" i="0" u="none" strike="noStrike" baseline="0" dirty="0">
                <a:solidFill>
                  <a:srgbClr val="000000"/>
                </a:solidFill>
                <a:latin typeface="Calibri Light" panose="020F0302020204030204" pitchFamily="34" charset="0"/>
              </a:rPr>
              <a:t>Vamos considerar apenas a situação 1, já que a maioria das transações reais do mercado se encontram dentro desta situação. Se não se paga juros sobre as transações entre os períodos, então, considera-se que qualquer quantidade de dinheiro depositado/retirado entre os períodos de capitalização tem sido depositadas ao final de período de capitalização ou retirada no começo deste período. Isso leva, com efeito, que os fluxos de caixa correspondem a uma situação em que PP = PC, resultando em procedimentos semelhante ao apresentado em </a:t>
            </a:r>
            <a:r>
              <a:rPr lang="pt-BR" sz="2400" i="0" u="none" strike="noStrike" baseline="0" dirty="0">
                <a:solidFill>
                  <a:srgbClr val="000000"/>
                </a:solidFill>
                <a:latin typeface="+mj-lt"/>
              </a:rPr>
              <a:t>Relações de equivalência: pagamentos únicos e séries com PP maior ou igual a PC .</a:t>
            </a:r>
          </a:p>
          <a:p>
            <a:pPr marL="0" indent="0" algn="just">
              <a:buNone/>
            </a:pPr>
            <a:endParaRPr lang="pt-BR" sz="2400" dirty="0">
              <a:latin typeface="+mj-lt"/>
            </a:endParaRPr>
          </a:p>
        </p:txBody>
      </p:sp>
    </p:spTree>
    <p:extLst>
      <p:ext uri="{BB962C8B-B14F-4D97-AF65-F5344CB8AC3E}">
        <p14:creationId xmlns:p14="http://schemas.microsoft.com/office/powerpoint/2010/main" val="198313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0E9EDD-6E22-42AB-8BE1-6E289661C96B}"/>
              </a:ext>
            </a:extLst>
          </p:cNvPr>
          <p:cNvSpPr>
            <a:spLocks noGrp="1"/>
          </p:cNvSpPr>
          <p:nvPr>
            <p:ph type="title"/>
          </p:nvPr>
        </p:nvSpPr>
        <p:spPr>
          <a:xfrm>
            <a:off x="838200" y="365125"/>
            <a:ext cx="10515600" cy="746223"/>
          </a:xfrm>
        </p:spPr>
        <p:txBody>
          <a:bodyPr>
            <a:noAutofit/>
          </a:bodyPr>
          <a:lstStyle/>
          <a:p>
            <a:pPr algn="ctr"/>
            <a:r>
              <a:rPr lang="pt-BR" sz="3200" b="1" i="0" u="none" strike="noStrike" baseline="0" dirty="0">
                <a:solidFill>
                  <a:srgbClr val="000000"/>
                </a:solidFill>
              </a:rPr>
              <a:t>Relações de equivalência: pagamentos únicos e séries com PP menor que PC </a:t>
            </a:r>
            <a:endParaRPr lang="pt-BR" sz="3200" dirty="0"/>
          </a:p>
        </p:txBody>
      </p:sp>
      <p:sp>
        <p:nvSpPr>
          <p:cNvPr id="3" name="Espaço Reservado para Conteúdo 2">
            <a:extLst>
              <a:ext uri="{FF2B5EF4-FFF2-40B4-BE49-F238E27FC236}">
                <a16:creationId xmlns:a16="http://schemas.microsoft.com/office/drawing/2014/main" id="{BBA65B4B-0579-4BD6-AC54-894068B8F513}"/>
              </a:ext>
            </a:extLst>
          </p:cNvPr>
          <p:cNvSpPr>
            <a:spLocks noGrp="1"/>
          </p:cNvSpPr>
          <p:nvPr>
            <p:ph idx="1"/>
          </p:nvPr>
        </p:nvSpPr>
        <p:spPr>
          <a:xfrm>
            <a:off x="838200" y="1266092"/>
            <a:ext cx="10515600" cy="5226783"/>
          </a:xfrm>
        </p:spPr>
        <p:txBody>
          <a:bodyPr>
            <a:normAutofit fontScale="55000" lnSpcReduction="20000"/>
          </a:bodyPr>
          <a:lstStyle/>
          <a:p>
            <a:pPr marL="0" indent="0" algn="just">
              <a:buNone/>
            </a:pPr>
            <a:r>
              <a:rPr lang="pt-BR" sz="4200" b="0" i="0" u="none" strike="noStrike" baseline="0" dirty="0">
                <a:solidFill>
                  <a:srgbClr val="000000"/>
                </a:solidFill>
                <a:latin typeface="+mj-lt"/>
              </a:rPr>
              <a:t>Se uma pessoa deposita $ 1.000 agora, $ 3.000 dentro de 4 anos, a partir da data do depósito anterior, e $ 1.500 dentro de 6 anos, a uma taxa de 12% ao ano, com capitalização semestral. Quanto dinheiro terá dentro de 10 anos? </a:t>
            </a:r>
          </a:p>
          <a:p>
            <a:pPr marL="0" indent="0" algn="just">
              <a:buNone/>
            </a:pPr>
            <a:r>
              <a:rPr lang="pt-BR" sz="4200" b="1" i="0" u="none" strike="noStrike" baseline="0" dirty="0">
                <a:solidFill>
                  <a:srgbClr val="000000"/>
                </a:solidFill>
                <a:latin typeface="+mj-lt"/>
              </a:rPr>
              <a:t>Solução</a:t>
            </a:r>
            <a:r>
              <a:rPr lang="pt-BR" sz="4200" b="0" i="0" u="none" strike="noStrike" baseline="0" dirty="0">
                <a:solidFill>
                  <a:srgbClr val="000000"/>
                </a:solidFill>
                <a:latin typeface="+mj-lt"/>
              </a:rPr>
              <a:t>: </a:t>
            </a:r>
          </a:p>
          <a:p>
            <a:pPr marL="0" indent="0" algn="just">
              <a:buNone/>
            </a:pPr>
            <a:r>
              <a:rPr lang="pt-BR" sz="4200" b="0" i="0" u="none" strike="noStrike" baseline="0" dirty="0">
                <a:solidFill>
                  <a:srgbClr val="000000"/>
                </a:solidFill>
                <a:latin typeface="+mj-lt"/>
              </a:rPr>
              <a:t>Suponha que você decidiu utilizar taxas de juros anual, para resolver o problema. </a:t>
            </a:r>
          </a:p>
          <a:p>
            <a:pPr marL="0" indent="0" algn="just">
              <a:buNone/>
            </a:pPr>
            <a:r>
              <a:rPr lang="pt-BR" sz="4200" b="0" i="0" u="none" strike="noStrike" baseline="0" dirty="0">
                <a:solidFill>
                  <a:srgbClr val="000000"/>
                </a:solidFill>
                <a:latin typeface="+mj-lt"/>
              </a:rPr>
              <a:t>Dado que só pode ser utilizada taxa de juros efetiva, o primeiro passo é calcular a taxa efetiva anual. </a:t>
            </a:r>
          </a:p>
          <a:p>
            <a:pPr marL="0" indent="0" algn="just">
              <a:buNone/>
            </a:pPr>
            <a:r>
              <a:rPr lang="pt-BR" sz="4200" b="1" i="0" u="none" strike="noStrike" baseline="0" dirty="0">
                <a:solidFill>
                  <a:srgbClr val="000000"/>
                </a:solidFill>
                <a:latin typeface="+mj-lt"/>
              </a:rPr>
              <a:t>i = (1+ r/m)</a:t>
            </a:r>
            <a:r>
              <a:rPr lang="pt-BR" sz="4200" b="1" i="0" u="none" strike="noStrike" baseline="30000" dirty="0">
                <a:solidFill>
                  <a:srgbClr val="000000"/>
                </a:solidFill>
                <a:latin typeface="+mj-lt"/>
              </a:rPr>
              <a:t>m</a:t>
            </a:r>
            <a:r>
              <a:rPr lang="pt-BR" sz="4200" b="1" i="0" u="none" strike="noStrike" baseline="0" dirty="0">
                <a:solidFill>
                  <a:srgbClr val="000000"/>
                </a:solidFill>
                <a:latin typeface="+mj-lt"/>
              </a:rPr>
              <a:t> -1 </a:t>
            </a:r>
            <a:endParaRPr lang="pt-BR" sz="4200" b="0" i="0" u="none" strike="noStrike" baseline="0" dirty="0">
              <a:solidFill>
                <a:srgbClr val="000000"/>
              </a:solidFill>
              <a:latin typeface="+mj-lt"/>
            </a:endParaRPr>
          </a:p>
          <a:p>
            <a:pPr marL="0" indent="0" algn="just">
              <a:buNone/>
            </a:pPr>
            <a:r>
              <a:rPr lang="pt-BR" sz="4200" b="0" i="0" u="none" strike="noStrike" baseline="0" dirty="0">
                <a:solidFill>
                  <a:srgbClr val="000000"/>
                </a:solidFill>
                <a:latin typeface="+mj-lt"/>
              </a:rPr>
              <a:t>i = (1+0,12/2)</a:t>
            </a:r>
            <a:r>
              <a:rPr lang="pt-BR" sz="4200" b="0" i="0" u="none" strike="noStrike" baseline="30000" dirty="0">
                <a:solidFill>
                  <a:srgbClr val="000000"/>
                </a:solidFill>
                <a:latin typeface="+mj-lt"/>
              </a:rPr>
              <a:t>2</a:t>
            </a:r>
            <a:r>
              <a:rPr lang="pt-BR" sz="4200" b="0" i="0" u="none" strike="noStrike" baseline="0" dirty="0">
                <a:solidFill>
                  <a:srgbClr val="000000"/>
                </a:solidFill>
                <a:latin typeface="+mj-lt"/>
              </a:rPr>
              <a:t>  -1 </a:t>
            </a:r>
          </a:p>
          <a:p>
            <a:pPr marL="0" indent="0" algn="just">
              <a:buNone/>
            </a:pPr>
            <a:r>
              <a:rPr lang="pt-BR" sz="4200" b="0" i="0" u="none" strike="noStrike" baseline="0" dirty="0">
                <a:solidFill>
                  <a:srgbClr val="000000"/>
                </a:solidFill>
                <a:latin typeface="+mj-lt"/>
              </a:rPr>
              <a:t>i = 12,36% ao ano </a:t>
            </a:r>
          </a:p>
          <a:p>
            <a:pPr marL="0" indent="0" algn="just">
              <a:buNone/>
            </a:pPr>
            <a:r>
              <a:rPr lang="pt-BR" sz="4200" b="0" i="0" u="none" strike="noStrike" baseline="0" dirty="0">
                <a:solidFill>
                  <a:srgbClr val="000000"/>
                </a:solidFill>
                <a:latin typeface="+mj-lt"/>
              </a:rPr>
              <a:t>Dado que i está expresso em unidades anuais, n deve estar expresso em anos. </a:t>
            </a:r>
          </a:p>
          <a:p>
            <a:pPr marL="0" indent="0" algn="just">
              <a:buNone/>
            </a:pPr>
            <a:r>
              <a:rPr lang="pt-BR" sz="4200" b="0" i="0" u="none" strike="noStrike" baseline="0" dirty="0">
                <a:solidFill>
                  <a:srgbClr val="000000"/>
                </a:solidFill>
                <a:latin typeface="+mj-lt"/>
              </a:rPr>
              <a:t>F = 1000(F/P,12.36%,10)+3000(F/P,12.36%,6)+1500(F/P,12.36%,4) </a:t>
            </a:r>
          </a:p>
          <a:p>
            <a:pPr marL="0" indent="0" algn="just">
              <a:buNone/>
            </a:pPr>
            <a:r>
              <a:rPr lang="pt-BR" sz="4200" b="0" i="0" u="none" strike="noStrike" baseline="0" dirty="0">
                <a:solidFill>
                  <a:srgbClr val="000000"/>
                </a:solidFill>
                <a:latin typeface="+mj-lt"/>
              </a:rPr>
              <a:t>F = 1000(3.21)+3000(2.01)+1500(1.59) </a:t>
            </a:r>
          </a:p>
          <a:p>
            <a:pPr marL="0" indent="0" algn="just">
              <a:buNone/>
            </a:pPr>
            <a:r>
              <a:rPr lang="pt-BR" sz="4200" b="0" i="0" u="none" strike="noStrike" baseline="0" dirty="0">
                <a:solidFill>
                  <a:srgbClr val="000000"/>
                </a:solidFill>
                <a:latin typeface="+mj-lt"/>
              </a:rPr>
              <a:t>F = $ 11625.00 </a:t>
            </a:r>
          </a:p>
          <a:p>
            <a:pPr marL="0" indent="0" algn="just">
              <a:buNone/>
            </a:pPr>
            <a:r>
              <a:rPr lang="pt-BR" sz="2400" b="0" i="0" u="none" strike="noStrike" baseline="0" dirty="0">
                <a:solidFill>
                  <a:srgbClr val="000000"/>
                </a:solidFill>
                <a:latin typeface="+mj-lt"/>
              </a:rPr>
              <a:t>	</a:t>
            </a:r>
          </a:p>
          <a:p>
            <a:pPr marL="0" indent="0">
              <a:buNone/>
            </a:pPr>
            <a:endParaRPr lang="pt-BR" dirty="0"/>
          </a:p>
        </p:txBody>
      </p:sp>
    </p:spTree>
    <p:extLst>
      <p:ext uri="{BB962C8B-B14F-4D97-AF65-F5344CB8AC3E}">
        <p14:creationId xmlns:p14="http://schemas.microsoft.com/office/powerpoint/2010/main" val="1366070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9F3C9-559E-461D-B87B-559D20C63E04}"/>
              </a:ext>
            </a:extLst>
          </p:cNvPr>
          <p:cNvSpPr>
            <a:spLocks noGrp="1"/>
          </p:cNvSpPr>
          <p:nvPr>
            <p:ph type="title"/>
          </p:nvPr>
        </p:nvSpPr>
        <p:spPr>
          <a:xfrm>
            <a:off x="838200" y="365125"/>
            <a:ext cx="10515600" cy="1027577"/>
          </a:xfrm>
        </p:spPr>
        <p:txBody>
          <a:bodyPr>
            <a:normAutofit/>
          </a:bodyPr>
          <a:lstStyle/>
          <a:p>
            <a:pPr algn="ctr"/>
            <a:r>
              <a:rPr lang="pt-BR" sz="3200" b="1" i="0" u="none" strike="noStrike" baseline="0" dirty="0">
                <a:solidFill>
                  <a:srgbClr val="000000"/>
                </a:solidFill>
              </a:rPr>
              <a:t>Relações de equivalência: pagamentos únicos e séries com PP menor que PC </a:t>
            </a:r>
            <a:endParaRPr lang="pt-BR" sz="3200" dirty="0"/>
          </a:p>
        </p:txBody>
      </p:sp>
      <p:sp>
        <p:nvSpPr>
          <p:cNvPr id="3" name="Espaço Reservado para Conteúdo 2">
            <a:extLst>
              <a:ext uri="{FF2B5EF4-FFF2-40B4-BE49-F238E27FC236}">
                <a16:creationId xmlns:a16="http://schemas.microsoft.com/office/drawing/2014/main" id="{EDAEAAC2-78DF-4B03-A7D9-FA756855BF88}"/>
              </a:ext>
            </a:extLst>
          </p:cNvPr>
          <p:cNvSpPr>
            <a:spLocks noGrp="1"/>
          </p:cNvSpPr>
          <p:nvPr>
            <p:ph idx="1"/>
          </p:nvPr>
        </p:nvSpPr>
        <p:spPr/>
        <p:txBody>
          <a:bodyPr/>
          <a:lstStyle/>
          <a:p>
            <a:pPr marL="0" indent="0" algn="just">
              <a:buNone/>
            </a:pPr>
            <a:r>
              <a:rPr lang="pt-BR" sz="2600" b="0" i="0" u="none" strike="noStrike" baseline="0" dirty="0">
                <a:solidFill>
                  <a:srgbClr val="000000"/>
                </a:solidFill>
                <a:latin typeface="Calibri Light" panose="020F0302020204030204" pitchFamily="34" charset="0"/>
              </a:rPr>
              <a:t>Como o juros capitaliza semestralmente, se utilizarmos a taxa de juros efetiva semestral, obtemos o seguinte resultado: </a:t>
            </a:r>
          </a:p>
          <a:p>
            <a:pPr marL="0" indent="0" algn="just">
              <a:buNone/>
            </a:pPr>
            <a:r>
              <a:rPr lang="pt-BR" sz="2600" b="0" i="0" u="none" strike="noStrike" baseline="0" dirty="0">
                <a:solidFill>
                  <a:srgbClr val="000000"/>
                </a:solidFill>
                <a:latin typeface="Calibri Light" panose="020F0302020204030204" pitchFamily="34" charset="0"/>
              </a:rPr>
              <a:t>F = 1000(F/P,6%,20)+3000(F/P,6%,12)+1500(F/P,6%,8) </a:t>
            </a:r>
          </a:p>
          <a:p>
            <a:pPr marL="0" indent="0" algn="just">
              <a:buNone/>
            </a:pPr>
            <a:r>
              <a:rPr lang="pt-BR" sz="2600" b="0" i="0" u="none" strike="noStrike" baseline="0" dirty="0">
                <a:solidFill>
                  <a:srgbClr val="000000"/>
                </a:solidFill>
                <a:latin typeface="Calibri Light" panose="020F0302020204030204" pitchFamily="34" charset="0"/>
              </a:rPr>
              <a:t>F = 1000(3.2071)+3000(2.0122)+1500(1.5938) </a:t>
            </a:r>
          </a:p>
          <a:p>
            <a:pPr marL="0" indent="0">
              <a:buNone/>
            </a:pPr>
            <a:r>
              <a:rPr lang="pt-BR" sz="2600" b="0" i="0" u="none" strike="noStrike" baseline="0" dirty="0">
                <a:solidFill>
                  <a:srgbClr val="000000"/>
                </a:solidFill>
                <a:latin typeface="Calibri Light" panose="020F0302020204030204" pitchFamily="34" charset="0"/>
              </a:rPr>
              <a:t>F = $11634.40 	</a:t>
            </a:r>
          </a:p>
          <a:p>
            <a:pPr marL="0" indent="0">
              <a:buNone/>
            </a:pPr>
            <a:endParaRPr lang="pt-BR" dirty="0"/>
          </a:p>
        </p:txBody>
      </p:sp>
    </p:spTree>
    <p:extLst>
      <p:ext uri="{BB962C8B-B14F-4D97-AF65-F5344CB8AC3E}">
        <p14:creationId xmlns:p14="http://schemas.microsoft.com/office/powerpoint/2010/main" val="3026096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A380D-431E-4BE0-8BCB-D1ECE07951DB}"/>
              </a:ext>
            </a:extLst>
          </p:cNvPr>
          <p:cNvSpPr>
            <a:spLocks noGrp="1"/>
          </p:cNvSpPr>
          <p:nvPr>
            <p:ph type="title"/>
          </p:nvPr>
        </p:nvSpPr>
        <p:spPr>
          <a:xfrm>
            <a:off x="838200" y="365126"/>
            <a:ext cx="10515600" cy="886900"/>
          </a:xfrm>
        </p:spPr>
        <p:txBody>
          <a:bodyPr>
            <a:normAutofit/>
          </a:bodyPr>
          <a:lstStyle/>
          <a:p>
            <a:pPr algn="ctr"/>
            <a:r>
              <a:rPr lang="pt-BR" sz="3200" b="1" i="0" u="none" strike="noStrike" baseline="0" dirty="0">
                <a:solidFill>
                  <a:srgbClr val="000000"/>
                </a:solidFill>
              </a:rPr>
              <a:t>Considerações finais </a:t>
            </a:r>
            <a:endParaRPr lang="pt-BR" sz="3200" dirty="0"/>
          </a:p>
        </p:txBody>
      </p:sp>
      <p:sp>
        <p:nvSpPr>
          <p:cNvPr id="3" name="Espaço Reservado para Conteúdo 2">
            <a:extLst>
              <a:ext uri="{FF2B5EF4-FFF2-40B4-BE49-F238E27FC236}">
                <a16:creationId xmlns:a16="http://schemas.microsoft.com/office/drawing/2014/main" id="{E0197936-0864-454E-B615-FB80FEBC3A15}"/>
              </a:ext>
            </a:extLst>
          </p:cNvPr>
          <p:cNvSpPr>
            <a:spLocks noGrp="1"/>
          </p:cNvSpPr>
          <p:nvPr>
            <p:ph idx="1"/>
          </p:nvPr>
        </p:nvSpPr>
        <p:spPr>
          <a:xfrm>
            <a:off x="838200" y="1252026"/>
            <a:ext cx="10515600" cy="4924937"/>
          </a:xfrm>
        </p:spPr>
        <p:txBody>
          <a:bodyPr>
            <a:normAutofit/>
          </a:bodyPr>
          <a:lstStyle/>
          <a:p>
            <a:pPr marL="0" indent="0" algn="just">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400" b="0" i="0" u="none" strike="noStrike" baseline="0" dirty="0">
                <a:solidFill>
                  <a:srgbClr val="000000"/>
                </a:solidFill>
                <a:latin typeface="Calibri Light" panose="020F0302020204030204" pitchFamily="34" charset="0"/>
              </a:rPr>
              <a:t>Muitas das situações reais implicam </a:t>
            </a:r>
            <a:r>
              <a:rPr lang="pt-BR" sz="2400" b="0" i="0" u="none" strike="noStrike" baseline="0" dirty="0" smtClean="0">
                <a:solidFill>
                  <a:srgbClr val="000000"/>
                </a:solidFill>
                <a:latin typeface="Calibri Light" panose="020F0302020204030204" pitchFamily="34" charset="0"/>
              </a:rPr>
              <a:t>frequências </a:t>
            </a:r>
            <a:r>
              <a:rPr lang="pt-BR" sz="2400" b="0" i="0" u="none" strike="noStrike" baseline="0" dirty="0">
                <a:solidFill>
                  <a:srgbClr val="000000"/>
                </a:solidFill>
                <a:latin typeface="Calibri Light" panose="020F0302020204030204" pitchFamily="34" charset="0"/>
              </a:rPr>
              <a:t>de fluxo de caixa e períodos de capitalização distintos de um ano, é necessário utilizar as taxas de juros nominal e efetiva. </a:t>
            </a:r>
          </a:p>
          <a:p>
            <a:pPr marL="0" indent="0" algn="just">
              <a:buNone/>
            </a:pPr>
            <a:r>
              <a:rPr lang="pt-BR" sz="2400" b="0" i="0" u="none" strike="noStrike" baseline="0" dirty="0">
                <a:solidFill>
                  <a:srgbClr val="000000"/>
                </a:solidFill>
                <a:latin typeface="Calibri Light" panose="020F0302020204030204" pitchFamily="34" charset="0"/>
              </a:rPr>
              <a:t>Lembre-se que todos os fatores da Engenharia Econômica requerem o uso de uma taxa de juros efetiva. Os valores de i e n colocados em um fator dependem do tipo de série do fluxo de caixa (pagamento uniforme, gradiente, anualidades etc.). </a:t>
            </a:r>
          </a:p>
          <a:p>
            <a:pPr marL="0" indent="0" algn="just">
              <a:buNone/>
            </a:pPr>
            <a:r>
              <a:rPr lang="pt-BR" sz="2400" b="0" i="0" u="none" strike="noStrike" baseline="0" dirty="0">
                <a:solidFill>
                  <a:srgbClr val="000000"/>
                </a:solidFill>
                <a:latin typeface="Calibri Light" panose="020F0302020204030204" pitchFamily="34" charset="0"/>
              </a:rPr>
              <a:t>Ademais, as taxas de juros e os períodos de pagamento devem ter a mesma unidade de tempo, com a finalidade de que os fatores reflitam corretamente o valor do dinheiro no tempo. </a:t>
            </a:r>
            <a:endParaRPr lang="pt-BR" sz="2400" dirty="0"/>
          </a:p>
        </p:txBody>
      </p:sp>
    </p:spTree>
    <p:extLst>
      <p:ext uri="{BB962C8B-B14F-4D97-AF65-F5344CB8AC3E}">
        <p14:creationId xmlns:p14="http://schemas.microsoft.com/office/powerpoint/2010/main" val="719722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26FC720-6CA7-4912-B368-E7399D5F3013}"/>
              </a:ext>
            </a:extLst>
          </p:cNvPr>
          <p:cNvSpPr>
            <a:spLocks noGrp="1"/>
          </p:cNvSpPr>
          <p:nvPr>
            <p:ph type="ctrTitle"/>
          </p:nvPr>
        </p:nvSpPr>
        <p:spPr/>
        <p:txBody>
          <a:bodyPr>
            <a:normAutofit/>
          </a:bodyPr>
          <a:lstStyle/>
          <a:p>
            <a:r>
              <a:rPr lang="pt-BR" sz="3600" b="1" dirty="0"/>
              <a:t>OBRIGADO</a:t>
            </a:r>
            <a:br>
              <a:rPr lang="pt-BR" sz="3600" b="1" dirty="0"/>
            </a:br>
            <a:endParaRPr lang="pt-BR" sz="3600" b="1" dirty="0"/>
          </a:p>
        </p:txBody>
      </p:sp>
      <p:sp>
        <p:nvSpPr>
          <p:cNvPr id="5" name="Subtítulo 4">
            <a:extLst>
              <a:ext uri="{FF2B5EF4-FFF2-40B4-BE49-F238E27FC236}">
                <a16:creationId xmlns:a16="http://schemas.microsoft.com/office/drawing/2014/main" id="{D6AC3531-C3C8-46DB-B100-F33B05D5575D}"/>
              </a:ext>
            </a:extLst>
          </p:cNvPr>
          <p:cNvSpPr>
            <a:spLocks noGrp="1"/>
          </p:cNvSpPr>
          <p:nvPr>
            <p:ph type="subTitle" idx="1"/>
          </p:nvPr>
        </p:nvSpPr>
        <p:spPr>
          <a:xfrm>
            <a:off x="1524000" y="3602038"/>
            <a:ext cx="9144000" cy="601972"/>
          </a:xfrm>
        </p:spPr>
        <p:txBody>
          <a:bodyPr>
            <a:noAutofit/>
          </a:bodyPr>
          <a:lstStyle/>
          <a:p>
            <a:r>
              <a:rPr lang="pt-BR" sz="4000" dirty="0" smtClean="0">
                <a:hlinkClick r:id="rId2"/>
              </a:rPr>
              <a:t>omar.pjunior@sp.senac.br</a:t>
            </a:r>
            <a:endParaRPr lang="pt-BR" sz="4000" dirty="0"/>
          </a:p>
        </p:txBody>
      </p:sp>
    </p:spTree>
    <p:extLst>
      <p:ext uri="{BB962C8B-B14F-4D97-AF65-F5344CB8AC3E}">
        <p14:creationId xmlns:p14="http://schemas.microsoft.com/office/powerpoint/2010/main" val="119862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0A1793-F594-4794-B403-506A7A06A687}"/>
              </a:ext>
            </a:extLst>
          </p:cNvPr>
          <p:cNvSpPr>
            <a:spLocks noGrp="1"/>
          </p:cNvSpPr>
          <p:nvPr>
            <p:ph type="title"/>
          </p:nvPr>
        </p:nvSpPr>
        <p:spPr>
          <a:xfrm>
            <a:off x="838200" y="336989"/>
            <a:ext cx="10515600" cy="746223"/>
          </a:xfrm>
        </p:spPr>
        <p:txBody>
          <a:bodyPr>
            <a:normAutofit/>
          </a:bodyPr>
          <a:lstStyle/>
          <a:p>
            <a:pPr algn="ctr"/>
            <a:r>
              <a:rPr lang="pt-BR" sz="3200" b="1" i="0" u="none" strike="noStrike" baseline="0" dirty="0">
                <a:solidFill>
                  <a:srgbClr val="000000"/>
                </a:solidFill>
              </a:rPr>
              <a:t>Introdução </a:t>
            </a:r>
            <a:endParaRPr lang="pt-BR" sz="3200" dirty="0"/>
          </a:p>
        </p:txBody>
      </p:sp>
      <p:sp>
        <p:nvSpPr>
          <p:cNvPr id="3" name="Espaço Reservado para Conteúdo 2">
            <a:extLst>
              <a:ext uri="{FF2B5EF4-FFF2-40B4-BE49-F238E27FC236}">
                <a16:creationId xmlns:a16="http://schemas.microsoft.com/office/drawing/2014/main" id="{BE5A0FC1-5F01-433E-89C6-B6333AAAA9F2}"/>
              </a:ext>
            </a:extLst>
          </p:cNvPr>
          <p:cNvSpPr>
            <a:spLocks noGrp="1"/>
          </p:cNvSpPr>
          <p:nvPr>
            <p:ph idx="1"/>
          </p:nvPr>
        </p:nvSpPr>
        <p:spPr>
          <a:xfrm>
            <a:off x="1350818" y="1291457"/>
            <a:ext cx="10515600" cy="5065615"/>
          </a:xfrm>
        </p:spPr>
        <p:txBody>
          <a:bodyPr>
            <a:normAutofit/>
          </a:bodyPr>
          <a:lstStyle/>
          <a:p>
            <a:pPr marL="0" indent="0">
              <a:buNone/>
            </a:pPr>
            <a:endParaRPr lang="pt-BR" sz="2400" b="0" i="0" u="none" strike="noStrike" baseline="0" dirty="0">
              <a:solidFill>
                <a:srgbClr val="000000"/>
              </a:solidFill>
              <a:latin typeface="Calibri Light" panose="020F0302020204030204" pitchFamily="34" charset="0"/>
            </a:endParaRPr>
          </a:p>
          <a:p>
            <a:pPr marL="0" indent="0" algn="just">
              <a:buNone/>
            </a:pPr>
            <a:r>
              <a:rPr lang="pt-BR" sz="2600" b="0" i="0" u="none" strike="noStrike" baseline="0" dirty="0">
                <a:solidFill>
                  <a:srgbClr val="000000"/>
                </a:solidFill>
                <a:latin typeface="Calibri Light" panose="020F0302020204030204" pitchFamily="34" charset="0"/>
              </a:rPr>
              <a:t>Na maior parte dos casos dos projetos avaliados por engenheiros, a taxa de juros compostos é calculada para períodos diferentes de um ano, sendo o período mais frequente o semestral, trimestral e mensal, por exemplo. </a:t>
            </a:r>
          </a:p>
          <a:p>
            <a:pPr marL="0" indent="0" algn="just">
              <a:buNone/>
            </a:pPr>
            <a:r>
              <a:rPr lang="pt-BR" sz="2600" b="0" i="0" u="none" strike="noStrike" baseline="0" dirty="0">
                <a:solidFill>
                  <a:srgbClr val="000000"/>
                </a:solidFill>
                <a:latin typeface="Calibri Light" panose="020F0302020204030204" pitchFamily="34" charset="0"/>
              </a:rPr>
              <a:t>Algumas avaliações de projetos chegam a requerer cálculos de juros semanais e diários. </a:t>
            </a:r>
          </a:p>
          <a:p>
            <a:pPr marL="0" indent="0" algn="just">
              <a:buNone/>
            </a:pPr>
            <a:r>
              <a:rPr lang="pt-BR" sz="2600" b="0" i="0" u="none" strike="noStrike" baseline="0" dirty="0">
                <a:solidFill>
                  <a:srgbClr val="000000"/>
                </a:solidFill>
                <a:latin typeface="Calibri Light" panose="020F0302020204030204" pitchFamily="34" charset="0"/>
              </a:rPr>
              <a:t>Além disso, em nosso cotidiano nos deparamos com movimentações financeiras (cheque especial, cartão de crédito, financiamento de imóveis etc..) que possuem taxas de juros compostos, para períodos inferiores a um ano. </a:t>
            </a:r>
          </a:p>
          <a:p>
            <a:pPr marL="0" indent="0" algn="just">
              <a:buNone/>
            </a:pPr>
            <a:r>
              <a:rPr lang="pt-BR" sz="2600" b="0" i="0" u="none" strike="noStrike" baseline="0" dirty="0">
                <a:solidFill>
                  <a:srgbClr val="000000"/>
                </a:solidFill>
                <a:latin typeface="Calibri Light" panose="020F0302020204030204" pitchFamily="34" charset="0"/>
              </a:rPr>
              <a:t>Isso requer o conhecimento de dois novos conceitos de juros: taxa de juros nominais e efetivas. </a:t>
            </a:r>
          </a:p>
          <a:p>
            <a:pPr marL="0" indent="0">
              <a:buNone/>
            </a:pPr>
            <a:endParaRPr lang="pt-BR" sz="2400" dirty="0"/>
          </a:p>
        </p:txBody>
      </p:sp>
    </p:spTree>
    <p:extLst>
      <p:ext uri="{BB962C8B-B14F-4D97-AF65-F5344CB8AC3E}">
        <p14:creationId xmlns:p14="http://schemas.microsoft.com/office/powerpoint/2010/main" val="14058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3E6BA9-D3F3-44E4-ABD4-8E435E123EFF}"/>
              </a:ext>
            </a:extLst>
          </p:cNvPr>
          <p:cNvSpPr>
            <a:spLocks noGrp="1"/>
          </p:cNvSpPr>
          <p:nvPr>
            <p:ph type="title"/>
          </p:nvPr>
        </p:nvSpPr>
        <p:spPr>
          <a:xfrm>
            <a:off x="838200" y="365126"/>
            <a:ext cx="10515600" cy="872832"/>
          </a:xfrm>
        </p:spPr>
        <p:txBody>
          <a:bodyPr>
            <a:normAutofit/>
          </a:bodyPr>
          <a:lstStyle/>
          <a:p>
            <a:pPr algn="ctr"/>
            <a:r>
              <a:rPr lang="pt-BR" sz="3200" b="1" i="0" u="none" strike="noStrike" baseline="0" dirty="0">
                <a:solidFill>
                  <a:srgbClr val="000000"/>
                </a:solidFill>
              </a:rPr>
              <a:t>Introdução </a:t>
            </a:r>
            <a:endParaRPr lang="pt-BR" sz="3200" dirty="0"/>
          </a:p>
        </p:txBody>
      </p:sp>
      <p:sp>
        <p:nvSpPr>
          <p:cNvPr id="3" name="Espaço Reservado para Conteúdo 2">
            <a:extLst>
              <a:ext uri="{FF2B5EF4-FFF2-40B4-BE49-F238E27FC236}">
                <a16:creationId xmlns:a16="http://schemas.microsoft.com/office/drawing/2014/main" id="{4F0DC019-8E39-4190-92B4-B2D075E7D4BA}"/>
              </a:ext>
            </a:extLst>
          </p:cNvPr>
          <p:cNvSpPr>
            <a:spLocks noGrp="1"/>
          </p:cNvSpPr>
          <p:nvPr>
            <p:ph idx="1"/>
          </p:nvPr>
        </p:nvSpPr>
        <p:spPr>
          <a:xfrm>
            <a:off x="838200" y="1420837"/>
            <a:ext cx="10515600" cy="4756126"/>
          </a:xfrm>
        </p:spPr>
        <p:txBody>
          <a:bodyPr>
            <a:normAutofit/>
          </a:bodyPr>
          <a:lstStyle/>
          <a:p>
            <a:pPr marL="0" indent="0" algn="just">
              <a:buNone/>
            </a:pPr>
            <a:r>
              <a:rPr lang="pt-BR" sz="2600" b="0" i="0" u="none" strike="noStrike" baseline="0" dirty="0">
                <a:solidFill>
                  <a:srgbClr val="000000"/>
                </a:solidFill>
                <a:latin typeface="Calibri Light" panose="020F0302020204030204" pitchFamily="34" charset="0"/>
              </a:rPr>
              <a:t>As taxas de juros nominais e efetivas têm a mesma relação que, entre si, guardam os juros simples e compostos. A diferença é que as taxas de juros efetivas são utilizadas quando o período de capitalização (ou período de juros) é menor que um ano, por exemplo, 1% mensal. </a:t>
            </a:r>
          </a:p>
          <a:p>
            <a:pPr marL="0" indent="0" algn="just">
              <a:buNone/>
            </a:pPr>
            <a:endParaRPr lang="pt-BR" sz="2600" b="0" i="0" u="none" strike="noStrike" baseline="0" dirty="0">
              <a:solidFill>
                <a:srgbClr val="000000"/>
              </a:solidFill>
              <a:latin typeface="Calibri Light" panose="020F0302020204030204" pitchFamily="34" charset="0"/>
            </a:endParaRPr>
          </a:p>
          <a:p>
            <a:pPr marL="0" indent="0" algn="just">
              <a:buNone/>
            </a:pPr>
            <a:r>
              <a:rPr lang="pt-BR" sz="2600" b="0" i="0" u="none" strike="noStrike" baseline="0" dirty="0">
                <a:solidFill>
                  <a:srgbClr val="000000"/>
                </a:solidFill>
                <a:latin typeface="Calibri Light" panose="020F0302020204030204" pitchFamily="34" charset="0"/>
              </a:rPr>
              <a:t>Utilizaremos a seguinte simbologia: </a:t>
            </a:r>
          </a:p>
          <a:p>
            <a:r>
              <a:rPr lang="pt-BR" sz="2600" b="0" i="0" u="none" strike="noStrike" baseline="0" dirty="0">
                <a:solidFill>
                  <a:srgbClr val="000000"/>
                </a:solidFill>
                <a:latin typeface="Calibri Light" panose="020F0302020204030204" pitchFamily="34" charset="0"/>
              </a:rPr>
              <a:t>r = taxa de juros nominal </a:t>
            </a:r>
          </a:p>
          <a:p>
            <a:r>
              <a:rPr lang="pt-BR" sz="2600" b="0" i="0" u="none" strike="noStrike" baseline="0" dirty="0">
                <a:solidFill>
                  <a:srgbClr val="000000"/>
                </a:solidFill>
                <a:latin typeface="Calibri Light" panose="020F0302020204030204" pitchFamily="34" charset="0"/>
              </a:rPr>
              <a:t>i = Taxa efetiva de juros por período </a:t>
            </a:r>
          </a:p>
          <a:p>
            <a:r>
              <a:rPr lang="pt-BR" sz="2600" b="0" i="0" u="none" strike="noStrike" baseline="0" dirty="0">
                <a:solidFill>
                  <a:srgbClr val="000000"/>
                </a:solidFill>
                <a:latin typeface="Calibri Light" panose="020F0302020204030204" pitchFamily="34" charset="0"/>
              </a:rPr>
              <a:t>i</a:t>
            </a:r>
            <a:r>
              <a:rPr lang="pt-BR" sz="2600" b="0" i="0" u="none" strike="noStrike" baseline="-25000" dirty="0">
                <a:solidFill>
                  <a:srgbClr val="000000"/>
                </a:solidFill>
                <a:latin typeface="Calibri Light" panose="020F0302020204030204" pitchFamily="34" charset="0"/>
              </a:rPr>
              <a:t>a</a:t>
            </a:r>
            <a:r>
              <a:rPr lang="pt-BR" sz="2600" b="0" i="0" u="none" strike="noStrike" baseline="0" dirty="0">
                <a:solidFill>
                  <a:srgbClr val="000000"/>
                </a:solidFill>
                <a:latin typeface="Calibri Light" panose="020F0302020204030204" pitchFamily="34" charset="0"/>
              </a:rPr>
              <a:t> = Taxa efetiva de juros anual </a:t>
            </a:r>
          </a:p>
          <a:p>
            <a:r>
              <a:rPr lang="pt-BR" sz="2600" b="0" i="0" u="none" strike="noStrike" baseline="0" dirty="0">
                <a:solidFill>
                  <a:srgbClr val="000000"/>
                </a:solidFill>
                <a:latin typeface="Calibri Light" panose="020F0302020204030204" pitchFamily="34" charset="0"/>
              </a:rPr>
              <a:t>m = número de períodos de capitalização da taxa </a:t>
            </a:r>
          </a:p>
          <a:p>
            <a:pPr marL="0" indent="0">
              <a:buNone/>
            </a:pPr>
            <a:endParaRPr lang="pt-BR" dirty="0"/>
          </a:p>
        </p:txBody>
      </p:sp>
    </p:spTree>
    <p:extLst>
      <p:ext uri="{BB962C8B-B14F-4D97-AF65-F5344CB8AC3E}">
        <p14:creationId xmlns:p14="http://schemas.microsoft.com/office/powerpoint/2010/main" val="214477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ACDDF-F633-457F-ADC9-CCD3BF16938B}"/>
              </a:ext>
            </a:extLst>
          </p:cNvPr>
          <p:cNvSpPr>
            <a:spLocks noGrp="1"/>
          </p:cNvSpPr>
          <p:nvPr>
            <p:ph type="title"/>
          </p:nvPr>
        </p:nvSpPr>
        <p:spPr>
          <a:xfrm>
            <a:off x="838200" y="365125"/>
            <a:ext cx="10515600" cy="816561"/>
          </a:xfrm>
        </p:spPr>
        <p:txBody>
          <a:bodyPr>
            <a:normAutofit/>
          </a:bodyPr>
          <a:lstStyle/>
          <a:p>
            <a:pPr algn="ctr"/>
            <a:r>
              <a:rPr lang="pt-BR" sz="3200" b="1" i="0" u="none" strike="noStrike" baseline="0" dirty="0">
                <a:solidFill>
                  <a:srgbClr val="000000"/>
                </a:solidFill>
                <a:latin typeface="Calibri" panose="020F0502020204030204" pitchFamily="34" charset="0"/>
              </a:rPr>
              <a:t>Taxa de juros nominal </a:t>
            </a:r>
            <a:endParaRPr lang="pt-BR" sz="3200" dirty="0"/>
          </a:p>
        </p:txBody>
      </p:sp>
      <p:sp>
        <p:nvSpPr>
          <p:cNvPr id="3" name="Espaço Reservado para Conteúdo 2">
            <a:extLst>
              <a:ext uri="{FF2B5EF4-FFF2-40B4-BE49-F238E27FC236}">
                <a16:creationId xmlns:a16="http://schemas.microsoft.com/office/drawing/2014/main" id="{D906F85B-A757-40D7-B19A-AB299F26A8CD}"/>
              </a:ext>
            </a:extLst>
          </p:cNvPr>
          <p:cNvSpPr>
            <a:spLocks noGrp="1"/>
          </p:cNvSpPr>
          <p:nvPr>
            <p:ph idx="1"/>
          </p:nvPr>
        </p:nvSpPr>
        <p:spPr>
          <a:xfrm>
            <a:off x="838200" y="1181686"/>
            <a:ext cx="10515600" cy="5311189"/>
          </a:xfrm>
        </p:spPr>
        <p:txBody>
          <a:bodyPr>
            <a:normAutofit fontScale="70000" lnSpcReduction="20000"/>
          </a:bodyPr>
          <a:lstStyle/>
          <a:p>
            <a:pPr marL="0" indent="0" algn="just">
              <a:buNone/>
            </a:pPr>
            <a:r>
              <a:rPr lang="pt-BR" sz="2400" b="0" i="0" u="none" strike="noStrike" baseline="0" dirty="0">
                <a:solidFill>
                  <a:srgbClr val="000000"/>
                </a:solidFill>
                <a:latin typeface="+mj-lt"/>
              </a:rPr>
              <a:t>A taxa de juros nominal, r, é uma taxa de juros que não considera a capitalização dos juros, logo: </a:t>
            </a:r>
          </a:p>
          <a:p>
            <a:pPr marL="0" indent="0" algn="ctr">
              <a:buNone/>
            </a:pPr>
            <a:r>
              <a:rPr lang="pt-BR" sz="2400" b="1" i="0" u="none" strike="noStrike" baseline="0" dirty="0">
                <a:solidFill>
                  <a:srgbClr val="000000"/>
                </a:solidFill>
                <a:latin typeface="+mj-lt"/>
              </a:rPr>
              <a:t>r = i *m </a:t>
            </a:r>
            <a:endParaRPr lang="pt-BR" sz="2400" b="0" i="0" u="none" strike="noStrike" baseline="0" dirty="0">
              <a:solidFill>
                <a:srgbClr val="000000"/>
              </a:solidFill>
              <a:latin typeface="+mj-lt"/>
            </a:endParaRPr>
          </a:p>
          <a:p>
            <a:pPr marL="0" indent="0" algn="just">
              <a:buNone/>
            </a:pPr>
            <a:r>
              <a:rPr lang="pt-BR" sz="2400" b="0" i="0" u="none" strike="noStrike" baseline="0" dirty="0">
                <a:solidFill>
                  <a:srgbClr val="000000"/>
                </a:solidFill>
                <a:latin typeface="+mj-lt"/>
              </a:rPr>
              <a:t>Por exemplo, taxa nominal de 1,5% ao mês é a mesma que 36% por um período de 2 anos (1,5% * 24 meses) ou 4,5% trimestral (1,5%* 3 meses). </a:t>
            </a:r>
          </a:p>
          <a:p>
            <a:pPr marL="0" indent="0" algn="just">
              <a:buNone/>
            </a:pPr>
            <a:r>
              <a:rPr lang="pt-BR" sz="2400" b="1" dirty="0">
                <a:solidFill>
                  <a:srgbClr val="000000"/>
                </a:solidFill>
                <a:latin typeface="+mj-lt"/>
              </a:rPr>
              <a:t>Na prática:</a:t>
            </a:r>
          </a:p>
          <a:p>
            <a:pPr marL="0" marR="8400" indent="0" algn="just">
              <a:lnSpc>
                <a:spcPct val="170000"/>
              </a:lnSpc>
              <a:spcBef>
                <a:spcPts val="0"/>
              </a:spcBef>
              <a:buNone/>
            </a:pPr>
            <a:r>
              <a:rPr lang="pt-BR" sz="2400" b="0" i="0" u="none" strike="noStrike" baseline="0" dirty="0">
                <a:solidFill>
                  <a:srgbClr val="000000"/>
                </a:solidFill>
                <a:latin typeface="Calibri Light" panose="020F0302020204030204" pitchFamily="34" charset="0"/>
              </a:rPr>
              <a:t>Quando uma taxa de juros declarada ou registrada nos contratos de uma operação de crédito ou de investimentos não corresponde ao seu custo efetivo (juro cobrado) é dita nominal, isto é, os juros nominais, na prática, são aqueles que efetivamente pagamos ou recebemos, contra aqueles que dizem que nos pagam ou nos cobram. </a:t>
            </a:r>
          </a:p>
          <a:p>
            <a:pPr marL="0" marR="8400" indent="0" algn="just">
              <a:lnSpc>
                <a:spcPct val="170000"/>
              </a:lnSpc>
              <a:spcBef>
                <a:spcPts val="0"/>
              </a:spcBef>
              <a:buNone/>
            </a:pPr>
            <a:r>
              <a:rPr lang="pt-BR" sz="2400" b="0" i="0" u="none" strike="noStrike" baseline="0" dirty="0">
                <a:solidFill>
                  <a:srgbClr val="000000"/>
                </a:solidFill>
                <a:latin typeface="Calibri Light" panose="020F0302020204030204" pitchFamily="34" charset="0"/>
              </a:rPr>
              <a:t>Por exemplo: no caso de contratação de um empréstimo pessoal, o gerente do banco nos informa que a taxa de juros cobrada mensalmente é de 5%, para um empréstimo de $ 1.000, por um período de 1 mês. Entretanto, o gerente solicita que deixemos o dinheiro, por uma semana depositado e disponível em nossa conta corrente, com o intuito de aumentar nosso saldo médio. Aceitamos a proposta, a fim de facilitar a operação. De fato, estaremos utilizando o dinheiro por apenas </a:t>
            </a:r>
            <a:r>
              <a:rPr lang="pt-BR" sz="2400" b="0" i="0" u="none" strike="noStrike" baseline="0" dirty="0" smtClean="0">
                <a:solidFill>
                  <a:srgbClr val="000000"/>
                </a:solidFill>
                <a:latin typeface="Calibri Light" panose="020F0302020204030204" pitchFamily="34" charset="0"/>
              </a:rPr>
              <a:t>23 </a:t>
            </a:r>
            <a:r>
              <a:rPr lang="pt-BR" sz="2400" b="0" i="0" u="none" strike="noStrike" baseline="0" dirty="0">
                <a:solidFill>
                  <a:srgbClr val="000000"/>
                </a:solidFill>
                <a:latin typeface="Calibri Light" panose="020F0302020204030204" pitchFamily="34" charset="0"/>
              </a:rPr>
              <a:t>dias, pelo que deveríamos pagar </a:t>
            </a:r>
            <a:r>
              <a:rPr lang="pt-BR" sz="2400" b="0" i="0" u="none" strike="noStrike" baseline="0" dirty="0" smtClean="0">
                <a:solidFill>
                  <a:srgbClr val="000000"/>
                </a:solidFill>
                <a:latin typeface="Calibri Light" panose="020F0302020204030204" pitchFamily="34" charset="0"/>
              </a:rPr>
              <a:t>3,83% </a:t>
            </a:r>
            <a:r>
              <a:rPr lang="pt-BR" sz="2400" b="0" i="0" u="none" strike="noStrike" baseline="0" dirty="0">
                <a:solidFill>
                  <a:srgbClr val="000000"/>
                </a:solidFill>
                <a:latin typeface="Calibri Light" panose="020F0302020204030204" pitchFamily="34" charset="0"/>
              </a:rPr>
              <a:t>e não 5% referentes a 30 dias pagos. Estamos falando, portanto, de uma taxa nominal de 5% ao mês, que se transforma em uma taxa real de 6.88% ao mês, por conta do subterfúgio utilizado pelo banco.  </a:t>
            </a:r>
            <a:endParaRPr lang="pt-BR" sz="2400" dirty="0">
              <a:latin typeface="+mj-lt"/>
            </a:endParaRPr>
          </a:p>
        </p:txBody>
      </p:sp>
    </p:spTree>
    <p:extLst>
      <p:ext uri="{BB962C8B-B14F-4D97-AF65-F5344CB8AC3E}">
        <p14:creationId xmlns:p14="http://schemas.microsoft.com/office/powerpoint/2010/main" val="3571040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963CD-8503-49FB-91CC-1647D4AA25FA}"/>
              </a:ext>
            </a:extLst>
          </p:cNvPr>
          <p:cNvSpPr>
            <a:spLocks noGrp="1"/>
          </p:cNvSpPr>
          <p:nvPr>
            <p:ph type="title"/>
          </p:nvPr>
        </p:nvSpPr>
        <p:spPr>
          <a:xfrm>
            <a:off x="838200" y="365125"/>
            <a:ext cx="10515600" cy="718087"/>
          </a:xfrm>
        </p:spPr>
        <p:txBody>
          <a:bodyPr>
            <a:normAutofit/>
          </a:bodyPr>
          <a:lstStyle/>
          <a:p>
            <a:pPr algn="ctr"/>
            <a:r>
              <a:rPr lang="pt-BR" sz="3200" b="1" i="0" u="none" strike="noStrike" baseline="0" dirty="0">
                <a:solidFill>
                  <a:srgbClr val="000000"/>
                </a:solidFill>
              </a:rPr>
              <a:t>Taxa de juros efetiva </a:t>
            </a:r>
            <a:endParaRPr lang="pt-BR" sz="3200" dirty="0"/>
          </a:p>
        </p:txBody>
      </p:sp>
      <p:sp>
        <p:nvSpPr>
          <p:cNvPr id="3" name="Espaço Reservado para Conteúdo 2">
            <a:extLst>
              <a:ext uri="{FF2B5EF4-FFF2-40B4-BE49-F238E27FC236}">
                <a16:creationId xmlns:a16="http://schemas.microsoft.com/office/drawing/2014/main" id="{2DEEC722-0C0F-4758-84CC-F849C5D3CBC1}"/>
              </a:ext>
            </a:extLst>
          </p:cNvPr>
          <p:cNvSpPr>
            <a:spLocks noGrp="1"/>
          </p:cNvSpPr>
          <p:nvPr>
            <p:ph idx="1"/>
          </p:nvPr>
        </p:nvSpPr>
        <p:spPr>
          <a:xfrm>
            <a:off x="838200" y="1223888"/>
            <a:ext cx="10515600" cy="5373859"/>
          </a:xfrm>
        </p:spPr>
        <p:txBody>
          <a:bodyPr>
            <a:normAutofit/>
          </a:bodyPr>
          <a:lstStyle/>
          <a:p>
            <a:pPr marL="0" indent="0" algn="just">
              <a:buNone/>
            </a:pPr>
            <a:r>
              <a:rPr lang="pt-BR" sz="2400" b="0" i="0" u="none" strike="noStrike" baseline="0" dirty="0">
                <a:solidFill>
                  <a:srgbClr val="000000"/>
                </a:solidFill>
                <a:latin typeface="+mj-lt"/>
              </a:rPr>
              <a:t>Uma taxa de juros é dita efetiva, quando ao final do período por ela indicado (período de referência da taxa de juros), o total de juros cobrado (ou incorporado ao principal) corresponde ao valor indicado pela taxa (valor da taxa). No caso dos juros compostos, isso significa que o período de referência da taxa de juros é igual ao período de capitalização. </a:t>
            </a:r>
          </a:p>
          <a:p>
            <a:pPr marL="0" indent="0" algn="just">
              <a:buNone/>
            </a:pPr>
            <a:r>
              <a:rPr lang="pt-BR" sz="2400" b="0" i="0" u="none" strike="noStrike" baseline="0" dirty="0">
                <a:solidFill>
                  <a:srgbClr val="000000"/>
                </a:solidFill>
                <a:latin typeface="+mj-lt"/>
              </a:rPr>
              <a:t>A fórmula para a taxa de juros anual efetiva (ia) é: </a:t>
            </a:r>
          </a:p>
          <a:p>
            <a:pPr marL="0" indent="0" algn="ctr">
              <a:buNone/>
            </a:pPr>
            <a:r>
              <a:rPr lang="pt-BR" sz="2400" b="1" i="0" u="none" strike="noStrike" baseline="0" dirty="0">
                <a:solidFill>
                  <a:srgbClr val="000000"/>
                </a:solidFill>
                <a:latin typeface="+mj-lt"/>
              </a:rPr>
              <a:t>i</a:t>
            </a:r>
            <a:r>
              <a:rPr lang="pt-BR" sz="2400" b="1" i="0" u="none" strike="noStrike" baseline="-25000" dirty="0">
                <a:solidFill>
                  <a:srgbClr val="000000"/>
                </a:solidFill>
                <a:latin typeface="+mj-lt"/>
              </a:rPr>
              <a:t>a</a:t>
            </a:r>
            <a:r>
              <a:rPr lang="pt-BR" sz="2400" b="1" i="0" u="none" strike="noStrike" baseline="0" dirty="0">
                <a:solidFill>
                  <a:srgbClr val="000000"/>
                </a:solidFill>
                <a:latin typeface="+mj-lt"/>
              </a:rPr>
              <a:t> = (1+i)</a:t>
            </a:r>
            <a:r>
              <a:rPr lang="pt-BR" sz="2400" b="1" i="0" u="none" strike="noStrike" baseline="30000" dirty="0">
                <a:solidFill>
                  <a:srgbClr val="000000"/>
                </a:solidFill>
                <a:latin typeface="+mj-lt"/>
              </a:rPr>
              <a:t>m</a:t>
            </a:r>
            <a:r>
              <a:rPr lang="pt-BR" sz="2400" b="1" i="0" u="none" strike="noStrike" baseline="0" dirty="0">
                <a:solidFill>
                  <a:srgbClr val="000000"/>
                </a:solidFill>
                <a:latin typeface="+mj-lt"/>
              </a:rPr>
              <a:t>  </a:t>
            </a:r>
            <a:r>
              <a:rPr lang="pt-BR" sz="2400" b="1" i="0" u="none" strike="noStrike" baseline="0" dirty="0" smtClean="0">
                <a:solidFill>
                  <a:srgbClr val="000000"/>
                </a:solidFill>
                <a:latin typeface="+mj-lt"/>
              </a:rPr>
              <a:t>- 1 </a:t>
            </a:r>
            <a:endParaRPr lang="pt-BR" sz="2400" b="0" i="0" u="none" strike="noStrike" baseline="0" dirty="0">
              <a:solidFill>
                <a:srgbClr val="000000"/>
              </a:solidFill>
              <a:latin typeface="+mj-lt"/>
            </a:endParaRPr>
          </a:p>
          <a:p>
            <a:pPr marL="0" indent="0" algn="just">
              <a:buNone/>
            </a:pPr>
            <a:r>
              <a:rPr lang="pt-BR" sz="2400" b="0" i="0" u="none" strike="noStrike" baseline="0" dirty="0">
                <a:solidFill>
                  <a:srgbClr val="000000"/>
                </a:solidFill>
                <a:latin typeface="+mj-lt"/>
              </a:rPr>
              <a:t>Considerando que você deposita mensalmente uma determinada quantia na poupança, que rende juros anuais, capitalizados semestralmente, isso significa que o período de capitalização (semestral, no caso) e o período de pagamentos (mensal), não coincidem, e é inferior a um ano. Nessas situações, para conhecer a taxa de juros efetiva, devemos utilizar a formula :</a:t>
            </a:r>
          </a:p>
          <a:p>
            <a:pPr marL="0" indent="0" algn="ctr">
              <a:buNone/>
            </a:pPr>
            <a:r>
              <a:rPr lang="pt-BR" sz="2400" b="1" i="0" u="none" strike="noStrike" baseline="0" dirty="0">
                <a:solidFill>
                  <a:srgbClr val="000000"/>
                </a:solidFill>
                <a:latin typeface="Calibri" panose="020F0502020204030204" pitchFamily="34" charset="0"/>
              </a:rPr>
              <a:t>i = (1 + r/m)</a:t>
            </a:r>
            <a:r>
              <a:rPr lang="pt-BR" sz="2400" b="1" i="0" u="none" strike="noStrike" baseline="30000" dirty="0">
                <a:solidFill>
                  <a:srgbClr val="000000"/>
                </a:solidFill>
                <a:latin typeface="Calibri" panose="020F0502020204030204" pitchFamily="34" charset="0"/>
              </a:rPr>
              <a:t>m</a:t>
            </a:r>
            <a:r>
              <a:rPr lang="pt-BR" sz="2400" b="1" i="0" u="none" strike="noStrike" baseline="0" dirty="0">
                <a:solidFill>
                  <a:srgbClr val="000000"/>
                </a:solidFill>
                <a:latin typeface="Calibri" panose="020F0502020204030204" pitchFamily="34" charset="0"/>
              </a:rPr>
              <a:t>  </a:t>
            </a:r>
            <a:r>
              <a:rPr lang="pt-BR" sz="2400" b="1" i="0" u="none" strike="noStrike" baseline="0" dirty="0" smtClean="0">
                <a:solidFill>
                  <a:srgbClr val="000000"/>
                </a:solidFill>
                <a:latin typeface="Calibri" panose="020F0502020204030204" pitchFamily="34" charset="0"/>
              </a:rPr>
              <a:t>- 1 </a:t>
            </a:r>
            <a:endParaRPr lang="pt-BR" sz="2400" dirty="0">
              <a:latin typeface="+mj-lt"/>
            </a:endParaRPr>
          </a:p>
        </p:txBody>
      </p:sp>
    </p:spTree>
    <p:extLst>
      <p:ext uri="{BB962C8B-B14F-4D97-AF65-F5344CB8AC3E}">
        <p14:creationId xmlns:p14="http://schemas.microsoft.com/office/powerpoint/2010/main" val="278111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7C1CC-59CB-434B-AD5D-DDD955626035}"/>
              </a:ext>
            </a:extLst>
          </p:cNvPr>
          <p:cNvSpPr>
            <a:spLocks noGrp="1"/>
          </p:cNvSpPr>
          <p:nvPr>
            <p:ph type="title"/>
          </p:nvPr>
        </p:nvSpPr>
        <p:spPr>
          <a:xfrm>
            <a:off x="838200" y="365125"/>
            <a:ext cx="10515600" cy="746223"/>
          </a:xfrm>
        </p:spPr>
        <p:txBody>
          <a:bodyPr>
            <a:normAutofit/>
          </a:bodyPr>
          <a:lstStyle/>
          <a:p>
            <a:pPr algn="ctr"/>
            <a:r>
              <a:rPr lang="pt-BR" sz="3200" b="1" i="0" u="none" strike="noStrike" baseline="0" dirty="0">
                <a:solidFill>
                  <a:srgbClr val="000000"/>
                </a:solidFill>
              </a:rPr>
              <a:t>Taxa de juros efetiva</a:t>
            </a:r>
            <a:endParaRPr lang="pt-BR" sz="3200" dirty="0"/>
          </a:p>
        </p:txBody>
      </p:sp>
      <p:sp>
        <p:nvSpPr>
          <p:cNvPr id="3" name="Espaço Reservado para Conteúdo 2">
            <a:extLst>
              <a:ext uri="{FF2B5EF4-FFF2-40B4-BE49-F238E27FC236}">
                <a16:creationId xmlns:a16="http://schemas.microsoft.com/office/drawing/2014/main" id="{1248B3F1-130A-47EB-BA87-7C7EBEC631CA}"/>
              </a:ext>
            </a:extLst>
          </p:cNvPr>
          <p:cNvSpPr>
            <a:spLocks noGrp="1"/>
          </p:cNvSpPr>
          <p:nvPr>
            <p:ph idx="1"/>
          </p:nvPr>
        </p:nvSpPr>
        <p:spPr>
          <a:xfrm>
            <a:off x="838200" y="1111348"/>
            <a:ext cx="10515600" cy="5065615"/>
          </a:xfrm>
        </p:spPr>
        <p:txBody>
          <a:bodyPr/>
          <a:lstStyle/>
          <a:p>
            <a:pPr marL="0" indent="0">
              <a:buNone/>
            </a:pPr>
            <a:r>
              <a:rPr lang="pt-BR" dirty="0"/>
              <a:t>Importante:</a:t>
            </a:r>
          </a:p>
          <a:p>
            <a:pPr marL="0" marR="8400" indent="0" algn="just">
              <a:buNone/>
            </a:pPr>
            <a:r>
              <a:rPr lang="pt-BR" sz="2600" b="0" i="0" u="none" strike="noStrike" baseline="0" dirty="0">
                <a:solidFill>
                  <a:srgbClr val="000000"/>
                </a:solidFill>
                <a:latin typeface="Calibri Light" panose="020F0302020204030204" pitchFamily="34" charset="0"/>
              </a:rPr>
              <a:t>Período de capitalização é igual ao período de tempo em que os juros são incorporados/cobrados. </a:t>
            </a:r>
          </a:p>
          <a:p>
            <a:pPr marL="0" marR="8400" indent="0" algn="just">
              <a:buNone/>
            </a:pPr>
            <a:r>
              <a:rPr lang="pt-BR" sz="2600" b="0" i="0" u="none" strike="noStrike" baseline="0" dirty="0">
                <a:solidFill>
                  <a:srgbClr val="000000"/>
                </a:solidFill>
                <a:latin typeface="Calibri Light" panose="020F0302020204030204" pitchFamily="34" charset="0"/>
              </a:rPr>
              <a:t>A taxa de juros nominal não leva em consideração o valor do dinheiro no tempo. </a:t>
            </a:r>
          </a:p>
          <a:p>
            <a:pPr marL="0" marR="8400" indent="0" algn="just">
              <a:buNone/>
            </a:pPr>
            <a:r>
              <a:rPr lang="pt-BR" sz="2600" b="0" i="0" u="none" strike="noStrike" baseline="0" dirty="0">
                <a:solidFill>
                  <a:srgbClr val="000000"/>
                </a:solidFill>
                <a:latin typeface="Calibri Light" panose="020F0302020204030204" pitchFamily="34" charset="0"/>
              </a:rPr>
              <a:t>Quando se considera o valor do dinheiro no tempo, ao calcular taxas de juros a partir das taxas de juros do período, denomina-se taxa de interesse efetiva. </a:t>
            </a:r>
          </a:p>
          <a:p>
            <a:pPr marL="0" marR="8400" indent="0" algn="just">
              <a:buNone/>
            </a:pPr>
            <a:r>
              <a:rPr lang="pt-BR" sz="2600" b="0" i="0" u="none" strike="noStrike" baseline="0" dirty="0">
                <a:solidFill>
                  <a:srgbClr val="000000"/>
                </a:solidFill>
                <a:latin typeface="Calibri Light" panose="020F0302020204030204" pitchFamily="34" charset="0"/>
              </a:rPr>
              <a:t>As taxas efetivas e nominais de juros podem ser calculadas para qualquer período de tempo maior que o período estabelecido originalmente.</a:t>
            </a:r>
            <a:endParaRPr lang="pt-BR" sz="2600" dirty="0"/>
          </a:p>
        </p:txBody>
      </p:sp>
    </p:spTree>
    <p:extLst>
      <p:ext uri="{BB962C8B-B14F-4D97-AF65-F5344CB8AC3E}">
        <p14:creationId xmlns:p14="http://schemas.microsoft.com/office/powerpoint/2010/main" val="334508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C9C45-6AD5-455A-90C4-2105D48D4826}"/>
              </a:ext>
            </a:extLst>
          </p:cNvPr>
          <p:cNvSpPr>
            <a:spLocks noGrp="1"/>
          </p:cNvSpPr>
          <p:nvPr>
            <p:ph type="title"/>
          </p:nvPr>
        </p:nvSpPr>
        <p:spPr>
          <a:xfrm>
            <a:off x="838200" y="365125"/>
            <a:ext cx="10515600" cy="732155"/>
          </a:xfrm>
        </p:spPr>
        <p:txBody>
          <a:bodyPr>
            <a:normAutofit/>
          </a:bodyPr>
          <a:lstStyle/>
          <a:p>
            <a:pPr algn="ctr"/>
            <a:r>
              <a:rPr lang="pt-BR" sz="3200" b="1" dirty="0"/>
              <a:t>Exemplos</a:t>
            </a:r>
          </a:p>
        </p:txBody>
      </p:sp>
      <p:sp>
        <p:nvSpPr>
          <p:cNvPr id="3" name="Espaço Reservado para Conteúdo 2">
            <a:extLst>
              <a:ext uri="{FF2B5EF4-FFF2-40B4-BE49-F238E27FC236}">
                <a16:creationId xmlns:a16="http://schemas.microsoft.com/office/drawing/2014/main" id="{FAF2D319-08F7-4F82-9525-06472FDEE9B0}"/>
              </a:ext>
            </a:extLst>
          </p:cNvPr>
          <p:cNvSpPr>
            <a:spLocks noGrp="1"/>
          </p:cNvSpPr>
          <p:nvPr>
            <p:ph idx="1"/>
          </p:nvPr>
        </p:nvSpPr>
        <p:spPr>
          <a:xfrm>
            <a:off x="838200" y="1097280"/>
            <a:ext cx="10515600" cy="5395595"/>
          </a:xfrm>
        </p:spPr>
        <p:txBody>
          <a:bodyPr>
            <a:normAutofit/>
          </a:bodyPr>
          <a:lstStyle/>
          <a:p>
            <a:pPr marL="0" indent="0" algn="just">
              <a:buNone/>
            </a:pPr>
            <a:r>
              <a:rPr lang="pt-BR" sz="2400" b="1" i="0" u="none" strike="noStrike" baseline="0" dirty="0">
                <a:solidFill>
                  <a:srgbClr val="000000"/>
                </a:solidFill>
                <a:latin typeface="+mj-lt"/>
              </a:rPr>
              <a:t>Exemplo 1</a:t>
            </a:r>
            <a:r>
              <a:rPr lang="pt-BR" sz="2400" b="0" i="0" u="none" strike="noStrike" baseline="0" dirty="0">
                <a:solidFill>
                  <a:srgbClr val="000000"/>
                </a:solidFill>
                <a:latin typeface="+mj-lt"/>
              </a:rPr>
              <a:t>: o cartão de crédito tem uma taxa de juros de 2% ao mês sobre o saldo devedor. </a:t>
            </a:r>
          </a:p>
          <a:p>
            <a:pPr marL="0" indent="0">
              <a:buNone/>
            </a:pPr>
            <a:r>
              <a:rPr lang="pt-BR" sz="2400" b="0" i="0" u="none" strike="noStrike" baseline="0" dirty="0">
                <a:solidFill>
                  <a:srgbClr val="000000"/>
                </a:solidFill>
                <a:latin typeface="+mj-lt"/>
              </a:rPr>
              <a:t>Calcule a taxa efetiva de juros por período semestral. </a:t>
            </a:r>
          </a:p>
          <a:p>
            <a:pPr marL="0" indent="0" algn="just">
              <a:buNone/>
            </a:pPr>
            <a:r>
              <a:rPr lang="pt-BR" sz="2400" b="1" i="0" u="none" strike="noStrike" baseline="0" dirty="0">
                <a:solidFill>
                  <a:srgbClr val="000000"/>
                </a:solidFill>
                <a:latin typeface="+mj-lt"/>
              </a:rPr>
              <a:t>Solução</a:t>
            </a:r>
            <a:r>
              <a:rPr lang="pt-BR" sz="2400" b="0" i="0" u="none" strike="noStrike" baseline="0" dirty="0">
                <a:solidFill>
                  <a:srgbClr val="000000"/>
                </a:solidFill>
                <a:latin typeface="+mj-lt"/>
              </a:rPr>
              <a:t>: </a:t>
            </a:r>
          </a:p>
          <a:p>
            <a:pPr marL="0" indent="0">
              <a:buNone/>
            </a:pPr>
            <a:r>
              <a:rPr lang="pt-BR" sz="2400" b="0" i="0" u="none" strike="noStrike" baseline="0" dirty="0">
                <a:solidFill>
                  <a:srgbClr val="000000"/>
                </a:solidFill>
                <a:latin typeface="+mj-lt"/>
              </a:rPr>
              <a:t>O período de capitalização é mensal. Dado que se deseja obter a taxa efetiva de juros por período semestral, temos que: </a:t>
            </a:r>
          </a:p>
          <a:p>
            <a:endParaRPr lang="pt-BR" sz="2400" b="0" i="0" u="none" strike="noStrike" baseline="0" dirty="0">
              <a:solidFill>
                <a:srgbClr val="000000"/>
              </a:solidFill>
              <a:latin typeface="+mj-lt"/>
            </a:endParaRPr>
          </a:p>
          <a:p>
            <a:pPr marL="0" indent="0" algn="just">
              <a:buNone/>
            </a:pPr>
            <a:r>
              <a:rPr lang="pt-BR" sz="2400" b="0" i="0" u="none" strike="noStrike" baseline="0" dirty="0">
                <a:solidFill>
                  <a:srgbClr val="000000"/>
                </a:solidFill>
                <a:latin typeface="+mj-lt"/>
              </a:rPr>
              <a:t>r (taxa de juros nominal) = 2% *6 = 12% por período semestral. </a:t>
            </a:r>
          </a:p>
          <a:p>
            <a:pPr marL="0" indent="0" algn="just">
              <a:buNone/>
            </a:pPr>
            <a:r>
              <a:rPr lang="pt-BR" sz="2400" b="0" i="0" u="none" strike="noStrike" baseline="0" dirty="0">
                <a:solidFill>
                  <a:srgbClr val="000000"/>
                </a:solidFill>
                <a:latin typeface="+mj-lt"/>
              </a:rPr>
              <a:t>m= 6 (os juros estariam sendo capitalizados 6 vezes em um período de 6 meses) </a:t>
            </a:r>
          </a:p>
          <a:p>
            <a:pPr marL="0" indent="0" algn="just">
              <a:buNone/>
            </a:pPr>
            <a:r>
              <a:rPr lang="pt-BR" sz="2400" b="1" i="0" u="none" strike="noStrike" baseline="0" dirty="0">
                <a:solidFill>
                  <a:srgbClr val="000000"/>
                </a:solidFill>
                <a:latin typeface="+mj-lt"/>
              </a:rPr>
              <a:t>i = </a:t>
            </a:r>
            <a:r>
              <a:rPr lang="pt-BR" sz="2400" b="1" i="0" u="none" strike="noStrike" baseline="0" dirty="0" smtClean="0">
                <a:solidFill>
                  <a:srgbClr val="000000"/>
                </a:solidFill>
                <a:latin typeface="+mj-lt"/>
              </a:rPr>
              <a:t>[(</a:t>
            </a:r>
            <a:r>
              <a:rPr lang="pt-BR" sz="2400" b="1" i="0" u="none" strike="noStrike" baseline="0" dirty="0">
                <a:solidFill>
                  <a:srgbClr val="000000"/>
                </a:solidFill>
                <a:latin typeface="+mj-lt"/>
              </a:rPr>
              <a:t>1+ r/m)</a:t>
            </a:r>
            <a:r>
              <a:rPr lang="pt-BR" sz="2400" b="1" i="0" u="none" strike="noStrike" baseline="30000" dirty="0">
                <a:solidFill>
                  <a:srgbClr val="000000"/>
                </a:solidFill>
                <a:latin typeface="+mj-lt"/>
              </a:rPr>
              <a:t>m</a:t>
            </a:r>
            <a:r>
              <a:rPr lang="pt-BR" sz="2400" b="1" i="0" u="none" strike="noStrike" baseline="0" dirty="0">
                <a:solidFill>
                  <a:srgbClr val="000000"/>
                </a:solidFill>
                <a:latin typeface="+mj-lt"/>
              </a:rPr>
              <a:t>  </a:t>
            </a:r>
            <a:r>
              <a:rPr lang="pt-BR" sz="2400" b="1" i="0" u="none" strike="noStrike" baseline="0" dirty="0" smtClean="0">
                <a:solidFill>
                  <a:srgbClr val="000000"/>
                </a:solidFill>
                <a:latin typeface="+mj-lt"/>
              </a:rPr>
              <a:t>- 1] * 100 </a:t>
            </a:r>
            <a:endParaRPr lang="pt-BR" sz="2400" b="0" i="0" u="none" strike="noStrike" baseline="0" dirty="0">
              <a:solidFill>
                <a:srgbClr val="000000"/>
              </a:solidFill>
              <a:latin typeface="+mj-lt"/>
            </a:endParaRPr>
          </a:p>
          <a:p>
            <a:pPr marL="0" indent="0" algn="just">
              <a:buNone/>
            </a:pPr>
            <a:r>
              <a:rPr lang="pt-BR" sz="2400" b="0" i="0" u="none" strike="noStrike" baseline="0" dirty="0">
                <a:solidFill>
                  <a:srgbClr val="000000"/>
                </a:solidFill>
                <a:latin typeface="+mj-lt"/>
              </a:rPr>
              <a:t>i = </a:t>
            </a:r>
            <a:r>
              <a:rPr lang="pt-BR" sz="2400" b="0" i="0" u="none" strike="noStrike" baseline="0" dirty="0" smtClean="0">
                <a:solidFill>
                  <a:srgbClr val="000000"/>
                </a:solidFill>
                <a:latin typeface="+mj-lt"/>
              </a:rPr>
              <a:t>[(</a:t>
            </a:r>
            <a:r>
              <a:rPr lang="pt-BR" sz="2400" b="0" i="0" u="none" strike="noStrike" baseline="0" dirty="0">
                <a:solidFill>
                  <a:srgbClr val="000000"/>
                </a:solidFill>
                <a:latin typeface="+mj-lt"/>
              </a:rPr>
              <a:t>1+0.12/6)</a:t>
            </a:r>
            <a:r>
              <a:rPr lang="pt-BR" sz="2400" b="0" i="0" u="none" strike="noStrike" baseline="30000" dirty="0">
                <a:solidFill>
                  <a:srgbClr val="000000"/>
                </a:solidFill>
                <a:latin typeface="+mj-lt"/>
              </a:rPr>
              <a:t>6</a:t>
            </a:r>
            <a:r>
              <a:rPr lang="pt-BR" sz="2400" b="0" i="0" u="none" strike="noStrike" baseline="0" dirty="0">
                <a:solidFill>
                  <a:srgbClr val="000000"/>
                </a:solidFill>
                <a:latin typeface="+mj-lt"/>
              </a:rPr>
              <a:t>  </a:t>
            </a:r>
            <a:r>
              <a:rPr lang="pt-BR" sz="2400" b="0" i="0" u="none" strike="noStrike" baseline="0" dirty="0" smtClean="0">
                <a:solidFill>
                  <a:srgbClr val="000000"/>
                </a:solidFill>
                <a:latin typeface="+mj-lt"/>
              </a:rPr>
              <a:t>- 1] *100 </a:t>
            </a:r>
            <a:endParaRPr lang="pt-BR" sz="2400" b="0" i="0" u="none" strike="noStrike" baseline="0" dirty="0">
              <a:solidFill>
                <a:srgbClr val="000000"/>
              </a:solidFill>
              <a:latin typeface="+mj-lt"/>
            </a:endParaRPr>
          </a:p>
          <a:p>
            <a:pPr marL="0" indent="0">
              <a:buNone/>
            </a:pPr>
            <a:r>
              <a:rPr lang="pt-BR" sz="2400" b="0" i="0" u="none" strike="noStrike" baseline="0" dirty="0">
                <a:solidFill>
                  <a:srgbClr val="000000"/>
                </a:solidFill>
                <a:latin typeface="+mj-lt"/>
              </a:rPr>
              <a:t>i= 12,62% 	</a:t>
            </a:r>
          </a:p>
          <a:p>
            <a:pPr marL="0" indent="0">
              <a:buNone/>
            </a:pPr>
            <a:endParaRPr lang="pt-BR" dirty="0"/>
          </a:p>
        </p:txBody>
      </p:sp>
    </p:spTree>
    <p:extLst>
      <p:ext uri="{BB962C8B-B14F-4D97-AF65-F5344CB8AC3E}">
        <p14:creationId xmlns:p14="http://schemas.microsoft.com/office/powerpoint/2010/main" val="316216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325EE-729E-4447-8388-6071B481D2CC}"/>
              </a:ext>
            </a:extLst>
          </p:cNvPr>
          <p:cNvSpPr>
            <a:spLocks noGrp="1"/>
          </p:cNvSpPr>
          <p:nvPr>
            <p:ph type="title"/>
          </p:nvPr>
        </p:nvSpPr>
        <p:spPr>
          <a:xfrm>
            <a:off x="838200" y="365126"/>
            <a:ext cx="10515600" cy="675884"/>
          </a:xfrm>
        </p:spPr>
        <p:txBody>
          <a:bodyPr>
            <a:normAutofit/>
          </a:bodyPr>
          <a:lstStyle/>
          <a:p>
            <a:pPr algn="ctr"/>
            <a:r>
              <a:rPr lang="pt-BR" sz="3200" b="1" dirty="0"/>
              <a:t>Exemplos</a:t>
            </a:r>
          </a:p>
        </p:txBody>
      </p:sp>
      <p:sp>
        <p:nvSpPr>
          <p:cNvPr id="3" name="Espaço Reservado para Conteúdo 2">
            <a:extLst>
              <a:ext uri="{FF2B5EF4-FFF2-40B4-BE49-F238E27FC236}">
                <a16:creationId xmlns:a16="http://schemas.microsoft.com/office/drawing/2014/main" id="{D24804F0-AEEB-4528-AF3D-517B74D7AD2D}"/>
              </a:ext>
            </a:extLst>
          </p:cNvPr>
          <p:cNvSpPr>
            <a:spLocks noGrp="1"/>
          </p:cNvSpPr>
          <p:nvPr>
            <p:ph idx="1"/>
          </p:nvPr>
        </p:nvSpPr>
        <p:spPr>
          <a:xfrm>
            <a:off x="838200" y="1041010"/>
            <a:ext cx="10515600" cy="5135953"/>
          </a:xfrm>
        </p:spPr>
        <p:txBody>
          <a:bodyPr/>
          <a:lstStyle/>
          <a:p>
            <a:endParaRPr lang="pt-BR" sz="1800" b="0" i="0" u="none" strike="noStrike" baseline="0" dirty="0">
              <a:latin typeface="Calibri Light" panose="020F0302020204030204" pitchFamily="34" charset="0"/>
            </a:endParaRPr>
          </a:p>
          <a:p>
            <a:pPr marL="0" indent="0">
              <a:buNone/>
            </a:pPr>
            <a:r>
              <a:rPr lang="pt-BR" sz="2400" b="0" i="0" u="none" strike="noStrike" baseline="0" dirty="0">
                <a:solidFill>
                  <a:srgbClr val="000000"/>
                </a:solidFill>
                <a:latin typeface="+mj-lt"/>
              </a:rPr>
              <a:t>O período de capitalização é trimestral. </a:t>
            </a:r>
          </a:p>
          <a:p>
            <a:endParaRPr lang="pt-BR" sz="2400" b="0" i="0" u="none" strike="noStrike" baseline="0" dirty="0">
              <a:solidFill>
                <a:srgbClr val="000000"/>
              </a:solidFill>
              <a:latin typeface="+mj-lt"/>
            </a:endParaRPr>
          </a:p>
          <a:p>
            <a:pPr marL="0" indent="0" algn="just">
              <a:buNone/>
            </a:pPr>
            <a:r>
              <a:rPr lang="pt-BR" sz="2400" b="0" i="0" u="none" strike="noStrike" baseline="0" dirty="0">
                <a:solidFill>
                  <a:srgbClr val="000000"/>
                </a:solidFill>
                <a:latin typeface="+mj-lt"/>
              </a:rPr>
              <a:t>Para um período semestral, m= 2 e r=10% (5%*2) </a:t>
            </a:r>
          </a:p>
          <a:p>
            <a:pPr marL="0" indent="0" algn="just">
              <a:buNone/>
            </a:pPr>
            <a:r>
              <a:rPr lang="pt-BR" sz="2400" b="1" i="0" u="none" strike="noStrike" baseline="0" dirty="0">
                <a:solidFill>
                  <a:srgbClr val="000000"/>
                </a:solidFill>
                <a:latin typeface="+mj-lt"/>
              </a:rPr>
              <a:t>i = </a:t>
            </a:r>
            <a:r>
              <a:rPr lang="pt-BR" sz="2400" b="1" i="0" u="none" strike="noStrike" baseline="0" dirty="0" smtClean="0">
                <a:solidFill>
                  <a:srgbClr val="000000"/>
                </a:solidFill>
                <a:latin typeface="+mj-lt"/>
              </a:rPr>
              <a:t>[(</a:t>
            </a:r>
            <a:r>
              <a:rPr lang="pt-BR" sz="2400" b="1" i="0" u="none" strike="noStrike" baseline="0" dirty="0">
                <a:solidFill>
                  <a:srgbClr val="000000"/>
                </a:solidFill>
                <a:latin typeface="+mj-lt"/>
              </a:rPr>
              <a:t>1+ r/m)</a:t>
            </a:r>
            <a:r>
              <a:rPr lang="pt-BR" sz="2400" b="1" i="0" u="none" strike="noStrike" baseline="30000" dirty="0">
                <a:solidFill>
                  <a:srgbClr val="000000"/>
                </a:solidFill>
                <a:latin typeface="+mj-lt"/>
              </a:rPr>
              <a:t>m</a:t>
            </a:r>
            <a:r>
              <a:rPr lang="pt-BR" sz="2400" b="1" i="0" u="none" strike="noStrike" baseline="0" dirty="0">
                <a:solidFill>
                  <a:srgbClr val="000000"/>
                </a:solidFill>
                <a:latin typeface="+mj-lt"/>
              </a:rPr>
              <a:t>  -</a:t>
            </a:r>
            <a:r>
              <a:rPr lang="pt-BR" sz="2400" b="1" i="0" u="none" strike="noStrike" baseline="0" dirty="0" smtClean="0">
                <a:solidFill>
                  <a:srgbClr val="000000"/>
                </a:solidFill>
                <a:latin typeface="+mj-lt"/>
              </a:rPr>
              <a:t>1]</a:t>
            </a:r>
            <a:r>
              <a:rPr lang="pt-BR" sz="2400" b="1" i="0" u="none" strike="noStrike" dirty="0" smtClean="0">
                <a:solidFill>
                  <a:srgbClr val="000000"/>
                </a:solidFill>
                <a:latin typeface="+mj-lt"/>
              </a:rPr>
              <a:t> * 100</a:t>
            </a:r>
            <a:endParaRPr lang="pt-BR" sz="2400" b="0" i="0" u="none" strike="noStrike" baseline="0" dirty="0">
              <a:solidFill>
                <a:srgbClr val="000000"/>
              </a:solidFill>
              <a:latin typeface="+mj-lt"/>
            </a:endParaRPr>
          </a:p>
          <a:p>
            <a:pPr marL="0" indent="0" algn="just">
              <a:buNone/>
            </a:pPr>
            <a:r>
              <a:rPr lang="pt-BR" sz="2400" b="0" i="0" u="none" strike="noStrike" baseline="0" dirty="0">
                <a:solidFill>
                  <a:srgbClr val="000000"/>
                </a:solidFill>
                <a:latin typeface="+mj-lt"/>
              </a:rPr>
              <a:t>i = (</a:t>
            </a:r>
            <a:r>
              <a:rPr lang="pt-BR" sz="2400" b="0" i="0" u="none" strike="noStrike" baseline="0" dirty="0" smtClean="0">
                <a:solidFill>
                  <a:srgbClr val="000000"/>
                </a:solidFill>
                <a:latin typeface="+mj-lt"/>
              </a:rPr>
              <a:t>1+0,10/2)</a:t>
            </a:r>
            <a:r>
              <a:rPr lang="pt-BR" sz="2400" b="0" i="0" u="none" strike="noStrike" baseline="30000" dirty="0" smtClean="0">
                <a:solidFill>
                  <a:srgbClr val="000000"/>
                </a:solidFill>
                <a:latin typeface="+mj-lt"/>
              </a:rPr>
              <a:t>2</a:t>
            </a:r>
            <a:r>
              <a:rPr lang="pt-BR" sz="2400" b="0" i="0" u="none" strike="noStrike" baseline="0" dirty="0" smtClean="0">
                <a:solidFill>
                  <a:srgbClr val="000000"/>
                </a:solidFill>
                <a:latin typeface="+mj-lt"/>
              </a:rPr>
              <a:t>  </a:t>
            </a:r>
            <a:r>
              <a:rPr lang="pt-BR" sz="2400" b="0" i="0" u="none" strike="noStrike" baseline="0" dirty="0">
                <a:solidFill>
                  <a:srgbClr val="000000"/>
                </a:solidFill>
                <a:latin typeface="+mj-lt"/>
              </a:rPr>
              <a:t>-1 = 10,25% </a:t>
            </a:r>
          </a:p>
          <a:p>
            <a:pPr marL="0" indent="0" algn="just">
              <a:buNone/>
            </a:pPr>
            <a:endParaRPr lang="pt-BR" sz="2400" b="0" i="0" u="none" strike="noStrike" baseline="0" dirty="0">
              <a:solidFill>
                <a:srgbClr val="000000"/>
              </a:solidFill>
              <a:latin typeface="+mj-lt"/>
            </a:endParaRPr>
          </a:p>
          <a:p>
            <a:pPr marL="0" indent="0" algn="just">
              <a:buNone/>
            </a:pPr>
            <a:r>
              <a:rPr lang="pt-BR" sz="2400" b="0" i="0" u="none" strike="noStrike" baseline="0" dirty="0">
                <a:solidFill>
                  <a:srgbClr val="000000"/>
                </a:solidFill>
                <a:latin typeface="+mj-lt"/>
              </a:rPr>
              <a:t>Para o período anual, m= 4 e r = 20% </a:t>
            </a:r>
          </a:p>
          <a:p>
            <a:pPr marL="0" indent="0" algn="just">
              <a:buNone/>
            </a:pPr>
            <a:r>
              <a:rPr lang="pt-BR" sz="2400" b="1" i="0" u="none" strike="noStrike" baseline="0" dirty="0">
                <a:solidFill>
                  <a:srgbClr val="000000"/>
                </a:solidFill>
                <a:latin typeface="+mj-lt"/>
              </a:rPr>
              <a:t>i = </a:t>
            </a:r>
            <a:r>
              <a:rPr lang="pt-BR" sz="2400" b="1" i="0" u="none" strike="noStrike" baseline="0" dirty="0" smtClean="0">
                <a:solidFill>
                  <a:srgbClr val="000000"/>
                </a:solidFill>
                <a:latin typeface="+mj-lt"/>
              </a:rPr>
              <a:t>[(</a:t>
            </a:r>
            <a:r>
              <a:rPr lang="pt-BR" sz="2400" b="1" i="0" u="none" strike="noStrike" baseline="0" dirty="0">
                <a:solidFill>
                  <a:srgbClr val="000000"/>
                </a:solidFill>
                <a:latin typeface="+mj-lt"/>
              </a:rPr>
              <a:t>1+ r/m)</a:t>
            </a:r>
            <a:r>
              <a:rPr lang="pt-BR" sz="2400" b="1" i="0" u="none" strike="noStrike" baseline="30000" dirty="0">
                <a:solidFill>
                  <a:srgbClr val="000000"/>
                </a:solidFill>
                <a:latin typeface="+mj-lt"/>
              </a:rPr>
              <a:t>m</a:t>
            </a:r>
            <a:r>
              <a:rPr lang="pt-BR" sz="2400" b="1" i="0" u="none" strike="noStrike" baseline="0" dirty="0">
                <a:solidFill>
                  <a:srgbClr val="000000"/>
                </a:solidFill>
                <a:latin typeface="+mj-lt"/>
              </a:rPr>
              <a:t>  -</a:t>
            </a:r>
            <a:r>
              <a:rPr lang="pt-BR" sz="2400" b="1" i="0" u="none" strike="noStrike" baseline="0" dirty="0" smtClean="0">
                <a:solidFill>
                  <a:srgbClr val="000000"/>
                </a:solidFill>
                <a:latin typeface="+mj-lt"/>
              </a:rPr>
              <a:t>1]</a:t>
            </a:r>
            <a:r>
              <a:rPr lang="pt-BR" sz="2400" b="1" i="0" u="none" strike="noStrike" dirty="0" smtClean="0">
                <a:solidFill>
                  <a:srgbClr val="000000"/>
                </a:solidFill>
                <a:latin typeface="+mj-lt"/>
              </a:rPr>
              <a:t> *100</a:t>
            </a:r>
            <a:endParaRPr lang="pt-BR" sz="2400" b="0" i="0" u="none" strike="noStrike" baseline="0" dirty="0">
              <a:solidFill>
                <a:srgbClr val="000000"/>
              </a:solidFill>
              <a:latin typeface="+mj-lt"/>
            </a:endParaRPr>
          </a:p>
          <a:p>
            <a:pPr marL="0" indent="0">
              <a:buNone/>
            </a:pPr>
            <a:r>
              <a:rPr lang="pt-BR" sz="2400" b="0" i="0" u="none" strike="noStrike" baseline="0" dirty="0">
                <a:solidFill>
                  <a:srgbClr val="000000"/>
                </a:solidFill>
                <a:latin typeface="+mj-lt"/>
              </a:rPr>
              <a:t>i = (</a:t>
            </a:r>
            <a:r>
              <a:rPr lang="pt-BR" sz="2400" b="0" i="0" u="none" strike="noStrike" baseline="0" dirty="0" smtClean="0">
                <a:solidFill>
                  <a:srgbClr val="000000"/>
                </a:solidFill>
                <a:latin typeface="+mj-lt"/>
              </a:rPr>
              <a:t>1+0,20/4)</a:t>
            </a:r>
            <a:r>
              <a:rPr lang="pt-BR" sz="2400" b="0" i="0" u="none" strike="noStrike" baseline="30000" dirty="0" smtClean="0">
                <a:solidFill>
                  <a:srgbClr val="000000"/>
                </a:solidFill>
                <a:latin typeface="+mj-lt"/>
              </a:rPr>
              <a:t>4</a:t>
            </a:r>
            <a:r>
              <a:rPr lang="pt-BR" sz="2400" b="0" i="0" u="none" strike="noStrike" baseline="0" dirty="0" smtClean="0">
                <a:solidFill>
                  <a:srgbClr val="000000"/>
                </a:solidFill>
                <a:latin typeface="+mj-lt"/>
              </a:rPr>
              <a:t>  </a:t>
            </a:r>
            <a:r>
              <a:rPr lang="pt-BR" sz="2400" b="0" i="0" u="none" strike="noStrike" baseline="0" dirty="0">
                <a:solidFill>
                  <a:srgbClr val="000000"/>
                </a:solidFill>
                <a:latin typeface="+mj-lt"/>
              </a:rPr>
              <a:t>-1 = 21,55% 	</a:t>
            </a:r>
          </a:p>
          <a:p>
            <a:pPr marL="0" indent="0">
              <a:buNone/>
            </a:pPr>
            <a:endParaRPr lang="pt-BR" dirty="0"/>
          </a:p>
        </p:txBody>
      </p:sp>
    </p:spTree>
    <p:extLst>
      <p:ext uri="{BB962C8B-B14F-4D97-AF65-F5344CB8AC3E}">
        <p14:creationId xmlns:p14="http://schemas.microsoft.com/office/powerpoint/2010/main" val="82595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62342-C010-48BB-BBA7-401B8D2B535E}"/>
              </a:ext>
            </a:extLst>
          </p:cNvPr>
          <p:cNvSpPr>
            <a:spLocks noGrp="1"/>
          </p:cNvSpPr>
          <p:nvPr>
            <p:ph type="title"/>
          </p:nvPr>
        </p:nvSpPr>
        <p:spPr>
          <a:xfrm>
            <a:off x="838200" y="365125"/>
            <a:ext cx="10515600" cy="1013509"/>
          </a:xfrm>
        </p:spPr>
        <p:txBody>
          <a:bodyPr>
            <a:normAutofit/>
          </a:bodyPr>
          <a:lstStyle/>
          <a:p>
            <a:pPr algn="ctr"/>
            <a:r>
              <a:rPr lang="pt-BR" sz="3200" b="1" i="0" u="none" strike="noStrike" baseline="0" dirty="0">
                <a:solidFill>
                  <a:srgbClr val="000000"/>
                </a:solidFill>
              </a:rPr>
              <a:t>Relações de equivalência: comparação entre o período de pagamento e o período de capitalização.</a:t>
            </a:r>
            <a:endParaRPr lang="pt-BR" sz="3200" dirty="0"/>
          </a:p>
        </p:txBody>
      </p:sp>
      <p:sp>
        <p:nvSpPr>
          <p:cNvPr id="3" name="Espaço Reservado para Conteúdo 2">
            <a:extLst>
              <a:ext uri="{FF2B5EF4-FFF2-40B4-BE49-F238E27FC236}">
                <a16:creationId xmlns:a16="http://schemas.microsoft.com/office/drawing/2014/main" id="{C4ED0E21-D6FC-4E4B-9F10-95F4A072B6AC}"/>
              </a:ext>
            </a:extLst>
          </p:cNvPr>
          <p:cNvSpPr>
            <a:spLocks noGrp="1"/>
          </p:cNvSpPr>
          <p:nvPr>
            <p:ph idx="1"/>
          </p:nvPr>
        </p:nvSpPr>
        <p:spPr>
          <a:xfrm>
            <a:off x="838200" y="1378634"/>
            <a:ext cx="10515600" cy="5303520"/>
          </a:xfrm>
        </p:spPr>
        <p:txBody>
          <a:bodyPr>
            <a:normAutofit fontScale="92500" lnSpcReduction="20000"/>
          </a:bodyPr>
          <a:lstStyle/>
          <a:p>
            <a:pPr marL="0" indent="0" algn="just">
              <a:buNone/>
            </a:pPr>
            <a:r>
              <a:rPr lang="pt-BR" sz="2600" b="0" i="0" u="none" strike="noStrike" baseline="0" dirty="0">
                <a:solidFill>
                  <a:srgbClr val="000000"/>
                </a:solidFill>
                <a:latin typeface="Calibri Light" panose="020F0302020204030204" pitchFamily="34" charset="0"/>
              </a:rPr>
              <a:t>Nas situações nas quais o período de capitalização de um investimento ou empréstimo não coincide com o período de pagamento/recebimento, é necessário realizar alguns procedimentos para igualar o período de capitalização e de pagamento, de modo a determinar a quantidade correta de dinheiro acumulado ou pago em diversos momentos. </a:t>
            </a:r>
          </a:p>
          <a:p>
            <a:pPr marL="0" indent="0" algn="just">
              <a:buNone/>
            </a:pPr>
            <a:r>
              <a:rPr lang="pt-BR" sz="2600" b="0" i="0" u="none" strike="noStrike" baseline="0" dirty="0">
                <a:solidFill>
                  <a:srgbClr val="000000"/>
                </a:solidFill>
                <a:latin typeface="Calibri Light" panose="020F0302020204030204" pitchFamily="34" charset="0"/>
              </a:rPr>
              <a:t>Para determinar os valores corretos de i (taxa de juros) e de n (período), deve-se, em primeiro lugar, comparar a duração do período de capitalização (PC) e o período de pagamento (PG), os quais podem ser: PC igual a PG, PC maior que PG e PC menor que PG. Em seguida, identificar que tipo de fluxos de caixa temos: se é de pagamento único (P e F) ou se é uma série de pagamentos anuais (A) ou gradiente (G).</a:t>
            </a:r>
          </a:p>
          <a:p>
            <a:pPr marL="0" indent="0" algn="just">
              <a:buNone/>
            </a:pPr>
            <a:r>
              <a:rPr lang="pt-BR" sz="2600" b="0" i="0" u="none" strike="noStrike" baseline="0" dirty="0">
                <a:solidFill>
                  <a:srgbClr val="000000"/>
                </a:solidFill>
                <a:latin typeface="Calibri Light" panose="020F0302020204030204" pitchFamily="34" charset="0"/>
              </a:rPr>
              <a:t>Importante:</a:t>
            </a:r>
          </a:p>
          <a:p>
            <a:pPr marL="0" indent="0" algn="just">
              <a:buNone/>
            </a:pPr>
            <a:r>
              <a:rPr lang="pt-BR" sz="2600" b="0" i="0" u="none" strike="noStrike" baseline="0" dirty="0">
                <a:solidFill>
                  <a:srgbClr val="000000"/>
                </a:solidFill>
                <a:latin typeface="Calibri Light" panose="020F0302020204030204" pitchFamily="34" charset="0"/>
              </a:rPr>
              <a:t>Quando existem somente pagamentos únicos, não há período de pagamento (PP) definido para os fluxos de caixa. Portanto, a duração de PP está definida pelo período da taxa de juros. Por exemplo, se a taxa de juros é semestral, capitalizados trimestralmente, o PP é semestral, e o PC é trimestral e PP &gt; PC. Observe-se também que os procedimentos para o cálculo de i e n são os mesmos quando PP = PC e quando PP &gt;PC. </a:t>
            </a:r>
          </a:p>
          <a:p>
            <a:pPr marL="0" indent="0" algn="just">
              <a:buNone/>
            </a:pPr>
            <a:endParaRPr lang="pt-BR" sz="2400" dirty="0"/>
          </a:p>
        </p:txBody>
      </p:sp>
    </p:spTree>
    <p:extLst>
      <p:ext uri="{BB962C8B-B14F-4D97-AF65-F5344CB8AC3E}">
        <p14:creationId xmlns:p14="http://schemas.microsoft.com/office/powerpoint/2010/main" val="317830884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2232</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Calibri</vt:lpstr>
      <vt:lpstr>Calibri Light</vt:lpstr>
      <vt:lpstr>Tema do Office</vt:lpstr>
      <vt:lpstr>JUROS NOMINAL E EFETIVO </vt:lpstr>
      <vt:lpstr>Introdução </vt:lpstr>
      <vt:lpstr>Introdução </vt:lpstr>
      <vt:lpstr>Taxa de juros nominal </vt:lpstr>
      <vt:lpstr>Taxa de juros efetiva </vt:lpstr>
      <vt:lpstr>Taxa de juros efetiva</vt:lpstr>
      <vt:lpstr>Exemplos</vt:lpstr>
      <vt:lpstr>Exemplos</vt:lpstr>
      <vt:lpstr>Relações de equivalência: comparação entre o período de pagamento e o período de capitalização.</vt:lpstr>
      <vt:lpstr>Relações de equivalência: pagamentos únicos e séries com PP maior ou igual a PC</vt:lpstr>
      <vt:lpstr>Relações de equivalência: pagamentos únicos e séries com PP maior ou igual a PC</vt:lpstr>
      <vt:lpstr>Relações de equivalência: pagamentos únicos e séries com PP maior ou igual a PC</vt:lpstr>
      <vt:lpstr>Relações de equivalência: pagamentos únicos e séries com PP menor que PC </vt:lpstr>
      <vt:lpstr>Relações de equivalência: pagamentos únicos e séries com PP menor que PC </vt:lpstr>
      <vt:lpstr>Relações de equivalência: pagamentos únicos e séries com PP menor que PC </vt:lpstr>
      <vt:lpstr>Relações de equivalência: pagamentos únicos e séries com PP menor que PC </vt:lpstr>
      <vt:lpstr>Considerações finais </vt:lpstr>
      <vt:lpstr>OBRIGADO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RELAÇÕES DE EQUIVALÊNCIA</dc:title>
  <dc:creator>sergio salazar</dc:creator>
  <cp:lastModifiedBy>Omar Cesar Pontes Junior</cp:lastModifiedBy>
  <cp:revision>40</cp:revision>
  <dcterms:created xsi:type="dcterms:W3CDTF">2021-03-18T18:25:07Z</dcterms:created>
  <dcterms:modified xsi:type="dcterms:W3CDTF">2023-03-20T23:04:25Z</dcterms:modified>
</cp:coreProperties>
</file>