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notesViewPr>
    <p:cSldViewPr snapToGrid="0">
      <p:cViewPr varScale="1">
        <p:scale>
          <a:sx n="69" d="100"/>
          <a:sy n="69" d="100"/>
        </p:scale>
        <p:origin x="2784"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dirty="0"/>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C64F75-1222-4200-B81C-99227758CAD7}" type="datetimeFigureOut">
              <a:rPr lang="pt-BR" smtClean="0"/>
              <a:t>07/03/2023</a:t>
            </a:fld>
            <a:endParaRPr lang="pt-BR" dirty="0"/>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dirty="0"/>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dirty="0"/>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30407A-5DD9-4961-A869-B3BC3BAAE225}" type="slidenum">
              <a:rPr lang="pt-BR" smtClean="0"/>
              <a:t>‹nº›</a:t>
            </a:fld>
            <a:endParaRPr lang="pt-BR" dirty="0"/>
          </a:p>
        </p:txBody>
      </p:sp>
    </p:spTree>
    <p:extLst>
      <p:ext uri="{BB962C8B-B14F-4D97-AF65-F5344CB8AC3E}">
        <p14:creationId xmlns:p14="http://schemas.microsoft.com/office/powerpoint/2010/main" val="41443108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6630407A-5DD9-4961-A869-B3BC3BAAE225}" type="slidenum">
              <a:rPr lang="pt-BR" smtClean="0"/>
              <a:t>2</a:t>
            </a:fld>
            <a:endParaRPr lang="pt-BR" dirty="0"/>
          </a:p>
        </p:txBody>
      </p:sp>
    </p:spTree>
    <p:extLst>
      <p:ext uri="{BB962C8B-B14F-4D97-AF65-F5344CB8AC3E}">
        <p14:creationId xmlns:p14="http://schemas.microsoft.com/office/powerpoint/2010/main" val="2067942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6630407A-5DD9-4961-A869-B3BC3BAAE225}" type="slidenum">
              <a:rPr lang="pt-BR" smtClean="0"/>
              <a:t>3</a:t>
            </a:fld>
            <a:endParaRPr lang="pt-BR" dirty="0"/>
          </a:p>
        </p:txBody>
      </p:sp>
    </p:spTree>
    <p:extLst>
      <p:ext uri="{BB962C8B-B14F-4D97-AF65-F5344CB8AC3E}">
        <p14:creationId xmlns:p14="http://schemas.microsoft.com/office/powerpoint/2010/main" val="24669227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6630407A-5DD9-4961-A869-B3BC3BAAE225}" type="slidenum">
              <a:rPr lang="pt-BR" smtClean="0"/>
              <a:t>5</a:t>
            </a:fld>
            <a:endParaRPr lang="pt-BR" dirty="0"/>
          </a:p>
        </p:txBody>
      </p:sp>
    </p:spTree>
    <p:extLst>
      <p:ext uri="{BB962C8B-B14F-4D97-AF65-F5344CB8AC3E}">
        <p14:creationId xmlns:p14="http://schemas.microsoft.com/office/powerpoint/2010/main" val="933972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6630407A-5DD9-4961-A869-B3BC3BAAE225}" type="slidenum">
              <a:rPr lang="pt-BR" smtClean="0"/>
              <a:t>8</a:t>
            </a:fld>
            <a:endParaRPr lang="pt-BR" dirty="0"/>
          </a:p>
        </p:txBody>
      </p:sp>
    </p:spTree>
    <p:extLst>
      <p:ext uri="{BB962C8B-B14F-4D97-AF65-F5344CB8AC3E}">
        <p14:creationId xmlns:p14="http://schemas.microsoft.com/office/powerpoint/2010/main" val="34888567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6630407A-5DD9-4961-A869-B3BC3BAAE225}" type="slidenum">
              <a:rPr lang="pt-BR" smtClean="0"/>
              <a:t>10</a:t>
            </a:fld>
            <a:endParaRPr lang="pt-BR" dirty="0"/>
          </a:p>
        </p:txBody>
      </p:sp>
    </p:spTree>
    <p:extLst>
      <p:ext uri="{BB962C8B-B14F-4D97-AF65-F5344CB8AC3E}">
        <p14:creationId xmlns:p14="http://schemas.microsoft.com/office/powerpoint/2010/main" val="27268232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DEA665D-1697-4D68-94E4-6D7AAA3CDD30}"/>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578531A7-87F2-4490-B4D4-CADB1DACD5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FDFDC491-AD48-44A6-AA85-35EB0777DAD9}"/>
              </a:ext>
            </a:extLst>
          </p:cNvPr>
          <p:cNvSpPr>
            <a:spLocks noGrp="1"/>
          </p:cNvSpPr>
          <p:nvPr>
            <p:ph type="dt" sz="half" idx="10"/>
          </p:nvPr>
        </p:nvSpPr>
        <p:spPr/>
        <p:txBody>
          <a:bodyPr/>
          <a:lstStyle/>
          <a:p>
            <a:fld id="{650F250D-3D9B-4F64-B313-CAAA52C6778C}" type="datetimeFigureOut">
              <a:rPr lang="pt-BR" smtClean="0"/>
              <a:t>07/03/2023</a:t>
            </a:fld>
            <a:endParaRPr lang="pt-BR" dirty="0"/>
          </a:p>
        </p:txBody>
      </p:sp>
      <p:sp>
        <p:nvSpPr>
          <p:cNvPr id="5" name="Espaço Reservado para Rodapé 4">
            <a:extLst>
              <a:ext uri="{FF2B5EF4-FFF2-40B4-BE49-F238E27FC236}">
                <a16:creationId xmlns:a16="http://schemas.microsoft.com/office/drawing/2014/main" id="{8379DBEB-E02F-44D3-8000-A451231E77DB}"/>
              </a:ext>
            </a:extLst>
          </p:cNvPr>
          <p:cNvSpPr>
            <a:spLocks noGrp="1"/>
          </p:cNvSpPr>
          <p:nvPr>
            <p:ph type="ftr" sz="quarter" idx="11"/>
          </p:nvPr>
        </p:nvSpPr>
        <p:spPr/>
        <p:txBody>
          <a:bodyPr/>
          <a:lstStyle/>
          <a:p>
            <a:endParaRPr lang="pt-BR" dirty="0"/>
          </a:p>
        </p:txBody>
      </p:sp>
      <p:sp>
        <p:nvSpPr>
          <p:cNvPr id="6" name="Espaço Reservado para Número de Slide 5">
            <a:extLst>
              <a:ext uri="{FF2B5EF4-FFF2-40B4-BE49-F238E27FC236}">
                <a16:creationId xmlns:a16="http://schemas.microsoft.com/office/drawing/2014/main" id="{F90D180A-875D-4617-A6B2-82CDDB1BAD2E}"/>
              </a:ext>
            </a:extLst>
          </p:cNvPr>
          <p:cNvSpPr>
            <a:spLocks noGrp="1"/>
          </p:cNvSpPr>
          <p:nvPr>
            <p:ph type="sldNum" sz="quarter" idx="12"/>
          </p:nvPr>
        </p:nvSpPr>
        <p:spPr/>
        <p:txBody>
          <a:bodyPr/>
          <a:lstStyle/>
          <a:p>
            <a:fld id="{9472CF85-C1E2-420C-A647-B88E71BFEDCF}" type="slidenum">
              <a:rPr lang="pt-BR" smtClean="0"/>
              <a:t>‹nº›</a:t>
            </a:fld>
            <a:endParaRPr lang="pt-BR" dirty="0"/>
          </a:p>
        </p:txBody>
      </p:sp>
    </p:spTree>
    <p:extLst>
      <p:ext uri="{BB962C8B-B14F-4D97-AF65-F5344CB8AC3E}">
        <p14:creationId xmlns:p14="http://schemas.microsoft.com/office/powerpoint/2010/main" val="12213861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DC03B14-B362-4578-A4B6-502FADC0AD62}"/>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E98D7FC5-18D5-4545-8AE7-8D79C283BABE}"/>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C2074686-99A8-4651-A010-D1A975E87E41}"/>
              </a:ext>
            </a:extLst>
          </p:cNvPr>
          <p:cNvSpPr>
            <a:spLocks noGrp="1"/>
          </p:cNvSpPr>
          <p:nvPr>
            <p:ph type="dt" sz="half" idx="10"/>
          </p:nvPr>
        </p:nvSpPr>
        <p:spPr/>
        <p:txBody>
          <a:bodyPr/>
          <a:lstStyle/>
          <a:p>
            <a:fld id="{650F250D-3D9B-4F64-B313-CAAA52C6778C}" type="datetimeFigureOut">
              <a:rPr lang="pt-BR" smtClean="0"/>
              <a:t>07/03/2023</a:t>
            </a:fld>
            <a:endParaRPr lang="pt-BR" dirty="0"/>
          </a:p>
        </p:txBody>
      </p:sp>
      <p:sp>
        <p:nvSpPr>
          <p:cNvPr id="5" name="Espaço Reservado para Rodapé 4">
            <a:extLst>
              <a:ext uri="{FF2B5EF4-FFF2-40B4-BE49-F238E27FC236}">
                <a16:creationId xmlns:a16="http://schemas.microsoft.com/office/drawing/2014/main" id="{F3C798CC-23ED-4CDB-AC64-88D315DA7252}"/>
              </a:ext>
            </a:extLst>
          </p:cNvPr>
          <p:cNvSpPr>
            <a:spLocks noGrp="1"/>
          </p:cNvSpPr>
          <p:nvPr>
            <p:ph type="ftr" sz="quarter" idx="11"/>
          </p:nvPr>
        </p:nvSpPr>
        <p:spPr/>
        <p:txBody>
          <a:bodyPr/>
          <a:lstStyle/>
          <a:p>
            <a:endParaRPr lang="pt-BR" dirty="0"/>
          </a:p>
        </p:txBody>
      </p:sp>
      <p:sp>
        <p:nvSpPr>
          <p:cNvPr id="6" name="Espaço Reservado para Número de Slide 5">
            <a:extLst>
              <a:ext uri="{FF2B5EF4-FFF2-40B4-BE49-F238E27FC236}">
                <a16:creationId xmlns:a16="http://schemas.microsoft.com/office/drawing/2014/main" id="{0CB31662-3D15-4821-9936-514CB43C97CE}"/>
              </a:ext>
            </a:extLst>
          </p:cNvPr>
          <p:cNvSpPr>
            <a:spLocks noGrp="1"/>
          </p:cNvSpPr>
          <p:nvPr>
            <p:ph type="sldNum" sz="quarter" idx="12"/>
          </p:nvPr>
        </p:nvSpPr>
        <p:spPr/>
        <p:txBody>
          <a:bodyPr/>
          <a:lstStyle/>
          <a:p>
            <a:fld id="{9472CF85-C1E2-420C-A647-B88E71BFEDCF}" type="slidenum">
              <a:rPr lang="pt-BR" smtClean="0"/>
              <a:t>‹nº›</a:t>
            </a:fld>
            <a:endParaRPr lang="pt-BR" dirty="0"/>
          </a:p>
        </p:txBody>
      </p:sp>
    </p:spTree>
    <p:extLst>
      <p:ext uri="{BB962C8B-B14F-4D97-AF65-F5344CB8AC3E}">
        <p14:creationId xmlns:p14="http://schemas.microsoft.com/office/powerpoint/2010/main" val="960139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41A717FD-F81C-4D4E-8688-14C54280EDBF}"/>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6D6EA726-2890-4A31-A878-838B883EDF84}"/>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CC9CD52F-79A1-4A67-8CF9-3F664B2ACB6E}"/>
              </a:ext>
            </a:extLst>
          </p:cNvPr>
          <p:cNvSpPr>
            <a:spLocks noGrp="1"/>
          </p:cNvSpPr>
          <p:nvPr>
            <p:ph type="dt" sz="half" idx="10"/>
          </p:nvPr>
        </p:nvSpPr>
        <p:spPr/>
        <p:txBody>
          <a:bodyPr/>
          <a:lstStyle/>
          <a:p>
            <a:fld id="{650F250D-3D9B-4F64-B313-CAAA52C6778C}" type="datetimeFigureOut">
              <a:rPr lang="pt-BR" smtClean="0"/>
              <a:t>07/03/2023</a:t>
            </a:fld>
            <a:endParaRPr lang="pt-BR" dirty="0"/>
          </a:p>
        </p:txBody>
      </p:sp>
      <p:sp>
        <p:nvSpPr>
          <p:cNvPr id="5" name="Espaço Reservado para Rodapé 4">
            <a:extLst>
              <a:ext uri="{FF2B5EF4-FFF2-40B4-BE49-F238E27FC236}">
                <a16:creationId xmlns:a16="http://schemas.microsoft.com/office/drawing/2014/main" id="{53BE11BE-2CE4-4F3A-894B-20CDB9713E0C}"/>
              </a:ext>
            </a:extLst>
          </p:cNvPr>
          <p:cNvSpPr>
            <a:spLocks noGrp="1"/>
          </p:cNvSpPr>
          <p:nvPr>
            <p:ph type="ftr" sz="quarter" idx="11"/>
          </p:nvPr>
        </p:nvSpPr>
        <p:spPr/>
        <p:txBody>
          <a:bodyPr/>
          <a:lstStyle/>
          <a:p>
            <a:endParaRPr lang="pt-BR" dirty="0"/>
          </a:p>
        </p:txBody>
      </p:sp>
      <p:sp>
        <p:nvSpPr>
          <p:cNvPr id="6" name="Espaço Reservado para Número de Slide 5">
            <a:extLst>
              <a:ext uri="{FF2B5EF4-FFF2-40B4-BE49-F238E27FC236}">
                <a16:creationId xmlns:a16="http://schemas.microsoft.com/office/drawing/2014/main" id="{1BDC6CFF-58CB-4198-B886-DE204D62609E}"/>
              </a:ext>
            </a:extLst>
          </p:cNvPr>
          <p:cNvSpPr>
            <a:spLocks noGrp="1"/>
          </p:cNvSpPr>
          <p:nvPr>
            <p:ph type="sldNum" sz="quarter" idx="12"/>
          </p:nvPr>
        </p:nvSpPr>
        <p:spPr/>
        <p:txBody>
          <a:bodyPr/>
          <a:lstStyle/>
          <a:p>
            <a:fld id="{9472CF85-C1E2-420C-A647-B88E71BFEDCF}" type="slidenum">
              <a:rPr lang="pt-BR" smtClean="0"/>
              <a:t>‹nº›</a:t>
            </a:fld>
            <a:endParaRPr lang="pt-BR" dirty="0"/>
          </a:p>
        </p:txBody>
      </p:sp>
    </p:spTree>
    <p:extLst>
      <p:ext uri="{BB962C8B-B14F-4D97-AF65-F5344CB8AC3E}">
        <p14:creationId xmlns:p14="http://schemas.microsoft.com/office/powerpoint/2010/main" val="3386710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95AD36-4F7F-4DBA-9B9B-82D474079F43}"/>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CA903F1F-64FB-47AF-B1AD-06ED3A016651}"/>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19A1D1DE-6842-4F59-8F9A-735F0AE02C75}"/>
              </a:ext>
            </a:extLst>
          </p:cNvPr>
          <p:cNvSpPr>
            <a:spLocks noGrp="1"/>
          </p:cNvSpPr>
          <p:nvPr>
            <p:ph type="dt" sz="half" idx="10"/>
          </p:nvPr>
        </p:nvSpPr>
        <p:spPr/>
        <p:txBody>
          <a:bodyPr/>
          <a:lstStyle/>
          <a:p>
            <a:fld id="{650F250D-3D9B-4F64-B313-CAAA52C6778C}" type="datetimeFigureOut">
              <a:rPr lang="pt-BR" smtClean="0"/>
              <a:t>07/03/2023</a:t>
            </a:fld>
            <a:endParaRPr lang="pt-BR" dirty="0"/>
          </a:p>
        </p:txBody>
      </p:sp>
      <p:sp>
        <p:nvSpPr>
          <p:cNvPr id="5" name="Espaço Reservado para Rodapé 4">
            <a:extLst>
              <a:ext uri="{FF2B5EF4-FFF2-40B4-BE49-F238E27FC236}">
                <a16:creationId xmlns:a16="http://schemas.microsoft.com/office/drawing/2014/main" id="{C03545A8-4ED3-4F57-AD6F-5087D1F53A61}"/>
              </a:ext>
            </a:extLst>
          </p:cNvPr>
          <p:cNvSpPr>
            <a:spLocks noGrp="1"/>
          </p:cNvSpPr>
          <p:nvPr>
            <p:ph type="ftr" sz="quarter" idx="11"/>
          </p:nvPr>
        </p:nvSpPr>
        <p:spPr/>
        <p:txBody>
          <a:bodyPr/>
          <a:lstStyle/>
          <a:p>
            <a:endParaRPr lang="pt-BR" dirty="0"/>
          </a:p>
        </p:txBody>
      </p:sp>
      <p:sp>
        <p:nvSpPr>
          <p:cNvPr id="6" name="Espaço Reservado para Número de Slide 5">
            <a:extLst>
              <a:ext uri="{FF2B5EF4-FFF2-40B4-BE49-F238E27FC236}">
                <a16:creationId xmlns:a16="http://schemas.microsoft.com/office/drawing/2014/main" id="{01906521-9C5F-4BE1-B983-621058509F5E}"/>
              </a:ext>
            </a:extLst>
          </p:cNvPr>
          <p:cNvSpPr>
            <a:spLocks noGrp="1"/>
          </p:cNvSpPr>
          <p:nvPr>
            <p:ph type="sldNum" sz="quarter" idx="12"/>
          </p:nvPr>
        </p:nvSpPr>
        <p:spPr/>
        <p:txBody>
          <a:bodyPr/>
          <a:lstStyle/>
          <a:p>
            <a:fld id="{9472CF85-C1E2-420C-A647-B88E71BFEDCF}" type="slidenum">
              <a:rPr lang="pt-BR" smtClean="0"/>
              <a:t>‹nº›</a:t>
            </a:fld>
            <a:endParaRPr lang="pt-BR" dirty="0"/>
          </a:p>
        </p:txBody>
      </p:sp>
    </p:spTree>
    <p:extLst>
      <p:ext uri="{BB962C8B-B14F-4D97-AF65-F5344CB8AC3E}">
        <p14:creationId xmlns:p14="http://schemas.microsoft.com/office/powerpoint/2010/main" val="39296046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5A41B2-7DC1-4465-A2B9-C7711B76039A}"/>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AD1DF7EC-77BE-4EC6-AA90-D38D2900B12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0A3C5526-FBD0-4DEC-814C-4334472FC8D2}"/>
              </a:ext>
            </a:extLst>
          </p:cNvPr>
          <p:cNvSpPr>
            <a:spLocks noGrp="1"/>
          </p:cNvSpPr>
          <p:nvPr>
            <p:ph type="dt" sz="half" idx="10"/>
          </p:nvPr>
        </p:nvSpPr>
        <p:spPr/>
        <p:txBody>
          <a:bodyPr/>
          <a:lstStyle/>
          <a:p>
            <a:fld id="{650F250D-3D9B-4F64-B313-CAAA52C6778C}" type="datetimeFigureOut">
              <a:rPr lang="pt-BR" smtClean="0"/>
              <a:t>07/03/2023</a:t>
            </a:fld>
            <a:endParaRPr lang="pt-BR" dirty="0"/>
          </a:p>
        </p:txBody>
      </p:sp>
      <p:sp>
        <p:nvSpPr>
          <p:cNvPr id="5" name="Espaço Reservado para Rodapé 4">
            <a:extLst>
              <a:ext uri="{FF2B5EF4-FFF2-40B4-BE49-F238E27FC236}">
                <a16:creationId xmlns:a16="http://schemas.microsoft.com/office/drawing/2014/main" id="{3E543D24-EFF6-4F81-82B4-E3C3E6473F1F}"/>
              </a:ext>
            </a:extLst>
          </p:cNvPr>
          <p:cNvSpPr>
            <a:spLocks noGrp="1"/>
          </p:cNvSpPr>
          <p:nvPr>
            <p:ph type="ftr" sz="quarter" idx="11"/>
          </p:nvPr>
        </p:nvSpPr>
        <p:spPr/>
        <p:txBody>
          <a:bodyPr/>
          <a:lstStyle/>
          <a:p>
            <a:endParaRPr lang="pt-BR" dirty="0"/>
          </a:p>
        </p:txBody>
      </p:sp>
      <p:sp>
        <p:nvSpPr>
          <p:cNvPr id="6" name="Espaço Reservado para Número de Slide 5">
            <a:extLst>
              <a:ext uri="{FF2B5EF4-FFF2-40B4-BE49-F238E27FC236}">
                <a16:creationId xmlns:a16="http://schemas.microsoft.com/office/drawing/2014/main" id="{129A4FB4-8C94-4CFB-9ABD-FFECF8923099}"/>
              </a:ext>
            </a:extLst>
          </p:cNvPr>
          <p:cNvSpPr>
            <a:spLocks noGrp="1"/>
          </p:cNvSpPr>
          <p:nvPr>
            <p:ph type="sldNum" sz="quarter" idx="12"/>
          </p:nvPr>
        </p:nvSpPr>
        <p:spPr/>
        <p:txBody>
          <a:bodyPr/>
          <a:lstStyle/>
          <a:p>
            <a:fld id="{9472CF85-C1E2-420C-A647-B88E71BFEDCF}" type="slidenum">
              <a:rPr lang="pt-BR" smtClean="0"/>
              <a:t>‹nº›</a:t>
            </a:fld>
            <a:endParaRPr lang="pt-BR" dirty="0"/>
          </a:p>
        </p:txBody>
      </p:sp>
    </p:spTree>
    <p:extLst>
      <p:ext uri="{BB962C8B-B14F-4D97-AF65-F5344CB8AC3E}">
        <p14:creationId xmlns:p14="http://schemas.microsoft.com/office/powerpoint/2010/main" val="24562810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C4D2EA-64B3-4F7F-BA19-4FBF2E804B39}"/>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76E21A7B-D785-4C41-99E9-701D9386724D}"/>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00DE7ABE-C6B2-4864-8D8B-FF813B9B2ABC}"/>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2788252C-A276-44A4-948C-AFA31AEF897D}"/>
              </a:ext>
            </a:extLst>
          </p:cNvPr>
          <p:cNvSpPr>
            <a:spLocks noGrp="1"/>
          </p:cNvSpPr>
          <p:nvPr>
            <p:ph type="dt" sz="half" idx="10"/>
          </p:nvPr>
        </p:nvSpPr>
        <p:spPr/>
        <p:txBody>
          <a:bodyPr/>
          <a:lstStyle/>
          <a:p>
            <a:fld id="{650F250D-3D9B-4F64-B313-CAAA52C6778C}" type="datetimeFigureOut">
              <a:rPr lang="pt-BR" smtClean="0"/>
              <a:t>07/03/2023</a:t>
            </a:fld>
            <a:endParaRPr lang="pt-BR" dirty="0"/>
          </a:p>
        </p:txBody>
      </p:sp>
      <p:sp>
        <p:nvSpPr>
          <p:cNvPr id="6" name="Espaço Reservado para Rodapé 5">
            <a:extLst>
              <a:ext uri="{FF2B5EF4-FFF2-40B4-BE49-F238E27FC236}">
                <a16:creationId xmlns:a16="http://schemas.microsoft.com/office/drawing/2014/main" id="{B765AE08-77F5-4836-BB28-6EF4CC60C578}"/>
              </a:ext>
            </a:extLst>
          </p:cNvPr>
          <p:cNvSpPr>
            <a:spLocks noGrp="1"/>
          </p:cNvSpPr>
          <p:nvPr>
            <p:ph type="ftr" sz="quarter" idx="11"/>
          </p:nvPr>
        </p:nvSpPr>
        <p:spPr/>
        <p:txBody>
          <a:bodyPr/>
          <a:lstStyle/>
          <a:p>
            <a:endParaRPr lang="pt-BR" dirty="0"/>
          </a:p>
        </p:txBody>
      </p:sp>
      <p:sp>
        <p:nvSpPr>
          <p:cNvPr id="7" name="Espaço Reservado para Número de Slide 6">
            <a:extLst>
              <a:ext uri="{FF2B5EF4-FFF2-40B4-BE49-F238E27FC236}">
                <a16:creationId xmlns:a16="http://schemas.microsoft.com/office/drawing/2014/main" id="{C5B230E8-A66E-4D8E-88FE-CC2E8EFC75F8}"/>
              </a:ext>
            </a:extLst>
          </p:cNvPr>
          <p:cNvSpPr>
            <a:spLocks noGrp="1"/>
          </p:cNvSpPr>
          <p:nvPr>
            <p:ph type="sldNum" sz="quarter" idx="12"/>
          </p:nvPr>
        </p:nvSpPr>
        <p:spPr/>
        <p:txBody>
          <a:bodyPr/>
          <a:lstStyle/>
          <a:p>
            <a:fld id="{9472CF85-C1E2-420C-A647-B88E71BFEDCF}" type="slidenum">
              <a:rPr lang="pt-BR" smtClean="0"/>
              <a:t>‹nº›</a:t>
            </a:fld>
            <a:endParaRPr lang="pt-BR" dirty="0"/>
          </a:p>
        </p:txBody>
      </p:sp>
    </p:spTree>
    <p:extLst>
      <p:ext uri="{BB962C8B-B14F-4D97-AF65-F5344CB8AC3E}">
        <p14:creationId xmlns:p14="http://schemas.microsoft.com/office/powerpoint/2010/main" val="2413227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44C9E9-C8F3-4D1F-BAD6-8B86D20C0FE6}"/>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149C7735-BF52-4AB6-A578-89CCCEF0967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2473A136-7019-437E-83A4-48A91A89C7A4}"/>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50AD0CAB-2BFA-4563-9096-9A0F54CA211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D0FE0841-8566-4F7C-837B-1C011555BF73}"/>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746B99E9-A391-4569-B285-34CCF9ED2E27}"/>
              </a:ext>
            </a:extLst>
          </p:cNvPr>
          <p:cNvSpPr>
            <a:spLocks noGrp="1"/>
          </p:cNvSpPr>
          <p:nvPr>
            <p:ph type="dt" sz="half" idx="10"/>
          </p:nvPr>
        </p:nvSpPr>
        <p:spPr/>
        <p:txBody>
          <a:bodyPr/>
          <a:lstStyle/>
          <a:p>
            <a:fld id="{650F250D-3D9B-4F64-B313-CAAA52C6778C}" type="datetimeFigureOut">
              <a:rPr lang="pt-BR" smtClean="0"/>
              <a:t>07/03/2023</a:t>
            </a:fld>
            <a:endParaRPr lang="pt-BR" dirty="0"/>
          </a:p>
        </p:txBody>
      </p:sp>
      <p:sp>
        <p:nvSpPr>
          <p:cNvPr id="8" name="Espaço Reservado para Rodapé 7">
            <a:extLst>
              <a:ext uri="{FF2B5EF4-FFF2-40B4-BE49-F238E27FC236}">
                <a16:creationId xmlns:a16="http://schemas.microsoft.com/office/drawing/2014/main" id="{B5E714C8-525E-4CA5-BCAF-28099AF7C52A}"/>
              </a:ext>
            </a:extLst>
          </p:cNvPr>
          <p:cNvSpPr>
            <a:spLocks noGrp="1"/>
          </p:cNvSpPr>
          <p:nvPr>
            <p:ph type="ftr" sz="quarter" idx="11"/>
          </p:nvPr>
        </p:nvSpPr>
        <p:spPr/>
        <p:txBody>
          <a:bodyPr/>
          <a:lstStyle/>
          <a:p>
            <a:endParaRPr lang="pt-BR" dirty="0"/>
          </a:p>
        </p:txBody>
      </p:sp>
      <p:sp>
        <p:nvSpPr>
          <p:cNvPr id="9" name="Espaço Reservado para Número de Slide 8">
            <a:extLst>
              <a:ext uri="{FF2B5EF4-FFF2-40B4-BE49-F238E27FC236}">
                <a16:creationId xmlns:a16="http://schemas.microsoft.com/office/drawing/2014/main" id="{880C8FD5-9DCA-41B1-9940-BC7EDF3DFB13}"/>
              </a:ext>
            </a:extLst>
          </p:cNvPr>
          <p:cNvSpPr>
            <a:spLocks noGrp="1"/>
          </p:cNvSpPr>
          <p:nvPr>
            <p:ph type="sldNum" sz="quarter" idx="12"/>
          </p:nvPr>
        </p:nvSpPr>
        <p:spPr/>
        <p:txBody>
          <a:bodyPr/>
          <a:lstStyle/>
          <a:p>
            <a:fld id="{9472CF85-C1E2-420C-A647-B88E71BFEDCF}" type="slidenum">
              <a:rPr lang="pt-BR" smtClean="0"/>
              <a:t>‹nº›</a:t>
            </a:fld>
            <a:endParaRPr lang="pt-BR" dirty="0"/>
          </a:p>
        </p:txBody>
      </p:sp>
    </p:spTree>
    <p:extLst>
      <p:ext uri="{BB962C8B-B14F-4D97-AF65-F5344CB8AC3E}">
        <p14:creationId xmlns:p14="http://schemas.microsoft.com/office/powerpoint/2010/main" val="26587781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46942A-DF74-4AD1-9A46-12C687061BD1}"/>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5E1C76E3-FDF8-4CB1-BE28-ECC04D5F08CF}"/>
              </a:ext>
            </a:extLst>
          </p:cNvPr>
          <p:cNvSpPr>
            <a:spLocks noGrp="1"/>
          </p:cNvSpPr>
          <p:nvPr>
            <p:ph type="dt" sz="half" idx="10"/>
          </p:nvPr>
        </p:nvSpPr>
        <p:spPr/>
        <p:txBody>
          <a:bodyPr/>
          <a:lstStyle/>
          <a:p>
            <a:fld id="{650F250D-3D9B-4F64-B313-CAAA52C6778C}" type="datetimeFigureOut">
              <a:rPr lang="pt-BR" smtClean="0"/>
              <a:t>07/03/2023</a:t>
            </a:fld>
            <a:endParaRPr lang="pt-BR" dirty="0"/>
          </a:p>
        </p:txBody>
      </p:sp>
      <p:sp>
        <p:nvSpPr>
          <p:cNvPr id="4" name="Espaço Reservado para Rodapé 3">
            <a:extLst>
              <a:ext uri="{FF2B5EF4-FFF2-40B4-BE49-F238E27FC236}">
                <a16:creationId xmlns:a16="http://schemas.microsoft.com/office/drawing/2014/main" id="{4839D706-0422-4686-AACD-65117BFFA034}"/>
              </a:ext>
            </a:extLst>
          </p:cNvPr>
          <p:cNvSpPr>
            <a:spLocks noGrp="1"/>
          </p:cNvSpPr>
          <p:nvPr>
            <p:ph type="ftr" sz="quarter" idx="11"/>
          </p:nvPr>
        </p:nvSpPr>
        <p:spPr/>
        <p:txBody>
          <a:bodyPr/>
          <a:lstStyle/>
          <a:p>
            <a:endParaRPr lang="pt-BR" dirty="0"/>
          </a:p>
        </p:txBody>
      </p:sp>
      <p:sp>
        <p:nvSpPr>
          <p:cNvPr id="5" name="Espaço Reservado para Número de Slide 4">
            <a:extLst>
              <a:ext uri="{FF2B5EF4-FFF2-40B4-BE49-F238E27FC236}">
                <a16:creationId xmlns:a16="http://schemas.microsoft.com/office/drawing/2014/main" id="{2AF6D7CF-0D6B-4322-A350-AA4E82DA25BF}"/>
              </a:ext>
            </a:extLst>
          </p:cNvPr>
          <p:cNvSpPr>
            <a:spLocks noGrp="1"/>
          </p:cNvSpPr>
          <p:nvPr>
            <p:ph type="sldNum" sz="quarter" idx="12"/>
          </p:nvPr>
        </p:nvSpPr>
        <p:spPr/>
        <p:txBody>
          <a:bodyPr/>
          <a:lstStyle/>
          <a:p>
            <a:fld id="{9472CF85-C1E2-420C-A647-B88E71BFEDCF}" type="slidenum">
              <a:rPr lang="pt-BR" smtClean="0"/>
              <a:t>‹nº›</a:t>
            </a:fld>
            <a:endParaRPr lang="pt-BR" dirty="0"/>
          </a:p>
        </p:txBody>
      </p:sp>
    </p:spTree>
    <p:extLst>
      <p:ext uri="{BB962C8B-B14F-4D97-AF65-F5344CB8AC3E}">
        <p14:creationId xmlns:p14="http://schemas.microsoft.com/office/powerpoint/2010/main" val="25543526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A16C6380-A7BB-44FC-A3E3-1EBCE43752BC}"/>
              </a:ext>
            </a:extLst>
          </p:cNvPr>
          <p:cNvSpPr>
            <a:spLocks noGrp="1"/>
          </p:cNvSpPr>
          <p:nvPr>
            <p:ph type="dt" sz="half" idx="10"/>
          </p:nvPr>
        </p:nvSpPr>
        <p:spPr/>
        <p:txBody>
          <a:bodyPr/>
          <a:lstStyle/>
          <a:p>
            <a:fld id="{650F250D-3D9B-4F64-B313-CAAA52C6778C}" type="datetimeFigureOut">
              <a:rPr lang="pt-BR" smtClean="0"/>
              <a:t>07/03/2023</a:t>
            </a:fld>
            <a:endParaRPr lang="pt-BR" dirty="0"/>
          </a:p>
        </p:txBody>
      </p:sp>
      <p:sp>
        <p:nvSpPr>
          <p:cNvPr id="3" name="Espaço Reservado para Rodapé 2">
            <a:extLst>
              <a:ext uri="{FF2B5EF4-FFF2-40B4-BE49-F238E27FC236}">
                <a16:creationId xmlns:a16="http://schemas.microsoft.com/office/drawing/2014/main" id="{6FE4005A-B72F-4E4F-926B-E66EE515D160}"/>
              </a:ext>
            </a:extLst>
          </p:cNvPr>
          <p:cNvSpPr>
            <a:spLocks noGrp="1"/>
          </p:cNvSpPr>
          <p:nvPr>
            <p:ph type="ftr" sz="quarter" idx="11"/>
          </p:nvPr>
        </p:nvSpPr>
        <p:spPr/>
        <p:txBody>
          <a:bodyPr/>
          <a:lstStyle/>
          <a:p>
            <a:endParaRPr lang="pt-BR" dirty="0"/>
          </a:p>
        </p:txBody>
      </p:sp>
      <p:sp>
        <p:nvSpPr>
          <p:cNvPr id="4" name="Espaço Reservado para Número de Slide 3">
            <a:extLst>
              <a:ext uri="{FF2B5EF4-FFF2-40B4-BE49-F238E27FC236}">
                <a16:creationId xmlns:a16="http://schemas.microsoft.com/office/drawing/2014/main" id="{7CFD90F9-BF2B-4588-AFBE-E8CB68CDF838}"/>
              </a:ext>
            </a:extLst>
          </p:cNvPr>
          <p:cNvSpPr>
            <a:spLocks noGrp="1"/>
          </p:cNvSpPr>
          <p:nvPr>
            <p:ph type="sldNum" sz="quarter" idx="12"/>
          </p:nvPr>
        </p:nvSpPr>
        <p:spPr/>
        <p:txBody>
          <a:bodyPr/>
          <a:lstStyle/>
          <a:p>
            <a:fld id="{9472CF85-C1E2-420C-A647-B88E71BFEDCF}" type="slidenum">
              <a:rPr lang="pt-BR" smtClean="0"/>
              <a:t>‹nº›</a:t>
            </a:fld>
            <a:endParaRPr lang="pt-BR" dirty="0"/>
          </a:p>
        </p:txBody>
      </p:sp>
    </p:spTree>
    <p:extLst>
      <p:ext uri="{BB962C8B-B14F-4D97-AF65-F5344CB8AC3E}">
        <p14:creationId xmlns:p14="http://schemas.microsoft.com/office/powerpoint/2010/main" val="33411776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FCDFCC-5D8B-4261-AE54-858D8EFD1396}"/>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055D24DD-114C-4230-85C1-D71DAC25C7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C74716A2-1D3B-4D80-B5A9-24D6D09E48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A2530C33-15A9-4D7F-A2EF-9D97E5FB6345}"/>
              </a:ext>
            </a:extLst>
          </p:cNvPr>
          <p:cNvSpPr>
            <a:spLocks noGrp="1"/>
          </p:cNvSpPr>
          <p:nvPr>
            <p:ph type="dt" sz="half" idx="10"/>
          </p:nvPr>
        </p:nvSpPr>
        <p:spPr/>
        <p:txBody>
          <a:bodyPr/>
          <a:lstStyle/>
          <a:p>
            <a:fld id="{650F250D-3D9B-4F64-B313-CAAA52C6778C}" type="datetimeFigureOut">
              <a:rPr lang="pt-BR" smtClean="0"/>
              <a:t>07/03/2023</a:t>
            </a:fld>
            <a:endParaRPr lang="pt-BR" dirty="0"/>
          </a:p>
        </p:txBody>
      </p:sp>
      <p:sp>
        <p:nvSpPr>
          <p:cNvPr id="6" name="Espaço Reservado para Rodapé 5">
            <a:extLst>
              <a:ext uri="{FF2B5EF4-FFF2-40B4-BE49-F238E27FC236}">
                <a16:creationId xmlns:a16="http://schemas.microsoft.com/office/drawing/2014/main" id="{E8D0801D-72E5-42D7-B892-0F8FF649C611}"/>
              </a:ext>
            </a:extLst>
          </p:cNvPr>
          <p:cNvSpPr>
            <a:spLocks noGrp="1"/>
          </p:cNvSpPr>
          <p:nvPr>
            <p:ph type="ftr" sz="quarter" idx="11"/>
          </p:nvPr>
        </p:nvSpPr>
        <p:spPr/>
        <p:txBody>
          <a:bodyPr/>
          <a:lstStyle/>
          <a:p>
            <a:endParaRPr lang="pt-BR" dirty="0"/>
          </a:p>
        </p:txBody>
      </p:sp>
      <p:sp>
        <p:nvSpPr>
          <p:cNvPr id="7" name="Espaço Reservado para Número de Slide 6">
            <a:extLst>
              <a:ext uri="{FF2B5EF4-FFF2-40B4-BE49-F238E27FC236}">
                <a16:creationId xmlns:a16="http://schemas.microsoft.com/office/drawing/2014/main" id="{99AD8CBC-BBFD-4699-9D9A-A500DF5E17A0}"/>
              </a:ext>
            </a:extLst>
          </p:cNvPr>
          <p:cNvSpPr>
            <a:spLocks noGrp="1"/>
          </p:cNvSpPr>
          <p:nvPr>
            <p:ph type="sldNum" sz="quarter" idx="12"/>
          </p:nvPr>
        </p:nvSpPr>
        <p:spPr/>
        <p:txBody>
          <a:bodyPr/>
          <a:lstStyle/>
          <a:p>
            <a:fld id="{9472CF85-C1E2-420C-A647-B88E71BFEDCF}" type="slidenum">
              <a:rPr lang="pt-BR" smtClean="0"/>
              <a:t>‹nº›</a:t>
            </a:fld>
            <a:endParaRPr lang="pt-BR" dirty="0"/>
          </a:p>
        </p:txBody>
      </p:sp>
    </p:spTree>
    <p:extLst>
      <p:ext uri="{BB962C8B-B14F-4D97-AF65-F5344CB8AC3E}">
        <p14:creationId xmlns:p14="http://schemas.microsoft.com/office/powerpoint/2010/main" val="5302363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472376-AD99-4DFC-BF62-D028C18AD965}"/>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C0F73F19-BBDA-4C64-AAA0-76FD9526128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dirty="0"/>
          </a:p>
        </p:txBody>
      </p:sp>
      <p:sp>
        <p:nvSpPr>
          <p:cNvPr id="4" name="Espaço Reservado para Texto 3">
            <a:extLst>
              <a:ext uri="{FF2B5EF4-FFF2-40B4-BE49-F238E27FC236}">
                <a16:creationId xmlns:a16="http://schemas.microsoft.com/office/drawing/2014/main" id="{A8C77048-4CDF-44F7-8266-9622D98E94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B93E11B0-BB0D-4DC5-B6CA-DBA7EDBCF245}"/>
              </a:ext>
            </a:extLst>
          </p:cNvPr>
          <p:cNvSpPr>
            <a:spLocks noGrp="1"/>
          </p:cNvSpPr>
          <p:nvPr>
            <p:ph type="dt" sz="half" idx="10"/>
          </p:nvPr>
        </p:nvSpPr>
        <p:spPr/>
        <p:txBody>
          <a:bodyPr/>
          <a:lstStyle/>
          <a:p>
            <a:fld id="{650F250D-3D9B-4F64-B313-CAAA52C6778C}" type="datetimeFigureOut">
              <a:rPr lang="pt-BR" smtClean="0"/>
              <a:t>07/03/2023</a:t>
            </a:fld>
            <a:endParaRPr lang="pt-BR" dirty="0"/>
          </a:p>
        </p:txBody>
      </p:sp>
      <p:sp>
        <p:nvSpPr>
          <p:cNvPr id="6" name="Espaço Reservado para Rodapé 5">
            <a:extLst>
              <a:ext uri="{FF2B5EF4-FFF2-40B4-BE49-F238E27FC236}">
                <a16:creationId xmlns:a16="http://schemas.microsoft.com/office/drawing/2014/main" id="{4CEF40C5-D155-458E-8A3E-FC6E22502C43}"/>
              </a:ext>
            </a:extLst>
          </p:cNvPr>
          <p:cNvSpPr>
            <a:spLocks noGrp="1"/>
          </p:cNvSpPr>
          <p:nvPr>
            <p:ph type="ftr" sz="quarter" idx="11"/>
          </p:nvPr>
        </p:nvSpPr>
        <p:spPr/>
        <p:txBody>
          <a:bodyPr/>
          <a:lstStyle/>
          <a:p>
            <a:endParaRPr lang="pt-BR" dirty="0"/>
          </a:p>
        </p:txBody>
      </p:sp>
      <p:sp>
        <p:nvSpPr>
          <p:cNvPr id="7" name="Espaço Reservado para Número de Slide 6">
            <a:extLst>
              <a:ext uri="{FF2B5EF4-FFF2-40B4-BE49-F238E27FC236}">
                <a16:creationId xmlns:a16="http://schemas.microsoft.com/office/drawing/2014/main" id="{C5C6EA60-9E39-4A68-B844-F140961B57CA}"/>
              </a:ext>
            </a:extLst>
          </p:cNvPr>
          <p:cNvSpPr>
            <a:spLocks noGrp="1"/>
          </p:cNvSpPr>
          <p:nvPr>
            <p:ph type="sldNum" sz="quarter" idx="12"/>
          </p:nvPr>
        </p:nvSpPr>
        <p:spPr/>
        <p:txBody>
          <a:bodyPr/>
          <a:lstStyle/>
          <a:p>
            <a:fld id="{9472CF85-C1E2-420C-A647-B88E71BFEDCF}" type="slidenum">
              <a:rPr lang="pt-BR" smtClean="0"/>
              <a:t>‹nº›</a:t>
            </a:fld>
            <a:endParaRPr lang="pt-BR" dirty="0"/>
          </a:p>
        </p:txBody>
      </p:sp>
    </p:spTree>
    <p:extLst>
      <p:ext uri="{BB962C8B-B14F-4D97-AF65-F5344CB8AC3E}">
        <p14:creationId xmlns:p14="http://schemas.microsoft.com/office/powerpoint/2010/main" val="17273573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25">
          <a:fgClr>
            <a:schemeClr val="accent1"/>
          </a:fgClr>
          <a:bgClr>
            <a:schemeClr val="bg1"/>
          </a:bgClr>
        </a:pattFill>
        <a:effectLst/>
      </p:bgPr>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C6AE4930-A9DA-4033-B61E-D5572DA168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381FB969-C41C-4A11-91AB-0DD1CA8678A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B153642D-4812-4626-BF96-B9287F004BE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0F250D-3D9B-4F64-B313-CAAA52C6778C}" type="datetimeFigureOut">
              <a:rPr lang="pt-BR" smtClean="0"/>
              <a:t>07/03/2023</a:t>
            </a:fld>
            <a:endParaRPr lang="pt-BR" dirty="0"/>
          </a:p>
        </p:txBody>
      </p:sp>
      <p:sp>
        <p:nvSpPr>
          <p:cNvPr id="5" name="Espaço Reservado para Rodapé 4">
            <a:extLst>
              <a:ext uri="{FF2B5EF4-FFF2-40B4-BE49-F238E27FC236}">
                <a16:creationId xmlns:a16="http://schemas.microsoft.com/office/drawing/2014/main" id="{482E3C7E-646E-4348-9DB2-12AC9C5E87F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dirty="0"/>
          </a:p>
        </p:txBody>
      </p:sp>
      <p:sp>
        <p:nvSpPr>
          <p:cNvPr id="6" name="Espaço Reservado para Número de Slide 5">
            <a:extLst>
              <a:ext uri="{FF2B5EF4-FFF2-40B4-BE49-F238E27FC236}">
                <a16:creationId xmlns:a16="http://schemas.microsoft.com/office/drawing/2014/main" id="{4AD8EB9D-4DCB-4B73-88F2-FA61D2EE1C8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72CF85-C1E2-420C-A647-B88E71BFEDCF}" type="slidenum">
              <a:rPr lang="pt-BR" smtClean="0"/>
              <a:t>‹nº›</a:t>
            </a:fld>
            <a:endParaRPr lang="pt-BR" dirty="0"/>
          </a:p>
        </p:txBody>
      </p:sp>
    </p:spTree>
    <p:extLst>
      <p:ext uri="{BB962C8B-B14F-4D97-AF65-F5344CB8AC3E}">
        <p14:creationId xmlns:p14="http://schemas.microsoft.com/office/powerpoint/2010/main" val="15226810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mailto:omar.pjunior@sp.senac.br"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F1E227-00C0-4088-8D94-CF14E858AF5A}"/>
              </a:ext>
            </a:extLst>
          </p:cNvPr>
          <p:cNvSpPr>
            <a:spLocks noGrp="1"/>
          </p:cNvSpPr>
          <p:nvPr>
            <p:ph type="ctrTitle"/>
          </p:nvPr>
        </p:nvSpPr>
        <p:spPr/>
        <p:txBody>
          <a:bodyPr>
            <a:normAutofit/>
          </a:bodyPr>
          <a:lstStyle/>
          <a:p>
            <a:r>
              <a:rPr lang="pt-BR" sz="4400" b="1" dirty="0"/>
              <a:t>MATEMÁTICA FINANCEIRA: JUROS E FLUXO DE CAIXA</a:t>
            </a:r>
            <a:r>
              <a:rPr lang="pt-BR" sz="3200" b="1" dirty="0"/>
              <a:t/>
            </a:r>
            <a:br>
              <a:rPr lang="pt-BR" sz="3200" b="1" dirty="0"/>
            </a:br>
            <a:endParaRPr lang="pt-BR" sz="3200" b="1" dirty="0"/>
          </a:p>
        </p:txBody>
      </p:sp>
      <p:sp>
        <p:nvSpPr>
          <p:cNvPr id="3" name="Subtítulo 2">
            <a:extLst>
              <a:ext uri="{FF2B5EF4-FFF2-40B4-BE49-F238E27FC236}">
                <a16:creationId xmlns:a16="http://schemas.microsoft.com/office/drawing/2014/main" id="{381F36DE-9159-4023-8CA9-3B6069033FD4}"/>
              </a:ext>
            </a:extLst>
          </p:cNvPr>
          <p:cNvSpPr>
            <a:spLocks noGrp="1"/>
          </p:cNvSpPr>
          <p:nvPr>
            <p:ph type="subTitle" idx="1"/>
          </p:nvPr>
        </p:nvSpPr>
        <p:spPr>
          <a:xfrm>
            <a:off x="1524000" y="3602038"/>
            <a:ext cx="9144000" cy="2387600"/>
          </a:xfrm>
        </p:spPr>
        <p:txBody>
          <a:bodyPr>
            <a:normAutofit/>
          </a:bodyPr>
          <a:lstStyle/>
          <a:p>
            <a:pPr algn="r"/>
            <a:endParaRPr lang="pt-BR" dirty="0"/>
          </a:p>
          <a:p>
            <a:pPr algn="r"/>
            <a:endParaRPr lang="pt-BR" dirty="0"/>
          </a:p>
          <a:p>
            <a:pPr algn="r"/>
            <a:endParaRPr lang="pt-BR" dirty="0"/>
          </a:p>
          <a:p>
            <a:pPr algn="r"/>
            <a:endParaRPr lang="pt-BR" dirty="0"/>
          </a:p>
          <a:p>
            <a:pPr algn="r"/>
            <a:r>
              <a:rPr lang="pt-BR" b="1" dirty="0"/>
              <a:t>Professor Omar Pontes</a:t>
            </a:r>
          </a:p>
        </p:txBody>
      </p:sp>
    </p:spTree>
    <p:extLst>
      <p:ext uri="{BB962C8B-B14F-4D97-AF65-F5344CB8AC3E}">
        <p14:creationId xmlns:p14="http://schemas.microsoft.com/office/powerpoint/2010/main" val="42461386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56C9A0-80DF-4705-89BF-E22C2704BD23}"/>
              </a:ext>
            </a:extLst>
          </p:cNvPr>
          <p:cNvSpPr>
            <a:spLocks noGrp="1"/>
          </p:cNvSpPr>
          <p:nvPr>
            <p:ph type="title"/>
          </p:nvPr>
        </p:nvSpPr>
        <p:spPr>
          <a:xfrm>
            <a:off x="838200" y="365125"/>
            <a:ext cx="10515600" cy="732155"/>
          </a:xfrm>
        </p:spPr>
        <p:txBody>
          <a:bodyPr>
            <a:normAutofit/>
          </a:bodyPr>
          <a:lstStyle/>
          <a:p>
            <a:pPr algn="ctr"/>
            <a:r>
              <a:rPr lang="pt-BR" sz="3200" b="1" i="0" u="none" strike="noStrike" baseline="0" dirty="0">
                <a:solidFill>
                  <a:srgbClr val="000000"/>
                </a:solidFill>
              </a:rPr>
              <a:t>Representação em tabela do fluxo de caixa </a:t>
            </a:r>
            <a:endParaRPr lang="pt-BR" sz="3200" dirty="0"/>
          </a:p>
        </p:txBody>
      </p:sp>
      <p:sp>
        <p:nvSpPr>
          <p:cNvPr id="3" name="Espaço Reservado para Conteúdo 2">
            <a:extLst>
              <a:ext uri="{FF2B5EF4-FFF2-40B4-BE49-F238E27FC236}">
                <a16:creationId xmlns:a16="http://schemas.microsoft.com/office/drawing/2014/main" id="{5D460790-20AF-4859-A207-103C05E7F39C}"/>
              </a:ext>
            </a:extLst>
          </p:cNvPr>
          <p:cNvSpPr>
            <a:spLocks noGrp="1"/>
          </p:cNvSpPr>
          <p:nvPr>
            <p:ph idx="1"/>
          </p:nvPr>
        </p:nvSpPr>
        <p:spPr>
          <a:xfrm>
            <a:off x="838200" y="1097280"/>
            <a:ext cx="10515600" cy="5079683"/>
          </a:xfrm>
        </p:spPr>
        <p:txBody>
          <a:bodyPr>
            <a:normAutofit fontScale="77500" lnSpcReduction="20000"/>
          </a:bodyPr>
          <a:lstStyle/>
          <a:p>
            <a:pPr marL="0" indent="0" algn="just">
              <a:lnSpc>
                <a:spcPct val="170000"/>
              </a:lnSpc>
              <a:spcBef>
                <a:spcPts val="0"/>
              </a:spcBef>
              <a:buNone/>
            </a:pPr>
            <a:r>
              <a:rPr lang="pt-BR" sz="2400" b="0" i="0" u="none" strike="noStrike" baseline="0" dirty="0">
                <a:solidFill>
                  <a:srgbClr val="000000"/>
                </a:solidFill>
                <a:latin typeface="Arial" panose="020B0604020202020204" pitchFamily="34" charset="0"/>
                <a:cs typeface="Arial" panose="020B0604020202020204" pitchFamily="34" charset="0"/>
              </a:rPr>
              <a:t>Em muitos casos, os itens de entradas (receitas) e de saídas (despesas) podem ser numerosos, por isso, é importante ter algum critério para apresentar o fluxo de caixa de modo ordenado em uma tabela, conforme mostrado abaixo. </a:t>
            </a:r>
          </a:p>
          <a:p>
            <a:pPr marL="0" indent="0" algn="ctr">
              <a:buNone/>
            </a:pPr>
            <a:r>
              <a:rPr lang="pt-BR" sz="2400" b="1" i="0" u="none" strike="noStrike" baseline="0" dirty="0">
                <a:solidFill>
                  <a:srgbClr val="000000"/>
                </a:solidFill>
                <a:latin typeface="Arial" panose="020B0604020202020204" pitchFamily="34" charset="0"/>
                <a:cs typeface="Arial" panose="020B0604020202020204" pitchFamily="34" charset="0"/>
              </a:rPr>
              <a:t>Figura 1 - Fluxo de Caixa do Investimento X , no período de 5 anos (em reais)</a:t>
            </a:r>
          </a:p>
          <a:p>
            <a:pPr marL="0" indent="0" algn="ctr">
              <a:buNone/>
            </a:pPr>
            <a:r>
              <a:rPr lang="pt-BR" sz="2400" b="1" i="0" u="none" strike="noStrike" baseline="0" dirty="0">
                <a:solidFill>
                  <a:srgbClr val="000000"/>
                </a:solidFill>
                <a:latin typeface="Arial" panose="020B0604020202020204" pitchFamily="34" charset="0"/>
                <a:cs typeface="Arial" panose="020B0604020202020204" pitchFamily="34" charset="0"/>
              </a:rPr>
              <a:t> </a:t>
            </a:r>
          </a:p>
          <a:p>
            <a:pPr marL="0" indent="0" algn="ctr">
              <a:buNone/>
            </a:pPr>
            <a:r>
              <a:rPr lang="pt-BR" sz="2400" b="1" i="0" u="none" strike="noStrike" baseline="0" dirty="0">
                <a:solidFill>
                  <a:srgbClr val="000000"/>
                </a:solidFill>
                <a:latin typeface="Arial" panose="020B0604020202020204" pitchFamily="34" charset="0"/>
                <a:cs typeface="Arial" panose="020B0604020202020204" pitchFamily="34" charset="0"/>
              </a:rPr>
              <a:t>Ano	</a:t>
            </a:r>
            <a:r>
              <a:rPr lang="pt-BR" sz="2400" b="1" i="0" u="none" strike="noStrike" baseline="0" dirty="0" smtClean="0">
                <a:solidFill>
                  <a:srgbClr val="000000"/>
                </a:solidFill>
                <a:latin typeface="Arial" panose="020B0604020202020204" pitchFamily="34" charset="0"/>
                <a:cs typeface="Arial" panose="020B0604020202020204" pitchFamily="34" charset="0"/>
              </a:rPr>
              <a:t>Receitas </a:t>
            </a:r>
            <a:r>
              <a:rPr lang="pt-BR" sz="2400" b="1" i="0" u="none" strike="noStrike" baseline="0" dirty="0">
                <a:solidFill>
                  <a:srgbClr val="000000"/>
                </a:solidFill>
                <a:latin typeface="Arial" panose="020B0604020202020204" pitchFamily="34" charset="0"/>
                <a:cs typeface="Arial" panose="020B0604020202020204" pitchFamily="34" charset="0"/>
              </a:rPr>
              <a:t>(A) </a:t>
            </a:r>
            <a:r>
              <a:rPr lang="pt-BR" sz="2400" b="0" i="0" u="none" strike="noStrike" baseline="0" dirty="0">
                <a:solidFill>
                  <a:srgbClr val="000000"/>
                </a:solidFill>
                <a:latin typeface="Arial" panose="020B0604020202020204" pitchFamily="34" charset="0"/>
                <a:cs typeface="Arial" panose="020B0604020202020204" pitchFamily="34" charset="0"/>
              </a:rPr>
              <a:t>	</a:t>
            </a:r>
            <a:r>
              <a:rPr lang="pt-BR" sz="2400" b="1" i="0" u="none" strike="noStrike" baseline="0" dirty="0">
                <a:solidFill>
                  <a:srgbClr val="000000"/>
                </a:solidFill>
                <a:latin typeface="Arial" panose="020B0604020202020204" pitchFamily="34" charset="0"/>
                <a:cs typeface="Arial" panose="020B0604020202020204" pitchFamily="34" charset="0"/>
              </a:rPr>
              <a:t>Despesas </a:t>
            </a:r>
            <a:r>
              <a:rPr lang="pt-BR" sz="2400" b="1" i="0" u="none" strike="noStrike" baseline="0" dirty="0" smtClean="0">
                <a:solidFill>
                  <a:srgbClr val="000000"/>
                </a:solidFill>
                <a:latin typeface="Arial" panose="020B0604020202020204" pitchFamily="34" charset="0"/>
                <a:cs typeface="Arial" panose="020B0604020202020204" pitchFamily="34" charset="0"/>
              </a:rPr>
              <a:t>            </a:t>
            </a:r>
            <a:r>
              <a:rPr lang="pt-BR" sz="2400" b="1" dirty="0" smtClean="0">
                <a:solidFill>
                  <a:srgbClr val="000000"/>
                </a:solidFill>
                <a:latin typeface="Arial" panose="020B0604020202020204" pitchFamily="34" charset="0"/>
                <a:cs typeface="Arial" panose="020B0604020202020204" pitchFamily="34" charset="0"/>
              </a:rPr>
              <a:t>Custos     </a:t>
            </a:r>
            <a:r>
              <a:rPr lang="pt-BR" sz="2400" b="0" i="0" u="none" strike="noStrike" baseline="0" dirty="0">
                <a:solidFill>
                  <a:srgbClr val="000000"/>
                </a:solidFill>
                <a:latin typeface="Arial" panose="020B0604020202020204" pitchFamily="34" charset="0"/>
                <a:cs typeface="Arial" panose="020B0604020202020204" pitchFamily="34" charset="0"/>
              </a:rPr>
              <a:t>	</a:t>
            </a:r>
            <a:r>
              <a:rPr lang="pt-BR" sz="2400" b="1" i="0" u="none" strike="noStrike" baseline="0" dirty="0" smtClean="0">
                <a:solidFill>
                  <a:srgbClr val="000000"/>
                </a:solidFill>
                <a:latin typeface="Arial" panose="020B0604020202020204" pitchFamily="34" charset="0"/>
                <a:cs typeface="Arial" panose="020B0604020202020204" pitchFamily="34" charset="0"/>
              </a:rPr>
              <a:t>Fluxo Resultante</a:t>
            </a:r>
            <a:r>
              <a:rPr lang="pt-BR" sz="2400" b="1" i="0" u="none" strike="noStrike" dirty="0" smtClean="0">
                <a:solidFill>
                  <a:srgbClr val="000000"/>
                </a:solidFill>
                <a:latin typeface="Arial" panose="020B0604020202020204" pitchFamily="34" charset="0"/>
                <a:cs typeface="Arial" panose="020B0604020202020204" pitchFamily="34" charset="0"/>
              </a:rPr>
              <a:t> </a:t>
            </a:r>
            <a:r>
              <a:rPr lang="pt-BR" sz="2400" b="1" i="0" u="none" strike="noStrike" baseline="0" dirty="0" smtClean="0">
                <a:solidFill>
                  <a:srgbClr val="000000"/>
                </a:solidFill>
                <a:latin typeface="Arial" panose="020B0604020202020204" pitchFamily="34" charset="0"/>
                <a:cs typeface="Arial" panose="020B0604020202020204" pitchFamily="34" charset="0"/>
              </a:rPr>
              <a:t>(E</a:t>
            </a:r>
            <a:r>
              <a:rPr lang="pt-BR" sz="2400" b="1" i="0" u="none" strike="noStrike" baseline="0" dirty="0">
                <a:solidFill>
                  <a:srgbClr val="000000"/>
                </a:solidFill>
                <a:latin typeface="Arial" panose="020B0604020202020204" pitchFamily="34" charset="0"/>
                <a:cs typeface="Arial" panose="020B0604020202020204" pitchFamily="34" charset="0"/>
              </a:rPr>
              <a:t>) </a:t>
            </a:r>
            <a:r>
              <a:rPr lang="pt-BR" sz="2400" b="1" i="0" u="none" strike="noStrike" baseline="0" dirty="0" smtClean="0">
                <a:solidFill>
                  <a:srgbClr val="000000"/>
                </a:solidFill>
                <a:latin typeface="Arial" panose="020B0604020202020204" pitchFamily="34" charset="0"/>
                <a:cs typeface="Arial" panose="020B0604020202020204" pitchFamily="34" charset="0"/>
              </a:rPr>
              <a:t>                                	</a:t>
            </a:r>
            <a:r>
              <a:rPr lang="pt-BR" sz="2400" dirty="0">
                <a:solidFill>
                  <a:srgbClr val="000000"/>
                </a:solidFill>
                <a:latin typeface="Arial" panose="020B0604020202020204" pitchFamily="34" charset="0"/>
                <a:cs typeface="Arial" panose="020B0604020202020204" pitchFamily="34" charset="0"/>
              </a:rPr>
              <a:t> </a:t>
            </a:r>
            <a:r>
              <a:rPr lang="pt-BR" sz="2400" dirty="0" smtClean="0">
                <a:solidFill>
                  <a:srgbClr val="000000"/>
                </a:solidFill>
                <a:latin typeface="Arial" panose="020B0604020202020204" pitchFamily="34" charset="0"/>
                <a:cs typeface="Arial" panose="020B0604020202020204" pitchFamily="34" charset="0"/>
              </a:rPr>
              <a:t> </a:t>
            </a:r>
            <a:r>
              <a:rPr lang="pt-BR" sz="2400" b="0" i="0" u="none" strike="noStrike" baseline="0" dirty="0" smtClean="0">
                <a:solidFill>
                  <a:srgbClr val="000000"/>
                </a:solidFill>
                <a:latin typeface="Arial" panose="020B0604020202020204" pitchFamily="34" charset="0"/>
                <a:cs typeface="Arial" panose="020B0604020202020204" pitchFamily="34" charset="0"/>
              </a:rPr>
              <a:t> </a:t>
            </a:r>
            <a:r>
              <a:rPr lang="pt-BR" sz="2400" b="1" i="0" u="none" strike="noStrike" baseline="0" dirty="0" smtClean="0">
                <a:solidFill>
                  <a:srgbClr val="000000"/>
                </a:solidFill>
                <a:latin typeface="Arial" panose="020B0604020202020204" pitchFamily="34" charset="0"/>
                <a:cs typeface="Arial" panose="020B0604020202020204" pitchFamily="34" charset="0"/>
              </a:rPr>
              <a:t>Invest</a:t>
            </a:r>
            <a:r>
              <a:rPr lang="pt-BR" sz="2400" b="1" i="0" u="none" strike="noStrike" baseline="0" dirty="0">
                <a:solidFill>
                  <a:srgbClr val="000000"/>
                </a:solidFill>
                <a:latin typeface="Arial" panose="020B0604020202020204" pitchFamily="34" charset="0"/>
                <a:cs typeface="Arial" panose="020B0604020202020204" pitchFamily="34" charset="0"/>
              </a:rPr>
              <a:t>. (B) </a:t>
            </a:r>
            <a:r>
              <a:rPr lang="pt-BR" sz="2400" dirty="0">
                <a:solidFill>
                  <a:srgbClr val="000000"/>
                </a:solidFill>
                <a:latin typeface="Arial" panose="020B0604020202020204" pitchFamily="34" charset="0"/>
                <a:cs typeface="Arial" panose="020B0604020202020204" pitchFamily="34" charset="0"/>
              </a:rPr>
              <a:t>	</a:t>
            </a:r>
            <a:r>
              <a:rPr lang="pt-BR" sz="2400" dirty="0" smtClean="0">
                <a:solidFill>
                  <a:srgbClr val="000000"/>
                </a:solidFill>
                <a:latin typeface="Arial" panose="020B0604020202020204" pitchFamily="34" charset="0"/>
                <a:cs typeface="Arial" panose="020B0604020202020204" pitchFamily="34" charset="0"/>
              </a:rPr>
              <a:t> </a:t>
            </a:r>
            <a:r>
              <a:rPr lang="pt-BR" sz="2400" b="1" dirty="0" smtClean="0">
                <a:solidFill>
                  <a:srgbClr val="000000"/>
                </a:solidFill>
                <a:latin typeface="Arial" panose="020B0604020202020204" pitchFamily="34" charset="0"/>
                <a:cs typeface="Arial" panose="020B0604020202020204" pitchFamily="34" charset="0"/>
              </a:rPr>
              <a:t>O</a:t>
            </a:r>
            <a:r>
              <a:rPr lang="pt-BR" sz="2400" b="1" i="0" u="none" strike="noStrike" baseline="0" dirty="0" smtClean="0">
                <a:solidFill>
                  <a:srgbClr val="000000"/>
                </a:solidFill>
                <a:latin typeface="Arial" panose="020B0604020202020204" pitchFamily="34" charset="0"/>
                <a:cs typeface="Arial" panose="020B0604020202020204" pitchFamily="34" charset="0"/>
              </a:rPr>
              <a:t>peracionais </a:t>
            </a:r>
            <a:r>
              <a:rPr lang="pt-BR" sz="2400" b="1" i="0" u="none" strike="noStrike" baseline="0" dirty="0">
                <a:solidFill>
                  <a:srgbClr val="000000"/>
                </a:solidFill>
                <a:latin typeface="Arial" panose="020B0604020202020204" pitchFamily="34" charset="0"/>
                <a:cs typeface="Arial" panose="020B0604020202020204" pitchFamily="34" charset="0"/>
              </a:rPr>
              <a:t>(C) </a:t>
            </a:r>
            <a:r>
              <a:rPr lang="pt-BR" sz="2400" b="0" i="0" u="none" strike="noStrike" baseline="0" dirty="0">
                <a:solidFill>
                  <a:srgbClr val="000000"/>
                </a:solidFill>
                <a:latin typeface="Arial" panose="020B0604020202020204" pitchFamily="34" charset="0"/>
                <a:cs typeface="Arial" panose="020B0604020202020204" pitchFamily="34" charset="0"/>
              </a:rPr>
              <a:t>	</a:t>
            </a:r>
          </a:p>
          <a:p>
            <a:pPr marL="0" indent="0">
              <a:buNone/>
            </a:pPr>
            <a:r>
              <a:rPr lang="pt-BR" sz="2400" b="1" i="0" u="none" strike="noStrike" baseline="0" dirty="0">
                <a:solidFill>
                  <a:srgbClr val="000000"/>
                </a:solidFill>
                <a:latin typeface="Arial" panose="020B0604020202020204" pitchFamily="34" charset="0"/>
                <a:cs typeface="Arial" panose="020B0604020202020204" pitchFamily="34" charset="0"/>
              </a:rPr>
              <a:t>	0 </a:t>
            </a:r>
            <a:r>
              <a:rPr lang="pt-BR" sz="2400" b="0" i="0" u="none" strike="noStrike" baseline="0" dirty="0">
                <a:solidFill>
                  <a:srgbClr val="000000"/>
                </a:solidFill>
                <a:latin typeface="Arial" panose="020B0604020202020204" pitchFamily="34" charset="0"/>
                <a:cs typeface="Arial" panose="020B0604020202020204" pitchFamily="34" charset="0"/>
              </a:rPr>
              <a:t>	      0 	              50.000,00 	      0 		</a:t>
            </a:r>
            <a:r>
              <a:rPr lang="pt-BR" sz="2400" b="1" i="0" u="none" strike="noStrike" baseline="0" dirty="0">
                <a:solidFill>
                  <a:srgbClr val="000000"/>
                </a:solidFill>
                <a:latin typeface="Arial" panose="020B0604020202020204" pitchFamily="34" charset="0"/>
                <a:cs typeface="Arial" panose="020B0604020202020204" pitchFamily="34" charset="0"/>
              </a:rPr>
              <a:t>- 50.000,00 </a:t>
            </a:r>
            <a:r>
              <a:rPr lang="pt-BR" sz="2400" b="0" i="0" u="none" strike="noStrike" baseline="0" dirty="0">
                <a:solidFill>
                  <a:srgbClr val="000000"/>
                </a:solidFill>
                <a:latin typeface="Arial" panose="020B0604020202020204" pitchFamily="34" charset="0"/>
                <a:cs typeface="Arial" panose="020B0604020202020204" pitchFamily="34" charset="0"/>
              </a:rPr>
              <a:t>	</a:t>
            </a:r>
          </a:p>
          <a:p>
            <a:pPr marL="0" indent="0">
              <a:buNone/>
            </a:pPr>
            <a:r>
              <a:rPr lang="pt-BR" sz="2400" b="1" i="0" u="none" strike="noStrike" baseline="0" dirty="0">
                <a:solidFill>
                  <a:srgbClr val="000000"/>
                </a:solidFill>
                <a:latin typeface="Arial" panose="020B0604020202020204" pitchFamily="34" charset="0"/>
                <a:cs typeface="Arial" panose="020B0604020202020204" pitchFamily="34" charset="0"/>
              </a:rPr>
              <a:t>	1 </a:t>
            </a:r>
            <a:r>
              <a:rPr lang="pt-BR" sz="2400" b="0" i="0" u="none" strike="noStrike" baseline="0" dirty="0">
                <a:solidFill>
                  <a:srgbClr val="000000"/>
                </a:solidFill>
                <a:latin typeface="Arial" panose="020B0604020202020204" pitchFamily="34" charset="0"/>
                <a:cs typeface="Arial" panose="020B0604020202020204" pitchFamily="34" charset="0"/>
              </a:rPr>
              <a:t>	24.000,00 	50.000,00 	16.000,00 	</a:t>
            </a:r>
            <a:r>
              <a:rPr lang="pt-BR" sz="2400" b="1" i="0" u="none" strike="noStrike" baseline="0" dirty="0">
                <a:solidFill>
                  <a:srgbClr val="000000"/>
                </a:solidFill>
                <a:latin typeface="Arial" panose="020B0604020202020204" pitchFamily="34" charset="0"/>
                <a:cs typeface="Arial" panose="020B0604020202020204" pitchFamily="34" charset="0"/>
              </a:rPr>
              <a:t>- 42.000,00 </a:t>
            </a:r>
            <a:r>
              <a:rPr lang="pt-BR" sz="2400" b="0" i="0" u="none" strike="noStrike" baseline="0" dirty="0">
                <a:solidFill>
                  <a:srgbClr val="000000"/>
                </a:solidFill>
                <a:latin typeface="Arial" panose="020B0604020202020204" pitchFamily="34" charset="0"/>
                <a:cs typeface="Arial" panose="020B0604020202020204" pitchFamily="34" charset="0"/>
              </a:rPr>
              <a:t>	</a:t>
            </a:r>
          </a:p>
          <a:p>
            <a:pPr marL="0" indent="0">
              <a:buNone/>
            </a:pPr>
            <a:r>
              <a:rPr lang="pt-BR" sz="2400" b="1" i="0" u="none" strike="noStrike" baseline="0" dirty="0">
                <a:solidFill>
                  <a:srgbClr val="000000"/>
                </a:solidFill>
                <a:latin typeface="Arial" panose="020B0604020202020204" pitchFamily="34" charset="0"/>
                <a:cs typeface="Arial" panose="020B0604020202020204" pitchFamily="34" charset="0"/>
              </a:rPr>
              <a:t>	2 </a:t>
            </a:r>
            <a:r>
              <a:rPr lang="pt-BR" sz="2400" b="0" i="0" u="none" strike="noStrike" baseline="0" dirty="0">
                <a:solidFill>
                  <a:srgbClr val="000000"/>
                </a:solidFill>
                <a:latin typeface="Arial" panose="020B0604020202020204" pitchFamily="34" charset="0"/>
                <a:cs typeface="Arial" panose="020B0604020202020204" pitchFamily="34" charset="0"/>
              </a:rPr>
              <a:t>	48.000,00 	50.000,00 	32.000,00 	</a:t>
            </a:r>
            <a:r>
              <a:rPr lang="pt-BR" sz="2400" b="1" i="0" u="none" strike="noStrike" baseline="0" dirty="0">
                <a:solidFill>
                  <a:srgbClr val="000000"/>
                </a:solidFill>
                <a:latin typeface="Arial" panose="020B0604020202020204" pitchFamily="34" charset="0"/>
                <a:cs typeface="Arial" panose="020B0604020202020204" pitchFamily="34" charset="0"/>
              </a:rPr>
              <a:t>- </a:t>
            </a:r>
            <a:r>
              <a:rPr lang="pt-BR" sz="2400" b="1" dirty="0">
                <a:solidFill>
                  <a:srgbClr val="000000"/>
                </a:solidFill>
                <a:latin typeface="Arial" panose="020B0604020202020204" pitchFamily="34" charset="0"/>
                <a:cs typeface="Arial" panose="020B0604020202020204" pitchFamily="34" charset="0"/>
              </a:rPr>
              <a:t>34</a:t>
            </a:r>
            <a:r>
              <a:rPr lang="pt-BR" sz="2400" b="1" i="0" u="none" strike="noStrike" baseline="0" dirty="0">
                <a:solidFill>
                  <a:srgbClr val="000000"/>
                </a:solidFill>
                <a:latin typeface="Arial" panose="020B0604020202020204" pitchFamily="34" charset="0"/>
                <a:cs typeface="Arial" panose="020B0604020202020204" pitchFamily="34" charset="0"/>
              </a:rPr>
              <a:t>.000,00 </a:t>
            </a:r>
            <a:r>
              <a:rPr lang="pt-BR" sz="2400" b="0" i="0" u="none" strike="noStrike" baseline="0" dirty="0">
                <a:solidFill>
                  <a:srgbClr val="000000"/>
                </a:solidFill>
                <a:latin typeface="Arial" panose="020B0604020202020204" pitchFamily="34" charset="0"/>
                <a:cs typeface="Arial" panose="020B0604020202020204" pitchFamily="34" charset="0"/>
              </a:rPr>
              <a:t>	</a:t>
            </a:r>
          </a:p>
          <a:p>
            <a:pPr marL="0" indent="0">
              <a:buNone/>
            </a:pPr>
            <a:r>
              <a:rPr lang="pt-BR" sz="2400" b="1" i="0" u="none" strike="noStrike" baseline="0" dirty="0">
                <a:solidFill>
                  <a:srgbClr val="000000"/>
                </a:solidFill>
                <a:latin typeface="Arial" panose="020B0604020202020204" pitchFamily="34" charset="0"/>
                <a:cs typeface="Arial" panose="020B0604020202020204" pitchFamily="34" charset="0"/>
              </a:rPr>
              <a:t>	3 </a:t>
            </a:r>
            <a:r>
              <a:rPr lang="pt-BR" sz="2400" b="0" i="0" u="none" strike="noStrike" baseline="0" dirty="0">
                <a:solidFill>
                  <a:srgbClr val="000000"/>
                </a:solidFill>
                <a:latin typeface="Arial" panose="020B0604020202020204" pitchFamily="34" charset="0"/>
                <a:cs typeface="Arial" panose="020B0604020202020204" pitchFamily="34" charset="0"/>
              </a:rPr>
              <a:t>	82.000,00 	</a:t>
            </a:r>
            <a:r>
              <a:rPr lang="pt-BR" sz="2400" dirty="0">
                <a:solidFill>
                  <a:srgbClr val="000000"/>
                </a:solidFill>
                <a:latin typeface="Arial" panose="020B0604020202020204" pitchFamily="34" charset="0"/>
                <a:cs typeface="Arial" panose="020B0604020202020204" pitchFamily="34" charset="0"/>
              </a:rPr>
              <a:t>3</a:t>
            </a:r>
            <a:r>
              <a:rPr lang="pt-BR" sz="2400" b="0" i="0" u="none" strike="noStrike" baseline="0" dirty="0">
                <a:solidFill>
                  <a:srgbClr val="000000"/>
                </a:solidFill>
                <a:latin typeface="Arial" panose="020B0604020202020204" pitchFamily="34" charset="0"/>
                <a:cs typeface="Arial" panose="020B0604020202020204" pitchFamily="34" charset="0"/>
              </a:rPr>
              <a:t>8.000,00 	22.000,00 	</a:t>
            </a:r>
            <a:r>
              <a:rPr lang="pt-BR" sz="2400" b="1" i="0" u="none" strike="noStrike" baseline="0" dirty="0">
                <a:solidFill>
                  <a:srgbClr val="000000"/>
                </a:solidFill>
                <a:latin typeface="Arial" panose="020B0604020202020204" pitchFamily="34" charset="0"/>
                <a:cs typeface="Arial" panose="020B0604020202020204" pitchFamily="34" charset="0"/>
              </a:rPr>
              <a:t>+ 22.000,00</a:t>
            </a:r>
          </a:p>
          <a:p>
            <a:pPr marL="0" indent="0">
              <a:buNone/>
            </a:pPr>
            <a:r>
              <a:rPr lang="pt-BR" sz="2400" b="1" i="0" u="none" strike="noStrike" baseline="0" dirty="0">
                <a:solidFill>
                  <a:srgbClr val="000000"/>
                </a:solidFill>
                <a:latin typeface="Arial" panose="020B0604020202020204" pitchFamily="34" charset="0"/>
                <a:cs typeface="Arial" panose="020B0604020202020204" pitchFamily="34" charset="0"/>
              </a:rPr>
              <a:t>	4 </a:t>
            </a:r>
            <a:r>
              <a:rPr lang="pt-BR" sz="2400" b="0" i="0" u="none" strike="noStrike" baseline="0" dirty="0">
                <a:solidFill>
                  <a:srgbClr val="000000"/>
                </a:solidFill>
                <a:latin typeface="Arial" panose="020B0604020202020204" pitchFamily="34" charset="0"/>
                <a:cs typeface="Arial" panose="020B0604020202020204" pitchFamily="34" charset="0"/>
              </a:rPr>
              <a:t>	</a:t>
            </a:r>
            <a:r>
              <a:rPr lang="pt-BR" sz="2400" dirty="0">
                <a:solidFill>
                  <a:srgbClr val="000000"/>
                </a:solidFill>
                <a:latin typeface="Arial" panose="020B0604020202020204" pitchFamily="34" charset="0"/>
                <a:cs typeface="Arial" panose="020B0604020202020204" pitchFamily="34" charset="0"/>
              </a:rPr>
              <a:t>101</a:t>
            </a:r>
            <a:r>
              <a:rPr lang="pt-BR" sz="2400" b="0" i="0" u="none" strike="noStrike" baseline="0" dirty="0">
                <a:solidFill>
                  <a:srgbClr val="000000"/>
                </a:solidFill>
                <a:latin typeface="Arial" panose="020B0604020202020204" pitchFamily="34" charset="0"/>
                <a:cs typeface="Arial" panose="020B0604020202020204" pitchFamily="34" charset="0"/>
              </a:rPr>
              <a:t>.000,00 	19.000,00 	11.000,00 	</a:t>
            </a:r>
            <a:r>
              <a:rPr lang="pt-BR" sz="2400" b="1" i="0" u="none" strike="noStrike" baseline="0" dirty="0">
                <a:solidFill>
                  <a:srgbClr val="000000"/>
                </a:solidFill>
                <a:latin typeface="Arial" panose="020B0604020202020204" pitchFamily="34" charset="0"/>
                <a:cs typeface="Arial" panose="020B0604020202020204" pitchFamily="34" charset="0"/>
              </a:rPr>
              <a:t>+ 71.000,00</a:t>
            </a:r>
          </a:p>
          <a:p>
            <a:pPr marL="0" indent="0">
              <a:buNone/>
            </a:pPr>
            <a:r>
              <a:rPr lang="pt-BR" sz="2400" b="1" i="0" u="none" strike="noStrike" baseline="0" dirty="0">
                <a:solidFill>
                  <a:srgbClr val="000000"/>
                </a:solidFill>
                <a:latin typeface="Arial" panose="020B0604020202020204" pitchFamily="34" charset="0"/>
                <a:cs typeface="Arial" panose="020B0604020202020204" pitchFamily="34" charset="0"/>
              </a:rPr>
              <a:t>	5 </a:t>
            </a:r>
            <a:r>
              <a:rPr lang="pt-BR" sz="2400" b="0" i="0" u="none" strike="noStrike" baseline="0" dirty="0">
                <a:solidFill>
                  <a:srgbClr val="000000"/>
                </a:solidFill>
                <a:latin typeface="Arial" panose="020B0604020202020204" pitchFamily="34" charset="0"/>
                <a:cs typeface="Arial" panose="020B0604020202020204" pitchFamily="34" charset="0"/>
              </a:rPr>
              <a:t>	135.000,00 	28.000,00 	16.000,00 	</a:t>
            </a:r>
            <a:r>
              <a:rPr lang="pt-BR" sz="2400" b="1" i="0" u="none" strike="noStrike" baseline="0" dirty="0">
                <a:solidFill>
                  <a:srgbClr val="000000"/>
                </a:solidFill>
                <a:latin typeface="Arial" panose="020B0604020202020204" pitchFamily="34" charset="0"/>
                <a:cs typeface="Arial" panose="020B0604020202020204" pitchFamily="34" charset="0"/>
              </a:rPr>
              <a:t>+ 91.000,00</a:t>
            </a:r>
          </a:p>
          <a:p>
            <a:pPr marL="0" indent="0">
              <a:buNone/>
            </a:pPr>
            <a:r>
              <a:rPr lang="pt-BR" sz="2400" dirty="0">
                <a:solidFill>
                  <a:srgbClr val="000000"/>
                </a:solidFill>
                <a:latin typeface="Arial" panose="020B0604020202020204" pitchFamily="34" charset="0"/>
                <a:cs typeface="Arial" panose="020B0604020202020204" pitchFamily="34" charset="0"/>
              </a:rPr>
              <a:t>Aqui os cálculos não consideram a taxa de juros para a atualização do valor ao longo do tempo!</a:t>
            </a:r>
            <a:endParaRPr lang="pt-BR" sz="2400" b="0" i="0" u="none" strike="noStrike" baseline="0" dirty="0">
              <a:solidFill>
                <a:srgbClr val="000000"/>
              </a:solidFill>
              <a:latin typeface="Arial" panose="020B0604020202020204" pitchFamily="34" charset="0"/>
              <a:cs typeface="Arial" panose="020B0604020202020204" pitchFamily="34" charset="0"/>
            </a:endParaRPr>
          </a:p>
          <a:p>
            <a:pPr marL="0" indent="0">
              <a:buNone/>
            </a:pPr>
            <a:endParaRPr lang="pt-BR"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131954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D76069-3713-4ED1-803F-896CE8F39301}"/>
              </a:ext>
            </a:extLst>
          </p:cNvPr>
          <p:cNvSpPr>
            <a:spLocks noGrp="1"/>
          </p:cNvSpPr>
          <p:nvPr>
            <p:ph type="title"/>
          </p:nvPr>
        </p:nvSpPr>
        <p:spPr>
          <a:xfrm>
            <a:off x="838200" y="365126"/>
            <a:ext cx="10515600" cy="760290"/>
          </a:xfrm>
        </p:spPr>
        <p:txBody>
          <a:bodyPr>
            <a:normAutofit/>
          </a:bodyPr>
          <a:lstStyle/>
          <a:p>
            <a:pPr algn="ctr"/>
            <a:r>
              <a:rPr lang="pt-BR" sz="3200" b="1" i="0" u="none" strike="noStrike" baseline="0" dirty="0">
                <a:solidFill>
                  <a:srgbClr val="000000"/>
                </a:solidFill>
              </a:rPr>
              <a:t>Regimes de capitalização </a:t>
            </a:r>
            <a:endParaRPr lang="pt-BR" sz="3200" dirty="0"/>
          </a:p>
        </p:txBody>
      </p:sp>
      <p:sp>
        <p:nvSpPr>
          <p:cNvPr id="3" name="Espaço Reservado para Conteúdo 2">
            <a:extLst>
              <a:ext uri="{FF2B5EF4-FFF2-40B4-BE49-F238E27FC236}">
                <a16:creationId xmlns:a16="http://schemas.microsoft.com/office/drawing/2014/main" id="{1425DA42-B82D-461F-AD95-B354DFBB4EBB}"/>
              </a:ext>
            </a:extLst>
          </p:cNvPr>
          <p:cNvSpPr>
            <a:spLocks noGrp="1"/>
          </p:cNvSpPr>
          <p:nvPr>
            <p:ph idx="1"/>
          </p:nvPr>
        </p:nvSpPr>
        <p:spPr>
          <a:xfrm>
            <a:off x="838200" y="1125416"/>
            <a:ext cx="10515600" cy="5051547"/>
          </a:xfrm>
        </p:spPr>
        <p:txBody>
          <a:bodyPr/>
          <a:lstStyle/>
          <a:p>
            <a:pPr marL="0" indent="0">
              <a:buNone/>
            </a:pPr>
            <a:endParaRPr lang="pt-BR" dirty="0"/>
          </a:p>
          <a:p>
            <a:pPr marL="0" indent="0" algn="just">
              <a:lnSpc>
                <a:spcPct val="125000"/>
              </a:lnSpc>
              <a:spcBef>
                <a:spcPts val="0"/>
              </a:spcBef>
              <a:buNone/>
            </a:pPr>
            <a:r>
              <a:rPr lang="pt-BR" sz="2400" b="0" i="0" u="none" strike="noStrike" baseline="0" dirty="0">
                <a:solidFill>
                  <a:srgbClr val="000000"/>
                </a:solidFill>
                <a:latin typeface="Arial" panose="020B0604020202020204" pitchFamily="34" charset="0"/>
                <a:cs typeface="Arial" panose="020B0604020202020204" pitchFamily="34" charset="0"/>
              </a:rPr>
              <a:t>Quando tomamos um empréstimo ou investimos a uma certa taxa por período ou diversos períodos de tempo, o juro, a cada período de aplicação, é cobrado ou incorporado ao capital, de acordo com 2 regimes básicos de capitalização de juros: </a:t>
            </a:r>
          </a:p>
          <a:p>
            <a:pPr>
              <a:buFont typeface="Wingdings" panose="05000000000000000000" pitchFamily="2" charset="2"/>
              <a:buChar char="Ø"/>
            </a:pPr>
            <a:endParaRPr lang="pt-BR" sz="2400" b="0" i="0" u="none" strike="noStrike" baseline="0" dirty="0">
              <a:solidFill>
                <a:srgbClr val="000000"/>
              </a:solidFill>
              <a:latin typeface="Arial" panose="020B0604020202020204" pitchFamily="34" charset="0"/>
              <a:cs typeface="Arial" panose="020B0604020202020204" pitchFamily="34" charset="0"/>
            </a:endParaRPr>
          </a:p>
          <a:p>
            <a:pPr>
              <a:buFont typeface="Wingdings" panose="05000000000000000000" pitchFamily="2" charset="2"/>
              <a:buChar char="Ø"/>
            </a:pPr>
            <a:endParaRPr lang="pt-BR" sz="2400" dirty="0">
              <a:solidFill>
                <a:srgbClr val="000000"/>
              </a:solidFill>
              <a:latin typeface="Arial" panose="020B0604020202020204" pitchFamily="34" charset="0"/>
              <a:cs typeface="Arial" panose="020B0604020202020204" pitchFamily="34" charset="0"/>
            </a:endParaRPr>
          </a:p>
          <a:p>
            <a:pPr>
              <a:buFont typeface="Wingdings" panose="05000000000000000000" pitchFamily="2" charset="2"/>
              <a:buChar char="Ø"/>
            </a:pPr>
            <a:r>
              <a:rPr lang="pt-BR" sz="2400" b="0" i="0" u="none" strike="noStrike" baseline="0" dirty="0">
                <a:solidFill>
                  <a:srgbClr val="000000"/>
                </a:solidFill>
                <a:latin typeface="Arial" panose="020B0604020202020204" pitchFamily="34" charset="0"/>
                <a:cs typeface="Arial" panose="020B0604020202020204" pitchFamily="34" charset="0"/>
              </a:rPr>
              <a:t>Capitalização a juros simples; </a:t>
            </a:r>
          </a:p>
          <a:p>
            <a:pPr marL="0" indent="0">
              <a:buNone/>
            </a:pPr>
            <a:endParaRPr lang="pt-BR" sz="2400" b="0" i="0" u="none" strike="noStrike" baseline="0" dirty="0">
              <a:solidFill>
                <a:srgbClr val="000000"/>
              </a:solidFill>
              <a:latin typeface="Arial" panose="020B0604020202020204" pitchFamily="34" charset="0"/>
              <a:cs typeface="Arial" panose="020B0604020202020204" pitchFamily="34" charset="0"/>
            </a:endParaRPr>
          </a:p>
          <a:p>
            <a:pPr>
              <a:buFont typeface="Wingdings" panose="05000000000000000000" pitchFamily="2" charset="2"/>
              <a:buChar char="Ø"/>
            </a:pPr>
            <a:r>
              <a:rPr lang="pt-BR" sz="2400" b="0" i="0" u="none" strike="noStrike" baseline="0" dirty="0">
                <a:solidFill>
                  <a:srgbClr val="000000"/>
                </a:solidFill>
                <a:latin typeface="Arial" panose="020B0604020202020204" pitchFamily="34" charset="0"/>
                <a:cs typeface="Arial" panose="020B0604020202020204" pitchFamily="34" charset="0"/>
              </a:rPr>
              <a:t>Capitalização a juros compostos </a:t>
            </a:r>
          </a:p>
          <a:p>
            <a:pPr marL="0" indent="0">
              <a:buNone/>
            </a:pPr>
            <a:endParaRPr lang="pt-BR" dirty="0"/>
          </a:p>
        </p:txBody>
      </p:sp>
    </p:spTree>
    <p:extLst>
      <p:ext uri="{BB962C8B-B14F-4D97-AF65-F5344CB8AC3E}">
        <p14:creationId xmlns:p14="http://schemas.microsoft.com/office/powerpoint/2010/main" val="19790422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ACFA8A-5E6E-4A56-884C-AA0463C5E66F}"/>
              </a:ext>
            </a:extLst>
          </p:cNvPr>
          <p:cNvSpPr>
            <a:spLocks noGrp="1"/>
          </p:cNvSpPr>
          <p:nvPr>
            <p:ph type="title"/>
          </p:nvPr>
        </p:nvSpPr>
        <p:spPr>
          <a:xfrm>
            <a:off x="838200" y="365126"/>
            <a:ext cx="10515600" cy="704020"/>
          </a:xfrm>
        </p:spPr>
        <p:txBody>
          <a:bodyPr>
            <a:normAutofit/>
          </a:bodyPr>
          <a:lstStyle/>
          <a:p>
            <a:pPr algn="ctr"/>
            <a:r>
              <a:rPr lang="pt-BR" sz="3200" b="1" i="0" u="none" strike="noStrike" baseline="0" dirty="0">
                <a:solidFill>
                  <a:srgbClr val="000000"/>
                </a:solidFill>
              </a:rPr>
              <a:t>Juros simples </a:t>
            </a:r>
            <a:endParaRPr lang="pt-BR" sz="3200" dirty="0"/>
          </a:p>
        </p:txBody>
      </p:sp>
      <p:sp>
        <p:nvSpPr>
          <p:cNvPr id="3" name="Espaço Reservado para Conteúdo 2">
            <a:extLst>
              <a:ext uri="{FF2B5EF4-FFF2-40B4-BE49-F238E27FC236}">
                <a16:creationId xmlns:a16="http://schemas.microsoft.com/office/drawing/2014/main" id="{75849E29-EA62-41C0-812E-1578E1C3EBA8}"/>
              </a:ext>
            </a:extLst>
          </p:cNvPr>
          <p:cNvSpPr>
            <a:spLocks noGrp="1"/>
          </p:cNvSpPr>
          <p:nvPr>
            <p:ph idx="1"/>
          </p:nvPr>
        </p:nvSpPr>
        <p:spPr>
          <a:xfrm>
            <a:off x="838200" y="1209822"/>
            <a:ext cx="10515600" cy="5283051"/>
          </a:xfrm>
          <a:ln w="9525">
            <a:solidFill>
              <a:srgbClr val="FFFFFF"/>
            </a:solidFill>
          </a:ln>
        </p:spPr>
        <p:txBody>
          <a:bodyPr>
            <a:normAutofit fontScale="85000" lnSpcReduction="10000"/>
          </a:bodyPr>
          <a:lstStyle/>
          <a:p>
            <a:pPr marL="0" indent="0" algn="just">
              <a:lnSpc>
                <a:spcPct val="135000"/>
              </a:lnSpc>
              <a:spcBef>
                <a:spcPts val="0"/>
              </a:spcBef>
              <a:buNone/>
            </a:pPr>
            <a:r>
              <a:rPr lang="pt-BR" sz="2400" b="0" i="0" u="none" strike="noStrike" baseline="0" dirty="0">
                <a:solidFill>
                  <a:srgbClr val="000000"/>
                </a:solidFill>
                <a:latin typeface="Arial" panose="020B0604020202020204" pitchFamily="34" charset="0"/>
                <a:cs typeface="Arial" panose="020B0604020202020204" pitchFamily="34" charset="0"/>
              </a:rPr>
              <a:t>Na capitalização a juros simples apenas o capital inicial (principal) rende juros. Os juros de um período não se somam ao capital para o cálculo de novos juros, nos períodos seguintes. Juros não são capitalizados e o dinheiro cresce em progressão aritmética. </a:t>
            </a:r>
          </a:p>
          <a:p>
            <a:pPr marL="0" indent="0" algn="just">
              <a:lnSpc>
                <a:spcPct val="135000"/>
              </a:lnSpc>
              <a:spcBef>
                <a:spcPts val="0"/>
              </a:spcBef>
              <a:buNone/>
            </a:pPr>
            <a:r>
              <a:rPr lang="pt-BR" sz="2400" b="0" i="0" u="none" strike="noStrike" baseline="0" dirty="0">
                <a:solidFill>
                  <a:srgbClr val="000000"/>
                </a:solidFill>
                <a:latin typeface="Arial" panose="020B0604020202020204" pitchFamily="34" charset="0"/>
                <a:cs typeface="Arial" panose="020B0604020202020204" pitchFamily="34" charset="0"/>
              </a:rPr>
              <a:t>O total de juros (</a:t>
            </a:r>
            <a:r>
              <a:rPr lang="pt-BR" sz="2400" dirty="0">
                <a:solidFill>
                  <a:srgbClr val="000000"/>
                </a:solidFill>
                <a:latin typeface="Arial" panose="020B0604020202020204" pitchFamily="34" charset="0"/>
                <a:cs typeface="Arial" panose="020B0604020202020204" pitchFamily="34" charset="0"/>
              </a:rPr>
              <a:t>Js</a:t>
            </a:r>
            <a:r>
              <a:rPr lang="pt-BR" sz="2400" b="0" i="0" u="none" strike="noStrike" baseline="0" dirty="0">
                <a:solidFill>
                  <a:srgbClr val="000000"/>
                </a:solidFill>
                <a:latin typeface="Arial" panose="020B0604020202020204" pitchFamily="34" charset="0"/>
                <a:cs typeface="Arial" panose="020B0604020202020204" pitchFamily="34" charset="0"/>
              </a:rPr>
              <a:t>), para o Regime de Capitalização Simples, no período “n” é igual a:</a:t>
            </a:r>
          </a:p>
          <a:p>
            <a:pPr marL="0" indent="0" algn="ctr">
              <a:buNone/>
            </a:pPr>
            <a:r>
              <a:rPr lang="pt-BR" sz="3200" b="1" i="0" u="none" strike="noStrike" baseline="0" dirty="0">
                <a:solidFill>
                  <a:schemeClr val="accent1"/>
                </a:solidFill>
                <a:latin typeface="Arial" panose="020B0604020202020204" pitchFamily="34" charset="0"/>
                <a:cs typeface="Arial" panose="020B0604020202020204" pitchFamily="34" charset="0"/>
              </a:rPr>
              <a:t>Js = VP * i * n </a:t>
            </a:r>
          </a:p>
          <a:p>
            <a:pPr marL="0" indent="0" algn="ctr">
              <a:buNone/>
            </a:pPr>
            <a:endParaRPr lang="pt-BR" sz="2400" b="1" i="0" u="none" strike="noStrike" baseline="0" dirty="0">
              <a:solidFill>
                <a:srgbClr val="000000"/>
              </a:solidFill>
              <a:latin typeface="Arial" panose="020B0604020202020204" pitchFamily="34" charset="0"/>
              <a:cs typeface="Arial" panose="020B0604020202020204" pitchFamily="34" charset="0"/>
            </a:endParaRPr>
          </a:p>
          <a:p>
            <a:pPr>
              <a:lnSpc>
                <a:spcPct val="145000"/>
              </a:lnSpc>
              <a:spcBef>
                <a:spcPts val="0"/>
              </a:spcBef>
            </a:pPr>
            <a:r>
              <a:rPr lang="pt-BR" sz="2400" b="0" i="0" u="none" strike="noStrike" baseline="0" dirty="0">
                <a:solidFill>
                  <a:srgbClr val="000000"/>
                </a:solidFill>
                <a:latin typeface="Arial" panose="020B0604020202020204" pitchFamily="34" charset="0"/>
                <a:cs typeface="Arial" panose="020B0604020202020204" pitchFamily="34" charset="0"/>
              </a:rPr>
              <a:t>Js = juros. </a:t>
            </a:r>
          </a:p>
          <a:p>
            <a:pPr>
              <a:lnSpc>
                <a:spcPct val="145000"/>
              </a:lnSpc>
              <a:spcBef>
                <a:spcPts val="0"/>
              </a:spcBef>
            </a:pPr>
            <a:r>
              <a:rPr lang="pt-BR" sz="2400" b="0" i="0" u="none" strike="noStrike" baseline="0" dirty="0">
                <a:solidFill>
                  <a:srgbClr val="000000"/>
                </a:solidFill>
                <a:latin typeface="Arial" panose="020B0604020202020204" pitchFamily="34" charset="0"/>
                <a:cs typeface="Arial" panose="020B0604020202020204" pitchFamily="34" charset="0"/>
              </a:rPr>
              <a:t>VP = principal (o valor presente).</a:t>
            </a:r>
          </a:p>
          <a:p>
            <a:pPr>
              <a:lnSpc>
                <a:spcPct val="145000"/>
              </a:lnSpc>
              <a:spcBef>
                <a:spcPts val="0"/>
              </a:spcBef>
            </a:pPr>
            <a:r>
              <a:rPr lang="pt-BR" sz="2400" b="0" i="0" u="none" strike="noStrike" baseline="0" dirty="0">
                <a:solidFill>
                  <a:srgbClr val="000000"/>
                </a:solidFill>
                <a:latin typeface="Arial" panose="020B0604020202020204" pitchFamily="34" charset="0"/>
                <a:cs typeface="Arial" panose="020B0604020202020204" pitchFamily="34" charset="0"/>
              </a:rPr>
              <a:t>n = número de períodos que determinada importância monetária está sujeita a determinada taxa de juros. </a:t>
            </a:r>
          </a:p>
          <a:p>
            <a:pPr>
              <a:lnSpc>
                <a:spcPct val="145000"/>
              </a:lnSpc>
              <a:spcBef>
                <a:spcPts val="0"/>
              </a:spcBef>
            </a:pPr>
            <a:r>
              <a:rPr lang="pt-BR" sz="2400" b="0" i="0" u="none" strike="noStrike" baseline="0" dirty="0">
                <a:solidFill>
                  <a:srgbClr val="000000"/>
                </a:solidFill>
                <a:latin typeface="Arial" panose="020B0604020202020204" pitchFamily="34" charset="0"/>
                <a:cs typeface="Arial" panose="020B0604020202020204" pitchFamily="34" charset="0"/>
              </a:rPr>
              <a:t>i = taxa de juros para determinado período de tempo.</a:t>
            </a:r>
            <a:endParaRPr lang="pt-BR" sz="1800" b="0" i="0" u="none" strike="noStrike" baseline="0" dirty="0">
              <a:solidFill>
                <a:srgbClr val="000000"/>
              </a:solidFill>
              <a:latin typeface="Arial" panose="020B0604020202020204" pitchFamily="34" charset="0"/>
              <a:cs typeface="Arial" panose="020B0604020202020204" pitchFamily="34" charset="0"/>
            </a:endParaRPr>
          </a:p>
          <a:p>
            <a:pPr marL="0" indent="0" algn="just">
              <a:buNone/>
            </a:pPr>
            <a:endParaRPr lang="pt-BR" sz="2400" dirty="0"/>
          </a:p>
        </p:txBody>
      </p:sp>
    </p:spTree>
    <p:extLst>
      <p:ext uri="{BB962C8B-B14F-4D97-AF65-F5344CB8AC3E}">
        <p14:creationId xmlns:p14="http://schemas.microsoft.com/office/powerpoint/2010/main" val="25546925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56ACD5-0175-481E-A9B7-FC36EEBEC686}"/>
              </a:ext>
            </a:extLst>
          </p:cNvPr>
          <p:cNvSpPr>
            <a:spLocks noGrp="1"/>
          </p:cNvSpPr>
          <p:nvPr>
            <p:ph type="title"/>
          </p:nvPr>
        </p:nvSpPr>
        <p:spPr>
          <a:xfrm>
            <a:off x="838200" y="365125"/>
            <a:ext cx="10515600" cy="816561"/>
          </a:xfrm>
        </p:spPr>
        <p:txBody>
          <a:bodyPr>
            <a:normAutofit/>
          </a:bodyPr>
          <a:lstStyle/>
          <a:p>
            <a:pPr algn="ctr"/>
            <a:r>
              <a:rPr lang="pt-BR" sz="3200" b="1" dirty="0"/>
              <a:t>Juros simples</a:t>
            </a:r>
          </a:p>
        </p:txBody>
      </p:sp>
      <p:sp>
        <p:nvSpPr>
          <p:cNvPr id="3" name="Espaço Reservado para Conteúdo 2">
            <a:extLst>
              <a:ext uri="{FF2B5EF4-FFF2-40B4-BE49-F238E27FC236}">
                <a16:creationId xmlns:a16="http://schemas.microsoft.com/office/drawing/2014/main" id="{23D1E699-19C1-4164-A447-BF63926A1C20}"/>
              </a:ext>
            </a:extLst>
          </p:cNvPr>
          <p:cNvSpPr>
            <a:spLocks noGrp="1"/>
          </p:cNvSpPr>
          <p:nvPr>
            <p:ph idx="1"/>
          </p:nvPr>
        </p:nvSpPr>
        <p:spPr>
          <a:xfrm>
            <a:off x="838200" y="1378634"/>
            <a:ext cx="10515600" cy="4798329"/>
          </a:xfrm>
        </p:spPr>
        <p:txBody>
          <a:bodyPr>
            <a:normAutofit/>
          </a:bodyPr>
          <a:lstStyle/>
          <a:p>
            <a:pPr marL="0" indent="0">
              <a:buNone/>
            </a:pPr>
            <a:endParaRPr lang="pt-BR" sz="2400" b="0" i="0" u="none" strike="noStrike" baseline="0" dirty="0">
              <a:solidFill>
                <a:srgbClr val="000000"/>
              </a:solidFill>
              <a:latin typeface="Calibri Light" panose="020F0302020204030204" pitchFamily="34" charset="0"/>
            </a:endParaRPr>
          </a:p>
          <a:p>
            <a:pPr marL="0" indent="0" algn="just">
              <a:lnSpc>
                <a:spcPct val="125000"/>
              </a:lnSpc>
              <a:spcBef>
                <a:spcPts val="0"/>
              </a:spcBef>
              <a:buNone/>
            </a:pPr>
            <a:r>
              <a:rPr lang="pt-BR" sz="2400" b="0" i="0" u="none" strike="noStrike" baseline="0" dirty="0">
                <a:solidFill>
                  <a:srgbClr val="000000"/>
                </a:solidFill>
                <a:latin typeface="Arial" panose="020B0604020202020204" pitchFamily="34" charset="0"/>
                <a:cs typeface="Arial" panose="020B0604020202020204" pitchFamily="34" charset="0"/>
              </a:rPr>
              <a:t>Valor Futuro ou Montante (VF) de uma determinada aplicação ou financiamento, sujeito a juros simples, é dado por: </a:t>
            </a:r>
          </a:p>
          <a:p>
            <a:pPr marL="0" indent="0" algn="just">
              <a:buNone/>
            </a:pPr>
            <a:endParaRPr lang="pt-BR" sz="2400" dirty="0">
              <a:solidFill>
                <a:srgbClr val="000000"/>
              </a:solidFill>
              <a:latin typeface="Arial" panose="020B0604020202020204" pitchFamily="34" charset="0"/>
              <a:cs typeface="Arial" panose="020B0604020202020204" pitchFamily="34" charset="0"/>
            </a:endParaRPr>
          </a:p>
          <a:p>
            <a:pPr marL="0" indent="0" algn="just">
              <a:buNone/>
            </a:pPr>
            <a:r>
              <a:rPr lang="pt-BR" sz="4000" b="1" i="0" u="none" strike="noStrike" baseline="0" dirty="0">
                <a:solidFill>
                  <a:schemeClr val="accent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VF = VP + Js = VP+ (VP * i * n) </a:t>
            </a:r>
            <a:r>
              <a:rPr lang="pt-BR" sz="4000" b="1" i="0" u="none" strike="noStrike" baseline="0" dirty="0">
                <a:solidFill>
                  <a:schemeClr val="accent1"/>
                </a:solidFill>
                <a:latin typeface="Arial" panose="020B0604020202020204" pitchFamily="34" charset="0"/>
                <a:cs typeface="Arial" panose="020B0604020202020204" pitchFamily="34" charset="0"/>
              </a:rPr>
              <a:t>ou </a:t>
            </a:r>
          </a:p>
          <a:p>
            <a:pPr marL="0" indent="0" algn="just">
              <a:buNone/>
            </a:pPr>
            <a:endParaRPr lang="pt-BR" sz="2600" b="0" i="0" u="none" strike="noStrike" baseline="0" dirty="0">
              <a:solidFill>
                <a:srgbClr val="000000"/>
              </a:solidFill>
              <a:latin typeface="Arial" panose="020B0604020202020204" pitchFamily="34" charset="0"/>
              <a:cs typeface="Arial" panose="020B0604020202020204" pitchFamily="34" charset="0"/>
            </a:endParaRPr>
          </a:p>
          <a:p>
            <a:pPr marL="0" indent="0" algn="just">
              <a:buNone/>
            </a:pPr>
            <a:r>
              <a:rPr lang="pt-BR" sz="4000" b="1" i="0" u="none" strike="noStrike" baseline="0" dirty="0">
                <a:solidFill>
                  <a:schemeClr val="accent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VF= </a:t>
            </a:r>
            <a:r>
              <a:rPr lang="pt-BR" sz="4000" b="1" dirty="0">
                <a:solidFill>
                  <a:schemeClr val="accent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V</a:t>
            </a:r>
            <a:r>
              <a:rPr lang="pt-BR" sz="4000" b="1" i="0" u="none" strike="noStrike" baseline="0" dirty="0">
                <a:solidFill>
                  <a:schemeClr val="accent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P (1 + n * i) </a:t>
            </a:r>
            <a:r>
              <a:rPr lang="pt-BR" sz="4000" b="0" i="0" u="none" strike="noStrike" baseline="0" dirty="0">
                <a:solidFill>
                  <a:srgbClr val="000000"/>
                </a:solidFill>
                <a:latin typeface="Arial" panose="020B0604020202020204" pitchFamily="34" charset="0"/>
                <a:cs typeface="Arial" panose="020B0604020202020204" pitchFamily="34" charset="0"/>
              </a:rPr>
              <a:t>	</a:t>
            </a:r>
          </a:p>
          <a:p>
            <a:pPr marL="0" indent="0">
              <a:buNone/>
            </a:pPr>
            <a:endParaRPr lang="pt-BR" sz="2400" dirty="0"/>
          </a:p>
        </p:txBody>
      </p:sp>
    </p:spTree>
    <p:extLst>
      <p:ext uri="{BB962C8B-B14F-4D97-AF65-F5344CB8AC3E}">
        <p14:creationId xmlns:p14="http://schemas.microsoft.com/office/powerpoint/2010/main" val="42315684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8C23EB2-4E56-4E5C-AD70-FA46581B0FE9}"/>
              </a:ext>
            </a:extLst>
          </p:cNvPr>
          <p:cNvSpPr>
            <a:spLocks noGrp="1"/>
          </p:cNvSpPr>
          <p:nvPr>
            <p:ph type="title"/>
          </p:nvPr>
        </p:nvSpPr>
        <p:spPr>
          <a:xfrm>
            <a:off x="838200" y="365125"/>
            <a:ext cx="10515600" cy="732155"/>
          </a:xfrm>
        </p:spPr>
        <p:txBody>
          <a:bodyPr>
            <a:normAutofit/>
          </a:bodyPr>
          <a:lstStyle/>
          <a:p>
            <a:pPr algn="ctr"/>
            <a:r>
              <a:rPr lang="pt-BR" sz="3200" b="1" i="0" u="none" strike="noStrike" baseline="0" dirty="0">
                <a:solidFill>
                  <a:srgbClr val="000000"/>
                </a:solidFill>
              </a:rPr>
              <a:t>Juros compostos </a:t>
            </a:r>
            <a:endParaRPr lang="pt-BR" sz="3200" dirty="0"/>
          </a:p>
        </p:txBody>
      </p:sp>
      <mc:AlternateContent xmlns:mc="http://schemas.openxmlformats.org/markup-compatibility/2006">
        <mc:Choice xmlns:a14="http://schemas.microsoft.com/office/drawing/2010/main" Requires="a14">
          <p:sp>
            <p:nvSpPr>
              <p:cNvPr id="3" name="Espaço Reservado para Conteúdo 2">
                <a:extLst>
                  <a:ext uri="{FF2B5EF4-FFF2-40B4-BE49-F238E27FC236}">
                    <a16:creationId xmlns:a16="http://schemas.microsoft.com/office/drawing/2014/main" id="{13857ED0-8092-4F39-9753-E52B1ABB0062}"/>
                  </a:ext>
                </a:extLst>
              </p:cNvPr>
              <p:cNvSpPr>
                <a:spLocks noGrp="1"/>
              </p:cNvSpPr>
              <p:nvPr>
                <p:ph idx="1"/>
              </p:nvPr>
            </p:nvSpPr>
            <p:spPr>
              <a:xfrm>
                <a:off x="838200" y="1209822"/>
                <a:ext cx="10515600" cy="4967141"/>
              </a:xfrm>
              <a:ln>
                <a:solidFill>
                  <a:srgbClr val="FFFFFF"/>
                </a:solidFill>
              </a:ln>
              <a:effectLst>
                <a:glow rad="63500">
                  <a:schemeClr val="accent1">
                    <a:satMod val="175000"/>
                    <a:alpha val="40000"/>
                  </a:schemeClr>
                </a:glow>
              </a:effectLst>
            </p:spPr>
            <p:txBody>
              <a:bodyPr>
                <a:normAutofit fontScale="70000" lnSpcReduction="20000"/>
              </a:bodyPr>
              <a:lstStyle/>
              <a:p>
                <a:pPr marL="0" indent="0" algn="just">
                  <a:lnSpc>
                    <a:spcPct val="145000"/>
                  </a:lnSpc>
                  <a:spcBef>
                    <a:spcPts val="0"/>
                  </a:spcBef>
                  <a:buNone/>
                </a:pPr>
                <a:r>
                  <a:rPr lang="pt-BR" sz="2600" b="0" i="0" u="none" strike="noStrike" baseline="0" dirty="0" smtClean="0">
                    <a:solidFill>
                      <a:srgbClr val="000000"/>
                    </a:solidFill>
                    <a:latin typeface="Arial" panose="020B0604020202020204" pitchFamily="34" charset="0"/>
                    <a:cs typeface="Arial" panose="020B0604020202020204" pitchFamily="34" charset="0"/>
                  </a:rPr>
                  <a:t>Na capitalização, a juros compostos, os juros de um período são incorporados ao capital para o cálculo de novos juros nos períodos seguintes, resultando na seguinte fórmula: </a:t>
                </a:r>
              </a:p>
              <a:p>
                <a:pPr marL="0" indent="0" algn="ctr">
                  <a:buNone/>
                </a:pPr>
                <a:endParaRPr lang="pt-BR" sz="2600" b="1" i="0" u="none" strike="noStrike" baseline="0" dirty="0">
                  <a:solidFill>
                    <a:srgbClr val="000000"/>
                  </a:solidFill>
                  <a:latin typeface="Arial" panose="020B0604020202020204" pitchFamily="34" charset="0"/>
                  <a:cs typeface="Arial" panose="020B0604020202020204" pitchFamily="34" charset="0"/>
                </a:endParaRPr>
              </a:p>
              <a:p>
                <a:pPr marL="0" indent="0" algn="ctr">
                  <a:buNone/>
                </a:pPr>
                <a14:m>
                  <m:oMathPara xmlns:m="http://schemas.openxmlformats.org/officeDocument/2006/math">
                    <m:oMathParaPr>
                      <m:jc m:val="centerGroup"/>
                    </m:oMathParaPr>
                    <m:oMath xmlns:m="http://schemas.openxmlformats.org/officeDocument/2006/math">
                      <m:r>
                        <a:rPr lang="pt-BR" sz="4800" b="1" i="1" smtClean="0">
                          <a:solidFill>
                            <a:schemeClr val="accent1"/>
                          </a:solidFill>
                          <a:latin typeface="Cambria Math" panose="02040503050406030204" pitchFamily="18" charset="0"/>
                        </a:rPr>
                        <m:t>𝑽</m:t>
                      </m:r>
                      <m:r>
                        <a:rPr lang="pt-BR" sz="4800" b="1" i="1">
                          <a:solidFill>
                            <a:schemeClr val="accent1"/>
                          </a:solidFill>
                          <a:latin typeface="Cambria Math" panose="02040503050406030204" pitchFamily="18" charset="0"/>
                        </a:rPr>
                        <m:t>𝑭</m:t>
                      </m:r>
                      <m:r>
                        <a:rPr lang="pt-BR" sz="4800" b="1" i="1">
                          <a:solidFill>
                            <a:schemeClr val="accent1"/>
                          </a:solidFill>
                          <a:latin typeface="Cambria Math" panose="02040503050406030204" pitchFamily="18" charset="0"/>
                        </a:rPr>
                        <m:t>=</m:t>
                      </m:r>
                      <m:r>
                        <a:rPr lang="pt-BR" sz="4800" b="1" i="1" smtClean="0">
                          <a:solidFill>
                            <a:schemeClr val="accent1"/>
                          </a:solidFill>
                          <a:latin typeface="Cambria Math" panose="02040503050406030204" pitchFamily="18" charset="0"/>
                        </a:rPr>
                        <m:t>𝑽𝑷</m:t>
                      </m:r>
                      <m:r>
                        <a:rPr lang="pt-BR" sz="4800" b="1" i="1" smtClean="0">
                          <a:solidFill>
                            <a:schemeClr val="accent1"/>
                          </a:solidFill>
                          <a:latin typeface="Cambria Math" panose="02040503050406030204" pitchFamily="18" charset="0"/>
                        </a:rPr>
                        <m:t> ∗</m:t>
                      </m:r>
                      <m:sSup>
                        <m:sSupPr>
                          <m:ctrlPr>
                            <a:rPr lang="pt-BR" sz="4800" b="1" i="1">
                              <a:solidFill>
                                <a:schemeClr val="accent1"/>
                              </a:solidFill>
                              <a:latin typeface="Cambria Math" panose="02040503050406030204" pitchFamily="18" charset="0"/>
                            </a:rPr>
                          </m:ctrlPr>
                        </m:sSupPr>
                        <m:e>
                          <m:r>
                            <a:rPr lang="pt-BR" sz="4800" b="1" i="1">
                              <a:solidFill>
                                <a:schemeClr val="accent1"/>
                              </a:solidFill>
                              <a:latin typeface="Cambria Math" panose="02040503050406030204" pitchFamily="18" charset="0"/>
                            </a:rPr>
                            <m:t>(</m:t>
                          </m:r>
                          <m:r>
                            <a:rPr lang="pt-BR" sz="4800" b="1" i="1">
                              <a:solidFill>
                                <a:schemeClr val="accent1"/>
                              </a:solidFill>
                              <a:latin typeface="Cambria Math" panose="02040503050406030204" pitchFamily="18" charset="0"/>
                            </a:rPr>
                            <m:t>𝟏</m:t>
                          </m:r>
                          <m:r>
                            <a:rPr lang="pt-BR" sz="4800" b="1" i="1">
                              <a:solidFill>
                                <a:schemeClr val="accent1"/>
                              </a:solidFill>
                              <a:latin typeface="Cambria Math" panose="02040503050406030204" pitchFamily="18" charset="0"/>
                            </a:rPr>
                            <m:t>+</m:t>
                          </m:r>
                          <m:r>
                            <a:rPr lang="pt-BR" sz="4800" b="1" i="1">
                              <a:solidFill>
                                <a:schemeClr val="accent1"/>
                              </a:solidFill>
                              <a:latin typeface="Cambria Math" panose="02040503050406030204" pitchFamily="18" charset="0"/>
                            </a:rPr>
                            <m:t>𝒊</m:t>
                          </m:r>
                          <m:r>
                            <a:rPr lang="pt-BR" sz="4800" b="1" i="1">
                              <a:solidFill>
                                <a:schemeClr val="accent1"/>
                              </a:solidFill>
                              <a:latin typeface="Cambria Math" panose="02040503050406030204" pitchFamily="18" charset="0"/>
                            </a:rPr>
                            <m:t>)</m:t>
                          </m:r>
                        </m:e>
                        <m:sup>
                          <m:r>
                            <a:rPr lang="pt-BR" sz="4800" b="1" i="1">
                              <a:solidFill>
                                <a:schemeClr val="accent1"/>
                              </a:solidFill>
                              <a:latin typeface="Cambria Math" panose="02040503050406030204" pitchFamily="18" charset="0"/>
                            </a:rPr>
                            <m:t>𝒏</m:t>
                          </m:r>
                        </m:sup>
                      </m:sSup>
                    </m:oMath>
                  </m:oMathPara>
                </a14:m>
                <a:endParaRPr lang="pt-BR" sz="4800" b="1" i="1" dirty="0">
                  <a:solidFill>
                    <a:schemeClr val="accent1"/>
                  </a:solidFill>
                  <a:latin typeface="Arial" panose="020B0604020202020204" pitchFamily="34" charset="0"/>
                  <a:cs typeface="Arial" panose="020B0604020202020204" pitchFamily="34" charset="0"/>
                </a:endParaRPr>
              </a:p>
              <a:p>
                <a:pPr marL="0" indent="0">
                  <a:buNone/>
                </a:pPr>
                <a:endParaRPr lang="pt-BR" sz="2600" b="1" i="0" u="none" strike="noStrike" baseline="0" dirty="0">
                  <a:solidFill>
                    <a:srgbClr val="000000"/>
                  </a:solidFill>
                  <a:latin typeface="Arial" panose="020B0604020202020204" pitchFamily="34" charset="0"/>
                  <a:cs typeface="Arial" panose="020B0604020202020204" pitchFamily="34" charset="0"/>
                </a:endParaRPr>
              </a:p>
              <a:p>
                <a:pPr marL="0" indent="0" algn="just">
                  <a:lnSpc>
                    <a:spcPct val="145000"/>
                  </a:lnSpc>
                  <a:spcBef>
                    <a:spcPts val="0"/>
                  </a:spcBef>
                  <a:buNone/>
                </a:pPr>
                <a:r>
                  <a:rPr lang="pt-BR" sz="2600" b="0" i="0" u="none" strike="noStrike" baseline="0" dirty="0">
                    <a:solidFill>
                      <a:srgbClr val="000000"/>
                    </a:solidFill>
                    <a:latin typeface="Arial" panose="020B0604020202020204" pitchFamily="34" charset="0"/>
                    <a:cs typeface="Arial" panose="020B0604020202020204" pitchFamily="34" charset="0"/>
                  </a:rPr>
                  <a:t>O valor futuro ou montante (VF), também conhecido como Fator de Valor Futuro para Pagamento Único ou Fórmula Fundamental para juros compostos é representado pela forma minemônica (VP→ </a:t>
                </a:r>
                <a:r>
                  <a:rPr lang="pt-BR" sz="2600" dirty="0">
                    <a:solidFill>
                      <a:srgbClr val="000000"/>
                    </a:solidFill>
                    <a:latin typeface="Arial" panose="020B0604020202020204" pitchFamily="34" charset="0"/>
                    <a:cs typeface="Arial" panose="020B0604020202020204" pitchFamily="34" charset="0"/>
                  </a:rPr>
                  <a:t>V</a:t>
                </a:r>
                <a:r>
                  <a:rPr lang="pt-BR" sz="2600" b="0" i="0" u="none" strike="noStrike" baseline="0" dirty="0">
                    <a:solidFill>
                      <a:srgbClr val="000000"/>
                    </a:solidFill>
                    <a:latin typeface="Arial" panose="020B0604020202020204" pitchFamily="34" charset="0"/>
                    <a:cs typeface="Arial" panose="020B0604020202020204" pitchFamily="34" charset="0"/>
                  </a:rPr>
                  <a:t>F)n i que significa: se conhecemos o valor no presente (VP), a taxa de juros (i) e desejamos obter o seu valor no futuro (VF), basta multiplicarmos o valor de VP por (1+i)</a:t>
                </a:r>
                <a:r>
                  <a:rPr lang="pt-BR" sz="2600" b="0" i="0" u="none" strike="noStrike" baseline="30000" dirty="0">
                    <a:solidFill>
                      <a:srgbClr val="000000"/>
                    </a:solidFill>
                    <a:latin typeface="Arial" panose="020B0604020202020204" pitchFamily="34" charset="0"/>
                    <a:cs typeface="Arial" panose="020B0604020202020204" pitchFamily="34" charset="0"/>
                  </a:rPr>
                  <a:t>n</a:t>
                </a:r>
                <a:r>
                  <a:rPr lang="pt-BR" sz="2600" b="0" i="0" u="none" strike="noStrike" baseline="0" dirty="0">
                    <a:solidFill>
                      <a:srgbClr val="000000"/>
                    </a:solidFill>
                    <a:latin typeface="Arial" panose="020B0604020202020204" pitchFamily="34" charset="0"/>
                    <a:cs typeface="Arial" panose="020B0604020202020204" pitchFamily="34" charset="0"/>
                  </a:rPr>
                  <a:t>, ou seja, aplicar a seguinte fórmula: </a:t>
                </a:r>
              </a:p>
              <a:p>
                <a:pPr marL="0" indent="0">
                  <a:buNone/>
                </a:pPr>
                <a:endParaRPr lang="pt-BR" sz="2600" b="1" i="0" u="none" strike="noStrike" baseline="0" dirty="0">
                  <a:solidFill>
                    <a:srgbClr val="000000"/>
                  </a:solidFill>
                  <a:latin typeface="Arial" panose="020B0604020202020204" pitchFamily="34" charset="0"/>
                  <a:cs typeface="Arial" panose="020B0604020202020204" pitchFamily="34" charset="0"/>
                </a:endParaRPr>
              </a:p>
              <a:p>
                <a:pPr marL="0" indent="0" algn="ctr">
                  <a:buNone/>
                </a:pPr>
                <a:r>
                  <a:rPr lang="pt-BR" sz="4800" b="1" dirty="0">
                    <a:solidFill>
                      <a:schemeClr val="accent1"/>
                    </a:solidFill>
                  </a:rPr>
                  <a:t>V</a:t>
                </a:r>
                <a14:m>
                  <m:oMath xmlns:m="http://schemas.openxmlformats.org/officeDocument/2006/math">
                    <m:r>
                      <a:rPr lang="pt-BR" sz="4800" b="1" i="1">
                        <a:solidFill>
                          <a:schemeClr val="accent1"/>
                        </a:solidFill>
                        <a:latin typeface="Cambria Math" panose="02040503050406030204" pitchFamily="18" charset="0"/>
                      </a:rPr>
                      <m:t>𝑭</m:t>
                    </m:r>
                    <m:r>
                      <a:rPr lang="pt-BR" sz="4800" b="1" i="1">
                        <a:solidFill>
                          <a:schemeClr val="accent1"/>
                        </a:solidFill>
                        <a:latin typeface="Cambria Math" panose="02040503050406030204" pitchFamily="18" charset="0"/>
                      </a:rPr>
                      <m:t>=</m:t>
                    </m:r>
                    <m:r>
                      <a:rPr lang="pt-BR" sz="4800" b="1" i="1" smtClean="0">
                        <a:solidFill>
                          <a:schemeClr val="accent1"/>
                        </a:solidFill>
                        <a:latin typeface="Cambria Math" panose="02040503050406030204" pitchFamily="18" charset="0"/>
                      </a:rPr>
                      <m:t>𝑽</m:t>
                    </m:r>
                    <m:r>
                      <a:rPr lang="pt-BR" sz="4800" b="1" i="1" smtClean="0">
                        <a:solidFill>
                          <a:schemeClr val="accent1"/>
                        </a:solidFill>
                        <a:latin typeface="Cambria Math" panose="02040503050406030204" pitchFamily="18" charset="0"/>
                      </a:rPr>
                      <m:t>𝑷</m:t>
                    </m:r>
                    <m:r>
                      <a:rPr lang="pt-BR" sz="4800" b="1" i="1" smtClean="0">
                        <a:solidFill>
                          <a:schemeClr val="accent1"/>
                        </a:solidFill>
                        <a:latin typeface="Cambria Math" panose="02040503050406030204" pitchFamily="18" charset="0"/>
                      </a:rPr>
                      <m:t> ∗</m:t>
                    </m:r>
                    <m:sSup>
                      <m:sSupPr>
                        <m:ctrlPr>
                          <a:rPr lang="pt-BR" sz="4800" b="1" i="1">
                            <a:solidFill>
                              <a:schemeClr val="accent1"/>
                            </a:solidFill>
                            <a:latin typeface="Cambria Math" panose="02040503050406030204" pitchFamily="18" charset="0"/>
                          </a:rPr>
                        </m:ctrlPr>
                      </m:sSupPr>
                      <m:e>
                        <m:r>
                          <a:rPr lang="pt-BR" sz="4800" b="1" i="1">
                            <a:solidFill>
                              <a:schemeClr val="accent1"/>
                            </a:solidFill>
                            <a:latin typeface="Cambria Math" panose="02040503050406030204" pitchFamily="18" charset="0"/>
                          </a:rPr>
                          <m:t>(</m:t>
                        </m:r>
                        <m:r>
                          <a:rPr lang="pt-BR" sz="4800" b="1" i="1">
                            <a:solidFill>
                              <a:schemeClr val="accent1"/>
                            </a:solidFill>
                            <a:latin typeface="Cambria Math" panose="02040503050406030204" pitchFamily="18" charset="0"/>
                          </a:rPr>
                          <m:t>𝟏</m:t>
                        </m:r>
                        <m:r>
                          <a:rPr lang="pt-BR" sz="4800" b="1" i="1">
                            <a:solidFill>
                              <a:schemeClr val="accent1"/>
                            </a:solidFill>
                            <a:latin typeface="Cambria Math" panose="02040503050406030204" pitchFamily="18" charset="0"/>
                          </a:rPr>
                          <m:t>+</m:t>
                        </m:r>
                        <m:r>
                          <a:rPr lang="pt-BR" sz="4800" b="1" i="1">
                            <a:solidFill>
                              <a:schemeClr val="accent1"/>
                            </a:solidFill>
                            <a:latin typeface="Cambria Math" panose="02040503050406030204" pitchFamily="18" charset="0"/>
                          </a:rPr>
                          <m:t>𝒊</m:t>
                        </m:r>
                        <m:r>
                          <a:rPr lang="pt-BR" sz="4800" b="1" i="1">
                            <a:solidFill>
                              <a:schemeClr val="accent1"/>
                            </a:solidFill>
                            <a:latin typeface="Cambria Math" panose="02040503050406030204" pitchFamily="18" charset="0"/>
                          </a:rPr>
                          <m:t>)</m:t>
                        </m:r>
                      </m:e>
                      <m:sup>
                        <m:r>
                          <a:rPr lang="pt-BR" sz="4800" b="1" i="1">
                            <a:solidFill>
                              <a:schemeClr val="accent1"/>
                            </a:solidFill>
                            <a:latin typeface="Cambria Math" panose="02040503050406030204" pitchFamily="18" charset="0"/>
                          </a:rPr>
                          <m:t>𝒏</m:t>
                        </m:r>
                      </m:sup>
                    </m:sSup>
                  </m:oMath>
                </a14:m>
                <a:endParaRPr lang="pt-BR" sz="2600" b="1" i="0" u="none" strike="noStrike" baseline="0" dirty="0">
                  <a:solidFill>
                    <a:srgbClr val="000000"/>
                  </a:solidFill>
                  <a:latin typeface="Arial" panose="020B0604020202020204" pitchFamily="34" charset="0"/>
                  <a:cs typeface="Arial" panose="020B0604020202020204" pitchFamily="34" charset="0"/>
                </a:endParaRPr>
              </a:p>
              <a:p>
                <a:pPr marL="0" indent="0" algn="ctr">
                  <a:buNone/>
                </a:pPr>
                <a:r>
                  <a:rPr lang="pt-BR" sz="1800" b="0" i="0" u="none" strike="noStrike" baseline="0" dirty="0">
                    <a:solidFill>
                      <a:srgbClr val="000000"/>
                    </a:solidFill>
                    <a:latin typeface="Calibri" panose="020F0502020204030204" pitchFamily="34" charset="0"/>
                  </a:rPr>
                  <a:t>	</a:t>
                </a:r>
              </a:p>
              <a:p>
                <a:pPr marL="0" indent="0">
                  <a:buNone/>
                </a:pPr>
                <a:endParaRPr lang="pt-BR" sz="2600" dirty="0"/>
              </a:p>
            </p:txBody>
          </p:sp>
        </mc:Choice>
        <mc:Fallback>
          <p:sp>
            <p:nvSpPr>
              <p:cNvPr id="3" name="Espaço Reservado para Conteúdo 2">
                <a:extLst>
                  <a:ext uri="{FF2B5EF4-FFF2-40B4-BE49-F238E27FC236}">
                    <a16:creationId xmlns:a16="http://schemas.microsoft.com/office/drawing/2014/main" id="{13857ED0-8092-4F39-9753-E52B1ABB0062}"/>
                  </a:ext>
                </a:extLst>
              </p:cNvPr>
              <p:cNvSpPr>
                <a:spLocks noGrp="1" noRot="1" noChangeAspect="1" noMove="1" noResize="1" noEditPoints="1" noAdjustHandles="1" noChangeArrowheads="1" noChangeShapeType="1" noTextEdit="1"/>
              </p:cNvSpPr>
              <p:nvPr>
                <p:ph idx="1"/>
              </p:nvPr>
            </p:nvSpPr>
            <p:spPr>
              <a:xfrm>
                <a:off x="838200" y="1209822"/>
                <a:ext cx="10515600" cy="4967141"/>
              </a:xfrm>
              <a:blipFill>
                <a:blip r:embed="rId2"/>
                <a:stretch>
                  <a:fillRect/>
                </a:stretch>
              </a:blipFill>
              <a:ln>
                <a:solidFill>
                  <a:srgbClr val="FFFFFF"/>
                </a:solidFill>
              </a:ln>
              <a:effectLst>
                <a:glow rad="63500">
                  <a:schemeClr val="accent1">
                    <a:satMod val="175000"/>
                    <a:alpha val="40000"/>
                  </a:schemeClr>
                </a:glow>
              </a:effectLst>
            </p:spPr>
            <p:txBody>
              <a:bodyPr/>
              <a:lstStyle/>
              <a:p>
                <a:r>
                  <a:rPr lang="pt-BR">
                    <a:noFill/>
                  </a:rPr>
                  <a:t> </a:t>
                </a:r>
              </a:p>
            </p:txBody>
          </p:sp>
        </mc:Fallback>
      </mc:AlternateContent>
    </p:spTree>
    <p:extLst>
      <p:ext uri="{BB962C8B-B14F-4D97-AF65-F5344CB8AC3E}">
        <p14:creationId xmlns:p14="http://schemas.microsoft.com/office/powerpoint/2010/main" val="42666873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CBFA0B-3183-45AE-A471-CF572200AD31}"/>
              </a:ext>
            </a:extLst>
          </p:cNvPr>
          <p:cNvSpPr>
            <a:spLocks noGrp="1"/>
          </p:cNvSpPr>
          <p:nvPr>
            <p:ph type="title"/>
          </p:nvPr>
        </p:nvSpPr>
        <p:spPr>
          <a:xfrm>
            <a:off x="838200" y="365126"/>
            <a:ext cx="10515600" cy="760290"/>
          </a:xfrm>
        </p:spPr>
        <p:txBody>
          <a:bodyPr>
            <a:normAutofit/>
          </a:bodyPr>
          <a:lstStyle/>
          <a:p>
            <a:pPr algn="ctr"/>
            <a:r>
              <a:rPr lang="pt-BR" sz="3200" b="1" i="0" u="none" strike="noStrike" baseline="0" dirty="0">
                <a:solidFill>
                  <a:srgbClr val="000000"/>
                </a:solidFill>
              </a:rPr>
              <a:t>Juros compostos </a:t>
            </a:r>
            <a:endParaRPr lang="pt-BR" sz="3200" dirty="0"/>
          </a:p>
        </p:txBody>
      </p:sp>
      <p:sp>
        <p:nvSpPr>
          <p:cNvPr id="3" name="Espaço Reservado para Conteúdo 2">
            <a:extLst>
              <a:ext uri="{FF2B5EF4-FFF2-40B4-BE49-F238E27FC236}">
                <a16:creationId xmlns:a16="http://schemas.microsoft.com/office/drawing/2014/main" id="{6CEE9334-40E7-4CA7-A343-547AB2837227}"/>
              </a:ext>
            </a:extLst>
          </p:cNvPr>
          <p:cNvSpPr>
            <a:spLocks noGrp="1"/>
          </p:cNvSpPr>
          <p:nvPr>
            <p:ph idx="1"/>
          </p:nvPr>
        </p:nvSpPr>
        <p:spPr>
          <a:xfrm>
            <a:off x="838200" y="1280160"/>
            <a:ext cx="10515600" cy="4896803"/>
          </a:xfrm>
        </p:spPr>
        <p:txBody>
          <a:bodyPr>
            <a:normAutofit/>
          </a:bodyPr>
          <a:lstStyle/>
          <a:p>
            <a:pPr marL="0" indent="0" algn="just">
              <a:buNone/>
            </a:pPr>
            <a:r>
              <a:rPr lang="pt-BR" sz="2400" b="0" i="0" u="none" strike="noStrike" baseline="0" dirty="0">
                <a:solidFill>
                  <a:srgbClr val="000000"/>
                </a:solidFill>
                <a:latin typeface="Arial" panose="020B0604020202020204" pitchFamily="34" charset="0"/>
                <a:cs typeface="Arial" panose="020B0604020202020204" pitchFamily="34" charset="0"/>
              </a:rPr>
              <a:t>A partir desta fórmula, podemos derivar uma série de outras fórmulas, que poderão ser utilizadas diretamente, sem que tenhamos que fazer uso da Fórmula Fundamental, facilitando nossos trabalhos de cálculos. Assim, quando conhecemos o valor futuro ou montante (VF), a taxa de juros (i), o número de períodos (n) e desejarmos saber o valor do principal (VP) que lhe deu origem, basta aplicar : </a:t>
            </a:r>
          </a:p>
          <a:p>
            <a:pPr marL="0" indent="0">
              <a:buNone/>
            </a:pPr>
            <a:endParaRPr lang="pt-BR" sz="2400" dirty="0">
              <a:solidFill>
                <a:srgbClr val="000000"/>
              </a:solidFill>
              <a:latin typeface="Arial" panose="020B0604020202020204" pitchFamily="34" charset="0"/>
              <a:cs typeface="Arial" panose="020B0604020202020204" pitchFamily="34" charset="0"/>
            </a:endParaRPr>
          </a:p>
          <a:p>
            <a:pPr marL="0" indent="0" algn="ctr">
              <a:buNone/>
            </a:pPr>
            <a:r>
              <a:rPr lang="pt-BR" sz="4400" b="1" i="0" u="none" strike="noStrike" baseline="0" dirty="0">
                <a:solidFill>
                  <a:schemeClr val="accent1"/>
                </a:solidFill>
                <a:latin typeface="Arial" panose="020B0604020202020204" pitchFamily="34" charset="0"/>
                <a:cs typeface="Arial" panose="020B0604020202020204" pitchFamily="34" charset="0"/>
              </a:rPr>
              <a:t>(VF→ VP) VP = VF [ 1 / (1+i)</a:t>
            </a:r>
            <a:r>
              <a:rPr lang="pt-BR" sz="4400" b="1" i="0" u="none" strike="noStrike" baseline="30000" dirty="0">
                <a:solidFill>
                  <a:schemeClr val="accent1"/>
                </a:solidFill>
                <a:latin typeface="Arial" panose="020B0604020202020204" pitchFamily="34" charset="0"/>
                <a:cs typeface="Arial" panose="020B0604020202020204" pitchFamily="34" charset="0"/>
              </a:rPr>
              <a:t>n</a:t>
            </a:r>
            <a:r>
              <a:rPr lang="pt-BR" sz="4400" b="1" i="0" u="none" strike="noStrike" baseline="0" dirty="0">
                <a:solidFill>
                  <a:schemeClr val="accent1"/>
                </a:solidFill>
                <a:latin typeface="Arial" panose="020B0604020202020204" pitchFamily="34" charset="0"/>
                <a:cs typeface="Arial" panose="020B0604020202020204" pitchFamily="34" charset="0"/>
              </a:rPr>
              <a:t> ] </a:t>
            </a:r>
            <a:r>
              <a:rPr lang="pt-BR" sz="4400" b="0" i="0" u="none" strike="noStrike" baseline="0" dirty="0">
                <a:solidFill>
                  <a:schemeClr val="accent1"/>
                </a:solidFill>
                <a:latin typeface="+mj-lt"/>
              </a:rPr>
              <a:t>	</a:t>
            </a:r>
          </a:p>
          <a:p>
            <a:pPr marL="0" indent="0">
              <a:buNone/>
            </a:pPr>
            <a:endParaRPr lang="pt-BR" sz="2600" b="0" i="0" u="none" strike="noStrike" baseline="0" dirty="0">
              <a:solidFill>
                <a:srgbClr val="000000"/>
              </a:solidFill>
              <a:latin typeface="+mj-lt"/>
            </a:endParaRPr>
          </a:p>
          <a:p>
            <a:pPr marL="0" indent="0">
              <a:buNone/>
            </a:pPr>
            <a:endParaRPr lang="pt-BR" sz="2600" b="0" i="0" u="none" strike="noStrike" baseline="0" dirty="0">
              <a:solidFill>
                <a:srgbClr val="000000"/>
              </a:solidFill>
              <a:latin typeface="+mj-lt"/>
            </a:endParaRPr>
          </a:p>
          <a:p>
            <a:pPr marL="0" indent="0">
              <a:buNone/>
            </a:pPr>
            <a:endParaRPr lang="pt-BR" sz="2400" dirty="0"/>
          </a:p>
        </p:txBody>
      </p:sp>
    </p:spTree>
    <p:extLst>
      <p:ext uri="{BB962C8B-B14F-4D97-AF65-F5344CB8AC3E}">
        <p14:creationId xmlns:p14="http://schemas.microsoft.com/office/powerpoint/2010/main" val="35078309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C9F938A-7599-4312-BA94-B6694913FDF8}"/>
              </a:ext>
            </a:extLst>
          </p:cNvPr>
          <p:cNvSpPr>
            <a:spLocks noGrp="1"/>
          </p:cNvSpPr>
          <p:nvPr>
            <p:ph type="title"/>
          </p:nvPr>
        </p:nvSpPr>
        <p:spPr>
          <a:xfrm>
            <a:off x="838200" y="365126"/>
            <a:ext cx="10515600" cy="689952"/>
          </a:xfrm>
        </p:spPr>
        <p:txBody>
          <a:bodyPr>
            <a:normAutofit fontScale="90000"/>
          </a:bodyPr>
          <a:lstStyle/>
          <a:p>
            <a:pPr algn="ctr"/>
            <a:r>
              <a:rPr lang="pt-BR" sz="4400" b="1" i="0" u="none" strike="noStrike" baseline="0" dirty="0">
                <a:solidFill>
                  <a:srgbClr val="000000"/>
                </a:solidFill>
                <a:latin typeface="Calibri" panose="020F0502020204030204" pitchFamily="34" charset="0"/>
              </a:rPr>
              <a:t/>
            </a:r>
            <a:br>
              <a:rPr lang="pt-BR" sz="4400" b="1" i="0" u="none" strike="noStrike" baseline="0" dirty="0">
                <a:solidFill>
                  <a:srgbClr val="000000"/>
                </a:solidFill>
                <a:latin typeface="Calibri" panose="020F0502020204030204" pitchFamily="34" charset="0"/>
              </a:rPr>
            </a:br>
            <a:r>
              <a:rPr lang="pt-BR" sz="3600" b="1" i="0" u="none" strike="noStrike" baseline="0" dirty="0">
                <a:solidFill>
                  <a:srgbClr val="000000"/>
                </a:solidFill>
                <a:latin typeface="Calibri" panose="020F0502020204030204" pitchFamily="34" charset="0"/>
              </a:rPr>
              <a:t>No regime de capitalização de juros compostos: </a:t>
            </a:r>
            <a:r>
              <a:rPr lang="pt-BR" sz="3600" b="0" i="0" u="none" strike="noStrike" baseline="0" dirty="0">
                <a:solidFill>
                  <a:srgbClr val="000000"/>
                </a:solidFill>
                <a:latin typeface="Calibri" panose="020F0502020204030204" pitchFamily="34" charset="0"/>
              </a:rPr>
              <a:t/>
            </a:r>
            <a:br>
              <a:rPr lang="pt-BR" sz="3600" b="0" i="0" u="none" strike="noStrike" baseline="0" dirty="0">
                <a:solidFill>
                  <a:srgbClr val="000000"/>
                </a:solidFill>
                <a:latin typeface="Calibri" panose="020F0502020204030204" pitchFamily="34" charset="0"/>
              </a:rPr>
            </a:br>
            <a:endParaRPr lang="pt-BR" sz="3600" dirty="0"/>
          </a:p>
        </p:txBody>
      </p:sp>
      <p:sp>
        <p:nvSpPr>
          <p:cNvPr id="3" name="Espaço Reservado para Conteúdo 2">
            <a:extLst>
              <a:ext uri="{FF2B5EF4-FFF2-40B4-BE49-F238E27FC236}">
                <a16:creationId xmlns:a16="http://schemas.microsoft.com/office/drawing/2014/main" id="{89F8665A-4233-4B04-9C28-D5758C097F4E}"/>
              </a:ext>
            </a:extLst>
          </p:cNvPr>
          <p:cNvSpPr>
            <a:spLocks noGrp="1"/>
          </p:cNvSpPr>
          <p:nvPr>
            <p:ph idx="1"/>
          </p:nvPr>
        </p:nvSpPr>
        <p:spPr>
          <a:xfrm>
            <a:off x="838200" y="1280160"/>
            <a:ext cx="10515600" cy="5148775"/>
          </a:xfrm>
        </p:spPr>
        <p:txBody>
          <a:bodyPr>
            <a:normAutofit fontScale="25000" lnSpcReduction="20000"/>
          </a:bodyPr>
          <a:lstStyle/>
          <a:p>
            <a:pPr algn="just">
              <a:lnSpc>
                <a:spcPct val="145000"/>
              </a:lnSpc>
              <a:spcBef>
                <a:spcPts val="0"/>
              </a:spcBef>
              <a:buFont typeface="Wingdings" panose="05000000000000000000" pitchFamily="2" charset="2"/>
              <a:buChar char="Ø"/>
            </a:pPr>
            <a:r>
              <a:rPr lang="pt-BR" sz="8800" b="0" i="0" u="none" strike="noStrike" baseline="0" dirty="0">
                <a:solidFill>
                  <a:srgbClr val="000000"/>
                </a:solidFill>
                <a:latin typeface="Arial" panose="020B0604020202020204" pitchFamily="34" charset="0"/>
                <a:cs typeface="Arial" panose="020B0604020202020204" pitchFamily="34" charset="0"/>
              </a:rPr>
              <a:t>Os juros vencidos são incorporados ao capital, no processo de capitalização, dando origem a juros crescentes (existe a contagem de juros sobre juros). </a:t>
            </a:r>
          </a:p>
          <a:p>
            <a:pPr algn="just">
              <a:lnSpc>
                <a:spcPct val="145000"/>
              </a:lnSpc>
              <a:spcBef>
                <a:spcPts val="0"/>
              </a:spcBef>
              <a:buFont typeface="Wingdings" panose="05000000000000000000" pitchFamily="2" charset="2"/>
              <a:buChar char="Ø"/>
            </a:pPr>
            <a:r>
              <a:rPr lang="pt-BR" sz="8800" b="0" i="0" u="none" strike="noStrike" baseline="0" dirty="0">
                <a:solidFill>
                  <a:srgbClr val="000000"/>
                </a:solidFill>
                <a:latin typeface="Arial" panose="020B0604020202020204" pitchFamily="34" charset="0"/>
                <a:cs typeface="Arial" panose="020B0604020202020204" pitchFamily="34" charset="0"/>
              </a:rPr>
              <a:t>No regime de juros compostos, o dinheiro cresce em progressão geométrica ao longo do tempo. </a:t>
            </a:r>
          </a:p>
          <a:p>
            <a:pPr algn="just">
              <a:lnSpc>
                <a:spcPct val="145000"/>
              </a:lnSpc>
              <a:spcBef>
                <a:spcPts val="0"/>
              </a:spcBef>
              <a:buFont typeface="Wingdings" panose="05000000000000000000" pitchFamily="2" charset="2"/>
              <a:buChar char="Ø"/>
            </a:pPr>
            <a:r>
              <a:rPr lang="pt-BR" sz="8800" b="0" i="0" u="none" strike="noStrike" baseline="0" dirty="0">
                <a:solidFill>
                  <a:srgbClr val="000000"/>
                </a:solidFill>
                <a:latin typeface="Arial" panose="020B0604020202020204" pitchFamily="34" charset="0"/>
                <a:cs typeface="Arial" panose="020B0604020202020204" pitchFamily="34" charset="0"/>
              </a:rPr>
              <a:t>É importante perceber que o dinheiro cresce mais rapidamente no regime de juros compostos do que no regime de juros simples, em razão da capitalização dos juros. </a:t>
            </a:r>
          </a:p>
          <a:p>
            <a:pPr algn="just">
              <a:lnSpc>
                <a:spcPct val="145000"/>
              </a:lnSpc>
              <a:spcBef>
                <a:spcPts val="0"/>
              </a:spcBef>
              <a:buFont typeface="Wingdings" panose="05000000000000000000" pitchFamily="2" charset="2"/>
              <a:buChar char="Ø"/>
            </a:pPr>
            <a:r>
              <a:rPr lang="pt-BR" sz="8800" b="0" i="0" u="none" strike="noStrike" baseline="0" dirty="0">
                <a:solidFill>
                  <a:srgbClr val="000000"/>
                </a:solidFill>
                <a:latin typeface="Arial" panose="020B0604020202020204" pitchFamily="34" charset="0"/>
                <a:cs typeface="Arial" panose="020B0604020202020204" pitchFamily="34" charset="0"/>
              </a:rPr>
              <a:t>Sempre teremos valores diferentes de juros para cada um dos períodos de capitalização. </a:t>
            </a:r>
          </a:p>
          <a:p>
            <a:pPr algn="just">
              <a:lnSpc>
                <a:spcPct val="145000"/>
              </a:lnSpc>
              <a:spcBef>
                <a:spcPts val="0"/>
              </a:spcBef>
              <a:buFont typeface="Wingdings" panose="05000000000000000000" pitchFamily="2" charset="2"/>
              <a:buChar char="Ø"/>
            </a:pPr>
            <a:r>
              <a:rPr lang="pt-BR" sz="8800" b="0" i="0" u="none" strike="noStrike" baseline="0" dirty="0">
                <a:solidFill>
                  <a:srgbClr val="000000"/>
                </a:solidFill>
                <a:latin typeface="Arial" panose="020B0604020202020204" pitchFamily="34" charset="0"/>
                <a:cs typeface="Arial" panose="020B0604020202020204" pitchFamily="34" charset="0"/>
              </a:rPr>
              <a:t>O uso da fórmula (VP→ VF)n i não é a única que nos habilita a obter o valor futuro. Podemos obter este valor utilizando outras ferramentas: tabelas de coeficientes, calculadoras financeiras e planilhas eletrônicas. </a:t>
            </a:r>
          </a:p>
          <a:p>
            <a:pPr>
              <a:buFont typeface="Wingdings" panose="05000000000000000000" pitchFamily="2" charset="2"/>
              <a:buChar char="Ø"/>
            </a:pPr>
            <a:endParaRPr lang="pt-BR" sz="2600" b="0" i="0" u="none" strike="noStrike" baseline="0" dirty="0">
              <a:solidFill>
                <a:srgbClr val="000000"/>
              </a:solidFill>
              <a:latin typeface="+mj-lt"/>
            </a:endParaRPr>
          </a:p>
          <a:p>
            <a:pPr marL="0" indent="0" algn="just">
              <a:buNone/>
            </a:pPr>
            <a:endParaRPr lang="pt-BR" dirty="0"/>
          </a:p>
        </p:txBody>
      </p:sp>
    </p:spTree>
    <p:extLst>
      <p:ext uri="{BB962C8B-B14F-4D97-AF65-F5344CB8AC3E}">
        <p14:creationId xmlns:p14="http://schemas.microsoft.com/office/powerpoint/2010/main" val="36417744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4BC289-C645-4A50-A3BD-E6F9C2294B2B}"/>
              </a:ext>
            </a:extLst>
          </p:cNvPr>
          <p:cNvSpPr>
            <a:spLocks noGrp="1"/>
          </p:cNvSpPr>
          <p:nvPr>
            <p:ph type="title"/>
          </p:nvPr>
        </p:nvSpPr>
        <p:spPr>
          <a:xfrm>
            <a:off x="838200" y="365125"/>
            <a:ext cx="10515600" cy="661817"/>
          </a:xfrm>
        </p:spPr>
        <p:txBody>
          <a:bodyPr>
            <a:normAutofit/>
          </a:bodyPr>
          <a:lstStyle/>
          <a:p>
            <a:pPr algn="ctr"/>
            <a:r>
              <a:rPr lang="pt-BR" sz="3200" b="1" i="0" u="none" strike="noStrike" baseline="0" dirty="0">
                <a:solidFill>
                  <a:srgbClr val="000000"/>
                </a:solidFill>
              </a:rPr>
              <a:t>Juros compostos </a:t>
            </a:r>
            <a:endParaRPr lang="pt-BR" sz="3200" dirty="0"/>
          </a:p>
        </p:txBody>
      </p:sp>
      <p:sp>
        <p:nvSpPr>
          <p:cNvPr id="3" name="Espaço Reservado para Conteúdo 2">
            <a:extLst>
              <a:ext uri="{FF2B5EF4-FFF2-40B4-BE49-F238E27FC236}">
                <a16:creationId xmlns:a16="http://schemas.microsoft.com/office/drawing/2014/main" id="{CCB1FFE3-4DDB-469C-AD6E-07E9CD957A3A}"/>
              </a:ext>
            </a:extLst>
          </p:cNvPr>
          <p:cNvSpPr>
            <a:spLocks noGrp="1"/>
          </p:cNvSpPr>
          <p:nvPr>
            <p:ph idx="1"/>
          </p:nvPr>
        </p:nvSpPr>
        <p:spPr>
          <a:xfrm>
            <a:off x="838200" y="1266092"/>
            <a:ext cx="10515600" cy="5373859"/>
          </a:xfrm>
        </p:spPr>
        <p:txBody>
          <a:bodyPr>
            <a:normAutofit fontScale="85000" lnSpcReduction="10000"/>
          </a:bodyPr>
          <a:lstStyle/>
          <a:p>
            <a:pPr marL="0" indent="0" algn="just">
              <a:lnSpc>
                <a:spcPct val="135000"/>
              </a:lnSpc>
              <a:spcBef>
                <a:spcPts val="0"/>
              </a:spcBef>
              <a:buNone/>
            </a:pPr>
            <a:r>
              <a:rPr lang="pt-BR" sz="2600" b="1" i="0" u="none" strike="noStrike" baseline="0" dirty="0">
                <a:solidFill>
                  <a:srgbClr val="000000"/>
                </a:solidFill>
                <a:latin typeface="Arial" panose="020B0604020202020204" pitchFamily="34" charset="0"/>
                <a:cs typeface="Arial" panose="020B0604020202020204" pitchFamily="34" charset="0"/>
              </a:rPr>
              <a:t>Exemplo 1: </a:t>
            </a:r>
            <a:r>
              <a:rPr lang="pt-BR" sz="2600" dirty="0">
                <a:solidFill>
                  <a:srgbClr val="000000"/>
                </a:solidFill>
                <a:latin typeface="Arial" panose="020B0604020202020204" pitchFamily="34" charset="0"/>
                <a:cs typeface="Arial" panose="020B0604020202020204" pitchFamily="34" charset="0"/>
              </a:rPr>
              <a:t>U</a:t>
            </a:r>
            <a:r>
              <a:rPr lang="pt-BR" sz="2600" b="0" i="0" u="none" strike="noStrike" baseline="0" dirty="0">
                <a:solidFill>
                  <a:srgbClr val="000000"/>
                </a:solidFill>
                <a:latin typeface="Arial" panose="020B0604020202020204" pitchFamily="34" charset="0"/>
                <a:cs typeface="Arial" panose="020B0604020202020204" pitchFamily="34" charset="0"/>
              </a:rPr>
              <a:t>ma pessoa investiu R$ 1.000,00 no dia 5 de maio de 2022, na poupança. O índice de correção é de 0,5% mais 0,129% da TR, resultando em índice de correção de 0,629%. No dia 5 de junho de 2022, a sua caderneta estará fazendo aniversário (1 mês de aplicação). Calcule qual será a parcela de juros para esta aplicação e quanto o investidor terá direito a receber? </a:t>
            </a:r>
          </a:p>
          <a:p>
            <a:pPr lvl="1" algn="just">
              <a:lnSpc>
                <a:spcPct val="145000"/>
              </a:lnSpc>
              <a:spcBef>
                <a:spcPts val="0"/>
              </a:spcBef>
            </a:pPr>
            <a:r>
              <a:rPr lang="pt-BR" sz="2600" b="0" i="0" u="none" strike="noStrike" baseline="0" dirty="0">
                <a:solidFill>
                  <a:srgbClr val="000000"/>
                </a:solidFill>
                <a:latin typeface="Arial" panose="020B0604020202020204" pitchFamily="34" charset="0"/>
                <a:cs typeface="Arial" panose="020B0604020202020204" pitchFamily="34" charset="0"/>
              </a:rPr>
              <a:t>Juros = P * i * n </a:t>
            </a:r>
          </a:p>
          <a:p>
            <a:pPr lvl="1" algn="just">
              <a:lnSpc>
                <a:spcPct val="145000"/>
              </a:lnSpc>
              <a:spcBef>
                <a:spcPts val="0"/>
              </a:spcBef>
            </a:pPr>
            <a:r>
              <a:rPr lang="pt-BR" sz="2600" b="0" i="0" u="none" strike="noStrike" baseline="0" dirty="0">
                <a:solidFill>
                  <a:srgbClr val="000000"/>
                </a:solidFill>
                <a:latin typeface="Arial" panose="020B0604020202020204" pitchFamily="34" charset="0"/>
                <a:cs typeface="Arial" panose="020B0604020202020204" pitchFamily="34" charset="0"/>
              </a:rPr>
              <a:t>Juros = 1.000 * (0,629 / 100) * 1 </a:t>
            </a:r>
          </a:p>
          <a:p>
            <a:pPr lvl="1">
              <a:lnSpc>
                <a:spcPct val="145000"/>
              </a:lnSpc>
              <a:spcBef>
                <a:spcPts val="0"/>
              </a:spcBef>
            </a:pPr>
            <a:r>
              <a:rPr lang="pt-BR" sz="2600" b="1" i="0" u="sng" strike="noStrike" baseline="0" dirty="0">
                <a:solidFill>
                  <a:schemeClr val="accent1"/>
                </a:solidFill>
                <a:latin typeface="Arial" panose="020B0604020202020204" pitchFamily="34" charset="0"/>
                <a:cs typeface="Arial" panose="020B0604020202020204" pitchFamily="34" charset="0"/>
              </a:rPr>
              <a:t>J = R$ 6,29 </a:t>
            </a:r>
            <a:endParaRPr lang="pt-BR" sz="2600" b="1" i="0" u="sng" strike="noStrike" baseline="0" dirty="0" smtClean="0">
              <a:solidFill>
                <a:schemeClr val="accent1"/>
              </a:solidFill>
              <a:latin typeface="Arial" panose="020B0604020202020204" pitchFamily="34" charset="0"/>
              <a:cs typeface="Arial" panose="020B0604020202020204" pitchFamily="34" charset="0"/>
            </a:endParaRPr>
          </a:p>
          <a:p>
            <a:pPr marL="457200" lvl="1" indent="0">
              <a:lnSpc>
                <a:spcPct val="145000"/>
              </a:lnSpc>
              <a:spcBef>
                <a:spcPts val="0"/>
              </a:spcBef>
              <a:buNone/>
            </a:pPr>
            <a:endParaRPr lang="pt-BR" sz="1200" b="0" i="0" u="none" strike="noStrike" baseline="0" dirty="0">
              <a:solidFill>
                <a:srgbClr val="000000"/>
              </a:solidFill>
              <a:latin typeface="Arial" panose="020B0604020202020204" pitchFamily="34" charset="0"/>
              <a:cs typeface="Arial" panose="020B0604020202020204" pitchFamily="34" charset="0"/>
            </a:endParaRPr>
          </a:p>
          <a:p>
            <a:pPr lvl="1" algn="just">
              <a:lnSpc>
                <a:spcPct val="145000"/>
              </a:lnSpc>
              <a:spcBef>
                <a:spcPts val="0"/>
              </a:spcBef>
            </a:pPr>
            <a:r>
              <a:rPr lang="pt-BR" sz="2600" dirty="0">
                <a:solidFill>
                  <a:srgbClr val="000000"/>
                </a:solidFill>
                <a:latin typeface="Arial" panose="020B0604020202020204" pitchFamily="34" charset="0"/>
                <a:cs typeface="Arial" panose="020B0604020202020204" pitchFamily="34" charset="0"/>
              </a:rPr>
              <a:t>F</a:t>
            </a:r>
            <a:r>
              <a:rPr lang="pt-BR" sz="2600" b="0" i="0" u="none" strike="noStrike" baseline="0" dirty="0">
                <a:solidFill>
                  <a:srgbClr val="000000"/>
                </a:solidFill>
                <a:latin typeface="Arial" panose="020B0604020202020204" pitchFamily="34" charset="0"/>
                <a:cs typeface="Arial" panose="020B0604020202020204" pitchFamily="34" charset="0"/>
              </a:rPr>
              <a:t> = P (1+i)</a:t>
            </a:r>
            <a:r>
              <a:rPr lang="pt-BR" sz="2600" b="0" i="0" u="none" strike="noStrike" baseline="30000" dirty="0">
                <a:solidFill>
                  <a:srgbClr val="000000"/>
                </a:solidFill>
                <a:latin typeface="Arial" panose="020B0604020202020204" pitchFamily="34" charset="0"/>
                <a:cs typeface="Arial" panose="020B0604020202020204" pitchFamily="34" charset="0"/>
              </a:rPr>
              <a:t>n</a:t>
            </a:r>
            <a:r>
              <a:rPr lang="pt-BR" sz="2600" b="0" i="0" u="none" strike="noStrike" baseline="0" dirty="0">
                <a:solidFill>
                  <a:srgbClr val="000000"/>
                </a:solidFill>
                <a:latin typeface="Arial" panose="020B0604020202020204" pitchFamily="34" charset="0"/>
                <a:cs typeface="Arial" panose="020B0604020202020204" pitchFamily="34" charset="0"/>
              </a:rPr>
              <a:t> </a:t>
            </a:r>
          </a:p>
          <a:p>
            <a:pPr lvl="1" algn="just">
              <a:lnSpc>
                <a:spcPct val="145000"/>
              </a:lnSpc>
              <a:spcBef>
                <a:spcPts val="0"/>
              </a:spcBef>
            </a:pPr>
            <a:r>
              <a:rPr lang="pt-BR" sz="2600" b="0" i="0" u="none" strike="noStrike" baseline="0" dirty="0">
                <a:solidFill>
                  <a:srgbClr val="000000"/>
                </a:solidFill>
                <a:latin typeface="Arial" panose="020B0604020202020204" pitchFamily="34" charset="0"/>
                <a:cs typeface="Arial" panose="020B0604020202020204" pitchFamily="34" charset="0"/>
              </a:rPr>
              <a:t>F = 1.000 (1 + 0,00629) </a:t>
            </a:r>
            <a:r>
              <a:rPr lang="pt-BR" sz="2600" b="0" i="0" u="none" strike="noStrike" baseline="30000" dirty="0">
                <a:solidFill>
                  <a:srgbClr val="000000"/>
                </a:solidFill>
                <a:latin typeface="Arial" panose="020B0604020202020204" pitchFamily="34" charset="0"/>
                <a:cs typeface="Arial" panose="020B0604020202020204" pitchFamily="34" charset="0"/>
              </a:rPr>
              <a:t>1</a:t>
            </a:r>
          </a:p>
          <a:p>
            <a:pPr lvl="1">
              <a:lnSpc>
                <a:spcPct val="145000"/>
              </a:lnSpc>
              <a:spcBef>
                <a:spcPts val="0"/>
              </a:spcBef>
            </a:pPr>
            <a:r>
              <a:rPr lang="pt-BR" sz="2600" b="1" i="0" u="sng" strike="noStrike" baseline="0" dirty="0">
                <a:solidFill>
                  <a:schemeClr val="accent1"/>
                </a:solidFill>
                <a:latin typeface="Arial" panose="020B0604020202020204" pitchFamily="34" charset="0"/>
                <a:cs typeface="Arial" panose="020B0604020202020204" pitchFamily="34" charset="0"/>
              </a:rPr>
              <a:t>F = R$ 1.006,29</a:t>
            </a:r>
            <a:r>
              <a:rPr lang="pt-BR" sz="2600" b="1" i="0" u="none" strike="noStrike" baseline="0" dirty="0">
                <a:solidFill>
                  <a:schemeClr val="accent1"/>
                </a:solidFill>
                <a:latin typeface="Arial" panose="020B0604020202020204" pitchFamily="34" charset="0"/>
                <a:cs typeface="Arial" panose="020B0604020202020204" pitchFamily="34" charset="0"/>
              </a:rPr>
              <a:t> </a:t>
            </a:r>
            <a:r>
              <a:rPr lang="pt-BR" sz="2600" b="0" i="0" u="none" strike="noStrike" baseline="0" dirty="0">
                <a:solidFill>
                  <a:srgbClr val="000000"/>
                </a:solidFill>
                <a:latin typeface="+mj-lt"/>
              </a:rPr>
              <a:t>	</a:t>
            </a:r>
          </a:p>
          <a:p>
            <a:pPr marL="0" indent="0">
              <a:buNone/>
            </a:pPr>
            <a:endParaRPr lang="pt-BR" sz="2600" dirty="0">
              <a:latin typeface="+mj-lt"/>
            </a:endParaRPr>
          </a:p>
        </p:txBody>
      </p:sp>
    </p:spTree>
    <p:extLst>
      <p:ext uri="{BB962C8B-B14F-4D97-AF65-F5344CB8AC3E}">
        <p14:creationId xmlns:p14="http://schemas.microsoft.com/office/powerpoint/2010/main" val="37037594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876DB41-062E-4FBF-A1B1-9942BD367C9E}"/>
              </a:ext>
            </a:extLst>
          </p:cNvPr>
          <p:cNvSpPr>
            <a:spLocks noGrp="1"/>
          </p:cNvSpPr>
          <p:nvPr>
            <p:ph type="title"/>
          </p:nvPr>
        </p:nvSpPr>
        <p:spPr>
          <a:xfrm>
            <a:off x="838200" y="365125"/>
            <a:ext cx="10515600" cy="732155"/>
          </a:xfrm>
        </p:spPr>
        <p:txBody>
          <a:bodyPr>
            <a:normAutofit/>
          </a:bodyPr>
          <a:lstStyle/>
          <a:p>
            <a:pPr algn="ctr"/>
            <a:r>
              <a:rPr lang="pt-BR" sz="3200" b="1" dirty="0"/>
              <a:t>Juros compostos</a:t>
            </a:r>
          </a:p>
        </p:txBody>
      </p:sp>
      <p:sp>
        <p:nvSpPr>
          <p:cNvPr id="3" name="Espaço Reservado para Conteúdo 2">
            <a:extLst>
              <a:ext uri="{FF2B5EF4-FFF2-40B4-BE49-F238E27FC236}">
                <a16:creationId xmlns:a16="http://schemas.microsoft.com/office/drawing/2014/main" id="{FA03AD28-1EF6-4C57-9058-8049C62EFACF}"/>
              </a:ext>
            </a:extLst>
          </p:cNvPr>
          <p:cNvSpPr>
            <a:spLocks noGrp="1"/>
          </p:cNvSpPr>
          <p:nvPr>
            <p:ph idx="1"/>
          </p:nvPr>
        </p:nvSpPr>
        <p:spPr>
          <a:xfrm>
            <a:off x="838200" y="1097280"/>
            <a:ext cx="10515600" cy="5079683"/>
          </a:xfrm>
        </p:spPr>
        <p:txBody>
          <a:bodyPr>
            <a:normAutofit fontScale="92500" lnSpcReduction="20000"/>
          </a:bodyPr>
          <a:lstStyle/>
          <a:p>
            <a:pPr marL="0" indent="0" algn="just">
              <a:lnSpc>
                <a:spcPct val="135000"/>
              </a:lnSpc>
              <a:spcBef>
                <a:spcPts val="0"/>
              </a:spcBef>
              <a:buNone/>
            </a:pPr>
            <a:r>
              <a:rPr lang="pt-BR" sz="2600" b="1" i="0" u="none" strike="noStrike" baseline="0" dirty="0">
                <a:solidFill>
                  <a:srgbClr val="000000"/>
                </a:solidFill>
                <a:latin typeface="Arial" panose="020B0604020202020204" pitchFamily="34" charset="0"/>
                <a:cs typeface="Arial" panose="020B0604020202020204" pitchFamily="34" charset="0"/>
              </a:rPr>
              <a:t>Exemplo 2: </a:t>
            </a:r>
            <a:r>
              <a:rPr lang="pt-BR" sz="2600" dirty="0">
                <a:solidFill>
                  <a:srgbClr val="000000"/>
                </a:solidFill>
                <a:latin typeface="Arial" panose="020B0604020202020204" pitchFamily="34" charset="0"/>
                <a:cs typeface="Arial" panose="020B0604020202020204" pitchFamily="34" charset="0"/>
              </a:rPr>
              <a:t>D</a:t>
            </a:r>
            <a:r>
              <a:rPr lang="pt-BR" sz="2600" b="0" i="0" u="none" strike="noStrike" baseline="0" dirty="0">
                <a:solidFill>
                  <a:srgbClr val="000000"/>
                </a:solidFill>
                <a:latin typeface="Arial" panose="020B0604020202020204" pitchFamily="34" charset="0"/>
                <a:cs typeface="Arial" panose="020B0604020202020204" pitchFamily="34" charset="0"/>
              </a:rPr>
              <a:t>eterminar quanto um investidor terá direito de receber no final do ano 2022, se em 1º de janeiro de 2022 aplicar R$ 100.000,00, a uma taxa de juros simples de 5% ao mês. Definir também, com base nesta mesma taxa, de quanto será a parcela de juros de 31/12/2022 para este mesmo investimento. </a:t>
            </a:r>
          </a:p>
          <a:p>
            <a:pPr algn="just">
              <a:lnSpc>
                <a:spcPct val="135000"/>
              </a:lnSpc>
              <a:spcBef>
                <a:spcPts val="0"/>
              </a:spcBef>
            </a:pPr>
            <a:endParaRPr lang="pt-BR" sz="2600" b="0" i="0" u="none" strike="noStrike" baseline="0" dirty="0">
              <a:solidFill>
                <a:srgbClr val="000000"/>
              </a:solidFill>
              <a:latin typeface="Arial" panose="020B0604020202020204" pitchFamily="34" charset="0"/>
              <a:cs typeface="Arial" panose="020B0604020202020204" pitchFamily="34" charset="0"/>
            </a:endParaRPr>
          </a:p>
          <a:p>
            <a:pPr algn="just">
              <a:lnSpc>
                <a:spcPct val="135000"/>
              </a:lnSpc>
              <a:spcBef>
                <a:spcPts val="0"/>
              </a:spcBef>
            </a:pPr>
            <a:r>
              <a:rPr lang="pt-BR" sz="2600" b="0" i="0" u="none" strike="noStrike" baseline="0" dirty="0">
                <a:solidFill>
                  <a:srgbClr val="000000"/>
                </a:solidFill>
                <a:latin typeface="Arial" panose="020B0604020202020204" pitchFamily="34" charset="0"/>
                <a:cs typeface="Arial" panose="020B0604020202020204" pitchFamily="34" charset="0"/>
              </a:rPr>
              <a:t>J(1° mês) = 100.000 * (5/100) </a:t>
            </a:r>
          </a:p>
          <a:p>
            <a:pPr algn="just">
              <a:lnSpc>
                <a:spcPct val="135000"/>
              </a:lnSpc>
              <a:spcBef>
                <a:spcPts val="0"/>
              </a:spcBef>
            </a:pPr>
            <a:r>
              <a:rPr lang="pt-BR" sz="2600" b="1" i="0" u="sng" strike="noStrike" baseline="0" dirty="0">
                <a:solidFill>
                  <a:srgbClr val="000000"/>
                </a:solidFill>
                <a:latin typeface="Arial" panose="020B0604020202020204" pitchFamily="34" charset="0"/>
                <a:cs typeface="Arial" panose="020B0604020202020204" pitchFamily="34" charset="0"/>
              </a:rPr>
              <a:t>J (1</a:t>
            </a:r>
            <a:r>
              <a:rPr lang="pt-BR" sz="2600" u="sng" dirty="0">
                <a:solidFill>
                  <a:srgbClr val="000000"/>
                </a:solidFill>
                <a:latin typeface="Arial" panose="020B0604020202020204" pitchFamily="34" charset="0"/>
                <a:cs typeface="Arial" panose="020B0604020202020204" pitchFamily="34" charset="0"/>
              </a:rPr>
              <a:t> ° mês</a:t>
            </a:r>
            <a:r>
              <a:rPr lang="pt-BR" sz="2600" b="1" i="0" u="sng" strike="noStrike" baseline="0" dirty="0">
                <a:solidFill>
                  <a:srgbClr val="000000"/>
                </a:solidFill>
                <a:latin typeface="Arial" panose="020B0604020202020204" pitchFamily="34" charset="0"/>
                <a:cs typeface="Arial" panose="020B0604020202020204" pitchFamily="34" charset="0"/>
              </a:rPr>
              <a:t>) = R$ 5.000,00 </a:t>
            </a:r>
          </a:p>
          <a:p>
            <a:pPr marL="0" indent="0" algn="just">
              <a:lnSpc>
                <a:spcPct val="135000"/>
              </a:lnSpc>
              <a:spcBef>
                <a:spcPts val="0"/>
              </a:spcBef>
              <a:buNone/>
            </a:pPr>
            <a:endParaRPr lang="pt-BR" sz="2600" b="1" dirty="0">
              <a:solidFill>
                <a:srgbClr val="000000"/>
              </a:solidFill>
              <a:latin typeface="Arial" panose="020B0604020202020204" pitchFamily="34" charset="0"/>
              <a:cs typeface="Arial" panose="020B0604020202020204" pitchFamily="34" charset="0"/>
            </a:endParaRPr>
          </a:p>
          <a:p>
            <a:pPr algn="just">
              <a:lnSpc>
                <a:spcPct val="135000"/>
              </a:lnSpc>
              <a:spcBef>
                <a:spcPts val="0"/>
              </a:spcBef>
            </a:pPr>
            <a:r>
              <a:rPr lang="pt-BR" sz="2600" b="0" i="0" u="none" strike="noStrike" baseline="0" dirty="0">
                <a:solidFill>
                  <a:srgbClr val="000000"/>
                </a:solidFill>
                <a:latin typeface="Arial" panose="020B0604020202020204" pitchFamily="34" charset="0"/>
                <a:cs typeface="Arial" panose="020B0604020202020204" pitchFamily="34" charset="0"/>
              </a:rPr>
              <a:t>F=P*(1+i)</a:t>
            </a:r>
            <a:r>
              <a:rPr lang="pt-BR" sz="2600" b="0" i="0" u="none" strike="noStrike" baseline="30000" dirty="0">
                <a:solidFill>
                  <a:srgbClr val="000000"/>
                </a:solidFill>
                <a:latin typeface="Arial" panose="020B0604020202020204" pitchFamily="34" charset="0"/>
                <a:cs typeface="Arial" panose="020B0604020202020204" pitchFamily="34" charset="0"/>
              </a:rPr>
              <a:t>n</a:t>
            </a:r>
            <a:r>
              <a:rPr lang="pt-BR" sz="2600" b="0" i="0" u="none" strike="noStrike" baseline="0" dirty="0">
                <a:solidFill>
                  <a:srgbClr val="000000"/>
                </a:solidFill>
                <a:latin typeface="Arial" panose="020B0604020202020204" pitchFamily="34" charset="0"/>
                <a:cs typeface="Arial" panose="020B0604020202020204" pitchFamily="34" charset="0"/>
              </a:rPr>
              <a:t> = 100.000*(1+0,05)</a:t>
            </a:r>
            <a:r>
              <a:rPr lang="pt-BR" sz="2600" b="0" i="0" u="none" strike="noStrike" baseline="30000" dirty="0">
                <a:solidFill>
                  <a:srgbClr val="000000"/>
                </a:solidFill>
                <a:latin typeface="Arial" panose="020B0604020202020204" pitchFamily="34" charset="0"/>
                <a:cs typeface="Arial" panose="020B0604020202020204" pitchFamily="34" charset="0"/>
              </a:rPr>
              <a:t>12</a:t>
            </a:r>
            <a:endParaRPr lang="pt-BR" sz="2600" b="0" i="0" u="none" strike="noStrike" baseline="0" dirty="0">
              <a:solidFill>
                <a:srgbClr val="000000"/>
              </a:solidFill>
              <a:latin typeface="Arial" panose="020B0604020202020204" pitchFamily="34" charset="0"/>
              <a:cs typeface="Arial" panose="020B0604020202020204" pitchFamily="34" charset="0"/>
            </a:endParaRPr>
          </a:p>
          <a:p>
            <a:pPr algn="just">
              <a:lnSpc>
                <a:spcPct val="135000"/>
              </a:lnSpc>
              <a:spcBef>
                <a:spcPts val="0"/>
              </a:spcBef>
            </a:pPr>
            <a:r>
              <a:rPr lang="pt-BR" sz="2600" b="1" i="0" u="sng" strike="noStrike" baseline="0" dirty="0">
                <a:solidFill>
                  <a:srgbClr val="000000"/>
                </a:solidFill>
                <a:latin typeface="Arial" panose="020B0604020202020204" pitchFamily="34" charset="0"/>
                <a:cs typeface="Arial" panose="020B0604020202020204" pitchFamily="34" charset="0"/>
              </a:rPr>
              <a:t>F = R$ 179.585,63</a:t>
            </a:r>
            <a:r>
              <a:rPr lang="pt-BR" sz="1800" b="0" i="0" u="none" strike="noStrike" baseline="0" dirty="0">
                <a:solidFill>
                  <a:srgbClr val="000000"/>
                </a:solidFill>
                <a:latin typeface="Arial" panose="020B0604020202020204" pitchFamily="34" charset="0"/>
                <a:cs typeface="Arial" panose="020B0604020202020204" pitchFamily="34" charset="0"/>
              </a:rPr>
              <a:t>	</a:t>
            </a:r>
          </a:p>
          <a:p>
            <a:pPr marL="0" indent="0">
              <a:buNone/>
            </a:pPr>
            <a:r>
              <a:rPr lang="pt-BR" sz="1800" b="0" i="0" u="none" strike="noStrike" baseline="0" dirty="0">
                <a:solidFill>
                  <a:srgbClr val="000000"/>
                </a:solidFill>
                <a:latin typeface="Calibri" panose="020F0502020204030204" pitchFamily="34" charset="0"/>
              </a:rPr>
              <a:t>	</a:t>
            </a:r>
          </a:p>
          <a:p>
            <a:pPr marL="0" indent="0">
              <a:buNone/>
            </a:pPr>
            <a:endParaRPr lang="pt-BR" sz="2600" dirty="0">
              <a:latin typeface="+mj-lt"/>
            </a:endParaRPr>
          </a:p>
        </p:txBody>
      </p:sp>
    </p:spTree>
    <p:extLst>
      <p:ext uri="{BB962C8B-B14F-4D97-AF65-F5344CB8AC3E}">
        <p14:creationId xmlns:p14="http://schemas.microsoft.com/office/powerpoint/2010/main" val="15783869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A1D6F8-9FBA-4852-853F-BF82ADA0E8C2}"/>
              </a:ext>
            </a:extLst>
          </p:cNvPr>
          <p:cNvSpPr>
            <a:spLocks noGrp="1"/>
          </p:cNvSpPr>
          <p:nvPr>
            <p:ph type="title"/>
          </p:nvPr>
        </p:nvSpPr>
        <p:spPr>
          <a:xfrm>
            <a:off x="838200" y="365125"/>
            <a:ext cx="10515600" cy="718087"/>
          </a:xfrm>
        </p:spPr>
        <p:txBody>
          <a:bodyPr>
            <a:normAutofit/>
          </a:bodyPr>
          <a:lstStyle/>
          <a:p>
            <a:pPr algn="ctr"/>
            <a:r>
              <a:rPr lang="pt-BR" sz="3200" b="1" dirty="0"/>
              <a:t>Juros compostos</a:t>
            </a:r>
          </a:p>
        </p:txBody>
      </p:sp>
      <p:sp>
        <p:nvSpPr>
          <p:cNvPr id="3" name="Espaço Reservado para Conteúdo 2">
            <a:extLst>
              <a:ext uri="{FF2B5EF4-FFF2-40B4-BE49-F238E27FC236}">
                <a16:creationId xmlns:a16="http://schemas.microsoft.com/office/drawing/2014/main" id="{CAB7F8E6-72D5-4873-9227-91D58DD91325}"/>
              </a:ext>
            </a:extLst>
          </p:cNvPr>
          <p:cNvSpPr>
            <a:spLocks noGrp="1"/>
          </p:cNvSpPr>
          <p:nvPr>
            <p:ph idx="1"/>
          </p:nvPr>
        </p:nvSpPr>
        <p:spPr>
          <a:xfrm>
            <a:off x="838200" y="1237957"/>
            <a:ext cx="10515600" cy="4939006"/>
          </a:xfrm>
        </p:spPr>
        <p:txBody>
          <a:bodyPr>
            <a:normAutofit lnSpcReduction="10000"/>
          </a:bodyPr>
          <a:lstStyle/>
          <a:p>
            <a:pPr marL="0" indent="0">
              <a:lnSpc>
                <a:spcPct val="125000"/>
              </a:lnSpc>
              <a:spcBef>
                <a:spcPts val="0"/>
              </a:spcBef>
              <a:buNone/>
            </a:pPr>
            <a:r>
              <a:rPr lang="pt-BR" sz="2600" b="1" i="0" u="none" strike="noStrike" baseline="0" dirty="0">
                <a:solidFill>
                  <a:srgbClr val="000000"/>
                </a:solidFill>
                <a:latin typeface="Arial" panose="020B0604020202020204" pitchFamily="34" charset="0"/>
                <a:cs typeface="Arial" panose="020B0604020202020204" pitchFamily="34" charset="0"/>
              </a:rPr>
              <a:t>Exemplo 3: </a:t>
            </a:r>
            <a:r>
              <a:rPr lang="pt-BR" sz="2600" dirty="0">
                <a:solidFill>
                  <a:srgbClr val="000000"/>
                </a:solidFill>
                <a:latin typeface="Arial" panose="020B0604020202020204" pitchFamily="34" charset="0"/>
                <a:cs typeface="Arial" panose="020B0604020202020204" pitchFamily="34" charset="0"/>
              </a:rPr>
              <a:t>V</a:t>
            </a:r>
            <a:r>
              <a:rPr lang="pt-BR" sz="2600" b="0" i="0" u="none" strike="noStrike" baseline="0" dirty="0">
                <a:solidFill>
                  <a:srgbClr val="000000"/>
                </a:solidFill>
                <a:latin typeface="Arial" panose="020B0604020202020204" pitchFamily="34" charset="0"/>
                <a:cs typeface="Arial" panose="020B0604020202020204" pitchFamily="34" charset="0"/>
              </a:rPr>
              <a:t>amos considerar os mesmos valores do exemplo 2, dado para juros simples, somente utilizando os juros compostos de 5% ao mês. </a:t>
            </a:r>
          </a:p>
          <a:p>
            <a:pPr marL="0" indent="0">
              <a:buNone/>
            </a:pPr>
            <a:endParaRPr lang="pt-BR" sz="2600" dirty="0">
              <a:solidFill>
                <a:srgbClr val="000000"/>
              </a:solidFill>
              <a:latin typeface="Arial" panose="020B0604020202020204" pitchFamily="34" charset="0"/>
              <a:cs typeface="Arial" panose="020B0604020202020204" pitchFamily="34" charset="0"/>
            </a:endParaRPr>
          </a:p>
          <a:p>
            <a:r>
              <a:rPr lang="pt-BR" b="0" i="0" u="none" strike="noStrike" baseline="0" dirty="0">
                <a:solidFill>
                  <a:srgbClr val="000000"/>
                </a:solidFill>
                <a:latin typeface="Arial" panose="020B0604020202020204" pitchFamily="34" charset="0"/>
                <a:cs typeface="Arial" panose="020B0604020202020204" pitchFamily="34" charset="0"/>
              </a:rPr>
              <a:t>J(simples)=VP * i * n</a:t>
            </a:r>
            <a:r>
              <a:rPr lang="pt-BR" b="0" i="0" u="none" strike="noStrike" dirty="0">
                <a:solidFill>
                  <a:srgbClr val="000000"/>
                </a:solidFill>
                <a:latin typeface="Arial" panose="020B0604020202020204" pitchFamily="34" charset="0"/>
                <a:cs typeface="Arial" panose="020B0604020202020204" pitchFamily="34" charset="0"/>
              </a:rPr>
              <a:t> </a:t>
            </a:r>
            <a:r>
              <a:rPr lang="pt-BR" b="0" i="0" u="none" strike="noStrike" baseline="0" dirty="0">
                <a:solidFill>
                  <a:srgbClr val="000000"/>
                </a:solidFill>
                <a:latin typeface="Arial" panose="020B0604020202020204" pitchFamily="34" charset="0"/>
                <a:cs typeface="Arial" panose="020B0604020202020204" pitchFamily="34" charset="0"/>
              </a:rPr>
              <a:t>= 100.000 * 0,05 * </a:t>
            </a:r>
            <a:r>
              <a:rPr lang="pt-BR" dirty="0">
                <a:solidFill>
                  <a:srgbClr val="000000"/>
                </a:solidFill>
                <a:latin typeface="Arial" panose="020B0604020202020204" pitchFamily="34" charset="0"/>
                <a:cs typeface="Arial" panose="020B0604020202020204" pitchFamily="34" charset="0"/>
              </a:rPr>
              <a:t>12</a:t>
            </a:r>
            <a:r>
              <a:rPr lang="pt-BR" b="0" i="0" u="none" strike="noStrike" baseline="0" dirty="0">
                <a:solidFill>
                  <a:srgbClr val="000000"/>
                </a:solidFill>
                <a:latin typeface="Arial" panose="020B0604020202020204" pitchFamily="34" charset="0"/>
                <a:cs typeface="Arial" panose="020B0604020202020204" pitchFamily="34" charset="0"/>
              </a:rPr>
              <a:t> </a:t>
            </a:r>
          </a:p>
          <a:p>
            <a:endParaRPr lang="pt-BR" b="0" i="0" u="none" strike="noStrike" baseline="0" dirty="0">
              <a:solidFill>
                <a:srgbClr val="000000"/>
              </a:solidFill>
              <a:latin typeface="Arial" panose="020B0604020202020204" pitchFamily="34" charset="0"/>
              <a:cs typeface="Arial" panose="020B0604020202020204" pitchFamily="34" charset="0"/>
            </a:endParaRPr>
          </a:p>
          <a:p>
            <a:pPr>
              <a:lnSpc>
                <a:spcPct val="135000"/>
              </a:lnSpc>
              <a:spcBef>
                <a:spcPts val="0"/>
              </a:spcBef>
            </a:pPr>
            <a:r>
              <a:rPr lang="pt-BR" b="0" i="0" u="none" strike="noStrike" baseline="0" dirty="0">
                <a:solidFill>
                  <a:srgbClr val="000000"/>
                </a:solidFill>
                <a:latin typeface="Arial" panose="020B0604020202020204" pitchFamily="34" charset="0"/>
                <a:cs typeface="Arial" panose="020B0604020202020204" pitchFamily="34" charset="0"/>
              </a:rPr>
              <a:t>J(simples)= R$ 60.000,00</a:t>
            </a:r>
          </a:p>
          <a:p>
            <a:pPr>
              <a:lnSpc>
                <a:spcPct val="135000"/>
              </a:lnSpc>
              <a:spcBef>
                <a:spcPts val="0"/>
              </a:spcBef>
            </a:pPr>
            <a:r>
              <a:rPr lang="pt-BR" u="sng" dirty="0">
                <a:solidFill>
                  <a:srgbClr val="000000"/>
                </a:solidFill>
                <a:latin typeface="Arial" panose="020B0604020202020204" pitchFamily="34" charset="0"/>
                <a:cs typeface="Arial" panose="020B0604020202020204" pitchFamily="34" charset="0"/>
              </a:rPr>
              <a:t>VF</a:t>
            </a:r>
            <a:r>
              <a:rPr lang="pt-BR" dirty="0">
                <a:solidFill>
                  <a:srgbClr val="000000"/>
                </a:solidFill>
                <a:latin typeface="Arial" panose="020B0604020202020204" pitchFamily="34" charset="0"/>
                <a:cs typeface="Arial" panose="020B0604020202020204" pitchFamily="34" charset="0"/>
              </a:rPr>
              <a:t> = VP + J = 100.000,00 + 60.000,00 = </a:t>
            </a:r>
            <a:r>
              <a:rPr lang="pt-BR" u="sng" dirty="0">
                <a:solidFill>
                  <a:srgbClr val="000000"/>
                </a:solidFill>
                <a:latin typeface="Arial" panose="020B0604020202020204" pitchFamily="34" charset="0"/>
                <a:cs typeface="Arial" panose="020B0604020202020204" pitchFamily="34" charset="0"/>
              </a:rPr>
              <a:t>R$ </a:t>
            </a:r>
            <a:r>
              <a:rPr lang="pt-BR" b="1" u="sng" dirty="0">
                <a:solidFill>
                  <a:schemeClr val="accent1"/>
                </a:solidFill>
                <a:latin typeface="Arial" panose="020B0604020202020204" pitchFamily="34" charset="0"/>
                <a:cs typeface="Arial" panose="020B0604020202020204" pitchFamily="34" charset="0"/>
              </a:rPr>
              <a:t>160.000,00</a:t>
            </a:r>
            <a:r>
              <a:rPr lang="pt-BR" b="1" i="0" u="sng" strike="noStrike" baseline="0" dirty="0">
                <a:solidFill>
                  <a:schemeClr val="accent1"/>
                </a:solidFill>
                <a:latin typeface="Arial" panose="020B0604020202020204" pitchFamily="34" charset="0"/>
                <a:cs typeface="Arial" panose="020B0604020202020204" pitchFamily="34" charset="0"/>
              </a:rPr>
              <a:t> </a:t>
            </a:r>
          </a:p>
          <a:p>
            <a:pPr algn="just"/>
            <a:endParaRPr lang="pt-BR" b="0" i="0" u="none" strike="noStrike" baseline="0" dirty="0">
              <a:solidFill>
                <a:srgbClr val="000000"/>
              </a:solidFill>
              <a:latin typeface="Arial" panose="020B0604020202020204" pitchFamily="34" charset="0"/>
              <a:cs typeface="Arial" panose="020B0604020202020204" pitchFamily="34" charset="0"/>
            </a:endParaRPr>
          </a:p>
          <a:p>
            <a:r>
              <a:rPr lang="pt-BR" b="1" i="0" u="none" strike="noStrike" baseline="0" dirty="0">
                <a:solidFill>
                  <a:srgbClr val="000000"/>
                </a:solidFill>
                <a:latin typeface="Arial" panose="020B0604020202020204" pitchFamily="34" charset="0"/>
                <a:cs typeface="Arial" panose="020B0604020202020204" pitchFamily="34" charset="0"/>
              </a:rPr>
              <a:t>Quando era com juros compostos </a:t>
            </a:r>
            <a:r>
              <a:rPr lang="pt-BR" b="1" i="0" u="sng" strike="noStrike" baseline="0" dirty="0">
                <a:solidFill>
                  <a:srgbClr val="000000"/>
                </a:solidFill>
                <a:latin typeface="Arial" panose="020B0604020202020204" pitchFamily="34" charset="0"/>
                <a:cs typeface="Arial" panose="020B0604020202020204" pitchFamily="34" charset="0"/>
              </a:rPr>
              <a:t>VF= R$ </a:t>
            </a:r>
            <a:r>
              <a:rPr lang="pt-BR" b="1" i="0" u="sng" strike="noStrike" baseline="0" dirty="0">
                <a:solidFill>
                  <a:schemeClr val="accent1"/>
                </a:solidFill>
                <a:latin typeface="Arial" panose="020B0604020202020204" pitchFamily="34" charset="0"/>
                <a:cs typeface="Arial" panose="020B0604020202020204" pitchFamily="34" charset="0"/>
              </a:rPr>
              <a:t>179.585,63</a:t>
            </a:r>
            <a:endParaRPr lang="pt-BR" sz="1800" b="0" i="0" u="sng" strike="noStrike" baseline="0"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670693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9A520B-279F-40B7-81A0-8D60B6116399}"/>
              </a:ext>
            </a:extLst>
          </p:cNvPr>
          <p:cNvSpPr>
            <a:spLocks noGrp="1"/>
          </p:cNvSpPr>
          <p:nvPr>
            <p:ph type="title"/>
          </p:nvPr>
        </p:nvSpPr>
        <p:spPr>
          <a:xfrm>
            <a:off x="838200" y="365126"/>
            <a:ext cx="10515600" cy="886900"/>
          </a:xfrm>
        </p:spPr>
        <p:txBody>
          <a:bodyPr>
            <a:normAutofit/>
          </a:bodyPr>
          <a:lstStyle/>
          <a:p>
            <a:pPr algn="ctr"/>
            <a:r>
              <a:rPr lang="pt-BR" sz="3200" b="1" dirty="0"/>
              <a:t>INTRODUÇÃO</a:t>
            </a:r>
          </a:p>
        </p:txBody>
      </p:sp>
      <p:sp>
        <p:nvSpPr>
          <p:cNvPr id="3" name="Espaço Reservado para Conteúdo 2">
            <a:extLst>
              <a:ext uri="{FF2B5EF4-FFF2-40B4-BE49-F238E27FC236}">
                <a16:creationId xmlns:a16="http://schemas.microsoft.com/office/drawing/2014/main" id="{25B4D1DA-AA7E-4707-BDA9-1DDF7B3C4695}"/>
              </a:ext>
            </a:extLst>
          </p:cNvPr>
          <p:cNvSpPr>
            <a:spLocks noGrp="1"/>
          </p:cNvSpPr>
          <p:nvPr>
            <p:ph idx="1"/>
          </p:nvPr>
        </p:nvSpPr>
        <p:spPr>
          <a:xfrm>
            <a:off x="838200" y="1252026"/>
            <a:ext cx="10515600" cy="5387925"/>
          </a:xfrm>
        </p:spPr>
        <p:txBody>
          <a:bodyPr/>
          <a:lstStyle/>
          <a:p>
            <a:pPr marL="0" indent="0" algn="just">
              <a:buNone/>
            </a:pPr>
            <a:r>
              <a:rPr lang="pt-BR" sz="2400" b="0" i="0" u="none" strike="noStrike" baseline="0" dirty="0">
                <a:solidFill>
                  <a:srgbClr val="000000"/>
                </a:solidFill>
                <a:latin typeface="Arial" panose="020B0604020202020204" pitchFamily="34" charset="0"/>
                <a:cs typeface="Arial" panose="020B0604020202020204" pitchFamily="34" charset="0"/>
              </a:rPr>
              <a:t>A maior parte dos estudos de Engenharia Econômica contemplam o efeito do tempo sobre o valor do dinheiro e consideram que uma unidade monetária tem mais valor hoje do que no futuro, devido a vários fatores, dentre os quais podemos citar: </a:t>
            </a:r>
          </a:p>
          <a:p>
            <a:pPr algn="just"/>
            <a:r>
              <a:rPr lang="pt-BR" sz="2400" b="1" i="0" u="none" strike="noStrike" baseline="0" dirty="0">
                <a:solidFill>
                  <a:srgbClr val="000000"/>
                </a:solidFill>
                <a:latin typeface="Arial" panose="020B0604020202020204" pitchFamily="34" charset="0"/>
                <a:cs typeface="Arial" panose="020B0604020202020204" pitchFamily="34" charset="0"/>
              </a:rPr>
              <a:t>Inflação: </a:t>
            </a:r>
            <a:r>
              <a:rPr lang="pt-BR" sz="2400" b="0" i="0" u="none" strike="noStrike" baseline="0" dirty="0">
                <a:solidFill>
                  <a:srgbClr val="000000"/>
                </a:solidFill>
                <a:latin typeface="Arial" panose="020B0604020202020204" pitchFamily="34" charset="0"/>
                <a:cs typeface="Arial" panose="020B0604020202020204" pitchFamily="34" charset="0"/>
              </a:rPr>
              <a:t>que consiste em um aumento contínuo e generalizado de preços, num certo período, resultando em perda do poder aquisitivo do dinheiro; </a:t>
            </a:r>
          </a:p>
          <a:p>
            <a:pPr algn="just"/>
            <a:r>
              <a:rPr lang="pt-BR" sz="2400" b="1" i="0" u="none" strike="noStrike" baseline="0" dirty="0">
                <a:solidFill>
                  <a:srgbClr val="000000"/>
                </a:solidFill>
                <a:latin typeface="Arial" panose="020B0604020202020204" pitchFamily="34" charset="0"/>
                <a:cs typeface="Arial" panose="020B0604020202020204" pitchFamily="34" charset="0"/>
              </a:rPr>
              <a:t>Risco </a:t>
            </a:r>
            <a:r>
              <a:rPr lang="pt-BR" sz="2400" b="0" i="0" u="none" strike="noStrike" baseline="0" dirty="0">
                <a:solidFill>
                  <a:srgbClr val="000000"/>
                </a:solidFill>
                <a:latin typeface="Arial" panose="020B0604020202020204" pitchFamily="34" charset="0"/>
                <a:cs typeface="Arial" panose="020B0604020202020204" pitchFamily="34" charset="0"/>
              </a:rPr>
              <a:t>que se corre ao emprestar ou ao investir, posto que não temos a certeza de recuperar o dinheiro emprestado ou investido; </a:t>
            </a:r>
          </a:p>
          <a:p>
            <a:pPr algn="just"/>
            <a:r>
              <a:rPr lang="pt-BR" sz="2400" b="1" i="0" u="none" strike="noStrike" baseline="0" dirty="0">
                <a:solidFill>
                  <a:srgbClr val="000000"/>
                </a:solidFill>
                <a:latin typeface="Arial" panose="020B0604020202020204" pitchFamily="34" charset="0"/>
                <a:cs typeface="Arial" panose="020B0604020202020204" pitchFamily="34" charset="0"/>
              </a:rPr>
              <a:t>Oportunidade </a:t>
            </a:r>
            <a:r>
              <a:rPr lang="pt-BR" sz="2400" b="0" i="0" u="none" strike="noStrike" baseline="0" dirty="0">
                <a:solidFill>
                  <a:srgbClr val="000000"/>
                </a:solidFill>
                <a:latin typeface="Arial" panose="020B0604020202020204" pitchFamily="34" charset="0"/>
                <a:cs typeface="Arial" panose="020B0604020202020204" pitchFamily="34" charset="0"/>
              </a:rPr>
              <a:t>que o dono do dinheiro tem de investir em outra atividade econômica, protegendo-o não somente da inflação e do risco, como também ampliando a possibilidade de aumentar seu valor no futuro.</a:t>
            </a:r>
          </a:p>
          <a:p>
            <a:pPr marL="0" indent="0" algn="just">
              <a:lnSpc>
                <a:spcPct val="125000"/>
              </a:lnSpc>
              <a:spcBef>
                <a:spcPts val="0"/>
              </a:spcBef>
              <a:buNone/>
            </a:pPr>
            <a:r>
              <a:rPr lang="pt-BR" sz="2400" b="1" i="0" u="none" strike="noStrike" baseline="0" dirty="0">
                <a:solidFill>
                  <a:srgbClr val="000000"/>
                </a:solidFill>
                <a:latin typeface="Arial" panose="020B0604020202020204" pitchFamily="34" charset="0"/>
                <a:cs typeface="Arial" panose="020B0604020202020204" pitchFamily="34" charset="0"/>
              </a:rPr>
              <a:t>Valor do Dinheiro no Tempo</a:t>
            </a:r>
            <a:r>
              <a:rPr lang="pt-BR" sz="2400" b="0" i="0" u="none" strike="noStrike" baseline="0" dirty="0">
                <a:solidFill>
                  <a:srgbClr val="000000"/>
                </a:solidFill>
                <a:latin typeface="Arial" panose="020B0604020202020204" pitchFamily="34" charset="0"/>
                <a:cs typeface="Arial" panose="020B0604020202020204" pitchFamily="34" charset="0"/>
              </a:rPr>
              <a:t>. Este é o conceito mais importante da Engenharia Econômica e é objeto de estudo da Matemática Financeira. </a:t>
            </a:r>
            <a:endParaRPr lang="pt-BR"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881417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ECCA40-EC35-454A-9843-3B65B8DCE42A}"/>
              </a:ext>
            </a:extLst>
          </p:cNvPr>
          <p:cNvSpPr>
            <a:spLocks noGrp="1"/>
          </p:cNvSpPr>
          <p:nvPr>
            <p:ph type="title"/>
          </p:nvPr>
        </p:nvSpPr>
        <p:spPr>
          <a:xfrm>
            <a:off x="838200" y="365126"/>
            <a:ext cx="10515600" cy="886900"/>
          </a:xfrm>
        </p:spPr>
        <p:txBody>
          <a:bodyPr>
            <a:normAutofit/>
          </a:bodyPr>
          <a:lstStyle/>
          <a:p>
            <a:pPr algn="ctr"/>
            <a:r>
              <a:rPr lang="pt-BR" sz="3200" b="1" dirty="0"/>
              <a:t>Juros compostos</a:t>
            </a:r>
          </a:p>
        </p:txBody>
      </p:sp>
      <p:sp>
        <p:nvSpPr>
          <p:cNvPr id="3" name="Espaço Reservado para Conteúdo 2">
            <a:extLst>
              <a:ext uri="{FF2B5EF4-FFF2-40B4-BE49-F238E27FC236}">
                <a16:creationId xmlns:a16="http://schemas.microsoft.com/office/drawing/2014/main" id="{FB711347-1B58-4536-AD82-CFB05E40F6F4}"/>
              </a:ext>
            </a:extLst>
          </p:cNvPr>
          <p:cNvSpPr>
            <a:spLocks noGrp="1"/>
          </p:cNvSpPr>
          <p:nvPr>
            <p:ph idx="1"/>
          </p:nvPr>
        </p:nvSpPr>
        <p:spPr>
          <a:xfrm>
            <a:off x="838200" y="1406769"/>
            <a:ext cx="10515600" cy="4770194"/>
          </a:xfrm>
        </p:spPr>
        <p:txBody>
          <a:bodyPr>
            <a:normAutofit fontScale="85000" lnSpcReduction="20000"/>
          </a:bodyPr>
          <a:lstStyle/>
          <a:p>
            <a:pPr marL="0" indent="0" algn="just">
              <a:lnSpc>
                <a:spcPct val="145000"/>
              </a:lnSpc>
              <a:spcBef>
                <a:spcPts val="0"/>
              </a:spcBef>
              <a:buNone/>
            </a:pPr>
            <a:r>
              <a:rPr lang="pt-BR" b="1" i="0" u="none" strike="noStrike" baseline="0" dirty="0">
                <a:solidFill>
                  <a:srgbClr val="000000"/>
                </a:solidFill>
                <a:latin typeface="Arial" panose="020B0604020202020204" pitchFamily="34" charset="0"/>
                <a:cs typeface="Arial" panose="020B0604020202020204" pitchFamily="34" charset="0"/>
              </a:rPr>
              <a:t>Exemplo 4: </a:t>
            </a:r>
            <a:r>
              <a:rPr lang="pt-BR" dirty="0">
                <a:solidFill>
                  <a:srgbClr val="000000"/>
                </a:solidFill>
                <a:latin typeface="Arial" panose="020B0604020202020204" pitchFamily="34" charset="0"/>
                <a:cs typeface="Arial" panose="020B0604020202020204" pitchFamily="34" charset="0"/>
              </a:rPr>
              <a:t>Q</a:t>
            </a:r>
            <a:r>
              <a:rPr lang="pt-BR" b="0" i="0" u="none" strike="noStrike" baseline="0" dirty="0">
                <a:solidFill>
                  <a:srgbClr val="000000"/>
                </a:solidFill>
                <a:latin typeface="Arial" panose="020B0604020202020204" pitchFamily="34" charset="0"/>
                <a:cs typeface="Arial" panose="020B0604020202020204" pitchFamily="34" charset="0"/>
              </a:rPr>
              <a:t>uanto deverá um investidor depositar no dia 1º de janeiro de 2022 para ter direito a receber em 31 de dezembro de 2022 a importância de R$ 300.000,00. O negócio contempla juros compostos de 10% ao mês. </a:t>
            </a:r>
          </a:p>
          <a:p>
            <a:pPr algn="just">
              <a:lnSpc>
                <a:spcPct val="145000"/>
              </a:lnSpc>
              <a:spcBef>
                <a:spcPts val="0"/>
              </a:spcBef>
            </a:pPr>
            <a:endParaRPr lang="pt-BR" sz="1800" b="0" i="0" u="none" strike="noStrike" baseline="0" dirty="0">
              <a:solidFill>
                <a:srgbClr val="000000"/>
              </a:solidFill>
              <a:latin typeface="Arial" panose="020B0604020202020204" pitchFamily="34" charset="0"/>
              <a:cs typeface="Arial" panose="020B0604020202020204" pitchFamily="34" charset="0"/>
            </a:endParaRPr>
          </a:p>
          <a:p>
            <a:pPr algn="just"/>
            <a:r>
              <a:rPr lang="pt-BR" b="0" i="0" u="none" strike="noStrike" baseline="0" dirty="0">
                <a:solidFill>
                  <a:srgbClr val="000000"/>
                </a:solidFill>
                <a:latin typeface="Arial" panose="020B0604020202020204" pitchFamily="34" charset="0"/>
                <a:cs typeface="Arial" panose="020B0604020202020204" pitchFamily="34" charset="0"/>
              </a:rPr>
              <a:t>(300000 → VP)n = 12 e i = 10% VP = 300000 [ 1 / (1+0,10</a:t>
            </a:r>
            <a:r>
              <a:rPr lang="pt-BR" b="0" i="0" u="none" strike="noStrike" dirty="0">
                <a:solidFill>
                  <a:srgbClr val="000000"/>
                </a:solidFill>
                <a:latin typeface="Arial" panose="020B0604020202020204" pitchFamily="34" charset="0"/>
                <a:cs typeface="Arial" panose="020B0604020202020204" pitchFamily="34" charset="0"/>
              </a:rPr>
              <a:t>)</a:t>
            </a:r>
            <a:r>
              <a:rPr lang="pt-BR" b="0" i="0" u="none" strike="noStrike" baseline="30000" dirty="0">
                <a:solidFill>
                  <a:srgbClr val="000000"/>
                </a:solidFill>
                <a:latin typeface="Arial" panose="020B0604020202020204" pitchFamily="34" charset="0"/>
                <a:cs typeface="Arial" panose="020B0604020202020204" pitchFamily="34" charset="0"/>
              </a:rPr>
              <a:t>12</a:t>
            </a:r>
            <a:r>
              <a:rPr lang="pt-BR" dirty="0">
                <a:solidFill>
                  <a:srgbClr val="000000"/>
                </a:solidFill>
                <a:latin typeface="Arial" panose="020B0604020202020204" pitchFamily="34" charset="0"/>
                <a:cs typeface="Arial" panose="020B0604020202020204" pitchFamily="34" charset="0"/>
              </a:rPr>
              <a:t>]</a:t>
            </a:r>
            <a:endParaRPr lang="pt-BR" b="0" i="0" u="none" strike="noStrike" baseline="0" dirty="0">
              <a:solidFill>
                <a:srgbClr val="000000"/>
              </a:solidFill>
              <a:latin typeface="Arial" panose="020B0604020202020204" pitchFamily="34" charset="0"/>
              <a:cs typeface="Arial" panose="020B0604020202020204" pitchFamily="34" charset="0"/>
            </a:endParaRPr>
          </a:p>
          <a:p>
            <a:pPr algn="just"/>
            <a:endParaRPr lang="pt-BR" b="0" i="0" u="none" strike="noStrike" baseline="0" dirty="0">
              <a:solidFill>
                <a:srgbClr val="000000"/>
              </a:solidFill>
              <a:latin typeface="Arial" panose="020B0604020202020204" pitchFamily="34" charset="0"/>
              <a:cs typeface="Arial" panose="020B0604020202020204" pitchFamily="34" charset="0"/>
            </a:endParaRPr>
          </a:p>
          <a:p>
            <a:pPr algn="just"/>
            <a:r>
              <a:rPr lang="pt-BR" b="0" i="0" u="none" strike="noStrike" baseline="0" dirty="0">
                <a:solidFill>
                  <a:srgbClr val="000000"/>
                </a:solidFill>
                <a:latin typeface="Arial" panose="020B0604020202020204" pitchFamily="34" charset="0"/>
                <a:cs typeface="Arial" panose="020B0604020202020204" pitchFamily="34" charset="0"/>
              </a:rPr>
              <a:t>VP= R$ 95.589,25</a:t>
            </a:r>
          </a:p>
          <a:p>
            <a:pPr marL="0" indent="0" algn="just">
              <a:buNone/>
            </a:pPr>
            <a:endParaRPr lang="pt-BR" b="1" i="0" u="none" strike="noStrike" baseline="0" dirty="0">
              <a:solidFill>
                <a:srgbClr val="000000"/>
              </a:solidFill>
              <a:latin typeface="Arial" panose="020B0604020202020204" pitchFamily="34" charset="0"/>
              <a:cs typeface="Arial" panose="020B0604020202020204" pitchFamily="34" charset="0"/>
            </a:endParaRPr>
          </a:p>
          <a:p>
            <a:pPr marL="0" indent="0" algn="just">
              <a:lnSpc>
                <a:spcPct val="135000"/>
              </a:lnSpc>
              <a:spcBef>
                <a:spcPts val="0"/>
              </a:spcBef>
              <a:buNone/>
            </a:pPr>
            <a:r>
              <a:rPr lang="pt-BR" b="1" i="0" u="none" strike="noStrike" baseline="0" dirty="0">
                <a:solidFill>
                  <a:srgbClr val="000000"/>
                </a:solidFill>
                <a:latin typeface="Arial" panose="020B0604020202020204" pitchFamily="34" charset="0"/>
                <a:cs typeface="Arial" panose="020B0604020202020204" pitchFamily="34" charset="0"/>
              </a:rPr>
              <a:t>Para pensar </a:t>
            </a:r>
          </a:p>
          <a:p>
            <a:pPr marL="0" indent="0" algn="just">
              <a:lnSpc>
                <a:spcPct val="135000"/>
              </a:lnSpc>
              <a:spcBef>
                <a:spcPts val="0"/>
              </a:spcBef>
              <a:buNone/>
            </a:pPr>
            <a:r>
              <a:rPr lang="pt-BR" b="0" i="0" u="none" strike="noStrike" baseline="0" dirty="0">
                <a:solidFill>
                  <a:srgbClr val="000000"/>
                </a:solidFill>
                <a:latin typeface="Arial" panose="020B0604020202020204" pitchFamily="34" charset="0"/>
                <a:cs typeface="Arial" panose="020B0604020202020204" pitchFamily="34" charset="0"/>
              </a:rPr>
              <a:t>Qual o regime de capitalização da Caderneta de Poupança? Qual a remuneração básica da Caderneta de Poupança vigente atualmente? </a:t>
            </a:r>
            <a:r>
              <a:rPr lang="pt-BR" b="0" i="0" u="none" strike="noStrike" baseline="0" dirty="0">
                <a:solidFill>
                  <a:srgbClr val="000000"/>
                </a:solidFill>
                <a:latin typeface="Calibri Light" panose="020F0302020204030204" pitchFamily="34" charset="0"/>
              </a:rPr>
              <a:t>	</a:t>
            </a:r>
          </a:p>
          <a:p>
            <a:pPr marL="0" indent="0">
              <a:buNone/>
            </a:pPr>
            <a:endParaRPr lang="pt-BR" dirty="0">
              <a:latin typeface="+mj-lt"/>
            </a:endParaRPr>
          </a:p>
        </p:txBody>
      </p:sp>
    </p:spTree>
    <p:extLst>
      <p:ext uri="{BB962C8B-B14F-4D97-AF65-F5344CB8AC3E}">
        <p14:creationId xmlns:p14="http://schemas.microsoft.com/office/powerpoint/2010/main" val="7525338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3EF5A6B-6928-4D63-8EB2-517DA8215929}"/>
              </a:ext>
            </a:extLst>
          </p:cNvPr>
          <p:cNvSpPr>
            <a:spLocks noGrp="1"/>
          </p:cNvSpPr>
          <p:nvPr>
            <p:ph type="title"/>
          </p:nvPr>
        </p:nvSpPr>
        <p:spPr>
          <a:xfrm>
            <a:off x="838200" y="365126"/>
            <a:ext cx="10515600" cy="675884"/>
          </a:xfrm>
        </p:spPr>
        <p:txBody>
          <a:bodyPr>
            <a:normAutofit/>
          </a:bodyPr>
          <a:lstStyle/>
          <a:p>
            <a:pPr algn="ctr"/>
            <a:r>
              <a:rPr lang="pt-BR" sz="3200" b="1" dirty="0"/>
              <a:t>Considerações finais</a:t>
            </a:r>
          </a:p>
        </p:txBody>
      </p:sp>
      <p:sp>
        <p:nvSpPr>
          <p:cNvPr id="3" name="Espaço Reservado para Conteúdo 2">
            <a:extLst>
              <a:ext uri="{FF2B5EF4-FFF2-40B4-BE49-F238E27FC236}">
                <a16:creationId xmlns:a16="http://schemas.microsoft.com/office/drawing/2014/main" id="{2F4EF5CD-DCBD-47A0-9E76-BD67D32A849A}"/>
              </a:ext>
            </a:extLst>
          </p:cNvPr>
          <p:cNvSpPr>
            <a:spLocks noGrp="1"/>
          </p:cNvSpPr>
          <p:nvPr>
            <p:ph idx="1"/>
          </p:nvPr>
        </p:nvSpPr>
        <p:spPr>
          <a:xfrm>
            <a:off x="838200" y="1294228"/>
            <a:ext cx="10515600" cy="5050301"/>
          </a:xfrm>
        </p:spPr>
        <p:txBody>
          <a:bodyPr>
            <a:normAutofit fontScale="77500" lnSpcReduction="20000"/>
          </a:bodyPr>
          <a:lstStyle/>
          <a:p>
            <a:pPr marL="0" indent="0" algn="just">
              <a:lnSpc>
                <a:spcPct val="135000"/>
              </a:lnSpc>
              <a:spcBef>
                <a:spcPts val="0"/>
              </a:spcBef>
              <a:buNone/>
            </a:pPr>
            <a:r>
              <a:rPr lang="pt-BR" sz="2600" b="0" i="0" u="none" strike="noStrike" baseline="0" dirty="0">
                <a:solidFill>
                  <a:srgbClr val="000000"/>
                </a:solidFill>
                <a:latin typeface="Arial" panose="020B0604020202020204" pitchFamily="34" charset="0"/>
                <a:cs typeface="Arial" panose="020B0604020202020204" pitchFamily="34" charset="0"/>
              </a:rPr>
              <a:t>A capitalização de juros simples não é a mais praticada no mercado, exceto alguns casos raros. Ela não se encontra presente na Caderneta de Poupança, que tem hoje (conforme </a:t>
            </a:r>
            <a:r>
              <a:rPr lang="pt-BR" sz="2600" b="1" i="0" u="none" strike="noStrike" baseline="0" dirty="0">
                <a:solidFill>
                  <a:srgbClr val="000000"/>
                </a:solidFill>
                <a:latin typeface="Arial" panose="020B0604020202020204" pitchFamily="34" charset="0"/>
                <a:cs typeface="Arial" panose="020B0604020202020204" pitchFamily="34" charset="0"/>
              </a:rPr>
              <a:t>Medida Provisória nº 567/2012</a:t>
            </a:r>
            <a:r>
              <a:rPr lang="pt-BR" sz="2600" b="0" i="0" u="none" strike="noStrike" baseline="0" dirty="0">
                <a:solidFill>
                  <a:srgbClr val="000000"/>
                </a:solidFill>
                <a:latin typeface="Arial" panose="020B0604020202020204" pitchFamily="34" charset="0"/>
                <a:cs typeface="Arial" panose="020B0604020202020204" pitchFamily="34" charset="0"/>
              </a:rPr>
              <a:t>) uma remuneração básica, dada pela Taxa Referencial - TR, mais uma taxa de juros, correspondente a : </a:t>
            </a:r>
          </a:p>
          <a:p>
            <a:pPr marL="0" indent="0" algn="just">
              <a:lnSpc>
                <a:spcPct val="135000"/>
              </a:lnSpc>
              <a:spcBef>
                <a:spcPts val="0"/>
              </a:spcBef>
              <a:buNone/>
            </a:pPr>
            <a:r>
              <a:rPr lang="pt-BR" sz="2600" b="0" i="0" u="none" strike="noStrike" baseline="0" dirty="0">
                <a:solidFill>
                  <a:srgbClr val="000000"/>
                </a:solidFill>
                <a:latin typeface="Arial" panose="020B0604020202020204" pitchFamily="34" charset="0"/>
                <a:cs typeface="Arial" panose="020B0604020202020204" pitchFamily="34" charset="0"/>
              </a:rPr>
              <a:t>Dia 4 de maio de 2012</a:t>
            </a:r>
          </a:p>
          <a:p>
            <a:pPr algn="just">
              <a:lnSpc>
                <a:spcPct val="135000"/>
              </a:lnSpc>
              <a:spcBef>
                <a:spcPts val="0"/>
              </a:spcBef>
              <a:buFont typeface="Wingdings" panose="05000000000000000000" pitchFamily="2" charset="2"/>
              <a:buChar char="Ø"/>
            </a:pPr>
            <a:r>
              <a:rPr lang="pt-BR" sz="2600" b="0" i="0" u="none" strike="noStrike" baseline="0" dirty="0">
                <a:solidFill>
                  <a:srgbClr val="000000"/>
                </a:solidFill>
                <a:latin typeface="Arial" panose="020B0604020202020204" pitchFamily="34" charset="0"/>
                <a:cs typeface="Arial" panose="020B0604020202020204" pitchFamily="34" charset="0"/>
              </a:rPr>
              <a:t>a. 0,5% ao mês, enquanto a meta da taxa Selic ao ano for superior a 8,5%; ou</a:t>
            </a:r>
          </a:p>
          <a:p>
            <a:pPr marL="0" indent="0" algn="just">
              <a:lnSpc>
                <a:spcPct val="135000"/>
              </a:lnSpc>
              <a:spcBef>
                <a:spcPts val="0"/>
              </a:spcBef>
              <a:buNone/>
            </a:pPr>
            <a:r>
              <a:rPr lang="pt-BR" sz="2600" b="0" i="0" u="none" strike="noStrike" baseline="0" dirty="0">
                <a:solidFill>
                  <a:srgbClr val="000000"/>
                </a:solidFill>
                <a:latin typeface="Arial" panose="020B0604020202020204" pitchFamily="34" charset="0"/>
                <a:cs typeface="Arial" panose="020B0604020202020204" pitchFamily="34" charset="0"/>
              </a:rPr>
              <a:t> </a:t>
            </a:r>
          </a:p>
          <a:p>
            <a:pPr algn="just">
              <a:lnSpc>
                <a:spcPct val="135000"/>
              </a:lnSpc>
              <a:spcBef>
                <a:spcPts val="0"/>
              </a:spcBef>
              <a:buFont typeface="Wingdings" panose="05000000000000000000" pitchFamily="2" charset="2"/>
              <a:buChar char="Ø"/>
            </a:pPr>
            <a:r>
              <a:rPr lang="pt-BR" sz="2600" b="0" i="0" u="none" strike="noStrike" baseline="0" dirty="0">
                <a:solidFill>
                  <a:srgbClr val="000000"/>
                </a:solidFill>
                <a:latin typeface="Arial" panose="020B0604020202020204" pitchFamily="34" charset="0"/>
                <a:cs typeface="Arial" panose="020B0604020202020204" pitchFamily="34" charset="0"/>
              </a:rPr>
              <a:t>b. 70% da meta da taxa Selic ao ano, referência</a:t>
            </a:r>
            <a:r>
              <a:rPr lang="pt-BR" sz="2600" b="0" i="0" u="none" strike="noStrike" dirty="0">
                <a:solidFill>
                  <a:srgbClr val="000000"/>
                </a:solidFill>
                <a:latin typeface="Arial" panose="020B0604020202020204" pitchFamily="34" charset="0"/>
                <a:cs typeface="Arial" panose="020B0604020202020204" pitchFamily="34" charset="0"/>
              </a:rPr>
              <a:t> </a:t>
            </a:r>
            <a:r>
              <a:rPr lang="pt-BR" sz="2600" b="0" i="0" u="none" strike="noStrike" baseline="0" dirty="0">
                <a:solidFill>
                  <a:srgbClr val="000000"/>
                </a:solidFill>
                <a:latin typeface="Arial" panose="020B0604020202020204" pitchFamily="34" charset="0"/>
                <a:cs typeface="Arial" panose="020B0604020202020204" pitchFamily="34" charset="0"/>
              </a:rPr>
              <a:t>mensal, vigente na data de início do período de rendimento, enquanto a meta da taxa Selic ao ano for igual ou inferior a 8,5%. </a:t>
            </a:r>
          </a:p>
          <a:p>
            <a:pPr marL="0" indent="0" algn="just">
              <a:lnSpc>
                <a:spcPct val="135000"/>
              </a:lnSpc>
              <a:spcBef>
                <a:spcPts val="0"/>
              </a:spcBef>
              <a:buNone/>
            </a:pPr>
            <a:endParaRPr lang="pt-BR" sz="2600" b="0" i="0" u="none" strike="noStrike" baseline="0" dirty="0">
              <a:solidFill>
                <a:srgbClr val="000000"/>
              </a:solidFill>
              <a:latin typeface="Arial" panose="020B0604020202020204" pitchFamily="34" charset="0"/>
              <a:cs typeface="Arial" panose="020B0604020202020204" pitchFamily="34" charset="0"/>
            </a:endParaRPr>
          </a:p>
          <a:p>
            <a:pPr marL="0" indent="0" algn="just">
              <a:lnSpc>
                <a:spcPct val="135000"/>
              </a:lnSpc>
              <a:spcBef>
                <a:spcPts val="0"/>
              </a:spcBef>
              <a:buNone/>
            </a:pPr>
            <a:r>
              <a:rPr lang="pt-BR" sz="2600" b="0" i="0" u="none" strike="noStrike" baseline="0" dirty="0">
                <a:solidFill>
                  <a:srgbClr val="000000"/>
                </a:solidFill>
                <a:latin typeface="Arial" panose="020B0604020202020204" pitchFamily="34" charset="0"/>
                <a:cs typeface="Arial" panose="020B0604020202020204" pitchFamily="34" charset="0"/>
              </a:rPr>
              <a:t>Na prática, o mercado utiliza mais o método de capitalização composta, no qual qualquer juro devido, mas não pago, no final do ano é adicionado ao saldo devedor, e o juro do próximo ano incide tanto sobre o débito como sobre o juro não pago, essa característica que distingue o juro composto do juro simples. </a:t>
            </a:r>
            <a:endParaRPr lang="pt-BR" sz="2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160120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2172F15B-2775-444C-8208-1B7B511E1B93}"/>
              </a:ext>
            </a:extLst>
          </p:cNvPr>
          <p:cNvSpPr>
            <a:spLocks noGrp="1"/>
          </p:cNvSpPr>
          <p:nvPr>
            <p:ph type="ctrTitle"/>
          </p:nvPr>
        </p:nvSpPr>
        <p:spPr/>
        <p:txBody>
          <a:bodyPr>
            <a:normAutofit/>
          </a:bodyPr>
          <a:lstStyle/>
          <a:p>
            <a:r>
              <a:rPr lang="pt-BR" sz="6600" b="1" dirty="0"/>
              <a:t>OBRIGADO</a:t>
            </a:r>
            <a:r>
              <a:rPr lang="pt-BR" sz="4000" dirty="0"/>
              <a:t/>
            </a:r>
            <a:br>
              <a:rPr lang="pt-BR" sz="4000" dirty="0"/>
            </a:br>
            <a:endParaRPr lang="pt-BR" sz="4000" dirty="0"/>
          </a:p>
        </p:txBody>
      </p:sp>
      <p:sp>
        <p:nvSpPr>
          <p:cNvPr id="5" name="Subtítulo 4">
            <a:extLst>
              <a:ext uri="{FF2B5EF4-FFF2-40B4-BE49-F238E27FC236}">
                <a16:creationId xmlns:a16="http://schemas.microsoft.com/office/drawing/2014/main" id="{9B419837-8A95-437F-9D8A-5A296785D01A}"/>
              </a:ext>
            </a:extLst>
          </p:cNvPr>
          <p:cNvSpPr>
            <a:spLocks noGrp="1"/>
          </p:cNvSpPr>
          <p:nvPr>
            <p:ph type="subTitle" idx="1"/>
          </p:nvPr>
        </p:nvSpPr>
        <p:spPr/>
        <p:txBody>
          <a:bodyPr/>
          <a:lstStyle/>
          <a:p>
            <a:r>
              <a:rPr lang="pt-BR" dirty="0">
                <a:latin typeface="Arial" panose="020B0604020202020204" pitchFamily="34" charset="0"/>
                <a:cs typeface="Arial" panose="020B0604020202020204" pitchFamily="34" charset="0"/>
              </a:rPr>
              <a:t>Professor Omar - </a:t>
            </a:r>
            <a:r>
              <a:rPr lang="pt-BR" dirty="0">
                <a:latin typeface="Arial" panose="020B0604020202020204" pitchFamily="34" charset="0"/>
                <a:cs typeface="Arial" panose="020B0604020202020204" pitchFamily="34" charset="0"/>
                <a:hlinkClick r:id="rId2"/>
              </a:rPr>
              <a:t>omar.pjunior@sp.senac.br</a:t>
            </a:r>
            <a:r>
              <a:rPr lang="pt-BR"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13781179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367BBE-CC81-48B2-A0E2-BCCC64F08B1A}"/>
              </a:ext>
            </a:extLst>
          </p:cNvPr>
          <p:cNvSpPr>
            <a:spLocks noGrp="1"/>
          </p:cNvSpPr>
          <p:nvPr>
            <p:ph type="title"/>
          </p:nvPr>
        </p:nvSpPr>
        <p:spPr>
          <a:xfrm>
            <a:off x="838200" y="365125"/>
            <a:ext cx="10515600" cy="858764"/>
          </a:xfrm>
        </p:spPr>
        <p:txBody>
          <a:bodyPr>
            <a:normAutofit/>
          </a:bodyPr>
          <a:lstStyle/>
          <a:p>
            <a:pPr algn="ctr"/>
            <a:r>
              <a:rPr lang="pt-BR" sz="3200" b="1" dirty="0"/>
              <a:t>MATEMÁTICA FINANCEIRA</a:t>
            </a:r>
          </a:p>
        </p:txBody>
      </p:sp>
      <p:sp>
        <p:nvSpPr>
          <p:cNvPr id="3" name="Espaço Reservado para Conteúdo 2">
            <a:extLst>
              <a:ext uri="{FF2B5EF4-FFF2-40B4-BE49-F238E27FC236}">
                <a16:creationId xmlns:a16="http://schemas.microsoft.com/office/drawing/2014/main" id="{8101C27D-147A-4269-9ECC-FDD2287C313C}"/>
              </a:ext>
            </a:extLst>
          </p:cNvPr>
          <p:cNvSpPr>
            <a:spLocks noGrp="1"/>
          </p:cNvSpPr>
          <p:nvPr>
            <p:ph idx="1"/>
          </p:nvPr>
        </p:nvSpPr>
        <p:spPr/>
        <p:txBody>
          <a:bodyPr>
            <a:normAutofit lnSpcReduction="10000"/>
          </a:bodyPr>
          <a:lstStyle/>
          <a:p>
            <a:pPr marL="0" indent="0">
              <a:buNone/>
            </a:pPr>
            <a:r>
              <a:rPr lang="pt-BR" b="1" dirty="0">
                <a:latin typeface="Arial" panose="020B0604020202020204" pitchFamily="34" charset="0"/>
                <a:cs typeface="Arial" panose="020B0604020202020204" pitchFamily="34" charset="0"/>
              </a:rPr>
              <a:t>IMPORTANTE</a:t>
            </a:r>
          </a:p>
          <a:p>
            <a:pPr marL="0" marR="8400" indent="0" algn="just">
              <a:lnSpc>
                <a:spcPct val="125000"/>
              </a:lnSpc>
              <a:spcBef>
                <a:spcPts val="0"/>
              </a:spcBef>
              <a:buNone/>
            </a:pPr>
            <a:r>
              <a:rPr lang="pt-BR" sz="2400" b="0" i="0" u="none" strike="noStrike" baseline="0" dirty="0">
                <a:solidFill>
                  <a:srgbClr val="000000"/>
                </a:solidFill>
                <a:latin typeface="Arial" panose="020B0604020202020204" pitchFamily="34" charset="0"/>
                <a:cs typeface="Arial" panose="020B0604020202020204" pitchFamily="34" charset="0"/>
              </a:rPr>
              <a:t>A Matemática Financeira tem como objetivo o estudo do valor do dinheiro ao longo do tempo, sendo de vital importância para a tomada de decisões, é a principal ferramenta da Engenharia Econômica, pois é com base em seu instrumental que  se pode selecionar alternativas mais adequadas de investimento. A Matemática Financeira leva em conta 3 fatores: </a:t>
            </a:r>
          </a:p>
          <a:p>
            <a:pPr marL="0" marR="8400" indent="0" algn="just">
              <a:buNone/>
            </a:pPr>
            <a:endParaRPr lang="pt-BR" sz="2400" b="0" i="0" u="none" strike="noStrike" baseline="0" dirty="0">
              <a:solidFill>
                <a:srgbClr val="000000"/>
              </a:solidFill>
              <a:latin typeface="Arial" panose="020B0604020202020204" pitchFamily="34" charset="0"/>
              <a:cs typeface="Arial" panose="020B0604020202020204" pitchFamily="34" charset="0"/>
            </a:endParaRPr>
          </a:p>
          <a:p>
            <a:r>
              <a:rPr lang="pt-BR" sz="2400" b="0" i="0" u="none" strike="noStrike" baseline="0" dirty="0">
                <a:solidFill>
                  <a:srgbClr val="000000"/>
                </a:solidFill>
                <a:latin typeface="Arial" panose="020B0604020202020204" pitchFamily="34" charset="0"/>
                <a:cs typeface="Arial" panose="020B0604020202020204" pitchFamily="34" charset="0"/>
              </a:rPr>
              <a:t>Dinheiro </a:t>
            </a:r>
          </a:p>
          <a:p>
            <a:r>
              <a:rPr lang="pt-BR" sz="2400" b="0" i="0" u="none" strike="noStrike" baseline="0" dirty="0">
                <a:solidFill>
                  <a:srgbClr val="000000"/>
                </a:solidFill>
                <a:latin typeface="Arial" panose="020B0604020202020204" pitchFamily="34" charset="0"/>
                <a:cs typeface="Arial" panose="020B0604020202020204" pitchFamily="34" charset="0"/>
              </a:rPr>
              <a:t>Taxa de Juros </a:t>
            </a:r>
          </a:p>
          <a:p>
            <a:r>
              <a:rPr lang="pt-BR" sz="2400" b="0" i="0" u="none" strike="noStrike" baseline="0" dirty="0">
                <a:solidFill>
                  <a:srgbClr val="000000"/>
                </a:solidFill>
                <a:latin typeface="Arial" panose="020B0604020202020204" pitchFamily="34" charset="0"/>
                <a:cs typeface="Arial" panose="020B0604020202020204" pitchFamily="34" charset="0"/>
              </a:rPr>
              <a:t>Tempo </a:t>
            </a:r>
          </a:p>
          <a:p>
            <a:pPr marL="0" indent="0">
              <a:buNone/>
            </a:pPr>
            <a:endParaRPr lang="pt-BR" b="1" dirty="0"/>
          </a:p>
        </p:txBody>
      </p:sp>
    </p:spTree>
    <p:extLst>
      <p:ext uri="{BB962C8B-B14F-4D97-AF65-F5344CB8AC3E}">
        <p14:creationId xmlns:p14="http://schemas.microsoft.com/office/powerpoint/2010/main" val="14520992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352454-FDD6-4479-BA41-951ED8FA1610}"/>
              </a:ext>
            </a:extLst>
          </p:cNvPr>
          <p:cNvSpPr>
            <a:spLocks noGrp="1"/>
          </p:cNvSpPr>
          <p:nvPr>
            <p:ph type="title"/>
          </p:nvPr>
        </p:nvSpPr>
        <p:spPr>
          <a:xfrm>
            <a:off x="838200" y="365125"/>
            <a:ext cx="10515600" cy="647749"/>
          </a:xfrm>
        </p:spPr>
        <p:txBody>
          <a:bodyPr>
            <a:normAutofit/>
          </a:bodyPr>
          <a:lstStyle/>
          <a:p>
            <a:pPr algn="ctr"/>
            <a:r>
              <a:rPr lang="pt-BR" sz="3200" b="1" i="0" u="none" strike="noStrike" baseline="0" dirty="0">
                <a:solidFill>
                  <a:srgbClr val="000000"/>
                </a:solidFill>
              </a:rPr>
              <a:t>Juros e taxas de juros </a:t>
            </a:r>
            <a:endParaRPr lang="pt-BR" sz="3200" dirty="0"/>
          </a:p>
        </p:txBody>
      </p:sp>
      <p:sp>
        <p:nvSpPr>
          <p:cNvPr id="3" name="Espaço Reservado para Conteúdo 2">
            <a:extLst>
              <a:ext uri="{FF2B5EF4-FFF2-40B4-BE49-F238E27FC236}">
                <a16:creationId xmlns:a16="http://schemas.microsoft.com/office/drawing/2014/main" id="{A81675EC-E974-418A-B829-00C415649B68}"/>
              </a:ext>
            </a:extLst>
          </p:cNvPr>
          <p:cNvSpPr>
            <a:spLocks noGrp="1"/>
          </p:cNvSpPr>
          <p:nvPr>
            <p:ph idx="1"/>
          </p:nvPr>
        </p:nvSpPr>
        <p:spPr>
          <a:xfrm>
            <a:off x="838200" y="1026942"/>
            <a:ext cx="10515600" cy="5465933"/>
          </a:xfrm>
        </p:spPr>
        <p:txBody>
          <a:bodyPr>
            <a:normAutofit fontScale="85000" lnSpcReduction="10000"/>
          </a:bodyPr>
          <a:lstStyle/>
          <a:p>
            <a:pPr marL="0" indent="0" algn="just">
              <a:lnSpc>
                <a:spcPct val="125000"/>
              </a:lnSpc>
              <a:spcBef>
                <a:spcPts val="0"/>
              </a:spcBef>
              <a:buNone/>
            </a:pPr>
            <a:r>
              <a:rPr lang="pt-BR" sz="2400" b="0" i="0" u="none" strike="noStrike" baseline="0" dirty="0">
                <a:solidFill>
                  <a:srgbClr val="000000"/>
                </a:solidFill>
                <a:latin typeface="Arial" panose="020B0604020202020204" pitchFamily="34" charset="0"/>
                <a:cs typeface="Arial" panose="020B0604020202020204" pitchFamily="34" charset="0"/>
              </a:rPr>
              <a:t>O dinheiro só se valoriza quando aplicado em alguma atividade, por exemplo em uma operação de empréstimo: quem recebe dinheiro de empréstimo paga, ao final de um determinado prazo, uma quantidade de dinheiro maior que o valor emprestado. O incremento que é pago ao dono do dinheiro é chamado de </a:t>
            </a:r>
            <a:r>
              <a:rPr lang="pt-BR" sz="2400" b="1" dirty="0">
                <a:solidFill>
                  <a:srgbClr val="000000"/>
                </a:solidFill>
                <a:latin typeface="Arial" panose="020B0604020202020204" pitchFamily="34" charset="0"/>
                <a:cs typeface="Arial" panose="020B0604020202020204" pitchFamily="34" charset="0"/>
              </a:rPr>
              <a:t>j</a:t>
            </a:r>
            <a:r>
              <a:rPr lang="pt-BR" sz="2400" b="1" i="0" u="none" strike="noStrike" baseline="0" dirty="0">
                <a:solidFill>
                  <a:srgbClr val="000000"/>
                </a:solidFill>
                <a:latin typeface="Arial" panose="020B0604020202020204" pitchFamily="34" charset="0"/>
                <a:cs typeface="Arial" panose="020B0604020202020204" pitchFamily="34" charset="0"/>
              </a:rPr>
              <a:t>uro </a:t>
            </a:r>
            <a:r>
              <a:rPr lang="pt-BR" sz="2400" b="0" i="0" u="none" strike="noStrike" baseline="0" dirty="0">
                <a:solidFill>
                  <a:srgbClr val="000000"/>
                </a:solidFill>
                <a:latin typeface="Arial" panose="020B0604020202020204" pitchFamily="34" charset="0"/>
                <a:cs typeface="Arial" panose="020B0604020202020204" pitchFamily="34" charset="0"/>
              </a:rPr>
              <a:t>e traduz o conceito de valor do dinheiro no tempo.</a:t>
            </a:r>
          </a:p>
          <a:p>
            <a:pPr marL="0" indent="0" algn="just">
              <a:lnSpc>
                <a:spcPct val="125000"/>
              </a:lnSpc>
              <a:spcBef>
                <a:spcPts val="0"/>
              </a:spcBef>
              <a:buNone/>
            </a:pPr>
            <a:r>
              <a:rPr lang="pt-BR" sz="2400" b="0" i="0" u="none" strike="noStrike" baseline="0" dirty="0">
                <a:solidFill>
                  <a:srgbClr val="000000"/>
                </a:solidFill>
                <a:latin typeface="Arial" panose="020B0604020202020204" pitchFamily="34" charset="0"/>
                <a:cs typeface="Arial" panose="020B0604020202020204" pitchFamily="34" charset="0"/>
              </a:rPr>
              <a:t>Os juros, em unidades monetárias, são calculados pela seguinte </a:t>
            </a:r>
            <a:r>
              <a:rPr lang="pt-BR" sz="2600" b="0" i="0" u="none" strike="noStrike" baseline="0" dirty="0">
                <a:solidFill>
                  <a:srgbClr val="000000"/>
                </a:solidFill>
                <a:latin typeface="Arial" panose="020B0604020202020204" pitchFamily="34" charset="0"/>
                <a:cs typeface="Arial" panose="020B0604020202020204" pitchFamily="34" charset="0"/>
              </a:rPr>
              <a:t>fórmula: </a:t>
            </a:r>
          </a:p>
          <a:p>
            <a:pPr marL="0" indent="0" algn="ctr">
              <a:buNone/>
            </a:pPr>
            <a:r>
              <a:rPr lang="pt-BR" b="1" i="0" u="sng" strike="noStrike" baseline="0" dirty="0">
                <a:solidFill>
                  <a:srgbClr val="000000"/>
                </a:solidFill>
                <a:latin typeface="Arial" panose="020B0604020202020204" pitchFamily="34" charset="0"/>
                <a:cs typeface="Arial" panose="020B0604020202020204" pitchFamily="34" charset="0"/>
              </a:rPr>
              <a:t>J = VF - VP </a:t>
            </a:r>
            <a:endParaRPr lang="pt-BR" b="0" i="0" u="sng" strike="noStrike" baseline="0" dirty="0">
              <a:solidFill>
                <a:srgbClr val="000000"/>
              </a:solidFill>
              <a:latin typeface="Arial" panose="020B0604020202020204" pitchFamily="34" charset="0"/>
              <a:cs typeface="Arial" panose="020B0604020202020204" pitchFamily="34" charset="0"/>
            </a:endParaRPr>
          </a:p>
          <a:p>
            <a:pPr algn="just"/>
            <a:r>
              <a:rPr lang="pt-BR" sz="2400" b="0" i="0" u="none" strike="noStrike" baseline="0" dirty="0">
                <a:solidFill>
                  <a:srgbClr val="000000"/>
                </a:solidFill>
                <a:latin typeface="Arial" panose="020B0604020202020204" pitchFamily="34" charset="0"/>
                <a:cs typeface="Arial" panose="020B0604020202020204" pitchFamily="34" charset="0"/>
              </a:rPr>
              <a:t>J= valor</a:t>
            </a:r>
            <a:r>
              <a:rPr lang="pt-BR" sz="2400" b="0" i="0" u="none" strike="noStrike" dirty="0">
                <a:solidFill>
                  <a:srgbClr val="000000"/>
                </a:solidFill>
                <a:latin typeface="Arial" panose="020B0604020202020204" pitchFamily="34" charset="0"/>
                <a:cs typeface="Arial" panose="020B0604020202020204" pitchFamily="34" charset="0"/>
              </a:rPr>
              <a:t> dos j</a:t>
            </a:r>
            <a:r>
              <a:rPr lang="pt-BR" sz="2400" b="0" i="0" u="none" strike="noStrike" baseline="0" dirty="0">
                <a:solidFill>
                  <a:srgbClr val="000000"/>
                </a:solidFill>
                <a:latin typeface="Arial" panose="020B0604020202020204" pitchFamily="34" charset="0"/>
                <a:cs typeface="Arial" panose="020B0604020202020204" pitchFamily="34" charset="0"/>
              </a:rPr>
              <a:t>uros incorporados ou pagos em um período de tempo “n”.</a:t>
            </a:r>
          </a:p>
          <a:p>
            <a:pPr algn="just"/>
            <a:r>
              <a:rPr lang="pt-BR" sz="2400" b="0" i="0" u="none" strike="noStrike" baseline="0" dirty="0">
                <a:solidFill>
                  <a:srgbClr val="000000"/>
                </a:solidFill>
                <a:latin typeface="Arial" panose="020B0604020202020204" pitchFamily="34" charset="0"/>
                <a:cs typeface="Arial" panose="020B0604020202020204" pitchFamily="34" charset="0"/>
              </a:rPr>
              <a:t>VF = Valor recebido / pago ao final do período “n”.</a:t>
            </a:r>
          </a:p>
          <a:p>
            <a:pPr algn="just"/>
            <a:r>
              <a:rPr lang="pt-BR" sz="2400" b="0" i="0" u="none" strike="noStrike" baseline="0" dirty="0">
                <a:solidFill>
                  <a:srgbClr val="000000"/>
                </a:solidFill>
                <a:latin typeface="Arial" panose="020B0604020202020204" pitchFamily="34" charset="0"/>
                <a:cs typeface="Arial" panose="020B0604020202020204" pitchFamily="34" charset="0"/>
              </a:rPr>
              <a:t>VP = Valor aplicado / emprestado no início do período “n”. 	</a:t>
            </a:r>
          </a:p>
          <a:p>
            <a:pPr marL="0" indent="0" algn="just">
              <a:lnSpc>
                <a:spcPct val="145000"/>
              </a:lnSpc>
              <a:spcBef>
                <a:spcPts val="0"/>
              </a:spcBef>
              <a:buNone/>
            </a:pPr>
            <a:r>
              <a:rPr lang="pt-BR" sz="2400" b="0" i="0" u="none" strike="noStrike" baseline="0" dirty="0">
                <a:solidFill>
                  <a:srgbClr val="000000"/>
                </a:solidFill>
                <a:latin typeface="Arial" panose="020B0604020202020204" pitchFamily="34" charset="0"/>
                <a:cs typeface="Arial" panose="020B0604020202020204" pitchFamily="34" charset="0"/>
              </a:rPr>
              <a:t>A regra básica da matemática financeira é a de que não se pode comparar, somar ou subtrair valores monetários que se encontrem em datas diferentes. Para procedermos a tais operações matemáticas, temos que deslocar estes valores ao longo tempo e a ferramenta que a matemática financeira nos fornece é a taxa de juros (i). </a:t>
            </a:r>
            <a:endParaRPr lang="pt-BR"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61226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E68DC9D-4AF5-4A20-9E5E-D69A6896B406}"/>
              </a:ext>
            </a:extLst>
          </p:cNvPr>
          <p:cNvSpPr>
            <a:spLocks noGrp="1"/>
          </p:cNvSpPr>
          <p:nvPr>
            <p:ph type="title"/>
          </p:nvPr>
        </p:nvSpPr>
        <p:spPr>
          <a:xfrm>
            <a:off x="838200" y="365126"/>
            <a:ext cx="10515600" cy="689952"/>
          </a:xfrm>
        </p:spPr>
        <p:txBody>
          <a:bodyPr>
            <a:normAutofit/>
          </a:bodyPr>
          <a:lstStyle/>
          <a:p>
            <a:pPr algn="ctr"/>
            <a:r>
              <a:rPr lang="pt-BR" sz="3200" b="1" i="0" u="none" strike="noStrike" baseline="0" dirty="0">
                <a:solidFill>
                  <a:srgbClr val="000000"/>
                </a:solidFill>
              </a:rPr>
              <a:t>Taxa de juros </a:t>
            </a:r>
            <a:endParaRPr lang="pt-BR" sz="3200" dirty="0"/>
          </a:p>
        </p:txBody>
      </p:sp>
      <p:sp>
        <p:nvSpPr>
          <p:cNvPr id="3" name="Espaço Reservado para Conteúdo 2">
            <a:extLst>
              <a:ext uri="{FF2B5EF4-FFF2-40B4-BE49-F238E27FC236}">
                <a16:creationId xmlns:a16="http://schemas.microsoft.com/office/drawing/2014/main" id="{0E7BF651-ACE9-472B-9093-5C6AC4136727}"/>
              </a:ext>
            </a:extLst>
          </p:cNvPr>
          <p:cNvSpPr>
            <a:spLocks noGrp="1"/>
          </p:cNvSpPr>
          <p:nvPr>
            <p:ph idx="1"/>
          </p:nvPr>
        </p:nvSpPr>
        <p:spPr>
          <a:xfrm>
            <a:off x="838200" y="1055078"/>
            <a:ext cx="10515600" cy="5669279"/>
          </a:xfrm>
        </p:spPr>
        <p:txBody>
          <a:bodyPr>
            <a:normAutofit fontScale="77500" lnSpcReduction="20000"/>
          </a:bodyPr>
          <a:lstStyle/>
          <a:p>
            <a:pPr marL="0" indent="0" algn="just">
              <a:lnSpc>
                <a:spcPct val="145000"/>
              </a:lnSpc>
              <a:spcBef>
                <a:spcPts val="0"/>
              </a:spcBef>
              <a:buNone/>
            </a:pPr>
            <a:r>
              <a:rPr lang="pt-BR" sz="2600" b="0" i="0" u="none" strike="noStrike" baseline="0" dirty="0">
                <a:solidFill>
                  <a:srgbClr val="000000"/>
                </a:solidFill>
                <a:latin typeface="Arial" panose="020B0604020202020204" pitchFamily="34" charset="0"/>
                <a:cs typeface="Arial" panose="020B0604020202020204" pitchFamily="34" charset="0"/>
              </a:rPr>
              <a:t>A taxa de juros é a razão entre os juros cobráveis ou pagáveis ao final de um determinado período de tempo e o dinheiro efetivamente investido ou devido no início do período. </a:t>
            </a:r>
          </a:p>
          <a:p>
            <a:pPr marL="0" indent="0" algn="just">
              <a:buNone/>
            </a:pPr>
            <a:r>
              <a:rPr lang="pt-BR" sz="2600" b="0" i="0" u="none" strike="noStrike" baseline="0" dirty="0">
                <a:solidFill>
                  <a:srgbClr val="000000"/>
                </a:solidFill>
                <a:latin typeface="Arial" panose="020B0604020202020204" pitchFamily="34" charset="0"/>
                <a:cs typeface="Arial" panose="020B0604020202020204" pitchFamily="34" charset="0"/>
              </a:rPr>
              <a:t>A taxa de juros é obtida pela seguinte expressão: </a:t>
            </a:r>
          </a:p>
          <a:p>
            <a:pPr marL="0" indent="0" algn="just">
              <a:buNone/>
            </a:pPr>
            <a:endParaRPr lang="nn-NO" sz="2600" b="1" i="0" u="none" strike="noStrike" baseline="0" dirty="0">
              <a:solidFill>
                <a:srgbClr val="000000"/>
              </a:solidFill>
              <a:latin typeface="Arial" panose="020B0604020202020204" pitchFamily="34" charset="0"/>
              <a:cs typeface="Arial" panose="020B0604020202020204" pitchFamily="34" charset="0"/>
            </a:endParaRPr>
          </a:p>
          <a:p>
            <a:pPr marL="0" indent="0" algn="just">
              <a:buNone/>
            </a:pPr>
            <a:r>
              <a:rPr lang="nn-NO" sz="2600" b="1" dirty="0">
                <a:solidFill>
                  <a:srgbClr val="000000"/>
                </a:solidFill>
                <a:latin typeface="Arial" panose="020B0604020202020204" pitchFamily="34" charset="0"/>
                <a:cs typeface="Arial" panose="020B0604020202020204" pitchFamily="34" charset="0"/>
              </a:rPr>
              <a:t>i</a:t>
            </a:r>
            <a:r>
              <a:rPr lang="nn-NO" sz="2600" b="1" i="0" u="none" strike="noStrike" baseline="0" dirty="0">
                <a:solidFill>
                  <a:srgbClr val="000000"/>
                </a:solidFill>
                <a:latin typeface="Arial" panose="020B0604020202020204" pitchFamily="34" charset="0"/>
                <a:cs typeface="Arial" panose="020B0604020202020204" pitchFamily="34" charset="0"/>
              </a:rPr>
              <a:t> = (VF – VP) / VP = J / VP </a:t>
            </a:r>
          </a:p>
          <a:p>
            <a:pPr marL="0" indent="0" algn="just">
              <a:buNone/>
            </a:pPr>
            <a:endParaRPr lang="nn-NO" sz="2600" b="0" i="0" u="none" strike="noStrike" baseline="0" dirty="0">
              <a:solidFill>
                <a:srgbClr val="000000"/>
              </a:solidFill>
              <a:latin typeface="Arial" panose="020B0604020202020204" pitchFamily="34" charset="0"/>
              <a:cs typeface="Arial" panose="020B0604020202020204" pitchFamily="34" charset="0"/>
            </a:endParaRPr>
          </a:p>
          <a:p>
            <a:pPr algn="just"/>
            <a:r>
              <a:rPr lang="pt-BR" sz="2600" b="0" i="0" u="none" strike="noStrike" baseline="0" dirty="0">
                <a:solidFill>
                  <a:srgbClr val="000000"/>
                </a:solidFill>
                <a:latin typeface="Arial" panose="020B0604020202020204" pitchFamily="34" charset="0"/>
                <a:cs typeface="Arial" panose="020B0604020202020204" pitchFamily="34" charset="0"/>
              </a:rPr>
              <a:t>VP = o capital investido ou emprestado no principio do período. </a:t>
            </a:r>
          </a:p>
          <a:p>
            <a:pPr algn="just"/>
            <a:r>
              <a:rPr lang="pt-BR" sz="2600" b="0" i="0" u="none" strike="noStrike" baseline="0" dirty="0">
                <a:solidFill>
                  <a:srgbClr val="000000"/>
                </a:solidFill>
                <a:latin typeface="Arial" panose="020B0604020202020204" pitchFamily="34" charset="0"/>
                <a:cs typeface="Arial" panose="020B0604020202020204" pitchFamily="34" charset="0"/>
              </a:rPr>
              <a:t>VF = o valor pago ao final do período. </a:t>
            </a:r>
          </a:p>
          <a:p>
            <a:pPr algn="just"/>
            <a:r>
              <a:rPr lang="pt-BR" sz="2600" b="0" i="0" u="none" strike="noStrike" baseline="0" dirty="0">
                <a:solidFill>
                  <a:srgbClr val="000000"/>
                </a:solidFill>
                <a:latin typeface="Arial" panose="020B0604020202020204" pitchFamily="34" charset="0"/>
                <a:cs typeface="Arial" panose="020B0604020202020204" pitchFamily="34" charset="0"/>
              </a:rPr>
              <a:t>J = VF – VP = juros pagos ou incorporados no período. </a:t>
            </a:r>
          </a:p>
          <a:p>
            <a:pPr algn="just"/>
            <a:r>
              <a:rPr lang="pt-BR" sz="2600" b="0" i="0" u="none" strike="noStrike" baseline="0" dirty="0">
                <a:solidFill>
                  <a:srgbClr val="000000"/>
                </a:solidFill>
                <a:latin typeface="Arial" panose="020B0604020202020204" pitchFamily="34" charset="0"/>
                <a:cs typeface="Arial" panose="020B0604020202020204" pitchFamily="34" charset="0"/>
              </a:rPr>
              <a:t>i = taxa de juros por período	.</a:t>
            </a:r>
          </a:p>
          <a:p>
            <a:pPr marL="0" marR="8400" indent="0" algn="just">
              <a:buNone/>
            </a:pPr>
            <a:r>
              <a:rPr lang="pt-BR" sz="2600" b="1" i="0" u="none" strike="noStrike" baseline="0" dirty="0">
                <a:solidFill>
                  <a:srgbClr val="000000"/>
                </a:solidFill>
                <a:latin typeface="Arial" panose="020B0604020202020204" pitchFamily="34" charset="0"/>
                <a:cs typeface="Arial" panose="020B0604020202020204" pitchFamily="34" charset="0"/>
              </a:rPr>
              <a:t>Não confundir: </a:t>
            </a:r>
            <a:endParaRPr lang="pt-BR" sz="2600" b="0" i="0" u="none" strike="noStrike" baseline="0" dirty="0">
              <a:solidFill>
                <a:srgbClr val="000000"/>
              </a:solidFill>
              <a:latin typeface="Arial" panose="020B0604020202020204" pitchFamily="34" charset="0"/>
              <a:cs typeface="Arial" panose="020B0604020202020204" pitchFamily="34" charset="0"/>
            </a:endParaRPr>
          </a:p>
          <a:p>
            <a:pPr algn="just"/>
            <a:r>
              <a:rPr lang="pt-BR" sz="2600" b="0" i="0" u="none" strike="noStrike" baseline="0" dirty="0">
                <a:solidFill>
                  <a:srgbClr val="000000"/>
                </a:solidFill>
                <a:latin typeface="Arial" panose="020B0604020202020204" pitchFamily="34" charset="0"/>
                <a:cs typeface="Arial" panose="020B0604020202020204" pitchFamily="34" charset="0"/>
              </a:rPr>
              <a:t>Juros - remuneração do capital aplicado (vem expresso em unidades monetárias). </a:t>
            </a:r>
          </a:p>
          <a:p>
            <a:pPr algn="just">
              <a:lnSpc>
                <a:spcPct val="145000"/>
              </a:lnSpc>
              <a:spcBef>
                <a:spcPts val="0"/>
              </a:spcBef>
            </a:pPr>
            <a:r>
              <a:rPr lang="pt-BR" sz="2600" b="0" i="0" u="none" strike="noStrike" baseline="0" dirty="0">
                <a:solidFill>
                  <a:srgbClr val="000000"/>
                </a:solidFill>
                <a:latin typeface="Arial" panose="020B0604020202020204" pitchFamily="34" charset="0"/>
                <a:cs typeface="Arial" panose="020B0604020202020204" pitchFamily="34" charset="0"/>
              </a:rPr>
              <a:t>Taxa de Juros - razão entre os juros pagos e o capital (vem expresso na forma decimal ou porcentagem).</a:t>
            </a:r>
          </a:p>
          <a:p>
            <a:pPr marL="0" indent="0">
              <a:buNone/>
            </a:pPr>
            <a:endParaRPr lang="pt-BR" sz="1800" b="0" i="0" u="none" strike="noStrike" baseline="0" dirty="0">
              <a:solidFill>
                <a:srgbClr val="000000"/>
              </a:solidFill>
              <a:latin typeface="Calibri Light" panose="020F0302020204030204" pitchFamily="34" charset="0"/>
            </a:endParaRPr>
          </a:p>
          <a:p>
            <a:pPr marL="0" indent="0" algn="just">
              <a:buNone/>
            </a:pPr>
            <a:endParaRPr lang="pt-BR" sz="2400" dirty="0"/>
          </a:p>
        </p:txBody>
      </p:sp>
    </p:spTree>
    <p:extLst>
      <p:ext uri="{BB962C8B-B14F-4D97-AF65-F5344CB8AC3E}">
        <p14:creationId xmlns:p14="http://schemas.microsoft.com/office/powerpoint/2010/main" val="38163467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6DB6D6-E367-4A54-828A-20775431D3E9}"/>
              </a:ext>
            </a:extLst>
          </p:cNvPr>
          <p:cNvSpPr>
            <a:spLocks noGrp="1"/>
          </p:cNvSpPr>
          <p:nvPr>
            <p:ph type="title"/>
          </p:nvPr>
        </p:nvSpPr>
        <p:spPr>
          <a:xfrm>
            <a:off x="838200" y="365126"/>
            <a:ext cx="10515600" cy="704020"/>
          </a:xfrm>
        </p:spPr>
        <p:txBody>
          <a:bodyPr>
            <a:normAutofit/>
          </a:bodyPr>
          <a:lstStyle/>
          <a:p>
            <a:r>
              <a:rPr lang="pt-BR" sz="3600" b="1" dirty="0"/>
              <a:t>Para saber mais sobre:</a:t>
            </a:r>
          </a:p>
        </p:txBody>
      </p:sp>
      <p:sp>
        <p:nvSpPr>
          <p:cNvPr id="3" name="Espaço Reservado para Conteúdo 2">
            <a:extLst>
              <a:ext uri="{FF2B5EF4-FFF2-40B4-BE49-F238E27FC236}">
                <a16:creationId xmlns:a16="http://schemas.microsoft.com/office/drawing/2014/main" id="{FA7ABD29-9609-4292-AD42-927EB506D6C6}"/>
              </a:ext>
            </a:extLst>
          </p:cNvPr>
          <p:cNvSpPr>
            <a:spLocks noGrp="1"/>
          </p:cNvSpPr>
          <p:nvPr>
            <p:ph idx="1"/>
          </p:nvPr>
        </p:nvSpPr>
        <p:spPr>
          <a:xfrm>
            <a:off x="838200" y="1336431"/>
            <a:ext cx="10515600" cy="4840532"/>
          </a:xfrm>
        </p:spPr>
        <p:txBody>
          <a:bodyPr>
            <a:normAutofit fontScale="92500" lnSpcReduction="10000"/>
          </a:bodyPr>
          <a:lstStyle/>
          <a:p>
            <a:pPr marL="0" indent="0" algn="just">
              <a:buNone/>
            </a:pPr>
            <a:endParaRPr lang="pt-BR" b="0" i="0" u="none" strike="noStrike" baseline="0" dirty="0">
              <a:solidFill>
                <a:srgbClr val="000000"/>
              </a:solidFill>
              <a:latin typeface="Calibri Light" panose="020F0302020204030204" pitchFamily="34" charset="0"/>
            </a:endParaRPr>
          </a:p>
          <a:p>
            <a:pPr marL="0" indent="0" algn="just">
              <a:lnSpc>
                <a:spcPct val="125000"/>
              </a:lnSpc>
              <a:spcBef>
                <a:spcPts val="0"/>
              </a:spcBef>
              <a:buNone/>
            </a:pPr>
            <a:r>
              <a:rPr lang="pt-BR" b="0" i="0" u="none" strike="noStrike" baseline="0" dirty="0">
                <a:solidFill>
                  <a:srgbClr val="000000"/>
                </a:solidFill>
                <a:latin typeface="Arial" panose="020B0604020202020204" pitchFamily="34" charset="0"/>
                <a:cs typeface="Arial" panose="020B0604020202020204" pitchFamily="34" charset="0"/>
              </a:rPr>
              <a:t>Juros são a manifestação do valor do dinheiro no tempo. Os juros, assim como os impostos, existem desde o ano 2000 a.C. Desde 575 a.C. já existiam bancos que cobravam altas taxas de juros (de 6% a 25%), por empréstimos, para financiar o comércio internacional. A cobrança de taxas de juros exorbitantes denomina-se usura e era proibida pela Igreja Católica. Em 1536, Calvino estabeleceu a Teoria Protestante, que refutava a ideia de que os juros eram ilegais. A partir daí, os juros foram considerados como parte legal e essencial da prática dos negócios. </a:t>
            </a:r>
            <a:endParaRPr lang="pt-BR"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600432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09DEB9C-A3AE-4FF3-95C6-559C1E2D3B55}"/>
              </a:ext>
            </a:extLst>
          </p:cNvPr>
          <p:cNvSpPr>
            <a:spLocks noGrp="1"/>
          </p:cNvSpPr>
          <p:nvPr>
            <p:ph type="title"/>
          </p:nvPr>
        </p:nvSpPr>
        <p:spPr>
          <a:xfrm>
            <a:off x="838200" y="365125"/>
            <a:ext cx="10515600" cy="746223"/>
          </a:xfrm>
        </p:spPr>
        <p:txBody>
          <a:bodyPr>
            <a:normAutofit/>
          </a:bodyPr>
          <a:lstStyle/>
          <a:p>
            <a:pPr algn="ctr"/>
            <a:r>
              <a:rPr lang="pt-BR" sz="3200" b="1" i="0" u="none" strike="noStrike" baseline="0" dirty="0">
                <a:solidFill>
                  <a:srgbClr val="000000"/>
                </a:solidFill>
              </a:rPr>
              <a:t>Fluxo de caixa </a:t>
            </a:r>
            <a:endParaRPr lang="pt-BR" sz="3200" dirty="0"/>
          </a:p>
        </p:txBody>
      </p:sp>
      <p:sp>
        <p:nvSpPr>
          <p:cNvPr id="3" name="Espaço Reservado para Conteúdo 2">
            <a:extLst>
              <a:ext uri="{FF2B5EF4-FFF2-40B4-BE49-F238E27FC236}">
                <a16:creationId xmlns:a16="http://schemas.microsoft.com/office/drawing/2014/main" id="{DB9333F6-F9CC-4C47-ACF2-A24835BADE95}"/>
              </a:ext>
            </a:extLst>
          </p:cNvPr>
          <p:cNvSpPr>
            <a:spLocks noGrp="1"/>
          </p:cNvSpPr>
          <p:nvPr>
            <p:ph idx="1"/>
          </p:nvPr>
        </p:nvSpPr>
        <p:spPr>
          <a:xfrm>
            <a:off x="838200" y="1111348"/>
            <a:ext cx="10515600" cy="5381527"/>
          </a:xfrm>
        </p:spPr>
        <p:txBody>
          <a:bodyPr>
            <a:normAutofit fontScale="92500"/>
          </a:bodyPr>
          <a:lstStyle/>
          <a:p>
            <a:pPr algn="just">
              <a:lnSpc>
                <a:spcPct val="135000"/>
              </a:lnSpc>
              <a:spcBef>
                <a:spcPts val="0"/>
              </a:spcBef>
              <a:buFont typeface="Wingdings" panose="05000000000000000000" pitchFamily="2" charset="2"/>
              <a:buChar char="Ø"/>
            </a:pPr>
            <a:r>
              <a:rPr lang="pt-BR" sz="2400" b="0" i="0" u="none" strike="noStrike" baseline="0" dirty="0">
                <a:solidFill>
                  <a:srgbClr val="000000"/>
                </a:solidFill>
                <a:latin typeface="Arial" panose="020B0604020202020204" pitchFamily="34" charset="0"/>
                <a:cs typeface="Arial" panose="020B0604020202020204" pitchFamily="34" charset="0"/>
              </a:rPr>
              <a:t>O fluxo de caixa é a relação dos pagamentos e recebimentos que uma empresa ou pessoa física deverá honrar ou fazer jus em determinado período de tempo. </a:t>
            </a:r>
          </a:p>
          <a:p>
            <a:pPr algn="just">
              <a:lnSpc>
                <a:spcPct val="135000"/>
              </a:lnSpc>
              <a:spcBef>
                <a:spcPts val="0"/>
              </a:spcBef>
              <a:buFont typeface="Wingdings" panose="05000000000000000000" pitchFamily="2" charset="2"/>
              <a:buChar char="Ø"/>
            </a:pPr>
            <a:r>
              <a:rPr lang="pt-BR" sz="2400" b="0" i="0" u="none" strike="noStrike" baseline="0" dirty="0">
                <a:solidFill>
                  <a:srgbClr val="000000"/>
                </a:solidFill>
                <a:latin typeface="Arial" panose="020B0604020202020204" pitchFamily="34" charset="0"/>
                <a:cs typeface="Arial" panose="020B0604020202020204" pitchFamily="34" charset="0"/>
              </a:rPr>
              <a:t>O fluxo de caixa pode ser representado esquematicamente por um diagrama ou por tabelas e quadros. </a:t>
            </a:r>
          </a:p>
          <a:p>
            <a:pPr marL="0" indent="0" algn="ctr">
              <a:buNone/>
            </a:pPr>
            <a:r>
              <a:rPr lang="pt-BR" sz="2400" b="1" i="0" u="none" strike="noStrike" baseline="0" dirty="0">
                <a:solidFill>
                  <a:srgbClr val="000000"/>
                </a:solidFill>
                <a:latin typeface="Arial" panose="020B0604020202020204" pitchFamily="34" charset="0"/>
                <a:cs typeface="Arial" panose="020B0604020202020204" pitchFamily="34" charset="0"/>
              </a:rPr>
              <a:t>Representação gráfica do fluxo de caixa </a:t>
            </a:r>
          </a:p>
          <a:p>
            <a:pPr marL="0" indent="0" algn="ctr">
              <a:buNone/>
            </a:pPr>
            <a:endParaRPr lang="pt-BR" sz="2400" b="1" dirty="0">
              <a:solidFill>
                <a:srgbClr val="000000"/>
              </a:solidFill>
              <a:latin typeface="Arial" panose="020B0604020202020204" pitchFamily="34" charset="0"/>
              <a:cs typeface="Arial" panose="020B0604020202020204" pitchFamily="34" charset="0"/>
            </a:endParaRPr>
          </a:p>
          <a:p>
            <a:pPr marL="0" indent="0" algn="ctr">
              <a:buNone/>
            </a:pPr>
            <a:endParaRPr lang="pt-BR" sz="2400" b="1" i="0" u="none" strike="noStrike" baseline="0" dirty="0">
              <a:solidFill>
                <a:srgbClr val="000000"/>
              </a:solidFill>
              <a:latin typeface="Arial" panose="020B0604020202020204" pitchFamily="34" charset="0"/>
              <a:cs typeface="Arial" panose="020B0604020202020204" pitchFamily="34" charset="0"/>
            </a:endParaRPr>
          </a:p>
          <a:p>
            <a:pPr marL="0" indent="0" algn="ctr">
              <a:buNone/>
            </a:pPr>
            <a:endParaRPr lang="pt-BR" sz="2400" b="1" dirty="0">
              <a:solidFill>
                <a:srgbClr val="000000"/>
              </a:solidFill>
              <a:latin typeface="Arial" panose="020B0604020202020204" pitchFamily="34" charset="0"/>
              <a:cs typeface="Arial" panose="020B0604020202020204" pitchFamily="34" charset="0"/>
            </a:endParaRPr>
          </a:p>
          <a:p>
            <a:pPr marL="0" indent="0" algn="just">
              <a:buNone/>
            </a:pPr>
            <a:r>
              <a:rPr lang="pt-BR" sz="2400" b="0" i="0" u="none" strike="noStrike" baseline="0" dirty="0">
                <a:solidFill>
                  <a:srgbClr val="000000"/>
                </a:solidFill>
                <a:latin typeface="Arial" panose="020B0604020202020204" pitchFamily="34" charset="0"/>
                <a:cs typeface="Arial" panose="020B0604020202020204" pitchFamily="34" charset="0"/>
              </a:rPr>
              <a:t>A representação gráfica do fluxo de caixa segue a seguinte convenção: </a:t>
            </a:r>
          </a:p>
          <a:p>
            <a:pPr algn="just">
              <a:lnSpc>
                <a:spcPct val="125000"/>
              </a:lnSpc>
              <a:spcBef>
                <a:spcPts val="0"/>
              </a:spcBef>
              <a:buFont typeface="Wingdings" panose="05000000000000000000" pitchFamily="2" charset="2"/>
              <a:buChar char="Ø"/>
            </a:pPr>
            <a:r>
              <a:rPr lang="pt-BR" sz="2400" b="0" i="0" u="none" strike="noStrike" baseline="0" dirty="0">
                <a:solidFill>
                  <a:srgbClr val="000000"/>
                </a:solidFill>
                <a:latin typeface="Arial" panose="020B0604020202020204" pitchFamily="34" charset="0"/>
                <a:cs typeface="Arial" panose="020B0604020202020204" pitchFamily="34" charset="0"/>
              </a:rPr>
              <a:t>O tempo (n) é representado por uma reta ou escala de tempo horizontal, partindo da esquerda (com data “zero”) em direção a direita (representa o futuro, o ponto “n” é o final do horizonte de tempo considerado na análise). </a:t>
            </a:r>
          </a:p>
          <a:p>
            <a:pPr marL="0" indent="0" algn="just">
              <a:lnSpc>
                <a:spcPct val="125000"/>
              </a:lnSpc>
              <a:spcBef>
                <a:spcPts val="0"/>
              </a:spcBef>
              <a:buNone/>
            </a:pPr>
            <a:endParaRPr lang="pt-BR" sz="2400" b="1" i="0" u="none" strike="noStrike" baseline="0" dirty="0">
              <a:solidFill>
                <a:srgbClr val="000000"/>
              </a:solidFill>
              <a:latin typeface="+mj-lt"/>
            </a:endParaRPr>
          </a:p>
          <a:p>
            <a:pPr marL="0" indent="0" algn="ctr">
              <a:buNone/>
            </a:pPr>
            <a:endParaRPr lang="pt-BR" sz="2400" dirty="0">
              <a:latin typeface="+mj-lt"/>
            </a:endParaRPr>
          </a:p>
        </p:txBody>
      </p:sp>
      <p:pic>
        <p:nvPicPr>
          <p:cNvPr id="5" name="Imagem 4">
            <a:extLst>
              <a:ext uri="{FF2B5EF4-FFF2-40B4-BE49-F238E27FC236}">
                <a16:creationId xmlns:a16="http://schemas.microsoft.com/office/drawing/2014/main" id="{30867798-CCF8-432B-9088-F71718D49539}"/>
              </a:ext>
            </a:extLst>
          </p:cNvPr>
          <p:cNvPicPr>
            <a:picLocks noChangeAspect="1"/>
          </p:cNvPicPr>
          <p:nvPr/>
        </p:nvPicPr>
        <p:blipFill>
          <a:blip r:embed="rId2"/>
          <a:stretch>
            <a:fillRect/>
          </a:stretch>
        </p:blipFill>
        <p:spPr>
          <a:xfrm>
            <a:off x="3134750" y="3502855"/>
            <a:ext cx="6093655" cy="1167619"/>
          </a:xfrm>
          <a:prstGeom prst="rect">
            <a:avLst/>
          </a:prstGeom>
        </p:spPr>
      </p:pic>
    </p:spTree>
    <p:extLst>
      <p:ext uri="{BB962C8B-B14F-4D97-AF65-F5344CB8AC3E}">
        <p14:creationId xmlns:p14="http://schemas.microsoft.com/office/powerpoint/2010/main" val="14540683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F08450-D3BB-4EEF-919C-24DCD4D19E24}"/>
              </a:ext>
            </a:extLst>
          </p:cNvPr>
          <p:cNvSpPr>
            <a:spLocks noGrp="1"/>
          </p:cNvSpPr>
          <p:nvPr>
            <p:ph type="title"/>
          </p:nvPr>
        </p:nvSpPr>
        <p:spPr>
          <a:xfrm>
            <a:off x="838200" y="365126"/>
            <a:ext cx="10515600" cy="788426"/>
          </a:xfrm>
        </p:spPr>
        <p:txBody>
          <a:bodyPr>
            <a:normAutofit/>
          </a:bodyPr>
          <a:lstStyle/>
          <a:p>
            <a:pPr algn="ctr"/>
            <a:r>
              <a:rPr lang="pt-BR" sz="3200" b="1" dirty="0"/>
              <a:t>Fluxo de caixa</a:t>
            </a:r>
          </a:p>
        </p:txBody>
      </p:sp>
      <p:sp>
        <p:nvSpPr>
          <p:cNvPr id="3" name="Espaço Reservado para Conteúdo 2">
            <a:extLst>
              <a:ext uri="{FF2B5EF4-FFF2-40B4-BE49-F238E27FC236}">
                <a16:creationId xmlns:a16="http://schemas.microsoft.com/office/drawing/2014/main" id="{FEC90134-EA58-46A2-BC1C-ECF81B3C46DC}"/>
              </a:ext>
            </a:extLst>
          </p:cNvPr>
          <p:cNvSpPr>
            <a:spLocks noGrp="1"/>
          </p:cNvSpPr>
          <p:nvPr>
            <p:ph idx="1"/>
          </p:nvPr>
        </p:nvSpPr>
        <p:spPr/>
        <p:txBody>
          <a:bodyPr>
            <a:normAutofit fontScale="92500"/>
          </a:bodyPr>
          <a:lstStyle/>
          <a:p>
            <a:pPr marL="0" indent="0" algn="just">
              <a:buNone/>
            </a:pPr>
            <a:r>
              <a:rPr lang="pt-BR" sz="2400" b="0" i="0" u="none" strike="noStrike" baseline="0" dirty="0">
                <a:solidFill>
                  <a:srgbClr val="000000"/>
                </a:solidFill>
                <a:latin typeface="Arial" panose="020B0604020202020204" pitchFamily="34" charset="0"/>
                <a:cs typeface="Arial" panose="020B0604020202020204" pitchFamily="34" charset="0"/>
              </a:rPr>
              <a:t>A escala vertical representa a magnitude do evento financeiro, sendo que:</a:t>
            </a:r>
          </a:p>
          <a:p>
            <a:pPr algn="just">
              <a:buFont typeface="Wingdings" panose="05000000000000000000" pitchFamily="2" charset="2"/>
              <a:buChar char="Ø"/>
            </a:pPr>
            <a:endParaRPr lang="pt-BR" sz="2400" dirty="0">
              <a:solidFill>
                <a:srgbClr val="000000"/>
              </a:solidFill>
              <a:latin typeface="Arial" panose="020B0604020202020204" pitchFamily="34" charset="0"/>
              <a:cs typeface="Arial" panose="020B0604020202020204" pitchFamily="34" charset="0"/>
            </a:endParaRPr>
          </a:p>
          <a:p>
            <a:pPr algn="just">
              <a:lnSpc>
                <a:spcPct val="125000"/>
              </a:lnSpc>
              <a:spcBef>
                <a:spcPts val="0"/>
              </a:spcBef>
              <a:buFont typeface="Wingdings" panose="05000000000000000000" pitchFamily="2" charset="2"/>
              <a:buChar char="Ø"/>
            </a:pPr>
            <a:r>
              <a:rPr lang="pt-BR" sz="2400" b="0" i="0" u="none" strike="noStrike" baseline="0" dirty="0">
                <a:solidFill>
                  <a:srgbClr val="000000"/>
                </a:solidFill>
                <a:latin typeface="Arial" panose="020B0604020202020204" pitchFamily="34" charset="0"/>
                <a:cs typeface="Arial" panose="020B0604020202020204" pitchFamily="34" charset="0"/>
              </a:rPr>
              <a:t> As saídas de dinheiro do caixa (desembolsos) são consideradas algebricamente negativas e são representadas por seta orientada para baixo; </a:t>
            </a:r>
          </a:p>
          <a:p>
            <a:pPr algn="just">
              <a:lnSpc>
                <a:spcPct val="125000"/>
              </a:lnSpc>
              <a:spcBef>
                <a:spcPts val="0"/>
              </a:spcBef>
              <a:buFont typeface="Wingdings" panose="05000000000000000000" pitchFamily="2" charset="2"/>
              <a:buChar char="Ø"/>
            </a:pPr>
            <a:endParaRPr lang="pt-BR" sz="2400" b="0" i="0" u="none" strike="noStrike" baseline="0" dirty="0">
              <a:solidFill>
                <a:srgbClr val="000000"/>
              </a:solidFill>
              <a:latin typeface="Arial" panose="020B0604020202020204" pitchFamily="34" charset="0"/>
              <a:cs typeface="Arial" panose="020B0604020202020204" pitchFamily="34" charset="0"/>
            </a:endParaRPr>
          </a:p>
          <a:p>
            <a:pPr algn="just">
              <a:lnSpc>
                <a:spcPct val="125000"/>
              </a:lnSpc>
              <a:spcBef>
                <a:spcPts val="0"/>
              </a:spcBef>
              <a:buFont typeface="Wingdings" panose="05000000000000000000" pitchFamily="2" charset="2"/>
              <a:buChar char="Ø"/>
            </a:pPr>
            <a:r>
              <a:rPr lang="pt-BR" sz="2400" b="0" i="0" u="none" strike="noStrike" baseline="0" dirty="0">
                <a:solidFill>
                  <a:srgbClr val="000000"/>
                </a:solidFill>
                <a:latin typeface="Arial" panose="020B0604020202020204" pitchFamily="34" charset="0"/>
                <a:cs typeface="Arial" panose="020B0604020202020204" pitchFamily="34" charset="0"/>
              </a:rPr>
              <a:t>As receitas, ou entradas de dinheiro, são valores considerados algebricamente positivas e são representados por seta orientada para cima. </a:t>
            </a:r>
          </a:p>
          <a:p>
            <a:pPr algn="just">
              <a:lnSpc>
                <a:spcPct val="125000"/>
              </a:lnSpc>
              <a:spcBef>
                <a:spcPts val="0"/>
              </a:spcBef>
              <a:buFont typeface="Wingdings" panose="05000000000000000000" pitchFamily="2" charset="2"/>
              <a:buChar char="Ø"/>
            </a:pPr>
            <a:endParaRPr lang="pt-BR" sz="2400" b="0" i="0" u="none" strike="noStrike" baseline="0" dirty="0">
              <a:solidFill>
                <a:srgbClr val="000000"/>
              </a:solidFill>
              <a:latin typeface="Arial" panose="020B0604020202020204" pitchFamily="34" charset="0"/>
              <a:cs typeface="Arial" panose="020B0604020202020204" pitchFamily="34" charset="0"/>
            </a:endParaRPr>
          </a:p>
          <a:p>
            <a:pPr algn="just">
              <a:lnSpc>
                <a:spcPct val="125000"/>
              </a:lnSpc>
              <a:spcBef>
                <a:spcPts val="0"/>
              </a:spcBef>
              <a:buFont typeface="Wingdings" panose="05000000000000000000" pitchFamily="2" charset="2"/>
              <a:buChar char="Ø"/>
            </a:pPr>
            <a:r>
              <a:rPr lang="pt-BR" sz="2400" b="0" i="0" u="none" strike="noStrike" baseline="0" dirty="0">
                <a:solidFill>
                  <a:srgbClr val="000000"/>
                </a:solidFill>
                <a:latin typeface="Arial" panose="020B0604020202020204" pitchFamily="34" charset="0"/>
                <a:cs typeface="Arial" panose="020B0604020202020204" pitchFamily="34" charset="0"/>
              </a:rPr>
              <a:t>A taxa de juros (i) a que o fluxo encontra-se submetido é representada no lado direito do fluxo. </a:t>
            </a:r>
          </a:p>
          <a:p>
            <a:pPr>
              <a:buFont typeface="Wingdings" panose="05000000000000000000" pitchFamily="2" charset="2"/>
              <a:buChar char="Ø"/>
            </a:pPr>
            <a:endParaRPr lang="pt-BR" sz="2400" b="0" i="0" u="none" strike="noStrike" baseline="0" dirty="0">
              <a:solidFill>
                <a:srgbClr val="000000"/>
              </a:solidFill>
              <a:latin typeface="Calibri Light" panose="020F0302020204030204" pitchFamily="34" charset="0"/>
            </a:endParaRPr>
          </a:p>
          <a:p>
            <a:pPr marL="0" indent="0">
              <a:buNone/>
            </a:pPr>
            <a:endParaRPr lang="pt-BR" dirty="0"/>
          </a:p>
        </p:txBody>
      </p:sp>
    </p:spTree>
    <p:extLst>
      <p:ext uri="{BB962C8B-B14F-4D97-AF65-F5344CB8AC3E}">
        <p14:creationId xmlns:p14="http://schemas.microsoft.com/office/powerpoint/2010/main" val="26202319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1737C0-BEE0-4422-ADFF-C0F5600CB9BC}"/>
              </a:ext>
            </a:extLst>
          </p:cNvPr>
          <p:cNvSpPr>
            <a:spLocks noGrp="1"/>
          </p:cNvSpPr>
          <p:nvPr>
            <p:ph type="title"/>
          </p:nvPr>
        </p:nvSpPr>
        <p:spPr>
          <a:xfrm>
            <a:off x="838200" y="365126"/>
            <a:ext cx="10515600" cy="774358"/>
          </a:xfrm>
        </p:spPr>
        <p:txBody>
          <a:bodyPr>
            <a:normAutofit/>
          </a:bodyPr>
          <a:lstStyle/>
          <a:p>
            <a:pPr algn="ctr"/>
            <a:r>
              <a:rPr lang="pt-BR" sz="3200" b="1" dirty="0"/>
              <a:t>Fluxo de caixa</a:t>
            </a:r>
          </a:p>
        </p:txBody>
      </p:sp>
      <p:sp>
        <p:nvSpPr>
          <p:cNvPr id="3" name="Espaço Reservado para Conteúdo 2">
            <a:extLst>
              <a:ext uri="{FF2B5EF4-FFF2-40B4-BE49-F238E27FC236}">
                <a16:creationId xmlns:a16="http://schemas.microsoft.com/office/drawing/2014/main" id="{5C2B264A-3A4D-46B5-B134-37428A2064F1}"/>
              </a:ext>
            </a:extLst>
          </p:cNvPr>
          <p:cNvSpPr>
            <a:spLocks noGrp="1"/>
          </p:cNvSpPr>
          <p:nvPr>
            <p:ph idx="1"/>
          </p:nvPr>
        </p:nvSpPr>
        <p:spPr>
          <a:xfrm>
            <a:off x="838200" y="1139484"/>
            <a:ext cx="10515600" cy="5037479"/>
          </a:xfrm>
        </p:spPr>
        <p:txBody>
          <a:bodyPr>
            <a:normAutofit/>
          </a:bodyPr>
          <a:lstStyle/>
          <a:p>
            <a:pPr algn="just">
              <a:lnSpc>
                <a:spcPct val="125000"/>
              </a:lnSpc>
              <a:spcBef>
                <a:spcPts val="0"/>
              </a:spcBef>
              <a:buFont typeface="Wingdings" panose="05000000000000000000" pitchFamily="2" charset="2"/>
              <a:buChar char="Ø"/>
            </a:pPr>
            <a:r>
              <a:rPr lang="pt-BR" sz="2400" b="0" i="0" u="none" strike="noStrike" baseline="0" dirty="0">
                <a:solidFill>
                  <a:srgbClr val="000000"/>
                </a:solidFill>
                <a:latin typeface="Arial" panose="020B0604020202020204" pitchFamily="34" charset="0"/>
                <a:cs typeface="Arial" panose="020B0604020202020204" pitchFamily="34" charset="0"/>
              </a:rPr>
              <a:t>Um projeto de investimento prevê um desembolso inicial de R$ 5.000,00, seguidos de novas saídas de caixa de R$ 5.000,00 no 1º, 2º, 3 º e 4º períodos. Para o 5º período está previsto uma saída de R$ 7.000,00, visando um retorno de R$ 45.000,00, no 6º período, isto sujeito a uma taxa de juros de 10% ao período. </a:t>
            </a:r>
          </a:p>
          <a:p>
            <a:pPr marL="0" indent="0">
              <a:buNone/>
            </a:pPr>
            <a:endParaRPr lang="pt-BR" sz="2400" dirty="0">
              <a:solidFill>
                <a:srgbClr val="000000"/>
              </a:solidFill>
              <a:latin typeface="Calibri Light" panose="020F0302020204030204" pitchFamily="34" charset="0"/>
            </a:endParaRPr>
          </a:p>
          <a:p>
            <a:pPr marL="0" indent="0">
              <a:buNone/>
            </a:pPr>
            <a:endParaRPr lang="pt-BR" sz="2400" dirty="0"/>
          </a:p>
        </p:txBody>
      </p:sp>
      <p:pic>
        <p:nvPicPr>
          <p:cNvPr id="5" name="Imagem 4">
            <a:extLst>
              <a:ext uri="{FF2B5EF4-FFF2-40B4-BE49-F238E27FC236}">
                <a16:creationId xmlns:a16="http://schemas.microsoft.com/office/drawing/2014/main" id="{12DD917F-066A-442D-AD87-6D559096D590}"/>
              </a:ext>
            </a:extLst>
          </p:cNvPr>
          <p:cNvPicPr>
            <a:picLocks noChangeAspect="1"/>
          </p:cNvPicPr>
          <p:nvPr/>
        </p:nvPicPr>
        <p:blipFill>
          <a:blip r:embed="rId2"/>
          <a:stretch>
            <a:fillRect/>
          </a:stretch>
        </p:blipFill>
        <p:spPr>
          <a:xfrm>
            <a:off x="1772529" y="3516923"/>
            <a:ext cx="8609428" cy="2660040"/>
          </a:xfrm>
          <a:prstGeom prst="rect">
            <a:avLst/>
          </a:prstGeom>
        </p:spPr>
      </p:pic>
    </p:spTree>
    <p:extLst>
      <p:ext uri="{BB962C8B-B14F-4D97-AF65-F5344CB8AC3E}">
        <p14:creationId xmlns:p14="http://schemas.microsoft.com/office/powerpoint/2010/main" val="1314017945"/>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333</TotalTime>
  <Words>2003</Words>
  <Application>Microsoft Office PowerPoint</Application>
  <PresentationFormat>Widescreen</PresentationFormat>
  <Paragraphs>169</Paragraphs>
  <Slides>22</Slides>
  <Notes>5</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22</vt:i4>
      </vt:variant>
    </vt:vector>
  </HeadingPairs>
  <TitlesOfParts>
    <vt:vector size="28" baseType="lpstr">
      <vt:lpstr>Arial</vt:lpstr>
      <vt:lpstr>Calibri</vt:lpstr>
      <vt:lpstr>Calibri Light</vt:lpstr>
      <vt:lpstr>Cambria Math</vt:lpstr>
      <vt:lpstr>Wingdings</vt:lpstr>
      <vt:lpstr>Tema do Office</vt:lpstr>
      <vt:lpstr>MATEMÁTICA FINANCEIRA: JUROS E FLUXO DE CAIXA </vt:lpstr>
      <vt:lpstr>INTRODUÇÃO</vt:lpstr>
      <vt:lpstr>MATEMÁTICA FINANCEIRA</vt:lpstr>
      <vt:lpstr>Juros e taxas de juros </vt:lpstr>
      <vt:lpstr>Taxa de juros </vt:lpstr>
      <vt:lpstr>Para saber mais sobre:</vt:lpstr>
      <vt:lpstr>Fluxo de caixa </vt:lpstr>
      <vt:lpstr>Fluxo de caixa</vt:lpstr>
      <vt:lpstr>Fluxo de caixa</vt:lpstr>
      <vt:lpstr>Representação em tabela do fluxo de caixa </vt:lpstr>
      <vt:lpstr>Regimes de capitalização </vt:lpstr>
      <vt:lpstr>Juros simples </vt:lpstr>
      <vt:lpstr>Juros simples</vt:lpstr>
      <vt:lpstr>Juros compostos </vt:lpstr>
      <vt:lpstr>Juros compostos </vt:lpstr>
      <vt:lpstr> No regime de capitalização de juros compostos:  </vt:lpstr>
      <vt:lpstr>Juros compostos </vt:lpstr>
      <vt:lpstr>Juros compostos</vt:lpstr>
      <vt:lpstr>Juros compostos</vt:lpstr>
      <vt:lpstr>Juros compostos</vt:lpstr>
      <vt:lpstr>Considerações finais</vt:lpstr>
      <vt:lpstr>OBRIGADO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MATEMÁTICA FINANCEIRA: JUROS E FLUXO DE CAIXA</dc:title>
  <dc:creator>sergio salazar</dc:creator>
  <cp:lastModifiedBy>OMAR CESAR PONTES JUNIOR</cp:lastModifiedBy>
  <cp:revision>57</cp:revision>
  <dcterms:created xsi:type="dcterms:W3CDTF">2021-03-11T17:21:55Z</dcterms:created>
  <dcterms:modified xsi:type="dcterms:W3CDTF">2023-03-07T12:12:20Z</dcterms:modified>
</cp:coreProperties>
</file>