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349" r:id="rId3"/>
    <p:sldId id="332" r:id="rId5"/>
    <p:sldId id="382" r:id="rId6"/>
    <p:sldId id="346" r:id="rId7"/>
    <p:sldId id="381" r:id="rId8"/>
    <p:sldId id="306" r:id="rId9"/>
    <p:sldId id="379" r:id="rId10"/>
    <p:sldId id="385" r:id="rId11"/>
    <p:sldId id="383" r:id="rId12"/>
    <p:sldId id="317" r:id="rId13"/>
    <p:sldId id="384" r:id="rId14"/>
    <p:sldId id="320" r:id="rId15"/>
    <p:sldId id="350" r:id="rId1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FFFFFF"/>
    <a:srgbClr val="595959"/>
    <a:srgbClr val="414455"/>
    <a:srgbClr val="FFC000"/>
    <a:srgbClr val="2E2E2E"/>
    <a:srgbClr val="767B96"/>
    <a:srgbClr val="D9D9D9"/>
    <a:srgbClr val="232323"/>
    <a:srgbClr val="1717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8" d="100"/>
          <a:sy n="78" d="100"/>
        </p:scale>
        <p:origin x="-72" y="-1374"/>
      </p:cViewPr>
      <p:guideLst>
        <p:guide orient="horz" pos="1677"/>
        <p:guide pos="2866"/>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19FE34-86F9-42C4-8DC9-4E7FAF24455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BF7D9F-F0B2-497E-BF7B-2B7E255A8C9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BF7D9F-F0B2-497E-BF7B-2B7E255A8C9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BF7D9F-F0B2-497E-BF7B-2B7E255A8C9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BF7D9F-F0B2-497E-BF7B-2B7E255A8C9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BF7D9F-F0B2-497E-BF7B-2B7E255A8C9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BF7D9F-F0B2-497E-BF7B-2B7E255A8C9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BF7D9F-F0B2-497E-BF7B-2B7E255A8C98}"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3576146-C38A-4DCD-84CF-81CDB389196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C2AFFC-7EC3-4C38-B0B1-7FABB7B5636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3576146-C38A-4DCD-84CF-81CDB389196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C2AFFC-7EC3-4C38-B0B1-7FABB7B5636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3576146-C38A-4DCD-84CF-81CDB389196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C2AFFC-7EC3-4C38-B0B1-7FABB7B5636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3576146-C38A-4DCD-84CF-81CDB389196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C2AFFC-7EC3-4C38-B0B1-7FABB7B5636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3576146-C38A-4DCD-84CF-81CDB389196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C2AFFC-7EC3-4C38-B0B1-7FABB7B5636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3576146-C38A-4DCD-84CF-81CDB389196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C2AFFC-7EC3-4C38-B0B1-7FABB7B56367}" type="slidenum">
              <a:rPr lang="zh-CN" altLang="en-US" smtClean="0"/>
            </a:fld>
            <a:endParaRPr lang="zh-CN" altLang="en-US"/>
          </a:p>
        </p:txBody>
      </p:sp>
      <p:sp>
        <p:nvSpPr>
          <p:cNvPr id="11" name="矩形 10"/>
          <p:cNvSpPr/>
          <p:nvPr userDrawn="1"/>
        </p:nvSpPr>
        <p:spPr>
          <a:xfrm>
            <a:off x="7092280" y="4773801"/>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3576146-C38A-4DCD-84CF-81CDB389196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C2AFFC-7EC3-4C38-B0B1-7FABB7B5636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3576146-C38A-4DCD-84CF-81CDB389196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C2AFFC-7EC3-4C38-B0B1-7FABB7B5636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3576146-C38A-4DCD-84CF-81CDB389196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C2AFFC-7EC3-4C38-B0B1-7FABB7B5636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3576146-C38A-4DCD-84CF-81CDB389196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C2AFFC-7EC3-4C38-B0B1-7FABB7B5636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3576146-C38A-4DCD-84CF-81CDB3891966}"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CC2AFFC-7EC3-4C38-B0B1-7FABB7B5636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xml"/><Relationship Id="rId2" Type="http://schemas.openxmlformats.org/officeDocument/2006/relationships/image" Target="../media/image3.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90">
          <a:fgClr>
            <a:srgbClr val="404040"/>
          </a:fgClr>
          <a:bgClr>
            <a:srgbClr val="595959"/>
          </a:bgClr>
        </a:pattFill>
        <a:effectLst/>
      </p:bgPr>
    </p:bg>
    <p:spTree>
      <p:nvGrpSpPr>
        <p:cNvPr id="1" name=""/>
        <p:cNvGrpSpPr/>
        <p:nvPr/>
      </p:nvGrpSpPr>
      <p:grpSpPr>
        <a:xfrm>
          <a:off x="0" y="0"/>
          <a:ext cx="0" cy="0"/>
          <a:chOff x="0" y="0"/>
          <a:chExt cx="0" cy="0"/>
        </a:xfrm>
      </p:grpSpPr>
      <p:sp>
        <p:nvSpPr>
          <p:cNvPr id="22" name="Freeform 13"/>
          <p:cNvSpPr/>
          <p:nvPr/>
        </p:nvSpPr>
        <p:spPr bwMode="auto">
          <a:xfrm>
            <a:off x="-9766" y="1899183"/>
            <a:ext cx="9121913" cy="3249038"/>
          </a:xfrm>
          <a:custGeom>
            <a:avLst/>
            <a:gdLst>
              <a:gd name="T0" fmla="*/ 657 w 934"/>
              <a:gd name="T1" fmla="*/ 3 h 312"/>
              <a:gd name="T2" fmla="*/ 654 w 934"/>
              <a:gd name="T3" fmla="*/ 0 h 312"/>
              <a:gd name="T4" fmla="*/ 499 w 934"/>
              <a:gd name="T5" fmla="*/ 225 h 312"/>
              <a:gd name="T6" fmla="*/ 0 w 934"/>
              <a:gd name="T7" fmla="*/ 244 h 312"/>
              <a:gd name="T8" fmla="*/ 0 w 934"/>
              <a:gd name="T9" fmla="*/ 312 h 312"/>
              <a:gd name="T10" fmla="*/ 934 w 934"/>
              <a:gd name="T11" fmla="*/ 312 h 312"/>
              <a:gd name="T12" fmla="*/ 760 w 934"/>
              <a:gd name="T13" fmla="*/ 99 h 312"/>
              <a:gd name="T14" fmla="*/ 716 w 934"/>
              <a:gd name="T15" fmla="*/ 57 h 312"/>
              <a:gd name="T16" fmla="*/ 657 w 934"/>
              <a:gd name="T17" fmla="*/ 3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4" h="312">
                <a:moveTo>
                  <a:pt x="657" y="3"/>
                </a:moveTo>
                <a:lnTo>
                  <a:pt x="654" y="0"/>
                </a:lnTo>
                <a:cubicBezTo>
                  <a:pt x="654" y="0"/>
                  <a:pt x="631" y="173"/>
                  <a:pt x="499" y="225"/>
                </a:cubicBezTo>
                <a:cubicBezTo>
                  <a:pt x="366" y="278"/>
                  <a:pt x="92" y="301"/>
                  <a:pt x="0" y="244"/>
                </a:cubicBezTo>
                <a:lnTo>
                  <a:pt x="0" y="312"/>
                </a:lnTo>
                <a:lnTo>
                  <a:pt x="934" y="312"/>
                </a:lnTo>
                <a:cubicBezTo>
                  <a:pt x="934" y="312"/>
                  <a:pt x="808" y="142"/>
                  <a:pt x="760" y="99"/>
                </a:cubicBezTo>
                <a:cubicBezTo>
                  <a:pt x="745" y="86"/>
                  <a:pt x="731" y="70"/>
                  <a:pt x="716" y="57"/>
                </a:cubicBezTo>
                <a:cubicBezTo>
                  <a:pt x="684" y="27"/>
                  <a:pt x="657" y="3"/>
                  <a:pt x="657" y="3"/>
                </a:cubicBezTo>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p>
        </p:txBody>
      </p:sp>
      <p:grpSp>
        <p:nvGrpSpPr>
          <p:cNvPr id="24" name="组合 23"/>
          <p:cNvGrpSpPr/>
          <p:nvPr/>
        </p:nvGrpSpPr>
        <p:grpSpPr>
          <a:xfrm>
            <a:off x="4450754" y="385374"/>
            <a:ext cx="3450476" cy="1826336"/>
            <a:chOff x="4428098" y="592147"/>
            <a:chExt cx="3450476" cy="1826336"/>
          </a:xfrm>
        </p:grpSpPr>
        <p:sp>
          <p:nvSpPr>
            <p:cNvPr id="35" name="Freeform 12"/>
            <p:cNvSpPr/>
            <p:nvPr/>
          </p:nvSpPr>
          <p:spPr bwMode="auto">
            <a:xfrm>
              <a:off x="4428098" y="1383234"/>
              <a:ext cx="3298793" cy="1035249"/>
            </a:xfrm>
            <a:custGeom>
              <a:avLst/>
              <a:gdLst>
                <a:gd name="T0" fmla="*/ 189 w 364"/>
                <a:gd name="T1" fmla="*/ 0 h 106"/>
                <a:gd name="T2" fmla="*/ 20 w 364"/>
                <a:gd name="T3" fmla="*/ 57 h 106"/>
                <a:gd name="T4" fmla="*/ 0 w 364"/>
                <a:gd name="T5" fmla="*/ 106 h 106"/>
                <a:gd name="T6" fmla="*/ 140 w 364"/>
                <a:gd name="T7" fmla="*/ 66 h 106"/>
                <a:gd name="T8" fmla="*/ 204 w 364"/>
                <a:gd name="T9" fmla="*/ 99 h 106"/>
                <a:gd name="T10" fmla="*/ 209 w 364"/>
                <a:gd name="T11" fmla="*/ 47 h 106"/>
                <a:gd name="T12" fmla="*/ 364 w 364"/>
                <a:gd name="T13" fmla="*/ 16 h 106"/>
                <a:gd name="T14" fmla="*/ 213 w 364"/>
                <a:gd name="T15" fmla="*/ 13 h 106"/>
                <a:gd name="T16" fmla="*/ 189 w 364"/>
                <a:gd name="T1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106">
                  <a:moveTo>
                    <a:pt x="189" y="0"/>
                  </a:moveTo>
                  <a:lnTo>
                    <a:pt x="20" y="57"/>
                  </a:lnTo>
                  <a:lnTo>
                    <a:pt x="0" y="106"/>
                  </a:lnTo>
                  <a:lnTo>
                    <a:pt x="140" y="66"/>
                  </a:lnTo>
                  <a:lnTo>
                    <a:pt x="204" y="99"/>
                  </a:lnTo>
                  <a:lnTo>
                    <a:pt x="209" y="47"/>
                  </a:lnTo>
                  <a:lnTo>
                    <a:pt x="364" y="16"/>
                  </a:lnTo>
                  <a:lnTo>
                    <a:pt x="213" y="13"/>
                  </a:lnTo>
                  <a:lnTo>
                    <a:pt x="189" y="0"/>
                  </a:lnTo>
                </a:path>
              </a:pathLst>
            </a:custGeom>
            <a:solidFill>
              <a:srgbClr val="2E2E2E"/>
            </a:solidFill>
            <a:ln w="0">
              <a:noFill/>
              <a:prstDash val="solid"/>
              <a:round/>
            </a:ln>
          </p:spPr>
          <p:txBody>
            <a:bodyPr vert="horz" wrap="square" lIns="91440" tIns="45720" rIns="91440" bIns="45720" numCol="1" anchor="t" anchorCtr="0" compatLnSpc="1"/>
            <a:lstStyle/>
            <a:p>
              <a:endParaRPr lang="zh-CN" altLang="en-US"/>
            </a:p>
          </p:txBody>
        </p:sp>
        <p:sp>
          <p:nvSpPr>
            <p:cNvPr id="36" name="Freeform 11"/>
            <p:cNvSpPr/>
            <p:nvPr/>
          </p:nvSpPr>
          <p:spPr bwMode="auto">
            <a:xfrm>
              <a:off x="5814679" y="1480899"/>
              <a:ext cx="580007" cy="625056"/>
            </a:xfrm>
            <a:custGeom>
              <a:avLst/>
              <a:gdLst>
                <a:gd name="T0" fmla="*/ 19 w 64"/>
                <a:gd name="T1" fmla="*/ 0 h 64"/>
                <a:gd name="T2" fmla="*/ 0 w 64"/>
                <a:gd name="T3" fmla="*/ 6 h 64"/>
                <a:gd name="T4" fmla="*/ 64 w 64"/>
                <a:gd name="T5" fmla="*/ 64 h 64"/>
                <a:gd name="T6" fmla="*/ 19 w 64"/>
                <a:gd name="T7" fmla="*/ 0 h 64"/>
              </a:gdLst>
              <a:ahLst/>
              <a:cxnLst>
                <a:cxn ang="0">
                  <a:pos x="T0" y="T1"/>
                </a:cxn>
                <a:cxn ang="0">
                  <a:pos x="T2" y="T3"/>
                </a:cxn>
                <a:cxn ang="0">
                  <a:pos x="T4" y="T5"/>
                </a:cxn>
                <a:cxn ang="0">
                  <a:pos x="T6" y="T7"/>
                </a:cxn>
              </a:cxnLst>
              <a:rect l="0" t="0" r="r" b="b"/>
              <a:pathLst>
                <a:path w="64" h="64">
                  <a:moveTo>
                    <a:pt x="19" y="0"/>
                  </a:moveTo>
                  <a:lnTo>
                    <a:pt x="0" y="6"/>
                  </a:lnTo>
                  <a:lnTo>
                    <a:pt x="64" y="64"/>
                  </a:lnTo>
                  <a:lnTo>
                    <a:pt x="19" y="0"/>
                  </a:lnTo>
                </a:path>
              </a:pathLst>
            </a:custGeom>
            <a:solidFill>
              <a:schemeClr val="bg1">
                <a:lumMod val="50000"/>
              </a:schemeClr>
            </a:solidFill>
            <a:ln w="0">
              <a:noFill/>
              <a:prstDash val="solid"/>
              <a:round/>
            </a:ln>
          </p:spPr>
          <p:txBody>
            <a:bodyPr vert="horz" wrap="square" lIns="91440" tIns="45720" rIns="91440" bIns="45720" numCol="1" anchor="t" anchorCtr="0" compatLnSpc="1"/>
            <a:lstStyle/>
            <a:p>
              <a:endParaRPr lang="zh-CN" altLang="en-US"/>
            </a:p>
          </p:txBody>
        </p:sp>
        <p:sp>
          <p:nvSpPr>
            <p:cNvPr id="37" name="Freeform 8"/>
            <p:cNvSpPr/>
            <p:nvPr/>
          </p:nvSpPr>
          <p:spPr bwMode="auto">
            <a:xfrm>
              <a:off x="4534930" y="592147"/>
              <a:ext cx="1459082" cy="1435676"/>
            </a:xfrm>
            <a:custGeom>
              <a:avLst/>
              <a:gdLst>
                <a:gd name="T0" fmla="*/ 161 w 161"/>
                <a:gd name="T1" fmla="*/ 91 h 147"/>
                <a:gd name="T2" fmla="*/ 45 w 161"/>
                <a:gd name="T3" fmla="*/ 0 h 147"/>
                <a:gd name="T4" fmla="*/ 0 w 161"/>
                <a:gd name="T5" fmla="*/ 147 h 147"/>
                <a:gd name="T6" fmla="*/ 161 w 161"/>
                <a:gd name="T7" fmla="*/ 91 h 147"/>
              </a:gdLst>
              <a:ahLst/>
              <a:cxnLst>
                <a:cxn ang="0">
                  <a:pos x="T0" y="T1"/>
                </a:cxn>
                <a:cxn ang="0">
                  <a:pos x="T2" y="T3"/>
                </a:cxn>
                <a:cxn ang="0">
                  <a:pos x="T4" y="T5"/>
                </a:cxn>
                <a:cxn ang="0">
                  <a:pos x="T6" y="T7"/>
                </a:cxn>
              </a:cxnLst>
              <a:rect l="0" t="0" r="r" b="b"/>
              <a:pathLst>
                <a:path w="161" h="147">
                  <a:moveTo>
                    <a:pt x="161" y="91"/>
                  </a:moveTo>
                  <a:lnTo>
                    <a:pt x="45" y="0"/>
                  </a:lnTo>
                  <a:lnTo>
                    <a:pt x="0" y="147"/>
                  </a:lnTo>
                  <a:lnTo>
                    <a:pt x="161" y="91"/>
                  </a:lnTo>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p>
          </p:txBody>
        </p:sp>
        <p:sp>
          <p:nvSpPr>
            <p:cNvPr id="38" name="Freeform 9"/>
            <p:cNvSpPr/>
            <p:nvPr/>
          </p:nvSpPr>
          <p:spPr bwMode="auto">
            <a:xfrm>
              <a:off x="4933223" y="594528"/>
              <a:ext cx="2945351" cy="752021"/>
            </a:xfrm>
            <a:custGeom>
              <a:avLst/>
              <a:gdLst>
                <a:gd name="T0" fmla="*/ 161 w 325"/>
                <a:gd name="T1" fmla="*/ 77 h 77"/>
                <a:gd name="T2" fmla="*/ 0 w 325"/>
                <a:gd name="T3" fmla="*/ 0 h 77"/>
                <a:gd name="T4" fmla="*/ 325 w 325"/>
                <a:gd name="T5" fmla="*/ 44 h 77"/>
                <a:gd name="T6" fmla="*/ 161 w 325"/>
                <a:gd name="T7" fmla="*/ 77 h 77"/>
              </a:gdLst>
              <a:ahLst/>
              <a:cxnLst>
                <a:cxn ang="0">
                  <a:pos x="T0" y="T1"/>
                </a:cxn>
                <a:cxn ang="0">
                  <a:pos x="T2" y="T3"/>
                </a:cxn>
                <a:cxn ang="0">
                  <a:pos x="T4" y="T5"/>
                </a:cxn>
                <a:cxn ang="0">
                  <a:pos x="T6" y="T7"/>
                </a:cxn>
              </a:cxnLst>
              <a:rect l="0" t="0" r="r" b="b"/>
              <a:pathLst>
                <a:path w="325" h="77">
                  <a:moveTo>
                    <a:pt x="161" y="77"/>
                  </a:moveTo>
                  <a:lnTo>
                    <a:pt x="0" y="0"/>
                  </a:lnTo>
                  <a:lnTo>
                    <a:pt x="325" y="44"/>
                  </a:lnTo>
                  <a:lnTo>
                    <a:pt x="161" y="77"/>
                  </a:lnTo>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p>
          </p:txBody>
        </p:sp>
        <p:sp>
          <p:nvSpPr>
            <p:cNvPr id="40" name="Freeform 10"/>
            <p:cNvSpPr/>
            <p:nvPr/>
          </p:nvSpPr>
          <p:spPr bwMode="auto">
            <a:xfrm>
              <a:off x="4953731" y="601914"/>
              <a:ext cx="1440956" cy="1504041"/>
            </a:xfrm>
            <a:custGeom>
              <a:avLst/>
              <a:gdLst>
                <a:gd name="T0" fmla="*/ 159 w 159"/>
                <a:gd name="T1" fmla="*/ 75 h 154"/>
                <a:gd name="T2" fmla="*/ 12 w 159"/>
                <a:gd name="T3" fmla="*/ 6 h 154"/>
                <a:gd name="T4" fmla="*/ 0 w 159"/>
                <a:gd name="T5" fmla="*/ 0 h 154"/>
                <a:gd name="T6" fmla="*/ 114 w 159"/>
                <a:gd name="T7" fmla="*/ 91 h 154"/>
                <a:gd name="T8" fmla="*/ 158 w 159"/>
                <a:gd name="T9" fmla="*/ 154 h 154"/>
                <a:gd name="T10" fmla="*/ 159 w 159"/>
                <a:gd name="T11" fmla="*/ 75 h 154"/>
              </a:gdLst>
              <a:ahLst/>
              <a:cxnLst>
                <a:cxn ang="0">
                  <a:pos x="T0" y="T1"/>
                </a:cxn>
                <a:cxn ang="0">
                  <a:pos x="T2" y="T3"/>
                </a:cxn>
                <a:cxn ang="0">
                  <a:pos x="T4" y="T5"/>
                </a:cxn>
                <a:cxn ang="0">
                  <a:pos x="T6" y="T7"/>
                </a:cxn>
                <a:cxn ang="0">
                  <a:pos x="T8" y="T9"/>
                </a:cxn>
                <a:cxn ang="0">
                  <a:pos x="T10" y="T11"/>
                </a:cxn>
              </a:cxnLst>
              <a:rect l="0" t="0" r="r" b="b"/>
              <a:pathLst>
                <a:path w="159" h="154">
                  <a:moveTo>
                    <a:pt x="159" y="75"/>
                  </a:moveTo>
                  <a:lnTo>
                    <a:pt x="12" y="6"/>
                  </a:lnTo>
                  <a:lnTo>
                    <a:pt x="0" y="0"/>
                  </a:lnTo>
                  <a:lnTo>
                    <a:pt x="114" y="91"/>
                  </a:lnTo>
                  <a:lnTo>
                    <a:pt x="158" y="154"/>
                  </a:lnTo>
                  <a:lnTo>
                    <a:pt x="159" y="75"/>
                  </a:lnTo>
                </a:path>
              </a:pathLst>
            </a:custGeom>
            <a:solidFill>
              <a:schemeClr val="bg1">
                <a:lumMod val="85000"/>
              </a:schemeClr>
            </a:solidFill>
            <a:ln w="0">
              <a:noFill/>
              <a:prstDash val="solid"/>
              <a:round/>
            </a:ln>
          </p:spPr>
          <p:txBody>
            <a:bodyPr vert="horz" wrap="square" lIns="91440" tIns="45720" rIns="91440" bIns="45720" numCol="1" anchor="t" anchorCtr="0" compatLnSpc="1"/>
            <a:lstStyle/>
            <a:p>
              <a:endParaRPr lang="zh-CN" altLang="en-US"/>
            </a:p>
          </p:txBody>
        </p:sp>
      </p:grpSp>
      <p:sp>
        <p:nvSpPr>
          <p:cNvPr id="41" name="TextBox 40"/>
          <p:cNvSpPr txBox="1"/>
          <p:nvPr/>
        </p:nvSpPr>
        <p:spPr>
          <a:xfrm>
            <a:off x="266065" y="738505"/>
            <a:ext cx="4291330" cy="1938020"/>
          </a:xfrm>
          <a:prstGeom prst="rect">
            <a:avLst/>
          </a:prstGeom>
          <a:noFill/>
        </p:spPr>
        <p:txBody>
          <a:bodyPr wrap="square" rtlCol="0">
            <a:spAutoFit/>
          </a:bodyPr>
          <a:lstStyle/>
          <a:p>
            <a:pPr algn="ctr"/>
            <a:r>
              <a:rPr lang="zh-CN" altLang="en-US" sz="4000" b="1" spc="300"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特定场景下隐蔽通信技术研究与实现</a:t>
            </a:r>
            <a:endParaRPr lang="zh-CN" altLang="en-US" sz="4000" b="1" spc="300"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2" name="TextBox 41"/>
          <p:cNvSpPr txBox="1"/>
          <p:nvPr/>
        </p:nvSpPr>
        <p:spPr>
          <a:xfrm>
            <a:off x="738993" y="2994506"/>
            <a:ext cx="4298315" cy="368300"/>
          </a:xfrm>
          <a:prstGeom prst="rect">
            <a:avLst/>
          </a:prstGeom>
          <a:noFill/>
        </p:spPr>
        <p:txBody>
          <a:bodyPr wrap="none" rtlCol="0">
            <a:spAutoFit/>
          </a:bodyPr>
          <a:lstStyle/>
          <a:p>
            <a:pPr algn="ctr"/>
            <a:r>
              <a:rPr lang="zh-CN" altLang="en-US" dirty="0">
                <a:solidFill>
                  <a:srgbClr val="D9D9D9"/>
                </a:solidFill>
                <a:latin typeface="微软雅黑" panose="020B0503020204020204" pitchFamily="34" charset="-122"/>
                <a:ea typeface="微软雅黑" panose="020B0503020204020204" pitchFamily="34" charset="-122"/>
              </a:rPr>
              <a:t>电子信息学院信息安全系     </a:t>
            </a:r>
            <a:r>
              <a:rPr lang="en-US" altLang="zh-CN" dirty="0" smtClean="0">
                <a:solidFill>
                  <a:srgbClr val="D9D9D9"/>
                </a:solidFill>
                <a:latin typeface="微软雅黑" panose="020B0503020204020204" pitchFamily="34" charset="-122"/>
                <a:ea typeface="微软雅黑" panose="020B0503020204020204" pitchFamily="34" charset="-122"/>
              </a:rPr>
              <a:t>2016</a:t>
            </a:r>
            <a:r>
              <a:rPr lang="zh-CN" altLang="en-US" dirty="0" smtClean="0">
                <a:solidFill>
                  <a:srgbClr val="D9D9D9"/>
                </a:solidFill>
                <a:latin typeface="微软雅黑" panose="020B0503020204020204" pitchFamily="34" charset="-122"/>
                <a:ea typeface="微软雅黑" panose="020B0503020204020204" pitchFamily="34" charset="-122"/>
              </a:rPr>
              <a:t>级</a:t>
            </a:r>
            <a:r>
              <a:rPr lang="en-US" altLang="zh-CN" dirty="0">
                <a:solidFill>
                  <a:srgbClr val="D9D9D9"/>
                </a:solidFill>
                <a:latin typeface="微软雅黑" panose="020B0503020204020204" pitchFamily="34" charset="-122"/>
                <a:ea typeface="微软雅黑" panose="020B0503020204020204" pitchFamily="34" charset="-122"/>
              </a:rPr>
              <a:t>08</a:t>
            </a:r>
            <a:r>
              <a:rPr lang="zh-CN" altLang="en-US" dirty="0">
                <a:solidFill>
                  <a:srgbClr val="D9D9D9"/>
                </a:solidFill>
                <a:latin typeface="微软雅黑" panose="020B0503020204020204" pitchFamily="34" charset="-122"/>
                <a:ea typeface="微软雅黑" panose="020B0503020204020204" pitchFamily="34" charset="-122"/>
              </a:rPr>
              <a:t>班</a:t>
            </a:r>
            <a:endParaRPr lang="zh-CN" altLang="en-US" dirty="0">
              <a:solidFill>
                <a:srgbClr val="D9D9D9"/>
              </a:solidFill>
              <a:latin typeface="微软雅黑" panose="020B0503020204020204" pitchFamily="34" charset="-122"/>
              <a:ea typeface="微软雅黑" panose="020B0503020204020204" pitchFamily="34" charset="-122"/>
            </a:endParaRPr>
          </a:p>
        </p:txBody>
      </p:sp>
      <p:sp>
        <p:nvSpPr>
          <p:cNvPr id="43" name="Freeform 7"/>
          <p:cNvSpPr/>
          <p:nvPr/>
        </p:nvSpPr>
        <p:spPr bwMode="auto">
          <a:xfrm>
            <a:off x="6383995" y="1909990"/>
            <a:ext cx="2788329" cy="3239135"/>
          </a:xfrm>
          <a:custGeom>
            <a:avLst/>
            <a:gdLst>
              <a:gd name="T0" fmla="*/ 0 w 179"/>
              <a:gd name="T1" fmla="*/ 0 h 217"/>
              <a:gd name="T2" fmla="*/ 179 w 179"/>
              <a:gd name="T3" fmla="*/ 216 h 217"/>
              <a:gd name="T4" fmla="*/ 156 w 179"/>
              <a:gd name="T5" fmla="*/ 217 h 217"/>
              <a:gd name="T6" fmla="*/ 96 w 179"/>
              <a:gd name="T7" fmla="*/ 117 h 217"/>
              <a:gd name="T8" fmla="*/ 0 w 179"/>
              <a:gd name="T9" fmla="*/ 0 h 217"/>
              <a:gd name="connsiteX0" fmla="*/ 116 w 10116"/>
              <a:gd name="connsiteY0" fmla="*/ 0 h 10000"/>
              <a:gd name="connsiteX1" fmla="*/ 10116 w 10116"/>
              <a:gd name="connsiteY1" fmla="*/ 9954 h 10000"/>
              <a:gd name="connsiteX2" fmla="*/ 8831 w 10116"/>
              <a:gd name="connsiteY2" fmla="*/ 10000 h 10000"/>
              <a:gd name="connsiteX3" fmla="*/ 5479 w 10116"/>
              <a:gd name="connsiteY3" fmla="*/ 5392 h 10000"/>
              <a:gd name="connsiteX4" fmla="*/ 0 w 10116"/>
              <a:gd name="connsiteY4" fmla="*/ 0 h 10000"/>
              <a:gd name="connsiteX0-1" fmla="*/ 116 w 10116"/>
              <a:gd name="connsiteY0-2" fmla="*/ 0 h 9954"/>
              <a:gd name="connsiteX1-3" fmla="*/ 10116 w 10116"/>
              <a:gd name="connsiteY1-4" fmla="*/ 9954 h 9954"/>
              <a:gd name="connsiteX2-5" fmla="*/ 8509 w 10116"/>
              <a:gd name="connsiteY2-6" fmla="*/ 9934 h 9954"/>
              <a:gd name="connsiteX3-7" fmla="*/ 5479 w 10116"/>
              <a:gd name="connsiteY3-8" fmla="*/ 5392 h 9954"/>
              <a:gd name="connsiteX4-9" fmla="*/ 0 w 10116"/>
              <a:gd name="connsiteY4-10" fmla="*/ 0 h 9954"/>
              <a:gd name="connsiteX0-11" fmla="*/ 115 w 10000"/>
              <a:gd name="connsiteY0-12" fmla="*/ 0 h 10046"/>
              <a:gd name="connsiteX1-13" fmla="*/ 10000 w 10000"/>
              <a:gd name="connsiteY1-14" fmla="*/ 10000 h 10046"/>
              <a:gd name="connsiteX2-15" fmla="*/ 8371 w 10000"/>
              <a:gd name="connsiteY2-16" fmla="*/ 10046 h 10046"/>
              <a:gd name="connsiteX3-17" fmla="*/ 5416 w 10000"/>
              <a:gd name="connsiteY3-18" fmla="*/ 5417 h 10046"/>
              <a:gd name="connsiteX4-19" fmla="*/ 0 w 10000"/>
              <a:gd name="connsiteY4-20" fmla="*/ 0 h 10046"/>
              <a:gd name="connsiteX0-21" fmla="*/ 115 w 10000"/>
              <a:gd name="connsiteY0-22" fmla="*/ 0 h 10046"/>
              <a:gd name="connsiteX1-23" fmla="*/ 10000 w 10000"/>
              <a:gd name="connsiteY1-24" fmla="*/ 10000 h 10046"/>
              <a:gd name="connsiteX2-25" fmla="*/ 8371 w 10000"/>
              <a:gd name="connsiteY2-26" fmla="*/ 10046 h 10046"/>
              <a:gd name="connsiteX3-27" fmla="*/ 5416 w 10000"/>
              <a:gd name="connsiteY3-28" fmla="*/ 5417 h 10046"/>
              <a:gd name="connsiteX4-29" fmla="*/ 0 w 10000"/>
              <a:gd name="connsiteY4-30" fmla="*/ 0 h 10046"/>
              <a:gd name="connsiteX0-31" fmla="*/ 115 w 10000"/>
              <a:gd name="connsiteY0-32" fmla="*/ 0 h 10046"/>
              <a:gd name="connsiteX1-33" fmla="*/ 10000 w 10000"/>
              <a:gd name="connsiteY1-34" fmla="*/ 10000 h 10046"/>
              <a:gd name="connsiteX2-35" fmla="*/ 8371 w 10000"/>
              <a:gd name="connsiteY2-36" fmla="*/ 10046 h 10046"/>
              <a:gd name="connsiteX3-37" fmla="*/ 4959 w 10000"/>
              <a:gd name="connsiteY3-38" fmla="*/ 5205 h 10046"/>
              <a:gd name="connsiteX4-39" fmla="*/ 0 w 10000"/>
              <a:gd name="connsiteY4-40" fmla="*/ 0 h 10046"/>
              <a:gd name="connsiteX0-41" fmla="*/ 115 w 10000"/>
              <a:gd name="connsiteY0-42" fmla="*/ 0 h 10046"/>
              <a:gd name="connsiteX1-43" fmla="*/ 10000 w 10000"/>
              <a:gd name="connsiteY1-44" fmla="*/ 10000 h 10046"/>
              <a:gd name="connsiteX2-45" fmla="*/ 8371 w 10000"/>
              <a:gd name="connsiteY2-46" fmla="*/ 10046 h 10046"/>
              <a:gd name="connsiteX3-47" fmla="*/ 4959 w 10000"/>
              <a:gd name="connsiteY3-48" fmla="*/ 5205 h 10046"/>
              <a:gd name="connsiteX4-49" fmla="*/ 0 w 10000"/>
              <a:gd name="connsiteY4-50" fmla="*/ 0 h 10046"/>
              <a:gd name="connsiteX0-51" fmla="*/ 396 w 10281"/>
              <a:gd name="connsiteY0-52" fmla="*/ 273 h 10319"/>
              <a:gd name="connsiteX1-53" fmla="*/ 10281 w 10281"/>
              <a:gd name="connsiteY1-54" fmla="*/ 10273 h 10319"/>
              <a:gd name="connsiteX2-55" fmla="*/ 8652 w 10281"/>
              <a:gd name="connsiteY2-56" fmla="*/ 10319 h 10319"/>
              <a:gd name="connsiteX3-57" fmla="*/ 5240 w 10281"/>
              <a:gd name="connsiteY3-58" fmla="*/ 5478 h 10319"/>
              <a:gd name="connsiteX4-59" fmla="*/ 0 w 10281"/>
              <a:gd name="connsiteY4-60" fmla="*/ 0 h 1031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281" h="10319">
                <a:moveTo>
                  <a:pt x="396" y="273"/>
                </a:moveTo>
                <a:cubicBezTo>
                  <a:pt x="396" y="273"/>
                  <a:pt x="6281" y="3807"/>
                  <a:pt x="10281" y="10273"/>
                </a:cubicBezTo>
                <a:lnTo>
                  <a:pt x="8652" y="10319"/>
                </a:lnTo>
                <a:cubicBezTo>
                  <a:pt x="7929" y="9092"/>
                  <a:pt x="7008" y="7654"/>
                  <a:pt x="5240" y="5478"/>
                </a:cubicBezTo>
                <a:cubicBezTo>
                  <a:pt x="3031" y="2793"/>
                  <a:pt x="166" y="231"/>
                  <a:pt x="0" y="0"/>
                </a:cubicBezTo>
              </a:path>
            </a:pathLst>
          </a:custGeom>
          <a:solidFill>
            <a:srgbClr val="FFC000"/>
          </a:solidFill>
          <a:ln w="0">
            <a:noFill/>
            <a:prstDash val="solid"/>
            <a:round/>
          </a:ln>
        </p:spPr>
        <p:txBody>
          <a:bodyPr vert="horz" wrap="square" lIns="91440" tIns="45720" rIns="91440" bIns="45720" numCol="1" anchor="t" anchorCtr="0" compatLnSpc="1"/>
          <a:lstStyle/>
          <a:p>
            <a:endParaRPr lang="zh-CN" altLang="en-US"/>
          </a:p>
        </p:txBody>
      </p:sp>
      <p:sp>
        <p:nvSpPr>
          <p:cNvPr id="44" name="TextBox 43"/>
          <p:cNvSpPr txBox="1"/>
          <p:nvPr/>
        </p:nvSpPr>
        <p:spPr>
          <a:xfrm>
            <a:off x="1427811" y="3477997"/>
            <a:ext cx="2348230" cy="260350"/>
          </a:xfrm>
          <a:prstGeom prst="rect">
            <a:avLst/>
          </a:prstGeom>
          <a:noFill/>
        </p:spPr>
        <p:txBody>
          <a:bodyPr wrap="none" rtlCol="0">
            <a:spAutoFit/>
          </a:bodyPr>
          <a:lstStyle/>
          <a:p>
            <a:pPr algn="ctr"/>
            <a:r>
              <a:rPr lang="zh-CN" altLang="en-US" sz="1100" b="1" dirty="0">
                <a:solidFill>
                  <a:schemeClr val="bg1">
                    <a:lumMod val="65000"/>
                  </a:schemeClr>
                </a:solidFill>
                <a:latin typeface="微软雅黑" panose="020B0503020204020204" pitchFamily="34" charset="-122"/>
                <a:ea typeface="微软雅黑" panose="020B0503020204020204" pitchFamily="34" charset="-122"/>
              </a:rPr>
              <a:t>答辩人</a:t>
            </a:r>
            <a:r>
              <a:rPr lang="zh-CN" altLang="en-US" sz="1100" b="1" dirty="0" smtClean="0">
                <a:solidFill>
                  <a:schemeClr val="bg1">
                    <a:lumMod val="65000"/>
                  </a:schemeClr>
                </a:solidFill>
                <a:latin typeface="微软雅黑" panose="020B0503020204020204" pitchFamily="34" charset="-122"/>
                <a:ea typeface="微软雅黑" panose="020B0503020204020204" pitchFamily="34" charset="-122"/>
              </a:rPr>
              <a:t>：周慧雨     指导老师</a:t>
            </a:r>
            <a:r>
              <a:rPr lang="zh-CN" altLang="en-US" sz="1100" dirty="0" smtClean="0">
                <a:solidFill>
                  <a:schemeClr val="bg1">
                    <a:lumMod val="65000"/>
                  </a:schemeClr>
                </a:solidFill>
                <a:latin typeface="微软雅黑" panose="020B0503020204020204" pitchFamily="34" charset="-122"/>
                <a:ea typeface="微软雅黑" panose="020B0503020204020204" pitchFamily="34" charset="-122"/>
              </a:rPr>
              <a:t>：张磊</a:t>
            </a:r>
            <a:endParaRPr lang="zh-CN" altLang="en-US" sz="1100" dirty="0">
              <a:solidFill>
                <a:schemeClr val="bg1">
                  <a:lumMod val="65000"/>
                </a:schemeClr>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773186" y="3388861"/>
            <a:ext cx="406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Freeform 6"/>
          <p:cNvSpPr/>
          <p:nvPr/>
        </p:nvSpPr>
        <p:spPr bwMode="auto">
          <a:xfrm>
            <a:off x="-25006" y="1915926"/>
            <a:ext cx="6417701" cy="3385752"/>
          </a:xfrm>
          <a:custGeom>
            <a:avLst/>
            <a:gdLst>
              <a:gd name="T0" fmla="*/ 0 w 899"/>
              <a:gd name="T1" fmla="*/ 360 h 489"/>
              <a:gd name="T2" fmla="*/ 2 w 899"/>
              <a:gd name="T3" fmla="*/ 356 h 489"/>
              <a:gd name="T4" fmla="*/ 899 w 899"/>
              <a:gd name="T5" fmla="*/ 0 h 489"/>
              <a:gd name="T6" fmla="*/ 0 w 899"/>
              <a:gd name="T7" fmla="*/ 477 h 489"/>
              <a:gd name="T8" fmla="*/ 0 w 899"/>
              <a:gd name="T9" fmla="*/ 360 h 489"/>
              <a:gd name="connsiteX0" fmla="*/ 0 w 9926"/>
              <a:gd name="connsiteY0" fmla="*/ 7226 h 9662"/>
              <a:gd name="connsiteX1" fmla="*/ 22 w 9926"/>
              <a:gd name="connsiteY1" fmla="*/ 7144 h 9662"/>
              <a:gd name="connsiteX2" fmla="*/ 9926 w 9926"/>
              <a:gd name="connsiteY2" fmla="*/ 0 h 9662"/>
              <a:gd name="connsiteX3" fmla="*/ 0 w 9926"/>
              <a:gd name="connsiteY3" fmla="*/ 9619 h 9662"/>
              <a:gd name="connsiteX4" fmla="*/ 0 w 9926"/>
              <a:gd name="connsiteY4" fmla="*/ 7226 h 9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26" h="9662">
                <a:moveTo>
                  <a:pt x="0" y="7226"/>
                </a:moveTo>
                <a:cubicBezTo>
                  <a:pt x="7" y="7199"/>
                  <a:pt x="15" y="7171"/>
                  <a:pt x="22" y="7144"/>
                </a:cubicBezTo>
                <a:cubicBezTo>
                  <a:pt x="3660" y="9864"/>
                  <a:pt x="9147" y="6748"/>
                  <a:pt x="9926" y="0"/>
                </a:cubicBezTo>
                <a:cubicBezTo>
                  <a:pt x="9081" y="9366"/>
                  <a:pt x="3604" y="9864"/>
                  <a:pt x="0" y="9619"/>
                </a:cubicBezTo>
                <a:lnTo>
                  <a:pt x="0" y="7226"/>
                </a:lnTo>
              </a:path>
            </a:pathLst>
          </a:custGeom>
          <a:solidFill>
            <a:srgbClr val="FFC000"/>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13362"/>
    </mc:Choice>
    <mc:Fallback>
      <p:transition spd="slow" advTm="13362"/>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1500" fill="hold"/>
                                            <p:tgtEl>
                                              <p:spTgt spid="24"/>
                                            </p:tgtEl>
                                            <p:attrNameLst>
                                              <p:attrName>ppt_x</p:attrName>
                                            </p:attrNameLst>
                                          </p:cBhvr>
                                          <p:tavLst>
                                            <p:tav tm="0">
                                              <p:val>
                                                <p:strVal val="1+#ppt_w/2"/>
                                              </p:val>
                                            </p:tav>
                                            <p:tav tm="100000">
                                              <p:val>
                                                <p:strVal val="#ppt_x"/>
                                              </p:val>
                                            </p:tav>
                                          </p:tavLst>
                                        </p:anim>
                                        <p:anim calcmode="lin" valueType="num">
                                          <p:cBhvr additive="base">
                                            <p:cTn id="8" dur="1500" fill="hold"/>
                                            <p:tgtEl>
                                              <p:spTgt spid="24"/>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2" presetClass="entr" presetSubtype="1"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wipe(up)">
                                          <p:cBhvr>
                                            <p:cTn id="15" dur="500"/>
                                            <p:tgtEl>
                                              <p:spTgt spid="43"/>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up)">
                                          <p:cBhvr>
                                            <p:cTn id="18" dur="500"/>
                                            <p:tgtEl>
                                              <p:spTgt spid="5"/>
                                            </p:tgtEl>
                                          </p:cBhvr>
                                        </p:animEffect>
                                      </p:childTnLst>
                                    </p:cTn>
                                  </p:par>
                                </p:childTnLst>
                              </p:cTn>
                            </p:par>
                            <p:par>
                              <p:cTn id="19" fill="hold">
                                <p:stCondLst>
                                  <p:cond delay="2000"/>
                                </p:stCondLst>
                                <p:childTnLst>
                                  <p:par>
                                    <p:cTn id="20" presetID="22" presetClass="entr" presetSubtype="4" fill="hold" grpId="0" nodeType="afterEffect">
                                      <p:stCondLst>
                                        <p:cond delay="500"/>
                                      </p:stCondLst>
                                      <p:iterate type="lt">
                                        <p:tmPct val="10000"/>
                                      </p:iterate>
                                      <p:childTnLst>
                                        <p:set>
                                          <p:cBhvr>
                                            <p:cTn id="21" dur="1" fill="hold">
                                              <p:stCondLst>
                                                <p:cond delay="0"/>
                                              </p:stCondLst>
                                            </p:cTn>
                                            <p:tgtEl>
                                              <p:spTgt spid="41"/>
                                            </p:tgtEl>
                                            <p:attrNameLst>
                                              <p:attrName>style.visibility</p:attrName>
                                            </p:attrNameLst>
                                          </p:cBhvr>
                                          <p:to>
                                            <p:strVal val="visible"/>
                                          </p:to>
                                        </p:set>
                                        <p:animEffect transition="in" filter="wipe(down)">
                                          <p:cBhvr>
                                            <p:cTn id="22" dur="1000"/>
                                            <p:tgtEl>
                                              <p:spTgt spid="41"/>
                                            </p:tgtEl>
                                          </p:cBhvr>
                                        </p:animEffect>
                                      </p:childTnLst>
                                    </p:cTn>
                                  </p:par>
                                </p:childTnLst>
                              </p:cTn>
                            </p:par>
                            <p:par>
                              <p:cTn id="23" fill="hold">
                                <p:stCondLst>
                                  <p:cond delay="5000"/>
                                </p:stCondLst>
                                <p:childTnLst>
                                  <p:par>
                                    <p:cTn id="24" presetID="22" presetClass="entr" presetSubtype="8" fill="hold" grpId="0" nodeType="after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wipe(left)">
                                          <p:cBhvr>
                                            <p:cTn id="26" dur="1000"/>
                                            <p:tgtEl>
                                              <p:spTgt spid="42"/>
                                            </p:tgtEl>
                                          </p:cBhvr>
                                        </p:animEffect>
                                      </p:childTnLst>
                                    </p:cTn>
                                  </p:par>
                                </p:childTnLst>
                              </p:cTn>
                            </p:par>
                            <p:par>
                              <p:cTn id="27" fill="hold">
                                <p:stCondLst>
                                  <p:cond delay="6000"/>
                                </p:stCondLst>
                                <p:childTnLst>
                                  <p:par>
                                    <p:cTn id="28" presetID="2" presetClass="entr" presetSubtype="4" fill="hold" nodeType="afterEffect" p14:presetBounceEnd="50000">
                                      <p:stCondLst>
                                        <p:cond delay="0"/>
                                      </p:stCondLst>
                                      <p:childTnLst>
                                        <p:set>
                                          <p:cBhvr>
                                            <p:cTn id="29" dur="1" fill="hold">
                                              <p:stCondLst>
                                                <p:cond delay="0"/>
                                              </p:stCondLst>
                                            </p:cTn>
                                            <p:tgtEl>
                                              <p:spTgt spid="46"/>
                                            </p:tgtEl>
                                            <p:attrNameLst>
                                              <p:attrName>style.visibility</p:attrName>
                                            </p:attrNameLst>
                                          </p:cBhvr>
                                          <p:to>
                                            <p:strVal val="visible"/>
                                          </p:to>
                                        </p:set>
                                        <p:anim calcmode="lin" valueType="num" p14:bounceEnd="50000">
                                          <p:cBhvr additive="base">
                                            <p:cTn id="30" dur="500" fill="hold"/>
                                            <p:tgtEl>
                                              <p:spTgt spid="46"/>
                                            </p:tgtEl>
                                            <p:attrNameLst>
                                              <p:attrName>ppt_x</p:attrName>
                                            </p:attrNameLst>
                                          </p:cBhvr>
                                          <p:tavLst>
                                            <p:tav tm="0">
                                              <p:val>
                                                <p:strVal val="#ppt_x"/>
                                              </p:val>
                                            </p:tav>
                                            <p:tav tm="100000">
                                              <p:val>
                                                <p:strVal val="#ppt_x"/>
                                              </p:val>
                                            </p:tav>
                                          </p:tavLst>
                                        </p:anim>
                                        <p:anim calcmode="lin" valueType="num" p14:bounceEnd="50000">
                                          <p:cBhvr additive="base">
                                            <p:cTn id="31" dur="500" fill="hold"/>
                                            <p:tgtEl>
                                              <p:spTgt spid="46"/>
                                            </p:tgtEl>
                                            <p:attrNameLst>
                                              <p:attrName>ppt_y</p:attrName>
                                            </p:attrNameLst>
                                          </p:cBhvr>
                                          <p:tavLst>
                                            <p:tav tm="0">
                                              <p:val>
                                                <p:strVal val="1+#ppt_h/2"/>
                                              </p:val>
                                            </p:tav>
                                            <p:tav tm="100000">
                                              <p:val>
                                                <p:strVal val="#ppt_y"/>
                                              </p:val>
                                            </p:tav>
                                          </p:tavLst>
                                        </p:anim>
                                      </p:childTnLst>
                                    </p:cTn>
                                  </p:par>
                                </p:childTnLst>
                              </p:cTn>
                            </p:par>
                            <p:par>
                              <p:cTn id="32" fill="hold">
                                <p:stCondLst>
                                  <p:cond delay="6500"/>
                                </p:stCondLst>
                                <p:childTnLst>
                                  <p:par>
                                    <p:cTn id="33" presetID="22" presetClass="entr" presetSubtype="8" fill="hold" grpId="0" nodeType="after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wipe(left)">
                                          <p:cBhvr>
                                            <p:cTn id="35"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1" grpId="0"/>
          <p:bldP spid="42" grpId="0"/>
          <p:bldP spid="43" grpId="0" animBg="1"/>
          <p:bldP spid="44" grpId="0"/>
          <p:bldP spid="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1500" fill="hold"/>
                                            <p:tgtEl>
                                              <p:spTgt spid="24"/>
                                            </p:tgtEl>
                                            <p:attrNameLst>
                                              <p:attrName>ppt_x</p:attrName>
                                            </p:attrNameLst>
                                          </p:cBhvr>
                                          <p:tavLst>
                                            <p:tav tm="0">
                                              <p:val>
                                                <p:strVal val="1+#ppt_w/2"/>
                                              </p:val>
                                            </p:tav>
                                            <p:tav tm="100000">
                                              <p:val>
                                                <p:strVal val="#ppt_x"/>
                                              </p:val>
                                            </p:tav>
                                          </p:tavLst>
                                        </p:anim>
                                        <p:anim calcmode="lin" valueType="num">
                                          <p:cBhvr additive="base">
                                            <p:cTn id="8" dur="1500" fill="hold"/>
                                            <p:tgtEl>
                                              <p:spTgt spid="24"/>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2" presetClass="entr" presetSubtype="1"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wipe(up)">
                                          <p:cBhvr>
                                            <p:cTn id="15" dur="500"/>
                                            <p:tgtEl>
                                              <p:spTgt spid="43"/>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up)">
                                          <p:cBhvr>
                                            <p:cTn id="18" dur="500"/>
                                            <p:tgtEl>
                                              <p:spTgt spid="5"/>
                                            </p:tgtEl>
                                          </p:cBhvr>
                                        </p:animEffect>
                                      </p:childTnLst>
                                    </p:cTn>
                                  </p:par>
                                </p:childTnLst>
                              </p:cTn>
                            </p:par>
                            <p:par>
                              <p:cTn id="19" fill="hold">
                                <p:stCondLst>
                                  <p:cond delay="2000"/>
                                </p:stCondLst>
                                <p:childTnLst>
                                  <p:par>
                                    <p:cTn id="20" presetID="22" presetClass="entr" presetSubtype="4" fill="hold" grpId="0" nodeType="afterEffect">
                                      <p:stCondLst>
                                        <p:cond delay="500"/>
                                      </p:stCondLst>
                                      <p:iterate type="lt">
                                        <p:tmPct val="10000"/>
                                      </p:iterate>
                                      <p:childTnLst>
                                        <p:set>
                                          <p:cBhvr>
                                            <p:cTn id="21" dur="1" fill="hold">
                                              <p:stCondLst>
                                                <p:cond delay="0"/>
                                              </p:stCondLst>
                                            </p:cTn>
                                            <p:tgtEl>
                                              <p:spTgt spid="41"/>
                                            </p:tgtEl>
                                            <p:attrNameLst>
                                              <p:attrName>style.visibility</p:attrName>
                                            </p:attrNameLst>
                                          </p:cBhvr>
                                          <p:to>
                                            <p:strVal val="visible"/>
                                          </p:to>
                                        </p:set>
                                        <p:animEffect transition="in" filter="wipe(down)">
                                          <p:cBhvr>
                                            <p:cTn id="22" dur="1000"/>
                                            <p:tgtEl>
                                              <p:spTgt spid="41"/>
                                            </p:tgtEl>
                                          </p:cBhvr>
                                        </p:animEffect>
                                      </p:childTnLst>
                                    </p:cTn>
                                  </p:par>
                                </p:childTnLst>
                              </p:cTn>
                            </p:par>
                            <p:par>
                              <p:cTn id="23" fill="hold">
                                <p:stCondLst>
                                  <p:cond delay="5000"/>
                                </p:stCondLst>
                                <p:childTnLst>
                                  <p:par>
                                    <p:cTn id="24" presetID="22" presetClass="entr" presetSubtype="8" fill="hold" grpId="0" nodeType="after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wipe(left)">
                                          <p:cBhvr>
                                            <p:cTn id="26" dur="1000"/>
                                            <p:tgtEl>
                                              <p:spTgt spid="42"/>
                                            </p:tgtEl>
                                          </p:cBhvr>
                                        </p:animEffect>
                                      </p:childTnLst>
                                    </p:cTn>
                                  </p:par>
                                </p:childTnLst>
                              </p:cTn>
                            </p:par>
                            <p:par>
                              <p:cTn id="27" fill="hold">
                                <p:stCondLst>
                                  <p:cond delay="6000"/>
                                </p:stCondLst>
                                <p:childTnLst>
                                  <p:par>
                                    <p:cTn id="28" presetID="2" presetClass="entr" presetSubtype="4" fill="hold" nodeType="afterEffect">
                                      <p:stCondLst>
                                        <p:cond delay="0"/>
                                      </p:stCondLst>
                                      <p:childTnLst>
                                        <p:set>
                                          <p:cBhvr>
                                            <p:cTn id="29" dur="1" fill="hold">
                                              <p:stCondLst>
                                                <p:cond delay="0"/>
                                              </p:stCondLst>
                                            </p:cTn>
                                            <p:tgtEl>
                                              <p:spTgt spid="46"/>
                                            </p:tgtEl>
                                            <p:attrNameLst>
                                              <p:attrName>style.visibility</p:attrName>
                                            </p:attrNameLst>
                                          </p:cBhvr>
                                          <p:to>
                                            <p:strVal val="visible"/>
                                          </p:to>
                                        </p:set>
                                        <p:anim calcmode="lin" valueType="num">
                                          <p:cBhvr additive="base">
                                            <p:cTn id="30" dur="500" fill="hold"/>
                                            <p:tgtEl>
                                              <p:spTgt spid="46"/>
                                            </p:tgtEl>
                                            <p:attrNameLst>
                                              <p:attrName>ppt_x</p:attrName>
                                            </p:attrNameLst>
                                          </p:cBhvr>
                                          <p:tavLst>
                                            <p:tav tm="0">
                                              <p:val>
                                                <p:strVal val="#ppt_x"/>
                                              </p:val>
                                            </p:tav>
                                            <p:tav tm="100000">
                                              <p:val>
                                                <p:strVal val="#ppt_x"/>
                                              </p:val>
                                            </p:tav>
                                          </p:tavLst>
                                        </p:anim>
                                        <p:anim calcmode="lin" valueType="num">
                                          <p:cBhvr additive="base">
                                            <p:cTn id="31" dur="500" fill="hold"/>
                                            <p:tgtEl>
                                              <p:spTgt spid="46"/>
                                            </p:tgtEl>
                                            <p:attrNameLst>
                                              <p:attrName>ppt_y</p:attrName>
                                            </p:attrNameLst>
                                          </p:cBhvr>
                                          <p:tavLst>
                                            <p:tav tm="0">
                                              <p:val>
                                                <p:strVal val="1+#ppt_h/2"/>
                                              </p:val>
                                            </p:tav>
                                            <p:tav tm="100000">
                                              <p:val>
                                                <p:strVal val="#ppt_y"/>
                                              </p:val>
                                            </p:tav>
                                          </p:tavLst>
                                        </p:anim>
                                      </p:childTnLst>
                                    </p:cTn>
                                  </p:par>
                                </p:childTnLst>
                              </p:cTn>
                            </p:par>
                            <p:par>
                              <p:cTn id="32" fill="hold">
                                <p:stCondLst>
                                  <p:cond delay="6500"/>
                                </p:stCondLst>
                                <p:childTnLst>
                                  <p:par>
                                    <p:cTn id="33" presetID="22" presetClass="entr" presetSubtype="8" fill="hold" grpId="0" nodeType="after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wipe(left)">
                                          <p:cBhvr>
                                            <p:cTn id="35"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1" grpId="0"/>
          <p:bldP spid="42" grpId="0"/>
          <p:bldP spid="43" grpId="0" animBg="1"/>
          <p:bldP spid="44" grpId="0"/>
          <p:bldP spid="5"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0" y="483518"/>
            <a:ext cx="9144000" cy="0"/>
          </a:xfrm>
          <a:prstGeom prst="line">
            <a:avLst/>
          </a:prstGeom>
          <a:ln w="19050">
            <a:solidFill>
              <a:srgbClr val="414455"/>
            </a:solidFill>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611560" y="267494"/>
            <a:ext cx="1800200" cy="432048"/>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研究思路</a:t>
            </a:r>
            <a:endParaRPr lang="zh-CN" altLang="en-US" b="1" dirty="0">
              <a:latin typeface="微软雅黑" panose="020B0503020204020204" pitchFamily="34" charset="-122"/>
              <a:ea typeface="微软雅黑" panose="020B0503020204020204" pitchFamily="34" charset="-122"/>
            </a:endParaRPr>
          </a:p>
        </p:txBody>
      </p:sp>
      <p:sp>
        <p:nvSpPr>
          <p:cNvPr id="5" name="矩形 4"/>
          <p:cNvSpPr/>
          <p:nvPr/>
        </p:nvSpPr>
        <p:spPr>
          <a:xfrm>
            <a:off x="2336411" y="3688970"/>
            <a:ext cx="5293497" cy="860952"/>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anchor="ctr"/>
          <a:lstStyle/>
          <a:p>
            <a:pPr marL="0" marR="0" lvl="0" algn="ctr" defTabSz="914400" eaLnBrk="1" fontAlgn="auto" latinLnBrk="0" hangingPunct="1">
              <a:lnSpc>
                <a:spcPct val="120000"/>
              </a:lnSpc>
              <a:spcBef>
                <a:spcPts val="0"/>
              </a:spcBef>
              <a:spcAft>
                <a:spcPts val="0"/>
              </a:spcAft>
              <a:buClrTx/>
              <a:buSzTx/>
              <a:buFontTx/>
              <a:buNone/>
              <a:defRPr/>
            </a:pPr>
            <a:r>
              <a:rPr kumimoji="0" lang="zh-CN" altLang="en-US" sz="1600" i="0" u="none" strike="noStrike" kern="0" cap="none" spc="0" normalizeH="0" baseline="0" noProof="0" dirty="0">
                <a:ln>
                  <a:noFill/>
                </a:ln>
                <a:solidFill>
                  <a:srgbClr val="404040"/>
                </a:solidFill>
                <a:effectLst/>
                <a:uLnTx/>
                <a:uFillTx/>
                <a:latin typeface="+mn-ea"/>
                <a:cs typeface="+mn-cs"/>
              </a:rPr>
              <a:t>通过在各大防火墙环境下测试该方案的可行性、隐蔽性等</a:t>
            </a:r>
            <a:endParaRPr kumimoji="0" lang="zh-CN" altLang="en-US" sz="1600" i="0" u="none" strike="noStrike" kern="0" cap="none" spc="0" normalizeH="0" baseline="0" noProof="0" dirty="0">
              <a:ln>
                <a:noFill/>
              </a:ln>
              <a:solidFill>
                <a:srgbClr val="404040"/>
              </a:solidFill>
              <a:effectLst/>
              <a:uLnTx/>
              <a:uFillTx/>
              <a:latin typeface="+mn-ea"/>
              <a:cs typeface="+mn-cs"/>
            </a:endParaRPr>
          </a:p>
        </p:txBody>
      </p:sp>
      <p:grpSp>
        <p:nvGrpSpPr>
          <p:cNvPr id="6" name="Group 38"/>
          <p:cNvGrpSpPr/>
          <p:nvPr/>
        </p:nvGrpSpPr>
        <p:grpSpPr bwMode="auto">
          <a:xfrm>
            <a:off x="735405" y="3272471"/>
            <a:ext cx="1585583" cy="1800243"/>
            <a:chOff x="2924" y="2105"/>
            <a:chExt cx="614" cy="712"/>
          </a:xfrm>
        </p:grpSpPr>
        <p:sp>
          <p:nvSpPr>
            <p:cNvPr id="7" name="Oval 39"/>
            <p:cNvSpPr>
              <a:spLocks noChangeArrowheads="1"/>
            </p:cNvSpPr>
            <p:nvPr/>
          </p:nvSpPr>
          <p:spPr bwMode="auto">
            <a:xfrm>
              <a:off x="2924" y="2613"/>
              <a:ext cx="590" cy="204"/>
            </a:xfrm>
            <a:prstGeom prst="ellipse">
              <a:avLst/>
            </a:prstGeom>
            <a:gradFill rotWithShape="1">
              <a:gsLst>
                <a:gs pos="0">
                  <a:sysClr val="windowText" lastClr="000000">
                    <a:alpha val="50000"/>
                  </a:sysClr>
                </a:gs>
                <a:gs pos="100000">
                  <a:sysClr val="windowText" lastClr="000000">
                    <a:gamma/>
                    <a:shade val="46275"/>
                    <a:invGamma/>
                    <a:alpha val="0"/>
                  </a:sysClr>
                </a:gs>
              </a:gsLst>
              <a:path path="shape">
                <a:fillToRect l="50000" t="50000" r="50000" b="50000"/>
              </a:path>
            </a:gradFill>
            <a:ln w="31750" cap="rnd" algn="ctr">
              <a:noFill/>
              <a:prstDash val="sysDot"/>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grpSp>
          <p:nvGrpSpPr>
            <p:cNvPr id="9" name="Group 40"/>
            <p:cNvGrpSpPr/>
            <p:nvPr/>
          </p:nvGrpSpPr>
          <p:grpSpPr bwMode="auto">
            <a:xfrm>
              <a:off x="2925" y="2105"/>
              <a:ext cx="613" cy="623"/>
              <a:chOff x="1157" y="1788"/>
              <a:chExt cx="613" cy="623"/>
            </a:xfrm>
          </p:grpSpPr>
          <p:grpSp>
            <p:nvGrpSpPr>
              <p:cNvPr id="10" name="Group 41"/>
              <p:cNvGrpSpPr/>
              <p:nvPr/>
            </p:nvGrpSpPr>
            <p:grpSpPr bwMode="auto">
              <a:xfrm>
                <a:off x="1157" y="1788"/>
                <a:ext cx="613" cy="623"/>
                <a:chOff x="2335" y="1122"/>
                <a:chExt cx="1089" cy="1106"/>
              </a:xfrm>
            </p:grpSpPr>
            <p:sp>
              <p:nvSpPr>
                <p:cNvPr id="12" name="Oval 42"/>
                <p:cNvSpPr>
                  <a:spLocks noChangeArrowheads="1"/>
                </p:cNvSpPr>
                <p:nvPr/>
              </p:nvSpPr>
              <p:spPr bwMode="auto">
                <a:xfrm>
                  <a:off x="2335" y="1139"/>
                  <a:ext cx="1089" cy="1089"/>
                </a:xfrm>
                <a:prstGeom prst="ellipse">
                  <a:avLst/>
                </a:prstGeom>
                <a:solidFill>
                  <a:srgbClr val="404040"/>
                </a:solidFill>
                <a:ln w="9525" cap="rnd">
                  <a:noFill/>
                  <a:prstDash val="solid"/>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grpSp>
              <p:nvGrpSpPr>
                <p:cNvPr id="13" name="Group 43"/>
                <p:cNvGrpSpPr/>
                <p:nvPr/>
              </p:nvGrpSpPr>
              <p:grpSpPr bwMode="auto">
                <a:xfrm>
                  <a:off x="2374" y="1122"/>
                  <a:ext cx="908" cy="298"/>
                  <a:chOff x="1379" y="1796"/>
                  <a:chExt cx="907" cy="297"/>
                </a:xfrm>
              </p:grpSpPr>
              <p:sp>
                <p:nvSpPr>
                  <p:cNvPr id="14" name="Freeform 44"/>
                  <p:cNvSpPr/>
                  <p:nvPr/>
                </p:nvSpPr>
                <p:spPr bwMode="auto">
                  <a:xfrm>
                    <a:off x="1379" y="1796"/>
                    <a:ext cx="907" cy="297"/>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ysClr val="window" lastClr="FFFFFF">
                          <a:alpha val="75000"/>
                        </a:sysClr>
                      </a:gs>
                      <a:gs pos="100000">
                        <a:sysClr val="window" lastClr="FFFFFF">
                          <a:gamma/>
                          <a:tint val="0"/>
                          <a:invGamma/>
                          <a:alpha val="0"/>
                        </a:sysClr>
                      </a:gs>
                    </a:gsLst>
                    <a:lin ang="5400000" scaled="1"/>
                  </a:gradFill>
                  <a:ln w="9525" cap="flat" cmpd="sng">
                    <a:noFill/>
                    <a:prstDash val="solid"/>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15" name="Oval 45"/>
                  <p:cNvSpPr>
                    <a:spLocks noChangeArrowheads="1"/>
                  </p:cNvSpPr>
                  <p:nvPr/>
                </p:nvSpPr>
                <p:spPr bwMode="auto">
                  <a:xfrm>
                    <a:off x="1771" y="1843"/>
                    <a:ext cx="227" cy="204"/>
                  </a:xfrm>
                  <a:prstGeom prst="ellipse">
                    <a:avLst/>
                  </a:prstGeom>
                  <a:gradFill rotWithShape="1">
                    <a:gsLst>
                      <a:gs pos="0">
                        <a:sysClr val="window" lastClr="FFFFFF"/>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grpSp>
          </p:grpSp>
          <p:sp>
            <p:nvSpPr>
              <p:cNvPr id="11" name="Text Box 46"/>
              <p:cNvSpPr txBox="1">
                <a:spLocks noChangeArrowheads="1"/>
              </p:cNvSpPr>
              <p:nvPr/>
            </p:nvSpPr>
            <p:spPr bwMode="auto">
              <a:xfrm>
                <a:off x="1379" y="2032"/>
                <a:ext cx="156"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微软雅黑" panose="020B0503020204020204" pitchFamily="34" charset="-122"/>
                  </a:defRPr>
                </a:lvl1pPr>
                <a:lvl2pPr marL="742950" indent="-285750" eaLnBrk="0" hangingPunct="0">
                  <a:defRPr b="1">
                    <a:solidFill>
                      <a:schemeClr val="tx1"/>
                    </a:solidFill>
                    <a:latin typeface="Arial" panose="020B0604020202020204" pitchFamily="34" charset="0"/>
                    <a:ea typeface="微软雅黑" panose="020B0503020204020204" pitchFamily="34" charset="-122"/>
                  </a:defRPr>
                </a:lvl2pPr>
                <a:lvl3pPr marL="1143000" indent="-228600" eaLnBrk="0" hangingPunct="0">
                  <a:defRPr b="1">
                    <a:solidFill>
                      <a:schemeClr val="tx1"/>
                    </a:solidFill>
                    <a:latin typeface="Arial" panose="020B0604020202020204" pitchFamily="34" charset="0"/>
                    <a:ea typeface="微软雅黑" panose="020B0503020204020204" pitchFamily="34" charset="-122"/>
                  </a:defRPr>
                </a:lvl3pPr>
                <a:lvl4pPr marL="1600200" indent="-228600" eaLnBrk="0" hangingPunct="0">
                  <a:defRPr b="1">
                    <a:solidFill>
                      <a:schemeClr val="tx1"/>
                    </a:solidFill>
                    <a:latin typeface="Arial" panose="020B0604020202020204" pitchFamily="34" charset="0"/>
                    <a:ea typeface="微软雅黑" panose="020B0503020204020204" pitchFamily="34" charset="-122"/>
                  </a:defRPr>
                </a:lvl4pPr>
                <a:lvl5pPr marL="2057400" indent="-228600" eaLnBrk="0" hangingPunct="0">
                  <a:defRPr b="1">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auto" latinLnBrk="1" hangingPunct="1">
                  <a:lnSpc>
                    <a:spcPct val="100000"/>
                  </a:lnSpc>
                  <a:spcBef>
                    <a:spcPts val="0"/>
                  </a:spcBef>
                  <a:spcAft>
                    <a:spcPts val="0"/>
                  </a:spcAft>
                  <a:buClrTx/>
                  <a:buSzTx/>
                  <a:buFontTx/>
                  <a:buNone/>
                  <a:defRPr/>
                </a:pPr>
                <a:r>
                  <a:rPr kumimoji="1" lang="en-US" altLang="ko-KR" sz="2800" b="1" i="0" u="none" strike="noStrike" kern="0" cap="none" spc="0" normalizeH="0" baseline="0" noProof="0" dirty="0">
                    <a:ln>
                      <a:noFill/>
                    </a:ln>
                    <a:solidFill>
                      <a:sysClr val="window" lastClr="FFFFFF"/>
                    </a:solidFill>
                    <a:effectLst/>
                    <a:uLnTx/>
                    <a:uFillTx/>
                    <a:latin typeface="微软雅黑" panose="020B0503020204020204" pitchFamily="34" charset="-122"/>
                  </a:rPr>
                  <a:t>3</a:t>
                </a:r>
                <a:endParaRPr kumimoji="1" lang="en-US" altLang="ko-KR" sz="2800" b="1" i="0" u="none" strike="noStrike" kern="0" cap="none" spc="0" normalizeH="0" baseline="0" noProof="0" dirty="0">
                  <a:ln>
                    <a:noFill/>
                  </a:ln>
                  <a:solidFill>
                    <a:sysClr val="window" lastClr="FFFFFF"/>
                  </a:solidFill>
                  <a:effectLst/>
                  <a:uLnTx/>
                  <a:uFillTx/>
                  <a:latin typeface="微软雅黑" panose="020B0503020204020204" pitchFamily="34" charset="-122"/>
                </a:endParaRPr>
              </a:p>
            </p:txBody>
          </p:sp>
        </p:grpSp>
      </p:grpSp>
      <p:sp>
        <p:nvSpPr>
          <p:cNvPr id="16" name="矩形 15"/>
          <p:cNvSpPr/>
          <p:nvPr/>
        </p:nvSpPr>
        <p:spPr>
          <a:xfrm>
            <a:off x="1304988" y="2134336"/>
            <a:ext cx="5697542" cy="706627"/>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anchor="ctr"/>
          <a:lstStyle/>
          <a:p>
            <a:pPr marL="0" marR="0" lvl="0" indent="0" algn="l" defTabSz="914400" eaLnBrk="1" fontAlgn="auto" latinLnBrk="0" hangingPunct="1">
              <a:lnSpc>
                <a:spcPct val="120000"/>
              </a:lnSpc>
              <a:spcBef>
                <a:spcPts val="0"/>
              </a:spcBef>
              <a:spcAft>
                <a:spcPts val="0"/>
              </a:spcAft>
              <a:buClrTx/>
              <a:buSzTx/>
              <a:buFontTx/>
              <a:buNone/>
              <a:defRPr/>
            </a:pPr>
            <a:r>
              <a:rPr kumimoji="0" lang="zh-CN" altLang="en-US" sz="1600" i="0" u="none" strike="noStrike" kern="0" cap="none" spc="0" normalizeH="0" baseline="0" noProof="0" dirty="0">
                <a:ln>
                  <a:noFill/>
                </a:ln>
                <a:solidFill>
                  <a:srgbClr val="404040"/>
                </a:solidFill>
                <a:effectLst/>
                <a:uLnTx/>
                <a:uFillTx/>
                <a:latin typeface="+mn-ea"/>
                <a:cs typeface="+mn-cs"/>
              </a:rPr>
              <a:t>在现存的端口隐藏技术的基础上进行研究改进，设计实现一种新的端口隐藏的方式</a:t>
            </a:r>
            <a:endParaRPr kumimoji="0" lang="zh-CN" altLang="en-US" sz="1600" i="0" u="none" strike="noStrike" kern="0" cap="none" spc="0" normalizeH="0" baseline="0" noProof="0" dirty="0">
              <a:ln>
                <a:noFill/>
              </a:ln>
              <a:solidFill>
                <a:srgbClr val="404040"/>
              </a:solidFill>
              <a:effectLst/>
              <a:uLnTx/>
              <a:uFillTx/>
              <a:latin typeface="+mn-ea"/>
              <a:cs typeface="+mn-cs"/>
            </a:endParaRPr>
          </a:p>
        </p:txBody>
      </p:sp>
      <p:grpSp>
        <p:nvGrpSpPr>
          <p:cNvPr id="17" name="Group 38"/>
          <p:cNvGrpSpPr/>
          <p:nvPr/>
        </p:nvGrpSpPr>
        <p:grpSpPr bwMode="auto">
          <a:xfrm>
            <a:off x="78827" y="1966435"/>
            <a:ext cx="1226239" cy="1373122"/>
            <a:chOff x="2924" y="2115"/>
            <a:chExt cx="614" cy="702"/>
          </a:xfrm>
        </p:grpSpPr>
        <p:sp>
          <p:nvSpPr>
            <p:cNvPr id="18" name="Oval 39"/>
            <p:cNvSpPr>
              <a:spLocks noChangeArrowheads="1"/>
            </p:cNvSpPr>
            <p:nvPr/>
          </p:nvSpPr>
          <p:spPr bwMode="auto">
            <a:xfrm>
              <a:off x="2924" y="2613"/>
              <a:ext cx="590" cy="204"/>
            </a:xfrm>
            <a:prstGeom prst="ellipse">
              <a:avLst/>
            </a:prstGeom>
            <a:gradFill rotWithShape="1">
              <a:gsLst>
                <a:gs pos="0">
                  <a:sysClr val="windowText" lastClr="000000">
                    <a:alpha val="50000"/>
                  </a:sysClr>
                </a:gs>
                <a:gs pos="100000">
                  <a:sysClr val="windowText" lastClr="000000">
                    <a:gamma/>
                    <a:shade val="46275"/>
                    <a:invGamma/>
                    <a:alpha val="0"/>
                  </a:sysClr>
                </a:gs>
              </a:gsLst>
              <a:path path="shape">
                <a:fillToRect l="50000" t="50000" r="50000" b="50000"/>
              </a:path>
            </a:gradFill>
            <a:ln w="31750" cap="rnd" algn="ctr">
              <a:noFill/>
              <a:prstDash val="sysDot"/>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grpSp>
          <p:nvGrpSpPr>
            <p:cNvPr id="19" name="Group 40"/>
            <p:cNvGrpSpPr/>
            <p:nvPr/>
          </p:nvGrpSpPr>
          <p:grpSpPr bwMode="auto">
            <a:xfrm>
              <a:off x="2925" y="2115"/>
              <a:ext cx="613" cy="613"/>
              <a:chOff x="1157" y="1798"/>
              <a:chExt cx="613" cy="613"/>
            </a:xfrm>
          </p:grpSpPr>
          <p:grpSp>
            <p:nvGrpSpPr>
              <p:cNvPr id="20" name="Group 41"/>
              <p:cNvGrpSpPr/>
              <p:nvPr/>
            </p:nvGrpSpPr>
            <p:grpSpPr bwMode="auto">
              <a:xfrm>
                <a:off x="1157" y="1798"/>
                <a:ext cx="613" cy="613"/>
                <a:chOff x="2335" y="1139"/>
                <a:chExt cx="1089" cy="1089"/>
              </a:xfrm>
            </p:grpSpPr>
            <p:sp>
              <p:nvSpPr>
                <p:cNvPr id="22" name="Oval 42"/>
                <p:cNvSpPr>
                  <a:spLocks noChangeArrowheads="1"/>
                </p:cNvSpPr>
                <p:nvPr/>
              </p:nvSpPr>
              <p:spPr bwMode="auto">
                <a:xfrm>
                  <a:off x="2335" y="1139"/>
                  <a:ext cx="1089" cy="1089"/>
                </a:xfrm>
                <a:prstGeom prst="ellipse">
                  <a:avLst/>
                </a:prstGeom>
                <a:solidFill>
                  <a:srgbClr val="404040"/>
                </a:solidFill>
                <a:ln w="9525" cap="rnd">
                  <a:noFill/>
                  <a:prstDash val="solid"/>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grpSp>
              <p:nvGrpSpPr>
                <p:cNvPr id="23" name="Group 43"/>
                <p:cNvGrpSpPr/>
                <p:nvPr/>
              </p:nvGrpSpPr>
              <p:grpSpPr bwMode="auto">
                <a:xfrm>
                  <a:off x="2426" y="1142"/>
                  <a:ext cx="908" cy="298"/>
                  <a:chOff x="1431" y="1816"/>
                  <a:chExt cx="907" cy="297"/>
                </a:xfrm>
              </p:grpSpPr>
              <p:sp>
                <p:nvSpPr>
                  <p:cNvPr id="24" name="Freeform 44"/>
                  <p:cNvSpPr/>
                  <p:nvPr/>
                </p:nvSpPr>
                <p:spPr bwMode="auto">
                  <a:xfrm>
                    <a:off x="1431" y="1816"/>
                    <a:ext cx="907" cy="297"/>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ysClr val="window" lastClr="FFFFFF">
                          <a:alpha val="75000"/>
                        </a:sysClr>
                      </a:gs>
                      <a:gs pos="100000">
                        <a:sysClr val="window" lastClr="FFFFFF">
                          <a:gamma/>
                          <a:tint val="0"/>
                          <a:invGamma/>
                          <a:alpha val="0"/>
                        </a:sysClr>
                      </a:gs>
                    </a:gsLst>
                    <a:lin ang="5400000" scaled="1"/>
                  </a:gradFill>
                  <a:ln w="9525" cap="flat" cmpd="sng">
                    <a:noFill/>
                    <a:prstDash val="solid"/>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25" name="Oval 45"/>
                  <p:cNvSpPr>
                    <a:spLocks noChangeArrowheads="1"/>
                  </p:cNvSpPr>
                  <p:nvPr/>
                </p:nvSpPr>
                <p:spPr bwMode="auto">
                  <a:xfrm>
                    <a:off x="1771" y="1843"/>
                    <a:ext cx="227" cy="204"/>
                  </a:xfrm>
                  <a:prstGeom prst="ellipse">
                    <a:avLst/>
                  </a:prstGeom>
                  <a:gradFill rotWithShape="1">
                    <a:gsLst>
                      <a:gs pos="0">
                        <a:sysClr val="window" lastClr="FFFFFF"/>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grpSp>
          </p:grpSp>
          <p:sp>
            <p:nvSpPr>
              <p:cNvPr id="21" name="Text Box 46"/>
              <p:cNvSpPr txBox="1">
                <a:spLocks noChangeArrowheads="1"/>
              </p:cNvSpPr>
              <p:nvPr/>
            </p:nvSpPr>
            <p:spPr bwMode="auto">
              <a:xfrm>
                <a:off x="1371" y="1987"/>
                <a:ext cx="186"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微软雅黑" panose="020B0503020204020204" pitchFamily="34" charset="-122"/>
                  </a:defRPr>
                </a:lvl1pPr>
                <a:lvl2pPr marL="742950" indent="-285750" eaLnBrk="0" hangingPunct="0">
                  <a:defRPr b="1">
                    <a:solidFill>
                      <a:schemeClr val="tx1"/>
                    </a:solidFill>
                    <a:latin typeface="Arial" panose="020B0604020202020204" pitchFamily="34" charset="0"/>
                    <a:ea typeface="微软雅黑" panose="020B0503020204020204" pitchFamily="34" charset="-122"/>
                  </a:defRPr>
                </a:lvl2pPr>
                <a:lvl3pPr marL="1143000" indent="-228600" eaLnBrk="0" hangingPunct="0">
                  <a:defRPr b="1">
                    <a:solidFill>
                      <a:schemeClr val="tx1"/>
                    </a:solidFill>
                    <a:latin typeface="Arial" panose="020B0604020202020204" pitchFamily="34" charset="0"/>
                    <a:ea typeface="微软雅黑" panose="020B0503020204020204" pitchFamily="34" charset="-122"/>
                  </a:defRPr>
                </a:lvl3pPr>
                <a:lvl4pPr marL="1600200" indent="-228600" eaLnBrk="0" hangingPunct="0">
                  <a:defRPr b="1">
                    <a:solidFill>
                      <a:schemeClr val="tx1"/>
                    </a:solidFill>
                    <a:latin typeface="Arial" panose="020B0604020202020204" pitchFamily="34" charset="0"/>
                    <a:ea typeface="微软雅黑" panose="020B0503020204020204" pitchFamily="34" charset="-122"/>
                  </a:defRPr>
                </a:lvl4pPr>
                <a:lvl5pPr marL="2057400" indent="-228600" eaLnBrk="0" hangingPunct="0">
                  <a:defRPr b="1">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auto" latinLnBrk="1" hangingPunct="1">
                  <a:lnSpc>
                    <a:spcPct val="100000"/>
                  </a:lnSpc>
                  <a:spcBef>
                    <a:spcPts val="0"/>
                  </a:spcBef>
                  <a:spcAft>
                    <a:spcPts val="0"/>
                  </a:spcAft>
                  <a:buClrTx/>
                  <a:buSzTx/>
                  <a:buFontTx/>
                  <a:buNone/>
                  <a:defRPr/>
                </a:pPr>
                <a:r>
                  <a:rPr kumimoji="1" lang="en-US" altLang="ko-KR" sz="2400" b="1" i="0" u="none" strike="noStrike" kern="0" cap="none" spc="0" normalizeH="0" baseline="0" noProof="0" dirty="0">
                    <a:ln>
                      <a:noFill/>
                    </a:ln>
                    <a:solidFill>
                      <a:sysClr val="window" lastClr="FFFFFF"/>
                    </a:solidFill>
                    <a:effectLst/>
                    <a:uLnTx/>
                    <a:uFillTx/>
                    <a:latin typeface="微软雅黑" panose="020B0503020204020204" pitchFamily="34" charset="-122"/>
                  </a:rPr>
                  <a:t>2</a:t>
                </a:r>
                <a:endParaRPr kumimoji="1" lang="en-US" altLang="ko-KR" sz="2400" b="1" i="0" u="none" strike="noStrike" kern="0" cap="none" spc="0" normalizeH="0" baseline="0" noProof="0" dirty="0">
                  <a:ln>
                    <a:noFill/>
                  </a:ln>
                  <a:solidFill>
                    <a:sysClr val="window" lastClr="FFFFFF"/>
                  </a:solidFill>
                  <a:effectLst/>
                  <a:uLnTx/>
                  <a:uFillTx/>
                  <a:latin typeface="微软雅黑" panose="020B0503020204020204" pitchFamily="34" charset="-122"/>
                </a:endParaRPr>
              </a:p>
            </p:txBody>
          </p:sp>
        </p:grpSp>
      </p:grpSp>
      <p:sp>
        <p:nvSpPr>
          <p:cNvPr id="26" name="矩形 25"/>
          <p:cNvSpPr/>
          <p:nvPr/>
        </p:nvSpPr>
        <p:spPr>
          <a:xfrm>
            <a:off x="2449830" y="946150"/>
            <a:ext cx="5246370" cy="603250"/>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anchor="ctr"/>
          <a:lstStyle/>
          <a:p>
            <a:pPr marL="0" marR="0" lvl="0" algn="ctr" defTabSz="914400" eaLnBrk="1" fontAlgn="auto" latinLnBrk="0" hangingPunct="1">
              <a:lnSpc>
                <a:spcPct val="120000"/>
              </a:lnSpc>
              <a:spcBef>
                <a:spcPts val="0"/>
              </a:spcBef>
              <a:spcAft>
                <a:spcPts val="0"/>
              </a:spcAft>
              <a:buClrTx/>
              <a:buSzTx/>
              <a:buFontTx/>
              <a:buNone/>
              <a:defRPr/>
            </a:pPr>
            <a:r>
              <a:rPr kumimoji="0" lang="zh-CN" altLang="en-US" sz="1600" i="0" u="none" strike="noStrike" kern="0" cap="none" spc="0" normalizeH="0" baseline="0" noProof="0" dirty="0">
                <a:ln>
                  <a:noFill/>
                </a:ln>
                <a:solidFill>
                  <a:srgbClr val="404040"/>
                </a:solidFill>
                <a:effectLst/>
                <a:uLnTx/>
                <a:uFillTx/>
                <a:latin typeface="+mn-ea"/>
                <a:cs typeface="+mn-cs"/>
              </a:rPr>
              <a:t>针对几种木马隐蔽通信方式的实现层、实现方法、相应的检测技术来对其进行比较，发现总结其优点及缺陷。</a:t>
            </a:r>
            <a:endParaRPr kumimoji="0" lang="zh-CN" altLang="en-US" sz="1600" i="0" u="none" strike="noStrike" kern="0" cap="none" spc="0" normalizeH="0" baseline="0" noProof="0" dirty="0">
              <a:ln>
                <a:noFill/>
              </a:ln>
              <a:solidFill>
                <a:srgbClr val="404040"/>
              </a:solidFill>
              <a:effectLst/>
              <a:uLnTx/>
              <a:uFillTx/>
              <a:latin typeface="+mn-ea"/>
              <a:cs typeface="+mn-cs"/>
            </a:endParaRPr>
          </a:p>
        </p:txBody>
      </p:sp>
      <p:grpSp>
        <p:nvGrpSpPr>
          <p:cNvPr id="27" name="Group 38"/>
          <p:cNvGrpSpPr/>
          <p:nvPr/>
        </p:nvGrpSpPr>
        <p:grpSpPr bwMode="auto">
          <a:xfrm>
            <a:off x="1158628" y="776063"/>
            <a:ext cx="1194939" cy="1119314"/>
            <a:chOff x="5110" y="2111"/>
            <a:chExt cx="743" cy="710"/>
          </a:xfrm>
        </p:grpSpPr>
        <p:sp>
          <p:nvSpPr>
            <p:cNvPr id="28" name="Oval 39"/>
            <p:cNvSpPr>
              <a:spLocks noChangeArrowheads="1"/>
            </p:cNvSpPr>
            <p:nvPr/>
          </p:nvSpPr>
          <p:spPr bwMode="auto">
            <a:xfrm>
              <a:off x="5263" y="2617"/>
              <a:ext cx="590" cy="204"/>
            </a:xfrm>
            <a:prstGeom prst="ellipse">
              <a:avLst/>
            </a:prstGeom>
            <a:gradFill rotWithShape="1">
              <a:gsLst>
                <a:gs pos="0">
                  <a:sysClr val="windowText" lastClr="000000">
                    <a:alpha val="50000"/>
                  </a:sysClr>
                </a:gs>
                <a:gs pos="100000">
                  <a:sysClr val="windowText" lastClr="000000">
                    <a:gamma/>
                    <a:shade val="46275"/>
                    <a:invGamma/>
                    <a:alpha val="0"/>
                  </a:sysClr>
                </a:gs>
              </a:gsLst>
              <a:path path="shape">
                <a:fillToRect l="50000" t="50000" r="50000" b="50000"/>
              </a:path>
            </a:gradFill>
            <a:ln w="31750" cap="rnd" algn="ctr">
              <a:noFill/>
              <a:prstDash val="sysDot"/>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grpSp>
          <p:nvGrpSpPr>
            <p:cNvPr id="30" name="Group 41"/>
            <p:cNvGrpSpPr/>
            <p:nvPr/>
          </p:nvGrpSpPr>
          <p:grpSpPr bwMode="auto">
            <a:xfrm rot="0">
              <a:off x="5110" y="2111"/>
              <a:ext cx="741" cy="613"/>
              <a:chOff x="6216" y="1131"/>
              <a:chExt cx="1317" cy="1089"/>
            </a:xfrm>
          </p:grpSpPr>
          <p:sp>
            <p:nvSpPr>
              <p:cNvPr id="32" name="Oval 42"/>
              <p:cNvSpPr>
                <a:spLocks noChangeArrowheads="1"/>
              </p:cNvSpPr>
              <p:nvPr/>
            </p:nvSpPr>
            <p:spPr bwMode="auto">
              <a:xfrm>
                <a:off x="6444" y="1131"/>
                <a:ext cx="1089" cy="1089"/>
              </a:xfrm>
              <a:prstGeom prst="ellipse">
                <a:avLst/>
              </a:prstGeom>
              <a:solidFill>
                <a:srgbClr val="FFC000"/>
              </a:solidFill>
              <a:ln w="9525" cap="rnd">
                <a:noFill/>
                <a:prstDash val="solid"/>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grpSp>
            <p:nvGrpSpPr>
              <p:cNvPr id="33" name="Group 43"/>
              <p:cNvGrpSpPr/>
              <p:nvPr/>
            </p:nvGrpSpPr>
            <p:grpSpPr bwMode="auto">
              <a:xfrm>
                <a:off x="6216" y="1169"/>
                <a:ext cx="908" cy="298"/>
                <a:chOff x="5217" y="1843"/>
                <a:chExt cx="907" cy="297"/>
              </a:xfrm>
            </p:grpSpPr>
            <p:sp>
              <p:nvSpPr>
                <p:cNvPr id="34" name="Freeform 44"/>
                <p:cNvSpPr/>
                <p:nvPr/>
              </p:nvSpPr>
              <p:spPr bwMode="auto">
                <a:xfrm>
                  <a:off x="5217" y="1843"/>
                  <a:ext cx="907" cy="297"/>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ysClr val="window" lastClr="FFFFFF">
                        <a:alpha val="75000"/>
                      </a:sysClr>
                    </a:gs>
                    <a:gs pos="100000">
                      <a:sysClr val="window" lastClr="FFFFFF">
                        <a:gamma/>
                        <a:tint val="0"/>
                        <a:invGamma/>
                        <a:alpha val="0"/>
                      </a:sysClr>
                    </a:gs>
                  </a:gsLst>
                  <a:lin ang="5400000" scaled="1"/>
                </a:gradFill>
                <a:ln w="9525" cap="flat" cmpd="sng">
                  <a:noFill/>
                  <a:prstDash val="solid"/>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35" name="Oval 45"/>
                <p:cNvSpPr>
                  <a:spLocks noChangeArrowheads="1"/>
                </p:cNvSpPr>
                <p:nvPr/>
              </p:nvSpPr>
              <p:spPr bwMode="auto">
                <a:xfrm>
                  <a:off x="5897" y="1843"/>
                  <a:ext cx="227" cy="204"/>
                </a:xfrm>
                <a:prstGeom prst="ellipse">
                  <a:avLst/>
                </a:prstGeom>
                <a:gradFill rotWithShape="1">
                  <a:gsLst>
                    <a:gs pos="0">
                      <a:sysClr val="window" lastClr="FFFFFF"/>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grpSp>
        </p:grpSp>
      </p:grpSp>
      <p:sp>
        <p:nvSpPr>
          <p:cNvPr id="36" name="文本框 35"/>
          <p:cNvSpPr txBox="1"/>
          <p:nvPr/>
        </p:nvSpPr>
        <p:spPr>
          <a:xfrm>
            <a:off x="1590675" y="1028700"/>
            <a:ext cx="574675" cy="460375"/>
          </a:xfrm>
          <a:prstGeom prst="rect">
            <a:avLst/>
          </a:prstGeom>
          <a:noFill/>
        </p:spPr>
        <p:txBody>
          <a:bodyPr wrap="square" rtlCol="0">
            <a:spAutoFit/>
          </a:bodyPr>
          <a:p>
            <a:r>
              <a:rPr lang="en-US" altLang="zh-CN">
                <a:solidFill>
                  <a:schemeClr val="bg1"/>
                </a:solidFill>
              </a:rPr>
              <a:t>  </a:t>
            </a:r>
            <a:r>
              <a:rPr lang="en-US" altLang="zh-CN" sz="2400">
                <a:solidFill>
                  <a:schemeClr val="bg1"/>
                </a:solidFill>
                <a:latin typeface="微软雅黑" panose="020B0503020204020204" pitchFamily="34" charset="-122"/>
                <a:ea typeface="微软雅黑" panose="020B0503020204020204" pitchFamily="34" charset="-122"/>
              </a:rPr>
              <a:t>1</a:t>
            </a:r>
            <a:endParaRPr lang="en-US" altLang="zh-CN" sz="2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16" presetClass="entr" presetSubtype="42" fill="hold" grpId="0"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barn(outHorizontal)">
                                      <p:cBhvr>
                                        <p:cTn id="10" dur="500"/>
                                        <p:tgtEl>
                                          <p:spTgt spid="4"/>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p:cTn id="14" dur="500" fill="hold"/>
                                        <p:tgtEl>
                                          <p:spTgt spid="27"/>
                                        </p:tgtEl>
                                        <p:attrNameLst>
                                          <p:attrName>ppt_w</p:attrName>
                                        </p:attrNameLst>
                                      </p:cBhvr>
                                      <p:tavLst>
                                        <p:tav tm="0">
                                          <p:val>
                                            <p:fltVal val="0"/>
                                          </p:val>
                                        </p:tav>
                                        <p:tav tm="100000">
                                          <p:val>
                                            <p:strVal val="#ppt_w"/>
                                          </p:val>
                                        </p:tav>
                                      </p:tavLst>
                                    </p:anim>
                                    <p:anim calcmode="lin" valueType="num">
                                      <p:cBhvr>
                                        <p:cTn id="15" dur="500" fill="hold"/>
                                        <p:tgtEl>
                                          <p:spTgt spid="27"/>
                                        </p:tgtEl>
                                        <p:attrNameLst>
                                          <p:attrName>ppt_h</p:attrName>
                                        </p:attrNameLst>
                                      </p:cBhvr>
                                      <p:tavLst>
                                        <p:tav tm="0">
                                          <p:val>
                                            <p:fltVal val="0"/>
                                          </p:val>
                                        </p:tav>
                                        <p:tav tm="100000">
                                          <p:val>
                                            <p:strVal val="#ppt_h"/>
                                          </p:val>
                                        </p:tav>
                                      </p:tavLst>
                                    </p:anim>
                                    <p:animEffect transition="in" filter="fade">
                                      <p:cBhvr>
                                        <p:cTn id="16" dur="500"/>
                                        <p:tgtEl>
                                          <p:spTgt spid="27"/>
                                        </p:tgtEl>
                                      </p:cBhvr>
                                    </p:animEffect>
                                  </p:childTnLst>
                                </p:cTn>
                              </p:par>
                              <p:par>
                                <p:cTn id="17" presetID="53" presetClass="entr" presetSubtype="16" fill="hold" nodeType="withEffect">
                                  <p:stCondLst>
                                    <p:cond delay="25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par>
                                <p:cTn id="22" presetID="53" presetClass="entr" presetSubtype="16" fill="hold" nodeType="withEffect">
                                  <p:stCondLst>
                                    <p:cond delay="50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childTnLst>
                          </p:cTn>
                        </p:par>
                        <p:par>
                          <p:cTn id="27" fill="hold">
                            <p:stCondLst>
                              <p:cond delay="1000"/>
                            </p:stCondLst>
                            <p:childTnLst>
                              <p:par>
                                <p:cTn id="28" presetID="35" presetClass="path" presetSubtype="0" accel="50000" decel="50000" fill="hold" nodeType="afterEffect">
                                  <p:stCondLst>
                                    <p:cond delay="0"/>
                                  </p:stCondLst>
                                  <p:childTnLst>
                                    <p:animMotion origin="layout" path="M 2.22222E-6 -4.07407E-6 L -0.18073 0.00324 " pathEditMode="relative" rAng="0" ptsTypes="AA">
                                      <p:cBhvr>
                                        <p:cTn id="29" dur="500" fill="hold"/>
                                        <p:tgtEl>
                                          <p:spTgt spid="27"/>
                                        </p:tgtEl>
                                        <p:attrNameLst>
                                          <p:attrName>ppt_x</p:attrName>
                                          <p:attrName>ppt_y</p:attrName>
                                        </p:attrNameLst>
                                      </p:cBhvr>
                                      <p:rCtr x="-9045" y="162"/>
                                    </p:animMotion>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childTnLst>
                          </p:cTn>
                        </p:par>
                        <p:par>
                          <p:cTn id="34" fill="hold">
                            <p:stCondLst>
                              <p:cond delay="2000"/>
                            </p:stCondLst>
                            <p:childTnLst>
                              <p:par>
                                <p:cTn id="35" presetID="35" presetClass="path" presetSubtype="0" accel="50000" decel="50000" fill="hold" nodeType="afterEffect">
                                  <p:stCondLst>
                                    <p:cond delay="0"/>
                                  </p:stCondLst>
                                  <p:childTnLst>
                                    <p:animMotion origin="layout" path="M 2.22222E-6 4.07407E-6 L 0.28403 0.00277 " pathEditMode="relative" rAng="0" ptsTypes="AA">
                                      <p:cBhvr>
                                        <p:cTn id="36" dur="500" fill="hold"/>
                                        <p:tgtEl>
                                          <p:spTgt spid="17"/>
                                        </p:tgtEl>
                                        <p:attrNameLst>
                                          <p:attrName>ppt_x</p:attrName>
                                          <p:attrName>ppt_y</p:attrName>
                                        </p:attrNameLst>
                                      </p:cBhvr>
                                      <p:rCtr x="14201" y="139"/>
                                    </p:animMotion>
                                  </p:childTnLst>
                                </p:cTn>
                              </p:par>
                            </p:childTnLst>
                          </p:cTn>
                        </p:par>
                        <p:par>
                          <p:cTn id="37" fill="hold">
                            <p:stCondLst>
                              <p:cond delay="2500"/>
                            </p:stCondLst>
                            <p:childTnLst>
                              <p:par>
                                <p:cTn id="38" presetID="22" presetClass="entr" presetSubtype="2"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right)">
                                      <p:cBhvr>
                                        <p:cTn id="40" dur="500"/>
                                        <p:tgtEl>
                                          <p:spTgt spid="16"/>
                                        </p:tgtEl>
                                      </p:cBhvr>
                                    </p:animEffect>
                                  </p:childTnLst>
                                </p:cTn>
                              </p:par>
                            </p:childTnLst>
                          </p:cTn>
                        </p:par>
                        <p:par>
                          <p:cTn id="41" fill="hold">
                            <p:stCondLst>
                              <p:cond delay="3000"/>
                            </p:stCondLst>
                            <p:childTnLst>
                              <p:par>
                                <p:cTn id="42" presetID="35" presetClass="path" presetSubtype="0" accel="50000" decel="50000" fill="hold" nodeType="afterEffect">
                                  <p:stCondLst>
                                    <p:cond delay="0"/>
                                  </p:stCondLst>
                                  <p:childTnLst>
                                    <p:animMotion origin="layout" path="M 2.22222E-6 1.11111E-6 L -0.26719 0.0044 " pathEditMode="relative" rAng="0" ptsTypes="AA">
                                      <p:cBhvr>
                                        <p:cTn id="43" dur="500" fill="hold"/>
                                        <p:tgtEl>
                                          <p:spTgt spid="6"/>
                                        </p:tgtEl>
                                        <p:attrNameLst>
                                          <p:attrName>ppt_x</p:attrName>
                                          <p:attrName>ppt_y</p:attrName>
                                        </p:attrNameLst>
                                      </p:cBhvr>
                                      <p:rCtr x="-13368" y="208"/>
                                    </p:animMotion>
                                  </p:childTnLst>
                                </p:cTn>
                              </p:par>
                            </p:childTnLst>
                          </p:cTn>
                        </p:par>
                        <p:par>
                          <p:cTn id="44" fill="hold">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left)">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6" grpId="0" bldLvl="0" animBg="1"/>
      <p:bldP spid="2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4" name="Freeform 7"/>
          <p:cNvSpPr/>
          <p:nvPr/>
        </p:nvSpPr>
        <p:spPr bwMode="auto">
          <a:xfrm>
            <a:off x="2623331" y="3411175"/>
            <a:ext cx="5405054" cy="960775"/>
          </a:xfrm>
          <a:custGeom>
            <a:avLst/>
            <a:gdLst>
              <a:gd name="T0" fmla="*/ 417 w 417"/>
              <a:gd name="T1" fmla="*/ 15 h 139"/>
              <a:gd name="T2" fmla="*/ 121 w 417"/>
              <a:gd name="T3" fmla="*/ 0 h 139"/>
              <a:gd name="T4" fmla="*/ 53 w 417"/>
              <a:gd name="T5" fmla="*/ 50 h 139"/>
              <a:gd name="T6" fmla="*/ 0 w 417"/>
              <a:gd name="T7" fmla="*/ 139 h 139"/>
              <a:gd name="T8" fmla="*/ 417 w 417"/>
              <a:gd name="T9" fmla="*/ 15 h 139"/>
              <a:gd name="connsiteX0" fmla="*/ 10000 w 10000"/>
              <a:gd name="connsiteY0" fmla="*/ 1373 h 10294"/>
              <a:gd name="connsiteX1" fmla="*/ 2902 w 10000"/>
              <a:gd name="connsiteY1" fmla="*/ 294 h 10294"/>
              <a:gd name="connsiteX2" fmla="*/ 775 w 10000"/>
              <a:gd name="connsiteY2" fmla="*/ 0 h 10294"/>
              <a:gd name="connsiteX3" fmla="*/ 0 w 10000"/>
              <a:gd name="connsiteY3" fmla="*/ 10294 h 10294"/>
              <a:gd name="connsiteX4" fmla="*/ 10000 w 10000"/>
              <a:gd name="connsiteY4" fmla="*/ 1373 h 10294"/>
              <a:gd name="connsiteX0-1" fmla="*/ 10000 w 10000"/>
              <a:gd name="connsiteY0-2" fmla="*/ 3673 h 12594"/>
              <a:gd name="connsiteX1-3" fmla="*/ 2902 w 10000"/>
              <a:gd name="connsiteY1-4" fmla="*/ 0 h 12594"/>
              <a:gd name="connsiteX2-5" fmla="*/ 775 w 10000"/>
              <a:gd name="connsiteY2-6" fmla="*/ 2300 h 12594"/>
              <a:gd name="connsiteX3-7" fmla="*/ 0 w 10000"/>
              <a:gd name="connsiteY3-8" fmla="*/ 12594 h 12594"/>
              <a:gd name="connsiteX4-9" fmla="*/ 10000 w 10000"/>
              <a:gd name="connsiteY4-10" fmla="*/ 3673 h 12594"/>
              <a:gd name="connsiteX0-11" fmla="*/ 10000 w 10000"/>
              <a:gd name="connsiteY0-12" fmla="*/ 4453 h 13374"/>
              <a:gd name="connsiteX1-13" fmla="*/ 2902 w 10000"/>
              <a:gd name="connsiteY1-14" fmla="*/ 780 h 13374"/>
              <a:gd name="connsiteX2-15" fmla="*/ 560 w 10000"/>
              <a:gd name="connsiteY2-16" fmla="*/ 0 h 13374"/>
              <a:gd name="connsiteX3-17" fmla="*/ 0 w 10000"/>
              <a:gd name="connsiteY3-18" fmla="*/ 13374 h 13374"/>
              <a:gd name="connsiteX4-19" fmla="*/ 10000 w 10000"/>
              <a:gd name="connsiteY4-20" fmla="*/ 4453 h 13374"/>
              <a:gd name="connsiteX0-21" fmla="*/ 10000 w 10000"/>
              <a:gd name="connsiteY0-22" fmla="*/ 4453 h 13374"/>
              <a:gd name="connsiteX1-23" fmla="*/ 2902 w 10000"/>
              <a:gd name="connsiteY1-24" fmla="*/ 780 h 13374"/>
              <a:gd name="connsiteX2-25" fmla="*/ 560 w 10000"/>
              <a:gd name="connsiteY2-26" fmla="*/ 0 h 13374"/>
              <a:gd name="connsiteX3-27" fmla="*/ 0 w 10000"/>
              <a:gd name="connsiteY3-28" fmla="*/ 13374 h 13374"/>
              <a:gd name="connsiteX4-29" fmla="*/ 10000 w 10000"/>
              <a:gd name="connsiteY4-30" fmla="*/ 4453 h 13374"/>
              <a:gd name="connsiteX0-31" fmla="*/ 10000 w 10000"/>
              <a:gd name="connsiteY0-32" fmla="*/ 4453 h 13374"/>
              <a:gd name="connsiteX1-33" fmla="*/ 2902 w 10000"/>
              <a:gd name="connsiteY1-34" fmla="*/ 780 h 13374"/>
              <a:gd name="connsiteX2-35" fmla="*/ 560 w 10000"/>
              <a:gd name="connsiteY2-36" fmla="*/ 0 h 13374"/>
              <a:gd name="connsiteX3-37" fmla="*/ 0 w 10000"/>
              <a:gd name="connsiteY3-38" fmla="*/ 13374 h 13374"/>
              <a:gd name="connsiteX4-39" fmla="*/ 10000 w 10000"/>
              <a:gd name="connsiteY4-40" fmla="*/ 4453 h 133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3374">
                <a:moveTo>
                  <a:pt x="10000" y="4453"/>
                </a:moveTo>
                <a:lnTo>
                  <a:pt x="2902" y="780"/>
                </a:lnTo>
                <a:lnTo>
                  <a:pt x="560" y="0"/>
                </a:lnTo>
                <a:cubicBezTo>
                  <a:pt x="403" y="3755"/>
                  <a:pt x="172" y="9295"/>
                  <a:pt x="0" y="13374"/>
                </a:cubicBezTo>
                <a:lnTo>
                  <a:pt x="10000" y="4453"/>
                </a:lnTo>
              </a:path>
            </a:pathLst>
          </a:custGeom>
          <a:solidFill>
            <a:srgbClr val="FFC000">
              <a:alpha val="89804"/>
            </a:srgbClr>
          </a:solidFill>
          <a:ln w="0">
            <a:noFill/>
            <a:prstDash val="solid"/>
            <a:round/>
          </a:ln>
        </p:spPr>
        <p:txBody>
          <a:bodyPr vert="horz" wrap="square" lIns="91440" tIns="45720" rIns="91440" bIns="45720" numCol="1" anchor="t" anchorCtr="0" compatLnSpc="1"/>
          <a:lstStyle/>
          <a:p>
            <a:endParaRPr lang="zh-CN" altLang="en-US"/>
          </a:p>
        </p:txBody>
      </p:sp>
      <p:sp>
        <p:nvSpPr>
          <p:cNvPr id="15" name="Freeform 6"/>
          <p:cNvSpPr/>
          <p:nvPr/>
        </p:nvSpPr>
        <p:spPr bwMode="auto">
          <a:xfrm>
            <a:off x="1210263" y="1376194"/>
            <a:ext cx="6779000" cy="2383324"/>
          </a:xfrm>
          <a:custGeom>
            <a:avLst/>
            <a:gdLst>
              <a:gd name="T0" fmla="*/ 0 w 523"/>
              <a:gd name="T1" fmla="*/ 157 h 182"/>
              <a:gd name="T2" fmla="*/ 7 w 523"/>
              <a:gd name="T3" fmla="*/ 12 h 182"/>
              <a:gd name="T4" fmla="*/ 519 w 523"/>
              <a:gd name="T5" fmla="*/ 0 h 182"/>
              <a:gd name="T6" fmla="*/ 523 w 523"/>
              <a:gd name="T7" fmla="*/ 182 h 182"/>
              <a:gd name="T8" fmla="*/ 0 w 523"/>
              <a:gd name="T9" fmla="*/ 157 h 182"/>
              <a:gd name="connsiteX0" fmla="*/ 0 w 10000"/>
              <a:gd name="connsiteY0" fmla="*/ 8626 h 10000"/>
              <a:gd name="connsiteX1" fmla="*/ 148 w 10000"/>
              <a:gd name="connsiteY1" fmla="*/ 1778 h 10000"/>
              <a:gd name="connsiteX2" fmla="*/ 9924 w 10000"/>
              <a:gd name="connsiteY2" fmla="*/ 0 h 10000"/>
              <a:gd name="connsiteX3" fmla="*/ 10000 w 10000"/>
              <a:gd name="connsiteY3" fmla="*/ 10000 h 10000"/>
              <a:gd name="connsiteX4" fmla="*/ 0 w 10000"/>
              <a:gd name="connsiteY4" fmla="*/ 862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8626"/>
                </a:moveTo>
                <a:cubicBezTo>
                  <a:pt x="49" y="6343"/>
                  <a:pt x="99" y="4061"/>
                  <a:pt x="148" y="1778"/>
                </a:cubicBezTo>
                <a:lnTo>
                  <a:pt x="9924" y="0"/>
                </a:lnTo>
                <a:cubicBezTo>
                  <a:pt x="9949" y="3333"/>
                  <a:pt x="9975" y="6667"/>
                  <a:pt x="10000" y="10000"/>
                </a:cubicBezTo>
                <a:lnTo>
                  <a:pt x="0" y="8626"/>
                </a:lnTo>
              </a:path>
            </a:pathLst>
          </a:custGeom>
          <a:solidFill>
            <a:srgbClr val="404040"/>
          </a:solidFill>
          <a:ln w="0">
            <a:noFill/>
            <a:prstDash val="solid"/>
            <a:round/>
          </a:ln>
        </p:spPr>
        <p:txBody>
          <a:bodyPr vert="horz" wrap="square" lIns="91440" tIns="45720" rIns="91440" bIns="45720" numCol="1" anchor="t" anchorCtr="0" compatLnSpc="1"/>
          <a:lstStyle/>
          <a:p>
            <a:endParaRPr lang="zh-CN" altLang="en-US"/>
          </a:p>
        </p:txBody>
      </p:sp>
      <p:sp>
        <p:nvSpPr>
          <p:cNvPr id="8" name="TextBox 7"/>
          <p:cNvSpPr txBox="1"/>
          <p:nvPr/>
        </p:nvSpPr>
        <p:spPr>
          <a:xfrm>
            <a:off x="2174240" y="2105025"/>
            <a:ext cx="4017645" cy="706755"/>
          </a:xfrm>
          <a:prstGeom prst="rect">
            <a:avLst/>
          </a:prstGeom>
          <a:noFill/>
        </p:spPr>
        <p:txBody>
          <a:bodyPr wrap="square" rtlCol="0">
            <a:spAutoFit/>
          </a:bodyPr>
          <a:lstStyle/>
          <a:p>
            <a:pPr indent="0">
              <a:buFont typeface="Wingdings" panose="05000000000000000000" pitchFamily="2" charset="2"/>
              <a:buNone/>
            </a:pPr>
            <a:r>
              <a:rPr lang="zh-CN" altLang="en-US" sz="4000" dirty="0">
                <a:solidFill>
                  <a:srgbClr val="FFFFFF"/>
                </a:solidFill>
                <a:latin typeface="微软雅黑" panose="020B0503020204020204" pitchFamily="34" charset="-122"/>
                <a:ea typeface="微软雅黑" panose="020B0503020204020204" pitchFamily="34" charset="-122"/>
              </a:rPr>
              <a:t>预期目标</a:t>
            </a:r>
            <a:endParaRPr lang="zh-CN" altLang="en-US" sz="4000"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spd="slow" advTm="13169">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right)">
                                      <p:cBhvr>
                                        <p:cTn id="11" dur="500"/>
                                        <p:tgtEl>
                                          <p:spTgt spid="1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anim calcmode="lin" valueType="num">
                                      <p:cBhvr>
                                        <p:cTn id="16" dur="500" fill="hold"/>
                                        <p:tgtEl>
                                          <p:spTgt spid="8"/>
                                        </p:tgtEl>
                                        <p:attrNameLst>
                                          <p:attrName>ppt_x</p:attrName>
                                        </p:attrNameLst>
                                      </p:cBhvr>
                                      <p:tavLst>
                                        <p:tav tm="0">
                                          <p:val>
                                            <p:strVal val="#ppt_x"/>
                                          </p:val>
                                        </p:tav>
                                        <p:tav tm="100000">
                                          <p:val>
                                            <p:strVal val="#ppt_x"/>
                                          </p:val>
                                        </p:tav>
                                      </p:tavLst>
                                    </p:anim>
                                    <p:anim calcmode="lin" valueType="num">
                                      <p:cBhvr>
                                        <p:cTn id="17"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0" y="483518"/>
            <a:ext cx="9144000" cy="0"/>
          </a:xfrm>
          <a:prstGeom prst="line">
            <a:avLst/>
          </a:prstGeom>
          <a:ln w="19050">
            <a:solidFill>
              <a:srgbClr val="414455"/>
            </a:solidFill>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611560" y="267494"/>
            <a:ext cx="1800200" cy="432048"/>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预期目标</a:t>
            </a:r>
            <a:endParaRPr lang="zh-CN" altLang="en-US" b="1" dirty="0">
              <a:latin typeface="微软雅黑" panose="020B0503020204020204" pitchFamily="34" charset="-122"/>
              <a:ea typeface="微软雅黑" panose="020B0503020204020204" pitchFamily="34" charset="-122"/>
            </a:endParaRPr>
          </a:p>
        </p:txBody>
      </p:sp>
      <p:sp>
        <p:nvSpPr>
          <p:cNvPr id="5" name="矩形 4"/>
          <p:cNvSpPr/>
          <p:nvPr/>
        </p:nvSpPr>
        <p:spPr>
          <a:xfrm>
            <a:off x="-108520" y="1207106"/>
            <a:ext cx="9361040" cy="31944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Line 2"/>
          <p:cNvSpPr>
            <a:spLocks noChangeShapeType="1"/>
          </p:cNvSpPr>
          <p:nvPr/>
        </p:nvSpPr>
        <p:spPr bwMode="auto">
          <a:xfrm flipV="1">
            <a:off x="0" y="2821682"/>
            <a:ext cx="11201400" cy="0"/>
          </a:xfrm>
          <a:prstGeom prst="line">
            <a:avLst/>
          </a:prstGeom>
          <a:noFill/>
          <a:ln w="152400">
            <a:solidFill>
              <a:srgbClr val="40404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7" name="AutoShape 4"/>
          <p:cNvSpPr>
            <a:spLocks noChangeAspect="1" noChangeArrowheads="1"/>
          </p:cNvSpPr>
          <p:nvPr/>
        </p:nvSpPr>
        <p:spPr bwMode="auto">
          <a:xfrm>
            <a:off x="6553200" y="25336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9" name="AutoShape 5"/>
          <p:cNvSpPr>
            <a:spLocks noChangeAspect="1" noChangeArrowheads="1"/>
          </p:cNvSpPr>
          <p:nvPr/>
        </p:nvSpPr>
        <p:spPr bwMode="auto">
          <a:xfrm>
            <a:off x="4953000" y="33718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10" name="AutoShape 6"/>
          <p:cNvSpPr>
            <a:spLocks noChangeAspect="1" noChangeArrowheads="1"/>
          </p:cNvSpPr>
          <p:nvPr/>
        </p:nvSpPr>
        <p:spPr bwMode="auto">
          <a:xfrm>
            <a:off x="6094413" y="2220912"/>
            <a:ext cx="306387" cy="236537"/>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11" name="AutoShape 7"/>
          <p:cNvSpPr>
            <a:spLocks noChangeAspect="1" noChangeArrowheads="1"/>
          </p:cNvSpPr>
          <p:nvPr/>
        </p:nvSpPr>
        <p:spPr bwMode="auto">
          <a:xfrm>
            <a:off x="5486400" y="27622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12" name="AutoShape 8"/>
          <p:cNvSpPr>
            <a:spLocks noChangeAspect="1" noChangeArrowheads="1"/>
          </p:cNvSpPr>
          <p:nvPr/>
        </p:nvSpPr>
        <p:spPr bwMode="auto">
          <a:xfrm>
            <a:off x="4953000" y="27622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13" name="AutoShape 9"/>
          <p:cNvSpPr>
            <a:spLocks noChangeAspect="1" noChangeArrowheads="1"/>
          </p:cNvSpPr>
          <p:nvPr/>
        </p:nvSpPr>
        <p:spPr bwMode="auto">
          <a:xfrm>
            <a:off x="5486400" y="24574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14" name="AutoShape 10"/>
          <p:cNvSpPr>
            <a:spLocks noChangeAspect="1" noChangeArrowheads="1"/>
          </p:cNvSpPr>
          <p:nvPr/>
        </p:nvSpPr>
        <p:spPr bwMode="auto">
          <a:xfrm>
            <a:off x="6096000" y="26860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15" name="AutoShape 11"/>
          <p:cNvSpPr>
            <a:spLocks noChangeAspect="1" noChangeArrowheads="1"/>
          </p:cNvSpPr>
          <p:nvPr/>
        </p:nvSpPr>
        <p:spPr bwMode="auto">
          <a:xfrm>
            <a:off x="6553200" y="2373312"/>
            <a:ext cx="306388" cy="236537"/>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16" name="AutoShape 12"/>
          <p:cNvSpPr>
            <a:spLocks noChangeAspect="1" noChangeArrowheads="1"/>
          </p:cNvSpPr>
          <p:nvPr/>
        </p:nvSpPr>
        <p:spPr bwMode="auto">
          <a:xfrm>
            <a:off x="6096000" y="24574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17" name="AutoShape 13"/>
          <p:cNvSpPr>
            <a:spLocks noChangeAspect="1" noChangeArrowheads="1"/>
          </p:cNvSpPr>
          <p:nvPr/>
        </p:nvSpPr>
        <p:spPr bwMode="auto">
          <a:xfrm>
            <a:off x="7086600" y="2601912"/>
            <a:ext cx="306388" cy="236537"/>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18" name="AutoShape 14"/>
          <p:cNvSpPr>
            <a:spLocks noChangeAspect="1" noChangeArrowheads="1"/>
          </p:cNvSpPr>
          <p:nvPr/>
        </p:nvSpPr>
        <p:spPr bwMode="auto">
          <a:xfrm>
            <a:off x="6553200" y="2754312"/>
            <a:ext cx="306388" cy="236537"/>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19" name="AutoShape 15"/>
          <p:cNvSpPr>
            <a:spLocks noChangeAspect="1" noChangeArrowheads="1"/>
          </p:cNvSpPr>
          <p:nvPr/>
        </p:nvSpPr>
        <p:spPr bwMode="auto">
          <a:xfrm rot="21280522">
            <a:off x="6096000" y="29146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20" name="AutoShape 16"/>
          <p:cNvSpPr>
            <a:spLocks noChangeAspect="1" noChangeArrowheads="1"/>
          </p:cNvSpPr>
          <p:nvPr/>
        </p:nvSpPr>
        <p:spPr bwMode="auto">
          <a:xfrm>
            <a:off x="7086600" y="23812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21" name="AutoShape 17"/>
          <p:cNvSpPr>
            <a:spLocks noChangeAspect="1" noChangeArrowheads="1"/>
          </p:cNvSpPr>
          <p:nvPr/>
        </p:nvSpPr>
        <p:spPr bwMode="auto">
          <a:xfrm>
            <a:off x="7467600" y="2525712"/>
            <a:ext cx="306388" cy="236537"/>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22" name="AutoShape 18"/>
          <p:cNvSpPr>
            <a:spLocks noChangeAspect="1" noChangeArrowheads="1"/>
          </p:cNvSpPr>
          <p:nvPr/>
        </p:nvSpPr>
        <p:spPr bwMode="auto">
          <a:xfrm>
            <a:off x="4419600" y="19240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23" name="AutoShape 19"/>
          <p:cNvSpPr>
            <a:spLocks noChangeAspect="1" noChangeArrowheads="1"/>
          </p:cNvSpPr>
          <p:nvPr/>
        </p:nvSpPr>
        <p:spPr bwMode="auto">
          <a:xfrm>
            <a:off x="4419600" y="31432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24" name="AutoShape 20"/>
          <p:cNvSpPr>
            <a:spLocks noChangeAspect="1" noChangeArrowheads="1"/>
          </p:cNvSpPr>
          <p:nvPr/>
        </p:nvSpPr>
        <p:spPr bwMode="auto">
          <a:xfrm>
            <a:off x="4267200" y="32956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25" name="AutoShape 21"/>
          <p:cNvSpPr>
            <a:spLocks noChangeAspect="1" noChangeArrowheads="1"/>
          </p:cNvSpPr>
          <p:nvPr/>
        </p:nvSpPr>
        <p:spPr bwMode="auto">
          <a:xfrm>
            <a:off x="4953000" y="30670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26" name="AutoShape 22"/>
          <p:cNvSpPr>
            <a:spLocks noChangeAspect="1" noChangeArrowheads="1"/>
          </p:cNvSpPr>
          <p:nvPr/>
        </p:nvSpPr>
        <p:spPr bwMode="auto">
          <a:xfrm>
            <a:off x="4419600" y="26860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27" name="AutoShape 23"/>
          <p:cNvSpPr>
            <a:spLocks noChangeAspect="1" noChangeArrowheads="1"/>
          </p:cNvSpPr>
          <p:nvPr/>
        </p:nvSpPr>
        <p:spPr bwMode="auto">
          <a:xfrm>
            <a:off x="4267200" y="27622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28" name="AutoShape 24"/>
          <p:cNvSpPr>
            <a:spLocks noChangeAspect="1" noChangeArrowheads="1"/>
          </p:cNvSpPr>
          <p:nvPr/>
        </p:nvSpPr>
        <p:spPr bwMode="auto">
          <a:xfrm>
            <a:off x="4419600" y="22288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29" name="AutoShape 25"/>
          <p:cNvSpPr>
            <a:spLocks noChangeAspect="1" noChangeArrowheads="1"/>
          </p:cNvSpPr>
          <p:nvPr/>
        </p:nvSpPr>
        <p:spPr bwMode="auto">
          <a:xfrm>
            <a:off x="5486400" y="30670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30" name="AutoShape 26"/>
          <p:cNvSpPr>
            <a:spLocks noChangeAspect="1" noChangeArrowheads="1"/>
          </p:cNvSpPr>
          <p:nvPr/>
        </p:nvSpPr>
        <p:spPr bwMode="auto">
          <a:xfrm>
            <a:off x="3962400" y="35242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31" name="AutoShape 27"/>
          <p:cNvSpPr>
            <a:spLocks noChangeAspect="1" noChangeArrowheads="1"/>
          </p:cNvSpPr>
          <p:nvPr/>
        </p:nvSpPr>
        <p:spPr bwMode="auto">
          <a:xfrm>
            <a:off x="4953000" y="19240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32" name="AutoShape 28"/>
          <p:cNvSpPr>
            <a:spLocks noChangeAspect="1" noChangeArrowheads="1"/>
          </p:cNvSpPr>
          <p:nvPr/>
        </p:nvSpPr>
        <p:spPr bwMode="auto">
          <a:xfrm>
            <a:off x="4953000" y="23050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33" name="AutoShape 30"/>
          <p:cNvSpPr>
            <a:spLocks noChangeAspect="1" noChangeArrowheads="1"/>
          </p:cNvSpPr>
          <p:nvPr/>
        </p:nvSpPr>
        <p:spPr bwMode="auto">
          <a:xfrm>
            <a:off x="4267200" y="1771649"/>
            <a:ext cx="306388" cy="236538"/>
          </a:xfrm>
          <a:prstGeom prst="star4">
            <a:avLst>
              <a:gd name="adj" fmla="val 12500"/>
            </a:avLst>
          </a:prstGeom>
          <a:gradFill>
            <a:gsLst>
              <a:gs pos="0">
                <a:srgbClr val="21BAFF"/>
              </a:gs>
              <a:gs pos="15000">
                <a:srgbClr val="0064AE"/>
              </a:gs>
              <a:gs pos="100000">
                <a:srgbClr val="21BAFF"/>
              </a:gs>
            </a:gsLst>
            <a:lin ang="5400000" scaled="0"/>
          </a:gradFill>
          <a:ln>
            <a:noFill/>
          </a:ln>
        </p:spPr>
        <p:txBody>
          <a:bodyPr wrap="none" anchor="ctr"/>
          <a:lstStyle/>
          <a:p>
            <a:endParaRPr lang="zh-CN" altLang="en-US">
              <a:latin typeface="Calibri" panose="020F0502020204030204" pitchFamily="34" charset="0"/>
            </a:endParaRPr>
          </a:p>
        </p:txBody>
      </p:sp>
      <p:sp>
        <p:nvSpPr>
          <p:cNvPr id="34" name="AutoShape 31"/>
          <p:cNvSpPr>
            <a:spLocks noChangeAspect="1" noChangeArrowheads="1"/>
          </p:cNvSpPr>
          <p:nvPr/>
        </p:nvSpPr>
        <p:spPr bwMode="auto">
          <a:xfrm>
            <a:off x="5486400" y="20764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35" name="AutoShape 34"/>
          <p:cNvSpPr>
            <a:spLocks noChangeAspect="1" noChangeArrowheads="1"/>
          </p:cNvSpPr>
          <p:nvPr/>
        </p:nvSpPr>
        <p:spPr bwMode="auto">
          <a:xfrm>
            <a:off x="4038600" y="28384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36" name="AutoShape 35"/>
          <p:cNvSpPr>
            <a:spLocks noChangeAspect="1" noChangeArrowheads="1"/>
          </p:cNvSpPr>
          <p:nvPr/>
        </p:nvSpPr>
        <p:spPr bwMode="auto">
          <a:xfrm>
            <a:off x="3886200" y="1771649"/>
            <a:ext cx="306388" cy="236538"/>
          </a:xfrm>
          <a:prstGeom prst="star4">
            <a:avLst>
              <a:gd name="adj" fmla="val 12500"/>
            </a:avLst>
          </a:prstGeom>
          <a:gradFill>
            <a:gsLst>
              <a:gs pos="0">
                <a:srgbClr val="21BAFF"/>
              </a:gs>
              <a:gs pos="15000">
                <a:srgbClr val="0064AE"/>
              </a:gs>
              <a:gs pos="100000">
                <a:srgbClr val="21BAFF"/>
              </a:gs>
            </a:gsLst>
            <a:lin ang="5400000" scaled="0"/>
          </a:gradFill>
          <a:ln>
            <a:noFill/>
          </a:ln>
        </p:spPr>
        <p:txBody>
          <a:bodyPr wrap="none" anchor="ctr"/>
          <a:lstStyle/>
          <a:p>
            <a:endParaRPr lang="zh-CN" altLang="en-US">
              <a:latin typeface="Calibri" panose="020F0502020204030204" pitchFamily="34" charset="0"/>
            </a:endParaRPr>
          </a:p>
        </p:txBody>
      </p:sp>
      <p:sp>
        <p:nvSpPr>
          <p:cNvPr id="37" name="AutoShape 36"/>
          <p:cNvSpPr>
            <a:spLocks noChangeAspect="1" noChangeArrowheads="1"/>
          </p:cNvSpPr>
          <p:nvPr/>
        </p:nvSpPr>
        <p:spPr bwMode="auto">
          <a:xfrm>
            <a:off x="3962400" y="32194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38" name="AutoShape 37"/>
          <p:cNvSpPr>
            <a:spLocks noChangeAspect="1" noChangeArrowheads="1"/>
          </p:cNvSpPr>
          <p:nvPr/>
        </p:nvSpPr>
        <p:spPr bwMode="auto">
          <a:xfrm>
            <a:off x="3581400" y="20002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39" name="AutoShape 38"/>
          <p:cNvSpPr>
            <a:spLocks noChangeAspect="1" noChangeArrowheads="1"/>
          </p:cNvSpPr>
          <p:nvPr/>
        </p:nvSpPr>
        <p:spPr bwMode="auto">
          <a:xfrm>
            <a:off x="3733800" y="31432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40" name="AutoShape 39"/>
          <p:cNvSpPr>
            <a:spLocks noChangeAspect="1" noChangeArrowheads="1"/>
          </p:cNvSpPr>
          <p:nvPr/>
        </p:nvSpPr>
        <p:spPr bwMode="auto">
          <a:xfrm>
            <a:off x="3962400" y="23050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41" name="AutoShape 41"/>
          <p:cNvSpPr>
            <a:spLocks noChangeAspect="1" noChangeArrowheads="1"/>
          </p:cNvSpPr>
          <p:nvPr/>
        </p:nvSpPr>
        <p:spPr bwMode="auto">
          <a:xfrm>
            <a:off x="4038600" y="20002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42" name="AutoShape 42"/>
          <p:cNvSpPr>
            <a:spLocks noChangeAspect="1" noChangeArrowheads="1"/>
          </p:cNvSpPr>
          <p:nvPr/>
        </p:nvSpPr>
        <p:spPr bwMode="auto">
          <a:xfrm>
            <a:off x="3581400" y="26860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43" name="AutoShape 43"/>
          <p:cNvSpPr>
            <a:spLocks noChangeAspect="1" noChangeArrowheads="1"/>
          </p:cNvSpPr>
          <p:nvPr/>
        </p:nvSpPr>
        <p:spPr bwMode="auto">
          <a:xfrm>
            <a:off x="3581400" y="1619249"/>
            <a:ext cx="306388" cy="236538"/>
          </a:xfrm>
          <a:prstGeom prst="star4">
            <a:avLst>
              <a:gd name="adj" fmla="val 12500"/>
            </a:avLst>
          </a:prstGeom>
          <a:gradFill>
            <a:gsLst>
              <a:gs pos="0">
                <a:srgbClr val="21BAFF"/>
              </a:gs>
              <a:gs pos="15000">
                <a:srgbClr val="0064AE"/>
              </a:gs>
              <a:gs pos="100000">
                <a:srgbClr val="21BAFF"/>
              </a:gs>
            </a:gsLst>
            <a:lin ang="5400000" scaled="0"/>
          </a:gradFill>
          <a:ln>
            <a:noFill/>
          </a:ln>
        </p:spPr>
        <p:txBody>
          <a:bodyPr wrap="none" anchor="ctr"/>
          <a:lstStyle/>
          <a:p>
            <a:endParaRPr lang="zh-CN" altLang="en-US">
              <a:latin typeface="Calibri" panose="020F0502020204030204" pitchFamily="34" charset="0"/>
            </a:endParaRPr>
          </a:p>
        </p:txBody>
      </p:sp>
      <p:sp>
        <p:nvSpPr>
          <p:cNvPr id="44" name="AutoShape 44"/>
          <p:cNvSpPr>
            <a:spLocks noChangeAspect="1" noChangeArrowheads="1"/>
          </p:cNvSpPr>
          <p:nvPr/>
        </p:nvSpPr>
        <p:spPr bwMode="auto">
          <a:xfrm>
            <a:off x="4191000" y="22288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45" name="AutoShape 45"/>
          <p:cNvSpPr>
            <a:spLocks noChangeAspect="1" noChangeArrowheads="1"/>
          </p:cNvSpPr>
          <p:nvPr/>
        </p:nvSpPr>
        <p:spPr bwMode="auto">
          <a:xfrm>
            <a:off x="3505200" y="33718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sp>
        <p:nvSpPr>
          <p:cNvPr id="46" name="AutoShape 46"/>
          <p:cNvSpPr>
            <a:spLocks noChangeAspect="1" noChangeArrowheads="1"/>
          </p:cNvSpPr>
          <p:nvPr/>
        </p:nvSpPr>
        <p:spPr bwMode="auto">
          <a:xfrm>
            <a:off x="3276600" y="2305049"/>
            <a:ext cx="306388" cy="236538"/>
          </a:xfrm>
          <a:prstGeom prst="star4">
            <a:avLst>
              <a:gd name="adj" fmla="val 125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Calibri" panose="020F0502020204030204" pitchFamily="34" charset="0"/>
            </a:endParaRPr>
          </a:p>
        </p:txBody>
      </p:sp>
      <p:grpSp>
        <p:nvGrpSpPr>
          <p:cNvPr id="47" name="文本1"/>
          <p:cNvGrpSpPr/>
          <p:nvPr/>
        </p:nvGrpSpPr>
        <p:grpSpPr>
          <a:xfrm>
            <a:off x="533400" y="1706936"/>
            <a:ext cx="2587625" cy="2497137"/>
            <a:chOff x="533400" y="2305844"/>
            <a:chExt cx="2587625" cy="2497137"/>
          </a:xfrm>
        </p:grpSpPr>
        <p:sp>
          <p:nvSpPr>
            <p:cNvPr id="48" name="AutoShape 13"/>
            <p:cNvSpPr>
              <a:spLocks noChangeArrowheads="1"/>
            </p:cNvSpPr>
            <p:nvPr/>
          </p:nvSpPr>
          <p:spPr bwMode="gray">
            <a:xfrm>
              <a:off x="533400" y="2305844"/>
              <a:ext cx="2587625" cy="2497137"/>
            </a:xfrm>
            <a:prstGeom prst="roundRect">
              <a:avLst>
                <a:gd name="adj" fmla="val 4639"/>
              </a:avLst>
            </a:prstGeom>
            <a:gradFill>
              <a:gsLst>
                <a:gs pos="33000">
                  <a:srgbClr val="F9F9F9"/>
                </a:gs>
                <a:gs pos="100000">
                  <a:srgbClr val="D7D7D7"/>
                </a:gs>
              </a:gsLst>
              <a:lin ang="5400000" scaled="0"/>
            </a:gradFill>
            <a:ln w="3175" cap="flat" cmpd="sng" algn="ctr">
              <a:solidFill>
                <a:srgbClr val="EAEAEA"/>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zh-CN" altLang="en-US" sz="2000" b="0" i="0" u="none" strike="noStrike" kern="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49" name="TextBox 20"/>
            <p:cNvSpPr txBox="1"/>
            <p:nvPr/>
          </p:nvSpPr>
          <p:spPr bwMode="auto">
            <a:xfrm>
              <a:off x="874184" y="2912491"/>
              <a:ext cx="1728788" cy="1303020"/>
            </a:xfrm>
            <a:prstGeom prst="rect">
              <a:avLst/>
            </a:prstGeom>
            <a:noFill/>
          </p:spPr>
          <p:txBody>
            <a:bodyPr vert="horz" wrap="square" lIns="91440" tIns="45720" rIns="91440" bIns="45720" numCol="1" anchor="t" anchorCtr="0" compatLnSpc="1">
              <a:spAutoFit/>
            </a:bodyPr>
            <a:lstStyle/>
            <a:p>
              <a:pPr marL="0" marR="0" lvl="0" indent="0" algn="l" defTabSz="914400" eaLnBrk="1" fontAlgn="base" latinLnBrk="0" hangingPunct="1">
                <a:lnSpc>
                  <a:spcPct val="150000"/>
                </a:lnSpc>
                <a:spcBef>
                  <a:spcPct val="0"/>
                </a:spcBef>
                <a:spcAft>
                  <a:spcPct val="0"/>
                </a:spcAft>
                <a:buClrTx/>
                <a:buSzTx/>
                <a:buFontTx/>
                <a:buNone/>
                <a:defRPr/>
              </a:pPr>
              <a:r>
                <a:rPr kumimoji="0" lang="en-US" altLang="zh-CN" sz="105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      </a:t>
              </a:r>
              <a:r>
                <a:rPr kumimoji="0" lang="zh-CN" altLang="en-US" sz="105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客户端实现通信数据的传输和接收；服务端实现端口隐藏所在应用层的交互，以及指令的获取和执行；</a:t>
              </a:r>
              <a:endParaRPr kumimoji="0" lang="zh-CN" altLang="en-US" sz="105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endParaRPr>
            </a:p>
          </p:txBody>
        </p:sp>
      </p:grpSp>
      <p:grpSp>
        <p:nvGrpSpPr>
          <p:cNvPr id="50" name="深色1"/>
          <p:cNvGrpSpPr/>
          <p:nvPr/>
        </p:nvGrpSpPr>
        <p:grpSpPr>
          <a:xfrm>
            <a:off x="631825" y="1456111"/>
            <a:ext cx="2355850" cy="523875"/>
            <a:chOff x="631825" y="2055019"/>
            <a:chExt cx="2355850" cy="523875"/>
          </a:xfrm>
          <a:solidFill>
            <a:srgbClr val="404040"/>
          </a:solidFill>
        </p:grpSpPr>
        <p:sp>
          <p:nvSpPr>
            <p:cNvPr id="51" name="AutoShape 14"/>
            <p:cNvSpPr>
              <a:spLocks noChangeArrowheads="1"/>
            </p:cNvSpPr>
            <p:nvPr/>
          </p:nvSpPr>
          <p:spPr bwMode="ltGray">
            <a:xfrm>
              <a:off x="631825" y="2055019"/>
              <a:ext cx="2355850" cy="523875"/>
            </a:xfrm>
            <a:prstGeom prst="roundRect">
              <a:avLst>
                <a:gd name="adj" fmla="val 16667"/>
              </a:avLst>
            </a:prstGeom>
            <a:grp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a:lnSpc>
                  <a:spcPct val="120000"/>
                </a:lnSpc>
              </a:pPr>
              <a:endParaRPr lang="zh-CN" altLang="en-US" sz="1200" kern="0">
                <a:solidFill>
                  <a:srgbClr val="F9F9F9"/>
                </a:solidFill>
                <a:latin typeface="微软雅黑" panose="020B0503020204020204" pitchFamily="34" charset="-122"/>
                <a:ea typeface="微软雅黑" panose="020B0503020204020204" pitchFamily="34" charset="-122"/>
              </a:endParaRPr>
            </a:p>
          </p:txBody>
        </p:sp>
        <p:sp>
          <p:nvSpPr>
            <p:cNvPr id="52" name="TextBox 19"/>
            <p:cNvSpPr txBox="1">
              <a:spLocks noChangeArrowheads="1"/>
            </p:cNvSpPr>
            <p:nvPr/>
          </p:nvSpPr>
          <p:spPr bwMode="auto">
            <a:xfrm>
              <a:off x="944562" y="2167344"/>
              <a:ext cx="1728787" cy="276999"/>
            </a:xfrm>
            <a:prstGeom prst="rect">
              <a:avLst/>
            </a:prstGeom>
            <a:grp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defPPr>
                <a:defRPr lang="zh-CN"/>
              </a:defPPr>
              <a:lvl1pPr marR="0" lvl="0" indent="0" fontAlgn="auto">
                <a:lnSpc>
                  <a:spcPct val="120000"/>
                </a:lnSpc>
                <a:spcBef>
                  <a:spcPts val="0"/>
                </a:spcBef>
                <a:spcAft>
                  <a:spcPts val="0"/>
                </a:spcAft>
                <a:buClrTx/>
                <a:buSzTx/>
                <a:buFontTx/>
                <a:buNone/>
                <a:defRPr kumimoji="0" sz="1200" b="0" i="0" u="none" strike="noStrike" kern="0" cap="none" spc="0" normalizeH="0" baseline="0">
                  <a:ln>
                    <a:noFill/>
                  </a:ln>
                  <a:solidFill>
                    <a:srgbClr val="F9F9F9"/>
                  </a:solidFill>
                  <a:effectLst/>
                  <a:uLnTx/>
                  <a:uFillTx/>
                  <a:latin typeface="微软雅黑" panose="020B0503020204020204" pitchFamily="34" charset="-122"/>
                  <a:ea typeface="微软雅黑" panose="020B0503020204020204" pitchFamily="34" charset="-122"/>
                </a:defRPr>
              </a:lvl1pPr>
            </a:lstStyle>
            <a:p>
              <a:r>
                <a:rPr lang="zh-CN" altLang="zh-CN" dirty="0"/>
                <a:t>客户端服务端功能目标</a:t>
              </a:r>
              <a:endParaRPr lang="zh-CN" altLang="zh-CN" dirty="0"/>
            </a:p>
          </p:txBody>
        </p:sp>
      </p:grpSp>
      <p:grpSp>
        <p:nvGrpSpPr>
          <p:cNvPr id="53" name="文本1"/>
          <p:cNvGrpSpPr/>
          <p:nvPr/>
        </p:nvGrpSpPr>
        <p:grpSpPr>
          <a:xfrm>
            <a:off x="3352527" y="1706936"/>
            <a:ext cx="4929612" cy="2497137"/>
            <a:chOff x="533400" y="2305844"/>
            <a:chExt cx="4929612" cy="2497137"/>
          </a:xfrm>
        </p:grpSpPr>
        <p:sp>
          <p:nvSpPr>
            <p:cNvPr id="54" name="AutoShape 13"/>
            <p:cNvSpPr>
              <a:spLocks noChangeArrowheads="1"/>
            </p:cNvSpPr>
            <p:nvPr/>
          </p:nvSpPr>
          <p:spPr bwMode="gray">
            <a:xfrm>
              <a:off x="533400" y="2305844"/>
              <a:ext cx="2587625" cy="2497137"/>
            </a:xfrm>
            <a:prstGeom prst="roundRect">
              <a:avLst>
                <a:gd name="adj" fmla="val 4639"/>
              </a:avLst>
            </a:prstGeom>
            <a:gradFill>
              <a:gsLst>
                <a:gs pos="33000">
                  <a:srgbClr val="F9F9F9"/>
                </a:gs>
                <a:gs pos="100000">
                  <a:srgbClr val="D7D7D7"/>
                </a:gs>
              </a:gsLst>
              <a:lin ang="5400000" scaled="0"/>
            </a:gradFill>
            <a:ln w="3175" cap="flat" cmpd="sng" algn="ctr">
              <a:solidFill>
                <a:srgbClr val="EAEAEA"/>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zh-CN" altLang="en-US" sz="2000" b="0" i="0" u="none" strike="noStrike" kern="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55" name="TextBox 20"/>
            <p:cNvSpPr txBox="1"/>
            <p:nvPr/>
          </p:nvSpPr>
          <p:spPr bwMode="auto">
            <a:xfrm>
              <a:off x="3734224" y="2788666"/>
              <a:ext cx="1728788" cy="1060450"/>
            </a:xfrm>
            <a:prstGeom prst="rect">
              <a:avLst/>
            </a:prstGeom>
            <a:noFill/>
          </p:spPr>
          <p:txBody>
            <a:bodyPr vert="horz" wrap="square" lIns="91440" tIns="45720" rIns="91440" bIns="45720" numCol="1" anchor="t" anchorCtr="0" compatLnSpc="1">
              <a:spAutoFit/>
            </a:bodyPr>
            <a:lstStyle/>
            <a:p>
              <a:pPr marL="0" marR="0" lvl="0" indent="0" algn="l" defTabSz="914400" eaLnBrk="1" fontAlgn="base" latinLnBrk="0" hangingPunct="1">
                <a:lnSpc>
                  <a:spcPct val="150000"/>
                </a:lnSpc>
                <a:spcBef>
                  <a:spcPct val="0"/>
                </a:spcBef>
                <a:spcAft>
                  <a:spcPct val="0"/>
                </a:spcAft>
                <a:buClrTx/>
                <a:buSzTx/>
                <a:buFontTx/>
                <a:buNone/>
                <a:defRPr/>
              </a:pPr>
              <a:r>
                <a:rPr kumimoji="0" lang="en-US" altLang="zh-CN" sz="105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       </a:t>
              </a:r>
              <a:r>
                <a:rPr kumimoji="0" lang="zh-CN" altLang="en-US" sz="105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通过在各大防火墙的环境下进行通信测试，服务端和客户端都能穿过防火墙进行通信</a:t>
              </a:r>
              <a:endParaRPr kumimoji="0" lang="zh-CN" altLang="en-US" sz="105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endParaRPr>
            </a:p>
          </p:txBody>
        </p:sp>
      </p:grpSp>
      <p:grpSp>
        <p:nvGrpSpPr>
          <p:cNvPr id="56" name="深色1"/>
          <p:cNvGrpSpPr/>
          <p:nvPr/>
        </p:nvGrpSpPr>
        <p:grpSpPr>
          <a:xfrm>
            <a:off x="3421107" y="1467541"/>
            <a:ext cx="2355850" cy="523875"/>
            <a:chOff x="631825" y="2055019"/>
            <a:chExt cx="2355850" cy="523875"/>
          </a:xfrm>
          <a:solidFill>
            <a:srgbClr val="FFC000"/>
          </a:solidFill>
        </p:grpSpPr>
        <p:sp>
          <p:nvSpPr>
            <p:cNvPr id="57" name="AutoShape 14"/>
            <p:cNvSpPr>
              <a:spLocks noChangeArrowheads="1"/>
            </p:cNvSpPr>
            <p:nvPr/>
          </p:nvSpPr>
          <p:spPr bwMode="ltGray">
            <a:xfrm>
              <a:off x="631825" y="2055019"/>
              <a:ext cx="2355850" cy="523875"/>
            </a:xfrm>
            <a:prstGeom prst="roundRect">
              <a:avLst>
                <a:gd name="adj" fmla="val 16667"/>
              </a:avLst>
            </a:prstGeom>
            <a:grp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a:lnSpc>
                  <a:spcPct val="120000"/>
                </a:lnSpc>
              </a:pPr>
              <a:endParaRPr lang="zh-CN" altLang="en-US" sz="1200" kern="0">
                <a:solidFill>
                  <a:srgbClr val="F9F9F9"/>
                </a:solidFill>
                <a:latin typeface="微软雅黑" panose="020B0503020204020204" pitchFamily="34" charset="-122"/>
                <a:ea typeface="微软雅黑" panose="020B0503020204020204" pitchFamily="34" charset="-122"/>
              </a:endParaRPr>
            </a:p>
          </p:txBody>
        </p:sp>
        <p:sp>
          <p:nvSpPr>
            <p:cNvPr id="58" name="TextBox 19"/>
            <p:cNvSpPr txBox="1">
              <a:spLocks noChangeArrowheads="1"/>
            </p:cNvSpPr>
            <p:nvPr/>
          </p:nvSpPr>
          <p:spPr bwMode="auto">
            <a:xfrm>
              <a:off x="944562" y="2167344"/>
              <a:ext cx="1728787" cy="276999"/>
            </a:xfrm>
            <a:prstGeom prst="rect">
              <a:avLst/>
            </a:prstGeom>
            <a:grp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defPPr>
                <a:defRPr lang="zh-CN"/>
              </a:defPPr>
              <a:lvl1pPr>
                <a:lnSpc>
                  <a:spcPct val="120000"/>
                </a:lnSpc>
                <a:defRPr sz="1200" kern="0">
                  <a:solidFill>
                    <a:srgbClr val="F9F9F9"/>
                  </a:solidFill>
                  <a:latin typeface="微软雅黑" panose="020B0503020204020204" pitchFamily="34" charset="-122"/>
                  <a:ea typeface="微软雅黑" panose="020B0503020204020204" pitchFamily="34" charset="-122"/>
                </a:defRPr>
              </a:lvl1pPr>
            </a:lstStyle>
            <a:p>
              <a:r>
                <a:rPr lang="zh-CN" altLang="zh-CN" dirty="0"/>
                <a:t>隐藏性能目标</a:t>
              </a:r>
              <a:endParaRPr lang="zh-CN" altLang="zh-CN" dirty="0"/>
            </a:p>
          </p:txBody>
        </p:sp>
      </p:grpSp>
      <p:grpSp>
        <p:nvGrpSpPr>
          <p:cNvPr id="59" name="文本1"/>
          <p:cNvGrpSpPr/>
          <p:nvPr/>
        </p:nvGrpSpPr>
        <p:grpSpPr>
          <a:xfrm>
            <a:off x="3707405" y="1784406"/>
            <a:ext cx="4976071" cy="2497137"/>
            <a:chOff x="-1855046" y="2305844"/>
            <a:chExt cx="4976071" cy="2497137"/>
          </a:xfrm>
        </p:grpSpPr>
        <p:sp>
          <p:nvSpPr>
            <p:cNvPr id="60" name="AutoShape 13"/>
            <p:cNvSpPr>
              <a:spLocks noChangeArrowheads="1"/>
            </p:cNvSpPr>
            <p:nvPr/>
          </p:nvSpPr>
          <p:spPr bwMode="gray">
            <a:xfrm>
              <a:off x="533400" y="2305844"/>
              <a:ext cx="2587625" cy="2497137"/>
            </a:xfrm>
            <a:prstGeom prst="roundRect">
              <a:avLst>
                <a:gd name="adj" fmla="val 4639"/>
              </a:avLst>
            </a:prstGeom>
            <a:gradFill>
              <a:gsLst>
                <a:gs pos="33000">
                  <a:srgbClr val="F9F9F9"/>
                </a:gs>
                <a:gs pos="100000">
                  <a:srgbClr val="D7D7D7"/>
                </a:gs>
              </a:gsLst>
              <a:lin ang="5400000" scaled="0"/>
            </a:gradFill>
            <a:ln w="3175" cap="flat" cmpd="sng" algn="ctr">
              <a:solidFill>
                <a:srgbClr val="EAEAEA"/>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zh-CN" altLang="en-US" sz="2000" b="0" i="0" u="none" strike="noStrike" kern="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61" name="TextBox 20"/>
            <p:cNvSpPr txBox="1"/>
            <p:nvPr/>
          </p:nvSpPr>
          <p:spPr bwMode="auto">
            <a:xfrm>
              <a:off x="-1855046" y="2742311"/>
              <a:ext cx="1728788" cy="1303020"/>
            </a:xfrm>
            <a:prstGeom prst="rect">
              <a:avLst/>
            </a:prstGeom>
            <a:noFill/>
          </p:spPr>
          <p:txBody>
            <a:bodyPr vert="horz" wrap="square" lIns="91440" tIns="45720" rIns="91440" bIns="45720" numCol="1" anchor="t" anchorCtr="0" compatLnSpc="1">
              <a:spAutoFit/>
            </a:bodyPr>
            <a:lstStyle/>
            <a:p>
              <a:pPr marL="0" marR="0" lvl="0" indent="0" algn="l" defTabSz="914400" eaLnBrk="1" fontAlgn="base" latinLnBrk="0" hangingPunct="1">
                <a:lnSpc>
                  <a:spcPct val="150000"/>
                </a:lnSpc>
                <a:spcBef>
                  <a:spcPct val="0"/>
                </a:spcBef>
                <a:spcAft>
                  <a:spcPct val="0"/>
                </a:spcAft>
                <a:buClrTx/>
                <a:buSzTx/>
                <a:buFontTx/>
                <a:buNone/>
                <a:defRPr/>
              </a:pPr>
              <a:r>
                <a:rPr kumimoji="0" lang="en-US" altLang="zh-CN" sz="105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    </a:t>
              </a:r>
              <a:r>
                <a:rPr kumimoji="0" lang="zh-CN" altLang="en-US" sz="105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实现客户端与服务端通信端口隐藏，通过常规的</a:t>
              </a:r>
              <a:r>
                <a:rPr kumimoji="0" lang="en-US" altLang="zh-CN" sz="105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netstate</a:t>
              </a:r>
              <a:r>
                <a:rPr kumimoji="0" lang="zh-CN" altLang="en-US" sz="105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等工具不能查看到，并且能够躲避核心态的网络数据包拦截</a:t>
              </a:r>
              <a:endParaRPr kumimoji="0" lang="zh-CN" altLang="en-US" sz="105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endParaRPr>
            </a:p>
          </p:txBody>
        </p:sp>
      </p:grpSp>
      <p:grpSp>
        <p:nvGrpSpPr>
          <p:cNvPr id="62" name="深色1"/>
          <p:cNvGrpSpPr/>
          <p:nvPr/>
        </p:nvGrpSpPr>
        <p:grpSpPr>
          <a:xfrm>
            <a:off x="6239361" y="1445316"/>
            <a:ext cx="2355850" cy="523875"/>
            <a:chOff x="631825" y="2055019"/>
            <a:chExt cx="2355850" cy="523875"/>
          </a:xfrm>
          <a:solidFill>
            <a:srgbClr val="404040"/>
          </a:solidFill>
        </p:grpSpPr>
        <p:sp>
          <p:nvSpPr>
            <p:cNvPr id="63" name="AutoShape 14"/>
            <p:cNvSpPr>
              <a:spLocks noChangeArrowheads="1"/>
            </p:cNvSpPr>
            <p:nvPr/>
          </p:nvSpPr>
          <p:spPr bwMode="ltGray">
            <a:xfrm>
              <a:off x="631825" y="2055019"/>
              <a:ext cx="2355850" cy="523875"/>
            </a:xfrm>
            <a:prstGeom prst="roundRect">
              <a:avLst>
                <a:gd name="adj" fmla="val 16667"/>
              </a:avLst>
            </a:prstGeom>
            <a:grp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a:lnSpc>
                  <a:spcPct val="120000"/>
                </a:lnSpc>
              </a:pPr>
              <a:endParaRPr lang="zh-CN" altLang="en-US" sz="1200" kern="0">
                <a:solidFill>
                  <a:srgbClr val="F9F9F9"/>
                </a:solidFill>
                <a:latin typeface="微软雅黑" panose="020B0503020204020204" pitchFamily="34" charset="-122"/>
                <a:ea typeface="微软雅黑" panose="020B0503020204020204" pitchFamily="34" charset="-122"/>
              </a:endParaRPr>
            </a:p>
          </p:txBody>
        </p:sp>
        <p:sp>
          <p:nvSpPr>
            <p:cNvPr id="64" name="TextBox 19"/>
            <p:cNvSpPr txBox="1">
              <a:spLocks noChangeArrowheads="1"/>
            </p:cNvSpPr>
            <p:nvPr/>
          </p:nvSpPr>
          <p:spPr bwMode="auto">
            <a:xfrm>
              <a:off x="944562" y="2167344"/>
              <a:ext cx="1728787" cy="276999"/>
            </a:xfrm>
            <a:prstGeom prst="rect">
              <a:avLst/>
            </a:prstGeom>
            <a:grp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defPPr>
                <a:defRPr lang="zh-CN"/>
              </a:defPPr>
              <a:lvl1pPr>
                <a:lnSpc>
                  <a:spcPct val="120000"/>
                </a:lnSpc>
                <a:defRPr sz="1200" kern="0">
                  <a:solidFill>
                    <a:srgbClr val="F9F9F9"/>
                  </a:solidFill>
                  <a:latin typeface="微软雅黑" panose="020B0503020204020204" pitchFamily="34" charset="-122"/>
                  <a:ea typeface="微软雅黑" panose="020B0503020204020204" pitchFamily="34" charset="-122"/>
                </a:defRPr>
              </a:lvl1pPr>
            </a:lstStyle>
            <a:p>
              <a:r>
                <a:rPr lang="zh-CN" altLang="zh-CN" dirty="0"/>
                <a:t>测试目标</a:t>
              </a:r>
              <a:endParaRPr lang="zh-CN" altLang="zh-CN" dirty="0"/>
            </a:p>
          </p:txBody>
        </p:sp>
      </p:grpSp>
      <p:sp>
        <p:nvSpPr>
          <p:cNvPr id="2" name="TextBox 20"/>
          <p:cNvSpPr txBox="1"/>
          <p:nvPr/>
        </p:nvSpPr>
        <p:spPr bwMode="auto">
          <a:xfrm>
            <a:off x="6375675" y="2313583"/>
            <a:ext cx="1728788" cy="333375"/>
          </a:xfrm>
          <a:prstGeom prst="rect">
            <a:avLst/>
          </a:prstGeom>
          <a:noFill/>
        </p:spPr>
        <p:txBody>
          <a:bodyPr vert="horz" wrap="square" lIns="91440" tIns="45720" rIns="91440" bIns="45720" numCol="1" anchor="t" anchorCtr="0" compatLnSpc="1">
            <a:spAutoFit/>
          </a:bodyPr>
          <a:p>
            <a:pPr marL="0" marR="0" lvl="0" indent="0" algn="l" defTabSz="914400" eaLnBrk="1" fontAlgn="base" latinLnBrk="0" hangingPunct="1">
              <a:lnSpc>
                <a:spcPct val="150000"/>
              </a:lnSpc>
              <a:spcBef>
                <a:spcPct val="0"/>
              </a:spcBef>
              <a:spcAft>
                <a:spcPct val="0"/>
              </a:spcAft>
              <a:buClrTx/>
              <a:buSzTx/>
              <a:buFontTx/>
              <a:buNone/>
              <a:defRPr/>
            </a:pPr>
            <a:r>
              <a:rPr kumimoji="0" lang="en-US" altLang="zh-CN" sz="105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    </a:t>
            </a:r>
            <a:endParaRPr kumimoji="0" lang="zh-CN" altLang="en-US" sz="105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endParaRPr>
          </a:p>
        </p:txBody>
      </p:sp>
      <p:sp>
        <p:nvSpPr>
          <p:cNvPr id="3" name="文本框 2"/>
          <p:cNvSpPr txBox="1"/>
          <p:nvPr/>
        </p:nvSpPr>
        <p:spPr>
          <a:xfrm>
            <a:off x="6412865" y="2220595"/>
            <a:ext cx="1781175" cy="1014730"/>
          </a:xfrm>
          <a:prstGeom prst="rect">
            <a:avLst/>
          </a:prstGeom>
          <a:noFill/>
        </p:spPr>
        <p:txBody>
          <a:bodyPr wrap="square" rtlCol="0">
            <a:spAutoFit/>
          </a:bodyPr>
          <a:p>
            <a:pPr algn="l" fontAlgn="base">
              <a:lnSpc>
                <a:spcPct val="150000"/>
              </a:lnSpc>
              <a:buClrTx/>
              <a:buSzTx/>
              <a:buFontTx/>
              <a:defRPr/>
            </a:pPr>
            <a:r>
              <a:rPr lang="en-US" altLang="zh-CN" sz="1050" kern="0" noProof="0" dirty="0">
                <a:ln>
                  <a:noFill/>
                </a:ln>
                <a:solidFill>
                  <a:srgbClr val="4D4D4D"/>
                </a:solidFill>
                <a:effectLst/>
                <a:uLnTx/>
                <a:uFillTx/>
                <a:latin typeface="微软雅黑" panose="020B0503020204020204" pitchFamily="34" charset="-122"/>
                <a:ea typeface="微软雅黑" panose="020B0503020204020204" pitchFamily="34" charset="-122"/>
                <a:sym typeface="+mn-ea"/>
              </a:rPr>
              <a:t>       </a:t>
            </a:r>
            <a:r>
              <a:rPr lang="zh-CN" altLang="en-US" sz="1050" kern="0" noProof="0" dirty="0">
                <a:ln>
                  <a:noFill/>
                </a:ln>
                <a:solidFill>
                  <a:srgbClr val="4D4D4D"/>
                </a:solidFill>
                <a:effectLst/>
                <a:uLnTx/>
                <a:uFillTx/>
                <a:latin typeface="微软雅黑" panose="020B0503020204020204" pitchFamily="34" charset="-122"/>
                <a:ea typeface="微软雅黑" panose="020B0503020204020204" pitchFamily="34" charset="-122"/>
                <a:sym typeface="+mn-ea"/>
              </a:rPr>
              <a:t>该端口隐藏方式能够在各大防火墙环境下测试，证明该方案的可行性、隐蔽性等</a:t>
            </a:r>
            <a:endParaRPr kumimoji="0" lang="zh-CN" altLang="en-US" sz="105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a:p>
            <a:endParaRPr lang="zh-CN" altLang="en-US"/>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16" presetClass="entr" presetSubtype="42" fill="hold" grpId="0"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barn(outHorizontal)">
                                      <p:cBhvr>
                                        <p:cTn id="10" dur="500"/>
                                        <p:tgtEl>
                                          <p:spTgt spid="4"/>
                                        </p:tgtEl>
                                      </p:cBhvr>
                                    </p:animEffect>
                                  </p:childTnLst>
                                </p:cTn>
                              </p:par>
                              <p:par>
                                <p:cTn id="11" presetID="2" presetClass="entr" presetSubtype="8"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300" fill="hold"/>
                                        <p:tgtEl>
                                          <p:spTgt spid="6"/>
                                        </p:tgtEl>
                                        <p:attrNameLst>
                                          <p:attrName>ppt_x</p:attrName>
                                        </p:attrNameLst>
                                      </p:cBhvr>
                                      <p:tavLst>
                                        <p:tav tm="0">
                                          <p:val>
                                            <p:strVal val="0-#ppt_w/2"/>
                                          </p:val>
                                        </p:tav>
                                        <p:tav tm="100000">
                                          <p:val>
                                            <p:strVal val="#ppt_x"/>
                                          </p:val>
                                        </p:tav>
                                      </p:tavLst>
                                    </p:anim>
                                    <p:anim calcmode="lin" valueType="num">
                                      <p:cBhvr additive="base">
                                        <p:cTn id="14" dur="300" fill="hold"/>
                                        <p:tgtEl>
                                          <p:spTgt spid="6"/>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39" presetClass="entr" presetSubtype="0" accel="10000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ppt_h</p:attrName>
                                        </p:attrNameLst>
                                      </p:cBhvr>
                                      <p:tavLst>
                                        <p:tav tm="0">
                                          <p:val>
                                            <p:strVal val="#ppt_h/20"/>
                                          </p:val>
                                        </p:tav>
                                        <p:tav tm="50000">
                                          <p:val>
                                            <p:strVal val="#ppt_h/20"/>
                                          </p:val>
                                        </p:tav>
                                        <p:tav tm="100000">
                                          <p:val>
                                            <p:strVal val="#ppt_h"/>
                                          </p:val>
                                        </p:tav>
                                      </p:tavLst>
                                    </p:anim>
                                    <p:anim calcmode="lin" valueType="num">
                                      <p:cBhvr>
                                        <p:cTn id="19" dur="500" fill="hold"/>
                                        <p:tgtEl>
                                          <p:spTgt spid="5"/>
                                        </p:tgtEl>
                                        <p:attrNameLst>
                                          <p:attrName>ppt_w</p:attrName>
                                        </p:attrNameLst>
                                      </p:cBhvr>
                                      <p:tavLst>
                                        <p:tav tm="0">
                                          <p:val>
                                            <p:strVal val="#ppt_w+.3"/>
                                          </p:val>
                                        </p:tav>
                                        <p:tav tm="50000">
                                          <p:val>
                                            <p:strVal val="#ppt_w+.3"/>
                                          </p:val>
                                        </p:tav>
                                        <p:tav tm="100000">
                                          <p:val>
                                            <p:strVal val="#ppt_w"/>
                                          </p:val>
                                        </p:tav>
                                      </p:tavLst>
                                    </p:anim>
                                    <p:anim calcmode="lin" valueType="num">
                                      <p:cBhvr>
                                        <p:cTn id="20" dur="500" fill="hold"/>
                                        <p:tgtEl>
                                          <p:spTgt spid="5"/>
                                        </p:tgtEl>
                                        <p:attrNameLst>
                                          <p:attrName>ppt_x</p:attrName>
                                        </p:attrNameLst>
                                      </p:cBhvr>
                                      <p:tavLst>
                                        <p:tav tm="0">
                                          <p:val>
                                            <p:strVal val="#ppt_x-.3"/>
                                          </p:val>
                                        </p:tav>
                                        <p:tav tm="5000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
                                          </p:val>
                                        </p:tav>
                                        <p:tav tm="100000">
                                          <p:val>
                                            <p:strVal val="#ppt_y"/>
                                          </p:val>
                                        </p:tav>
                                      </p:tavLst>
                                    </p:anim>
                                  </p:childTnLst>
                                </p:cTn>
                              </p:par>
                              <p:par>
                                <p:cTn id="22" presetID="1" presetClass="exit" presetSubtype="0" fill="hold" grpId="1" nodeType="withEffect">
                                  <p:stCondLst>
                                    <p:cond delay="200"/>
                                  </p:stCondLst>
                                  <p:childTnLst>
                                    <p:set>
                                      <p:cBhvr>
                                        <p:cTn id="23" dur="1" fill="hold">
                                          <p:stCondLst>
                                            <p:cond delay="0"/>
                                          </p:stCondLst>
                                        </p:cTn>
                                        <p:tgtEl>
                                          <p:spTgt spid="6"/>
                                        </p:tgtEl>
                                        <p:attrNameLst>
                                          <p:attrName>style.visibility</p:attrName>
                                        </p:attrNameLst>
                                      </p:cBhvr>
                                      <p:to>
                                        <p:strVal val="hidden"/>
                                      </p:to>
                                    </p:set>
                                  </p:childTnLst>
                                </p:cTn>
                              </p:par>
                              <p:par>
                                <p:cTn id="24" presetID="2" presetClass="entr" presetSubtype="8"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300" fill="hold"/>
                                        <p:tgtEl>
                                          <p:spTgt spid="7"/>
                                        </p:tgtEl>
                                        <p:attrNameLst>
                                          <p:attrName>ppt_x</p:attrName>
                                        </p:attrNameLst>
                                      </p:cBhvr>
                                      <p:tavLst>
                                        <p:tav tm="0">
                                          <p:val>
                                            <p:strVal val="0-#ppt_w/2"/>
                                          </p:val>
                                        </p:tav>
                                        <p:tav tm="100000">
                                          <p:val>
                                            <p:strVal val="#ppt_x"/>
                                          </p:val>
                                        </p:tav>
                                      </p:tavLst>
                                    </p:anim>
                                    <p:anim calcmode="lin" valueType="num">
                                      <p:cBhvr additive="base">
                                        <p:cTn id="27" dur="300" fill="hold"/>
                                        <p:tgtEl>
                                          <p:spTgt spid="7"/>
                                        </p:tgtEl>
                                        <p:attrNameLst>
                                          <p:attrName>ppt_y</p:attrName>
                                        </p:attrNameLst>
                                      </p:cBhvr>
                                      <p:tavLst>
                                        <p:tav tm="0">
                                          <p:val>
                                            <p:strVal val="#ppt_y"/>
                                          </p:val>
                                        </p:tav>
                                        <p:tav tm="100000">
                                          <p:val>
                                            <p:strVal val="#ppt_y"/>
                                          </p:val>
                                        </p:tav>
                                      </p:tavLst>
                                    </p:anim>
                                  </p:childTnLst>
                                </p:cTn>
                              </p:par>
                              <p:par>
                                <p:cTn id="28" presetID="29" presetClass="exit" presetSubtype="0" fill="hold" grpId="1" nodeType="withEffect">
                                  <p:stCondLst>
                                    <p:cond delay="200"/>
                                  </p:stCondLst>
                                  <p:childTnLst>
                                    <p:anim calcmode="lin" valueType="num">
                                      <p:cBhvr>
                                        <p:cTn id="29" dur="1000"/>
                                        <p:tgtEl>
                                          <p:spTgt spid="7"/>
                                        </p:tgtEl>
                                        <p:attrNameLst>
                                          <p:attrName>ppt_x</p:attrName>
                                        </p:attrNameLst>
                                      </p:cBhvr>
                                      <p:tavLst>
                                        <p:tav tm="0">
                                          <p:val>
                                            <p:strVal val="ppt_x"/>
                                          </p:val>
                                        </p:tav>
                                        <p:tav tm="100000">
                                          <p:val>
                                            <p:strVal val="ppt_x-.2"/>
                                          </p:val>
                                        </p:tav>
                                      </p:tavLst>
                                    </p:anim>
                                    <p:anim calcmode="lin" valueType="num">
                                      <p:cBhvr>
                                        <p:cTn id="30" dur="1000"/>
                                        <p:tgtEl>
                                          <p:spTgt spid="7"/>
                                        </p:tgtEl>
                                        <p:attrNameLst>
                                          <p:attrName>ppt_y</p:attrName>
                                        </p:attrNameLst>
                                      </p:cBhvr>
                                      <p:tavLst>
                                        <p:tav tm="0">
                                          <p:val>
                                            <p:strVal val="ppt_y"/>
                                          </p:val>
                                        </p:tav>
                                        <p:tav tm="100000">
                                          <p:val>
                                            <p:strVal val="ppt_y"/>
                                          </p:val>
                                        </p:tav>
                                      </p:tavLst>
                                    </p:anim>
                                    <p:animEffect transition="out" filter="fade">
                                      <p:cBhvr>
                                        <p:cTn id="31" dur="1000"/>
                                        <p:tgtEl>
                                          <p:spTgt spid="7"/>
                                        </p:tgtEl>
                                      </p:cBhvr>
                                    </p:animEffect>
                                    <p:set>
                                      <p:cBhvr>
                                        <p:cTn id="32" dur="1" fill="hold">
                                          <p:stCondLst>
                                            <p:cond delay="999"/>
                                          </p:stCondLst>
                                        </p:cTn>
                                        <p:tgtEl>
                                          <p:spTgt spid="7"/>
                                        </p:tgtEl>
                                        <p:attrNameLst>
                                          <p:attrName>style.visibility</p:attrName>
                                        </p:attrNameLst>
                                      </p:cBhvr>
                                      <p:to>
                                        <p:strVal val="hidden"/>
                                      </p:to>
                                    </p:set>
                                  </p:childTnLst>
                                </p:cTn>
                              </p:par>
                              <p:par>
                                <p:cTn id="33" presetID="2" presetClass="entr" presetSubtype="8" fill="hold" grpId="0" nodeType="withEffect">
                                  <p:stCondLst>
                                    <p:cond delay="10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300" fill="hold"/>
                                        <p:tgtEl>
                                          <p:spTgt spid="9"/>
                                        </p:tgtEl>
                                        <p:attrNameLst>
                                          <p:attrName>ppt_x</p:attrName>
                                        </p:attrNameLst>
                                      </p:cBhvr>
                                      <p:tavLst>
                                        <p:tav tm="0">
                                          <p:val>
                                            <p:strVal val="0-#ppt_w/2"/>
                                          </p:val>
                                        </p:tav>
                                        <p:tav tm="100000">
                                          <p:val>
                                            <p:strVal val="#ppt_x"/>
                                          </p:val>
                                        </p:tav>
                                      </p:tavLst>
                                    </p:anim>
                                    <p:anim calcmode="lin" valueType="num">
                                      <p:cBhvr additive="base">
                                        <p:cTn id="36" dur="300" fill="hold"/>
                                        <p:tgtEl>
                                          <p:spTgt spid="9"/>
                                        </p:tgtEl>
                                        <p:attrNameLst>
                                          <p:attrName>ppt_y</p:attrName>
                                        </p:attrNameLst>
                                      </p:cBhvr>
                                      <p:tavLst>
                                        <p:tav tm="0">
                                          <p:val>
                                            <p:strVal val="#ppt_y"/>
                                          </p:val>
                                        </p:tav>
                                        <p:tav tm="100000">
                                          <p:val>
                                            <p:strVal val="#ppt_y"/>
                                          </p:val>
                                        </p:tav>
                                      </p:tavLst>
                                    </p:anim>
                                  </p:childTnLst>
                                </p:cTn>
                              </p:par>
                              <p:par>
                                <p:cTn id="37" presetID="29" presetClass="exit" presetSubtype="0" fill="hold" grpId="1" nodeType="withEffect">
                                  <p:stCondLst>
                                    <p:cond delay="100"/>
                                  </p:stCondLst>
                                  <p:childTnLst>
                                    <p:anim calcmode="lin" valueType="num">
                                      <p:cBhvr>
                                        <p:cTn id="38" dur="1000"/>
                                        <p:tgtEl>
                                          <p:spTgt spid="9"/>
                                        </p:tgtEl>
                                        <p:attrNameLst>
                                          <p:attrName>ppt_x</p:attrName>
                                        </p:attrNameLst>
                                      </p:cBhvr>
                                      <p:tavLst>
                                        <p:tav tm="0">
                                          <p:val>
                                            <p:strVal val="ppt_x"/>
                                          </p:val>
                                        </p:tav>
                                        <p:tav tm="100000">
                                          <p:val>
                                            <p:strVal val="ppt_x-.2"/>
                                          </p:val>
                                        </p:tav>
                                      </p:tavLst>
                                    </p:anim>
                                    <p:anim calcmode="lin" valueType="num">
                                      <p:cBhvr>
                                        <p:cTn id="39" dur="1000"/>
                                        <p:tgtEl>
                                          <p:spTgt spid="9"/>
                                        </p:tgtEl>
                                        <p:attrNameLst>
                                          <p:attrName>ppt_y</p:attrName>
                                        </p:attrNameLst>
                                      </p:cBhvr>
                                      <p:tavLst>
                                        <p:tav tm="0">
                                          <p:val>
                                            <p:strVal val="ppt_y"/>
                                          </p:val>
                                        </p:tav>
                                        <p:tav tm="100000">
                                          <p:val>
                                            <p:strVal val="ppt_y"/>
                                          </p:val>
                                        </p:tav>
                                      </p:tavLst>
                                    </p:anim>
                                    <p:animEffect transition="out" filter="fade">
                                      <p:cBhvr>
                                        <p:cTn id="40" dur="1000"/>
                                        <p:tgtEl>
                                          <p:spTgt spid="9"/>
                                        </p:tgtEl>
                                      </p:cBhvr>
                                    </p:animEffect>
                                    <p:set>
                                      <p:cBhvr>
                                        <p:cTn id="41" dur="1" fill="hold">
                                          <p:stCondLst>
                                            <p:cond delay="999"/>
                                          </p:stCondLst>
                                        </p:cTn>
                                        <p:tgtEl>
                                          <p:spTgt spid="9"/>
                                        </p:tgtEl>
                                        <p:attrNameLst>
                                          <p:attrName>style.visibility</p:attrName>
                                        </p:attrNameLst>
                                      </p:cBhvr>
                                      <p:to>
                                        <p:strVal val="hidden"/>
                                      </p:to>
                                    </p:set>
                                  </p:childTnLst>
                                </p:cTn>
                              </p:par>
                              <p:par>
                                <p:cTn id="42" presetID="2" presetClass="entr" presetSubtype="8"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300" fill="hold"/>
                                        <p:tgtEl>
                                          <p:spTgt spid="10"/>
                                        </p:tgtEl>
                                        <p:attrNameLst>
                                          <p:attrName>ppt_x</p:attrName>
                                        </p:attrNameLst>
                                      </p:cBhvr>
                                      <p:tavLst>
                                        <p:tav tm="0">
                                          <p:val>
                                            <p:strVal val="0-#ppt_w/2"/>
                                          </p:val>
                                        </p:tav>
                                        <p:tav tm="100000">
                                          <p:val>
                                            <p:strVal val="#ppt_x"/>
                                          </p:val>
                                        </p:tav>
                                      </p:tavLst>
                                    </p:anim>
                                    <p:anim calcmode="lin" valueType="num">
                                      <p:cBhvr additive="base">
                                        <p:cTn id="45" dur="300" fill="hold"/>
                                        <p:tgtEl>
                                          <p:spTgt spid="10"/>
                                        </p:tgtEl>
                                        <p:attrNameLst>
                                          <p:attrName>ppt_y</p:attrName>
                                        </p:attrNameLst>
                                      </p:cBhvr>
                                      <p:tavLst>
                                        <p:tav tm="0">
                                          <p:val>
                                            <p:strVal val="#ppt_y"/>
                                          </p:val>
                                        </p:tav>
                                        <p:tav tm="100000">
                                          <p:val>
                                            <p:strVal val="#ppt_y"/>
                                          </p:val>
                                        </p:tav>
                                      </p:tavLst>
                                    </p:anim>
                                  </p:childTnLst>
                                </p:cTn>
                              </p:par>
                              <p:par>
                                <p:cTn id="46" presetID="29" presetClass="exit" presetSubtype="0" fill="hold" grpId="1" nodeType="withEffect">
                                  <p:stCondLst>
                                    <p:cond delay="200"/>
                                  </p:stCondLst>
                                  <p:childTnLst>
                                    <p:anim calcmode="lin" valueType="num">
                                      <p:cBhvr>
                                        <p:cTn id="47" dur="1000"/>
                                        <p:tgtEl>
                                          <p:spTgt spid="10"/>
                                        </p:tgtEl>
                                        <p:attrNameLst>
                                          <p:attrName>ppt_x</p:attrName>
                                        </p:attrNameLst>
                                      </p:cBhvr>
                                      <p:tavLst>
                                        <p:tav tm="0">
                                          <p:val>
                                            <p:strVal val="ppt_x"/>
                                          </p:val>
                                        </p:tav>
                                        <p:tav tm="100000">
                                          <p:val>
                                            <p:strVal val="ppt_x-.2"/>
                                          </p:val>
                                        </p:tav>
                                      </p:tavLst>
                                    </p:anim>
                                    <p:anim calcmode="lin" valueType="num">
                                      <p:cBhvr>
                                        <p:cTn id="48" dur="1000"/>
                                        <p:tgtEl>
                                          <p:spTgt spid="10"/>
                                        </p:tgtEl>
                                        <p:attrNameLst>
                                          <p:attrName>ppt_y</p:attrName>
                                        </p:attrNameLst>
                                      </p:cBhvr>
                                      <p:tavLst>
                                        <p:tav tm="0">
                                          <p:val>
                                            <p:strVal val="ppt_y"/>
                                          </p:val>
                                        </p:tav>
                                        <p:tav tm="100000">
                                          <p:val>
                                            <p:strVal val="ppt_y"/>
                                          </p:val>
                                        </p:tav>
                                      </p:tavLst>
                                    </p:anim>
                                    <p:animEffect transition="out" filter="fade">
                                      <p:cBhvr>
                                        <p:cTn id="49" dur="1000"/>
                                        <p:tgtEl>
                                          <p:spTgt spid="10"/>
                                        </p:tgtEl>
                                      </p:cBhvr>
                                    </p:animEffect>
                                    <p:set>
                                      <p:cBhvr>
                                        <p:cTn id="50" dur="1" fill="hold">
                                          <p:stCondLst>
                                            <p:cond delay="999"/>
                                          </p:stCondLst>
                                        </p:cTn>
                                        <p:tgtEl>
                                          <p:spTgt spid="10"/>
                                        </p:tgtEl>
                                        <p:attrNameLst>
                                          <p:attrName>style.visibility</p:attrName>
                                        </p:attrNameLst>
                                      </p:cBhvr>
                                      <p:to>
                                        <p:strVal val="hidden"/>
                                      </p:to>
                                    </p:set>
                                  </p:childTnLst>
                                </p:cTn>
                              </p:par>
                              <p:par>
                                <p:cTn id="51" presetID="2" presetClass="entr" presetSubtype="8" fill="hold" grpId="0" nodeType="withEffect">
                                  <p:stCondLst>
                                    <p:cond delay="20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300" fill="hold"/>
                                        <p:tgtEl>
                                          <p:spTgt spid="11"/>
                                        </p:tgtEl>
                                        <p:attrNameLst>
                                          <p:attrName>ppt_x</p:attrName>
                                        </p:attrNameLst>
                                      </p:cBhvr>
                                      <p:tavLst>
                                        <p:tav tm="0">
                                          <p:val>
                                            <p:strVal val="0-#ppt_w/2"/>
                                          </p:val>
                                        </p:tav>
                                        <p:tav tm="100000">
                                          <p:val>
                                            <p:strVal val="#ppt_x"/>
                                          </p:val>
                                        </p:tav>
                                      </p:tavLst>
                                    </p:anim>
                                    <p:anim calcmode="lin" valueType="num">
                                      <p:cBhvr additive="base">
                                        <p:cTn id="54" dur="300" fill="hold"/>
                                        <p:tgtEl>
                                          <p:spTgt spid="11"/>
                                        </p:tgtEl>
                                        <p:attrNameLst>
                                          <p:attrName>ppt_y</p:attrName>
                                        </p:attrNameLst>
                                      </p:cBhvr>
                                      <p:tavLst>
                                        <p:tav tm="0">
                                          <p:val>
                                            <p:strVal val="#ppt_y"/>
                                          </p:val>
                                        </p:tav>
                                        <p:tav tm="100000">
                                          <p:val>
                                            <p:strVal val="#ppt_y"/>
                                          </p:val>
                                        </p:tav>
                                      </p:tavLst>
                                    </p:anim>
                                  </p:childTnLst>
                                </p:cTn>
                              </p:par>
                              <p:par>
                                <p:cTn id="55" presetID="29" presetClass="exit" presetSubtype="0" fill="hold" grpId="1" nodeType="withEffect">
                                  <p:stCondLst>
                                    <p:cond delay="200"/>
                                  </p:stCondLst>
                                  <p:childTnLst>
                                    <p:anim calcmode="lin" valueType="num">
                                      <p:cBhvr>
                                        <p:cTn id="56" dur="1000"/>
                                        <p:tgtEl>
                                          <p:spTgt spid="11"/>
                                        </p:tgtEl>
                                        <p:attrNameLst>
                                          <p:attrName>ppt_x</p:attrName>
                                        </p:attrNameLst>
                                      </p:cBhvr>
                                      <p:tavLst>
                                        <p:tav tm="0">
                                          <p:val>
                                            <p:strVal val="ppt_x"/>
                                          </p:val>
                                        </p:tav>
                                        <p:tav tm="100000">
                                          <p:val>
                                            <p:strVal val="ppt_x-.2"/>
                                          </p:val>
                                        </p:tav>
                                      </p:tavLst>
                                    </p:anim>
                                    <p:anim calcmode="lin" valueType="num">
                                      <p:cBhvr>
                                        <p:cTn id="57" dur="1000"/>
                                        <p:tgtEl>
                                          <p:spTgt spid="11"/>
                                        </p:tgtEl>
                                        <p:attrNameLst>
                                          <p:attrName>ppt_y</p:attrName>
                                        </p:attrNameLst>
                                      </p:cBhvr>
                                      <p:tavLst>
                                        <p:tav tm="0">
                                          <p:val>
                                            <p:strVal val="ppt_y"/>
                                          </p:val>
                                        </p:tav>
                                        <p:tav tm="100000">
                                          <p:val>
                                            <p:strVal val="ppt_y"/>
                                          </p:val>
                                        </p:tav>
                                      </p:tavLst>
                                    </p:anim>
                                    <p:animEffect transition="out" filter="fade">
                                      <p:cBhvr>
                                        <p:cTn id="58" dur="1000"/>
                                        <p:tgtEl>
                                          <p:spTgt spid="11"/>
                                        </p:tgtEl>
                                      </p:cBhvr>
                                    </p:animEffect>
                                    <p:set>
                                      <p:cBhvr>
                                        <p:cTn id="59" dur="1" fill="hold">
                                          <p:stCondLst>
                                            <p:cond delay="999"/>
                                          </p:stCondLst>
                                        </p:cTn>
                                        <p:tgtEl>
                                          <p:spTgt spid="11"/>
                                        </p:tgtEl>
                                        <p:attrNameLst>
                                          <p:attrName>style.visibility</p:attrName>
                                        </p:attrNameLst>
                                      </p:cBhvr>
                                      <p:to>
                                        <p:strVal val="hidden"/>
                                      </p:to>
                                    </p:set>
                                  </p:childTnLst>
                                </p:cTn>
                              </p:par>
                              <p:par>
                                <p:cTn id="60" presetID="2" presetClass="entr" presetSubtype="8" fill="hold" grpId="0" nodeType="withEffect">
                                  <p:stCondLst>
                                    <p:cond delay="300"/>
                                  </p:stCondLst>
                                  <p:childTnLst>
                                    <p:set>
                                      <p:cBhvr>
                                        <p:cTn id="61" dur="1" fill="hold">
                                          <p:stCondLst>
                                            <p:cond delay="0"/>
                                          </p:stCondLst>
                                        </p:cTn>
                                        <p:tgtEl>
                                          <p:spTgt spid="12"/>
                                        </p:tgtEl>
                                        <p:attrNameLst>
                                          <p:attrName>style.visibility</p:attrName>
                                        </p:attrNameLst>
                                      </p:cBhvr>
                                      <p:to>
                                        <p:strVal val="visible"/>
                                      </p:to>
                                    </p:set>
                                    <p:anim calcmode="lin" valueType="num">
                                      <p:cBhvr additive="base">
                                        <p:cTn id="62" dur="300" fill="hold"/>
                                        <p:tgtEl>
                                          <p:spTgt spid="12"/>
                                        </p:tgtEl>
                                        <p:attrNameLst>
                                          <p:attrName>ppt_x</p:attrName>
                                        </p:attrNameLst>
                                      </p:cBhvr>
                                      <p:tavLst>
                                        <p:tav tm="0">
                                          <p:val>
                                            <p:strVal val="0-#ppt_w/2"/>
                                          </p:val>
                                        </p:tav>
                                        <p:tav tm="100000">
                                          <p:val>
                                            <p:strVal val="#ppt_x"/>
                                          </p:val>
                                        </p:tav>
                                      </p:tavLst>
                                    </p:anim>
                                    <p:anim calcmode="lin" valueType="num">
                                      <p:cBhvr additive="base">
                                        <p:cTn id="63" dur="300" fill="hold"/>
                                        <p:tgtEl>
                                          <p:spTgt spid="12"/>
                                        </p:tgtEl>
                                        <p:attrNameLst>
                                          <p:attrName>ppt_y</p:attrName>
                                        </p:attrNameLst>
                                      </p:cBhvr>
                                      <p:tavLst>
                                        <p:tav tm="0">
                                          <p:val>
                                            <p:strVal val="#ppt_y"/>
                                          </p:val>
                                        </p:tav>
                                        <p:tav tm="100000">
                                          <p:val>
                                            <p:strVal val="#ppt_y"/>
                                          </p:val>
                                        </p:tav>
                                      </p:tavLst>
                                    </p:anim>
                                  </p:childTnLst>
                                </p:cTn>
                              </p:par>
                              <p:par>
                                <p:cTn id="64" presetID="29" presetClass="exit" presetSubtype="0" fill="hold" grpId="1" nodeType="withEffect">
                                  <p:stCondLst>
                                    <p:cond delay="300"/>
                                  </p:stCondLst>
                                  <p:childTnLst>
                                    <p:anim calcmode="lin" valueType="num">
                                      <p:cBhvr>
                                        <p:cTn id="65" dur="1000"/>
                                        <p:tgtEl>
                                          <p:spTgt spid="12"/>
                                        </p:tgtEl>
                                        <p:attrNameLst>
                                          <p:attrName>ppt_x</p:attrName>
                                        </p:attrNameLst>
                                      </p:cBhvr>
                                      <p:tavLst>
                                        <p:tav tm="0">
                                          <p:val>
                                            <p:strVal val="ppt_x"/>
                                          </p:val>
                                        </p:tav>
                                        <p:tav tm="100000">
                                          <p:val>
                                            <p:strVal val="ppt_x-.2"/>
                                          </p:val>
                                        </p:tav>
                                      </p:tavLst>
                                    </p:anim>
                                    <p:anim calcmode="lin" valueType="num">
                                      <p:cBhvr>
                                        <p:cTn id="66" dur="1000"/>
                                        <p:tgtEl>
                                          <p:spTgt spid="12"/>
                                        </p:tgtEl>
                                        <p:attrNameLst>
                                          <p:attrName>ppt_y</p:attrName>
                                        </p:attrNameLst>
                                      </p:cBhvr>
                                      <p:tavLst>
                                        <p:tav tm="0">
                                          <p:val>
                                            <p:strVal val="ppt_y"/>
                                          </p:val>
                                        </p:tav>
                                        <p:tav tm="100000">
                                          <p:val>
                                            <p:strVal val="ppt_y"/>
                                          </p:val>
                                        </p:tav>
                                      </p:tavLst>
                                    </p:anim>
                                    <p:animEffect transition="out" filter="fade">
                                      <p:cBhvr>
                                        <p:cTn id="67" dur="1000"/>
                                        <p:tgtEl>
                                          <p:spTgt spid="12"/>
                                        </p:tgtEl>
                                      </p:cBhvr>
                                    </p:animEffect>
                                    <p:set>
                                      <p:cBhvr>
                                        <p:cTn id="68" dur="1" fill="hold">
                                          <p:stCondLst>
                                            <p:cond delay="999"/>
                                          </p:stCondLst>
                                        </p:cTn>
                                        <p:tgtEl>
                                          <p:spTgt spid="12"/>
                                        </p:tgtEl>
                                        <p:attrNameLst>
                                          <p:attrName>style.visibility</p:attrName>
                                        </p:attrNameLst>
                                      </p:cBhvr>
                                      <p:to>
                                        <p:strVal val="hidden"/>
                                      </p:to>
                                    </p:set>
                                  </p:childTnLst>
                                </p:cTn>
                              </p:par>
                              <p:par>
                                <p:cTn id="69" presetID="2" presetClass="entr" presetSubtype="8" fill="hold" grpId="0" nodeType="withEffect">
                                  <p:stCondLst>
                                    <p:cond delay="400"/>
                                  </p:stCondLst>
                                  <p:childTnLst>
                                    <p:set>
                                      <p:cBhvr>
                                        <p:cTn id="70" dur="1" fill="hold">
                                          <p:stCondLst>
                                            <p:cond delay="0"/>
                                          </p:stCondLst>
                                        </p:cTn>
                                        <p:tgtEl>
                                          <p:spTgt spid="13"/>
                                        </p:tgtEl>
                                        <p:attrNameLst>
                                          <p:attrName>style.visibility</p:attrName>
                                        </p:attrNameLst>
                                      </p:cBhvr>
                                      <p:to>
                                        <p:strVal val="visible"/>
                                      </p:to>
                                    </p:set>
                                    <p:anim calcmode="lin" valueType="num">
                                      <p:cBhvr additive="base">
                                        <p:cTn id="71" dur="300" fill="hold"/>
                                        <p:tgtEl>
                                          <p:spTgt spid="13"/>
                                        </p:tgtEl>
                                        <p:attrNameLst>
                                          <p:attrName>ppt_x</p:attrName>
                                        </p:attrNameLst>
                                      </p:cBhvr>
                                      <p:tavLst>
                                        <p:tav tm="0">
                                          <p:val>
                                            <p:strVal val="0-#ppt_w/2"/>
                                          </p:val>
                                        </p:tav>
                                        <p:tav tm="100000">
                                          <p:val>
                                            <p:strVal val="#ppt_x"/>
                                          </p:val>
                                        </p:tav>
                                      </p:tavLst>
                                    </p:anim>
                                    <p:anim calcmode="lin" valueType="num">
                                      <p:cBhvr additive="base">
                                        <p:cTn id="72" dur="300" fill="hold"/>
                                        <p:tgtEl>
                                          <p:spTgt spid="13"/>
                                        </p:tgtEl>
                                        <p:attrNameLst>
                                          <p:attrName>ppt_y</p:attrName>
                                        </p:attrNameLst>
                                      </p:cBhvr>
                                      <p:tavLst>
                                        <p:tav tm="0">
                                          <p:val>
                                            <p:strVal val="#ppt_y"/>
                                          </p:val>
                                        </p:tav>
                                        <p:tav tm="100000">
                                          <p:val>
                                            <p:strVal val="#ppt_y"/>
                                          </p:val>
                                        </p:tav>
                                      </p:tavLst>
                                    </p:anim>
                                  </p:childTnLst>
                                </p:cTn>
                              </p:par>
                              <p:par>
                                <p:cTn id="73" presetID="29" presetClass="exit" presetSubtype="0" fill="hold" grpId="1" nodeType="withEffect">
                                  <p:stCondLst>
                                    <p:cond delay="400"/>
                                  </p:stCondLst>
                                  <p:childTnLst>
                                    <p:anim calcmode="lin" valueType="num">
                                      <p:cBhvr>
                                        <p:cTn id="74" dur="1000"/>
                                        <p:tgtEl>
                                          <p:spTgt spid="13"/>
                                        </p:tgtEl>
                                        <p:attrNameLst>
                                          <p:attrName>ppt_x</p:attrName>
                                        </p:attrNameLst>
                                      </p:cBhvr>
                                      <p:tavLst>
                                        <p:tav tm="0">
                                          <p:val>
                                            <p:strVal val="ppt_x"/>
                                          </p:val>
                                        </p:tav>
                                        <p:tav tm="100000">
                                          <p:val>
                                            <p:strVal val="ppt_x-.2"/>
                                          </p:val>
                                        </p:tav>
                                      </p:tavLst>
                                    </p:anim>
                                    <p:anim calcmode="lin" valueType="num">
                                      <p:cBhvr>
                                        <p:cTn id="75" dur="1000"/>
                                        <p:tgtEl>
                                          <p:spTgt spid="13"/>
                                        </p:tgtEl>
                                        <p:attrNameLst>
                                          <p:attrName>ppt_y</p:attrName>
                                        </p:attrNameLst>
                                      </p:cBhvr>
                                      <p:tavLst>
                                        <p:tav tm="0">
                                          <p:val>
                                            <p:strVal val="ppt_y"/>
                                          </p:val>
                                        </p:tav>
                                        <p:tav tm="100000">
                                          <p:val>
                                            <p:strVal val="ppt_y"/>
                                          </p:val>
                                        </p:tav>
                                      </p:tavLst>
                                    </p:anim>
                                    <p:animEffect transition="out" filter="fade">
                                      <p:cBhvr>
                                        <p:cTn id="76" dur="1000"/>
                                        <p:tgtEl>
                                          <p:spTgt spid="13"/>
                                        </p:tgtEl>
                                      </p:cBhvr>
                                    </p:animEffect>
                                    <p:set>
                                      <p:cBhvr>
                                        <p:cTn id="77" dur="1" fill="hold">
                                          <p:stCondLst>
                                            <p:cond delay="999"/>
                                          </p:stCondLst>
                                        </p:cTn>
                                        <p:tgtEl>
                                          <p:spTgt spid="13"/>
                                        </p:tgtEl>
                                        <p:attrNameLst>
                                          <p:attrName>style.visibility</p:attrName>
                                        </p:attrNameLst>
                                      </p:cBhvr>
                                      <p:to>
                                        <p:strVal val="hidden"/>
                                      </p:to>
                                    </p:set>
                                  </p:childTnLst>
                                </p:cTn>
                              </p:par>
                              <p:par>
                                <p:cTn id="78" presetID="2" presetClass="entr" presetSubtype="8" fill="hold" grpId="0" nodeType="withEffect">
                                  <p:stCondLst>
                                    <p:cond delay="0"/>
                                  </p:stCondLst>
                                  <p:childTnLst>
                                    <p:set>
                                      <p:cBhvr>
                                        <p:cTn id="79" dur="1" fill="hold">
                                          <p:stCondLst>
                                            <p:cond delay="0"/>
                                          </p:stCondLst>
                                        </p:cTn>
                                        <p:tgtEl>
                                          <p:spTgt spid="14"/>
                                        </p:tgtEl>
                                        <p:attrNameLst>
                                          <p:attrName>style.visibility</p:attrName>
                                        </p:attrNameLst>
                                      </p:cBhvr>
                                      <p:to>
                                        <p:strVal val="visible"/>
                                      </p:to>
                                    </p:set>
                                    <p:anim calcmode="lin" valueType="num">
                                      <p:cBhvr additive="base">
                                        <p:cTn id="80" dur="300" fill="hold"/>
                                        <p:tgtEl>
                                          <p:spTgt spid="14"/>
                                        </p:tgtEl>
                                        <p:attrNameLst>
                                          <p:attrName>ppt_x</p:attrName>
                                        </p:attrNameLst>
                                      </p:cBhvr>
                                      <p:tavLst>
                                        <p:tav tm="0">
                                          <p:val>
                                            <p:strVal val="0-#ppt_w/2"/>
                                          </p:val>
                                        </p:tav>
                                        <p:tav tm="100000">
                                          <p:val>
                                            <p:strVal val="#ppt_x"/>
                                          </p:val>
                                        </p:tav>
                                      </p:tavLst>
                                    </p:anim>
                                    <p:anim calcmode="lin" valueType="num">
                                      <p:cBhvr additive="base">
                                        <p:cTn id="81" dur="300" fill="hold"/>
                                        <p:tgtEl>
                                          <p:spTgt spid="14"/>
                                        </p:tgtEl>
                                        <p:attrNameLst>
                                          <p:attrName>ppt_y</p:attrName>
                                        </p:attrNameLst>
                                      </p:cBhvr>
                                      <p:tavLst>
                                        <p:tav tm="0">
                                          <p:val>
                                            <p:strVal val="#ppt_y"/>
                                          </p:val>
                                        </p:tav>
                                        <p:tav tm="100000">
                                          <p:val>
                                            <p:strVal val="#ppt_y"/>
                                          </p:val>
                                        </p:tav>
                                      </p:tavLst>
                                    </p:anim>
                                  </p:childTnLst>
                                </p:cTn>
                              </p:par>
                              <p:par>
                                <p:cTn id="82" presetID="29" presetClass="exit" presetSubtype="0" fill="hold" grpId="1" nodeType="withEffect">
                                  <p:stCondLst>
                                    <p:cond delay="200"/>
                                  </p:stCondLst>
                                  <p:childTnLst>
                                    <p:anim calcmode="lin" valueType="num">
                                      <p:cBhvr>
                                        <p:cTn id="83" dur="1000"/>
                                        <p:tgtEl>
                                          <p:spTgt spid="14"/>
                                        </p:tgtEl>
                                        <p:attrNameLst>
                                          <p:attrName>ppt_x</p:attrName>
                                        </p:attrNameLst>
                                      </p:cBhvr>
                                      <p:tavLst>
                                        <p:tav tm="0">
                                          <p:val>
                                            <p:strVal val="ppt_x"/>
                                          </p:val>
                                        </p:tav>
                                        <p:tav tm="100000">
                                          <p:val>
                                            <p:strVal val="ppt_x-.2"/>
                                          </p:val>
                                        </p:tav>
                                      </p:tavLst>
                                    </p:anim>
                                    <p:anim calcmode="lin" valueType="num">
                                      <p:cBhvr>
                                        <p:cTn id="84" dur="1000"/>
                                        <p:tgtEl>
                                          <p:spTgt spid="14"/>
                                        </p:tgtEl>
                                        <p:attrNameLst>
                                          <p:attrName>ppt_y</p:attrName>
                                        </p:attrNameLst>
                                      </p:cBhvr>
                                      <p:tavLst>
                                        <p:tav tm="0">
                                          <p:val>
                                            <p:strVal val="ppt_y"/>
                                          </p:val>
                                        </p:tav>
                                        <p:tav tm="100000">
                                          <p:val>
                                            <p:strVal val="ppt_y"/>
                                          </p:val>
                                        </p:tav>
                                      </p:tavLst>
                                    </p:anim>
                                    <p:animEffect transition="out" filter="fade">
                                      <p:cBhvr>
                                        <p:cTn id="85" dur="1000"/>
                                        <p:tgtEl>
                                          <p:spTgt spid="14"/>
                                        </p:tgtEl>
                                      </p:cBhvr>
                                    </p:animEffect>
                                    <p:set>
                                      <p:cBhvr>
                                        <p:cTn id="86" dur="1" fill="hold">
                                          <p:stCondLst>
                                            <p:cond delay="999"/>
                                          </p:stCondLst>
                                        </p:cTn>
                                        <p:tgtEl>
                                          <p:spTgt spid="14"/>
                                        </p:tgtEl>
                                        <p:attrNameLst>
                                          <p:attrName>style.visibility</p:attrName>
                                        </p:attrNameLst>
                                      </p:cBhvr>
                                      <p:to>
                                        <p:strVal val="hidden"/>
                                      </p:to>
                                    </p:set>
                                  </p:childTnLst>
                                </p:cTn>
                              </p:par>
                              <p:par>
                                <p:cTn id="87" presetID="2" presetClass="entr" presetSubtype="8" fill="hold" grpId="0" nodeType="withEffect">
                                  <p:stCondLst>
                                    <p:cond delay="0"/>
                                  </p:stCondLst>
                                  <p:childTnLst>
                                    <p:set>
                                      <p:cBhvr>
                                        <p:cTn id="88" dur="1" fill="hold">
                                          <p:stCondLst>
                                            <p:cond delay="0"/>
                                          </p:stCondLst>
                                        </p:cTn>
                                        <p:tgtEl>
                                          <p:spTgt spid="15"/>
                                        </p:tgtEl>
                                        <p:attrNameLst>
                                          <p:attrName>style.visibility</p:attrName>
                                        </p:attrNameLst>
                                      </p:cBhvr>
                                      <p:to>
                                        <p:strVal val="visible"/>
                                      </p:to>
                                    </p:set>
                                    <p:anim calcmode="lin" valueType="num">
                                      <p:cBhvr additive="base">
                                        <p:cTn id="89" dur="300" fill="hold"/>
                                        <p:tgtEl>
                                          <p:spTgt spid="15"/>
                                        </p:tgtEl>
                                        <p:attrNameLst>
                                          <p:attrName>ppt_x</p:attrName>
                                        </p:attrNameLst>
                                      </p:cBhvr>
                                      <p:tavLst>
                                        <p:tav tm="0">
                                          <p:val>
                                            <p:strVal val="0-#ppt_w/2"/>
                                          </p:val>
                                        </p:tav>
                                        <p:tav tm="100000">
                                          <p:val>
                                            <p:strVal val="#ppt_x"/>
                                          </p:val>
                                        </p:tav>
                                      </p:tavLst>
                                    </p:anim>
                                    <p:anim calcmode="lin" valueType="num">
                                      <p:cBhvr additive="base">
                                        <p:cTn id="90" dur="300" fill="hold"/>
                                        <p:tgtEl>
                                          <p:spTgt spid="15"/>
                                        </p:tgtEl>
                                        <p:attrNameLst>
                                          <p:attrName>ppt_y</p:attrName>
                                        </p:attrNameLst>
                                      </p:cBhvr>
                                      <p:tavLst>
                                        <p:tav tm="0">
                                          <p:val>
                                            <p:strVal val="#ppt_y"/>
                                          </p:val>
                                        </p:tav>
                                        <p:tav tm="100000">
                                          <p:val>
                                            <p:strVal val="#ppt_y"/>
                                          </p:val>
                                        </p:tav>
                                      </p:tavLst>
                                    </p:anim>
                                  </p:childTnLst>
                                </p:cTn>
                              </p:par>
                              <p:par>
                                <p:cTn id="91" presetID="29" presetClass="exit" presetSubtype="0" fill="hold" grpId="1" nodeType="withEffect">
                                  <p:stCondLst>
                                    <p:cond delay="200"/>
                                  </p:stCondLst>
                                  <p:childTnLst>
                                    <p:anim calcmode="lin" valueType="num">
                                      <p:cBhvr>
                                        <p:cTn id="92" dur="1000"/>
                                        <p:tgtEl>
                                          <p:spTgt spid="15"/>
                                        </p:tgtEl>
                                        <p:attrNameLst>
                                          <p:attrName>ppt_x</p:attrName>
                                        </p:attrNameLst>
                                      </p:cBhvr>
                                      <p:tavLst>
                                        <p:tav tm="0">
                                          <p:val>
                                            <p:strVal val="ppt_x"/>
                                          </p:val>
                                        </p:tav>
                                        <p:tav tm="100000">
                                          <p:val>
                                            <p:strVal val="ppt_x-.2"/>
                                          </p:val>
                                        </p:tav>
                                      </p:tavLst>
                                    </p:anim>
                                    <p:anim calcmode="lin" valueType="num">
                                      <p:cBhvr>
                                        <p:cTn id="93" dur="1000"/>
                                        <p:tgtEl>
                                          <p:spTgt spid="15"/>
                                        </p:tgtEl>
                                        <p:attrNameLst>
                                          <p:attrName>ppt_y</p:attrName>
                                        </p:attrNameLst>
                                      </p:cBhvr>
                                      <p:tavLst>
                                        <p:tav tm="0">
                                          <p:val>
                                            <p:strVal val="ppt_y"/>
                                          </p:val>
                                        </p:tav>
                                        <p:tav tm="100000">
                                          <p:val>
                                            <p:strVal val="ppt_y"/>
                                          </p:val>
                                        </p:tav>
                                      </p:tavLst>
                                    </p:anim>
                                    <p:animEffect transition="out" filter="fade">
                                      <p:cBhvr>
                                        <p:cTn id="94" dur="1000"/>
                                        <p:tgtEl>
                                          <p:spTgt spid="15"/>
                                        </p:tgtEl>
                                      </p:cBhvr>
                                    </p:animEffect>
                                    <p:set>
                                      <p:cBhvr>
                                        <p:cTn id="95" dur="1" fill="hold">
                                          <p:stCondLst>
                                            <p:cond delay="999"/>
                                          </p:stCondLst>
                                        </p:cTn>
                                        <p:tgtEl>
                                          <p:spTgt spid="15"/>
                                        </p:tgtEl>
                                        <p:attrNameLst>
                                          <p:attrName>style.visibility</p:attrName>
                                        </p:attrNameLst>
                                      </p:cBhvr>
                                      <p:to>
                                        <p:strVal val="hidden"/>
                                      </p:to>
                                    </p:set>
                                  </p:childTnLst>
                                </p:cTn>
                              </p:par>
                              <p:par>
                                <p:cTn id="96" presetID="2" presetClass="entr" presetSubtype="8" fill="hold" grpId="0" nodeType="withEffect">
                                  <p:stCondLst>
                                    <p:cond delay="100"/>
                                  </p:stCondLst>
                                  <p:childTnLst>
                                    <p:set>
                                      <p:cBhvr>
                                        <p:cTn id="97" dur="1" fill="hold">
                                          <p:stCondLst>
                                            <p:cond delay="0"/>
                                          </p:stCondLst>
                                        </p:cTn>
                                        <p:tgtEl>
                                          <p:spTgt spid="16"/>
                                        </p:tgtEl>
                                        <p:attrNameLst>
                                          <p:attrName>style.visibility</p:attrName>
                                        </p:attrNameLst>
                                      </p:cBhvr>
                                      <p:to>
                                        <p:strVal val="visible"/>
                                      </p:to>
                                    </p:set>
                                    <p:anim calcmode="lin" valueType="num">
                                      <p:cBhvr additive="base">
                                        <p:cTn id="98" dur="300" fill="hold"/>
                                        <p:tgtEl>
                                          <p:spTgt spid="16"/>
                                        </p:tgtEl>
                                        <p:attrNameLst>
                                          <p:attrName>ppt_x</p:attrName>
                                        </p:attrNameLst>
                                      </p:cBhvr>
                                      <p:tavLst>
                                        <p:tav tm="0">
                                          <p:val>
                                            <p:strVal val="0-#ppt_w/2"/>
                                          </p:val>
                                        </p:tav>
                                        <p:tav tm="100000">
                                          <p:val>
                                            <p:strVal val="#ppt_x"/>
                                          </p:val>
                                        </p:tav>
                                      </p:tavLst>
                                    </p:anim>
                                    <p:anim calcmode="lin" valueType="num">
                                      <p:cBhvr additive="base">
                                        <p:cTn id="99" dur="300" fill="hold"/>
                                        <p:tgtEl>
                                          <p:spTgt spid="16"/>
                                        </p:tgtEl>
                                        <p:attrNameLst>
                                          <p:attrName>ppt_y</p:attrName>
                                        </p:attrNameLst>
                                      </p:cBhvr>
                                      <p:tavLst>
                                        <p:tav tm="0">
                                          <p:val>
                                            <p:strVal val="#ppt_y"/>
                                          </p:val>
                                        </p:tav>
                                        <p:tav tm="100000">
                                          <p:val>
                                            <p:strVal val="#ppt_y"/>
                                          </p:val>
                                        </p:tav>
                                      </p:tavLst>
                                    </p:anim>
                                  </p:childTnLst>
                                </p:cTn>
                              </p:par>
                              <p:par>
                                <p:cTn id="100" presetID="29" presetClass="exit" presetSubtype="0" fill="hold" grpId="1" nodeType="withEffect">
                                  <p:stCondLst>
                                    <p:cond delay="100"/>
                                  </p:stCondLst>
                                  <p:childTnLst>
                                    <p:anim calcmode="lin" valueType="num">
                                      <p:cBhvr>
                                        <p:cTn id="101" dur="1000"/>
                                        <p:tgtEl>
                                          <p:spTgt spid="16"/>
                                        </p:tgtEl>
                                        <p:attrNameLst>
                                          <p:attrName>ppt_x</p:attrName>
                                        </p:attrNameLst>
                                      </p:cBhvr>
                                      <p:tavLst>
                                        <p:tav tm="0">
                                          <p:val>
                                            <p:strVal val="ppt_x"/>
                                          </p:val>
                                        </p:tav>
                                        <p:tav tm="100000">
                                          <p:val>
                                            <p:strVal val="ppt_x-.2"/>
                                          </p:val>
                                        </p:tav>
                                      </p:tavLst>
                                    </p:anim>
                                    <p:anim calcmode="lin" valueType="num">
                                      <p:cBhvr>
                                        <p:cTn id="102" dur="1000"/>
                                        <p:tgtEl>
                                          <p:spTgt spid="16"/>
                                        </p:tgtEl>
                                        <p:attrNameLst>
                                          <p:attrName>ppt_y</p:attrName>
                                        </p:attrNameLst>
                                      </p:cBhvr>
                                      <p:tavLst>
                                        <p:tav tm="0">
                                          <p:val>
                                            <p:strVal val="ppt_y"/>
                                          </p:val>
                                        </p:tav>
                                        <p:tav tm="100000">
                                          <p:val>
                                            <p:strVal val="ppt_y"/>
                                          </p:val>
                                        </p:tav>
                                      </p:tavLst>
                                    </p:anim>
                                    <p:animEffect transition="out" filter="fade">
                                      <p:cBhvr>
                                        <p:cTn id="103" dur="1000"/>
                                        <p:tgtEl>
                                          <p:spTgt spid="16"/>
                                        </p:tgtEl>
                                      </p:cBhvr>
                                    </p:animEffect>
                                    <p:set>
                                      <p:cBhvr>
                                        <p:cTn id="104" dur="1" fill="hold">
                                          <p:stCondLst>
                                            <p:cond delay="999"/>
                                          </p:stCondLst>
                                        </p:cTn>
                                        <p:tgtEl>
                                          <p:spTgt spid="16"/>
                                        </p:tgtEl>
                                        <p:attrNameLst>
                                          <p:attrName>style.visibility</p:attrName>
                                        </p:attrNameLst>
                                      </p:cBhvr>
                                      <p:to>
                                        <p:strVal val="hidden"/>
                                      </p:to>
                                    </p:set>
                                  </p:childTnLst>
                                </p:cTn>
                              </p:par>
                              <p:par>
                                <p:cTn id="105" presetID="2" presetClass="entr" presetSubtype="8" fill="hold" grpId="0" nodeType="withEffect">
                                  <p:stCondLst>
                                    <p:cond delay="0"/>
                                  </p:stCondLst>
                                  <p:childTnLst>
                                    <p:set>
                                      <p:cBhvr>
                                        <p:cTn id="106" dur="1" fill="hold">
                                          <p:stCondLst>
                                            <p:cond delay="0"/>
                                          </p:stCondLst>
                                        </p:cTn>
                                        <p:tgtEl>
                                          <p:spTgt spid="17"/>
                                        </p:tgtEl>
                                        <p:attrNameLst>
                                          <p:attrName>style.visibility</p:attrName>
                                        </p:attrNameLst>
                                      </p:cBhvr>
                                      <p:to>
                                        <p:strVal val="visible"/>
                                      </p:to>
                                    </p:set>
                                    <p:anim calcmode="lin" valueType="num">
                                      <p:cBhvr additive="base">
                                        <p:cTn id="107" dur="300" fill="hold"/>
                                        <p:tgtEl>
                                          <p:spTgt spid="17"/>
                                        </p:tgtEl>
                                        <p:attrNameLst>
                                          <p:attrName>ppt_x</p:attrName>
                                        </p:attrNameLst>
                                      </p:cBhvr>
                                      <p:tavLst>
                                        <p:tav tm="0">
                                          <p:val>
                                            <p:strVal val="0-#ppt_w/2"/>
                                          </p:val>
                                        </p:tav>
                                        <p:tav tm="100000">
                                          <p:val>
                                            <p:strVal val="#ppt_x"/>
                                          </p:val>
                                        </p:tav>
                                      </p:tavLst>
                                    </p:anim>
                                    <p:anim calcmode="lin" valueType="num">
                                      <p:cBhvr additive="base">
                                        <p:cTn id="108" dur="300" fill="hold"/>
                                        <p:tgtEl>
                                          <p:spTgt spid="17"/>
                                        </p:tgtEl>
                                        <p:attrNameLst>
                                          <p:attrName>ppt_y</p:attrName>
                                        </p:attrNameLst>
                                      </p:cBhvr>
                                      <p:tavLst>
                                        <p:tav tm="0">
                                          <p:val>
                                            <p:strVal val="#ppt_y"/>
                                          </p:val>
                                        </p:tav>
                                        <p:tav tm="100000">
                                          <p:val>
                                            <p:strVal val="#ppt_y"/>
                                          </p:val>
                                        </p:tav>
                                      </p:tavLst>
                                    </p:anim>
                                  </p:childTnLst>
                                </p:cTn>
                              </p:par>
                              <p:par>
                                <p:cTn id="109" presetID="29" presetClass="exit" presetSubtype="0" fill="hold" grpId="1" nodeType="withEffect">
                                  <p:stCondLst>
                                    <p:cond delay="200"/>
                                  </p:stCondLst>
                                  <p:childTnLst>
                                    <p:anim calcmode="lin" valueType="num">
                                      <p:cBhvr>
                                        <p:cTn id="110" dur="1000"/>
                                        <p:tgtEl>
                                          <p:spTgt spid="17"/>
                                        </p:tgtEl>
                                        <p:attrNameLst>
                                          <p:attrName>ppt_x</p:attrName>
                                        </p:attrNameLst>
                                      </p:cBhvr>
                                      <p:tavLst>
                                        <p:tav tm="0">
                                          <p:val>
                                            <p:strVal val="ppt_x"/>
                                          </p:val>
                                        </p:tav>
                                        <p:tav tm="100000">
                                          <p:val>
                                            <p:strVal val="ppt_x-.2"/>
                                          </p:val>
                                        </p:tav>
                                      </p:tavLst>
                                    </p:anim>
                                    <p:anim calcmode="lin" valueType="num">
                                      <p:cBhvr>
                                        <p:cTn id="111" dur="1000"/>
                                        <p:tgtEl>
                                          <p:spTgt spid="17"/>
                                        </p:tgtEl>
                                        <p:attrNameLst>
                                          <p:attrName>ppt_y</p:attrName>
                                        </p:attrNameLst>
                                      </p:cBhvr>
                                      <p:tavLst>
                                        <p:tav tm="0">
                                          <p:val>
                                            <p:strVal val="ppt_y"/>
                                          </p:val>
                                        </p:tav>
                                        <p:tav tm="100000">
                                          <p:val>
                                            <p:strVal val="ppt_y"/>
                                          </p:val>
                                        </p:tav>
                                      </p:tavLst>
                                    </p:anim>
                                    <p:animEffect transition="out" filter="fade">
                                      <p:cBhvr>
                                        <p:cTn id="112" dur="1000"/>
                                        <p:tgtEl>
                                          <p:spTgt spid="17"/>
                                        </p:tgtEl>
                                      </p:cBhvr>
                                    </p:animEffect>
                                    <p:set>
                                      <p:cBhvr>
                                        <p:cTn id="113" dur="1" fill="hold">
                                          <p:stCondLst>
                                            <p:cond delay="999"/>
                                          </p:stCondLst>
                                        </p:cTn>
                                        <p:tgtEl>
                                          <p:spTgt spid="17"/>
                                        </p:tgtEl>
                                        <p:attrNameLst>
                                          <p:attrName>style.visibility</p:attrName>
                                        </p:attrNameLst>
                                      </p:cBhvr>
                                      <p:to>
                                        <p:strVal val="hidden"/>
                                      </p:to>
                                    </p:set>
                                  </p:childTnLst>
                                </p:cTn>
                              </p:par>
                              <p:par>
                                <p:cTn id="114" presetID="2" presetClass="entr" presetSubtype="8" fill="hold" grpId="0" nodeType="withEffect">
                                  <p:stCondLst>
                                    <p:cond delay="200"/>
                                  </p:stCondLst>
                                  <p:childTnLst>
                                    <p:set>
                                      <p:cBhvr>
                                        <p:cTn id="115" dur="1" fill="hold">
                                          <p:stCondLst>
                                            <p:cond delay="0"/>
                                          </p:stCondLst>
                                        </p:cTn>
                                        <p:tgtEl>
                                          <p:spTgt spid="18"/>
                                        </p:tgtEl>
                                        <p:attrNameLst>
                                          <p:attrName>style.visibility</p:attrName>
                                        </p:attrNameLst>
                                      </p:cBhvr>
                                      <p:to>
                                        <p:strVal val="visible"/>
                                      </p:to>
                                    </p:set>
                                    <p:anim calcmode="lin" valueType="num">
                                      <p:cBhvr additive="base">
                                        <p:cTn id="116" dur="300" fill="hold"/>
                                        <p:tgtEl>
                                          <p:spTgt spid="18"/>
                                        </p:tgtEl>
                                        <p:attrNameLst>
                                          <p:attrName>ppt_x</p:attrName>
                                        </p:attrNameLst>
                                      </p:cBhvr>
                                      <p:tavLst>
                                        <p:tav tm="0">
                                          <p:val>
                                            <p:strVal val="0-#ppt_w/2"/>
                                          </p:val>
                                        </p:tav>
                                        <p:tav tm="100000">
                                          <p:val>
                                            <p:strVal val="#ppt_x"/>
                                          </p:val>
                                        </p:tav>
                                      </p:tavLst>
                                    </p:anim>
                                    <p:anim calcmode="lin" valueType="num">
                                      <p:cBhvr additive="base">
                                        <p:cTn id="117" dur="300" fill="hold"/>
                                        <p:tgtEl>
                                          <p:spTgt spid="18"/>
                                        </p:tgtEl>
                                        <p:attrNameLst>
                                          <p:attrName>ppt_y</p:attrName>
                                        </p:attrNameLst>
                                      </p:cBhvr>
                                      <p:tavLst>
                                        <p:tav tm="0">
                                          <p:val>
                                            <p:strVal val="#ppt_y"/>
                                          </p:val>
                                        </p:tav>
                                        <p:tav tm="100000">
                                          <p:val>
                                            <p:strVal val="#ppt_y"/>
                                          </p:val>
                                        </p:tav>
                                      </p:tavLst>
                                    </p:anim>
                                  </p:childTnLst>
                                </p:cTn>
                              </p:par>
                              <p:par>
                                <p:cTn id="118" presetID="29" presetClass="exit" presetSubtype="0" fill="hold" grpId="1" nodeType="withEffect">
                                  <p:stCondLst>
                                    <p:cond delay="200"/>
                                  </p:stCondLst>
                                  <p:childTnLst>
                                    <p:anim calcmode="lin" valueType="num">
                                      <p:cBhvr>
                                        <p:cTn id="119" dur="1000"/>
                                        <p:tgtEl>
                                          <p:spTgt spid="18"/>
                                        </p:tgtEl>
                                        <p:attrNameLst>
                                          <p:attrName>ppt_x</p:attrName>
                                        </p:attrNameLst>
                                      </p:cBhvr>
                                      <p:tavLst>
                                        <p:tav tm="0">
                                          <p:val>
                                            <p:strVal val="ppt_x"/>
                                          </p:val>
                                        </p:tav>
                                        <p:tav tm="100000">
                                          <p:val>
                                            <p:strVal val="ppt_x-.2"/>
                                          </p:val>
                                        </p:tav>
                                      </p:tavLst>
                                    </p:anim>
                                    <p:anim calcmode="lin" valueType="num">
                                      <p:cBhvr>
                                        <p:cTn id="120" dur="1000"/>
                                        <p:tgtEl>
                                          <p:spTgt spid="18"/>
                                        </p:tgtEl>
                                        <p:attrNameLst>
                                          <p:attrName>ppt_y</p:attrName>
                                        </p:attrNameLst>
                                      </p:cBhvr>
                                      <p:tavLst>
                                        <p:tav tm="0">
                                          <p:val>
                                            <p:strVal val="ppt_y"/>
                                          </p:val>
                                        </p:tav>
                                        <p:tav tm="100000">
                                          <p:val>
                                            <p:strVal val="ppt_y"/>
                                          </p:val>
                                        </p:tav>
                                      </p:tavLst>
                                    </p:anim>
                                    <p:animEffect transition="out" filter="fade">
                                      <p:cBhvr>
                                        <p:cTn id="121" dur="1000"/>
                                        <p:tgtEl>
                                          <p:spTgt spid="18"/>
                                        </p:tgtEl>
                                      </p:cBhvr>
                                    </p:animEffect>
                                    <p:set>
                                      <p:cBhvr>
                                        <p:cTn id="122" dur="1" fill="hold">
                                          <p:stCondLst>
                                            <p:cond delay="999"/>
                                          </p:stCondLst>
                                        </p:cTn>
                                        <p:tgtEl>
                                          <p:spTgt spid="18"/>
                                        </p:tgtEl>
                                        <p:attrNameLst>
                                          <p:attrName>style.visibility</p:attrName>
                                        </p:attrNameLst>
                                      </p:cBhvr>
                                      <p:to>
                                        <p:strVal val="hidden"/>
                                      </p:to>
                                    </p:set>
                                  </p:childTnLst>
                                </p:cTn>
                              </p:par>
                              <p:par>
                                <p:cTn id="123" presetID="2" presetClass="entr" presetSubtype="8" fill="hold" grpId="0" nodeType="withEffect">
                                  <p:stCondLst>
                                    <p:cond delay="300"/>
                                  </p:stCondLst>
                                  <p:childTnLst>
                                    <p:set>
                                      <p:cBhvr>
                                        <p:cTn id="124" dur="1" fill="hold">
                                          <p:stCondLst>
                                            <p:cond delay="0"/>
                                          </p:stCondLst>
                                        </p:cTn>
                                        <p:tgtEl>
                                          <p:spTgt spid="19"/>
                                        </p:tgtEl>
                                        <p:attrNameLst>
                                          <p:attrName>style.visibility</p:attrName>
                                        </p:attrNameLst>
                                      </p:cBhvr>
                                      <p:to>
                                        <p:strVal val="visible"/>
                                      </p:to>
                                    </p:set>
                                    <p:anim calcmode="lin" valueType="num">
                                      <p:cBhvr additive="base">
                                        <p:cTn id="125" dur="300" fill="hold"/>
                                        <p:tgtEl>
                                          <p:spTgt spid="19"/>
                                        </p:tgtEl>
                                        <p:attrNameLst>
                                          <p:attrName>ppt_x</p:attrName>
                                        </p:attrNameLst>
                                      </p:cBhvr>
                                      <p:tavLst>
                                        <p:tav tm="0">
                                          <p:val>
                                            <p:strVal val="0-#ppt_w/2"/>
                                          </p:val>
                                        </p:tav>
                                        <p:tav tm="100000">
                                          <p:val>
                                            <p:strVal val="#ppt_x"/>
                                          </p:val>
                                        </p:tav>
                                      </p:tavLst>
                                    </p:anim>
                                    <p:anim calcmode="lin" valueType="num">
                                      <p:cBhvr additive="base">
                                        <p:cTn id="126" dur="300" fill="hold"/>
                                        <p:tgtEl>
                                          <p:spTgt spid="19"/>
                                        </p:tgtEl>
                                        <p:attrNameLst>
                                          <p:attrName>ppt_y</p:attrName>
                                        </p:attrNameLst>
                                      </p:cBhvr>
                                      <p:tavLst>
                                        <p:tav tm="0">
                                          <p:val>
                                            <p:strVal val="#ppt_y"/>
                                          </p:val>
                                        </p:tav>
                                        <p:tav tm="100000">
                                          <p:val>
                                            <p:strVal val="#ppt_y"/>
                                          </p:val>
                                        </p:tav>
                                      </p:tavLst>
                                    </p:anim>
                                  </p:childTnLst>
                                </p:cTn>
                              </p:par>
                              <p:par>
                                <p:cTn id="127" presetID="29" presetClass="exit" presetSubtype="0" fill="hold" grpId="1" nodeType="withEffect">
                                  <p:stCondLst>
                                    <p:cond delay="300"/>
                                  </p:stCondLst>
                                  <p:childTnLst>
                                    <p:anim calcmode="lin" valueType="num">
                                      <p:cBhvr>
                                        <p:cTn id="128" dur="1000"/>
                                        <p:tgtEl>
                                          <p:spTgt spid="19"/>
                                        </p:tgtEl>
                                        <p:attrNameLst>
                                          <p:attrName>ppt_x</p:attrName>
                                        </p:attrNameLst>
                                      </p:cBhvr>
                                      <p:tavLst>
                                        <p:tav tm="0">
                                          <p:val>
                                            <p:strVal val="ppt_x"/>
                                          </p:val>
                                        </p:tav>
                                        <p:tav tm="100000">
                                          <p:val>
                                            <p:strVal val="ppt_x-.2"/>
                                          </p:val>
                                        </p:tav>
                                      </p:tavLst>
                                    </p:anim>
                                    <p:anim calcmode="lin" valueType="num">
                                      <p:cBhvr>
                                        <p:cTn id="129" dur="1000"/>
                                        <p:tgtEl>
                                          <p:spTgt spid="19"/>
                                        </p:tgtEl>
                                        <p:attrNameLst>
                                          <p:attrName>ppt_y</p:attrName>
                                        </p:attrNameLst>
                                      </p:cBhvr>
                                      <p:tavLst>
                                        <p:tav tm="0">
                                          <p:val>
                                            <p:strVal val="ppt_y"/>
                                          </p:val>
                                        </p:tav>
                                        <p:tav tm="100000">
                                          <p:val>
                                            <p:strVal val="ppt_y"/>
                                          </p:val>
                                        </p:tav>
                                      </p:tavLst>
                                    </p:anim>
                                    <p:animEffect transition="out" filter="fade">
                                      <p:cBhvr>
                                        <p:cTn id="130" dur="1000"/>
                                        <p:tgtEl>
                                          <p:spTgt spid="19"/>
                                        </p:tgtEl>
                                      </p:cBhvr>
                                    </p:animEffect>
                                    <p:set>
                                      <p:cBhvr>
                                        <p:cTn id="131" dur="1" fill="hold">
                                          <p:stCondLst>
                                            <p:cond delay="999"/>
                                          </p:stCondLst>
                                        </p:cTn>
                                        <p:tgtEl>
                                          <p:spTgt spid="19"/>
                                        </p:tgtEl>
                                        <p:attrNameLst>
                                          <p:attrName>style.visibility</p:attrName>
                                        </p:attrNameLst>
                                      </p:cBhvr>
                                      <p:to>
                                        <p:strVal val="hidden"/>
                                      </p:to>
                                    </p:set>
                                  </p:childTnLst>
                                </p:cTn>
                              </p:par>
                              <p:par>
                                <p:cTn id="132" presetID="2" presetClass="entr" presetSubtype="8" fill="hold" grpId="0" nodeType="withEffect">
                                  <p:stCondLst>
                                    <p:cond delay="400"/>
                                  </p:stCondLst>
                                  <p:childTnLst>
                                    <p:set>
                                      <p:cBhvr>
                                        <p:cTn id="133" dur="1" fill="hold">
                                          <p:stCondLst>
                                            <p:cond delay="0"/>
                                          </p:stCondLst>
                                        </p:cTn>
                                        <p:tgtEl>
                                          <p:spTgt spid="20"/>
                                        </p:tgtEl>
                                        <p:attrNameLst>
                                          <p:attrName>style.visibility</p:attrName>
                                        </p:attrNameLst>
                                      </p:cBhvr>
                                      <p:to>
                                        <p:strVal val="visible"/>
                                      </p:to>
                                    </p:set>
                                    <p:anim calcmode="lin" valueType="num">
                                      <p:cBhvr additive="base">
                                        <p:cTn id="134" dur="300" fill="hold"/>
                                        <p:tgtEl>
                                          <p:spTgt spid="20"/>
                                        </p:tgtEl>
                                        <p:attrNameLst>
                                          <p:attrName>ppt_x</p:attrName>
                                        </p:attrNameLst>
                                      </p:cBhvr>
                                      <p:tavLst>
                                        <p:tav tm="0">
                                          <p:val>
                                            <p:strVal val="0-#ppt_w/2"/>
                                          </p:val>
                                        </p:tav>
                                        <p:tav tm="100000">
                                          <p:val>
                                            <p:strVal val="#ppt_x"/>
                                          </p:val>
                                        </p:tav>
                                      </p:tavLst>
                                    </p:anim>
                                    <p:anim calcmode="lin" valueType="num">
                                      <p:cBhvr additive="base">
                                        <p:cTn id="135" dur="300" fill="hold"/>
                                        <p:tgtEl>
                                          <p:spTgt spid="20"/>
                                        </p:tgtEl>
                                        <p:attrNameLst>
                                          <p:attrName>ppt_y</p:attrName>
                                        </p:attrNameLst>
                                      </p:cBhvr>
                                      <p:tavLst>
                                        <p:tav tm="0">
                                          <p:val>
                                            <p:strVal val="#ppt_y"/>
                                          </p:val>
                                        </p:tav>
                                        <p:tav tm="100000">
                                          <p:val>
                                            <p:strVal val="#ppt_y"/>
                                          </p:val>
                                        </p:tav>
                                      </p:tavLst>
                                    </p:anim>
                                  </p:childTnLst>
                                </p:cTn>
                              </p:par>
                              <p:par>
                                <p:cTn id="136" presetID="29" presetClass="exit" presetSubtype="0" fill="hold" grpId="1" nodeType="withEffect">
                                  <p:stCondLst>
                                    <p:cond delay="400"/>
                                  </p:stCondLst>
                                  <p:childTnLst>
                                    <p:anim calcmode="lin" valueType="num">
                                      <p:cBhvr>
                                        <p:cTn id="137" dur="1000"/>
                                        <p:tgtEl>
                                          <p:spTgt spid="20"/>
                                        </p:tgtEl>
                                        <p:attrNameLst>
                                          <p:attrName>ppt_x</p:attrName>
                                        </p:attrNameLst>
                                      </p:cBhvr>
                                      <p:tavLst>
                                        <p:tav tm="0">
                                          <p:val>
                                            <p:strVal val="ppt_x"/>
                                          </p:val>
                                        </p:tav>
                                        <p:tav tm="100000">
                                          <p:val>
                                            <p:strVal val="ppt_x-.2"/>
                                          </p:val>
                                        </p:tav>
                                      </p:tavLst>
                                    </p:anim>
                                    <p:anim calcmode="lin" valueType="num">
                                      <p:cBhvr>
                                        <p:cTn id="138" dur="1000"/>
                                        <p:tgtEl>
                                          <p:spTgt spid="20"/>
                                        </p:tgtEl>
                                        <p:attrNameLst>
                                          <p:attrName>ppt_y</p:attrName>
                                        </p:attrNameLst>
                                      </p:cBhvr>
                                      <p:tavLst>
                                        <p:tav tm="0">
                                          <p:val>
                                            <p:strVal val="ppt_y"/>
                                          </p:val>
                                        </p:tav>
                                        <p:tav tm="100000">
                                          <p:val>
                                            <p:strVal val="ppt_y"/>
                                          </p:val>
                                        </p:tav>
                                      </p:tavLst>
                                    </p:anim>
                                    <p:animEffect transition="out" filter="fade">
                                      <p:cBhvr>
                                        <p:cTn id="139" dur="1000"/>
                                        <p:tgtEl>
                                          <p:spTgt spid="20"/>
                                        </p:tgtEl>
                                      </p:cBhvr>
                                    </p:animEffect>
                                    <p:set>
                                      <p:cBhvr>
                                        <p:cTn id="140" dur="1" fill="hold">
                                          <p:stCondLst>
                                            <p:cond delay="999"/>
                                          </p:stCondLst>
                                        </p:cTn>
                                        <p:tgtEl>
                                          <p:spTgt spid="20"/>
                                        </p:tgtEl>
                                        <p:attrNameLst>
                                          <p:attrName>style.visibility</p:attrName>
                                        </p:attrNameLst>
                                      </p:cBhvr>
                                      <p:to>
                                        <p:strVal val="hidden"/>
                                      </p:to>
                                    </p:set>
                                  </p:childTnLst>
                                </p:cTn>
                              </p:par>
                              <p:par>
                                <p:cTn id="141" presetID="2" presetClass="entr" presetSubtype="8" fill="hold" grpId="0" nodeType="withEffect">
                                  <p:stCondLst>
                                    <p:cond delay="0"/>
                                  </p:stCondLst>
                                  <p:childTnLst>
                                    <p:set>
                                      <p:cBhvr>
                                        <p:cTn id="142" dur="1" fill="hold">
                                          <p:stCondLst>
                                            <p:cond delay="0"/>
                                          </p:stCondLst>
                                        </p:cTn>
                                        <p:tgtEl>
                                          <p:spTgt spid="21"/>
                                        </p:tgtEl>
                                        <p:attrNameLst>
                                          <p:attrName>style.visibility</p:attrName>
                                        </p:attrNameLst>
                                      </p:cBhvr>
                                      <p:to>
                                        <p:strVal val="visible"/>
                                      </p:to>
                                    </p:set>
                                    <p:anim calcmode="lin" valueType="num">
                                      <p:cBhvr additive="base">
                                        <p:cTn id="143" dur="300" fill="hold"/>
                                        <p:tgtEl>
                                          <p:spTgt spid="21"/>
                                        </p:tgtEl>
                                        <p:attrNameLst>
                                          <p:attrName>ppt_x</p:attrName>
                                        </p:attrNameLst>
                                      </p:cBhvr>
                                      <p:tavLst>
                                        <p:tav tm="0">
                                          <p:val>
                                            <p:strVal val="0-#ppt_w/2"/>
                                          </p:val>
                                        </p:tav>
                                        <p:tav tm="100000">
                                          <p:val>
                                            <p:strVal val="#ppt_x"/>
                                          </p:val>
                                        </p:tav>
                                      </p:tavLst>
                                    </p:anim>
                                    <p:anim calcmode="lin" valueType="num">
                                      <p:cBhvr additive="base">
                                        <p:cTn id="144" dur="300" fill="hold"/>
                                        <p:tgtEl>
                                          <p:spTgt spid="21"/>
                                        </p:tgtEl>
                                        <p:attrNameLst>
                                          <p:attrName>ppt_y</p:attrName>
                                        </p:attrNameLst>
                                      </p:cBhvr>
                                      <p:tavLst>
                                        <p:tav tm="0">
                                          <p:val>
                                            <p:strVal val="#ppt_y"/>
                                          </p:val>
                                        </p:tav>
                                        <p:tav tm="100000">
                                          <p:val>
                                            <p:strVal val="#ppt_y"/>
                                          </p:val>
                                        </p:tav>
                                      </p:tavLst>
                                    </p:anim>
                                  </p:childTnLst>
                                </p:cTn>
                              </p:par>
                              <p:par>
                                <p:cTn id="145" presetID="29" presetClass="exit" presetSubtype="0" fill="hold" grpId="1" nodeType="withEffect">
                                  <p:stCondLst>
                                    <p:cond delay="200"/>
                                  </p:stCondLst>
                                  <p:childTnLst>
                                    <p:anim calcmode="lin" valueType="num">
                                      <p:cBhvr>
                                        <p:cTn id="146" dur="1000"/>
                                        <p:tgtEl>
                                          <p:spTgt spid="21"/>
                                        </p:tgtEl>
                                        <p:attrNameLst>
                                          <p:attrName>ppt_x</p:attrName>
                                        </p:attrNameLst>
                                      </p:cBhvr>
                                      <p:tavLst>
                                        <p:tav tm="0">
                                          <p:val>
                                            <p:strVal val="ppt_x"/>
                                          </p:val>
                                        </p:tav>
                                        <p:tav tm="100000">
                                          <p:val>
                                            <p:strVal val="ppt_x-.2"/>
                                          </p:val>
                                        </p:tav>
                                      </p:tavLst>
                                    </p:anim>
                                    <p:anim calcmode="lin" valueType="num">
                                      <p:cBhvr>
                                        <p:cTn id="147" dur="1000"/>
                                        <p:tgtEl>
                                          <p:spTgt spid="21"/>
                                        </p:tgtEl>
                                        <p:attrNameLst>
                                          <p:attrName>ppt_y</p:attrName>
                                        </p:attrNameLst>
                                      </p:cBhvr>
                                      <p:tavLst>
                                        <p:tav tm="0">
                                          <p:val>
                                            <p:strVal val="ppt_y"/>
                                          </p:val>
                                        </p:tav>
                                        <p:tav tm="100000">
                                          <p:val>
                                            <p:strVal val="ppt_y"/>
                                          </p:val>
                                        </p:tav>
                                      </p:tavLst>
                                    </p:anim>
                                    <p:animEffect transition="out" filter="fade">
                                      <p:cBhvr>
                                        <p:cTn id="148" dur="1000"/>
                                        <p:tgtEl>
                                          <p:spTgt spid="21"/>
                                        </p:tgtEl>
                                      </p:cBhvr>
                                    </p:animEffect>
                                    <p:set>
                                      <p:cBhvr>
                                        <p:cTn id="149" dur="1" fill="hold">
                                          <p:stCondLst>
                                            <p:cond delay="999"/>
                                          </p:stCondLst>
                                        </p:cTn>
                                        <p:tgtEl>
                                          <p:spTgt spid="21"/>
                                        </p:tgtEl>
                                        <p:attrNameLst>
                                          <p:attrName>style.visibility</p:attrName>
                                        </p:attrNameLst>
                                      </p:cBhvr>
                                      <p:to>
                                        <p:strVal val="hidden"/>
                                      </p:to>
                                    </p:set>
                                  </p:childTnLst>
                                </p:cTn>
                              </p:par>
                              <p:par>
                                <p:cTn id="150" presetID="2" presetClass="entr" presetSubtype="8" fill="hold" grpId="0" nodeType="withEffect">
                                  <p:stCondLst>
                                    <p:cond delay="0"/>
                                  </p:stCondLst>
                                  <p:childTnLst>
                                    <p:set>
                                      <p:cBhvr>
                                        <p:cTn id="151" dur="1" fill="hold">
                                          <p:stCondLst>
                                            <p:cond delay="0"/>
                                          </p:stCondLst>
                                        </p:cTn>
                                        <p:tgtEl>
                                          <p:spTgt spid="22"/>
                                        </p:tgtEl>
                                        <p:attrNameLst>
                                          <p:attrName>style.visibility</p:attrName>
                                        </p:attrNameLst>
                                      </p:cBhvr>
                                      <p:to>
                                        <p:strVal val="visible"/>
                                      </p:to>
                                    </p:set>
                                    <p:anim calcmode="lin" valueType="num">
                                      <p:cBhvr additive="base">
                                        <p:cTn id="152" dur="300" fill="hold"/>
                                        <p:tgtEl>
                                          <p:spTgt spid="22"/>
                                        </p:tgtEl>
                                        <p:attrNameLst>
                                          <p:attrName>ppt_x</p:attrName>
                                        </p:attrNameLst>
                                      </p:cBhvr>
                                      <p:tavLst>
                                        <p:tav tm="0">
                                          <p:val>
                                            <p:strVal val="0-#ppt_w/2"/>
                                          </p:val>
                                        </p:tav>
                                        <p:tav tm="100000">
                                          <p:val>
                                            <p:strVal val="#ppt_x"/>
                                          </p:val>
                                        </p:tav>
                                      </p:tavLst>
                                    </p:anim>
                                    <p:anim calcmode="lin" valueType="num">
                                      <p:cBhvr additive="base">
                                        <p:cTn id="153" dur="300" fill="hold"/>
                                        <p:tgtEl>
                                          <p:spTgt spid="22"/>
                                        </p:tgtEl>
                                        <p:attrNameLst>
                                          <p:attrName>ppt_y</p:attrName>
                                        </p:attrNameLst>
                                      </p:cBhvr>
                                      <p:tavLst>
                                        <p:tav tm="0">
                                          <p:val>
                                            <p:strVal val="#ppt_y"/>
                                          </p:val>
                                        </p:tav>
                                        <p:tav tm="100000">
                                          <p:val>
                                            <p:strVal val="#ppt_y"/>
                                          </p:val>
                                        </p:tav>
                                      </p:tavLst>
                                    </p:anim>
                                  </p:childTnLst>
                                </p:cTn>
                              </p:par>
                              <p:par>
                                <p:cTn id="154" presetID="29" presetClass="exit" presetSubtype="0" fill="hold" grpId="1" nodeType="withEffect">
                                  <p:stCondLst>
                                    <p:cond delay="200"/>
                                  </p:stCondLst>
                                  <p:childTnLst>
                                    <p:anim calcmode="lin" valueType="num">
                                      <p:cBhvr>
                                        <p:cTn id="155" dur="1000"/>
                                        <p:tgtEl>
                                          <p:spTgt spid="22"/>
                                        </p:tgtEl>
                                        <p:attrNameLst>
                                          <p:attrName>ppt_x</p:attrName>
                                        </p:attrNameLst>
                                      </p:cBhvr>
                                      <p:tavLst>
                                        <p:tav tm="0">
                                          <p:val>
                                            <p:strVal val="ppt_x"/>
                                          </p:val>
                                        </p:tav>
                                        <p:tav tm="100000">
                                          <p:val>
                                            <p:strVal val="ppt_x-.2"/>
                                          </p:val>
                                        </p:tav>
                                      </p:tavLst>
                                    </p:anim>
                                    <p:anim calcmode="lin" valueType="num">
                                      <p:cBhvr>
                                        <p:cTn id="156" dur="1000"/>
                                        <p:tgtEl>
                                          <p:spTgt spid="22"/>
                                        </p:tgtEl>
                                        <p:attrNameLst>
                                          <p:attrName>ppt_y</p:attrName>
                                        </p:attrNameLst>
                                      </p:cBhvr>
                                      <p:tavLst>
                                        <p:tav tm="0">
                                          <p:val>
                                            <p:strVal val="ppt_y"/>
                                          </p:val>
                                        </p:tav>
                                        <p:tav tm="100000">
                                          <p:val>
                                            <p:strVal val="ppt_y"/>
                                          </p:val>
                                        </p:tav>
                                      </p:tavLst>
                                    </p:anim>
                                    <p:animEffect transition="out" filter="fade">
                                      <p:cBhvr>
                                        <p:cTn id="157" dur="1000"/>
                                        <p:tgtEl>
                                          <p:spTgt spid="22"/>
                                        </p:tgtEl>
                                      </p:cBhvr>
                                    </p:animEffect>
                                    <p:set>
                                      <p:cBhvr>
                                        <p:cTn id="158" dur="1" fill="hold">
                                          <p:stCondLst>
                                            <p:cond delay="999"/>
                                          </p:stCondLst>
                                        </p:cTn>
                                        <p:tgtEl>
                                          <p:spTgt spid="22"/>
                                        </p:tgtEl>
                                        <p:attrNameLst>
                                          <p:attrName>style.visibility</p:attrName>
                                        </p:attrNameLst>
                                      </p:cBhvr>
                                      <p:to>
                                        <p:strVal val="hidden"/>
                                      </p:to>
                                    </p:set>
                                  </p:childTnLst>
                                </p:cTn>
                              </p:par>
                              <p:par>
                                <p:cTn id="159" presetID="2" presetClass="entr" presetSubtype="8" fill="hold" grpId="0" nodeType="withEffect">
                                  <p:stCondLst>
                                    <p:cond delay="100"/>
                                  </p:stCondLst>
                                  <p:childTnLst>
                                    <p:set>
                                      <p:cBhvr>
                                        <p:cTn id="160" dur="1" fill="hold">
                                          <p:stCondLst>
                                            <p:cond delay="0"/>
                                          </p:stCondLst>
                                        </p:cTn>
                                        <p:tgtEl>
                                          <p:spTgt spid="23"/>
                                        </p:tgtEl>
                                        <p:attrNameLst>
                                          <p:attrName>style.visibility</p:attrName>
                                        </p:attrNameLst>
                                      </p:cBhvr>
                                      <p:to>
                                        <p:strVal val="visible"/>
                                      </p:to>
                                    </p:set>
                                    <p:anim calcmode="lin" valueType="num">
                                      <p:cBhvr additive="base">
                                        <p:cTn id="161" dur="300" fill="hold"/>
                                        <p:tgtEl>
                                          <p:spTgt spid="23"/>
                                        </p:tgtEl>
                                        <p:attrNameLst>
                                          <p:attrName>ppt_x</p:attrName>
                                        </p:attrNameLst>
                                      </p:cBhvr>
                                      <p:tavLst>
                                        <p:tav tm="0">
                                          <p:val>
                                            <p:strVal val="0-#ppt_w/2"/>
                                          </p:val>
                                        </p:tav>
                                        <p:tav tm="100000">
                                          <p:val>
                                            <p:strVal val="#ppt_x"/>
                                          </p:val>
                                        </p:tav>
                                      </p:tavLst>
                                    </p:anim>
                                    <p:anim calcmode="lin" valueType="num">
                                      <p:cBhvr additive="base">
                                        <p:cTn id="162" dur="300" fill="hold"/>
                                        <p:tgtEl>
                                          <p:spTgt spid="23"/>
                                        </p:tgtEl>
                                        <p:attrNameLst>
                                          <p:attrName>ppt_y</p:attrName>
                                        </p:attrNameLst>
                                      </p:cBhvr>
                                      <p:tavLst>
                                        <p:tav tm="0">
                                          <p:val>
                                            <p:strVal val="#ppt_y"/>
                                          </p:val>
                                        </p:tav>
                                        <p:tav tm="100000">
                                          <p:val>
                                            <p:strVal val="#ppt_y"/>
                                          </p:val>
                                        </p:tav>
                                      </p:tavLst>
                                    </p:anim>
                                  </p:childTnLst>
                                </p:cTn>
                              </p:par>
                              <p:par>
                                <p:cTn id="163" presetID="29" presetClass="exit" presetSubtype="0" fill="hold" grpId="1" nodeType="withEffect">
                                  <p:stCondLst>
                                    <p:cond delay="100"/>
                                  </p:stCondLst>
                                  <p:childTnLst>
                                    <p:anim calcmode="lin" valueType="num">
                                      <p:cBhvr>
                                        <p:cTn id="164" dur="1000"/>
                                        <p:tgtEl>
                                          <p:spTgt spid="23"/>
                                        </p:tgtEl>
                                        <p:attrNameLst>
                                          <p:attrName>ppt_x</p:attrName>
                                        </p:attrNameLst>
                                      </p:cBhvr>
                                      <p:tavLst>
                                        <p:tav tm="0">
                                          <p:val>
                                            <p:strVal val="ppt_x"/>
                                          </p:val>
                                        </p:tav>
                                        <p:tav tm="100000">
                                          <p:val>
                                            <p:strVal val="ppt_x-.2"/>
                                          </p:val>
                                        </p:tav>
                                      </p:tavLst>
                                    </p:anim>
                                    <p:anim calcmode="lin" valueType="num">
                                      <p:cBhvr>
                                        <p:cTn id="165" dur="1000"/>
                                        <p:tgtEl>
                                          <p:spTgt spid="23"/>
                                        </p:tgtEl>
                                        <p:attrNameLst>
                                          <p:attrName>ppt_y</p:attrName>
                                        </p:attrNameLst>
                                      </p:cBhvr>
                                      <p:tavLst>
                                        <p:tav tm="0">
                                          <p:val>
                                            <p:strVal val="ppt_y"/>
                                          </p:val>
                                        </p:tav>
                                        <p:tav tm="100000">
                                          <p:val>
                                            <p:strVal val="ppt_y"/>
                                          </p:val>
                                        </p:tav>
                                      </p:tavLst>
                                    </p:anim>
                                    <p:animEffect transition="out" filter="fade">
                                      <p:cBhvr>
                                        <p:cTn id="166" dur="1000"/>
                                        <p:tgtEl>
                                          <p:spTgt spid="23"/>
                                        </p:tgtEl>
                                      </p:cBhvr>
                                    </p:animEffect>
                                    <p:set>
                                      <p:cBhvr>
                                        <p:cTn id="167" dur="1" fill="hold">
                                          <p:stCondLst>
                                            <p:cond delay="999"/>
                                          </p:stCondLst>
                                        </p:cTn>
                                        <p:tgtEl>
                                          <p:spTgt spid="23"/>
                                        </p:tgtEl>
                                        <p:attrNameLst>
                                          <p:attrName>style.visibility</p:attrName>
                                        </p:attrNameLst>
                                      </p:cBhvr>
                                      <p:to>
                                        <p:strVal val="hidden"/>
                                      </p:to>
                                    </p:set>
                                  </p:childTnLst>
                                </p:cTn>
                              </p:par>
                              <p:par>
                                <p:cTn id="168" presetID="2" presetClass="entr" presetSubtype="8" fill="hold" grpId="0" nodeType="withEffect">
                                  <p:stCondLst>
                                    <p:cond delay="0"/>
                                  </p:stCondLst>
                                  <p:childTnLst>
                                    <p:set>
                                      <p:cBhvr>
                                        <p:cTn id="169" dur="1" fill="hold">
                                          <p:stCondLst>
                                            <p:cond delay="0"/>
                                          </p:stCondLst>
                                        </p:cTn>
                                        <p:tgtEl>
                                          <p:spTgt spid="24"/>
                                        </p:tgtEl>
                                        <p:attrNameLst>
                                          <p:attrName>style.visibility</p:attrName>
                                        </p:attrNameLst>
                                      </p:cBhvr>
                                      <p:to>
                                        <p:strVal val="visible"/>
                                      </p:to>
                                    </p:set>
                                    <p:anim calcmode="lin" valueType="num">
                                      <p:cBhvr additive="base">
                                        <p:cTn id="170" dur="300" fill="hold"/>
                                        <p:tgtEl>
                                          <p:spTgt spid="24"/>
                                        </p:tgtEl>
                                        <p:attrNameLst>
                                          <p:attrName>ppt_x</p:attrName>
                                        </p:attrNameLst>
                                      </p:cBhvr>
                                      <p:tavLst>
                                        <p:tav tm="0">
                                          <p:val>
                                            <p:strVal val="0-#ppt_w/2"/>
                                          </p:val>
                                        </p:tav>
                                        <p:tav tm="100000">
                                          <p:val>
                                            <p:strVal val="#ppt_x"/>
                                          </p:val>
                                        </p:tav>
                                      </p:tavLst>
                                    </p:anim>
                                    <p:anim calcmode="lin" valueType="num">
                                      <p:cBhvr additive="base">
                                        <p:cTn id="171" dur="300" fill="hold"/>
                                        <p:tgtEl>
                                          <p:spTgt spid="24"/>
                                        </p:tgtEl>
                                        <p:attrNameLst>
                                          <p:attrName>ppt_y</p:attrName>
                                        </p:attrNameLst>
                                      </p:cBhvr>
                                      <p:tavLst>
                                        <p:tav tm="0">
                                          <p:val>
                                            <p:strVal val="#ppt_y"/>
                                          </p:val>
                                        </p:tav>
                                        <p:tav tm="100000">
                                          <p:val>
                                            <p:strVal val="#ppt_y"/>
                                          </p:val>
                                        </p:tav>
                                      </p:tavLst>
                                    </p:anim>
                                  </p:childTnLst>
                                </p:cTn>
                              </p:par>
                              <p:par>
                                <p:cTn id="172" presetID="29" presetClass="exit" presetSubtype="0" fill="hold" grpId="1" nodeType="withEffect">
                                  <p:stCondLst>
                                    <p:cond delay="200"/>
                                  </p:stCondLst>
                                  <p:childTnLst>
                                    <p:anim calcmode="lin" valueType="num">
                                      <p:cBhvr>
                                        <p:cTn id="173" dur="1000"/>
                                        <p:tgtEl>
                                          <p:spTgt spid="24"/>
                                        </p:tgtEl>
                                        <p:attrNameLst>
                                          <p:attrName>ppt_x</p:attrName>
                                        </p:attrNameLst>
                                      </p:cBhvr>
                                      <p:tavLst>
                                        <p:tav tm="0">
                                          <p:val>
                                            <p:strVal val="ppt_x"/>
                                          </p:val>
                                        </p:tav>
                                        <p:tav tm="100000">
                                          <p:val>
                                            <p:strVal val="ppt_x-.2"/>
                                          </p:val>
                                        </p:tav>
                                      </p:tavLst>
                                    </p:anim>
                                    <p:anim calcmode="lin" valueType="num">
                                      <p:cBhvr>
                                        <p:cTn id="174" dur="1000"/>
                                        <p:tgtEl>
                                          <p:spTgt spid="24"/>
                                        </p:tgtEl>
                                        <p:attrNameLst>
                                          <p:attrName>ppt_y</p:attrName>
                                        </p:attrNameLst>
                                      </p:cBhvr>
                                      <p:tavLst>
                                        <p:tav tm="0">
                                          <p:val>
                                            <p:strVal val="ppt_y"/>
                                          </p:val>
                                        </p:tav>
                                        <p:tav tm="100000">
                                          <p:val>
                                            <p:strVal val="ppt_y"/>
                                          </p:val>
                                        </p:tav>
                                      </p:tavLst>
                                    </p:anim>
                                    <p:animEffect transition="out" filter="fade">
                                      <p:cBhvr>
                                        <p:cTn id="175" dur="1000"/>
                                        <p:tgtEl>
                                          <p:spTgt spid="24"/>
                                        </p:tgtEl>
                                      </p:cBhvr>
                                    </p:animEffect>
                                    <p:set>
                                      <p:cBhvr>
                                        <p:cTn id="176" dur="1" fill="hold">
                                          <p:stCondLst>
                                            <p:cond delay="999"/>
                                          </p:stCondLst>
                                        </p:cTn>
                                        <p:tgtEl>
                                          <p:spTgt spid="24"/>
                                        </p:tgtEl>
                                        <p:attrNameLst>
                                          <p:attrName>style.visibility</p:attrName>
                                        </p:attrNameLst>
                                      </p:cBhvr>
                                      <p:to>
                                        <p:strVal val="hidden"/>
                                      </p:to>
                                    </p:set>
                                  </p:childTnLst>
                                </p:cTn>
                              </p:par>
                              <p:par>
                                <p:cTn id="177" presetID="2" presetClass="entr" presetSubtype="8" fill="hold" grpId="0" nodeType="withEffect">
                                  <p:stCondLst>
                                    <p:cond delay="200"/>
                                  </p:stCondLst>
                                  <p:childTnLst>
                                    <p:set>
                                      <p:cBhvr>
                                        <p:cTn id="178" dur="1" fill="hold">
                                          <p:stCondLst>
                                            <p:cond delay="0"/>
                                          </p:stCondLst>
                                        </p:cTn>
                                        <p:tgtEl>
                                          <p:spTgt spid="25"/>
                                        </p:tgtEl>
                                        <p:attrNameLst>
                                          <p:attrName>style.visibility</p:attrName>
                                        </p:attrNameLst>
                                      </p:cBhvr>
                                      <p:to>
                                        <p:strVal val="visible"/>
                                      </p:to>
                                    </p:set>
                                    <p:anim calcmode="lin" valueType="num">
                                      <p:cBhvr additive="base">
                                        <p:cTn id="179" dur="300" fill="hold"/>
                                        <p:tgtEl>
                                          <p:spTgt spid="25"/>
                                        </p:tgtEl>
                                        <p:attrNameLst>
                                          <p:attrName>ppt_x</p:attrName>
                                        </p:attrNameLst>
                                      </p:cBhvr>
                                      <p:tavLst>
                                        <p:tav tm="0">
                                          <p:val>
                                            <p:strVal val="0-#ppt_w/2"/>
                                          </p:val>
                                        </p:tav>
                                        <p:tav tm="100000">
                                          <p:val>
                                            <p:strVal val="#ppt_x"/>
                                          </p:val>
                                        </p:tav>
                                      </p:tavLst>
                                    </p:anim>
                                    <p:anim calcmode="lin" valueType="num">
                                      <p:cBhvr additive="base">
                                        <p:cTn id="180" dur="300" fill="hold"/>
                                        <p:tgtEl>
                                          <p:spTgt spid="25"/>
                                        </p:tgtEl>
                                        <p:attrNameLst>
                                          <p:attrName>ppt_y</p:attrName>
                                        </p:attrNameLst>
                                      </p:cBhvr>
                                      <p:tavLst>
                                        <p:tav tm="0">
                                          <p:val>
                                            <p:strVal val="#ppt_y"/>
                                          </p:val>
                                        </p:tav>
                                        <p:tav tm="100000">
                                          <p:val>
                                            <p:strVal val="#ppt_y"/>
                                          </p:val>
                                        </p:tav>
                                      </p:tavLst>
                                    </p:anim>
                                  </p:childTnLst>
                                </p:cTn>
                              </p:par>
                              <p:par>
                                <p:cTn id="181" presetID="29" presetClass="exit" presetSubtype="0" fill="hold" grpId="1" nodeType="withEffect">
                                  <p:stCondLst>
                                    <p:cond delay="200"/>
                                  </p:stCondLst>
                                  <p:childTnLst>
                                    <p:anim calcmode="lin" valueType="num">
                                      <p:cBhvr>
                                        <p:cTn id="182" dur="1000"/>
                                        <p:tgtEl>
                                          <p:spTgt spid="25"/>
                                        </p:tgtEl>
                                        <p:attrNameLst>
                                          <p:attrName>ppt_x</p:attrName>
                                        </p:attrNameLst>
                                      </p:cBhvr>
                                      <p:tavLst>
                                        <p:tav tm="0">
                                          <p:val>
                                            <p:strVal val="ppt_x"/>
                                          </p:val>
                                        </p:tav>
                                        <p:tav tm="100000">
                                          <p:val>
                                            <p:strVal val="ppt_x-.2"/>
                                          </p:val>
                                        </p:tav>
                                      </p:tavLst>
                                    </p:anim>
                                    <p:anim calcmode="lin" valueType="num">
                                      <p:cBhvr>
                                        <p:cTn id="183" dur="1000"/>
                                        <p:tgtEl>
                                          <p:spTgt spid="25"/>
                                        </p:tgtEl>
                                        <p:attrNameLst>
                                          <p:attrName>ppt_y</p:attrName>
                                        </p:attrNameLst>
                                      </p:cBhvr>
                                      <p:tavLst>
                                        <p:tav tm="0">
                                          <p:val>
                                            <p:strVal val="ppt_y"/>
                                          </p:val>
                                        </p:tav>
                                        <p:tav tm="100000">
                                          <p:val>
                                            <p:strVal val="ppt_y"/>
                                          </p:val>
                                        </p:tav>
                                      </p:tavLst>
                                    </p:anim>
                                    <p:animEffect transition="out" filter="fade">
                                      <p:cBhvr>
                                        <p:cTn id="184" dur="1000"/>
                                        <p:tgtEl>
                                          <p:spTgt spid="25"/>
                                        </p:tgtEl>
                                      </p:cBhvr>
                                    </p:animEffect>
                                    <p:set>
                                      <p:cBhvr>
                                        <p:cTn id="185" dur="1" fill="hold">
                                          <p:stCondLst>
                                            <p:cond delay="999"/>
                                          </p:stCondLst>
                                        </p:cTn>
                                        <p:tgtEl>
                                          <p:spTgt spid="25"/>
                                        </p:tgtEl>
                                        <p:attrNameLst>
                                          <p:attrName>style.visibility</p:attrName>
                                        </p:attrNameLst>
                                      </p:cBhvr>
                                      <p:to>
                                        <p:strVal val="hidden"/>
                                      </p:to>
                                    </p:set>
                                  </p:childTnLst>
                                </p:cTn>
                              </p:par>
                              <p:par>
                                <p:cTn id="186" presetID="2" presetClass="entr" presetSubtype="8" fill="hold" grpId="0" nodeType="withEffect">
                                  <p:stCondLst>
                                    <p:cond delay="300"/>
                                  </p:stCondLst>
                                  <p:childTnLst>
                                    <p:set>
                                      <p:cBhvr>
                                        <p:cTn id="187" dur="1" fill="hold">
                                          <p:stCondLst>
                                            <p:cond delay="0"/>
                                          </p:stCondLst>
                                        </p:cTn>
                                        <p:tgtEl>
                                          <p:spTgt spid="26"/>
                                        </p:tgtEl>
                                        <p:attrNameLst>
                                          <p:attrName>style.visibility</p:attrName>
                                        </p:attrNameLst>
                                      </p:cBhvr>
                                      <p:to>
                                        <p:strVal val="visible"/>
                                      </p:to>
                                    </p:set>
                                    <p:anim calcmode="lin" valueType="num">
                                      <p:cBhvr additive="base">
                                        <p:cTn id="188" dur="300" fill="hold"/>
                                        <p:tgtEl>
                                          <p:spTgt spid="26"/>
                                        </p:tgtEl>
                                        <p:attrNameLst>
                                          <p:attrName>ppt_x</p:attrName>
                                        </p:attrNameLst>
                                      </p:cBhvr>
                                      <p:tavLst>
                                        <p:tav tm="0">
                                          <p:val>
                                            <p:strVal val="0-#ppt_w/2"/>
                                          </p:val>
                                        </p:tav>
                                        <p:tav tm="100000">
                                          <p:val>
                                            <p:strVal val="#ppt_x"/>
                                          </p:val>
                                        </p:tav>
                                      </p:tavLst>
                                    </p:anim>
                                    <p:anim calcmode="lin" valueType="num">
                                      <p:cBhvr additive="base">
                                        <p:cTn id="189" dur="300" fill="hold"/>
                                        <p:tgtEl>
                                          <p:spTgt spid="26"/>
                                        </p:tgtEl>
                                        <p:attrNameLst>
                                          <p:attrName>ppt_y</p:attrName>
                                        </p:attrNameLst>
                                      </p:cBhvr>
                                      <p:tavLst>
                                        <p:tav tm="0">
                                          <p:val>
                                            <p:strVal val="#ppt_y"/>
                                          </p:val>
                                        </p:tav>
                                        <p:tav tm="100000">
                                          <p:val>
                                            <p:strVal val="#ppt_y"/>
                                          </p:val>
                                        </p:tav>
                                      </p:tavLst>
                                    </p:anim>
                                  </p:childTnLst>
                                </p:cTn>
                              </p:par>
                              <p:par>
                                <p:cTn id="190" presetID="29" presetClass="exit" presetSubtype="0" fill="hold" grpId="1" nodeType="withEffect">
                                  <p:stCondLst>
                                    <p:cond delay="300"/>
                                  </p:stCondLst>
                                  <p:childTnLst>
                                    <p:anim calcmode="lin" valueType="num">
                                      <p:cBhvr>
                                        <p:cTn id="191" dur="1000"/>
                                        <p:tgtEl>
                                          <p:spTgt spid="26"/>
                                        </p:tgtEl>
                                        <p:attrNameLst>
                                          <p:attrName>ppt_x</p:attrName>
                                        </p:attrNameLst>
                                      </p:cBhvr>
                                      <p:tavLst>
                                        <p:tav tm="0">
                                          <p:val>
                                            <p:strVal val="ppt_x"/>
                                          </p:val>
                                        </p:tav>
                                        <p:tav tm="100000">
                                          <p:val>
                                            <p:strVal val="ppt_x-.2"/>
                                          </p:val>
                                        </p:tav>
                                      </p:tavLst>
                                    </p:anim>
                                    <p:anim calcmode="lin" valueType="num">
                                      <p:cBhvr>
                                        <p:cTn id="192" dur="1000"/>
                                        <p:tgtEl>
                                          <p:spTgt spid="26"/>
                                        </p:tgtEl>
                                        <p:attrNameLst>
                                          <p:attrName>ppt_y</p:attrName>
                                        </p:attrNameLst>
                                      </p:cBhvr>
                                      <p:tavLst>
                                        <p:tav tm="0">
                                          <p:val>
                                            <p:strVal val="ppt_y"/>
                                          </p:val>
                                        </p:tav>
                                        <p:tav tm="100000">
                                          <p:val>
                                            <p:strVal val="ppt_y"/>
                                          </p:val>
                                        </p:tav>
                                      </p:tavLst>
                                    </p:anim>
                                    <p:animEffect transition="out" filter="fade">
                                      <p:cBhvr>
                                        <p:cTn id="193" dur="1000"/>
                                        <p:tgtEl>
                                          <p:spTgt spid="26"/>
                                        </p:tgtEl>
                                      </p:cBhvr>
                                    </p:animEffect>
                                    <p:set>
                                      <p:cBhvr>
                                        <p:cTn id="194" dur="1" fill="hold">
                                          <p:stCondLst>
                                            <p:cond delay="999"/>
                                          </p:stCondLst>
                                        </p:cTn>
                                        <p:tgtEl>
                                          <p:spTgt spid="26"/>
                                        </p:tgtEl>
                                        <p:attrNameLst>
                                          <p:attrName>style.visibility</p:attrName>
                                        </p:attrNameLst>
                                      </p:cBhvr>
                                      <p:to>
                                        <p:strVal val="hidden"/>
                                      </p:to>
                                    </p:set>
                                  </p:childTnLst>
                                </p:cTn>
                              </p:par>
                              <p:par>
                                <p:cTn id="195" presetID="2" presetClass="entr" presetSubtype="8" fill="hold" grpId="0" nodeType="withEffect">
                                  <p:stCondLst>
                                    <p:cond delay="400"/>
                                  </p:stCondLst>
                                  <p:childTnLst>
                                    <p:set>
                                      <p:cBhvr>
                                        <p:cTn id="196" dur="1" fill="hold">
                                          <p:stCondLst>
                                            <p:cond delay="0"/>
                                          </p:stCondLst>
                                        </p:cTn>
                                        <p:tgtEl>
                                          <p:spTgt spid="27"/>
                                        </p:tgtEl>
                                        <p:attrNameLst>
                                          <p:attrName>style.visibility</p:attrName>
                                        </p:attrNameLst>
                                      </p:cBhvr>
                                      <p:to>
                                        <p:strVal val="visible"/>
                                      </p:to>
                                    </p:set>
                                    <p:anim calcmode="lin" valueType="num">
                                      <p:cBhvr additive="base">
                                        <p:cTn id="197" dur="300" fill="hold"/>
                                        <p:tgtEl>
                                          <p:spTgt spid="27"/>
                                        </p:tgtEl>
                                        <p:attrNameLst>
                                          <p:attrName>ppt_x</p:attrName>
                                        </p:attrNameLst>
                                      </p:cBhvr>
                                      <p:tavLst>
                                        <p:tav tm="0">
                                          <p:val>
                                            <p:strVal val="0-#ppt_w/2"/>
                                          </p:val>
                                        </p:tav>
                                        <p:tav tm="100000">
                                          <p:val>
                                            <p:strVal val="#ppt_x"/>
                                          </p:val>
                                        </p:tav>
                                      </p:tavLst>
                                    </p:anim>
                                    <p:anim calcmode="lin" valueType="num">
                                      <p:cBhvr additive="base">
                                        <p:cTn id="198" dur="300" fill="hold"/>
                                        <p:tgtEl>
                                          <p:spTgt spid="27"/>
                                        </p:tgtEl>
                                        <p:attrNameLst>
                                          <p:attrName>ppt_y</p:attrName>
                                        </p:attrNameLst>
                                      </p:cBhvr>
                                      <p:tavLst>
                                        <p:tav tm="0">
                                          <p:val>
                                            <p:strVal val="#ppt_y"/>
                                          </p:val>
                                        </p:tav>
                                        <p:tav tm="100000">
                                          <p:val>
                                            <p:strVal val="#ppt_y"/>
                                          </p:val>
                                        </p:tav>
                                      </p:tavLst>
                                    </p:anim>
                                  </p:childTnLst>
                                </p:cTn>
                              </p:par>
                              <p:par>
                                <p:cTn id="199" presetID="29" presetClass="exit" presetSubtype="0" fill="hold" grpId="1" nodeType="withEffect">
                                  <p:stCondLst>
                                    <p:cond delay="400"/>
                                  </p:stCondLst>
                                  <p:childTnLst>
                                    <p:anim calcmode="lin" valueType="num">
                                      <p:cBhvr>
                                        <p:cTn id="200" dur="1000"/>
                                        <p:tgtEl>
                                          <p:spTgt spid="27"/>
                                        </p:tgtEl>
                                        <p:attrNameLst>
                                          <p:attrName>ppt_x</p:attrName>
                                        </p:attrNameLst>
                                      </p:cBhvr>
                                      <p:tavLst>
                                        <p:tav tm="0">
                                          <p:val>
                                            <p:strVal val="ppt_x"/>
                                          </p:val>
                                        </p:tav>
                                        <p:tav tm="100000">
                                          <p:val>
                                            <p:strVal val="ppt_x-.2"/>
                                          </p:val>
                                        </p:tav>
                                      </p:tavLst>
                                    </p:anim>
                                    <p:anim calcmode="lin" valueType="num">
                                      <p:cBhvr>
                                        <p:cTn id="201" dur="1000"/>
                                        <p:tgtEl>
                                          <p:spTgt spid="27"/>
                                        </p:tgtEl>
                                        <p:attrNameLst>
                                          <p:attrName>ppt_y</p:attrName>
                                        </p:attrNameLst>
                                      </p:cBhvr>
                                      <p:tavLst>
                                        <p:tav tm="0">
                                          <p:val>
                                            <p:strVal val="ppt_y"/>
                                          </p:val>
                                        </p:tav>
                                        <p:tav tm="100000">
                                          <p:val>
                                            <p:strVal val="ppt_y"/>
                                          </p:val>
                                        </p:tav>
                                      </p:tavLst>
                                    </p:anim>
                                    <p:animEffect transition="out" filter="fade">
                                      <p:cBhvr>
                                        <p:cTn id="202" dur="1000"/>
                                        <p:tgtEl>
                                          <p:spTgt spid="27"/>
                                        </p:tgtEl>
                                      </p:cBhvr>
                                    </p:animEffect>
                                    <p:set>
                                      <p:cBhvr>
                                        <p:cTn id="203" dur="1" fill="hold">
                                          <p:stCondLst>
                                            <p:cond delay="999"/>
                                          </p:stCondLst>
                                        </p:cTn>
                                        <p:tgtEl>
                                          <p:spTgt spid="27"/>
                                        </p:tgtEl>
                                        <p:attrNameLst>
                                          <p:attrName>style.visibility</p:attrName>
                                        </p:attrNameLst>
                                      </p:cBhvr>
                                      <p:to>
                                        <p:strVal val="hidden"/>
                                      </p:to>
                                    </p:set>
                                  </p:childTnLst>
                                </p:cTn>
                              </p:par>
                              <p:par>
                                <p:cTn id="204" presetID="2" presetClass="entr" presetSubtype="8" fill="hold" grpId="0" nodeType="withEffect">
                                  <p:stCondLst>
                                    <p:cond delay="0"/>
                                  </p:stCondLst>
                                  <p:childTnLst>
                                    <p:set>
                                      <p:cBhvr>
                                        <p:cTn id="205" dur="1" fill="hold">
                                          <p:stCondLst>
                                            <p:cond delay="0"/>
                                          </p:stCondLst>
                                        </p:cTn>
                                        <p:tgtEl>
                                          <p:spTgt spid="28"/>
                                        </p:tgtEl>
                                        <p:attrNameLst>
                                          <p:attrName>style.visibility</p:attrName>
                                        </p:attrNameLst>
                                      </p:cBhvr>
                                      <p:to>
                                        <p:strVal val="visible"/>
                                      </p:to>
                                    </p:set>
                                    <p:anim calcmode="lin" valueType="num">
                                      <p:cBhvr additive="base">
                                        <p:cTn id="206" dur="300" fill="hold"/>
                                        <p:tgtEl>
                                          <p:spTgt spid="28"/>
                                        </p:tgtEl>
                                        <p:attrNameLst>
                                          <p:attrName>ppt_x</p:attrName>
                                        </p:attrNameLst>
                                      </p:cBhvr>
                                      <p:tavLst>
                                        <p:tav tm="0">
                                          <p:val>
                                            <p:strVal val="0-#ppt_w/2"/>
                                          </p:val>
                                        </p:tav>
                                        <p:tav tm="100000">
                                          <p:val>
                                            <p:strVal val="#ppt_x"/>
                                          </p:val>
                                        </p:tav>
                                      </p:tavLst>
                                    </p:anim>
                                    <p:anim calcmode="lin" valueType="num">
                                      <p:cBhvr additive="base">
                                        <p:cTn id="207" dur="300" fill="hold"/>
                                        <p:tgtEl>
                                          <p:spTgt spid="28"/>
                                        </p:tgtEl>
                                        <p:attrNameLst>
                                          <p:attrName>ppt_y</p:attrName>
                                        </p:attrNameLst>
                                      </p:cBhvr>
                                      <p:tavLst>
                                        <p:tav tm="0">
                                          <p:val>
                                            <p:strVal val="#ppt_y"/>
                                          </p:val>
                                        </p:tav>
                                        <p:tav tm="100000">
                                          <p:val>
                                            <p:strVal val="#ppt_y"/>
                                          </p:val>
                                        </p:tav>
                                      </p:tavLst>
                                    </p:anim>
                                  </p:childTnLst>
                                </p:cTn>
                              </p:par>
                              <p:par>
                                <p:cTn id="208" presetID="29" presetClass="exit" presetSubtype="0" fill="hold" grpId="1" nodeType="withEffect">
                                  <p:stCondLst>
                                    <p:cond delay="200"/>
                                  </p:stCondLst>
                                  <p:childTnLst>
                                    <p:anim calcmode="lin" valueType="num">
                                      <p:cBhvr>
                                        <p:cTn id="209" dur="1000"/>
                                        <p:tgtEl>
                                          <p:spTgt spid="28"/>
                                        </p:tgtEl>
                                        <p:attrNameLst>
                                          <p:attrName>ppt_x</p:attrName>
                                        </p:attrNameLst>
                                      </p:cBhvr>
                                      <p:tavLst>
                                        <p:tav tm="0">
                                          <p:val>
                                            <p:strVal val="ppt_x"/>
                                          </p:val>
                                        </p:tav>
                                        <p:tav tm="100000">
                                          <p:val>
                                            <p:strVal val="ppt_x-.2"/>
                                          </p:val>
                                        </p:tav>
                                      </p:tavLst>
                                    </p:anim>
                                    <p:anim calcmode="lin" valueType="num">
                                      <p:cBhvr>
                                        <p:cTn id="210" dur="1000"/>
                                        <p:tgtEl>
                                          <p:spTgt spid="28"/>
                                        </p:tgtEl>
                                        <p:attrNameLst>
                                          <p:attrName>ppt_y</p:attrName>
                                        </p:attrNameLst>
                                      </p:cBhvr>
                                      <p:tavLst>
                                        <p:tav tm="0">
                                          <p:val>
                                            <p:strVal val="ppt_y"/>
                                          </p:val>
                                        </p:tav>
                                        <p:tav tm="100000">
                                          <p:val>
                                            <p:strVal val="ppt_y"/>
                                          </p:val>
                                        </p:tav>
                                      </p:tavLst>
                                    </p:anim>
                                    <p:animEffect transition="out" filter="fade">
                                      <p:cBhvr>
                                        <p:cTn id="211" dur="1000"/>
                                        <p:tgtEl>
                                          <p:spTgt spid="28"/>
                                        </p:tgtEl>
                                      </p:cBhvr>
                                    </p:animEffect>
                                    <p:set>
                                      <p:cBhvr>
                                        <p:cTn id="212" dur="1" fill="hold">
                                          <p:stCondLst>
                                            <p:cond delay="999"/>
                                          </p:stCondLst>
                                        </p:cTn>
                                        <p:tgtEl>
                                          <p:spTgt spid="28"/>
                                        </p:tgtEl>
                                        <p:attrNameLst>
                                          <p:attrName>style.visibility</p:attrName>
                                        </p:attrNameLst>
                                      </p:cBhvr>
                                      <p:to>
                                        <p:strVal val="hidden"/>
                                      </p:to>
                                    </p:set>
                                  </p:childTnLst>
                                </p:cTn>
                              </p:par>
                              <p:par>
                                <p:cTn id="213" presetID="2" presetClass="entr" presetSubtype="8" fill="hold" grpId="0" nodeType="withEffect">
                                  <p:stCondLst>
                                    <p:cond delay="0"/>
                                  </p:stCondLst>
                                  <p:childTnLst>
                                    <p:set>
                                      <p:cBhvr>
                                        <p:cTn id="214" dur="1" fill="hold">
                                          <p:stCondLst>
                                            <p:cond delay="0"/>
                                          </p:stCondLst>
                                        </p:cTn>
                                        <p:tgtEl>
                                          <p:spTgt spid="29"/>
                                        </p:tgtEl>
                                        <p:attrNameLst>
                                          <p:attrName>style.visibility</p:attrName>
                                        </p:attrNameLst>
                                      </p:cBhvr>
                                      <p:to>
                                        <p:strVal val="visible"/>
                                      </p:to>
                                    </p:set>
                                    <p:anim calcmode="lin" valueType="num">
                                      <p:cBhvr additive="base">
                                        <p:cTn id="215" dur="300" fill="hold"/>
                                        <p:tgtEl>
                                          <p:spTgt spid="29"/>
                                        </p:tgtEl>
                                        <p:attrNameLst>
                                          <p:attrName>ppt_x</p:attrName>
                                        </p:attrNameLst>
                                      </p:cBhvr>
                                      <p:tavLst>
                                        <p:tav tm="0">
                                          <p:val>
                                            <p:strVal val="0-#ppt_w/2"/>
                                          </p:val>
                                        </p:tav>
                                        <p:tav tm="100000">
                                          <p:val>
                                            <p:strVal val="#ppt_x"/>
                                          </p:val>
                                        </p:tav>
                                      </p:tavLst>
                                    </p:anim>
                                    <p:anim calcmode="lin" valueType="num">
                                      <p:cBhvr additive="base">
                                        <p:cTn id="216" dur="300" fill="hold"/>
                                        <p:tgtEl>
                                          <p:spTgt spid="29"/>
                                        </p:tgtEl>
                                        <p:attrNameLst>
                                          <p:attrName>ppt_y</p:attrName>
                                        </p:attrNameLst>
                                      </p:cBhvr>
                                      <p:tavLst>
                                        <p:tav tm="0">
                                          <p:val>
                                            <p:strVal val="#ppt_y"/>
                                          </p:val>
                                        </p:tav>
                                        <p:tav tm="100000">
                                          <p:val>
                                            <p:strVal val="#ppt_y"/>
                                          </p:val>
                                        </p:tav>
                                      </p:tavLst>
                                    </p:anim>
                                  </p:childTnLst>
                                </p:cTn>
                              </p:par>
                              <p:par>
                                <p:cTn id="217" presetID="29" presetClass="exit" presetSubtype="0" fill="hold" grpId="1" nodeType="withEffect">
                                  <p:stCondLst>
                                    <p:cond delay="200"/>
                                  </p:stCondLst>
                                  <p:childTnLst>
                                    <p:anim calcmode="lin" valueType="num">
                                      <p:cBhvr>
                                        <p:cTn id="218" dur="1000"/>
                                        <p:tgtEl>
                                          <p:spTgt spid="29"/>
                                        </p:tgtEl>
                                        <p:attrNameLst>
                                          <p:attrName>ppt_x</p:attrName>
                                        </p:attrNameLst>
                                      </p:cBhvr>
                                      <p:tavLst>
                                        <p:tav tm="0">
                                          <p:val>
                                            <p:strVal val="ppt_x"/>
                                          </p:val>
                                        </p:tav>
                                        <p:tav tm="100000">
                                          <p:val>
                                            <p:strVal val="ppt_x-.2"/>
                                          </p:val>
                                        </p:tav>
                                      </p:tavLst>
                                    </p:anim>
                                    <p:anim calcmode="lin" valueType="num">
                                      <p:cBhvr>
                                        <p:cTn id="219" dur="1000"/>
                                        <p:tgtEl>
                                          <p:spTgt spid="29"/>
                                        </p:tgtEl>
                                        <p:attrNameLst>
                                          <p:attrName>ppt_y</p:attrName>
                                        </p:attrNameLst>
                                      </p:cBhvr>
                                      <p:tavLst>
                                        <p:tav tm="0">
                                          <p:val>
                                            <p:strVal val="ppt_y"/>
                                          </p:val>
                                        </p:tav>
                                        <p:tav tm="100000">
                                          <p:val>
                                            <p:strVal val="ppt_y"/>
                                          </p:val>
                                        </p:tav>
                                      </p:tavLst>
                                    </p:anim>
                                    <p:animEffect transition="out" filter="fade">
                                      <p:cBhvr>
                                        <p:cTn id="220" dur="1000"/>
                                        <p:tgtEl>
                                          <p:spTgt spid="29"/>
                                        </p:tgtEl>
                                      </p:cBhvr>
                                    </p:animEffect>
                                    <p:set>
                                      <p:cBhvr>
                                        <p:cTn id="221" dur="1" fill="hold">
                                          <p:stCondLst>
                                            <p:cond delay="999"/>
                                          </p:stCondLst>
                                        </p:cTn>
                                        <p:tgtEl>
                                          <p:spTgt spid="29"/>
                                        </p:tgtEl>
                                        <p:attrNameLst>
                                          <p:attrName>style.visibility</p:attrName>
                                        </p:attrNameLst>
                                      </p:cBhvr>
                                      <p:to>
                                        <p:strVal val="hidden"/>
                                      </p:to>
                                    </p:set>
                                  </p:childTnLst>
                                </p:cTn>
                              </p:par>
                              <p:par>
                                <p:cTn id="222" presetID="2" presetClass="entr" presetSubtype="8" fill="hold" grpId="0" nodeType="withEffect">
                                  <p:stCondLst>
                                    <p:cond delay="100"/>
                                  </p:stCondLst>
                                  <p:childTnLst>
                                    <p:set>
                                      <p:cBhvr>
                                        <p:cTn id="223" dur="1" fill="hold">
                                          <p:stCondLst>
                                            <p:cond delay="0"/>
                                          </p:stCondLst>
                                        </p:cTn>
                                        <p:tgtEl>
                                          <p:spTgt spid="30"/>
                                        </p:tgtEl>
                                        <p:attrNameLst>
                                          <p:attrName>style.visibility</p:attrName>
                                        </p:attrNameLst>
                                      </p:cBhvr>
                                      <p:to>
                                        <p:strVal val="visible"/>
                                      </p:to>
                                    </p:set>
                                    <p:anim calcmode="lin" valueType="num">
                                      <p:cBhvr additive="base">
                                        <p:cTn id="224" dur="300" fill="hold"/>
                                        <p:tgtEl>
                                          <p:spTgt spid="30"/>
                                        </p:tgtEl>
                                        <p:attrNameLst>
                                          <p:attrName>ppt_x</p:attrName>
                                        </p:attrNameLst>
                                      </p:cBhvr>
                                      <p:tavLst>
                                        <p:tav tm="0">
                                          <p:val>
                                            <p:strVal val="0-#ppt_w/2"/>
                                          </p:val>
                                        </p:tav>
                                        <p:tav tm="100000">
                                          <p:val>
                                            <p:strVal val="#ppt_x"/>
                                          </p:val>
                                        </p:tav>
                                      </p:tavLst>
                                    </p:anim>
                                    <p:anim calcmode="lin" valueType="num">
                                      <p:cBhvr additive="base">
                                        <p:cTn id="225" dur="300" fill="hold"/>
                                        <p:tgtEl>
                                          <p:spTgt spid="30"/>
                                        </p:tgtEl>
                                        <p:attrNameLst>
                                          <p:attrName>ppt_y</p:attrName>
                                        </p:attrNameLst>
                                      </p:cBhvr>
                                      <p:tavLst>
                                        <p:tav tm="0">
                                          <p:val>
                                            <p:strVal val="#ppt_y"/>
                                          </p:val>
                                        </p:tav>
                                        <p:tav tm="100000">
                                          <p:val>
                                            <p:strVal val="#ppt_y"/>
                                          </p:val>
                                        </p:tav>
                                      </p:tavLst>
                                    </p:anim>
                                  </p:childTnLst>
                                </p:cTn>
                              </p:par>
                              <p:par>
                                <p:cTn id="226" presetID="29" presetClass="exit" presetSubtype="0" fill="hold" grpId="1" nodeType="withEffect">
                                  <p:stCondLst>
                                    <p:cond delay="100"/>
                                  </p:stCondLst>
                                  <p:childTnLst>
                                    <p:anim calcmode="lin" valueType="num">
                                      <p:cBhvr>
                                        <p:cTn id="227" dur="1000"/>
                                        <p:tgtEl>
                                          <p:spTgt spid="30"/>
                                        </p:tgtEl>
                                        <p:attrNameLst>
                                          <p:attrName>ppt_x</p:attrName>
                                        </p:attrNameLst>
                                      </p:cBhvr>
                                      <p:tavLst>
                                        <p:tav tm="0">
                                          <p:val>
                                            <p:strVal val="ppt_x"/>
                                          </p:val>
                                        </p:tav>
                                        <p:tav tm="100000">
                                          <p:val>
                                            <p:strVal val="ppt_x-.2"/>
                                          </p:val>
                                        </p:tav>
                                      </p:tavLst>
                                    </p:anim>
                                    <p:anim calcmode="lin" valueType="num">
                                      <p:cBhvr>
                                        <p:cTn id="228" dur="1000"/>
                                        <p:tgtEl>
                                          <p:spTgt spid="30"/>
                                        </p:tgtEl>
                                        <p:attrNameLst>
                                          <p:attrName>ppt_y</p:attrName>
                                        </p:attrNameLst>
                                      </p:cBhvr>
                                      <p:tavLst>
                                        <p:tav tm="0">
                                          <p:val>
                                            <p:strVal val="ppt_y"/>
                                          </p:val>
                                        </p:tav>
                                        <p:tav tm="100000">
                                          <p:val>
                                            <p:strVal val="ppt_y"/>
                                          </p:val>
                                        </p:tav>
                                      </p:tavLst>
                                    </p:anim>
                                    <p:animEffect transition="out" filter="fade">
                                      <p:cBhvr>
                                        <p:cTn id="229" dur="1000"/>
                                        <p:tgtEl>
                                          <p:spTgt spid="30"/>
                                        </p:tgtEl>
                                      </p:cBhvr>
                                    </p:animEffect>
                                    <p:set>
                                      <p:cBhvr>
                                        <p:cTn id="230" dur="1" fill="hold">
                                          <p:stCondLst>
                                            <p:cond delay="999"/>
                                          </p:stCondLst>
                                        </p:cTn>
                                        <p:tgtEl>
                                          <p:spTgt spid="30"/>
                                        </p:tgtEl>
                                        <p:attrNameLst>
                                          <p:attrName>style.visibility</p:attrName>
                                        </p:attrNameLst>
                                      </p:cBhvr>
                                      <p:to>
                                        <p:strVal val="hidden"/>
                                      </p:to>
                                    </p:set>
                                  </p:childTnLst>
                                </p:cTn>
                              </p:par>
                              <p:par>
                                <p:cTn id="231" presetID="2" presetClass="entr" presetSubtype="8" fill="hold" grpId="0" nodeType="withEffect">
                                  <p:stCondLst>
                                    <p:cond delay="0"/>
                                  </p:stCondLst>
                                  <p:childTnLst>
                                    <p:set>
                                      <p:cBhvr>
                                        <p:cTn id="232" dur="1" fill="hold">
                                          <p:stCondLst>
                                            <p:cond delay="0"/>
                                          </p:stCondLst>
                                        </p:cTn>
                                        <p:tgtEl>
                                          <p:spTgt spid="31"/>
                                        </p:tgtEl>
                                        <p:attrNameLst>
                                          <p:attrName>style.visibility</p:attrName>
                                        </p:attrNameLst>
                                      </p:cBhvr>
                                      <p:to>
                                        <p:strVal val="visible"/>
                                      </p:to>
                                    </p:set>
                                    <p:anim calcmode="lin" valueType="num">
                                      <p:cBhvr additive="base">
                                        <p:cTn id="233" dur="300" fill="hold"/>
                                        <p:tgtEl>
                                          <p:spTgt spid="31"/>
                                        </p:tgtEl>
                                        <p:attrNameLst>
                                          <p:attrName>ppt_x</p:attrName>
                                        </p:attrNameLst>
                                      </p:cBhvr>
                                      <p:tavLst>
                                        <p:tav tm="0">
                                          <p:val>
                                            <p:strVal val="0-#ppt_w/2"/>
                                          </p:val>
                                        </p:tav>
                                        <p:tav tm="100000">
                                          <p:val>
                                            <p:strVal val="#ppt_x"/>
                                          </p:val>
                                        </p:tav>
                                      </p:tavLst>
                                    </p:anim>
                                    <p:anim calcmode="lin" valueType="num">
                                      <p:cBhvr additive="base">
                                        <p:cTn id="234" dur="300" fill="hold"/>
                                        <p:tgtEl>
                                          <p:spTgt spid="31"/>
                                        </p:tgtEl>
                                        <p:attrNameLst>
                                          <p:attrName>ppt_y</p:attrName>
                                        </p:attrNameLst>
                                      </p:cBhvr>
                                      <p:tavLst>
                                        <p:tav tm="0">
                                          <p:val>
                                            <p:strVal val="#ppt_y"/>
                                          </p:val>
                                        </p:tav>
                                        <p:tav tm="100000">
                                          <p:val>
                                            <p:strVal val="#ppt_y"/>
                                          </p:val>
                                        </p:tav>
                                      </p:tavLst>
                                    </p:anim>
                                  </p:childTnLst>
                                </p:cTn>
                              </p:par>
                              <p:par>
                                <p:cTn id="235" presetID="29" presetClass="exit" presetSubtype="0" fill="hold" grpId="1" nodeType="withEffect">
                                  <p:stCondLst>
                                    <p:cond delay="200"/>
                                  </p:stCondLst>
                                  <p:childTnLst>
                                    <p:anim calcmode="lin" valueType="num">
                                      <p:cBhvr>
                                        <p:cTn id="236" dur="1000"/>
                                        <p:tgtEl>
                                          <p:spTgt spid="31"/>
                                        </p:tgtEl>
                                        <p:attrNameLst>
                                          <p:attrName>ppt_x</p:attrName>
                                        </p:attrNameLst>
                                      </p:cBhvr>
                                      <p:tavLst>
                                        <p:tav tm="0">
                                          <p:val>
                                            <p:strVal val="ppt_x"/>
                                          </p:val>
                                        </p:tav>
                                        <p:tav tm="100000">
                                          <p:val>
                                            <p:strVal val="ppt_x-.2"/>
                                          </p:val>
                                        </p:tav>
                                      </p:tavLst>
                                    </p:anim>
                                    <p:anim calcmode="lin" valueType="num">
                                      <p:cBhvr>
                                        <p:cTn id="237" dur="1000"/>
                                        <p:tgtEl>
                                          <p:spTgt spid="31"/>
                                        </p:tgtEl>
                                        <p:attrNameLst>
                                          <p:attrName>ppt_y</p:attrName>
                                        </p:attrNameLst>
                                      </p:cBhvr>
                                      <p:tavLst>
                                        <p:tav tm="0">
                                          <p:val>
                                            <p:strVal val="ppt_y"/>
                                          </p:val>
                                        </p:tav>
                                        <p:tav tm="100000">
                                          <p:val>
                                            <p:strVal val="ppt_y"/>
                                          </p:val>
                                        </p:tav>
                                      </p:tavLst>
                                    </p:anim>
                                    <p:animEffect transition="out" filter="fade">
                                      <p:cBhvr>
                                        <p:cTn id="238" dur="1000"/>
                                        <p:tgtEl>
                                          <p:spTgt spid="31"/>
                                        </p:tgtEl>
                                      </p:cBhvr>
                                    </p:animEffect>
                                    <p:set>
                                      <p:cBhvr>
                                        <p:cTn id="239" dur="1" fill="hold">
                                          <p:stCondLst>
                                            <p:cond delay="999"/>
                                          </p:stCondLst>
                                        </p:cTn>
                                        <p:tgtEl>
                                          <p:spTgt spid="31"/>
                                        </p:tgtEl>
                                        <p:attrNameLst>
                                          <p:attrName>style.visibility</p:attrName>
                                        </p:attrNameLst>
                                      </p:cBhvr>
                                      <p:to>
                                        <p:strVal val="hidden"/>
                                      </p:to>
                                    </p:set>
                                  </p:childTnLst>
                                </p:cTn>
                              </p:par>
                              <p:par>
                                <p:cTn id="240" presetID="2" presetClass="entr" presetSubtype="8" fill="hold" grpId="0" nodeType="withEffect">
                                  <p:stCondLst>
                                    <p:cond delay="200"/>
                                  </p:stCondLst>
                                  <p:childTnLst>
                                    <p:set>
                                      <p:cBhvr>
                                        <p:cTn id="241" dur="1" fill="hold">
                                          <p:stCondLst>
                                            <p:cond delay="0"/>
                                          </p:stCondLst>
                                        </p:cTn>
                                        <p:tgtEl>
                                          <p:spTgt spid="32"/>
                                        </p:tgtEl>
                                        <p:attrNameLst>
                                          <p:attrName>style.visibility</p:attrName>
                                        </p:attrNameLst>
                                      </p:cBhvr>
                                      <p:to>
                                        <p:strVal val="visible"/>
                                      </p:to>
                                    </p:set>
                                    <p:anim calcmode="lin" valueType="num">
                                      <p:cBhvr additive="base">
                                        <p:cTn id="242" dur="300" fill="hold"/>
                                        <p:tgtEl>
                                          <p:spTgt spid="32"/>
                                        </p:tgtEl>
                                        <p:attrNameLst>
                                          <p:attrName>ppt_x</p:attrName>
                                        </p:attrNameLst>
                                      </p:cBhvr>
                                      <p:tavLst>
                                        <p:tav tm="0">
                                          <p:val>
                                            <p:strVal val="0-#ppt_w/2"/>
                                          </p:val>
                                        </p:tav>
                                        <p:tav tm="100000">
                                          <p:val>
                                            <p:strVal val="#ppt_x"/>
                                          </p:val>
                                        </p:tav>
                                      </p:tavLst>
                                    </p:anim>
                                    <p:anim calcmode="lin" valueType="num">
                                      <p:cBhvr additive="base">
                                        <p:cTn id="243" dur="300" fill="hold"/>
                                        <p:tgtEl>
                                          <p:spTgt spid="32"/>
                                        </p:tgtEl>
                                        <p:attrNameLst>
                                          <p:attrName>ppt_y</p:attrName>
                                        </p:attrNameLst>
                                      </p:cBhvr>
                                      <p:tavLst>
                                        <p:tav tm="0">
                                          <p:val>
                                            <p:strVal val="#ppt_y"/>
                                          </p:val>
                                        </p:tav>
                                        <p:tav tm="100000">
                                          <p:val>
                                            <p:strVal val="#ppt_y"/>
                                          </p:val>
                                        </p:tav>
                                      </p:tavLst>
                                    </p:anim>
                                  </p:childTnLst>
                                </p:cTn>
                              </p:par>
                              <p:par>
                                <p:cTn id="244" presetID="29" presetClass="exit" presetSubtype="0" fill="hold" grpId="1" nodeType="withEffect">
                                  <p:stCondLst>
                                    <p:cond delay="200"/>
                                  </p:stCondLst>
                                  <p:childTnLst>
                                    <p:anim calcmode="lin" valueType="num">
                                      <p:cBhvr>
                                        <p:cTn id="245" dur="1000"/>
                                        <p:tgtEl>
                                          <p:spTgt spid="32"/>
                                        </p:tgtEl>
                                        <p:attrNameLst>
                                          <p:attrName>ppt_x</p:attrName>
                                        </p:attrNameLst>
                                      </p:cBhvr>
                                      <p:tavLst>
                                        <p:tav tm="0">
                                          <p:val>
                                            <p:strVal val="ppt_x"/>
                                          </p:val>
                                        </p:tav>
                                        <p:tav tm="100000">
                                          <p:val>
                                            <p:strVal val="ppt_x-.2"/>
                                          </p:val>
                                        </p:tav>
                                      </p:tavLst>
                                    </p:anim>
                                    <p:anim calcmode="lin" valueType="num">
                                      <p:cBhvr>
                                        <p:cTn id="246" dur="1000"/>
                                        <p:tgtEl>
                                          <p:spTgt spid="32"/>
                                        </p:tgtEl>
                                        <p:attrNameLst>
                                          <p:attrName>ppt_y</p:attrName>
                                        </p:attrNameLst>
                                      </p:cBhvr>
                                      <p:tavLst>
                                        <p:tav tm="0">
                                          <p:val>
                                            <p:strVal val="ppt_y"/>
                                          </p:val>
                                        </p:tav>
                                        <p:tav tm="100000">
                                          <p:val>
                                            <p:strVal val="ppt_y"/>
                                          </p:val>
                                        </p:tav>
                                      </p:tavLst>
                                    </p:anim>
                                    <p:animEffect transition="out" filter="fade">
                                      <p:cBhvr>
                                        <p:cTn id="247" dur="1000"/>
                                        <p:tgtEl>
                                          <p:spTgt spid="32"/>
                                        </p:tgtEl>
                                      </p:cBhvr>
                                    </p:animEffect>
                                    <p:set>
                                      <p:cBhvr>
                                        <p:cTn id="248" dur="1" fill="hold">
                                          <p:stCondLst>
                                            <p:cond delay="999"/>
                                          </p:stCondLst>
                                        </p:cTn>
                                        <p:tgtEl>
                                          <p:spTgt spid="32"/>
                                        </p:tgtEl>
                                        <p:attrNameLst>
                                          <p:attrName>style.visibility</p:attrName>
                                        </p:attrNameLst>
                                      </p:cBhvr>
                                      <p:to>
                                        <p:strVal val="hidden"/>
                                      </p:to>
                                    </p:set>
                                  </p:childTnLst>
                                </p:cTn>
                              </p:par>
                              <p:par>
                                <p:cTn id="249" presetID="2" presetClass="entr" presetSubtype="8" fill="hold" grpId="0" nodeType="withEffect">
                                  <p:stCondLst>
                                    <p:cond delay="400"/>
                                  </p:stCondLst>
                                  <p:childTnLst>
                                    <p:set>
                                      <p:cBhvr>
                                        <p:cTn id="250" dur="1" fill="hold">
                                          <p:stCondLst>
                                            <p:cond delay="0"/>
                                          </p:stCondLst>
                                        </p:cTn>
                                        <p:tgtEl>
                                          <p:spTgt spid="33"/>
                                        </p:tgtEl>
                                        <p:attrNameLst>
                                          <p:attrName>style.visibility</p:attrName>
                                        </p:attrNameLst>
                                      </p:cBhvr>
                                      <p:to>
                                        <p:strVal val="visible"/>
                                      </p:to>
                                    </p:set>
                                    <p:anim calcmode="lin" valueType="num">
                                      <p:cBhvr additive="base">
                                        <p:cTn id="251" dur="300" fill="hold"/>
                                        <p:tgtEl>
                                          <p:spTgt spid="33"/>
                                        </p:tgtEl>
                                        <p:attrNameLst>
                                          <p:attrName>ppt_x</p:attrName>
                                        </p:attrNameLst>
                                      </p:cBhvr>
                                      <p:tavLst>
                                        <p:tav tm="0">
                                          <p:val>
                                            <p:strVal val="0-#ppt_w/2"/>
                                          </p:val>
                                        </p:tav>
                                        <p:tav tm="100000">
                                          <p:val>
                                            <p:strVal val="#ppt_x"/>
                                          </p:val>
                                        </p:tav>
                                      </p:tavLst>
                                    </p:anim>
                                    <p:anim calcmode="lin" valueType="num">
                                      <p:cBhvr additive="base">
                                        <p:cTn id="252" dur="300" fill="hold"/>
                                        <p:tgtEl>
                                          <p:spTgt spid="33"/>
                                        </p:tgtEl>
                                        <p:attrNameLst>
                                          <p:attrName>ppt_y</p:attrName>
                                        </p:attrNameLst>
                                      </p:cBhvr>
                                      <p:tavLst>
                                        <p:tav tm="0">
                                          <p:val>
                                            <p:strVal val="#ppt_y"/>
                                          </p:val>
                                        </p:tav>
                                        <p:tav tm="100000">
                                          <p:val>
                                            <p:strVal val="#ppt_y"/>
                                          </p:val>
                                        </p:tav>
                                      </p:tavLst>
                                    </p:anim>
                                  </p:childTnLst>
                                </p:cTn>
                              </p:par>
                              <p:par>
                                <p:cTn id="253" presetID="29" presetClass="exit" presetSubtype="0" fill="hold" grpId="1" nodeType="withEffect">
                                  <p:stCondLst>
                                    <p:cond delay="400"/>
                                  </p:stCondLst>
                                  <p:childTnLst>
                                    <p:anim calcmode="lin" valueType="num">
                                      <p:cBhvr>
                                        <p:cTn id="254" dur="1000"/>
                                        <p:tgtEl>
                                          <p:spTgt spid="33"/>
                                        </p:tgtEl>
                                        <p:attrNameLst>
                                          <p:attrName>ppt_x</p:attrName>
                                        </p:attrNameLst>
                                      </p:cBhvr>
                                      <p:tavLst>
                                        <p:tav tm="0">
                                          <p:val>
                                            <p:strVal val="ppt_x"/>
                                          </p:val>
                                        </p:tav>
                                        <p:tav tm="100000">
                                          <p:val>
                                            <p:strVal val="ppt_x-.2"/>
                                          </p:val>
                                        </p:tav>
                                      </p:tavLst>
                                    </p:anim>
                                    <p:anim calcmode="lin" valueType="num">
                                      <p:cBhvr>
                                        <p:cTn id="255" dur="1000"/>
                                        <p:tgtEl>
                                          <p:spTgt spid="33"/>
                                        </p:tgtEl>
                                        <p:attrNameLst>
                                          <p:attrName>ppt_y</p:attrName>
                                        </p:attrNameLst>
                                      </p:cBhvr>
                                      <p:tavLst>
                                        <p:tav tm="0">
                                          <p:val>
                                            <p:strVal val="ppt_y"/>
                                          </p:val>
                                        </p:tav>
                                        <p:tav tm="100000">
                                          <p:val>
                                            <p:strVal val="ppt_y"/>
                                          </p:val>
                                        </p:tav>
                                      </p:tavLst>
                                    </p:anim>
                                    <p:animEffect transition="out" filter="fade">
                                      <p:cBhvr>
                                        <p:cTn id="256" dur="1000"/>
                                        <p:tgtEl>
                                          <p:spTgt spid="33"/>
                                        </p:tgtEl>
                                      </p:cBhvr>
                                    </p:animEffect>
                                    <p:set>
                                      <p:cBhvr>
                                        <p:cTn id="257" dur="1" fill="hold">
                                          <p:stCondLst>
                                            <p:cond delay="999"/>
                                          </p:stCondLst>
                                        </p:cTn>
                                        <p:tgtEl>
                                          <p:spTgt spid="33"/>
                                        </p:tgtEl>
                                        <p:attrNameLst>
                                          <p:attrName>style.visibility</p:attrName>
                                        </p:attrNameLst>
                                      </p:cBhvr>
                                      <p:to>
                                        <p:strVal val="hidden"/>
                                      </p:to>
                                    </p:set>
                                  </p:childTnLst>
                                </p:cTn>
                              </p:par>
                              <p:par>
                                <p:cTn id="258" presetID="2" presetClass="entr" presetSubtype="8" fill="hold" grpId="0" nodeType="withEffect">
                                  <p:stCondLst>
                                    <p:cond delay="0"/>
                                  </p:stCondLst>
                                  <p:childTnLst>
                                    <p:set>
                                      <p:cBhvr>
                                        <p:cTn id="259" dur="1" fill="hold">
                                          <p:stCondLst>
                                            <p:cond delay="0"/>
                                          </p:stCondLst>
                                        </p:cTn>
                                        <p:tgtEl>
                                          <p:spTgt spid="34"/>
                                        </p:tgtEl>
                                        <p:attrNameLst>
                                          <p:attrName>style.visibility</p:attrName>
                                        </p:attrNameLst>
                                      </p:cBhvr>
                                      <p:to>
                                        <p:strVal val="visible"/>
                                      </p:to>
                                    </p:set>
                                    <p:anim calcmode="lin" valueType="num">
                                      <p:cBhvr additive="base">
                                        <p:cTn id="260" dur="300" fill="hold"/>
                                        <p:tgtEl>
                                          <p:spTgt spid="34"/>
                                        </p:tgtEl>
                                        <p:attrNameLst>
                                          <p:attrName>ppt_x</p:attrName>
                                        </p:attrNameLst>
                                      </p:cBhvr>
                                      <p:tavLst>
                                        <p:tav tm="0">
                                          <p:val>
                                            <p:strVal val="0-#ppt_w/2"/>
                                          </p:val>
                                        </p:tav>
                                        <p:tav tm="100000">
                                          <p:val>
                                            <p:strVal val="#ppt_x"/>
                                          </p:val>
                                        </p:tav>
                                      </p:tavLst>
                                    </p:anim>
                                    <p:anim calcmode="lin" valueType="num">
                                      <p:cBhvr additive="base">
                                        <p:cTn id="261" dur="300" fill="hold"/>
                                        <p:tgtEl>
                                          <p:spTgt spid="34"/>
                                        </p:tgtEl>
                                        <p:attrNameLst>
                                          <p:attrName>ppt_y</p:attrName>
                                        </p:attrNameLst>
                                      </p:cBhvr>
                                      <p:tavLst>
                                        <p:tav tm="0">
                                          <p:val>
                                            <p:strVal val="#ppt_y"/>
                                          </p:val>
                                        </p:tav>
                                        <p:tav tm="100000">
                                          <p:val>
                                            <p:strVal val="#ppt_y"/>
                                          </p:val>
                                        </p:tav>
                                      </p:tavLst>
                                    </p:anim>
                                  </p:childTnLst>
                                </p:cTn>
                              </p:par>
                              <p:par>
                                <p:cTn id="262" presetID="29" presetClass="exit" presetSubtype="0" fill="hold" grpId="1" nodeType="withEffect">
                                  <p:stCondLst>
                                    <p:cond delay="200"/>
                                  </p:stCondLst>
                                  <p:childTnLst>
                                    <p:anim calcmode="lin" valueType="num">
                                      <p:cBhvr>
                                        <p:cTn id="263" dur="1000"/>
                                        <p:tgtEl>
                                          <p:spTgt spid="34"/>
                                        </p:tgtEl>
                                        <p:attrNameLst>
                                          <p:attrName>ppt_x</p:attrName>
                                        </p:attrNameLst>
                                      </p:cBhvr>
                                      <p:tavLst>
                                        <p:tav tm="0">
                                          <p:val>
                                            <p:strVal val="ppt_x"/>
                                          </p:val>
                                        </p:tav>
                                        <p:tav tm="100000">
                                          <p:val>
                                            <p:strVal val="ppt_x-.2"/>
                                          </p:val>
                                        </p:tav>
                                      </p:tavLst>
                                    </p:anim>
                                    <p:anim calcmode="lin" valueType="num">
                                      <p:cBhvr>
                                        <p:cTn id="264" dur="1000"/>
                                        <p:tgtEl>
                                          <p:spTgt spid="34"/>
                                        </p:tgtEl>
                                        <p:attrNameLst>
                                          <p:attrName>ppt_y</p:attrName>
                                        </p:attrNameLst>
                                      </p:cBhvr>
                                      <p:tavLst>
                                        <p:tav tm="0">
                                          <p:val>
                                            <p:strVal val="ppt_y"/>
                                          </p:val>
                                        </p:tav>
                                        <p:tav tm="100000">
                                          <p:val>
                                            <p:strVal val="ppt_y"/>
                                          </p:val>
                                        </p:tav>
                                      </p:tavLst>
                                    </p:anim>
                                    <p:animEffect transition="out" filter="fade">
                                      <p:cBhvr>
                                        <p:cTn id="265" dur="1000"/>
                                        <p:tgtEl>
                                          <p:spTgt spid="34"/>
                                        </p:tgtEl>
                                      </p:cBhvr>
                                    </p:animEffect>
                                    <p:set>
                                      <p:cBhvr>
                                        <p:cTn id="266" dur="1" fill="hold">
                                          <p:stCondLst>
                                            <p:cond delay="999"/>
                                          </p:stCondLst>
                                        </p:cTn>
                                        <p:tgtEl>
                                          <p:spTgt spid="34"/>
                                        </p:tgtEl>
                                        <p:attrNameLst>
                                          <p:attrName>style.visibility</p:attrName>
                                        </p:attrNameLst>
                                      </p:cBhvr>
                                      <p:to>
                                        <p:strVal val="hidden"/>
                                      </p:to>
                                    </p:set>
                                  </p:childTnLst>
                                </p:cTn>
                              </p:par>
                              <p:par>
                                <p:cTn id="267" presetID="2" presetClass="entr" presetSubtype="8" fill="hold" grpId="0" nodeType="withEffect">
                                  <p:stCondLst>
                                    <p:cond delay="300"/>
                                  </p:stCondLst>
                                  <p:childTnLst>
                                    <p:set>
                                      <p:cBhvr>
                                        <p:cTn id="268" dur="1" fill="hold">
                                          <p:stCondLst>
                                            <p:cond delay="0"/>
                                          </p:stCondLst>
                                        </p:cTn>
                                        <p:tgtEl>
                                          <p:spTgt spid="35"/>
                                        </p:tgtEl>
                                        <p:attrNameLst>
                                          <p:attrName>style.visibility</p:attrName>
                                        </p:attrNameLst>
                                      </p:cBhvr>
                                      <p:to>
                                        <p:strVal val="visible"/>
                                      </p:to>
                                    </p:set>
                                    <p:anim calcmode="lin" valueType="num">
                                      <p:cBhvr additive="base">
                                        <p:cTn id="269" dur="300" fill="hold"/>
                                        <p:tgtEl>
                                          <p:spTgt spid="35"/>
                                        </p:tgtEl>
                                        <p:attrNameLst>
                                          <p:attrName>ppt_x</p:attrName>
                                        </p:attrNameLst>
                                      </p:cBhvr>
                                      <p:tavLst>
                                        <p:tav tm="0">
                                          <p:val>
                                            <p:strVal val="0-#ppt_w/2"/>
                                          </p:val>
                                        </p:tav>
                                        <p:tav tm="100000">
                                          <p:val>
                                            <p:strVal val="#ppt_x"/>
                                          </p:val>
                                        </p:tav>
                                      </p:tavLst>
                                    </p:anim>
                                    <p:anim calcmode="lin" valueType="num">
                                      <p:cBhvr additive="base">
                                        <p:cTn id="270" dur="300" fill="hold"/>
                                        <p:tgtEl>
                                          <p:spTgt spid="35"/>
                                        </p:tgtEl>
                                        <p:attrNameLst>
                                          <p:attrName>ppt_y</p:attrName>
                                        </p:attrNameLst>
                                      </p:cBhvr>
                                      <p:tavLst>
                                        <p:tav tm="0">
                                          <p:val>
                                            <p:strVal val="#ppt_y"/>
                                          </p:val>
                                        </p:tav>
                                        <p:tav tm="100000">
                                          <p:val>
                                            <p:strVal val="#ppt_y"/>
                                          </p:val>
                                        </p:tav>
                                      </p:tavLst>
                                    </p:anim>
                                  </p:childTnLst>
                                </p:cTn>
                              </p:par>
                              <p:par>
                                <p:cTn id="271" presetID="29" presetClass="exit" presetSubtype="0" fill="hold" grpId="1" nodeType="withEffect">
                                  <p:stCondLst>
                                    <p:cond delay="300"/>
                                  </p:stCondLst>
                                  <p:childTnLst>
                                    <p:anim calcmode="lin" valueType="num">
                                      <p:cBhvr>
                                        <p:cTn id="272" dur="1000"/>
                                        <p:tgtEl>
                                          <p:spTgt spid="35"/>
                                        </p:tgtEl>
                                        <p:attrNameLst>
                                          <p:attrName>ppt_x</p:attrName>
                                        </p:attrNameLst>
                                      </p:cBhvr>
                                      <p:tavLst>
                                        <p:tav tm="0">
                                          <p:val>
                                            <p:strVal val="ppt_x"/>
                                          </p:val>
                                        </p:tav>
                                        <p:tav tm="100000">
                                          <p:val>
                                            <p:strVal val="ppt_x-.2"/>
                                          </p:val>
                                        </p:tav>
                                      </p:tavLst>
                                    </p:anim>
                                    <p:anim calcmode="lin" valueType="num">
                                      <p:cBhvr>
                                        <p:cTn id="273" dur="1000"/>
                                        <p:tgtEl>
                                          <p:spTgt spid="35"/>
                                        </p:tgtEl>
                                        <p:attrNameLst>
                                          <p:attrName>ppt_y</p:attrName>
                                        </p:attrNameLst>
                                      </p:cBhvr>
                                      <p:tavLst>
                                        <p:tav tm="0">
                                          <p:val>
                                            <p:strVal val="ppt_y"/>
                                          </p:val>
                                        </p:tav>
                                        <p:tav tm="100000">
                                          <p:val>
                                            <p:strVal val="ppt_y"/>
                                          </p:val>
                                        </p:tav>
                                      </p:tavLst>
                                    </p:anim>
                                    <p:animEffect transition="out" filter="fade">
                                      <p:cBhvr>
                                        <p:cTn id="274" dur="1000"/>
                                        <p:tgtEl>
                                          <p:spTgt spid="35"/>
                                        </p:tgtEl>
                                      </p:cBhvr>
                                    </p:animEffect>
                                    <p:set>
                                      <p:cBhvr>
                                        <p:cTn id="275" dur="1" fill="hold">
                                          <p:stCondLst>
                                            <p:cond delay="999"/>
                                          </p:stCondLst>
                                        </p:cTn>
                                        <p:tgtEl>
                                          <p:spTgt spid="35"/>
                                        </p:tgtEl>
                                        <p:attrNameLst>
                                          <p:attrName>style.visibility</p:attrName>
                                        </p:attrNameLst>
                                      </p:cBhvr>
                                      <p:to>
                                        <p:strVal val="hidden"/>
                                      </p:to>
                                    </p:set>
                                  </p:childTnLst>
                                </p:cTn>
                              </p:par>
                              <p:par>
                                <p:cTn id="276" presetID="2" presetClass="entr" presetSubtype="8" fill="hold" grpId="0" nodeType="withEffect">
                                  <p:stCondLst>
                                    <p:cond delay="0"/>
                                  </p:stCondLst>
                                  <p:childTnLst>
                                    <p:set>
                                      <p:cBhvr>
                                        <p:cTn id="277" dur="1" fill="hold">
                                          <p:stCondLst>
                                            <p:cond delay="0"/>
                                          </p:stCondLst>
                                        </p:cTn>
                                        <p:tgtEl>
                                          <p:spTgt spid="36"/>
                                        </p:tgtEl>
                                        <p:attrNameLst>
                                          <p:attrName>style.visibility</p:attrName>
                                        </p:attrNameLst>
                                      </p:cBhvr>
                                      <p:to>
                                        <p:strVal val="visible"/>
                                      </p:to>
                                    </p:set>
                                    <p:anim calcmode="lin" valueType="num">
                                      <p:cBhvr additive="base">
                                        <p:cTn id="278" dur="300" fill="hold"/>
                                        <p:tgtEl>
                                          <p:spTgt spid="36"/>
                                        </p:tgtEl>
                                        <p:attrNameLst>
                                          <p:attrName>ppt_x</p:attrName>
                                        </p:attrNameLst>
                                      </p:cBhvr>
                                      <p:tavLst>
                                        <p:tav tm="0">
                                          <p:val>
                                            <p:strVal val="0-#ppt_w/2"/>
                                          </p:val>
                                        </p:tav>
                                        <p:tav tm="100000">
                                          <p:val>
                                            <p:strVal val="#ppt_x"/>
                                          </p:val>
                                        </p:tav>
                                      </p:tavLst>
                                    </p:anim>
                                    <p:anim calcmode="lin" valueType="num">
                                      <p:cBhvr additive="base">
                                        <p:cTn id="279" dur="300" fill="hold"/>
                                        <p:tgtEl>
                                          <p:spTgt spid="36"/>
                                        </p:tgtEl>
                                        <p:attrNameLst>
                                          <p:attrName>ppt_y</p:attrName>
                                        </p:attrNameLst>
                                      </p:cBhvr>
                                      <p:tavLst>
                                        <p:tav tm="0">
                                          <p:val>
                                            <p:strVal val="#ppt_y"/>
                                          </p:val>
                                        </p:tav>
                                        <p:tav tm="100000">
                                          <p:val>
                                            <p:strVal val="#ppt_y"/>
                                          </p:val>
                                        </p:tav>
                                      </p:tavLst>
                                    </p:anim>
                                  </p:childTnLst>
                                </p:cTn>
                              </p:par>
                              <p:par>
                                <p:cTn id="280" presetID="29" presetClass="exit" presetSubtype="0" fill="hold" grpId="1" nodeType="withEffect">
                                  <p:stCondLst>
                                    <p:cond delay="200"/>
                                  </p:stCondLst>
                                  <p:childTnLst>
                                    <p:anim calcmode="lin" valueType="num">
                                      <p:cBhvr>
                                        <p:cTn id="281" dur="1000"/>
                                        <p:tgtEl>
                                          <p:spTgt spid="36"/>
                                        </p:tgtEl>
                                        <p:attrNameLst>
                                          <p:attrName>ppt_x</p:attrName>
                                        </p:attrNameLst>
                                      </p:cBhvr>
                                      <p:tavLst>
                                        <p:tav tm="0">
                                          <p:val>
                                            <p:strVal val="ppt_x"/>
                                          </p:val>
                                        </p:tav>
                                        <p:tav tm="100000">
                                          <p:val>
                                            <p:strVal val="ppt_x-.2"/>
                                          </p:val>
                                        </p:tav>
                                      </p:tavLst>
                                    </p:anim>
                                    <p:anim calcmode="lin" valueType="num">
                                      <p:cBhvr>
                                        <p:cTn id="282" dur="1000"/>
                                        <p:tgtEl>
                                          <p:spTgt spid="36"/>
                                        </p:tgtEl>
                                        <p:attrNameLst>
                                          <p:attrName>ppt_y</p:attrName>
                                        </p:attrNameLst>
                                      </p:cBhvr>
                                      <p:tavLst>
                                        <p:tav tm="0">
                                          <p:val>
                                            <p:strVal val="ppt_y"/>
                                          </p:val>
                                        </p:tav>
                                        <p:tav tm="100000">
                                          <p:val>
                                            <p:strVal val="ppt_y"/>
                                          </p:val>
                                        </p:tav>
                                      </p:tavLst>
                                    </p:anim>
                                    <p:animEffect transition="out" filter="fade">
                                      <p:cBhvr>
                                        <p:cTn id="283" dur="1000"/>
                                        <p:tgtEl>
                                          <p:spTgt spid="36"/>
                                        </p:tgtEl>
                                      </p:cBhvr>
                                    </p:animEffect>
                                    <p:set>
                                      <p:cBhvr>
                                        <p:cTn id="284" dur="1" fill="hold">
                                          <p:stCondLst>
                                            <p:cond delay="999"/>
                                          </p:stCondLst>
                                        </p:cTn>
                                        <p:tgtEl>
                                          <p:spTgt spid="36"/>
                                        </p:tgtEl>
                                        <p:attrNameLst>
                                          <p:attrName>style.visibility</p:attrName>
                                        </p:attrNameLst>
                                      </p:cBhvr>
                                      <p:to>
                                        <p:strVal val="hidden"/>
                                      </p:to>
                                    </p:set>
                                  </p:childTnLst>
                                </p:cTn>
                              </p:par>
                              <p:par>
                                <p:cTn id="285" presetID="2" presetClass="entr" presetSubtype="8" fill="hold" grpId="0" nodeType="withEffect">
                                  <p:stCondLst>
                                    <p:cond delay="100"/>
                                  </p:stCondLst>
                                  <p:childTnLst>
                                    <p:set>
                                      <p:cBhvr>
                                        <p:cTn id="286" dur="1" fill="hold">
                                          <p:stCondLst>
                                            <p:cond delay="0"/>
                                          </p:stCondLst>
                                        </p:cTn>
                                        <p:tgtEl>
                                          <p:spTgt spid="37"/>
                                        </p:tgtEl>
                                        <p:attrNameLst>
                                          <p:attrName>style.visibility</p:attrName>
                                        </p:attrNameLst>
                                      </p:cBhvr>
                                      <p:to>
                                        <p:strVal val="visible"/>
                                      </p:to>
                                    </p:set>
                                    <p:anim calcmode="lin" valueType="num">
                                      <p:cBhvr additive="base">
                                        <p:cTn id="287" dur="300" fill="hold"/>
                                        <p:tgtEl>
                                          <p:spTgt spid="37"/>
                                        </p:tgtEl>
                                        <p:attrNameLst>
                                          <p:attrName>ppt_x</p:attrName>
                                        </p:attrNameLst>
                                      </p:cBhvr>
                                      <p:tavLst>
                                        <p:tav tm="0">
                                          <p:val>
                                            <p:strVal val="0-#ppt_w/2"/>
                                          </p:val>
                                        </p:tav>
                                        <p:tav tm="100000">
                                          <p:val>
                                            <p:strVal val="#ppt_x"/>
                                          </p:val>
                                        </p:tav>
                                      </p:tavLst>
                                    </p:anim>
                                    <p:anim calcmode="lin" valueType="num">
                                      <p:cBhvr additive="base">
                                        <p:cTn id="288" dur="300" fill="hold"/>
                                        <p:tgtEl>
                                          <p:spTgt spid="37"/>
                                        </p:tgtEl>
                                        <p:attrNameLst>
                                          <p:attrName>ppt_y</p:attrName>
                                        </p:attrNameLst>
                                      </p:cBhvr>
                                      <p:tavLst>
                                        <p:tav tm="0">
                                          <p:val>
                                            <p:strVal val="#ppt_y"/>
                                          </p:val>
                                        </p:tav>
                                        <p:tav tm="100000">
                                          <p:val>
                                            <p:strVal val="#ppt_y"/>
                                          </p:val>
                                        </p:tav>
                                      </p:tavLst>
                                    </p:anim>
                                  </p:childTnLst>
                                </p:cTn>
                              </p:par>
                              <p:par>
                                <p:cTn id="289" presetID="29" presetClass="exit" presetSubtype="0" fill="hold" grpId="1" nodeType="withEffect">
                                  <p:stCondLst>
                                    <p:cond delay="100"/>
                                  </p:stCondLst>
                                  <p:childTnLst>
                                    <p:anim calcmode="lin" valueType="num">
                                      <p:cBhvr>
                                        <p:cTn id="290" dur="1000"/>
                                        <p:tgtEl>
                                          <p:spTgt spid="37"/>
                                        </p:tgtEl>
                                        <p:attrNameLst>
                                          <p:attrName>ppt_x</p:attrName>
                                        </p:attrNameLst>
                                      </p:cBhvr>
                                      <p:tavLst>
                                        <p:tav tm="0">
                                          <p:val>
                                            <p:strVal val="ppt_x"/>
                                          </p:val>
                                        </p:tav>
                                        <p:tav tm="100000">
                                          <p:val>
                                            <p:strVal val="ppt_x-.2"/>
                                          </p:val>
                                        </p:tav>
                                      </p:tavLst>
                                    </p:anim>
                                    <p:anim calcmode="lin" valueType="num">
                                      <p:cBhvr>
                                        <p:cTn id="291" dur="1000"/>
                                        <p:tgtEl>
                                          <p:spTgt spid="37"/>
                                        </p:tgtEl>
                                        <p:attrNameLst>
                                          <p:attrName>ppt_y</p:attrName>
                                        </p:attrNameLst>
                                      </p:cBhvr>
                                      <p:tavLst>
                                        <p:tav tm="0">
                                          <p:val>
                                            <p:strVal val="ppt_y"/>
                                          </p:val>
                                        </p:tav>
                                        <p:tav tm="100000">
                                          <p:val>
                                            <p:strVal val="ppt_y"/>
                                          </p:val>
                                        </p:tav>
                                      </p:tavLst>
                                    </p:anim>
                                    <p:animEffect transition="out" filter="fade">
                                      <p:cBhvr>
                                        <p:cTn id="292" dur="1000"/>
                                        <p:tgtEl>
                                          <p:spTgt spid="37"/>
                                        </p:tgtEl>
                                      </p:cBhvr>
                                    </p:animEffect>
                                    <p:set>
                                      <p:cBhvr>
                                        <p:cTn id="293" dur="1" fill="hold">
                                          <p:stCondLst>
                                            <p:cond delay="999"/>
                                          </p:stCondLst>
                                        </p:cTn>
                                        <p:tgtEl>
                                          <p:spTgt spid="37"/>
                                        </p:tgtEl>
                                        <p:attrNameLst>
                                          <p:attrName>style.visibility</p:attrName>
                                        </p:attrNameLst>
                                      </p:cBhvr>
                                      <p:to>
                                        <p:strVal val="hidden"/>
                                      </p:to>
                                    </p:set>
                                  </p:childTnLst>
                                </p:cTn>
                              </p:par>
                              <p:par>
                                <p:cTn id="294" presetID="2" presetClass="entr" presetSubtype="8" fill="hold" grpId="0" nodeType="withEffect">
                                  <p:stCondLst>
                                    <p:cond delay="0"/>
                                  </p:stCondLst>
                                  <p:childTnLst>
                                    <p:set>
                                      <p:cBhvr>
                                        <p:cTn id="295" dur="1" fill="hold">
                                          <p:stCondLst>
                                            <p:cond delay="0"/>
                                          </p:stCondLst>
                                        </p:cTn>
                                        <p:tgtEl>
                                          <p:spTgt spid="38"/>
                                        </p:tgtEl>
                                        <p:attrNameLst>
                                          <p:attrName>style.visibility</p:attrName>
                                        </p:attrNameLst>
                                      </p:cBhvr>
                                      <p:to>
                                        <p:strVal val="visible"/>
                                      </p:to>
                                    </p:set>
                                    <p:anim calcmode="lin" valueType="num">
                                      <p:cBhvr additive="base">
                                        <p:cTn id="296" dur="300" fill="hold"/>
                                        <p:tgtEl>
                                          <p:spTgt spid="38"/>
                                        </p:tgtEl>
                                        <p:attrNameLst>
                                          <p:attrName>ppt_x</p:attrName>
                                        </p:attrNameLst>
                                      </p:cBhvr>
                                      <p:tavLst>
                                        <p:tav tm="0">
                                          <p:val>
                                            <p:strVal val="0-#ppt_w/2"/>
                                          </p:val>
                                        </p:tav>
                                        <p:tav tm="100000">
                                          <p:val>
                                            <p:strVal val="#ppt_x"/>
                                          </p:val>
                                        </p:tav>
                                      </p:tavLst>
                                    </p:anim>
                                    <p:anim calcmode="lin" valueType="num">
                                      <p:cBhvr additive="base">
                                        <p:cTn id="297" dur="300" fill="hold"/>
                                        <p:tgtEl>
                                          <p:spTgt spid="38"/>
                                        </p:tgtEl>
                                        <p:attrNameLst>
                                          <p:attrName>ppt_y</p:attrName>
                                        </p:attrNameLst>
                                      </p:cBhvr>
                                      <p:tavLst>
                                        <p:tav tm="0">
                                          <p:val>
                                            <p:strVal val="#ppt_y"/>
                                          </p:val>
                                        </p:tav>
                                        <p:tav tm="100000">
                                          <p:val>
                                            <p:strVal val="#ppt_y"/>
                                          </p:val>
                                        </p:tav>
                                      </p:tavLst>
                                    </p:anim>
                                  </p:childTnLst>
                                </p:cTn>
                              </p:par>
                              <p:par>
                                <p:cTn id="298" presetID="29" presetClass="exit" presetSubtype="0" fill="hold" grpId="1" nodeType="withEffect">
                                  <p:stCondLst>
                                    <p:cond delay="200"/>
                                  </p:stCondLst>
                                  <p:childTnLst>
                                    <p:anim calcmode="lin" valueType="num">
                                      <p:cBhvr>
                                        <p:cTn id="299" dur="1000"/>
                                        <p:tgtEl>
                                          <p:spTgt spid="38"/>
                                        </p:tgtEl>
                                        <p:attrNameLst>
                                          <p:attrName>ppt_x</p:attrName>
                                        </p:attrNameLst>
                                      </p:cBhvr>
                                      <p:tavLst>
                                        <p:tav tm="0">
                                          <p:val>
                                            <p:strVal val="ppt_x"/>
                                          </p:val>
                                        </p:tav>
                                        <p:tav tm="100000">
                                          <p:val>
                                            <p:strVal val="ppt_x-.2"/>
                                          </p:val>
                                        </p:tav>
                                      </p:tavLst>
                                    </p:anim>
                                    <p:anim calcmode="lin" valueType="num">
                                      <p:cBhvr>
                                        <p:cTn id="300" dur="1000"/>
                                        <p:tgtEl>
                                          <p:spTgt spid="38"/>
                                        </p:tgtEl>
                                        <p:attrNameLst>
                                          <p:attrName>ppt_y</p:attrName>
                                        </p:attrNameLst>
                                      </p:cBhvr>
                                      <p:tavLst>
                                        <p:tav tm="0">
                                          <p:val>
                                            <p:strVal val="ppt_y"/>
                                          </p:val>
                                        </p:tav>
                                        <p:tav tm="100000">
                                          <p:val>
                                            <p:strVal val="ppt_y"/>
                                          </p:val>
                                        </p:tav>
                                      </p:tavLst>
                                    </p:anim>
                                    <p:animEffect transition="out" filter="fade">
                                      <p:cBhvr>
                                        <p:cTn id="301" dur="1000"/>
                                        <p:tgtEl>
                                          <p:spTgt spid="38"/>
                                        </p:tgtEl>
                                      </p:cBhvr>
                                    </p:animEffect>
                                    <p:set>
                                      <p:cBhvr>
                                        <p:cTn id="302" dur="1" fill="hold">
                                          <p:stCondLst>
                                            <p:cond delay="999"/>
                                          </p:stCondLst>
                                        </p:cTn>
                                        <p:tgtEl>
                                          <p:spTgt spid="38"/>
                                        </p:tgtEl>
                                        <p:attrNameLst>
                                          <p:attrName>style.visibility</p:attrName>
                                        </p:attrNameLst>
                                      </p:cBhvr>
                                      <p:to>
                                        <p:strVal val="hidden"/>
                                      </p:to>
                                    </p:set>
                                  </p:childTnLst>
                                </p:cTn>
                              </p:par>
                              <p:par>
                                <p:cTn id="303" presetID="2" presetClass="entr" presetSubtype="8" fill="hold" grpId="0" nodeType="withEffect">
                                  <p:stCondLst>
                                    <p:cond delay="200"/>
                                  </p:stCondLst>
                                  <p:childTnLst>
                                    <p:set>
                                      <p:cBhvr>
                                        <p:cTn id="304" dur="1" fill="hold">
                                          <p:stCondLst>
                                            <p:cond delay="0"/>
                                          </p:stCondLst>
                                        </p:cTn>
                                        <p:tgtEl>
                                          <p:spTgt spid="39"/>
                                        </p:tgtEl>
                                        <p:attrNameLst>
                                          <p:attrName>style.visibility</p:attrName>
                                        </p:attrNameLst>
                                      </p:cBhvr>
                                      <p:to>
                                        <p:strVal val="visible"/>
                                      </p:to>
                                    </p:set>
                                    <p:anim calcmode="lin" valueType="num">
                                      <p:cBhvr additive="base">
                                        <p:cTn id="305" dur="300" fill="hold"/>
                                        <p:tgtEl>
                                          <p:spTgt spid="39"/>
                                        </p:tgtEl>
                                        <p:attrNameLst>
                                          <p:attrName>ppt_x</p:attrName>
                                        </p:attrNameLst>
                                      </p:cBhvr>
                                      <p:tavLst>
                                        <p:tav tm="0">
                                          <p:val>
                                            <p:strVal val="0-#ppt_w/2"/>
                                          </p:val>
                                        </p:tav>
                                        <p:tav tm="100000">
                                          <p:val>
                                            <p:strVal val="#ppt_x"/>
                                          </p:val>
                                        </p:tav>
                                      </p:tavLst>
                                    </p:anim>
                                    <p:anim calcmode="lin" valueType="num">
                                      <p:cBhvr additive="base">
                                        <p:cTn id="306" dur="300" fill="hold"/>
                                        <p:tgtEl>
                                          <p:spTgt spid="39"/>
                                        </p:tgtEl>
                                        <p:attrNameLst>
                                          <p:attrName>ppt_y</p:attrName>
                                        </p:attrNameLst>
                                      </p:cBhvr>
                                      <p:tavLst>
                                        <p:tav tm="0">
                                          <p:val>
                                            <p:strVal val="#ppt_y"/>
                                          </p:val>
                                        </p:tav>
                                        <p:tav tm="100000">
                                          <p:val>
                                            <p:strVal val="#ppt_y"/>
                                          </p:val>
                                        </p:tav>
                                      </p:tavLst>
                                    </p:anim>
                                  </p:childTnLst>
                                </p:cTn>
                              </p:par>
                              <p:par>
                                <p:cTn id="307" presetID="29" presetClass="exit" presetSubtype="0" fill="hold" grpId="1" nodeType="withEffect">
                                  <p:stCondLst>
                                    <p:cond delay="200"/>
                                  </p:stCondLst>
                                  <p:childTnLst>
                                    <p:anim calcmode="lin" valueType="num">
                                      <p:cBhvr>
                                        <p:cTn id="308" dur="1000"/>
                                        <p:tgtEl>
                                          <p:spTgt spid="39"/>
                                        </p:tgtEl>
                                        <p:attrNameLst>
                                          <p:attrName>ppt_x</p:attrName>
                                        </p:attrNameLst>
                                      </p:cBhvr>
                                      <p:tavLst>
                                        <p:tav tm="0">
                                          <p:val>
                                            <p:strVal val="ppt_x"/>
                                          </p:val>
                                        </p:tav>
                                        <p:tav tm="100000">
                                          <p:val>
                                            <p:strVal val="ppt_x-.2"/>
                                          </p:val>
                                        </p:tav>
                                      </p:tavLst>
                                    </p:anim>
                                    <p:anim calcmode="lin" valueType="num">
                                      <p:cBhvr>
                                        <p:cTn id="309" dur="1000"/>
                                        <p:tgtEl>
                                          <p:spTgt spid="39"/>
                                        </p:tgtEl>
                                        <p:attrNameLst>
                                          <p:attrName>ppt_y</p:attrName>
                                        </p:attrNameLst>
                                      </p:cBhvr>
                                      <p:tavLst>
                                        <p:tav tm="0">
                                          <p:val>
                                            <p:strVal val="ppt_y"/>
                                          </p:val>
                                        </p:tav>
                                        <p:tav tm="100000">
                                          <p:val>
                                            <p:strVal val="ppt_y"/>
                                          </p:val>
                                        </p:tav>
                                      </p:tavLst>
                                    </p:anim>
                                    <p:animEffect transition="out" filter="fade">
                                      <p:cBhvr>
                                        <p:cTn id="310" dur="1000"/>
                                        <p:tgtEl>
                                          <p:spTgt spid="39"/>
                                        </p:tgtEl>
                                      </p:cBhvr>
                                    </p:animEffect>
                                    <p:set>
                                      <p:cBhvr>
                                        <p:cTn id="311" dur="1" fill="hold">
                                          <p:stCondLst>
                                            <p:cond delay="999"/>
                                          </p:stCondLst>
                                        </p:cTn>
                                        <p:tgtEl>
                                          <p:spTgt spid="39"/>
                                        </p:tgtEl>
                                        <p:attrNameLst>
                                          <p:attrName>style.visibility</p:attrName>
                                        </p:attrNameLst>
                                      </p:cBhvr>
                                      <p:to>
                                        <p:strVal val="hidden"/>
                                      </p:to>
                                    </p:set>
                                  </p:childTnLst>
                                </p:cTn>
                              </p:par>
                              <p:par>
                                <p:cTn id="312" presetID="2" presetClass="entr" presetSubtype="8" fill="hold" grpId="0" nodeType="withEffect">
                                  <p:stCondLst>
                                    <p:cond delay="300"/>
                                  </p:stCondLst>
                                  <p:childTnLst>
                                    <p:set>
                                      <p:cBhvr>
                                        <p:cTn id="313" dur="1" fill="hold">
                                          <p:stCondLst>
                                            <p:cond delay="0"/>
                                          </p:stCondLst>
                                        </p:cTn>
                                        <p:tgtEl>
                                          <p:spTgt spid="40"/>
                                        </p:tgtEl>
                                        <p:attrNameLst>
                                          <p:attrName>style.visibility</p:attrName>
                                        </p:attrNameLst>
                                      </p:cBhvr>
                                      <p:to>
                                        <p:strVal val="visible"/>
                                      </p:to>
                                    </p:set>
                                    <p:anim calcmode="lin" valueType="num">
                                      <p:cBhvr additive="base">
                                        <p:cTn id="314" dur="300" fill="hold"/>
                                        <p:tgtEl>
                                          <p:spTgt spid="40"/>
                                        </p:tgtEl>
                                        <p:attrNameLst>
                                          <p:attrName>ppt_x</p:attrName>
                                        </p:attrNameLst>
                                      </p:cBhvr>
                                      <p:tavLst>
                                        <p:tav tm="0">
                                          <p:val>
                                            <p:strVal val="0-#ppt_w/2"/>
                                          </p:val>
                                        </p:tav>
                                        <p:tav tm="100000">
                                          <p:val>
                                            <p:strVal val="#ppt_x"/>
                                          </p:val>
                                        </p:tav>
                                      </p:tavLst>
                                    </p:anim>
                                    <p:anim calcmode="lin" valueType="num">
                                      <p:cBhvr additive="base">
                                        <p:cTn id="315" dur="300" fill="hold"/>
                                        <p:tgtEl>
                                          <p:spTgt spid="40"/>
                                        </p:tgtEl>
                                        <p:attrNameLst>
                                          <p:attrName>ppt_y</p:attrName>
                                        </p:attrNameLst>
                                      </p:cBhvr>
                                      <p:tavLst>
                                        <p:tav tm="0">
                                          <p:val>
                                            <p:strVal val="#ppt_y"/>
                                          </p:val>
                                        </p:tav>
                                        <p:tav tm="100000">
                                          <p:val>
                                            <p:strVal val="#ppt_y"/>
                                          </p:val>
                                        </p:tav>
                                      </p:tavLst>
                                    </p:anim>
                                  </p:childTnLst>
                                </p:cTn>
                              </p:par>
                              <p:par>
                                <p:cTn id="316" presetID="29" presetClass="exit" presetSubtype="0" fill="hold" grpId="1" nodeType="withEffect">
                                  <p:stCondLst>
                                    <p:cond delay="300"/>
                                  </p:stCondLst>
                                  <p:childTnLst>
                                    <p:anim calcmode="lin" valueType="num">
                                      <p:cBhvr>
                                        <p:cTn id="317" dur="1000"/>
                                        <p:tgtEl>
                                          <p:spTgt spid="40"/>
                                        </p:tgtEl>
                                        <p:attrNameLst>
                                          <p:attrName>ppt_x</p:attrName>
                                        </p:attrNameLst>
                                      </p:cBhvr>
                                      <p:tavLst>
                                        <p:tav tm="0">
                                          <p:val>
                                            <p:strVal val="ppt_x"/>
                                          </p:val>
                                        </p:tav>
                                        <p:tav tm="100000">
                                          <p:val>
                                            <p:strVal val="ppt_x-.2"/>
                                          </p:val>
                                        </p:tav>
                                      </p:tavLst>
                                    </p:anim>
                                    <p:anim calcmode="lin" valueType="num">
                                      <p:cBhvr>
                                        <p:cTn id="318" dur="1000"/>
                                        <p:tgtEl>
                                          <p:spTgt spid="40"/>
                                        </p:tgtEl>
                                        <p:attrNameLst>
                                          <p:attrName>ppt_y</p:attrName>
                                        </p:attrNameLst>
                                      </p:cBhvr>
                                      <p:tavLst>
                                        <p:tav tm="0">
                                          <p:val>
                                            <p:strVal val="ppt_y"/>
                                          </p:val>
                                        </p:tav>
                                        <p:tav tm="100000">
                                          <p:val>
                                            <p:strVal val="ppt_y"/>
                                          </p:val>
                                        </p:tav>
                                      </p:tavLst>
                                    </p:anim>
                                    <p:animEffect transition="out" filter="fade">
                                      <p:cBhvr>
                                        <p:cTn id="319" dur="1000"/>
                                        <p:tgtEl>
                                          <p:spTgt spid="40"/>
                                        </p:tgtEl>
                                      </p:cBhvr>
                                    </p:animEffect>
                                    <p:set>
                                      <p:cBhvr>
                                        <p:cTn id="320" dur="1" fill="hold">
                                          <p:stCondLst>
                                            <p:cond delay="999"/>
                                          </p:stCondLst>
                                        </p:cTn>
                                        <p:tgtEl>
                                          <p:spTgt spid="40"/>
                                        </p:tgtEl>
                                        <p:attrNameLst>
                                          <p:attrName>style.visibility</p:attrName>
                                        </p:attrNameLst>
                                      </p:cBhvr>
                                      <p:to>
                                        <p:strVal val="hidden"/>
                                      </p:to>
                                    </p:set>
                                  </p:childTnLst>
                                </p:cTn>
                              </p:par>
                              <p:par>
                                <p:cTn id="321" presetID="2" presetClass="entr" presetSubtype="8" fill="hold" grpId="0" nodeType="withEffect">
                                  <p:stCondLst>
                                    <p:cond delay="0"/>
                                  </p:stCondLst>
                                  <p:childTnLst>
                                    <p:set>
                                      <p:cBhvr>
                                        <p:cTn id="322" dur="1" fill="hold">
                                          <p:stCondLst>
                                            <p:cond delay="0"/>
                                          </p:stCondLst>
                                        </p:cTn>
                                        <p:tgtEl>
                                          <p:spTgt spid="41"/>
                                        </p:tgtEl>
                                        <p:attrNameLst>
                                          <p:attrName>style.visibility</p:attrName>
                                        </p:attrNameLst>
                                      </p:cBhvr>
                                      <p:to>
                                        <p:strVal val="visible"/>
                                      </p:to>
                                    </p:set>
                                    <p:anim calcmode="lin" valueType="num">
                                      <p:cBhvr additive="base">
                                        <p:cTn id="323" dur="300" fill="hold"/>
                                        <p:tgtEl>
                                          <p:spTgt spid="41"/>
                                        </p:tgtEl>
                                        <p:attrNameLst>
                                          <p:attrName>ppt_x</p:attrName>
                                        </p:attrNameLst>
                                      </p:cBhvr>
                                      <p:tavLst>
                                        <p:tav tm="0">
                                          <p:val>
                                            <p:strVal val="0-#ppt_w/2"/>
                                          </p:val>
                                        </p:tav>
                                        <p:tav tm="100000">
                                          <p:val>
                                            <p:strVal val="#ppt_x"/>
                                          </p:val>
                                        </p:tav>
                                      </p:tavLst>
                                    </p:anim>
                                    <p:anim calcmode="lin" valueType="num">
                                      <p:cBhvr additive="base">
                                        <p:cTn id="324" dur="300" fill="hold"/>
                                        <p:tgtEl>
                                          <p:spTgt spid="41"/>
                                        </p:tgtEl>
                                        <p:attrNameLst>
                                          <p:attrName>ppt_y</p:attrName>
                                        </p:attrNameLst>
                                      </p:cBhvr>
                                      <p:tavLst>
                                        <p:tav tm="0">
                                          <p:val>
                                            <p:strVal val="#ppt_y"/>
                                          </p:val>
                                        </p:tav>
                                        <p:tav tm="100000">
                                          <p:val>
                                            <p:strVal val="#ppt_y"/>
                                          </p:val>
                                        </p:tav>
                                      </p:tavLst>
                                    </p:anim>
                                  </p:childTnLst>
                                </p:cTn>
                              </p:par>
                              <p:par>
                                <p:cTn id="325" presetID="29" presetClass="exit" presetSubtype="0" fill="hold" grpId="1" nodeType="withEffect">
                                  <p:stCondLst>
                                    <p:cond delay="200"/>
                                  </p:stCondLst>
                                  <p:childTnLst>
                                    <p:anim calcmode="lin" valueType="num">
                                      <p:cBhvr>
                                        <p:cTn id="326" dur="1000"/>
                                        <p:tgtEl>
                                          <p:spTgt spid="41"/>
                                        </p:tgtEl>
                                        <p:attrNameLst>
                                          <p:attrName>ppt_x</p:attrName>
                                        </p:attrNameLst>
                                      </p:cBhvr>
                                      <p:tavLst>
                                        <p:tav tm="0">
                                          <p:val>
                                            <p:strVal val="ppt_x"/>
                                          </p:val>
                                        </p:tav>
                                        <p:tav tm="100000">
                                          <p:val>
                                            <p:strVal val="ppt_x-.2"/>
                                          </p:val>
                                        </p:tav>
                                      </p:tavLst>
                                    </p:anim>
                                    <p:anim calcmode="lin" valueType="num">
                                      <p:cBhvr>
                                        <p:cTn id="327" dur="1000"/>
                                        <p:tgtEl>
                                          <p:spTgt spid="41"/>
                                        </p:tgtEl>
                                        <p:attrNameLst>
                                          <p:attrName>ppt_y</p:attrName>
                                        </p:attrNameLst>
                                      </p:cBhvr>
                                      <p:tavLst>
                                        <p:tav tm="0">
                                          <p:val>
                                            <p:strVal val="ppt_y"/>
                                          </p:val>
                                        </p:tav>
                                        <p:tav tm="100000">
                                          <p:val>
                                            <p:strVal val="ppt_y"/>
                                          </p:val>
                                        </p:tav>
                                      </p:tavLst>
                                    </p:anim>
                                    <p:animEffect transition="out" filter="fade">
                                      <p:cBhvr>
                                        <p:cTn id="328" dur="1000"/>
                                        <p:tgtEl>
                                          <p:spTgt spid="41"/>
                                        </p:tgtEl>
                                      </p:cBhvr>
                                    </p:animEffect>
                                    <p:set>
                                      <p:cBhvr>
                                        <p:cTn id="329" dur="1" fill="hold">
                                          <p:stCondLst>
                                            <p:cond delay="999"/>
                                          </p:stCondLst>
                                        </p:cTn>
                                        <p:tgtEl>
                                          <p:spTgt spid="41"/>
                                        </p:tgtEl>
                                        <p:attrNameLst>
                                          <p:attrName>style.visibility</p:attrName>
                                        </p:attrNameLst>
                                      </p:cBhvr>
                                      <p:to>
                                        <p:strVal val="hidden"/>
                                      </p:to>
                                    </p:set>
                                  </p:childTnLst>
                                </p:cTn>
                              </p:par>
                              <p:par>
                                <p:cTn id="330" presetID="2" presetClass="entr" presetSubtype="8" fill="hold" grpId="0" nodeType="withEffect">
                                  <p:stCondLst>
                                    <p:cond delay="100"/>
                                  </p:stCondLst>
                                  <p:childTnLst>
                                    <p:set>
                                      <p:cBhvr>
                                        <p:cTn id="331" dur="1" fill="hold">
                                          <p:stCondLst>
                                            <p:cond delay="0"/>
                                          </p:stCondLst>
                                        </p:cTn>
                                        <p:tgtEl>
                                          <p:spTgt spid="42"/>
                                        </p:tgtEl>
                                        <p:attrNameLst>
                                          <p:attrName>style.visibility</p:attrName>
                                        </p:attrNameLst>
                                      </p:cBhvr>
                                      <p:to>
                                        <p:strVal val="visible"/>
                                      </p:to>
                                    </p:set>
                                    <p:anim calcmode="lin" valueType="num">
                                      <p:cBhvr additive="base">
                                        <p:cTn id="332" dur="300" fill="hold"/>
                                        <p:tgtEl>
                                          <p:spTgt spid="42"/>
                                        </p:tgtEl>
                                        <p:attrNameLst>
                                          <p:attrName>ppt_x</p:attrName>
                                        </p:attrNameLst>
                                      </p:cBhvr>
                                      <p:tavLst>
                                        <p:tav tm="0">
                                          <p:val>
                                            <p:strVal val="0-#ppt_w/2"/>
                                          </p:val>
                                        </p:tav>
                                        <p:tav tm="100000">
                                          <p:val>
                                            <p:strVal val="#ppt_x"/>
                                          </p:val>
                                        </p:tav>
                                      </p:tavLst>
                                    </p:anim>
                                    <p:anim calcmode="lin" valueType="num">
                                      <p:cBhvr additive="base">
                                        <p:cTn id="333" dur="300" fill="hold"/>
                                        <p:tgtEl>
                                          <p:spTgt spid="42"/>
                                        </p:tgtEl>
                                        <p:attrNameLst>
                                          <p:attrName>ppt_y</p:attrName>
                                        </p:attrNameLst>
                                      </p:cBhvr>
                                      <p:tavLst>
                                        <p:tav tm="0">
                                          <p:val>
                                            <p:strVal val="#ppt_y"/>
                                          </p:val>
                                        </p:tav>
                                        <p:tav tm="100000">
                                          <p:val>
                                            <p:strVal val="#ppt_y"/>
                                          </p:val>
                                        </p:tav>
                                      </p:tavLst>
                                    </p:anim>
                                  </p:childTnLst>
                                </p:cTn>
                              </p:par>
                              <p:par>
                                <p:cTn id="334" presetID="29" presetClass="exit" presetSubtype="0" fill="hold" grpId="1" nodeType="withEffect">
                                  <p:stCondLst>
                                    <p:cond delay="100"/>
                                  </p:stCondLst>
                                  <p:childTnLst>
                                    <p:anim calcmode="lin" valueType="num">
                                      <p:cBhvr>
                                        <p:cTn id="335" dur="1000"/>
                                        <p:tgtEl>
                                          <p:spTgt spid="42"/>
                                        </p:tgtEl>
                                        <p:attrNameLst>
                                          <p:attrName>ppt_x</p:attrName>
                                        </p:attrNameLst>
                                      </p:cBhvr>
                                      <p:tavLst>
                                        <p:tav tm="0">
                                          <p:val>
                                            <p:strVal val="ppt_x"/>
                                          </p:val>
                                        </p:tav>
                                        <p:tav tm="100000">
                                          <p:val>
                                            <p:strVal val="ppt_x-.2"/>
                                          </p:val>
                                        </p:tav>
                                      </p:tavLst>
                                    </p:anim>
                                    <p:anim calcmode="lin" valueType="num">
                                      <p:cBhvr>
                                        <p:cTn id="336" dur="1000"/>
                                        <p:tgtEl>
                                          <p:spTgt spid="42"/>
                                        </p:tgtEl>
                                        <p:attrNameLst>
                                          <p:attrName>ppt_y</p:attrName>
                                        </p:attrNameLst>
                                      </p:cBhvr>
                                      <p:tavLst>
                                        <p:tav tm="0">
                                          <p:val>
                                            <p:strVal val="ppt_y"/>
                                          </p:val>
                                        </p:tav>
                                        <p:tav tm="100000">
                                          <p:val>
                                            <p:strVal val="ppt_y"/>
                                          </p:val>
                                        </p:tav>
                                      </p:tavLst>
                                    </p:anim>
                                    <p:animEffect transition="out" filter="fade">
                                      <p:cBhvr>
                                        <p:cTn id="337" dur="1000"/>
                                        <p:tgtEl>
                                          <p:spTgt spid="42"/>
                                        </p:tgtEl>
                                      </p:cBhvr>
                                    </p:animEffect>
                                    <p:set>
                                      <p:cBhvr>
                                        <p:cTn id="338" dur="1" fill="hold">
                                          <p:stCondLst>
                                            <p:cond delay="999"/>
                                          </p:stCondLst>
                                        </p:cTn>
                                        <p:tgtEl>
                                          <p:spTgt spid="42"/>
                                        </p:tgtEl>
                                        <p:attrNameLst>
                                          <p:attrName>style.visibility</p:attrName>
                                        </p:attrNameLst>
                                      </p:cBhvr>
                                      <p:to>
                                        <p:strVal val="hidden"/>
                                      </p:to>
                                    </p:set>
                                  </p:childTnLst>
                                </p:cTn>
                              </p:par>
                              <p:par>
                                <p:cTn id="339" presetID="2" presetClass="entr" presetSubtype="8" fill="hold" grpId="0" nodeType="withEffect">
                                  <p:stCondLst>
                                    <p:cond delay="0"/>
                                  </p:stCondLst>
                                  <p:childTnLst>
                                    <p:set>
                                      <p:cBhvr>
                                        <p:cTn id="340" dur="1" fill="hold">
                                          <p:stCondLst>
                                            <p:cond delay="0"/>
                                          </p:stCondLst>
                                        </p:cTn>
                                        <p:tgtEl>
                                          <p:spTgt spid="43"/>
                                        </p:tgtEl>
                                        <p:attrNameLst>
                                          <p:attrName>style.visibility</p:attrName>
                                        </p:attrNameLst>
                                      </p:cBhvr>
                                      <p:to>
                                        <p:strVal val="visible"/>
                                      </p:to>
                                    </p:set>
                                    <p:anim calcmode="lin" valueType="num">
                                      <p:cBhvr additive="base">
                                        <p:cTn id="341" dur="300" fill="hold"/>
                                        <p:tgtEl>
                                          <p:spTgt spid="43"/>
                                        </p:tgtEl>
                                        <p:attrNameLst>
                                          <p:attrName>ppt_x</p:attrName>
                                        </p:attrNameLst>
                                      </p:cBhvr>
                                      <p:tavLst>
                                        <p:tav tm="0">
                                          <p:val>
                                            <p:strVal val="0-#ppt_w/2"/>
                                          </p:val>
                                        </p:tav>
                                        <p:tav tm="100000">
                                          <p:val>
                                            <p:strVal val="#ppt_x"/>
                                          </p:val>
                                        </p:tav>
                                      </p:tavLst>
                                    </p:anim>
                                    <p:anim calcmode="lin" valueType="num">
                                      <p:cBhvr additive="base">
                                        <p:cTn id="342" dur="300" fill="hold"/>
                                        <p:tgtEl>
                                          <p:spTgt spid="43"/>
                                        </p:tgtEl>
                                        <p:attrNameLst>
                                          <p:attrName>ppt_y</p:attrName>
                                        </p:attrNameLst>
                                      </p:cBhvr>
                                      <p:tavLst>
                                        <p:tav tm="0">
                                          <p:val>
                                            <p:strVal val="#ppt_y"/>
                                          </p:val>
                                        </p:tav>
                                        <p:tav tm="100000">
                                          <p:val>
                                            <p:strVal val="#ppt_y"/>
                                          </p:val>
                                        </p:tav>
                                      </p:tavLst>
                                    </p:anim>
                                  </p:childTnLst>
                                </p:cTn>
                              </p:par>
                              <p:par>
                                <p:cTn id="343" presetID="29" presetClass="exit" presetSubtype="0" fill="hold" grpId="1" nodeType="withEffect">
                                  <p:stCondLst>
                                    <p:cond delay="200"/>
                                  </p:stCondLst>
                                  <p:childTnLst>
                                    <p:anim calcmode="lin" valueType="num">
                                      <p:cBhvr>
                                        <p:cTn id="344" dur="1000"/>
                                        <p:tgtEl>
                                          <p:spTgt spid="43"/>
                                        </p:tgtEl>
                                        <p:attrNameLst>
                                          <p:attrName>ppt_x</p:attrName>
                                        </p:attrNameLst>
                                      </p:cBhvr>
                                      <p:tavLst>
                                        <p:tav tm="0">
                                          <p:val>
                                            <p:strVal val="ppt_x"/>
                                          </p:val>
                                        </p:tav>
                                        <p:tav tm="100000">
                                          <p:val>
                                            <p:strVal val="ppt_x-.2"/>
                                          </p:val>
                                        </p:tav>
                                      </p:tavLst>
                                    </p:anim>
                                    <p:anim calcmode="lin" valueType="num">
                                      <p:cBhvr>
                                        <p:cTn id="345" dur="1000"/>
                                        <p:tgtEl>
                                          <p:spTgt spid="43"/>
                                        </p:tgtEl>
                                        <p:attrNameLst>
                                          <p:attrName>ppt_y</p:attrName>
                                        </p:attrNameLst>
                                      </p:cBhvr>
                                      <p:tavLst>
                                        <p:tav tm="0">
                                          <p:val>
                                            <p:strVal val="ppt_y"/>
                                          </p:val>
                                        </p:tav>
                                        <p:tav tm="100000">
                                          <p:val>
                                            <p:strVal val="ppt_y"/>
                                          </p:val>
                                        </p:tav>
                                      </p:tavLst>
                                    </p:anim>
                                    <p:animEffect transition="out" filter="fade">
                                      <p:cBhvr>
                                        <p:cTn id="346" dur="1000"/>
                                        <p:tgtEl>
                                          <p:spTgt spid="43"/>
                                        </p:tgtEl>
                                      </p:cBhvr>
                                    </p:animEffect>
                                    <p:set>
                                      <p:cBhvr>
                                        <p:cTn id="347" dur="1" fill="hold">
                                          <p:stCondLst>
                                            <p:cond delay="999"/>
                                          </p:stCondLst>
                                        </p:cTn>
                                        <p:tgtEl>
                                          <p:spTgt spid="43"/>
                                        </p:tgtEl>
                                        <p:attrNameLst>
                                          <p:attrName>style.visibility</p:attrName>
                                        </p:attrNameLst>
                                      </p:cBhvr>
                                      <p:to>
                                        <p:strVal val="hidden"/>
                                      </p:to>
                                    </p:set>
                                  </p:childTnLst>
                                </p:cTn>
                              </p:par>
                              <p:par>
                                <p:cTn id="348" presetID="2" presetClass="entr" presetSubtype="8" fill="hold" grpId="0" nodeType="withEffect">
                                  <p:stCondLst>
                                    <p:cond delay="200"/>
                                  </p:stCondLst>
                                  <p:childTnLst>
                                    <p:set>
                                      <p:cBhvr>
                                        <p:cTn id="349" dur="1" fill="hold">
                                          <p:stCondLst>
                                            <p:cond delay="0"/>
                                          </p:stCondLst>
                                        </p:cTn>
                                        <p:tgtEl>
                                          <p:spTgt spid="44"/>
                                        </p:tgtEl>
                                        <p:attrNameLst>
                                          <p:attrName>style.visibility</p:attrName>
                                        </p:attrNameLst>
                                      </p:cBhvr>
                                      <p:to>
                                        <p:strVal val="visible"/>
                                      </p:to>
                                    </p:set>
                                    <p:anim calcmode="lin" valueType="num">
                                      <p:cBhvr additive="base">
                                        <p:cTn id="350" dur="300" fill="hold"/>
                                        <p:tgtEl>
                                          <p:spTgt spid="44"/>
                                        </p:tgtEl>
                                        <p:attrNameLst>
                                          <p:attrName>ppt_x</p:attrName>
                                        </p:attrNameLst>
                                      </p:cBhvr>
                                      <p:tavLst>
                                        <p:tav tm="0">
                                          <p:val>
                                            <p:strVal val="0-#ppt_w/2"/>
                                          </p:val>
                                        </p:tav>
                                        <p:tav tm="100000">
                                          <p:val>
                                            <p:strVal val="#ppt_x"/>
                                          </p:val>
                                        </p:tav>
                                      </p:tavLst>
                                    </p:anim>
                                    <p:anim calcmode="lin" valueType="num">
                                      <p:cBhvr additive="base">
                                        <p:cTn id="351" dur="300" fill="hold"/>
                                        <p:tgtEl>
                                          <p:spTgt spid="44"/>
                                        </p:tgtEl>
                                        <p:attrNameLst>
                                          <p:attrName>ppt_y</p:attrName>
                                        </p:attrNameLst>
                                      </p:cBhvr>
                                      <p:tavLst>
                                        <p:tav tm="0">
                                          <p:val>
                                            <p:strVal val="#ppt_y"/>
                                          </p:val>
                                        </p:tav>
                                        <p:tav tm="100000">
                                          <p:val>
                                            <p:strVal val="#ppt_y"/>
                                          </p:val>
                                        </p:tav>
                                      </p:tavLst>
                                    </p:anim>
                                  </p:childTnLst>
                                </p:cTn>
                              </p:par>
                              <p:par>
                                <p:cTn id="352" presetID="29" presetClass="exit" presetSubtype="0" fill="hold" grpId="1" nodeType="withEffect">
                                  <p:stCondLst>
                                    <p:cond delay="200"/>
                                  </p:stCondLst>
                                  <p:childTnLst>
                                    <p:anim calcmode="lin" valueType="num">
                                      <p:cBhvr>
                                        <p:cTn id="353" dur="1000"/>
                                        <p:tgtEl>
                                          <p:spTgt spid="44"/>
                                        </p:tgtEl>
                                        <p:attrNameLst>
                                          <p:attrName>ppt_x</p:attrName>
                                        </p:attrNameLst>
                                      </p:cBhvr>
                                      <p:tavLst>
                                        <p:tav tm="0">
                                          <p:val>
                                            <p:strVal val="ppt_x"/>
                                          </p:val>
                                        </p:tav>
                                        <p:tav tm="100000">
                                          <p:val>
                                            <p:strVal val="ppt_x-.2"/>
                                          </p:val>
                                        </p:tav>
                                      </p:tavLst>
                                    </p:anim>
                                    <p:anim calcmode="lin" valueType="num">
                                      <p:cBhvr>
                                        <p:cTn id="354" dur="1000"/>
                                        <p:tgtEl>
                                          <p:spTgt spid="44"/>
                                        </p:tgtEl>
                                        <p:attrNameLst>
                                          <p:attrName>ppt_y</p:attrName>
                                        </p:attrNameLst>
                                      </p:cBhvr>
                                      <p:tavLst>
                                        <p:tav tm="0">
                                          <p:val>
                                            <p:strVal val="ppt_y"/>
                                          </p:val>
                                        </p:tav>
                                        <p:tav tm="100000">
                                          <p:val>
                                            <p:strVal val="ppt_y"/>
                                          </p:val>
                                        </p:tav>
                                      </p:tavLst>
                                    </p:anim>
                                    <p:animEffect transition="out" filter="fade">
                                      <p:cBhvr>
                                        <p:cTn id="355" dur="1000"/>
                                        <p:tgtEl>
                                          <p:spTgt spid="44"/>
                                        </p:tgtEl>
                                      </p:cBhvr>
                                    </p:animEffect>
                                    <p:set>
                                      <p:cBhvr>
                                        <p:cTn id="356" dur="1" fill="hold">
                                          <p:stCondLst>
                                            <p:cond delay="999"/>
                                          </p:stCondLst>
                                        </p:cTn>
                                        <p:tgtEl>
                                          <p:spTgt spid="44"/>
                                        </p:tgtEl>
                                        <p:attrNameLst>
                                          <p:attrName>style.visibility</p:attrName>
                                        </p:attrNameLst>
                                      </p:cBhvr>
                                      <p:to>
                                        <p:strVal val="hidden"/>
                                      </p:to>
                                    </p:set>
                                  </p:childTnLst>
                                </p:cTn>
                              </p:par>
                              <p:par>
                                <p:cTn id="357" presetID="2" presetClass="entr" presetSubtype="8" fill="hold" grpId="0" nodeType="withEffect">
                                  <p:stCondLst>
                                    <p:cond delay="300"/>
                                  </p:stCondLst>
                                  <p:childTnLst>
                                    <p:set>
                                      <p:cBhvr>
                                        <p:cTn id="358" dur="1" fill="hold">
                                          <p:stCondLst>
                                            <p:cond delay="0"/>
                                          </p:stCondLst>
                                        </p:cTn>
                                        <p:tgtEl>
                                          <p:spTgt spid="45"/>
                                        </p:tgtEl>
                                        <p:attrNameLst>
                                          <p:attrName>style.visibility</p:attrName>
                                        </p:attrNameLst>
                                      </p:cBhvr>
                                      <p:to>
                                        <p:strVal val="visible"/>
                                      </p:to>
                                    </p:set>
                                    <p:anim calcmode="lin" valueType="num">
                                      <p:cBhvr additive="base">
                                        <p:cTn id="359" dur="300" fill="hold"/>
                                        <p:tgtEl>
                                          <p:spTgt spid="45"/>
                                        </p:tgtEl>
                                        <p:attrNameLst>
                                          <p:attrName>ppt_x</p:attrName>
                                        </p:attrNameLst>
                                      </p:cBhvr>
                                      <p:tavLst>
                                        <p:tav tm="0">
                                          <p:val>
                                            <p:strVal val="0-#ppt_w/2"/>
                                          </p:val>
                                        </p:tav>
                                        <p:tav tm="100000">
                                          <p:val>
                                            <p:strVal val="#ppt_x"/>
                                          </p:val>
                                        </p:tav>
                                      </p:tavLst>
                                    </p:anim>
                                    <p:anim calcmode="lin" valueType="num">
                                      <p:cBhvr additive="base">
                                        <p:cTn id="360" dur="300" fill="hold"/>
                                        <p:tgtEl>
                                          <p:spTgt spid="45"/>
                                        </p:tgtEl>
                                        <p:attrNameLst>
                                          <p:attrName>ppt_y</p:attrName>
                                        </p:attrNameLst>
                                      </p:cBhvr>
                                      <p:tavLst>
                                        <p:tav tm="0">
                                          <p:val>
                                            <p:strVal val="#ppt_y"/>
                                          </p:val>
                                        </p:tav>
                                        <p:tav tm="100000">
                                          <p:val>
                                            <p:strVal val="#ppt_y"/>
                                          </p:val>
                                        </p:tav>
                                      </p:tavLst>
                                    </p:anim>
                                  </p:childTnLst>
                                </p:cTn>
                              </p:par>
                              <p:par>
                                <p:cTn id="361" presetID="29" presetClass="exit" presetSubtype="0" fill="hold" grpId="1" nodeType="withEffect">
                                  <p:stCondLst>
                                    <p:cond delay="300"/>
                                  </p:stCondLst>
                                  <p:childTnLst>
                                    <p:anim calcmode="lin" valueType="num">
                                      <p:cBhvr>
                                        <p:cTn id="362" dur="1000"/>
                                        <p:tgtEl>
                                          <p:spTgt spid="45"/>
                                        </p:tgtEl>
                                        <p:attrNameLst>
                                          <p:attrName>ppt_x</p:attrName>
                                        </p:attrNameLst>
                                      </p:cBhvr>
                                      <p:tavLst>
                                        <p:tav tm="0">
                                          <p:val>
                                            <p:strVal val="ppt_x"/>
                                          </p:val>
                                        </p:tav>
                                        <p:tav tm="100000">
                                          <p:val>
                                            <p:strVal val="ppt_x-.2"/>
                                          </p:val>
                                        </p:tav>
                                      </p:tavLst>
                                    </p:anim>
                                    <p:anim calcmode="lin" valueType="num">
                                      <p:cBhvr>
                                        <p:cTn id="363" dur="1000"/>
                                        <p:tgtEl>
                                          <p:spTgt spid="45"/>
                                        </p:tgtEl>
                                        <p:attrNameLst>
                                          <p:attrName>ppt_y</p:attrName>
                                        </p:attrNameLst>
                                      </p:cBhvr>
                                      <p:tavLst>
                                        <p:tav tm="0">
                                          <p:val>
                                            <p:strVal val="ppt_y"/>
                                          </p:val>
                                        </p:tav>
                                        <p:tav tm="100000">
                                          <p:val>
                                            <p:strVal val="ppt_y"/>
                                          </p:val>
                                        </p:tav>
                                      </p:tavLst>
                                    </p:anim>
                                    <p:animEffect transition="out" filter="fade">
                                      <p:cBhvr>
                                        <p:cTn id="364" dur="1000"/>
                                        <p:tgtEl>
                                          <p:spTgt spid="45"/>
                                        </p:tgtEl>
                                      </p:cBhvr>
                                    </p:animEffect>
                                    <p:set>
                                      <p:cBhvr>
                                        <p:cTn id="365" dur="1" fill="hold">
                                          <p:stCondLst>
                                            <p:cond delay="999"/>
                                          </p:stCondLst>
                                        </p:cTn>
                                        <p:tgtEl>
                                          <p:spTgt spid="45"/>
                                        </p:tgtEl>
                                        <p:attrNameLst>
                                          <p:attrName>style.visibility</p:attrName>
                                        </p:attrNameLst>
                                      </p:cBhvr>
                                      <p:to>
                                        <p:strVal val="hidden"/>
                                      </p:to>
                                    </p:set>
                                  </p:childTnLst>
                                </p:cTn>
                              </p:par>
                              <p:par>
                                <p:cTn id="366" presetID="2" presetClass="entr" presetSubtype="8" fill="hold" grpId="0" nodeType="withEffect">
                                  <p:stCondLst>
                                    <p:cond delay="400"/>
                                  </p:stCondLst>
                                  <p:childTnLst>
                                    <p:set>
                                      <p:cBhvr>
                                        <p:cTn id="367" dur="1" fill="hold">
                                          <p:stCondLst>
                                            <p:cond delay="0"/>
                                          </p:stCondLst>
                                        </p:cTn>
                                        <p:tgtEl>
                                          <p:spTgt spid="46"/>
                                        </p:tgtEl>
                                        <p:attrNameLst>
                                          <p:attrName>style.visibility</p:attrName>
                                        </p:attrNameLst>
                                      </p:cBhvr>
                                      <p:to>
                                        <p:strVal val="visible"/>
                                      </p:to>
                                    </p:set>
                                    <p:anim calcmode="lin" valueType="num">
                                      <p:cBhvr additive="base">
                                        <p:cTn id="368" dur="300" fill="hold"/>
                                        <p:tgtEl>
                                          <p:spTgt spid="46"/>
                                        </p:tgtEl>
                                        <p:attrNameLst>
                                          <p:attrName>ppt_x</p:attrName>
                                        </p:attrNameLst>
                                      </p:cBhvr>
                                      <p:tavLst>
                                        <p:tav tm="0">
                                          <p:val>
                                            <p:strVal val="0-#ppt_w/2"/>
                                          </p:val>
                                        </p:tav>
                                        <p:tav tm="100000">
                                          <p:val>
                                            <p:strVal val="#ppt_x"/>
                                          </p:val>
                                        </p:tav>
                                      </p:tavLst>
                                    </p:anim>
                                    <p:anim calcmode="lin" valueType="num">
                                      <p:cBhvr additive="base">
                                        <p:cTn id="369" dur="300" fill="hold"/>
                                        <p:tgtEl>
                                          <p:spTgt spid="46"/>
                                        </p:tgtEl>
                                        <p:attrNameLst>
                                          <p:attrName>ppt_y</p:attrName>
                                        </p:attrNameLst>
                                      </p:cBhvr>
                                      <p:tavLst>
                                        <p:tav tm="0">
                                          <p:val>
                                            <p:strVal val="#ppt_y"/>
                                          </p:val>
                                        </p:tav>
                                        <p:tav tm="100000">
                                          <p:val>
                                            <p:strVal val="#ppt_y"/>
                                          </p:val>
                                        </p:tav>
                                      </p:tavLst>
                                    </p:anim>
                                  </p:childTnLst>
                                </p:cTn>
                              </p:par>
                              <p:par>
                                <p:cTn id="370" presetID="29" presetClass="exit" presetSubtype="0" fill="hold" grpId="1" nodeType="withEffect">
                                  <p:stCondLst>
                                    <p:cond delay="400"/>
                                  </p:stCondLst>
                                  <p:childTnLst>
                                    <p:anim calcmode="lin" valueType="num">
                                      <p:cBhvr>
                                        <p:cTn id="371" dur="1000"/>
                                        <p:tgtEl>
                                          <p:spTgt spid="46"/>
                                        </p:tgtEl>
                                        <p:attrNameLst>
                                          <p:attrName>ppt_x</p:attrName>
                                        </p:attrNameLst>
                                      </p:cBhvr>
                                      <p:tavLst>
                                        <p:tav tm="0">
                                          <p:val>
                                            <p:strVal val="ppt_x"/>
                                          </p:val>
                                        </p:tav>
                                        <p:tav tm="100000">
                                          <p:val>
                                            <p:strVal val="ppt_x-.2"/>
                                          </p:val>
                                        </p:tav>
                                      </p:tavLst>
                                    </p:anim>
                                    <p:anim calcmode="lin" valueType="num">
                                      <p:cBhvr>
                                        <p:cTn id="372" dur="1000"/>
                                        <p:tgtEl>
                                          <p:spTgt spid="46"/>
                                        </p:tgtEl>
                                        <p:attrNameLst>
                                          <p:attrName>ppt_y</p:attrName>
                                        </p:attrNameLst>
                                      </p:cBhvr>
                                      <p:tavLst>
                                        <p:tav tm="0">
                                          <p:val>
                                            <p:strVal val="ppt_y"/>
                                          </p:val>
                                        </p:tav>
                                        <p:tav tm="100000">
                                          <p:val>
                                            <p:strVal val="ppt_y"/>
                                          </p:val>
                                        </p:tav>
                                      </p:tavLst>
                                    </p:anim>
                                    <p:animEffect transition="out" filter="fade">
                                      <p:cBhvr>
                                        <p:cTn id="373" dur="1000"/>
                                        <p:tgtEl>
                                          <p:spTgt spid="46"/>
                                        </p:tgtEl>
                                      </p:cBhvr>
                                    </p:animEffect>
                                    <p:set>
                                      <p:cBhvr>
                                        <p:cTn id="374" dur="1" fill="hold">
                                          <p:stCondLst>
                                            <p:cond delay="999"/>
                                          </p:stCondLst>
                                        </p:cTn>
                                        <p:tgtEl>
                                          <p:spTgt spid="46"/>
                                        </p:tgtEl>
                                        <p:attrNameLst>
                                          <p:attrName>style.visibility</p:attrName>
                                        </p:attrNameLst>
                                      </p:cBhvr>
                                      <p:to>
                                        <p:strVal val="hidden"/>
                                      </p:to>
                                    </p:set>
                                  </p:childTnLst>
                                </p:cTn>
                              </p:par>
                              <p:par>
                                <p:cTn id="375" presetID="6" presetClass="emph" presetSubtype="0" repeatCount="3000" accel="50000" decel="50000" autoRev="1" fill="hold" grpId="1" nodeType="withEffect">
                                  <p:stCondLst>
                                    <p:cond delay="0"/>
                                  </p:stCondLst>
                                  <p:childTnLst>
                                    <p:animScale>
                                      <p:cBhvr>
                                        <p:cTn id="376" dur="200" fill="hold"/>
                                        <p:tgtEl>
                                          <p:spTgt spid="5"/>
                                        </p:tgtEl>
                                      </p:cBhvr>
                                      <p:by x="110000" y="110000"/>
                                    </p:animScale>
                                  </p:childTnLst>
                                </p:cTn>
                              </p:par>
                            </p:childTnLst>
                          </p:cTn>
                        </p:par>
                        <p:par>
                          <p:cTn id="377" fill="hold">
                            <p:stCondLst>
                              <p:cond delay="1000"/>
                            </p:stCondLst>
                            <p:childTnLst>
                              <p:par>
                                <p:cTn id="378" presetID="10" presetClass="entr" presetSubtype="0" fill="hold" nodeType="afterEffect">
                                  <p:stCondLst>
                                    <p:cond delay="0"/>
                                  </p:stCondLst>
                                  <p:childTnLst>
                                    <p:set>
                                      <p:cBhvr>
                                        <p:cTn id="379" dur="1" fill="hold">
                                          <p:stCondLst>
                                            <p:cond delay="0"/>
                                          </p:stCondLst>
                                        </p:cTn>
                                        <p:tgtEl>
                                          <p:spTgt spid="50"/>
                                        </p:tgtEl>
                                        <p:attrNameLst>
                                          <p:attrName>style.visibility</p:attrName>
                                        </p:attrNameLst>
                                      </p:cBhvr>
                                      <p:to>
                                        <p:strVal val="visible"/>
                                      </p:to>
                                    </p:set>
                                    <p:animEffect transition="in" filter="fade">
                                      <p:cBhvr>
                                        <p:cTn id="380" dur="500"/>
                                        <p:tgtEl>
                                          <p:spTgt spid="50"/>
                                        </p:tgtEl>
                                      </p:cBhvr>
                                    </p:animEffect>
                                  </p:childTnLst>
                                </p:cTn>
                              </p:par>
                              <p:par>
                                <p:cTn id="381" presetID="10" presetClass="entr" presetSubtype="0" fill="hold" nodeType="withEffect">
                                  <p:stCondLst>
                                    <p:cond delay="0"/>
                                  </p:stCondLst>
                                  <p:childTnLst>
                                    <p:set>
                                      <p:cBhvr>
                                        <p:cTn id="382" dur="1" fill="hold">
                                          <p:stCondLst>
                                            <p:cond delay="0"/>
                                          </p:stCondLst>
                                        </p:cTn>
                                        <p:tgtEl>
                                          <p:spTgt spid="47"/>
                                        </p:tgtEl>
                                        <p:attrNameLst>
                                          <p:attrName>style.visibility</p:attrName>
                                        </p:attrNameLst>
                                      </p:cBhvr>
                                      <p:to>
                                        <p:strVal val="visible"/>
                                      </p:to>
                                    </p:set>
                                    <p:animEffect transition="in" filter="fade">
                                      <p:cBhvr>
                                        <p:cTn id="383" dur="500"/>
                                        <p:tgtEl>
                                          <p:spTgt spid="47"/>
                                        </p:tgtEl>
                                      </p:cBhvr>
                                    </p:animEffect>
                                  </p:childTnLst>
                                </p:cTn>
                              </p:par>
                              <p:par>
                                <p:cTn id="384" presetID="10" presetClass="entr" presetSubtype="0" fill="hold" nodeType="withEffect">
                                  <p:stCondLst>
                                    <p:cond delay="250"/>
                                  </p:stCondLst>
                                  <p:childTnLst>
                                    <p:set>
                                      <p:cBhvr>
                                        <p:cTn id="385" dur="1" fill="hold">
                                          <p:stCondLst>
                                            <p:cond delay="0"/>
                                          </p:stCondLst>
                                        </p:cTn>
                                        <p:tgtEl>
                                          <p:spTgt spid="56"/>
                                        </p:tgtEl>
                                        <p:attrNameLst>
                                          <p:attrName>style.visibility</p:attrName>
                                        </p:attrNameLst>
                                      </p:cBhvr>
                                      <p:to>
                                        <p:strVal val="visible"/>
                                      </p:to>
                                    </p:set>
                                    <p:animEffect transition="in" filter="fade">
                                      <p:cBhvr>
                                        <p:cTn id="386" dur="500"/>
                                        <p:tgtEl>
                                          <p:spTgt spid="56"/>
                                        </p:tgtEl>
                                      </p:cBhvr>
                                    </p:animEffect>
                                  </p:childTnLst>
                                </p:cTn>
                              </p:par>
                              <p:par>
                                <p:cTn id="387" presetID="10" presetClass="entr" presetSubtype="0" fill="hold" nodeType="withEffect">
                                  <p:stCondLst>
                                    <p:cond delay="250"/>
                                  </p:stCondLst>
                                  <p:childTnLst>
                                    <p:set>
                                      <p:cBhvr>
                                        <p:cTn id="388" dur="1" fill="hold">
                                          <p:stCondLst>
                                            <p:cond delay="0"/>
                                          </p:stCondLst>
                                        </p:cTn>
                                        <p:tgtEl>
                                          <p:spTgt spid="53"/>
                                        </p:tgtEl>
                                        <p:attrNameLst>
                                          <p:attrName>style.visibility</p:attrName>
                                        </p:attrNameLst>
                                      </p:cBhvr>
                                      <p:to>
                                        <p:strVal val="visible"/>
                                      </p:to>
                                    </p:set>
                                    <p:animEffect transition="in" filter="fade">
                                      <p:cBhvr>
                                        <p:cTn id="389" dur="500"/>
                                        <p:tgtEl>
                                          <p:spTgt spid="53"/>
                                        </p:tgtEl>
                                      </p:cBhvr>
                                    </p:animEffect>
                                  </p:childTnLst>
                                </p:cTn>
                              </p:par>
                              <p:par>
                                <p:cTn id="390" presetID="10" presetClass="entr" presetSubtype="0" fill="hold" nodeType="withEffect">
                                  <p:stCondLst>
                                    <p:cond delay="500"/>
                                  </p:stCondLst>
                                  <p:childTnLst>
                                    <p:set>
                                      <p:cBhvr>
                                        <p:cTn id="391" dur="1" fill="hold">
                                          <p:stCondLst>
                                            <p:cond delay="0"/>
                                          </p:stCondLst>
                                        </p:cTn>
                                        <p:tgtEl>
                                          <p:spTgt spid="62"/>
                                        </p:tgtEl>
                                        <p:attrNameLst>
                                          <p:attrName>style.visibility</p:attrName>
                                        </p:attrNameLst>
                                      </p:cBhvr>
                                      <p:to>
                                        <p:strVal val="visible"/>
                                      </p:to>
                                    </p:set>
                                    <p:animEffect transition="in" filter="fade">
                                      <p:cBhvr>
                                        <p:cTn id="392" dur="500"/>
                                        <p:tgtEl>
                                          <p:spTgt spid="62"/>
                                        </p:tgtEl>
                                      </p:cBhvr>
                                    </p:animEffect>
                                  </p:childTnLst>
                                </p:cTn>
                              </p:par>
                              <p:par>
                                <p:cTn id="393" presetID="10" presetClass="entr" presetSubtype="0" fill="hold" nodeType="withEffect">
                                  <p:stCondLst>
                                    <p:cond delay="500"/>
                                  </p:stCondLst>
                                  <p:childTnLst>
                                    <p:set>
                                      <p:cBhvr>
                                        <p:cTn id="394" dur="1" fill="hold">
                                          <p:stCondLst>
                                            <p:cond delay="0"/>
                                          </p:stCondLst>
                                        </p:cTn>
                                        <p:tgtEl>
                                          <p:spTgt spid="59"/>
                                        </p:tgtEl>
                                        <p:attrNameLst>
                                          <p:attrName>style.visibility</p:attrName>
                                        </p:attrNameLst>
                                      </p:cBhvr>
                                      <p:to>
                                        <p:strVal val="visible"/>
                                      </p:to>
                                    </p:set>
                                    <p:animEffect transition="in" filter="fade">
                                      <p:cBhvr>
                                        <p:cTn id="395" dur="500"/>
                                        <p:tgtEl>
                                          <p:spTgt spid="59"/>
                                        </p:tgtEl>
                                      </p:cBhvr>
                                    </p:animEffect>
                                  </p:childTnLst>
                                </p:cTn>
                              </p:par>
                              <p:par>
                                <p:cTn id="396" presetID="10" presetClass="exit" presetSubtype="0" fill="hold" grpId="2" nodeType="withEffect">
                                  <p:stCondLst>
                                    <p:cond delay="0"/>
                                  </p:stCondLst>
                                  <p:childTnLst>
                                    <p:animEffect transition="out" filter="fade">
                                      <p:cBhvr>
                                        <p:cTn id="397" dur="500"/>
                                        <p:tgtEl>
                                          <p:spTgt spid="5"/>
                                        </p:tgtEl>
                                      </p:cBhvr>
                                    </p:animEffect>
                                    <p:set>
                                      <p:cBhvr>
                                        <p:cTn id="39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ldLvl="0" animBg="1"/>
      <p:bldP spid="5" grpId="1" bldLvl="0" animBg="1"/>
      <p:bldP spid="5" grpId="2" bldLvl="0" animBg="1"/>
      <p:bldP spid="6" grpId="0" animBg="1"/>
      <p:bldP spid="6" grpId="1" animBg="1"/>
      <p:bldP spid="7" grpId="0" animBg="1"/>
      <p:bldP spid="7"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pct90">
          <a:fgClr>
            <a:srgbClr val="404040"/>
          </a:fgClr>
          <a:bgClr>
            <a:srgbClr val="595959"/>
          </a:bgClr>
        </a:pattFill>
        <a:effectLst/>
      </p:bgPr>
    </p:bg>
    <p:spTree>
      <p:nvGrpSpPr>
        <p:cNvPr id="1" name=""/>
        <p:cNvGrpSpPr/>
        <p:nvPr/>
      </p:nvGrpSpPr>
      <p:grpSpPr>
        <a:xfrm>
          <a:off x="0" y="0"/>
          <a:ext cx="0" cy="0"/>
          <a:chOff x="0" y="0"/>
          <a:chExt cx="0" cy="0"/>
        </a:xfrm>
      </p:grpSpPr>
      <p:sp>
        <p:nvSpPr>
          <p:cNvPr id="22" name="Freeform 13"/>
          <p:cNvSpPr/>
          <p:nvPr/>
        </p:nvSpPr>
        <p:spPr bwMode="auto">
          <a:xfrm>
            <a:off x="-9766" y="1899183"/>
            <a:ext cx="9121913" cy="3249038"/>
          </a:xfrm>
          <a:custGeom>
            <a:avLst/>
            <a:gdLst>
              <a:gd name="T0" fmla="*/ 657 w 934"/>
              <a:gd name="T1" fmla="*/ 3 h 312"/>
              <a:gd name="T2" fmla="*/ 654 w 934"/>
              <a:gd name="T3" fmla="*/ 0 h 312"/>
              <a:gd name="T4" fmla="*/ 499 w 934"/>
              <a:gd name="T5" fmla="*/ 225 h 312"/>
              <a:gd name="T6" fmla="*/ 0 w 934"/>
              <a:gd name="T7" fmla="*/ 244 h 312"/>
              <a:gd name="T8" fmla="*/ 0 w 934"/>
              <a:gd name="T9" fmla="*/ 312 h 312"/>
              <a:gd name="T10" fmla="*/ 934 w 934"/>
              <a:gd name="T11" fmla="*/ 312 h 312"/>
              <a:gd name="T12" fmla="*/ 760 w 934"/>
              <a:gd name="T13" fmla="*/ 99 h 312"/>
              <a:gd name="T14" fmla="*/ 716 w 934"/>
              <a:gd name="T15" fmla="*/ 57 h 312"/>
              <a:gd name="T16" fmla="*/ 657 w 934"/>
              <a:gd name="T17" fmla="*/ 3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4" h="312">
                <a:moveTo>
                  <a:pt x="657" y="3"/>
                </a:moveTo>
                <a:lnTo>
                  <a:pt x="654" y="0"/>
                </a:lnTo>
                <a:cubicBezTo>
                  <a:pt x="654" y="0"/>
                  <a:pt x="631" y="173"/>
                  <a:pt x="499" y="225"/>
                </a:cubicBezTo>
                <a:cubicBezTo>
                  <a:pt x="366" y="278"/>
                  <a:pt x="92" y="301"/>
                  <a:pt x="0" y="244"/>
                </a:cubicBezTo>
                <a:lnTo>
                  <a:pt x="0" y="312"/>
                </a:lnTo>
                <a:lnTo>
                  <a:pt x="934" y="312"/>
                </a:lnTo>
                <a:cubicBezTo>
                  <a:pt x="934" y="312"/>
                  <a:pt x="808" y="142"/>
                  <a:pt x="760" y="99"/>
                </a:cubicBezTo>
                <a:cubicBezTo>
                  <a:pt x="745" y="86"/>
                  <a:pt x="731" y="70"/>
                  <a:pt x="716" y="57"/>
                </a:cubicBezTo>
                <a:cubicBezTo>
                  <a:pt x="684" y="27"/>
                  <a:pt x="657" y="3"/>
                  <a:pt x="657" y="3"/>
                </a:cubicBezTo>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prstClr val="black"/>
              </a:solidFill>
            </a:endParaRPr>
          </a:p>
        </p:txBody>
      </p:sp>
      <p:grpSp>
        <p:nvGrpSpPr>
          <p:cNvPr id="24" name="组合 23"/>
          <p:cNvGrpSpPr/>
          <p:nvPr/>
        </p:nvGrpSpPr>
        <p:grpSpPr>
          <a:xfrm>
            <a:off x="4450754" y="385374"/>
            <a:ext cx="3450476" cy="1826336"/>
            <a:chOff x="4428098" y="592147"/>
            <a:chExt cx="3450476" cy="1826336"/>
          </a:xfrm>
        </p:grpSpPr>
        <p:sp>
          <p:nvSpPr>
            <p:cNvPr id="35" name="Freeform 12"/>
            <p:cNvSpPr/>
            <p:nvPr/>
          </p:nvSpPr>
          <p:spPr bwMode="auto">
            <a:xfrm>
              <a:off x="4428098" y="1383234"/>
              <a:ext cx="3298793" cy="1035249"/>
            </a:xfrm>
            <a:custGeom>
              <a:avLst/>
              <a:gdLst>
                <a:gd name="T0" fmla="*/ 189 w 364"/>
                <a:gd name="T1" fmla="*/ 0 h 106"/>
                <a:gd name="T2" fmla="*/ 20 w 364"/>
                <a:gd name="T3" fmla="*/ 57 h 106"/>
                <a:gd name="T4" fmla="*/ 0 w 364"/>
                <a:gd name="T5" fmla="*/ 106 h 106"/>
                <a:gd name="T6" fmla="*/ 140 w 364"/>
                <a:gd name="T7" fmla="*/ 66 h 106"/>
                <a:gd name="T8" fmla="*/ 204 w 364"/>
                <a:gd name="T9" fmla="*/ 99 h 106"/>
                <a:gd name="T10" fmla="*/ 209 w 364"/>
                <a:gd name="T11" fmla="*/ 47 h 106"/>
                <a:gd name="T12" fmla="*/ 364 w 364"/>
                <a:gd name="T13" fmla="*/ 16 h 106"/>
                <a:gd name="T14" fmla="*/ 213 w 364"/>
                <a:gd name="T15" fmla="*/ 13 h 106"/>
                <a:gd name="T16" fmla="*/ 189 w 364"/>
                <a:gd name="T1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106">
                  <a:moveTo>
                    <a:pt x="189" y="0"/>
                  </a:moveTo>
                  <a:lnTo>
                    <a:pt x="20" y="57"/>
                  </a:lnTo>
                  <a:lnTo>
                    <a:pt x="0" y="106"/>
                  </a:lnTo>
                  <a:lnTo>
                    <a:pt x="140" y="66"/>
                  </a:lnTo>
                  <a:lnTo>
                    <a:pt x="204" y="99"/>
                  </a:lnTo>
                  <a:lnTo>
                    <a:pt x="209" y="47"/>
                  </a:lnTo>
                  <a:lnTo>
                    <a:pt x="364" y="16"/>
                  </a:lnTo>
                  <a:lnTo>
                    <a:pt x="213" y="13"/>
                  </a:lnTo>
                  <a:lnTo>
                    <a:pt x="189" y="0"/>
                  </a:lnTo>
                </a:path>
              </a:pathLst>
            </a:custGeom>
            <a:solidFill>
              <a:srgbClr val="2E2E2E"/>
            </a:solidFill>
            <a:ln w="0">
              <a:noFill/>
              <a:prstDash val="solid"/>
              <a:round/>
            </a:ln>
          </p:spPr>
          <p:txBody>
            <a:bodyPr vert="horz" wrap="square" lIns="91440" tIns="45720" rIns="91440" bIns="45720" numCol="1" anchor="t" anchorCtr="0" compatLnSpc="1"/>
            <a:lstStyle/>
            <a:p>
              <a:endParaRPr lang="zh-CN" altLang="en-US">
                <a:solidFill>
                  <a:prstClr val="black"/>
                </a:solidFill>
              </a:endParaRPr>
            </a:p>
          </p:txBody>
        </p:sp>
        <p:sp>
          <p:nvSpPr>
            <p:cNvPr id="36" name="Freeform 11"/>
            <p:cNvSpPr/>
            <p:nvPr/>
          </p:nvSpPr>
          <p:spPr bwMode="auto">
            <a:xfrm>
              <a:off x="5814679" y="1480899"/>
              <a:ext cx="580007" cy="625056"/>
            </a:xfrm>
            <a:custGeom>
              <a:avLst/>
              <a:gdLst>
                <a:gd name="T0" fmla="*/ 19 w 64"/>
                <a:gd name="T1" fmla="*/ 0 h 64"/>
                <a:gd name="T2" fmla="*/ 0 w 64"/>
                <a:gd name="T3" fmla="*/ 6 h 64"/>
                <a:gd name="T4" fmla="*/ 64 w 64"/>
                <a:gd name="T5" fmla="*/ 64 h 64"/>
                <a:gd name="T6" fmla="*/ 19 w 64"/>
                <a:gd name="T7" fmla="*/ 0 h 64"/>
              </a:gdLst>
              <a:ahLst/>
              <a:cxnLst>
                <a:cxn ang="0">
                  <a:pos x="T0" y="T1"/>
                </a:cxn>
                <a:cxn ang="0">
                  <a:pos x="T2" y="T3"/>
                </a:cxn>
                <a:cxn ang="0">
                  <a:pos x="T4" y="T5"/>
                </a:cxn>
                <a:cxn ang="0">
                  <a:pos x="T6" y="T7"/>
                </a:cxn>
              </a:cxnLst>
              <a:rect l="0" t="0" r="r" b="b"/>
              <a:pathLst>
                <a:path w="64" h="64">
                  <a:moveTo>
                    <a:pt x="19" y="0"/>
                  </a:moveTo>
                  <a:lnTo>
                    <a:pt x="0" y="6"/>
                  </a:lnTo>
                  <a:lnTo>
                    <a:pt x="64" y="64"/>
                  </a:lnTo>
                  <a:lnTo>
                    <a:pt x="19" y="0"/>
                  </a:lnTo>
                </a:path>
              </a:pathLst>
            </a:custGeom>
            <a:solidFill>
              <a:schemeClr val="bg1">
                <a:lumMod val="50000"/>
              </a:schemeClr>
            </a:solidFill>
            <a:ln w="0">
              <a:noFill/>
              <a:prstDash val="solid"/>
              <a:round/>
            </a:ln>
          </p:spPr>
          <p:txBody>
            <a:bodyPr vert="horz" wrap="square" lIns="91440" tIns="45720" rIns="91440" bIns="45720" numCol="1" anchor="t" anchorCtr="0" compatLnSpc="1"/>
            <a:lstStyle/>
            <a:p>
              <a:endParaRPr lang="zh-CN" altLang="en-US">
                <a:solidFill>
                  <a:prstClr val="black"/>
                </a:solidFill>
              </a:endParaRPr>
            </a:p>
          </p:txBody>
        </p:sp>
        <p:sp>
          <p:nvSpPr>
            <p:cNvPr id="37" name="Freeform 8"/>
            <p:cNvSpPr/>
            <p:nvPr/>
          </p:nvSpPr>
          <p:spPr bwMode="auto">
            <a:xfrm>
              <a:off x="4534930" y="592147"/>
              <a:ext cx="1459082" cy="1435676"/>
            </a:xfrm>
            <a:custGeom>
              <a:avLst/>
              <a:gdLst>
                <a:gd name="T0" fmla="*/ 161 w 161"/>
                <a:gd name="T1" fmla="*/ 91 h 147"/>
                <a:gd name="T2" fmla="*/ 45 w 161"/>
                <a:gd name="T3" fmla="*/ 0 h 147"/>
                <a:gd name="T4" fmla="*/ 0 w 161"/>
                <a:gd name="T5" fmla="*/ 147 h 147"/>
                <a:gd name="T6" fmla="*/ 161 w 161"/>
                <a:gd name="T7" fmla="*/ 91 h 147"/>
              </a:gdLst>
              <a:ahLst/>
              <a:cxnLst>
                <a:cxn ang="0">
                  <a:pos x="T0" y="T1"/>
                </a:cxn>
                <a:cxn ang="0">
                  <a:pos x="T2" y="T3"/>
                </a:cxn>
                <a:cxn ang="0">
                  <a:pos x="T4" y="T5"/>
                </a:cxn>
                <a:cxn ang="0">
                  <a:pos x="T6" y="T7"/>
                </a:cxn>
              </a:cxnLst>
              <a:rect l="0" t="0" r="r" b="b"/>
              <a:pathLst>
                <a:path w="161" h="147">
                  <a:moveTo>
                    <a:pt x="161" y="91"/>
                  </a:moveTo>
                  <a:lnTo>
                    <a:pt x="45" y="0"/>
                  </a:lnTo>
                  <a:lnTo>
                    <a:pt x="0" y="147"/>
                  </a:lnTo>
                  <a:lnTo>
                    <a:pt x="161" y="91"/>
                  </a:lnTo>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prstClr val="black"/>
                </a:solidFill>
              </a:endParaRPr>
            </a:p>
          </p:txBody>
        </p:sp>
        <p:sp>
          <p:nvSpPr>
            <p:cNvPr id="38" name="Freeform 9"/>
            <p:cNvSpPr/>
            <p:nvPr/>
          </p:nvSpPr>
          <p:spPr bwMode="auto">
            <a:xfrm>
              <a:off x="4933223" y="594528"/>
              <a:ext cx="2945351" cy="752021"/>
            </a:xfrm>
            <a:custGeom>
              <a:avLst/>
              <a:gdLst>
                <a:gd name="T0" fmla="*/ 161 w 325"/>
                <a:gd name="T1" fmla="*/ 77 h 77"/>
                <a:gd name="T2" fmla="*/ 0 w 325"/>
                <a:gd name="T3" fmla="*/ 0 h 77"/>
                <a:gd name="T4" fmla="*/ 325 w 325"/>
                <a:gd name="T5" fmla="*/ 44 h 77"/>
                <a:gd name="T6" fmla="*/ 161 w 325"/>
                <a:gd name="T7" fmla="*/ 77 h 77"/>
              </a:gdLst>
              <a:ahLst/>
              <a:cxnLst>
                <a:cxn ang="0">
                  <a:pos x="T0" y="T1"/>
                </a:cxn>
                <a:cxn ang="0">
                  <a:pos x="T2" y="T3"/>
                </a:cxn>
                <a:cxn ang="0">
                  <a:pos x="T4" y="T5"/>
                </a:cxn>
                <a:cxn ang="0">
                  <a:pos x="T6" y="T7"/>
                </a:cxn>
              </a:cxnLst>
              <a:rect l="0" t="0" r="r" b="b"/>
              <a:pathLst>
                <a:path w="325" h="77">
                  <a:moveTo>
                    <a:pt x="161" y="77"/>
                  </a:moveTo>
                  <a:lnTo>
                    <a:pt x="0" y="0"/>
                  </a:lnTo>
                  <a:lnTo>
                    <a:pt x="325" y="44"/>
                  </a:lnTo>
                  <a:lnTo>
                    <a:pt x="161" y="77"/>
                  </a:lnTo>
                </a:path>
              </a:pathLst>
            </a:custGeom>
            <a:solidFill>
              <a:srgbClr val="FFFFFF"/>
            </a:solidFill>
            <a:ln w="0">
              <a:noFill/>
              <a:prstDash val="solid"/>
              <a:round/>
            </a:ln>
          </p:spPr>
          <p:txBody>
            <a:bodyPr vert="horz" wrap="square" lIns="91440" tIns="45720" rIns="91440" bIns="45720" numCol="1" anchor="t" anchorCtr="0" compatLnSpc="1"/>
            <a:lstStyle/>
            <a:p>
              <a:endParaRPr lang="zh-CN" altLang="en-US">
                <a:solidFill>
                  <a:prstClr val="black"/>
                </a:solidFill>
              </a:endParaRPr>
            </a:p>
          </p:txBody>
        </p:sp>
        <p:sp>
          <p:nvSpPr>
            <p:cNvPr id="40" name="Freeform 10"/>
            <p:cNvSpPr/>
            <p:nvPr/>
          </p:nvSpPr>
          <p:spPr bwMode="auto">
            <a:xfrm>
              <a:off x="4953731" y="601914"/>
              <a:ext cx="1440956" cy="1504041"/>
            </a:xfrm>
            <a:custGeom>
              <a:avLst/>
              <a:gdLst>
                <a:gd name="T0" fmla="*/ 159 w 159"/>
                <a:gd name="T1" fmla="*/ 75 h 154"/>
                <a:gd name="T2" fmla="*/ 12 w 159"/>
                <a:gd name="T3" fmla="*/ 6 h 154"/>
                <a:gd name="T4" fmla="*/ 0 w 159"/>
                <a:gd name="T5" fmla="*/ 0 h 154"/>
                <a:gd name="T6" fmla="*/ 114 w 159"/>
                <a:gd name="T7" fmla="*/ 91 h 154"/>
                <a:gd name="T8" fmla="*/ 158 w 159"/>
                <a:gd name="T9" fmla="*/ 154 h 154"/>
                <a:gd name="T10" fmla="*/ 159 w 159"/>
                <a:gd name="T11" fmla="*/ 75 h 154"/>
              </a:gdLst>
              <a:ahLst/>
              <a:cxnLst>
                <a:cxn ang="0">
                  <a:pos x="T0" y="T1"/>
                </a:cxn>
                <a:cxn ang="0">
                  <a:pos x="T2" y="T3"/>
                </a:cxn>
                <a:cxn ang="0">
                  <a:pos x="T4" y="T5"/>
                </a:cxn>
                <a:cxn ang="0">
                  <a:pos x="T6" y="T7"/>
                </a:cxn>
                <a:cxn ang="0">
                  <a:pos x="T8" y="T9"/>
                </a:cxn>
                <a:cxn ang="0">
                  <a:pos x="T10" y="T11"/>
                </a:cxn>
              </a:cxnLst>
              <a:rect l="0" t="0" r="r" b="b"/>
              <a:pathLst>
                <a:path w="159" h="154">
                  <a:moveTo>
                    <a:pt x="159" y="75"/>
                  </a:moveTo>
                  <a:lnTo>
                    <a:pt x="12" y="6"/>
                  </a:lnTo>
                  <a:lnTo>
                    <a:pt x="0" y="0"/>
                  </a:lnTo>
                  <a:lnTo>
                    <a:pt x="114" y="91"/>
                  </a:lnTo>
                  <a:lnTo>
                    <a:pt x="158" y="154"/>
                  </a:lnTo>
                  <a:lnTo>
                    <a:pt x="159" y="75"/>
                  </a:lnTo>
                </a:path>
              </a:pathLst>
            </a:custGeom>
            <a:solidFill>
              <a:schemeClr val="bg1">
                <a:lumMod val="85000"/>
              </a:schemeClr>
            </a:solidFill>
            <a:ln w="0">
              <a:noFill/>
              <a:prstDash val="solid"/>
              <a:round/>
            </a:ln>
          </p:spPr>
          <p:txBody>
            <a:bodyPr vert="horz" wrap="square" lIns="91440" tIns="45720" rIns="91440" bIns="45720" numCol="1" anchor="t" anchorCtr="0" compatLnSpc="1"/>
            <a:lstStyle/>
            <a:p>
              <a:endParaRPr lang="zh-CN" altLang="en-US">
                <a:solidFill>
                  <a:prstClr val="black"/>
                </a:solidFill>
              </a:endParaRPr>
            </a:p>
          </p:txBody>
        </p:sp>
      </p:grpSp>
      <p:sp>
        <p:nvSpPr>
          <p:cNvPr id="41" name="TextBox 40"/>
          <p:cNvSpPr txBox="1"/>
          <p:nvPr/>
        </p:nvSpPr>
        <p:spPr>
          <a:xfrm>
            <a:off x="252730" y="1644650"/>
            <a:ext cx="4395470" cy="953135"/>
          </a:xfrm>
          <a:prstGeom prst="rect">
            <a:avLst/>
          </a:prstGeom>
          <a:noFill/>
        </p:spPr>
        <p:txBody>
          <a:bodyPr wrap="square" rtlCol="0">
            <a:spAutoFit/>
          </a:bodyPr>
          <a:lstStyle/>
          <a:p>
            <a:pPr algn="l"/>
            <a:r>
              <a:rPr lang="zh-CN" altLang="en-US" sz="2800" dirty="0">
                <a:solidFill>
                  <a:srgbClr val="FFC000"/>
                </a:solidFill>
                <a:effectLst>
                  <a:outerShdw blurRad="38100" dist="38100" dir="2700000" algn="tl">
                    <a:srgbClr val="000000">
                      <a:alpha val="43137"/>
                    </a:srgbClr>
                  </a:outerShdw>
                </a:effectLst>
                <a:latin typeface="汉仪大黑简" panose="02010609000101010101" pitchFamily="49" charset="-122"/>
                <a:ea typeface="汉仪大黑简" panose="02010609000101010101" pitchFamily="49" charset="-122"/>
              </a:rPr>
              <a:t>感谢各位老师聆听</a:t>
            </a:r>
            <a:endParaRPr lang="zh-CN" altLang="en-US" sz="2800" dirty="0">
              <a:solidFill>
                <a:srgbClr val="FFC000"/>
              </a:solidFill>
              <a:effectLst>
                <a:outerShdw blurRad="38100" dist="38100" dir="2700000" algn="tl">
                  <a:srgbClr val="000000">
                    <a:alpha val="43137"/>
                  </a:srgbClr>
                </a:outerShdw>
              </a:effectLst>
              <a:latin typeface="汉仪大黑简" panose="02010609000101010101" pitchFamily="49" charset="-122"/>
              <a:ea typeface="汉仪大黑简" panose="02010609000101010101" pitchFamily="49" charset="-122"/>
            </a:endParaRPr>
          </a:p>
          <a:p>
            <a:pPr algn="l"/>
            <a:r>
              <a:rPr lang="zh-CN" altLang="en-US" sz="2800" dirty="0">
                <a:solidFill>
                  <a:srgbClr val="FFC000"/>
                </a:solidFill>
                <a:effectLst>
                  <a:outerShdw blurRad="38100" dist="38100" dir="2700000" algn="tl">
                    <a:srgbClr val="000000">
                      <a:alpha val="43137"/>
                    </a:srgbClr>
                  </a:outerShdw>
                </a:effectLst>
                <a:latin typeface="汉仪大黑简" panose="02010609000101010101" pitchFamily="49" charset="-122"/>
                <a:ea typeface="汉仪大黑简" panose="02010609000101010101" pitchFamily="49" charset="-122"/>
              </a:rPr>
              <a:t>期望各位老师的批评指正</a:t>
            </a:r>
            <a:endParaRPr lang="zh-CN" altLang="en-US" sz="2800" dirty="0">
              <a:solidFill>
                <a:srgbClr val="FFC000"/>
              </a:solidFill>
              <a:effectLst>
                <a:outerShdw blurRad="38100" dist="38100" dir="2700000" algn="tl">
                  <a:srgbClr val="000000">
                    <a:alpha val="43137"/>
                  </a:srgbClr>
                </a:outerShdw>
              </a:effectLst>
              <a:latin typeface="汉仪大黑简" panose="02010609000101010101" pitchFamily="49" charset="-122"/>
              <a:ea typeface="汉仪大黑简" panose="02010609000101010101" pitchFamily="49" charset="-122"/>
            </a:endParaRPr>
          </a:p>
        </p:txBody>
      </p:sp>
      <p:sp>
        <p:nvSpPr>
          <p:cNvPr id="42" name="TextBox 41"/>
          <p:cNvSpPr txBox="1"/>
          <p:nvPr/>
        </p:nvSpPr>
        <p:spPr>
          <a:xfrm>
            <a:off x="765569" y="2845966"/>
            <a:ext cx="4298315" cy="368300"/>
          </a:xfrm>
          <a:prstGeom prst="rect">
            <a:avLst/>
          </a:prstGeom>
          <a:noFill/>
        </p:spPr>
        <p:txBody>
          <a:bodyPr wrap="none" rtlCol="0">
            <a:spAutoFit/>
          </a:bodyPr>
          <a:lstStyle/>
          <a:p>
            <a:pPr algn="ctr"/>
            <a:r>
              <a:rPr lang="zh-CN" altLang="en-US" dirty="0">
                <a:solidFill>
                  <a:srgbClr val="D9D9D9"/>
                </a:solidFill>
                <a:latin typeface="微软雅黑" panose="020B0503020204020204" pitchFamily="34" charset="-122"/>
                <a:ea typeface="微软雅黑" panose="020B0503020204020204" pitchFamily="34" charset="-122"/>
              </a:rPr>
              <a:t>电子信息学院信息安全系     </a:t>
            </a:r>
            <a:r>
              <a:rPr lang="en-US" altLang="zh-CN" dirty="0" smtClean="0">
                <a:solidFill>
                  <a:srgbClr val="D9D9D9"/>
                </a:solidFill>
                <a:latin typeface="微软雅黑" panose="020B0503020204020204" pitchFamily="34" charset="-122"/>
                <a:ea typeface="微软雅黑" panose="020B0503020204020204" pitchFamily="34" charset="-122"/>
              </a:rPr>
              <a:t>2016</a:t>
            </a:r>
            <a:r>
              <a:rPr lang="zh-CN" altLang="en-US" dirty="0" smtClean="0">
                <a:solidFill>
                  <a:srgbClr val="D9D9D9"/>
                </a:solidFill>
                <a:latin typeface="微软雅黑" panose="020B0503020204020204" pitchFamily="34" charset="-122"/>
                <a:ea typeface="微软雅黑" panose="020B0503020204020204" pitchFamily="34" charset="-122"/>
              </a:rPr>
              <a:t>级</a:t>
            </a:r>
            <a:r>
              <a:rPr lang="en-US" altLang="zh-CN" dirty="0">
                <a:solidFill>
                  <a:srgbClr val="D9D9D9"/>
                </a:solidFill>
                <a:latin typeface="微软雅黑" panose="020B0503020204020204" pitchFamily="34" charset="-122"/>
                <a:ea typeface="微软雅黑" panose="020B0503020204020204" pitchFamily="34" charset="-122"/>
              </a:rPr>
              <a:t>08</a:t>
            </a:r>
            <a:r>
              <a:rPr lang="zh-CN" altLang="en-US" dirty="0">
                <a:solidFill>
                  <a:srgbClr val="D9D9D9"/>
                </a:solidFill>
                <a:latin typeface="微软雅黑" panose="020B0503020204020204" pitchFamily="34" charset="-122"/>
                <a:ea typeface="微软雅黑" panose="020B0503020204020204" pitchFamily="34" charset="-122"/>
              </a:rPr>
              <a:t>班</a:t>
            </a:r>
            <a:endParaRPr lang="zh-CN" altLang="en-US" dirty="0">
              <a:solidFill>
                <a:srgbClr val="D9D9D9"/>
              </a:solidFill>
              <a:latin typeface="微软雅黑" panose="020B0503020204020204" pitchFamily="34" charset="-122"/>
              <a:ea typeface="微软雅黑" panose="020B0503020204020204" pitchFamily="34" charset="-122"/>
            </a:endParaRPr>
          </a:p>
        </p:txBody>
      </p:sp>
      <p:sp>
        <p:nvSpPr>
          <p:cNvPr id="43" name="Freeform 7"/>
          <p:cNvSpPr/>
          <p:nvPr/>
        </p:nvSpPr>
        <p:spPr bwMode="auto">
          <a:xfrm>
            <a:off x="6383995" y="1909990"/>
            <a:ext cx="2788329" cy="3239135"/>
          </a:xfrm>
          <a:custGeom>
            <a:avLst/>
            <a:gdLst>
              <a:gd name="T0" fmla="*/ 0 w 179"/>
              <a:gd name="T1" fmla="*/ 0 h 217"/>
              <a:gd name="T2" fmla="*/ 179 w 179"/>
              <a:gd name="T3" fmla="*/ 216 h 217"/>
              <a:gd name="T4" fmla="*/ 156 w 179"/>
              <a:gd name="T5" fmla="*/ 217 h 217"/>
              <a:gd name="T6" fmla="*/ 96 w 179"/>
              <a:gd name="T7" fmla="*/ 117 h 217"/>
              <a:gd name="T8" fmla="*/ 0 w 179"/>
              <a:gd name="T9" fmla="*/ 0 h 217"/>
              <a:gd name="connsiteX0" fmla="*/ 116 w 10116"/>
              <a:gd name="connsiteY0" fmla="*/ 0 h 10000"/>
              <a:gd name="connsiteX1" fmla="*/ 10116 w 10116"/>
              <a:gd name="connsiteY1" fmla="*/ 9954 h 10000"/>
              <a:gd name="connsiteX2" fmla="*/ 8831 w 10116"/>
              <a:gd name="connsiteY2" fmla="*/ 10000 h 10000"/>
              <a:gd name="connsiteX3" fmla="*/ 5479 w 10116"/>
              <a:gd name="connsiteY3" fmla="*/ 5392 h 10000"/>
              <a:gd name="connsiteX4" fmla="*/ 0 w 10116"/>
              <a:gd name="connsiteY4" fmla="*/ 0 h 10000"/>
              <a:gd name="connsiteX0-1" fmla="*/ 116 w 10116"/>
              <a:gd name="connsiteY0-2" fmla="*/ 0 h 9954"/>
              <a:gd name="connsiteX1-3" fmla="*/ 10116 w 10116"/>
              <a:gd name="connsiteY1-4" fmla="*/ 9954 h 9954"/>
              <a:gd name="connsiteX2-5" fmla="*/ 8509 w 10116"/>
              <a:gd name="connsiteY2-6" fmla="*/ 9934 h 9954"/>
              <a:gd name="connsiteX3-7" fmla="*/ 5479 w 10116"/>
              <a:gd name="connsiteY3-8" fmla="*/ 5392 h 9954"/>
              <a:gd name="connsiteX4-9" fmla="*/ 0 w 10116"/>
              <a:gd name="connsiteY4-10" fmla="*/ 0 h 9954"/>
              <a:gd name="connsiteX0-11" fmla="*/ 115 w 10000"/>
              <a:gd name="connsiteY0-12" fmla="*/ 0 h 10046"/>
              <a:gd name="connsiteX1-13" fmla="*/ 10000 w 10000"/>
              <a:gd name="connsiteY1-14" fmla="*/ 10000 h 10046"/>
              <a:gd name="connsiteX2-15" fmla="*/ 8371 w 10000"/>
              <a:gd name="connsiteY2-16" fmla="*/ 10046 h 10046"/>
              <a:gd name="connsiteX3-17" fmla="*/ 5416 w 10000"/>
              <a:gd name="connsiteY3-18" fmla="*/ 5417 h 10046"/>
              <a:gd name="connsiteX4-19" fmla="*/ 0 w 10000"/>
              <a:gd name="connsiteY4-20" fmla="*/ 0 h 10046"/>
              <a:gd name="connsiteX0-21" fmla="*/ 115 w 10000"/>
              <a:gd name="connsiteY0-22" fmla="*/ 0 h 10046"/>
              <a:gd name="connsiteX1-23" fmla="*/ 10000 w 10000"/>
              <a:gd name="connsiteY1-24" fmla="*/ 10000 h 10046"/>
              <a:gd name="connsiteX2-25" fmla="*/ 8371 w 10000"/>
              <a:gd name="connsiteY2-26" fmla="*/ 10046 h 10046"/>
              <a:gd name="connsiteX3-27" fmla="*/ 5416 w 10000"/>
              <a:gd name="connsiteY3-28" fmla="*/ 5417 h 10046"/>
              <a:gd name="connsiteX4-29" fmla="*/ 0 w 10000"/>
              <a:gd name="connsiteY4-30" fmla="*/ 0 h 10046"/>
              <a:gd name="connsiteX0-31" fmla="*/ 115 w 10000"/>
              <a:gd name="connsiteY0-32" fmla="*/ 0 h 10046"/>
              <a:gd name="connsiteX1-33" fmla="*/ 10000 w 10000"/>
              <a:gd name="connsiteY1-34" fmla="*/ 10000 h 10046"/>
              <a:gd name="connsiteX2-35" fmla="*/ 8371 w 10000"/>
              <a:gd name="connsiteY2-36" fmla="*/ 10046 h 10046"/>
              <a:gd name="connsiteX3-37" fmla="*/ 4959 w 10000"/>
              <a:gd name="connsiteY3-38" fmla="*/ 5205 h 10046"/>
              <a:gd name="connsiteX4-39" fmla="*/ 0 w 10000"/>
              <a:gd name="connsiteY4-40" fmla="*/ 0 h 10046"/>
              <a:gd name="connsiteX0-41" fmla="*/ 115 w 10000"/>
              <a:gd name="connsiteY0-42" fmla="*/ 0 h 10046"/>
              <a:gd name="connsiteX1-43" fmla="*/ 10000 w 10000"/>
              <a:gd name="connsiteY1-44" fmla="*/ 10000 h 10046"/>
              <a:gd name="connsiteX2-45" fmla="*/ 8371 w 10000"/>
              <a:gd name="connsiteY2-46" fmla="*/ 10046 h 10046"/>
              <a:gd name="connsiteX3-47" fmla="*/ 4959 w 10000"/>
              <a:gd name="connsiteY3-48" fmla="*/ 5205 h 10046"/>
              <a:gd name="connsiteX4-49" fmla="*/ 0 w 10000"/>
              <a:gd name="connsiteY4-50" fmla="*/ 0 h 10046"/>
              <a:gd name="connsiteX0-51" fmla="*/ 396 w 10281"/>
              <a:gd name="connsiteY0-52" fmla="*/ 273 h 10319"/>
              <a:gd name="connsiteX1-53" fmla="*/ 10281 w 10281"/>
              <a:gd name="connsiteY1-54" fmla="*/ 10273 h 10319"/>
              <a:gd name="connsiteX2-55" fmla="*/ 8652 w 10281"/>
              <a:gd name="connsiteY2-56" fmla="*/ 10319 h 10319"/>
              <a:gd name="connsiteX3-57" fmla="*/ 5240 w 10281"/>
              <a:gd name="connsiteY3-58" fmla="*/ 5478 h 10319"/>
              <a:gd name="connsiteX4-59" fmla="*/ 0 w 10281"/>
              <a:gd name="connsiteY4-60" fmla="*/ 0 h 1031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281" h="10319">
                <a:moveTo>
                  <a:pt x="396" y="273"/>
                </a:moveTo>
                <a:cubicBezTo>
                  <a:pt x="396" y="273"/>
                  <a:pt x="6281" y="3807"/>
                  <a:pt x="10281" y="10273"/>
                </a:cubicBezTo>
                <a:lnTo>
                  <a:pt x="8652" y="10319"/>
                </a:lnTo>
                <a:cubicBezTo>
                  <a:pt x="7929" y="9092"/>
                  <a:pt x="7008" y="7654"/>
                  <a:pt x="5240" y="5478"/>
                </a:cubicBezTo>
                <a:cubicBezTo>
                  <a:pt x="3031" y="2793"/>
                  <a:pt x="166" y="231"/>
                  <a:pt x="0" y="0"/>
                </a:cubicBezTo>
              </a:path>
            </a:pathLst>
          </a:custGeom>
          <a:solidFill>
            <a:srgbClr val="FFC000"/>
          </a:solidFill>
          <a:ln w="0">
            <a:noFill/>
            <a:prstDash val="solid"/>
            <a:round/>
          </a:ln>
        </p:spPr>
        <p:txBody>
          <a:bodyPr vert="horz" wrap="square" lIns="91440" tIns="45720" rIns="91440" bIns="45720" numCol="1" anchor="t" anchorCtr="0" compatLnSpc="1"/>
          <a:lstStyle/>
          <a:p>
            <a:endParaRPr lang="zh-CN" altLang="en-US">
              <a:solidFill>
                <a:prstClr val="black"/>
              </a:solidFill>
            </a:endParaRPr>
          </a:p>
        </p:txBody>
      </p:sp>
      <p:sp>
        <p:nvSpPr>
          <p:cNvPr id="44" name="TextBox 43"/>
          <p:cNvSpPr txBox="1"/>
          <p:nvPr/>
        </p:nvSpPr>
        <p:spPr>
          <a:xfrm>
            <a:off x="1567267" y="3431215"/>
            <a:ext cx="2473325" cy="260350"/>
          </a:xfrm>
          <a:prstGeom prst="rect">
            <a:avLst/>
          </a:prstGeom>
          <a:noFill/>
        </p:spPr>
        <p:txBody>
          <a:bodyPr wrap="none" rtlCol="0">
            <a:spAutoFit/>
          </a:bodyPr>
          <a:lstStyle/>
          <a:p>
            <a:pPr algn="ctr"/>
            <a:r>
              <a:rPr lang="zh-CN" altLang="en-US" sz="1100" b="1" dirty="0">
                <a:solidFill>
                  <a:prstClr val="white">
                    <a:lumMod val="65000"/>
                  </a:prstClr>
                </a:solidFill>
                <a:latin typeface="微软雅黑" panose="020B0503020204020204" pitchFamily="34" charset="-122"/>
                <a:ea typeface="微软雅黑" panose="020B0503020204020204" pitchFamily="34" charset="-122"/>
              </a:rPr>
              <a:t>答辩人</a:t>
            </a:r>
            <a:r>
              <a:rPr lang="zh-CN" altLang="en-US" sz="1100" b="1" dirty="0" smtClean="0">
                <a:solidFill>
                  <a:prstClr val="white">
                    <a:lumMod val="65000"/>
                  </a:prstClr>
                </a:solidFill>
                <a:latin typeface="微软雅黑" panose="020B0503020204020204" pitchFamily="34" charset="-122"/>
                <a:ea typeface="微软雅黑" panose="020B0503020204020204" pitchFamily="34" charset="-122"/>
              </a:rPr>
              <a:t>：周慧雨       指导老师</a:t>
            </a:r>
            <a:r>
              <a:rPr lang="zh-CN" altLang="en-US" sz="1100" dirty="0">
                <a:solidFill>
                  <a:prstClr val="white">
                    <a:lumMod val="65000"/>
                  </a:prstClr>
                </a:solidFill>
                <a:latin typeface="微软雅黑" panose="020B0503020204020204" pitchFamily="34" charset="-122"/>
                <a:ea typeface="微软雅黑" panose="020B0503020204020204" pitchFamily="34" charset="-122"/>
              </a:rPr>
              <a:t>： 张磊</a:t>
            </a:r>
            <a:endParaRPr lang="zh-CN" altLang="en-US" sz="1100" dirty="0">
              <a:solidFill>
                <a:prstClr val="white">
                  <a:lumMod val="65000"/>
                </a:prstClr>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773186" y="3388861"/>
            <a:ext cx="406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Freeform 6"/>
          <p:cNvSpPr/>
          <p:nvPr/>
        </p:nvSpPr>
        <p:spPr bwMode="auto">
          <a:xfrm>
            <a:off x="-25006" y="1915926"/>
            <a:ext cx="6417701" cy="3385752"/>
          </a:xfrm>
          <a:custGeom>
            <a:avLst/>
            <a:gdLst>
              <a:gd name="T0" fmla="*/ 0 w 899"/>
              <a:gd name="T1" fmla="*/ 360 h 489"/>
              <a:gd name="T2" fmla="*/ 2 w 899"/>
              <a:gd name="T3" fmla="*/ 356 h 489"/>
              <a:gd name="T4" fmla="*/ 899 w 899"/>
              <a:gd name="T5" fmla="*/ 0 h 489"/>
              <a:gd name="T6" fmla="*/ 0 w 899"/>
              <a:gd name="T7" fmla="*/ 477 h 489"/>
              <a:gd name="T8" fmla="*/ 0 w 899"/>
              <a:gd name="T9" fmla="*/ 360 h 489"/>
              <a:gd name="connsiteX0" fmla="*/ 0 w 9926"/>
              <a:gd name="connsiteY0" fmla="*/ 7226 h 9662"/>
              <a:gd name="connsiteX1" fmla="*/ 22 w 9926"/>
              <a:gd name="connsiteY1" fmla="*/ 7144 h 9662"/>
              <a:gd name="connsiteX2" fmla="*/ 9926 w 9926"/>
              <a:gd name="connsiteY2" fmla="*/ 0 h 9662"/>
              <a:gd name="connsiteX3" fmla="*/ 0 w 9926"/>
              <a:gd name="connsiteY3" fmla="*/ 9619 h 9662"/>
              <a:gd name="connsiteX4" fmla="*/ 0 w 9926"/>
              <a:gd name="connsiteY4" fmla="*/ 7226 h 9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26" h="9662">
                <a:moveTo>
                  <a:pt x="0" y="7226"/>
                </a:moveTo>
                <a:cubicBezTo>
                  <a:pt x="7" y="7199"/>
                  <a:pt x="15" y="7171"/>
                  <a:pt x="22" y="7144"/>
                </a:cubicBezTo>
                <a:cubicBezTo>
                  <a:pt x="3660" y="9864"/>
                  <a:pt x="9147" y="6748"/>
                  <a:pt x="9926" y="0"/>
                </a:cubicBezTo>
                <a:cubicBezTo>
                  <a:pt x="9081" y="9366"/>
                  <a:pt x="3604" y="9864"/>
                  <a:pt x="0" y="9619"/>
                </a:cubicBezTo>
                <a:lnTo>
                  <a:pt x="0" y="7226"/>
                </a:lnTo>
              </a:path>
            </a:pathLst>
          </a:custGeom>
          <a:solidFill>
            <a:srgbClr val="FFC000"/>
          </a:solidFill>
          <a:ln>
            <a:noFill/>
          </a:ln>
        </p:spPr>
        <p:txBody>
          <a:bodyPr vert="horz" wrap="square" lIns="91440" tIns="45720" rIns="91440" bIns="45720" numCol="1" anchor="t" anchorCtr="0" compatLnSpc="1"/>
          <a:lstStyle/>
          <a:p>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3362"/>
    </mc:Choice>
    <mc:Fallback>
      <p:transition spd="slow" advTm="13362"/>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1500" fill="hold"/>
                                            <p:tgtEl>
                                              <p:spTgt spid="24"/>
                                            </p:tgtEl>
                                            <p:attrNameLst>
                                              <p:attrName>ppt_x</p:attrName>
                                            </p:attrNameLst>
                                          </p:cBhvr>
                                          <p:tavLst>
                                            <p:tav tm="0">
                                              <p:val>
                                                <p:strVal val="1+#ppt_w/2"/>
                                              </p:val>
                                            </p:tav>
                                            <p:tav tm="100000">
                                              <p:val>
                                                <p:strVal val="#ppt_x"/>
                                              </p:val>
                                            </p:tav>
                                          </p:tavLst>
                                        </p:anim>
                                        <p:anim calcmode="lin" valueType="num">
                                          <p:cBhvr additive="base">
                                            <p:cTn id="8" dur="1500" fill="hold"/>
                                            <p:tgtEl>
                                              <p:spTgt spid="24"/>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2" presetClass="entr" presetSubtype="1"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wipe(up)">
                                          <p:cBhvr>
                                            <p:cTn id="15" dur="500"/>
                                            <p:tgtEl>
                                              <p:spTgt spid="43"/>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up)">
                                          <p:cBhvr>
                                            <p:cTn id="18" dur="500"/>
                                            <p:tgtEl>
                                              <p:spTgt spid="5"/>
                                            </p:tgtEl>
                                          </p:cBhvr>
                                        </p:animEffect>
                                      </p:childTnLst>
                                    </p:cTn>
                                  </p:par>
                                </p:childTnLst>
                              </p:cTn>
                            </p:par>
                            <p:par>
                              <p:cTn id="19" fill="hold">
                                <p:stCondLst>
                                  <p:cond delay="2000"/>
                                </p:stCondLst>
                                <p:childTnLst>
                                  <p:par>
                                    <p:cTn id="20" presetID="22" presetClass="entr" presetSubtype="4" fill="hold" grpId="0" nodeType="afterEffect">
                                      <p:stCondLst>
                                        <p:cond delay="500"/>
                                      </p:stCondLst>
                                      <p:iterate type="lt">
                                        <p:tmPct val="10000"/>
                                      </p:iterate>
                                      <p:childTnLst>
                                        <p:set>
                                          <p:cBhvr>
                                            <p:cTn id="21" dur="1" fill="hold">
                                              <p:stCondLst>
                                                <p:cond delay="0"/>
                                              </p:stCondLst>
                                            </p:cTn>
                                            <p:tgtEl>
                                              <p:spTgt spid="41"/>
                                            </p:tgtEl>
                                            <p:attrNameLst>
                                              <p:attrName>style.visibility</p:attrName>
                                            </p:attrNameLst>
                                          </p:cBhvr>
                                          <p:to>
                                            <p:strVal val="visible"/>
                                          </p:to>
                                        </p:set>
                                        <p:animEffect transition="in" filter="wipe(down)">
                                          <p:cBhvr>
                                            <p:cTn id="22" dur="1000"/>
                                            <p:tgtEl>
                                              <p:spTgt spid="41"/>
                                            </p:tgtEl>
                                          </p:cBhvr>
                                        </p:animEffect>
                                      </p:childTnLst>
                                    </p:cTn>
                                  </p:par>
                                </p:childTnLst>
                              </p:cTn>
                            </p:par>
                            <p:par>
                              <p:cTn id="23" fill="hold">
                                <p:stCondLst>
                                  <p:cond delay="5300"/>
                                </p:stCondLst>
                                <p:childTnLst>
                                  <p:par>
                                    <p:cTn id="24" presetID="22" presetClass="entr" presetSubtype="8" fill="hold" grpId="0" nodeType="after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wipe(left)">
                                          <p:cBhvr>
                                            <p:cTn id="26" dur="1000"/>
                                            <p:tgtEl>
                                              <p:spTgt spid="42"/>
                                            </p:tgtEl>
                                          </p:cBhvr>
                                        </p:animEffect>
                                      </p:childTnLst>
                                    </p:cTn>
                                  </p:par>
                                </p:childTnLst>
                              </p:cTn>
                            </p:par>
                            <p:par>
                              <p:cTn id="27" fill="hold">
                                <p:stCondLst>
                                  <p:cond delay="6300"/>
                                </p:stCondLst>
                                <p:childTnLst>
                                  <p:par>
                                    <p:cTn id="28" presetID="2" presetClass="entr" presetSubtype="4" fill="hold" nodeType="afterEffect" p14:presetBounceEnd="50000">
                                      <p:stCondLst>
                                        <p:cond delay="0"/>
                                      </p:stCondLst>
                                      <p:childTnLst>
                                        <p:set>
                                          <p:cBhvr>
                                            <p:cTn id="29" dur="1" fill="hold">
                                              <p:stCondLst>
                                                <p:cond delay="0"/>
                                              </p:stCondLst>
                                            </p:cTn>
                                            <p:tgtEl>
                                              <p:spTgt spid="46"/>
                                            </p:tgtEl>
                                            <p:attrNameLst>
                                              <p:attrName>style.visibility</p:attrName>
                                            </p:attrNameLst>
                                          </p:cBhvr>
                                          <p:to>
                                            <p:strVal val="visible"/>
                                          </p:to>
                                        </p:set>
                                        <p:anim calcmode="lin" valueType="num" p14:bounceEnd="50000">
                                          <p:cBhvr additive="base">
                                            <p:cTn id="30" dur="500" fill="hold"/>
                                            <p:tgtEl>
                                              <p:spTgt spid="46"/>
                                            </p:tgtEl>
                                            <p:attrNameLst>
                                              <p:attrName>ppt_x</p:attrName>
                                            </p:attrNameLst>
                                          </p:cBhvr>
                                          <p:tavLst>
                                            <p:tav tm="0">
                                              <p:val>
                                                <p:strVal val="#ppt_x"/>
                                              </p:val>
                                            </p:tav>
                                            <p:tav tm="100000">
                                              <p:val>
                                                <p:strVal val="#ppt_x"/>
                                              </p:val>
                                            </p:tav>
                                          </p:tavLst>
                                        </p:anim>
                                        <p:anim calcmode="lin" valueType="num" p14:bounceEnd="50000">
                                          <p:cBhvr additive="base">
                                            <p:cTn id="31" dur="500" fill="hold"/>
                                            <p:tgtEl>
                                              <p:spTgt spid="46"/>
                                            </p:tgtEl>
                                            <p:attrNameLst>
                                              <p:attrName>ppt_y</p:attrName>
                                            </p:attrNameLst>
                                          </p:cBhvr>
                                          <p:tavLst>
                                            <p:tav tm="0">
                                              <p:val>
                                                <p:strVal val="1+#ppt_h/2"/>
                                              </p:val>
                                            </p:tav>
                                            <p:tav tm="100000">
                                              <p:val>
                                                <p:strVal val="#ppt_y"/>
                                              </p:val>
                                            </p:tav>
                                          </p:tavLst>
                                        </p:anim>
                                      </p:childTnLst>
                                    </p:cTn>
                                  </p:par>
                                </p:childTnLst>
                              </p:cTn>
                            </p:par>
                            <p:par>
                              <p:cTn id="32" fill="hold">
                                <p:stCondLst>
                                  <p:cond delay="6800"/>
                                </p:stCondLst>
                                <p:childTnLst>
                                  <p:par>
                                    <p:cTn id="33" presetID="22" presetClass="entr" presetSubtype="8" fill="hold" grpId="0" nodeType="after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wipe(left)">
                                          <p:cBhvr>
                                            <p:cTn id="35"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1" grpId="0"/>
          <p:bldP spid="42" grpId="0"/>
          <p:bldP spid="43" grpId="0" animBg="1"/>
          <p:bldP spid="44" grpId="0"/>
          <p:bldP spid="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1500" fill="hold"/>
                                            <p:tgtEl>
                                              <p:spTgt spid="24"/>
                                            </p:tgtEl>
                                            <p:attrNameLst>
                                              <p:attrName>ppt_x</p:attrName>
                                            </p:attrNameLst>
                                          </p:cBhvr>
                                          <p:tavLst>
                                            <p:tav tm="0">
                                              <p:val>
                                                <p:strVal val="1+#ppt_w/2"/>
                                              </p:val>
                                            </p:tav>
                                            <p:tav tm="100000">
                                              <p:val>
                                                <p:strVal val="#ppt_x"/>
                                              </p:val>
                                            </p:tav>
                                          </p:tavLst>
                                        </p:anim>
                                        <p:anim calcmode="lin" valueType="num">
                                          <p:cBhvr additive="base">
                                            <p:cTn id="8" dur="1500" fill="hold"/>
                                            <p:tgtEl>
                                              <p:spTgt spid="24"/>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2" presetClass="entr" presetSubtype="1"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wipe(up)">
                                          <p:cBhvr>
                                            <p:cTn id="15" dur="500"/>
                                            <p:tgtEl>
                                              <p:spTgt spid="43"/>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up)">
                                          <p:cBhvr>
                                            <p:cTn id="18" dur="500"/>
                                            <p:tgtEl>
                                              <p:spTgt spid="5"/>
                                            </p:tgtEl>
                                          </p:cBhvr>
                                        </p:animEffect>
                                      </p:childTnLst>
                                    </p:cTn>
                                  </p:par>
                                </p:childTnLst>
                              </p:cTn>
                            </p:par>
                            <p:par>
                              <p:cTn id="19" fill="hold">
                                <p:stCondLst>
                                  <p:cond delay="2000"/>
                                </p:stCondLst>
                                <p:childTnLst>
                                  <p:par>
                                    <p:cTn id="20" presetID="22" presetClass="entr" presetSubtype="4" fill="hold" grpId="0" nodeType="afterEffect">
                                      <p:stCondLst>
                                        <p:cond delay="500"/>
                                      </p:stCondLst>
                                      <p:iterate type="lt">
                                        <p:tmPct val="10000"/>
                                      </p:iterate>
                                      <p:childTnLst>
                                        <p:set>
                                          <p:cBhvr>
                                            <p:cTn id="21" dur="1" fill="hold">
                                              <p:stCondLst>
                                                <p:cond delay="0"/>
                                              </p:stCondLst>
                                            </p:cTn>
                                            <p:tgtEl>
                                              <p:spTgt spid="41"/>
                                            </p:tgtEl>
                                            <p:attrNameLst>
                                              <p:attrName>style.visibility</p:attrName>
                                            </p:attrNameLst>
                                          </p:cBhvr>
                                          <p:to>
                                            <p:strVal val="visible"/>
                                          </p:to>
                                        </p:set>
                                        <p:animEffect transition="in" filter="wipe(down)">
                                          <p:cBhvr>
                                            <p:cTn id="22" dur="1000"/>
                                            <p:tgtEl>
                                              <p:spTgt spid="41"/>
                                            </p:tgtEl>
                                          </p:cBhvr>
                                        </p:animEffect>
                                      </p:childTnLst>
                                    </p:cTn>
                                  </p:par>
                                </p:childTnLst>
                              </p:cTn>
                            </p:par>
                            <p:par>
                              <p:cTn id="23" fill="hold">
                                <p:stCondLst>
                                  <p:cond delay="5300"/>
                                </p:stCondLst>
                                <p:childTnLst>
                                  <p:par>
                                    <p:cTn id="24" presetID="22" presetClass="entr" presetSubtype="8" fill="hold" grpId="0" nodeType="after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wipe(left)">
                                          <p:cBhvr>
                                            <p:cTn id="26" dur="1000"/>
                                            <p:tgtEl>
                                              <p:spTgt spid="42"/>
                                            </p:tgtEl>
                                          </p:cBhvr>
                                        </p:animEffect>
                                      </p:childTnLst>
                                    </p:cTn>
                                  </p:par>
                                </p:childTnLst>
                              </p:cTn>
                            </p:par>
                            <p:par>
                              <p:cTn id="27" fill="hold">
                                <p:stCondLst>
                                  <p:cond delay="6300"/>
                                </p:stCondLst>
                                <p:childTnLst>
                                  <p:par>
                                    <p:cTn id="28" presetID="2" presetClass="entr" presetSubtype="4" fill="hold" nodeType="afterEffect">
                                      <p:stCondLst>
                                        <p:cond delay="0"/>
                                      </p:stCondLst>
                                      <p:childTnLst>
                                        <p:set>
                                          <p:cBhvr>
                                            <p:cTn id="29" dur="1" fill="hold">
                                              <p:stCondLst>
                                                <p:cond delay="0"/>
                                              </p:stCondLst>
                                            </p:cTn>
                                            <p:tgtEl>
                                              <p:spTgt spid="46"/>
                                            </p:tgtEl>
                                            <p:attrNameLst>
                                              <p:attrName>style.visibility</p:attrName>
                                            </p:attrNameLst>
                                          </p:cBhvr>
                                          <p:to>
                                            <p:strVal val="visible"/>
                                          </p:to>
                                        </p:set>
                                        <p:anim calcmode="lin" valueType="num">
                                          <p:cBhvr additive="base">
                                            <p:cTn id="30" dur="500" fill="hold"/>
                                            <p:tgtEl>
                                              <p:spTgt spid="46"/>
                                            </p:tgtEl>
                                            <p:attrNameLst>
                                              <p:attrName>ppt_x</p:attrName>
                                            </p:attrNameLst>
                                          </p:cBhvr>
                                          <p:tavLst>
                                            <p:tav tm="0">
                                              <p:val>
                                                <p:strVal val="#ppt_x"/>
                                              </p:val>
                                            </p:tav>
                                            <p:tav tm="100000">
                                              <p:val>
                                                <p:strVal val="#ppt_x"/>
                                              </p:val>
                                            </p:tav>
                                          </p:tavLst>
                                        </p:anim>
                                        <p:anim calcmode="lin" valueType="num">
                                          <p:cBhvr additive="base">
                                            <p:cTn id="31" dur="500" fill="hold"/>
                                            <p:tgtEl>
                                              <p:spTgt spid="46"/>
                                            </p:tgtEl>
                                            <p:attrNameLst>
                                              <p:attrName>ppt_y</p:attrName>
                                            </p:attrNameLst>
                                          </p:cBhvr>
                                          <p:tavLst>
                                            <p:tav tm="0">
                                              <p:val>
                                                <p:strVal val="1+#ppt_h/2"/>
                                              </p:val>
                                            </p:tav>
                                            <p:tav tm="100000">
                                              <p:val>
                                                <p:strVal val="#ppt_y"/>
                                              </p:val>
                                            </p:tav>
                                          </p:tavLst>
                                        </p:anim>
                                      </p:childTnLst>
                                    </p:cTn>
                                  </p:par>
                                </p:childTnLst>
                              </p:cTn>
                            </p:par>
                            <p:par>
                              <p:cTn id="32" fill="hold">
                                <p:stCondLst>
                                  <p:cond delay="6800"/>
                                </p:stCondLst>
                                <p:childTnLst>
                                  <p:par>
                                    <p:cTn id="33" presetID="22" presetClass="entr" presetSubtype="8" fill="hold" grpId="0" nodeType="after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wipe(left)">
                                          <p:cBhvr>
                                            <p:cTn id="35"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1" grpId="0"/>
          <p:bldP spid="42" grpId="0"/>
          <p:bldP spid="43" grpId="0" animBg="1"/>
          <p:bldP spid="44" grpId="0"/>
          <p:bldP spid="5"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4802961" y="3158247"/>
            <a:ext cx="1209199" cy="756084"/>
          </a:xfrm>
          <a:prstGeom prst="line">
            <a:avLst/>
          </a:prstGeom>
          <a:ln w="12700">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2760530" y="1790095"/>
            <a:ext cx="1055894" cy="576064"/>
          </a:xfrm>
          <a:prstGeom prst="line">
            <a:avLst/>
          </a:prstGeom>
          <a:ln w="12700">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536504" y="1315361"/>
            <a:ext cx="133228" cy="906783"/>
          </a:xfrm>
          <a:prstGeom prst="line">
            <a:avLst/>
          </a:prstGeom>
          <a:ln w="12700">
            <a:solidFill>
              <a:srgbClr val="414455"/>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2275920" y="1415966"/>
            <a:ext cx="576064" cy="5760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1</a:t>
            </a:r>
            <a:endParaRPr lang="zh-CN" altLang="en-US" sz="3200" dirty="0"/>
          </a:p>
        </p:txBody>
      </p:sp>
      <p:sp>
        <p:nvSpPr>
          <p:cNvPr id="26" name="椭圆 25"/>
          <p:cNvSpPr/>
          <p:nvPr/>
        </p:nvSpPr>
        <p:spPr>
          <a:xfrm>
            <a:off x="4367999" y="684210"/>
            <a:ext cx="672096" cy="672096"/>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2</a:t>
            </a:r>
            <a:endParaRPr lang="zh-CN" altLang="en-US" sz="3200" dirty="0"/>
          </a:p>
        </p:txBody>
      </p:sp>
      <p:sp>
        <p:nvSpPr>
          <p:cNvPr id="29" name="椭圆 28"/>
          <p:cNvSpPr/>
          <p:nvPr/>
        </p:nvSpPr>
        <p:spPr>
          <a:xfrm>
            <a:off x="5915762" y="3678227"/>
            <a:ext cx="669726" cy="669726"/>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4</a:t>
            </a:r>
            <a:endParaRPr lang="zh-CN" altLang="en-US" sz="3200" dirty="0"/>
          </a:p>
        </p:txBody>
      </p:sp>
      <p:sp>
        <p:nvSpPr>
          <p:cNvPr id="24" name="TextBox 23"/>
          <p:cNvSpPr txBox="1"/>
          <p:nvPr/>
        </p:nvSpPr>
        <p:spPr>
          <a:xfrm>
            <a:off x="1207135" y="1096010"/>
            <a:ext cx="1996440" cy="583565"/>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研究背景及意义</a:t>
            </a:r>
            <a:endParaRPr lang="en-US" altLang="zh-CN" sz="2400" b="1" dirty="0">
              <a:latin typeface="微软雅黑" panose="020B0503020204020204" pitchFamily="34" charset="-122"/>
              <a:ea typeface="微软雅黑" panose="020B0503020204020204" pitchFamily="34" charset="-122"/>
            </a:endParaRPr>
          </a:p>
          <a:p>
            <a:pPr algn="ctr"/>
            <a:endParaRPr lang="zh-CN" altLang="en-US" sz="1400" dirty="0"/>
          </a:p>
        </p:txBody>
      </p:sp>
      <p:sp>
        <p:nvSpPr>
          <p:cNvPr id="31" name="TextBox 30"/>
          <p:cNvSpPr txBox="1"/>
          <p:nvPr/>
        </p:nvSpPr>
        <p:spPr>
          <a:xfrm>
            <a:off x="5205791" y="754801"/>
            <a:ext cx="1097280" cy="36830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研究现状</a:t>
            </a:r>
            <a:endParaRPr lang="zh-CN" altLang="en-US" b="1" dirty="0">
              <a:latin typeface="微软雅黑" panose="020B0503020204020204" pitchFamily="34" charset="-122"/>
              <a:ea typeface="微软雅黑" panose="020B0503020204020204" pitchFamily="34" charset="-122"/>
            </a:endParaRPr>
          </a:p>
        </p:txBody>
      </p:sp>
      <p:sp>
        <p:nvSpPr>
          <p:cNvPr id="32" name="TextBox 31"/>
          <p:cNvSpPr txBox="1"/>
          <p:nvPr/>
        </p:nvSpPr>
        <p:spPr>
          <a:xfrm>
            <a:off x="6764134" y="3795886"/>
            <a:ext cx="1097280" cy="36830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技术路线</a:t>
            </a:r>
            <a:endParaRPr lang="zh-CN" altLang="en-US" b="1" dirty="0">
              <a:latin typeface="微软雅黑" panose="020B0503020204020204" pitchFamily="34" charset="-122"/>
              <a:ea typeface="微软雅黑" panose="020B0503020204020204" pitchFamily="34" charset="-122"/>
            </a:endParaRPr>
          </a:p>
        </p:txBody>
      </p:sp>
      <p:cxnSp>
        <p:nvCxnSpPr>
          <p:cNvPr id="17" name="直接连接符 16"/>
          <p:cNvCxnSpPr/>
          <p:nvPr/>
        </p:nvCxnSpPr>
        <p:spPr>
          <a:xfrm flipV="1">
            <a:off x="4966399" y="2294151"/>
            <a:ext cx="1514321" cy="288032"/>
          </a:xfrm>
          <a:prstGeom prst="line">
            <a:avLst/>
          </a:prstGeom>
          <a:ln w="12700">
            <a:solidFill>
              <a:srgbClr val="414455"/>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6084168" y="1923678"/>
            <a:ext cx="679965" cy="67996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3</a:t>
            </a:r>
            <a:endParaRPr lang="zh-CN" altLang="en-US" sz="3200" dirty="0"/>
          </a:p>
        </p:txBody>
      </p:sp>
      <p:cxnSp>
        <p:nvCxnSpPr>
          <p:cNvPr id="27" name="直接连接符 26"/>
          <p:cNvCxnSpPr/>
          <p:nvPr/>
        </p:nvCxnSpPr>
        <p:spPr>
          <a:xfrm flipH="1">
            <a:off x="3159253" y="2993439"/>
            <a:ext cx="553597" cy="1018545"/>
          </a:xfrm>
          <a:prstGeom prst="line">
            <a:avLst/>
          </a:prstGeom>
          <a:ln w="12700">
            <a:solidFill>
              <a:srgbClr val="414455"/>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2760618" y="3999210"/>
            <a:ext cx="720080" cy="72008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5</a:t>
            </a:r>
            <a:endParaRPr lang="zh-CN" altLang="en-US" sz="3200" dirty="0"/>
          </a:p>
        </p:txBody>
      </p:sp>
      <p:sp>
        <p:nvSpPr>
          <p:cNvPr id="34" name="TextBox 33"/>
          <p:cNvSpPr txBox="1"/>
          <p:nvPr/>
        </p:nvSpPr>
        <p:spPr>
          <a:xfrm>
            <a:off x="1656898" y="4164327"/>
            <a:ext cx="1097280" cy="36830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预期目标</a:t>
            </a:r>
            <a:endParaRPr lang="zh-CN" altLang="en-US" sz="1100" b="1" dirty="0">
              <a:latin typeface="微软雅黑" panose="020B0503020204020204" pitchFamily="34" charset="-122"/>
              <a:ea typeface="微软雅黑" panose="020B0503020204020204" pitchFamily="34" charset="-122"/>
            </a:endParaRPr>
          </a:p>
        </p:txBody>
      </p:sp>
      <p:sp>
        <p:nvSpPr>
          <p:cNvPr id="4" name="椭圆 3"/>
          <p:cNvSpPr/>
          <p:nvPr/>
        </p:nvSpPr>
        <p:spPr>
          <a:xfrm>
            <a:off x="3586788" y="1740987"/>
            <a:ext cx="1970424" cy="1970424"/>
          </a:xfrm>
          <a:prstGeom prst="ellipse">
            <a:avLst/>
          </a:prstGeom>
          <a:solidFill>
            <a:srgbClr val="404040"/>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35"/>
          <p:cNvSpPr txBox="1"/>
          <p:nvPr/>
        </p:nvSpPr>
        <p:spPr>
          <a:xfrm>
            <a:off x="3876308" y="2571750"/>
            <a:ext cx="1415772" cy="830997"/>
          </a:xfrm>
          <a:prstGeom prst="rect">
            <a:avLst/>
          </a:prstGeom>
          <a:noFill/>
        </p:spPr>
        <p:txBody>
          <a:bodyPr wrap="none" rtlCol="0">
            <a:spAutoFit/>
          </a:bodyPr>
          <a:lstStyle/>
          <a:p>
            <a:pPr algn="ctr"/>
            <a:r>
              <a:rPr lang="zh-CN" altLang="en-US" sz="4800" b="1" dirty="0">
                <a:solidFill>
                  <a:srgbClr val="FFFFFF"/>
                </a:solidFill>
                <a:latin typeface="微软雅黑" panose="020B0503020204020204" pitchFamily="34" charset="-122"/>
                <a:ea typeface="微软雅黑" panose="020B0503020204020204" pitchFamily="34" charset="-122"/>
              </a:rPr>
              <a:t>目录</a:t>
            </a:r>
            <a:endParaRPr lang="zh-CN" altLang="en-US" sz="4800" b="1" dirty="0">
              <a:solidFill>
                <a:srgbClr val="FFFFFF"/>
              </a:solidFill>
              <a:latin typeface="微软雅黑" panose="020B0503020204020204" pitchFamily="34" charset="-122"/>
              <a:ea typeface="微软雅黑" panose="020B0503020204020204" pitchFamily="34" charset="-122"/>
            </a:endParaRPr>
          </a:p>
        </p:txBody>
      </p:sp>
      <p:pic>
        <p:nvPicPr>
          <p:cNvPr id="1026" name="Picture 2" descr="C:\Users\Administrator\Desktop\未标题-2.png"/>
          <p:cNvPicPr>
            <a:picLocks noChangeAspect="1" noChangeArrowheads="1"/>
          </p:cNvPicPr>
          <p:nvPr/>
        </p:nvPicPr>
        <p:blipFill>
          <a:blip r:embed="rId1"/>
          <a:srcRect/>
          <a:stretch>
            <a:fillRect/>
          </a:stretch>
        </p:blipFill>
        <p:spPr bwMode="auto">
          <a:xfrm>
            <a:off x="4143425" y="2100264"/>
            <a:ext cx="856695" cy="531789"/>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6843395" y="2078990"/>
            <a:ext cx="1586230"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研究内容</a:t>
            </a:r>
            <a:endParaRPr lang="zh-CN" altLang="en-US" b="1">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advTm="0">
        <p:push dir="u"/>
      </p:transition>
    </mc:Choice>
    <mc:Fallback>
      <p:transition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down)">
                                      <p:cBhvr>
                                        <p:cTn id="13" dur="500"/>
                                        <p:tgtEl>
                                          <p:spTgt spid="20"/>
                                        </p:tgtEl>
                                      </p:cBhvr>
                                    </p:animEffect>
                                  </p:childTnLst>
                                </p:cTn>
                              </p:par>
                              <p:par>
                                <p:cTn id="14" presetID="22" presetClass="entr" presetSubtype="1"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par>
                                <p:cTn id="17" presetID="2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8"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par>
                                <p:cTn id="23" presetID="22" presetClass="entr" presetSubtype="1"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up)">
                                      <p:cBhvr>
                                        <p:cTn id="25" dur="500"/>
                                        <p:tgtEl>
                                          <p:spTgt spid="27"/>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ppt_w</p:attrName>
                                        </p:attrNameLst>
                                      </p:cBhvr>
                                      <p:tavLst>
                                        <p:tav tm="0">
                                          <p:val>
                                            <p:fltVal val="0"/>
                                          </p:val>
                                        </p:tav>
                                        <p:tav tm="100000">
                                          <p:val>
                                            <p:strVal val="#ppt_w"/>
                                          </p:val>
                                        </p:tav>
                                      </p:tavLst>
                                    </p:anim>
                                    <p:anim calcmode="lin" valueType="num">
                                      <p:cBhvr>
                                        <p:cTn id="30" dur="500" fill="hold"/>
                                        <p:tgtEl>
                                          <p:spTgt spid="23"/>
                                        </p:tgtEl>
                                        <p:attrNameLst>
                                          <p:attrName>ppt_h</p:attrName>
                                        </p:attrNameLst>
                                      </p:cBhvr>
                                      <p:tavLst>
                                        <p:tav tm="0">
                                          <p:val>
                                            <p:fltVal val="0"/>
                                          </p:val>
                                        </p:tav>
                                        <p:tav tm="100000">
                                          <p:val>
                                            <p:strVal val="#ppt_h"/>
                                          </p:val>
                                        </p:tav>
                                      </p:tavLst>
                                    </p:anim>
                                    <p:animEffect transition="in" filter="fade">
                                      <p:cBhvr>
                                        <p:cTn id="31" dur="500"/>
                                        <p:tgtEl>
                                          <p:spTgt spid="23"/>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p:cTn id="34" dur="500" fill="hold"/>
                                        <p:tgtEl>
                                          <p:spTgt spid="26"/>
                                        </p:tgtEl>
                                        <p:attrNameLst>
                                          <p:attrName>ppt_w</p:attrName>
                                        </p:attrNameLst>
                                      </p:cBhvr>
                                      <p:tavLst>
                                        <p:tav tm="0">
                                          <p:val>
                                            <p:fltVal val="0"/>
                                          </p:val>
                                        </p:tav>
                                        <p:tav tm="100000">
                                          <p:val>
                                            <p:strVal val="#ppt_w"/>
                                          </p:val>
                                        </p:tav>
                                      </p:tavLst>
                                    </p:anim>
                                    <p:anim calcmode="lin" valueType="num">
                                      <p:cBhvr>
                                        <p:cTn id="35" dur="500" fill="hold"/>
                                        <p:tgtEl>
                                          <p:spTgt spid="26"/>
                                        </p:tgtEl>
                                        <p:attrNameLst>
                                          <p:attrName>ppt_h</p:attrName>
                                        </p:attrNameLst>
                                      </p:cBhvr>
                                      <p:tavLst>
                                        <p:tav tm="0">
                                          <p:val>
                                            <p:fltVal val="0"/>
                                          </p:val>
                                        </p:tav>
                                        <p:tav tm="100000">
                                          <p:val>
                                            <p:strVal val="#ppt_h"/>
                                          </p:val>
                                        </p:tav>
                                      </p:tavLst>
                                    </p:anim>
                                    <p:animEffect transition="in" filter="fade">
                                      <p:cBhvr>
                                        <p:cTn id="36" dur="500"/>
                                        <p:tgtEl>
                                          <p:spTgt spid="26"/>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p:cTn id="39" dur="500" fill="hold"/>
                                        <p:tgtEl>
                                          <p:spTgt spid="29"/>
                                        </p:tgtEl>
                                        <p:attrNameLst>
                                          <p:attrName>ppt_w</p:attrName>
                                        </p:attrNameLst>
                                      </p:cBhvr>
                                      <p:tavLst>
                                        <p:tav tm="0">
                                          <p:val>
                                            <p:fltVal val="0"/>
                                          </p:val>
                                        </p:tav>
                                        <p:tav tm="100000">
                                          <p:val>
                                            <p:strVal val="#ppt_w"/>
                                          </p:val>
                                        </p:tav>
                                      </p:tavLst>
                                    </p:anim>
                                    <p:anim calcmode="lin" valueType="num">
                                      <p:cBhvr>
                                        <p:cTn id="40" dur="500" fill="hold"/>
                                        <p:tgtEl>
                                          <p:spTgt spid="29"/>
                                        </p:tgtEl>
                                        <p:attrNameLst>
                                          <p:attrName>ppt_h</p:attrName>
                                        </p:attrNameLst>
                                      </p:cBhvr>
                                      <p:tavLst>
                                        <p:tav tm="0">
                                          <p:val>
                                            <p:fltVal val="0"/>
                                          </p:val>
                                        </p:tav>
                                        <p:tav tm="100000">
                                          <p:val>
                                            <p:strVal val="#ppt_h"/>
                                          </p:val>
                                        </p:tav>
                                      </p:tavLst>
                                    </p:anim>
                                    <p:animEffect transition="in" filter="fade">
                                      <p:cBhvr>
                                        <p:cTn id="41" dur="500"/>
                                        <p:tgtEl>
                                          <p:spTgt spid="29"/>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p:cTn id="44" dur="500" fill="hold"/>
                                        <p:tgtEl>
                                          <p:spTgt spid="21"/>
                                        </p:tgtEl>
                                        <p:attrNameLst>
                                          <p:attrName>ppt_w</p:attrName>
                                        </p:attrNameLst>
                                      </p:cBhvr>
                                      <p:tavLst>
                                        <p:tav tm="0">
                                          <p:val>
                                            <p:fltVal val="0"/>
                                          </p:val>
                                        </p:tav>
                                        <p:tav tm="100000">
                                          <p:val>
                                            <p:strVal val="#ppt_w"/>
                                          </p:val>
                                        </p:tav>
                                      </p:tavLst>
                                    </p:anim>
                                    <p:anim calcmode="lin" valueType="num">
                                      <p:cBhvr>
                                        <p:cTn id="45" dur="500" fill="hold"/>
                                        <p:tgtEl>
                                          <p:spTgt spid="21"/>
                                        </p:tgtEl>
                                        <p:attrNameLst>
                                          <p:attrName>ppt_h</p:attrName>
                                        </p:attrNameLst>
                                      </p:cBhvr>
                                      <p:tavLst>
                                        <p:tav tm="0">
                                          <p:val>
                                            <p:fltVal val="0"/>
                                          </p:val>
                                        </p:tav>
                                        <p:tav tm="100000">
                                          <p:val>
                                            <p:strVal val="#ppt_h"/>
                                          </p:val>
                                        </p:tav>
                                      </p:tavLst>
                                    </p:anim>
                                    <p:animEffect transition="in" filter="fade">
                                      <p:cBhvr>
                                        <p:cTn id="46" dur="500"/>
                                        <p:tgtEl>
                                          <p:spTgt spid="21"/>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p:cTn id="49" dur="500" fill="hold"/>
                                        <p:tgtEl>
                                          <p:spTgt spid="30"/>
                                        </p:tgtEl>
                                        <p:attrNameLst>
                                          <p:attrName>ppt_w</p:attrName>
                                        </p:attrNameLst>
                                      </p:cBhvr>
                                      <p:tavLst>
                                        <p:tav tm="0">
                                          <p:val>
                                            <p:fltVal val="0"/>
                                          </p:val>
                                        </p:tav>
                                        <p:tav tm="100000">
                                          <p:val>
                                            <p:strVal val="#ppt_w"/>
                                          </p:val>
                                        </p:tav>
                                      </p:tavLst>
                                    </p:anim>
                                    <p:anim calcmode="lin" valueType="num">
                                      <p:cBhvr>
                                        <p:cTn id="50" dur="500" fill="hold"/>
                                        <p:tgtEl>
                                          <p:spTgt spid="30"/>
                                        </p:tgtEl>
                                        <p:attrNameLst>
                                          <p:attrName>ppt_h</p:attrName>
                                        </p:attrNameLst>
                                      </p:cBhvr>
                                      <p:tavLst>
                                        <p:tav tm="0">
                                          <p:val>
                                            <p:fltVal val="0"/>
                                          </p:val>
                                        </p:tav>
                                        <p:tav tm="100000">
                                          <p:val>
                                            <p:strVal val="#ppt_h"/>
                                          </p:val>
                                        </p:tav>
                                      </p:tavLst>
                                    </p:anim>
                                    <p:animEffect transition="in" filter="fade">
                                      <p:cBhvr>
                                        <p:cTn id="51" dur="500"/>
                                        <p:tgtEl>
                                          <p:spTgt spid="30"/>
                                        </p:tgtEl>
                                      </p:cBhvr>
                                    </p:animEffect>
                                  </p:childTnLst>
                                </p:cTn>
                              </p:par>
                            </p:childTnLst>
                          </p:cTn>
                        </p:par>
                        <p:par>
                          <p:cTn id="52" fill="hold">
                            <p:stCondLst>
                              <p:cond delay="1500"/>
                            </p:stCondLst>
                            <p:childTnLst>
                              <p:par>
                                <p:cTn id="53" presetID="26" presetClass="emph" presetSubtype="0" fill="hold" grpId="1" nodeType="afterEffect">
                                  <p:stCondLst>
                                    <p:cond delay="0"/>
                                  </p:stCondLst>
                                  <p:childTnLst>
                                    <p:animEffect transition="out" filter="fade">
                                      <p:cBhvr>
                                        <p:cTn id="54" dur="500" tmFilter="0, 0; .2, .5; .8, .5; 1, 0"/>
                                        <p:tgtEl>
                                          <p:spTgt spid="23"/>
                                        </p:tgtEl>
                                      </p:cBhvr>
                                    </p:animEffect>
                                    <p:animScale>
                                      <p:cBhvr>
                                        <p:cTn id="55" dur="250" autoRev="1" fill="hold"/>
                                        <p:tgtEl>
                                          <p:spTgt spid="23"/>
                                        </p:tgtEl>
                                      </p:cBhvr>
                                      <p:by x="105000" y="105000"/>
                                    </p:animScale>
                                  </p:childTnLst>
                                </p:cTn>
                              </p:par>
                            </p:childTnLst>
                          </p:cTn>
                        </p:par>
                        <p:par>
                          <p:cTn id="56" fill="hold">
                            <p:stCondLst>
                              <p:cond delay="2000"/>
                            </p:stCondLst>
                            <p:childTnLst>
                              <p:par>
                                <p:cTn id="57" presetID="22" presetClass="entr" presetSubtype="4"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down)">
                                      <p:cBhvr>
                                        <p:cTn id="59" dur="500"/>
                                        <p:tgtEl>
                                          <p:spTgt spid="24"/>
                                        </p:tgtEl>
                                      </p:cBhvr>
                                    </p:animEffect>
                                  </p:childTnLst>
                                </p:cTn>
                              </p:par>
                            </p:childTnLst>
                          </p:cTn>
                        </p:par>
                        <p:par>
                          <p:cTn id="60" fill="hold">
                            <p:stCondLst>
                              <p:cond delay="2500"/>
                            </p:stCondLst>
                            <p:childTnLst>
                              <p:par>
                                <p:cTn id="61" presetID="26" presetClass="emph" presetSubtype="0" fill="hold" grpId="1" nodeType="afterEffect">
                                  <p:stCondLst>
                                    <p:cond delay="0"/>
                                  </p:stCondLst>
                                  <p:childTnLst>
                                    <p:animEffect transition="out" filter="fade">
                                      <p:cBhvr>
                                        <p:cTn id="62" dur="500" tmFilter="0, 0; .2, .5; .8, .5; 1, 0"/>
                                        <p:tgtEl>
                                          <p:spTgt spid="26"/>
                                        </p:tgtEl>
                                      </p:cBhvr>
                                    </p:animEffect>
                                    <p:animScale>
                                      <p:cBhvr>
                                        <p:cTn id="63" dur="250" autoRev="1" fill="hold"/>
                                        <p:tgtEl>
                                          <p:spTgt spid="26"/>
                                        </p:tgtEl>
                                      </p:cBhvr>
                                      <p:by x="105000" y="105000"/>
                                    </p:animScale>
                                  </p:childTnLst>
                                </p:cTn>
                              </p:par>
                            </p:childTnLst>
                          </p:cTn>
                        </p:par>
                        <p:par>
                          <p:cTn id="64" fill="hold">
                            <p:stCondLst>
                              <p:cond delay="3000"/>
                            </p:stCondLst>
                            <p:childTnLst>
                              <p:par>
                                <p:cTn id="65" presetID="22" presetClass="entr" presetSubtype="8" fill="hold" grpId="0"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left)">
                                      <p:cBhvr>
                                        <p:cTn id="67" dur="500"/>
                                        <p:tgtEl>
                                          <p:spTgt spid="31"/>
                                        </p:tgtEl>
                                      </p:cBhvr>
                                    </p:animEffect>
                                  </p:childTnLst>
                                </p:cTn>
                              </p:par>
                            </p:childTnLst>
                          </p:cTn>
                        </p:par>
                        <p:par>
                          <p:cTn id="68" fill="hold">
                            <p:stCondLst>
                              <p:cond delay="3500"/>
                            </p:stCondLst>
                            <p:childTnLst>
                              <p:par>
                                <p:cTn id="69" presetID="26" presetClass="emph" presetSubtype="0" fill="hold" grpId="1" nodeType="afterEffect">
                                  <p:stCondLst>
                                    <p:cond delay="0"/>
                                  </p:stCondLst>
                                  <p:childTnLst>
                                    <p:animEffect transition="out" filter="fade">
                                      <p:cBhvr>
                                        <p:cTn id="70" dur="500" tmFilter="0, 0; .2, .5; .8, .5; 1, 0"/>
                                        <p:tgtEl>
                                          <p:spTgt spid="21"/>
                                        </p:tgtEl>
                                      </p:cBhvr>
                                    </p:animEffect>
                                    <p:animScale>
                                      <p:cBhvr>
                                        <p:cTn id="71" dur="250" autoRev="1" fill="hold"/>
                                        <p:tgtEl>
                                          <p:spTgt spid="21"/>
                                        </p:tgtEl>
                                      </p:cBhvr>
                                      <p:by x="105000" y="105000"/>
                                    </p:animScale>
                                  </p:childTnLst>
                                </p:cTn>
                              </p:par>
                            </p:childTnLst>
                          </p:cTn>
                        </p:par>
                        <p:par>
                          <p:cTn id="72" fill="hold">
                            <p:stCondLst>
                              <p:cond delay="4000"/>
                            </p:stCondLst>
                            <p:childTnLst>
                              <p:par>
                                <p:cTn id="73" presetID="26" presetClass="emph" presetSubtype="0" fill="hold" grpId="1" nodeType="afterEffect">
                                  <p:stCondLst>
                                    <p:cond delay="0"/>
                                  </p:stCondLst>
                                  <p:childTnLst>
                                    <p:animEffect transition="out" filter="fade">
                                      <p:cBhvr>
                                        <p:cTn id="74" dur="500" tmFilter="0, 0; .2, .5; .8, .5; 1, 0"/>
                                        <p:tgtEl>
                                          <p:spTgt spid="29"/>
                                        </p:tgtEl>
                                      </p:cBhvr>
                                    </p:animEffect>
                                    <p:animScale>
                                      <p:cBhvr>
                                        <p:cTn id="75" dur="250" autoRev="1" fill="hold"/>
                                        <p:tgtEl>
                                          <p:spTgt spid="29"/>
                                        </p:tgtEl>
                                      </p:cBhvr>
                                      <p:by x="105000" y="105000"/>
                                    </p:animScale>
                                  </p:childTnLst>
                                </p:cTn>
                              </p:par>
                            </p:childTnLst>
                          </p:cTn>
                        </p:par>
                        <p:par>
                          <p:cTn id="76" fill="hold">
                            <p:stCondLst>
                              <p:cond delay="4500"/>
                            </p:stCondLst>
                            <p:childTnLst>
                              <p:par>
                                <p:cTn id="77" presetID="16" presetClass="entr" presetSubtype="21" fill="hold" grpId="0" nodeType="after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barn(inVertical)">
                                      <p:cBhvr>
                                        <p:cTn id="79" dur="500"/>
                                        <p:tgtEl>
                                          <p:spTgt spid="32"/>
                                        </p:tgtEl>
                                      </p:cBhvr>
                                    </p:animEffect>
                                  </p:childTnLst>
                                </p:cTn>
                              </p:par>
                            </p:childTnLst>
                          </p:cTn>
                        </p:par>
                        <p:par>
                          <p:cTn id="80" fill="hold">
                            <p:stCondLst>
                              <p:cond delay="5000"/>
                            </p:stCondLst>
                            <p:childTnLst>
                              <p:par>
                                <p:cTn id="81" presetID="26" presetClass="emph" presetSubtype="0" fill="hold" grpId="1" nodeType="afterEffect">
                                  <p:stCondLst>
                                    <p:cond delay="0"/>
                                  </p:stCondLst>
                                  <p:childTnLst>
                                    <p:animEffect transition="out" filter="fade">
                                      <p:cBhvr>
                                        <p:cTn id="82" dur="500" tmFilter="0, 0; .2, .5; .8, .5; 1, 0"/>
                                        <p:tgtEl>
                                          <p:spTgt spid="30"/>
                                        </p:tgtEl>
                                      </p:cBhvr>
                                    </p:animEffect>
                                    <p:animScale>
                                      <p:cBhvr>
                                        <p:cTn id="83" dur="250" autoRev="1" fill="hold"/>
                                        <p:tgtEl>
                                          <p:spTgt spid="30"/>
                                        </p:tgtEl>
                                      </p:cBhvr>
                                      <p:by x="105000" y="105000"/>
                                    </p:animScale>
                                  </p:childTnLst>
                                </p:cTn>
                              </p:par>
                            </p:childTnLst>
                          </p:cTn>
                        </p:par>
                        <p:par>
                          <p:cTn id="84" fill="hold">
                            <p:stCondLst>
                              <p:cond delay="5500"/>
                            </p:stCondLst>
                            <p:childTnLst>
                              <p:par>
                                <p:cTn id="85" presetID="22" presetClass="entr" presetSubtype="8" fill="hold" grpId="0" nodeType="after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wipe(left)">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6" grpId="0" animBg="1"/>
      <p:bldP spid="26" grpId="1" animBg="1"/>
      <p:bldP spid="29" grpId="0" animBg="1"/>
      <p:bldP spid="29" grpId="1" animBg="1"/>
      <p:bldP spid="24" grpId="0"/>
      <p:bldP spid="31" grpId="0"/>
      <p:bldP spid="32" grpId="0"/>
      <p:bldP spid="21" grpId="0" animBg="1"/>
      <p:bldP spid="21" grpId="1" animBg="1"/>
      <p:bldP spid="30" grpId="0" bldLvl="0" animBg="1"/>
      <p:bldP spid="30" grpId="1" bldLvl="0" animBg="1"/>
      <p:bldP spid="34" grpId="0"/>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4" name="Freeform 7"/>
          <p:cNvSpPr/>
          <p:nvPr/>
        </p:nvSpPr>
        <p:spPr bwMode="auto">
          <a:xfrm>
            <a:off x="2623331" y="3411175"/>
            <a:ext cx="5405054" cy="960775"/>
          </a:xfrm>
          <a:custGeom>
            <a:avLst/>
            <a:gdLst>
              <a:gd name="T0" fmla="*/ 417 w 417"/>
              <a:gd name="T1" fmla="*/ 15 h 139"/>
              <a:gd name="T2" fmla="*/ 121 w 417"/>
              <a:gd name="T3" fmla="*/ 0 h 139"/>
              <a:gd name="T4" fmla="*/ 53 w 417"/>
              <a:gd name="T5" fmla="*/ 50 h 139"/>
              <a:gd name="T6" fmla="*/ 0 w 417"/>
              <a:gd name="T7" fmla="*/ 139 h 139"/>
              <a:gd name="T8" fmla="*/ 417 w 417"/>
              <a:gd name="T9" fmla="*/ 15 h 139"/>
              <a:gd name="connsiteX0" fmla="*/ 10000 w 10000"/>
              <a:gd name="connsiteY0" fmla="*/ 1373 h 10294"/>
              <a:gd name="connsiteX1" fmla="*/ 2902 w 10000"/>
              <a:gd name="connsiteY1" fmla="*/ 294 h 10294"/>
              <a:gd name="connsiteX2" fmla="*/ 775 w 10000"/>
              <a:gd name="connsiteY2" fmla="*/ 0 h 10294"/>
              <a:gd name="connsiteX3" fmla="*/ 0 w 10000"/>
              <a:gd name="connsiteY3" fmla="*/ 10294 h 10294"/>
              <a:gd name="connsiteX4" fmla="*/ 10000 w 10000"/>
              <a:gd name="connsiteY4" fmla="*/ 1373 h 10294"/>
              <a:gd name="connsiteX0-1" fmla="*/ 10000 w 10000"/>
              <a:gd name="connsiteY0-2" fmla="*/ 3673 h 12594"/>
              <a:gd name="connsiteX1-3" fmla="*/ 2902 w 10000"/>
              <a:gd name="connsiteY1-4" fmla="*/ 0 h 12594"/>
              <a:gd name="connsiteX2-5" fmla="*/ 775 w 10000"/>
              <a:gd name="connsiteY2-6" fmla="*/ 2300 h 12594"/>
              <a:gd name="connsiteX3-7" fmla="*/ 0 w 10000"/>
              <a:gd name="connsiteY3-8" fmla="*/ 12594 h 12594"/>
              <a:gd name="connsiteX4-9" fmla="*/ 10000 w 10000"/>
              <a:gd name="connsiteY4-10" fmla="*/ 3673 h 12594"/>
              <a:gd name="connsiteX0-11" fmla="*/ 10000 w 10000"/>
              <a:gd name="connsiteY0-12" fmla="*/ 4453 h 13374"/>
              <a:gd name="connsiteX1-13" fmla="*/ 2902 w 10000"/>
              <a:gd name="connsiteY1-14" fmla="*/ 780 h 13374"/>
              <a:gd name="connsiteX2-15" fmla="*/ 560 w 10000"/>
              <a:gd name="connsiteY2-16" fmla="*/ 0 h 13374"/>
              <a:gd name="connsiteX3-17" fmla="*/ 0 w 10000"/>
              <a:gd name="connsiteY3-18" fmla="*/ 13374 h 13374"/>
              <a:gd name="connsiteX4-19" fmla="*/ 10000 w 10000"/>
              <a:gd name="connsiteY4-20" fmla="*/ 4453 h 13374"/>
              <a:gd name="connsiteX0-21" fmla="*/ 10000 w 10000"/>
              <a:gd name="connsiteY0-22" fmla="*/ 4453 h 13374"/>
              <a:gd name="connsiteX1-23" fmla="*/ 2902 w 10000"/>
              <a:gd name="connsiteY1-24" fmla="*/ 780 h 13374"/>
              <a:gd name="connsiteX2-25" fmla="*/ 560 w 10000"/>
              <a:gd name="connsiteY2-26" fmla="*/ 0 h 13374"/>
              <a:gd name="connsiteX3-27" fmla="*/ 0 w 10000"/>
              <a:gd name="connsiteY3-28" fmla="*/ 13374 h 13374"/>
              <a:gd name="connsiteX4-29" fmla="*/ 10000 w 10000"/>
              <a:gd name="connsiteY4-30" fmla="*/ 4453 h 13374"/>
              <a:gd name="connsiteX0-31" fmla="*/ 10000 w 10000"/>
              <a:gd name="connsiteY0-32" fmla="*/ 4453 h 13374"/>
              <a:gd name="connsiteX1-33" fmla="*/ 2902 w 10000"/>
              <a:gd name="connsiteY1-34" fmla="*/ 780 h 13374"/>
              <a:gd name="connsiteX2-35" fmla="*/ 560 w 10000"/>
              <a:gd name="connsiteY2-36" fmla="*/ 0 h 13374"/>
              <a:gd name="connsiteX3-37" fmla="*/ 0 w 10000"/>
              <a:gd name="connsiteY3-38" fmla="*/ 13374 h 13374"/>
              <a:gd name="connsiteX4-39" fmla="*/ 10000 w 10000"/>
              <a:gd name="connsiteY4-40" fmla="*/ 4453 h 133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3374">
                <a:moveTo>
                  <a:pt x="10000" y="4453"/>
                </a:moveTo>
                <a:lnTo>
                  <a:pt x="2902" y="780"/>
                </a:lnTo>
                <a:lnTo>
                  <a:pt x="560" y="0"/>
                </a:lnTo>
                <a:cubicBezTo>
                  <a:pt x="403" y="3755"/>
                  <a:pt x="172" y="9295"/>
                  <a:pt x="0" y="13374"/>
                </a:cubicBezTo>
                <a:lnTo>
                  <a:pt x="10000" y="4453"/>
                </a:lnTo>
              </a:path>
            </a:pathLst>
          </a:custGeom>
          <a:solidFill>
            <a:srgbClr val="FFC000">
              <a:alpha val="89804"/>
            </a:srgbClr>
          </a:solidFill>
          <a:ln w="0">
            <a:noFill/>
            <a:prstDash val="solid"/>
            <a:round/>
          </a:ln>
        </p:spPr>
        <p:txBody>
          <a:bodyPr vert="horz" wrap="square" lIns="91440" tIns="45720" rIns="91440" bIns="45720" numCol="1" anchor="t" anchorCtr="0" compatLnSpc="1"/>
          <a:lstStyle/>
          <a:p>
            <a:endParaRPr lang="zh-CN" altLang="en-US"/>
          </a:p>
        </p:txBody>
      </p:sp>
      <p:sp>
        <p:nvSpPr>
          <p:cNvPr id="15" name="Freeform 6"/>
          <p:cNvSpPr/>
          <p:nvPr/>
        </p:nvSpPr>
        <p:spPr bwMode="auto">
          <a:xfrm>
            <a:off x="1210263" y="1376194"/>
            <a:ext cx="6779000" cy="2383324"/>
          </a:xfrm>
          <a:custGeom>
            <a:avLst/>
            <a:gdLst>
              <a:gd name="T0" fmla="*/ 0 w 523"/>
              <a:gd name="T1" fmla="*/ 157 h 182"/>
              <a:gd name="T2" fmla="*/ 7 w 523"/>
              <a:gd name="T3" fmla="*/ 12 h 182"/>
              <a:gd name="T4" fmla="*/ 519 w 523"/>
              <a:gd name="T5" fmla="*/ 0 h 182"/>
              <a:gd name="T6" fmla="*/ 523 w 523"/>
              <a:gd name="T7" fmla="*/ 182 h 182"/>
              <a:gd name="T8" fmla="*/ 0 w 523"/>
              <a:gd name="T9" fmla="*/ 157 h 182"/>
              <a:gd name="connsiteX0" fmla="*/ 0 w 10000"/>
              <a:gd name="connsiteY0" fmla="*/ 8626 h 10000"/>
              <a:gd name="connsiteX1" fmla="*/ 148 w 10000"/>
              <a:gd name="connsiteY1" fmla="*/ 1778 h 10000"/>
              <a:gd name="connsiteX2" fmla="*/ 9924 w 10000"/>
              <a:gd name="connsiteY2" fmla="*/ 0 h 10000"/>
              <a:gd name="connsiteX3" fmla="*/ 10000 w 10000"/>
              <a:gd name="connsiteY3" fmla="*/ 10000 h 10000"/>
              <a:gd name="connsiteX4" fmla="*/ 0 w 10000"/>
              <a:gd name="connsiteY4" fmla="*/ 862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8626"/>
                </a:moveTo>
                <a:cubicBezTo>
                  <a:pt x="49" y="6343"/>
                  <a:pt x="99" y="4061"/>
                  <a:pt x="148" y="1778"/>
                </a:cubicBezTo>
                <a:lnTo>
                  <a:pt x="9924" y="0"/>
                </a:lnTo>
                <a:cubicBezTo>
                  <a:pt x="9949" y="3333"/>
                  <a:pt x="9975" y="6667"/>
                  <a:pt x="10000" y="10000"/>
                </a:cubicBezTo>
                <a:lnTo>
                  <a:pt x="0" y="8626"/>
                </a:lnTo>
              </a:path>
            </a:pathLst>
          </a:custGeom>
          <a:solidFill>
            <a:srgbClr val="404040"/>
          </a:solidFill>
          <a:ln w="0">
            <a:noFill/>
            <a:prstDash val="solid"/>
            <a:round/>
          </a:ln>
        </p:spPr>
        <p:txBody>
          <a:bodyPr vert="horz" wrap="square" lIns="91440" tIns="45720" rIns="91440" bIns="45720" numCol="1" anchor="t" anchorCtr="0" compatLnSpc="1"/>
          <a:lstStyle/>
          <a:p>
            <a:endParaRPr lang="zh-CN" altLang="en-US"/>
          </a:p>
        </p:txBody>
      </p:sp>
      <p:sp>
        <p:nvSpPr>
          <p:cNvPr id="8" name="TextBox 7"/>
          <p:cNvSpPr txBox="1"/>
          <p:nvPr/>
        </p:nvSpPr>
        <p:spPr>
          <a:xfrm>
            <a:off x="2179955" y="2105025"/>
            <a:ext cx="4017645" cy="706755"/>
          </a:xfrm>
          <a:prstGeom prst="rect">
            <a:avLst/>
          </a:prstGeom>
          <a:noFill/>
        </p:spPr>
        <p:txBody>
          <a:bodyPr wrap="square" rtlCol="0">
            <a:spAutoFit/>
          </a:bodyPr>
          <a:lstStyle/>
          <a:p>
            <a:pPr indent="0">
              <a:buFont typeface="Wingdings" panose="05000000000000000000" pitchFamily="2" charset="2"/>
              <a:buNone/>
            </a:pPr>
            <a:r>
              <a:rPr lang="zh-CN" altLang="en-US" sz="4000" dirty="0">
                <a:solidFill>
                  <a:srgbClr val="FFFFFF"/>
                </a:solidFill>
                <a:latin typeface="微软雅黑" panose="020B0503020204020204" pitchFamily="34" charset="-122"/>
                <a:ea typeface="微软雅黑" panose="020B0503020204020204" pitchFamily="34" charset="-122"/>
              </a:rPr>
              <a:t>研究背景及意义</a:t>
            </a:r>
            <a:endParaRPr lang="zh-CN" altLang="en-US" sz="4000"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spd="slow" advTm="13169">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right)">
                                      <p:cBhvr>
                                        <p:cTn id="11" dur="500"/>
                                        <p:tgtEl>
                                          <p:spTgt spid="1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anim calcmode="lin" valueType="num">
                                      <p:cBhvr>
                                        <p:cTn id="16" dur="500" fill="hold"/>
                                        <p:tgtEl>
                                          <p:spTgt spid="8"/>
                                        </p:tgtEl>
                                        <p:attrNameLst>
                                          <p:attrName>ppt_x</p:attrName>
                                        </p:attrNameLst>
                                      </p:cBhvr>
                                      <p:tavLst>
                                        <p:tav tm="0">
                                          <p:val>
                                            <p:strVal val="#ppt_x"/>
                                          </p:val>
                                        </p:tav>
                                        <p:tav tm="100000">
                                          <p:val>
                                            <p:strVal val="#ppt_x"/>
                                          </p:val>
                                        </p:tav>
                                      </p:tavLst>
                                    </p:anim>
                                    <p:anim calcmode="lin" valueType="num">
                                      <p:cBhvr>
                                        <p:cTn id="17"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0" y="483518"/>
            <a:ext cx="9144000"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611505" y="267335"/>
            <a:ext cx="2072005" cy="42672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研究背景及意义</a:t>
            </a:r>
            <a:endParaRPr lang="zh-CN" altLang="en-US" b="1" dirty="0">
              <a:latin typeface="微软雅黑" panose="020B0503020204020204" pitchFamily="34" charset="-122"/>
              <a:ea typeface="微软雅黑" panose="020B0503020204020204" pitchFamily="34" charset="-122"/>
            </a:endParaRPr>
          </a:p>
        </p:txBody>
      </p:sp>
      <p:sp>
        <p:nvSpPr>
          <p:cNvPr id="16" name="椭圆 15"/>
          <p:cNvSpPr/>
          <p:nvPr/>
        </p:nvSpPr>
        <p:spPr>
          <a:xfrm>
            <a:off x="2461260" y="1956435"/>
            <a:ext cx="1764665" cy="1661160"/>
          </a:xfrm>
          <a:prstGeom prst="ellipse">
            <a:avLst/>
          </a:prstGeom>
          <a:blipFill dpi="0" rotWithShape="1">
            <a:blip r:embed="rId1" cstate="screen"/>
            <a:srcRect/>
            <a:stretch>
              <a:fillRect/>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53" tIns="34276" rIns="68553" bIns="34276" rtlCol="0" anchor="ctr"/>
          <a:lstStyle/>
          <a:p>
            <a:pPr algn="ctr"/>
            <a:endParaRPr lang="en-US">
              <a:effectLst>
                <a:outerShdw blurRad="63500" sx="102000" sy="102000" algn="ctr" rotWithShape="0">
                  <a:prstClr val="black">
                    <a:alpha val="40000"/>
                  </a:prstClr>
                </a:outerShdw>
              </a:effectLst>
            </a:endParaRPr>
          </a:p>
        </p:txBody>
      </p:sp>
      <p:sp>
        <p:nvSpPr>
          <p:cNvPr id="17" name="椭圆 16"/>
          <p:cNvSpPr/>
          <p:nvPr/>
        </p:nvSpPr>
        <p:spPr>
          <a:xfrm>
            <a:off x="4911725" y="1956435"/>
            <a:ext cx="1810385" cy="1602740"/>
          </a:xfrm>
          <a:prstGeom prst="ellipse">
            <a:avLst/>
          </a:prstGeom>
          <a:blipFill dpi="0" rotWithShape="1">
            <a:blip r:embed="rId2" cstate="screen"/>
            <a:srcRect/>
            <a:stretch>
              <a:fillRect/>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53" tIns="34276" rIns="68553" bIns="34276" rtlCol="0" anchor="ctr"/>
          <a:lstStyle/>
          <a:p>
            <a:pPr algn="ctr"/>
            <a:endParaRPr lang="en-US"/>
          </a:p>
        </p:txBody>
      </p:sp>
      <p:sp>
        <p:nvSpPr>
          <p:cNvPr id="27" name="椭圆 26"/>
          <p:cNvSpPr/>
          <p:nvPr/>
        </p:nvSpPr>
        <p:spPr>
          <a:xfrm>
            <a:off x="4032885" y="2479675"/>
            <a:ext cx="957580" cy="862330"/>
          </a:xfrm>
          <a:prstGeom prst="ellipse">
            <a:avLst/>
          </a:prstGeom>
          <a:solidFill>
            <a:srgbClr val="404040"/>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53" tIns="34276" rIns="68553" bIns="34276" rtlCol="0" anchor="ctr"/>
          <a:lstStyle/>
          <a:p>
            <a:pPr algn="ctr">
              <a:lnSpc>
                <a:spcPct val="130000"/>
              </a:lnSpc>
            </a:pPr>
            <a:r>
              <a:rPr lang="zh-CN" altLang="en-US" sz="2100" b="1" dirty="0">
                <a:latin typeface="微软雅黑" panose="020B0503020204020204" pitchFamily="34" charset="-122"/>
                <a:ea typeface="微软雅黑" panose="020B0503020204020204" pitchFamily="34" charset="-122"/>
              </a:rPr>
              <a:t>选题</a:t>
            </a:r>
            <a:endParaRPr lang="en-US" altLang="zh-CN" sz="2100" b="1" dirty="0">
              <a:latin typeface="微软雅黑" panose="020B0503020204020204" pitchFamily="34" charset="-122"/>
              <a:ea typeface="微软雅黑" panose="020B0503020204020204" pitchFamily="34" charset="-122"/>
            </a:endParaRPr>
          </a:p>
          <a:p>
            <a:pPr algn="ctr">
              <a:lnSpc>
                <a:spcPct val="130000"/>
              </a:lnSpc>
            </a:pPr>
            <a:r>
              <a:rPr lang="zh-CN" altLang="en-US" sz="2100" b="1" dirty="0">
                <a:latin typeface="微软雅黑" panose="020B0503020204020204" pitchFamily="34" charset="-122"/>
                <a:ea typeface="微软雅黑" panose="020B0503020204020204" pitchFamily="34" charset="-122"/>
              </a:rPr>
              <a:t>背景</a:t>
            </a:r>
            <a:endParaRPr lang="zh-CN" altLang="en-US" sz="2100" b="1" dirty="0">
              <a:latin typeface="微软雅黑" panose="020B0503020204020204" pitchFamily="34" charset="-122"/>
              <a:ea typeface="微软雅黑" panose="020B0503020204020204" pitchFamily="34" charset="-122"/>
            </a:endParaRPr>
          </a:p>
        </p:txBody>
      </p:sp>
      <p:sp>
        <p:nvSpPr>
          <p:cNvPr id="33" name="矩形 4"/>
          <p:cNvSpPr>
            <a:spLocks noChangeArrowheads="1"/>
          </p:cNvSpPr>
          <p:nvPr/>
        </p:nvSpPr>
        <p:spPr bwMode="auto">
          <a:xfrm>
            <a:off x="363855" y="901700"/>
            <a:ext cx="2235200" cy="3888740"/>
          </a:xfrm>
          <a:prstGeom prst="rect">
            <a:avLst/>
          </a:prstGeom>
          <a:noFill/>
          <a:ln w="9525">
            <a:noFill/>
            <a:miter lim="800000"/>
          </a:ln>
        </p:spPr>
        <p:txBody>
          <a:bodyPr wrap="square" lIns="68553" tIns="34276" rIns="68553" bIns="34276">
            <a:spAutoFit/>
          </a:bodyPr>
          <a:lstStyle/>
          <a:p>
            <a:pPr fontAlgn="auto">
              <a:lnSpc>
                <a:spcPct val="100000"/>
              </a:lnSpc>
              <a:spcBef>
                <a:spcPts val="100"/>
              </a:spcBef>
              <a:spcAft>
                <a:spcPts val="400"/>
              </a:spcAft>
            </a:pPr>
            <a:r>
              <a:rPr lang="en-US" altLang="zh-CN" sz="1200" dirty="0">
                <a:solidFill>
                  <a:srgbClr val="414455"/>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mn-ea"/>
                <a:cs typeface="+mn-ea"/>
              </a:rPr>
              <a:t>随着网络技术的发展，网络泄密事件时有发生，网络信息传输安全越来越受到重视。</a:t>
            </a:r>
            <a:endParaRPr lang="zh-CN" altLang="en-US" sz="1600" dirty="0">
              <a:solidFill>
                <a:schemeClr val="tx1"/>
              </a:solidFill>
              <a:latin typeface="+mn-ea"/>
              <a:cs typeface="+mn-ea"/>
            </a:endParaRPr>
          </a:p>
          <a:p>
            <a:pPr fontAlgn="auto">
              <a:lnSpc>
                <a:spcPct val="100000"/>
              </a:lnSpc>
              <a:spcBef>
                <a:spcPts val="100"/>
              </a:spcBef>
              <a:spcAft>
                <a:spcPts val="400"/>
              </a:spcAft>
            </a:pPr>
            <a:r>
              <a:rPr lang="zh-CN" altLang="en-US" sz="1600" dirty="0">
                <a:solidFill>
                  <a:schemeClr val="tx1"/>
                </a:solidFill>
                <a:latin typeface="+mn-ea"/>
                <a:cs typeface="+mn-ea"/>
              </a:rPr>
              <a:t>   </a:t>
            </a:r>
            <a:r>
              <a:rPr lang="zh-CN" altLang="en-US" sz="1600" dirty="0">
                <a:solidFill>
                  <a:schemeClr val="tx1"/>
                </a:solidFill>
                <a:latin typeface="+mn-ea"/>
                <a:cs typeface="+mn-ea"/>
                <a:sym typeface="+mn-ea"/>
              </a:rPr>
              <a:t>木马在计算机上执行窃听、控制功能，会造成重要文件和信息的窃取等严重后果。并且</a:t>
            </a:r>
            <a:r>
              <a:rPr lang="zh-CN" altLang="en-US" sz="1600" dirty="0">
                <a:solidFill>
                  <a:schemeClr val="tx1"/>
                </a:solidFill>
                <a:latin typeface="+mn-ea"/>
                <a:cs typeface="+mn-ea"/>
              </a:rPr>
              <a:t>现在木马程序开始</a:t>
            </a:r>
            <a:r>
              <a:rPr lang="zh-CN" altLang="en-US" sz="1600" dirty="0">
                <a:solidFill>
                  <a:schemeClr val="tx1"/>
                </a:solidFill>
                <a:latin typeface="+mn-ea"/>
                <a:cs typeface="+mn-ea"/>
                <a:sym typeface="+mn-ea"/>
              </a:rPr>
              <a:t>利用隐蔽通信技术来绕过安全系统的检测过滤，使得木马客户端和服务器端的通信具有高隐蔽性，更难被检测到。</a:t>
            </a:r>
            <a:endParaRPr lang="zh-CN" altLang="en-US" sz="1600" dirty="0">
              <a:solidFill>
                <a:srgbClr val="414455"/>
              </a:solidFill>
              <a:latin typeface="+mn-ea"/>
              <a:cs typeface="+mn-ea"/>
              <a:sym typeface="+mn-ea"/>
            </a:endParaRPr>
          </a:p>
          <a:p>
            <a:pPr fontAlgn="auto">
              <a:lnSpc>
                <a:spcPct val="100000"/>
              </a:lnSpc>
              <a:spcBef>
                <a:spcPts val="100"/>
              </a:spcBef>
              <a:spcAft>
                <a:spcPts val="400"/>
              </a:spcAft>
            </a:pPr>
            <a:r>
              <a:rPr lang="zh-CN" altLang="en-US" sz="1600" dirty="0">
                <a:solidFill>
                  <a:schemeClr val="tx1">
                    <a:lumMod val="65000"/>
                    <a:lumOff val="35000"/>
                  </a:schemeClr>
                </a:solidFill>
                <a:latin typeface="+mn-ea"/>
                <a:cs typeface="+mn-ea"/>
              </a:rPr>
              <a:t>    </a:t>
            </a:r>
            <a:endParaRPr lang="zh-CN" altLang="en-US" sz="1600" dirty="0">
              <a:solidFill>
                <a:schemeClr val="tx1">
                  <a:lumMod val="65000"/>
                  <a:lumOff val="35000"/>
                </a:schemeClr>
              </a:solidFill>
              <a:latin typeface="+mn-ea"/>
              <a:cs typeface="+mn-ea"/>
            </a:endParaRPr>
          </a:p>
        </p:txBody>
      </p:sp>
      <p:sp>
        <p:nvSpPr>
          <p:cNvPr id="2" name="文本框 1"/>
          <p:cNvSpPr txBox="1"/>
          <p:nvPr/>
        </p:nvSpPr>
        <p:spPr>
          <a:xfrm>
            <a:off x="6845300" y="748665"/>
            <a:ext cx="2114550" cy="3815080"/>
          </a:xfrm>
          <a:prstGeom prst="rect">
            <a:avLst/>
          </a:prstGeom>
          <a:noFill/>
        </p:spPr>
        <p:txBody>
          <a:bodyPr wrap="square" rtlCol="0" anchor="t">
            <a:spAutoFit/>
          </a:bodyPr>
          <a:p>
            <a:r>
              <a:rPr lang="zh-CN" altLang="en-US" sz="1600" dirty="0">
                <a:solidFill>
                  <a:schemeClr val="tx1">
                    <a:lumMod val="65000"/>
                    <a:lumOff val="35000"/>
                  </a:schemeClr>
                </a:solidFill>
                <a:latin typeface="+mn-ea"/>
                <a:cs typeface="+mn-ea"/>
                <a:sym typeface="+mn-ea"/>
              </a:rPr>
              <a:t>    </a:t>
            </a:r>
            <a:r>
              <a:rPr lang="zh-CN" altLang="en-US" sz="1600" dirty="0">
                <a:solidFill>
                  <a:schemeClr val="tx1"/>
                </a:solidFill>
                <a:latin typeface="+mn-ea"/>
                <a:cs typeface="+mn-ea"/>
                <a:sym typeface="+mn-ea"/>
              </a:rPr>
              <a:t>而</a:t>
            </a:r>
            <a:r>
              <a:rPr lang="zh-CN" altLang="en-US" sz="1600" dirty="0">
                <a:solidFill>
                  <a:schemeClr val="tx1"/>
                </a:solidFill>
                <a:latin typeface="+mn-ea"/>
                <a:cs typeface="+mn-ea"/>
                <a:sym typeface="+mn-ea"/>
              </a:rPr>
              <a:t>大多数木马都是用TCP通讯，这样端口隐藏就成为了木马的关键隐藏技术之一。</a:t>
            </a:r>
            <a:endParaRPr lang="zh-CN" altLang="en-US" sz="1600" dirty="0">
              <a:solidFill>
                <a:schemeClr val="tx1"/>
              </a:solidFill>
              <a:latin typeface="+mn-ea"/>
              <a:cs typeface="+mn-ea"/>
              <a:sym typeface="+mn-ea"/>
            </a:endParaRPr>
          </a:p>
          <a:p>
            <a:r>
              <a:rPr lang="zh-CN" altLang="en-US" sz="1600" dirty="0">
                <a:solidFill>
                  <a:schemeClr val="tx1"/>
                </a:solidFill>
                <a:latin typeface="+mn-ea"/>
                <a:cs typeface="+mn-ea"/>
                <a:sym typeface="+mn-ea"/>
              </a:rPr>
              <a:t>   并且现在木马与检测技术的战场逐渐深入到核心态和底层，研究木马通信这一特定场景下的隐蔽通信技术，旨在实现一种新的端口隐藏的方式，能为以后的检测打下良好的基础。</a:t>
            </a:r>
            <a:endParaRPr lang="zh-CN" altLang="en-US" sz="1600" dirty="0">
              <a:solidFill>
                <a:schemeClr val="tx1"/>
              </a:solidFill>
              <a:latin typeface="+mn-ea"/>
              <a:cs typeface="+mn-ea"/>
              <a:sym typeface="+mn-ea"/>
            </a:endParaRPr>
          </a:p>
          <a:p>
            <a:endParaRPr lang="zh-CN" altLang="en-US" sz="1600" dirty="0">
              <a:solidFill>
                <a:schemeClr val="tx1">
                  <a:lumMod val="65000"/>
                  <a:lumOff val="35000"/>
                </a:schemeClr>
              </a:solidFill>
              <a:latin typeface="+mn-ea"/>
              <a:cs typeface="+mn-ea"/>
              <a:sym typeface="+mn-ea"/>
            </a:endParaRPr>
          </a:p>
          <a:p>
            <a:r>
              <a:rPr lang="zh-CN" altLang="en-US" dirty="0">
                <a:solidFill>
                  <a:schemeClr val="tx1">
                    <a:lumMod val="65000"/>
                    <a:lumOff val="35000"/>
                  </a:schemeClr>
                </a:solidFill>
                <a:latin typeface="+mn-ea"/>
                <a:cs typeface="+mn-ea"/>
                <a:sym typeface="+mn-ea"/>
              </a:rPr>
              <a:t>    </a:t>
            </a:r>
            <a:endParaRPr lang="zh-CN" altLang="en-US"/>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16" presetClass="entr" presetSubtype="42" fill="hold" grpId="0"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barn(outHorizontal)">
                                      <p:cBhvr>
                                        <p:cTn id="10" dur="500"/>
                                        <p:tgtEl>
                                          <p:spTgt spid="4"/>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p:cTn id="14" dur="500" fill="hold"/>
                                        <p:tgtEl>
                                          <p:spTgt spid="27"/>
                                        </p:tgtEl>
                                        <p:attrNameLst>
                                          <p:attrName>ppt_w</p:attrName>
                                        </p:attrNameLst>
                                      </p:cBhvr>
                                      <p:tavLst>
                                        <p:tav tm="0">
                                          <p:val>
                                            <p:fltVal val="0"/>
                                          </p:val>
                                        </p:tav>
                                        <p:tav tm="100000">
                                          <p:val>
                                            <p:strVal val="#ppt_w"/>
                                          </p:val>
                                        </p:tav>
                                      </p:tavLst>
                                    </p:anim>
                                    <p:anim calcmode="lin" valueType="num">
                                      <p:cBhvr>
                                        <p:cTn id="15" dur="500" fill="hold"/>
                                        <p:tgtEl>
                                          <p:spTgt spid="27"/>
                                        </p:tgtEl>
                                        <p:attrNameLst>
                                          <p:attrName>ppt_h</p:attrName>
                                        </p:attrNameLst>
                                      </p:cBhvr>
                                      <p:tavLst>
                                        <p:tav tm="0">
                                          <p:val>
                                            <p:fltVal val="0"/>
                                          </p:val>
                                        </p:tav>
                                        <p:tav tm="100000">
                                          <p:val>
                                            <p:strVal val="#ppt_h"/>
                                          </p:val>
                                        </p:tav>
                                      </p:tavLst>
                                    </p:anim>
                                    <p:animEffect transition="in" filter="fade">
                                      <p:cBhvr>
                                        <p:cTn id="16" dur="500"/>
                                        <p:tgtEl>
                                          <p:spTgt spid="27"/>
                                        </p:tgtEl>
                                      </p:cBhvr>
                                    </p:animEffect>
                                  </p:childTnLst>
                                </p:cTn>
                              </p:par>
                            </p:childTnLst>
                          </p:cTn>
                        </p:par>
                        <p:par>
                          <p:cTn id="17" fill="hold">
                            <p:stCondLst>
                              <p:cond delay="1000"/>
                            </p:stCondLst>
                            <p:childTnLst>
                              <p:par>
                                <p:cTn id="18" presetID="53" presetClass="entr" presetSubtype="528"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fltVal val="0"/>
                                          </p:val>
                                        </p:tav>
                                        <p:tav tm="100000">
                                          <p:val>
                                            <p:strVal val="#ppt_w"/>
                                          </p:val>
                                        </p:tav>
                                      </p:tavLst>
                                    </p:anim>
                                    <p:anim calcmode="lin" valueType="num">
                                      <p:cBhvr>
                                        <p:cTn id="21" dur="500" fill="hold"/>
                                        <p:tgtEl>
                                          <p:spTgt spid="17"/>
                                        </p:tgtEl>
                                        <p:attrNameLst>
                                          <p:attrName>ppt_h</p:attrName>
                                        </p:attrNameLst>
                                      </p:cBhvr>
                                      <p:tavLst>
                                        <p:tav tm="0">
                                          <p:val>
                                            <p:fltVal val="0"/>
                                          </p:val>
                                        </p:tav>
                                        <p:tav tm="100000">
                                          <p:val>
                                            <p:strVal val="#ppt_h"/>
                                          </p:val>
                                        </p:tav>
                                      </p:tavLst>
                                    </p:anim>
                                    <p:animEffect transition="in" filter="fade">
                                      <p:cBhvr>
                                        <p:cTn id="22" dur="500"/>
                                        <p:tgtEl>
                                          <p:spTgt spid="17"/>
                                        </p:tgtEl>
                                      </p:cBhvr>
                                    </p:animEffect>
                                    <p:anim calcmode="lin" valueType="num">
                                      <p:cBhvr>
                                        <p:cTn id="23" dur="500" fill="hold"/>
                                        <p:tgtEl>
                                          <p:spTgt spid="17"/>
                                        </p:tgtEl>
                                        <p:attrNameLst>
                                          <p:attrName>ppt_x</p:attrName>
                                        </p:attrNameLst>
                                      </p:cBhvr>
                                      <p:tavLst>
                                        <p:tav tm="0">
                                          <p:val>
                                            <p:fltVal val="0.5"/>
                                          </p:val>
                                        </p:tav>
                                        <p:tav tm="100000">
                                          <p:val>
                                            <p:strVal val="#ppt_x"/>
                                          </p:val>
                                        </p:tav>
                                      </p:tavLst>
                                    </p:anim>
                                    <p:anim calcmode="lin" valueType="num">
                                      <p:cBhvr>
                                        <p:cTn id="24" dur="500" fill="hold"/>
                                        <p:tgtEl>
                                          <p:spTgt spid="17"/>
                                        </p:tgtEl>
                                        <p:attrNameLst>
                                          <p:attrName>ppt_y</p:attrName>
                                        </p:attrNameLst>
                                      </p:cBhvr>
                                      <p:tavLst>
                                        <p:tav tm="0">
                                          <p:val>
                                            <p:fltVal val="0.5"/>
                                          </p:val>
                                        </p:tav>
                                        <p:tav tm="100000">
                                          <p:val>
                                            <p:strVal val="#ppt_y"/>
                                          </p:val>
                                        </p:tav>
                                      </p:tavLst>
                                    </p:anim>
                                  </p:childTnLst>
                                </p:cTn>
                              </p:par>
                              <p:par>
                                <p:cTn id="25" presetID="53" presetClass="entr" presetSubtype="528"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anim calcmode="lin" valueType="num">
                                      <p:cBhvr>
                                        <p:cTn id="30" dur="500" fill="hold"/>
                                        <p:tgtEl>
                                          <p:spTgt spid="16"/>
                                        </p:tgtEl>
                                        <p:attrNameLst>
                                          <p:attrName>ppt_x</p:attrName>
                                        </p:attrNameLst>
                                      </p:cBhvr>
                                      <p:tavLst>
                                        <p:tav tm="0">
                                          <p:val>
                                            <p:fltVal val="0.5"/>
                                          </p:val>
                                        </p:tav>
                                        <p:tav tm="100000">
                                          <p:val>
                                            <p:strVal val="#ppt_x"/>
                                          </p:val>
                                        </p:tav>
                                      </p:tavLst>
                                    </p:anim>
                                    <p:anim calcmode="lin" valueType="num">
                                      <p:cBhvr>
                                        <p:cTn id="31" dur="500" fill="hold"/>
                                        <p:tgtEl>
                                          <p:spTgt spid="16"/>
                                        </p:tgtEl>
                                        <p:attrNameLst>
                                          <p:attrName>ppt_y</p:attrName>
                                        </p:attrNameLst>
                                      </p:cBhvr>
                                      <p:tavLst>
                                        <p:tav tm="0">
                                          <p:val>
                                            <p:fltVal val="0.5"/>
                                          </p:val>
                                        </p:tav>
                                        <p:tav tm="100000">
                                          <p:val>
                                            <p:strVal val="#ppt_y"/>
                                          </p:val>
                                        </p:tav>
                                      </p:tavLst>
                                    </p:anim>
                                  </p:childTnLst>
                                </p:cTn>
                              </p:par>
                            </p:childTnLst>
                          </p:cTn>
                        </p:par>
                        <p:par>
                          <p:cTn id="32" fill="hold">
                            <p:stCondLst>
                              <p:cond delay="150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6" grpId="0" bldLvl="0" animBg="1"/>
      <p:bldP spid="17" grpId="0" bldLvl="0" animBg="1"/>
      <p:bldP spid="27" grpId="0" bldLvl="0" animBg="1"/>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4" name="Freeform 7"/>
          <p:cNvSpPr/>
          <p:nvPr/>
        </p:nvSpPr>
        <p:spPr bwMode="auto">
          <a:xfrm>
            <a:off x="2623331" y="3411175"/>
            <a:ext cx="5405054" cy="960775"/>
          </a:xfrm>
          <a:custGeom>
            <a:avLst/>
            <a:gdLst>
              <a:gd name="T0" fmla="*/ 417 w 417"/>
              <a:gd name="T1" fmla="*/ 15 h 139"/>
              <a:gd name="T2" fmla="*/ 121 w 417"/>
              <a:gd name="T3" fmla="*/ 0 h 139"/>
              <a:gd name="T4" fmla="*/ 53 w 417"/>
              <a:gd name="T5" fmla="*/ 50 h 139"/>
              <a:gd name="T6" fmla="*/ 0 w 417"/>
              <a:gd name="T7" fmla="*/ 139 h 139"/>
              <a:gd name="T8" fmla="*/ 417 w 417"/>
              <a:gd name="T9" fmla="*/ 15 h 139"/>
              <a:gd name="connsiteX0" fmla="*/ 10000 w 10000"/>
              <a:gd name="connsiteY0" fmla="*/ 1373 h 10294"/>
              <a:gd name="connsiteX1" fmla="*/ 2902 w 10000"/>
              <a:gd name="connsiteY1" fmla="*/ 294 h 10294"/>
              <a:gd name="connsiteX2" fmla="*/ 775 w 10000"/>
              <a:gd name="connsiteY2" fmla="*/ 0 h 10294"/>
              <a:gd name="connsiteX3" fmla="*/ 0 w 10000"/>
              <a:gd name="connsiteY3" fmla="*/ 10294 h 10294"/>
              <a:gd name="connsiteX4" fmla="*/ 10000 w 10000"/>
              <a:gd name="connsiteY4" fmla="*/ 1373 h 10294"/>
              <a:gd name="connsiteX0-1" fmla="*/ 10000 w 10000"/>
              <a:gd name="connsiteY0-2" fmla="*/ 3673 h 12594"/>
              <a:gd name="connsiteX1-3" fmla="*/ 2902 w 10000"/>
              <a:gd name="connsiteY1-4" fmla="*/ 0 h 12594"/>
              <a:gd name="connsiteX2-5" fmla="*/ 775 w 10000"/>
              <a:gd name="connsiteY2-6" fmla="*/ 2300 h 12594"/>
              <a:gd name="connsiteX3-7" fmla="*/ 0 w 10000"/>
              <a:gd name="connsiteY3-8" fmla="*/ 12594 h 12594"/>
              <a:gd name="connsiteX4-9" fmla="*/ 10000 w 10000"/>
              <a:gd name="connsiteY4-10" fmla="*/ 3673 h 12594"/>
              <a:gd name="connsiteX0-11" fmla="*/ 10000 w 10000"/>
              <a:gd name="connsiteY0-12" fmla="*/ 4453 h 13374"/>
              <a:gd name="connsiteX1-13" fmla="*/ 2902 w 10000"/>
              <a:gd name="connsiteY1-14" fmla="*/ 780 h 13374"/>
              <a:gd name="connsiteX2-15" fmla="*/ 560 w 10000"/>
              <a:gd name="connsiteY2-16" fmla="*/ 0 h 13374"/>
              <a:gd name="connsiteX3-17" fmla="*/ 0 w 10000"/>
              <a:gd name="connsiteY3-18" fmla="*/ 13374 h 13374"/>
              <a:gd name="connsiteX4-19" fmla="*/ 10000 w 10000"/>
              <a:gd name="connsiteY4-20" fmla="*/ 4453 h 13374"/>
              <a:gd name="connsiteX0-21" fmla="*/ 10000 w 10000"/>
              <a:gd name="connsiteY0-22" fmla="*/ 4453 h 13374"/>
              <a:gd name="connsiteX1-23" fmla="*/ 2902 w 10000"/>
              <a:gd name="connsiteY1-24" fmla="*/ 780 h 13374"/>
              <a:gd name="connsiteX2-25" fmla="*/ 560 w 10000"/>
              <a:gd name="connsiteY2-26" fmla="*/ 0 h 13374"/>
              <a:gd name="connsiteX3-27" fmla="*/ 0 w 10000"/>
              <a:gd name="connsiteY3-28" fmla="*/ 13374 h 13374"/>
              <a:gd name="connsiteX4-29" fmla="*/ 10000 w 10000"/>
              <a:gd name="connsiteY4-30" fmla="*/ 4453 h 13374"/>
              <a:gd name="connsiteX0-31" fmla="*/ 10000 w 10000"/>
              <a:gd name="connsiteY0-32" fmla="*/ 4453 h 13374"/>
              <a:gd name="connsiteX1-33" fmla="*/ 2902 w 10000"/>
              <a:gd name="connsiteY1-34" fmla="*/ 780 h 13374"/>
              <a:gd name="connsiteX2-35" fmla="*/ 560 w 10000"/>
              <a:gd name="connsiteY2-36" fmla="*/ 0 h 13374"/>
              <a:gd name="connsiteX3-37" fmla="*/ 0 w 10000"/>
              <a:gd name="connsiteY3-38" fmla="*/ 13374 h 13374"/>
              <a:gd name="connsiteX4-39" fmla="*/ 10000 w 10000"/>
              <a:gd name="connsiteY4-40" fmla="*/ 4453 h 133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3374">
                <a:moveTo>
                  <a:pt x="10000" y="4453"/>
                </a:moveTo>
                <a:lnTo>
                  <a:pt x="2902" y="780"/>
                </a:lnTo>
                <a:lnTo>
                  <a:pt x="560" y="0"/>
                </a:lnTo>
                <a:cubicBezTo>
                  <a:pt x="403" y="3755"/>
                  <a:pt x="172" y="9295"/>
                  <a:pt x="0" y="13374"/>
                </a:cubicBezTo>
                <a:lnTo>
                  <a:pt x="10000" y="4453"/>
                </a:lnTo>
              </a:path>
            </a:pathLst>
          </a:custGeom>
          <a:solidFill>
            <a:srgbClr val="FFC000">
              <a:alpha val="89804"/>
            </a:srgbClr>
          </a:solidFill>
          <a:ln w="0">
            <a:noFill/>
            <a:prstDash val="solid"/>
            <a:round/>
          </a:ln>
        </p:spPr>
        <p:txBody>
          <a:bodyPr vert="horz" wrap="square" lIns="91440" tIns="45720" rIns="91440" bIns="45720" numCol="1" anchor="t" anchorCtr="0" compatLnSpc="1"/>
          <a:lstStyle/>
          <a:p>
            <a:endParaRPr lang="zh-CN" altLang="en-US"/>
          </a:p>
        </p:txBody>
      </p:sp>
      <p:sp>
        <p:nvSpPr>
          <p:cNvPr id="15" name="Freeform 6"/>
          <p:cNvSpPr/>
          <p:nvPr/>
        </p:nvSpPr>
        <p:spPr bwMode="auto">
          <a:xfrm>
            <a:off x="1210263" y="1376194"/>
            <a:ext cx="6779000" cy="2383324"/>
          </a:xfrm>
          <a:custGeom>
            <a:avLst/>
            <a:gdLst>
              <a:gd name="T0" fmla="*/ 0 w 523"/>
              <a:gd name="T1" fmla="*/ 157 h 182"/>
              <a:gd name="T2" fmla="*/ 7 w 523"/>
              <a:gd name="T3" fmla="*/ 12 h 182"/>
              <a:gd name="T4" fmla="*/ 519 w 523"/>
              <a:gd name="T5" fmla="*/ 0 h 182"/>
              <a:gd name="T6" fmla="*/ 523 w 523"/>
              <a:gd name="T7" fmla="*/ 182 h 182"/>
              <a:gd name="T8" fmla="*/ 0 w 523"/>
              <a:gd name="T9" fmla="*/ 157 h 182"/>
              <a:gd name="connsiteX0" fmla="*/ 0 w 10000"/>
              <a:gd name="connsiteY0" fmla="*/ 8626 h 10000"/>
              <a:gd name="connsiteX1" fmla="*/ 148 w 10000"/>
              <a:gd name="connsiteY1" fmla="*/ 1778 h 10000"/>
              <a:gd name="connsiteX2" fmla="*/ 9924 w 10000"/>
              <a:gd name="connsiteY2" fmla="*/ 0 h 10000"/>
              <a:gd name="connsiteX3" fmla="*/ 10000 w 10000"/>
              <a:gd name="connsiteY3" fmla="*/ 10000 h 10000"/>
              <a:gd name="connsiteX4" fmla="*/ 0 w 10000"/>
              <a:gd name="connsiteY4" fmla="*/ 862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8626"/>
                </a:moveTo>
                <a:cubicBezTo>
                  <a:pt x="49" y="6343"/>
                  <a:pt x="99" y="4061"/>
                  <a:pt x="148" y="1778"/>
                </a:cubicBezTo>
                <a:lnTo>
                  <a:pt x="9924" y="0"/>
                </a:lnTo>
                <a:cubicBezTo>
                  <a:pt x="9949" y="3333"/>
                  <a:pt x="9975" y="6667"/>
                  <a:pt x="10000" y="10000"/>
                </a:cubicBezTo>
                <a:lnTo>
                  <a:pt x="0" y="8626"/>
                </a:lnTo>
              </a:path>
            </a:pathLst>
          </a:custGeom>
          <a:solidFill>
            <a:srgbClr val="404040"/>
          </a:solidFill>
          <a:ln w="0">
            <a:noFill/>
            <a:prstDash val="solid"/>
            <a:round/>
          </a:ln>
        </p:spPr>
        <p:txBody>
          <a:bodyPr vert="horz" wrap="square" lIns="91440" tIns="45720" rIns="91440" bIns="45720" numCol="1" anchor="t" anchorCtr="0" compatLnSpc="1"/>
          <a:lstStyle/>
          <a:p>
            <a:endParaRPr lang="zh-CN" altLang="en-US"/>
          </a:p>
        </p:txBody>
      </p:sp>
      <p:sp>
        <p:nvSpPr>
          <p:cNvPr id="8" name="TextBox 7"/>
          <p:cNvSpPr txBox="1"/>
          <p:nvPr/>
        </p:nvSpPr>
        <p:spPr>
          <a:xfrm>
            <a:off x="2179955" y="2105025"/>
            <a:ext cx="4017645" cy="706755"/>
          </a:xfrm>
          <a:prstGeom prst="rect">
            <a:avLst/>
          </a:prstGeom>
          <a:noFill/>
        </p:spPr>
        <p:txBody>
          <a:bodyPr wrap="square" rtlCol="0">
            <a:spAutoFit/>
          </a:bodyPr>
          <a:lstStyle/>
          <a:p>
            <a:pPr indent="0">
              <a:buFont typeface="Wingdings" panose="05000000000000000000" pitchFamily="2" charset="2"/>
              <a:buNone/>
            </a:pPr>
            <a:r>
              <a:rPr lang="zh-CN" altLang="en-US" sz="4000" dirty="0">
                <a:solidFill>
                  <a:srgbClr val="FFFFFF"/>
                </a:solidFill>
                <a:latin typeface="微软雅黑" panose="020B0503020204020204" pitchFamily="34" charset="-122"/>
                <a:ea typeface="微软雅黑" panose="020B0503020204020204" pitchFamily="34" charset="-122"/>
              </a:rPr>
              <a:t>国内外研究现状</a:t>
            </a:r>
            <a:endParaRPr lang="zh-CN" altLang="en-US" sz="4000"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spd="slow" advTm="13169">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right)">
                                      <p:cBhvr>
                                        <p:cTn id="11" dur="500"/>
                                        <p:tgtEl>
                                          <p:spTgt spid="1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anim calcmode="lin" valueType="num">
                                      <p:cBhvr>
                                        <p:cTn id="16" dur="500" fill="hold"/>
                                        <p:tgtEl>
                                          <p:spTgt spid="8"/>
                                        </p:tgtEl>
                                        <p:attrNameLst>
                                          <p:attrName>ppt_x</p:attrName>
                                        </p:attrNameLst>
                                      </p:cBhvr>
                                      <p:tavLst>
                                        <p:tav tm="0">
                                          <p:val>
                                            <p:strVal val="#ppt_x"/>
                                          </p:val>
                                        </p:tav>
                                        <p:tav tm="100000">
                                          <p:val>
                                            <p:strVal val="#ppt_x"/>
                                          </p:val>
                                        </p:tav>
                                      </p:tavLst>
                                    </p:anim>
                                    <p:anim calcmode="lin" valueType="num">
                                      <p:cBhvr>
                                        <p:cTn id="17"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0" y="483518"/>
            <a:ext cx="9144000" cy="0"/>
          </a:xfrm>
          <a:prstGeom prst="line">
            <a:avLst/>
          </a:prstGeom>
          <a:ln w="19050">
            <a:solidFill>
              <a:srgbClr val="414455"/>
            </a:solidFill>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611560" y="267494"/>
            <a:ext cx="2433002" cy="432048"/>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国内外相关研究综述</a:t>
            </a:r>
            <a:endParaRPr lang="zh-CN" altLang="en-US" b="1" dirty="0">
              <a:latin typeface="微软雅黑" panose="020B0503020204020204" pitchFamily="34" charset="-122"/>
              <a:ea typeface="微软雅黑" panose="020B0503020204020204" pitchFamily="34" charset="-122"/>
            </a:endParaRPr>
          </a:p>
        </p:txBody>
      </p:sp>
      <p:sp>
        <p:nvSpPr>
          <p:cNvPr id="88" name="Oval 3"/>
          <p:cNvSpPr>
            <a:spLocks noChangeArrowheads="1"/>
          </p:cNvSpPr>
          <p:nvPr/>
        </p:nvSpPr>
        <p:spPr bwMode="auto">
          <a:xfrm>
            <a:off x="5504152" y="1481971"/>
            <a:ext cx="2940810" cy="2940808"/>
          </a:xfrm>
          <a:prstGeom prst="ellipse">
            <a:avLst/>
          </a:prstGeom>
          <a:noFill/>
          <a:ln w="25400" cmpd="sng">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9" name="Oval 4"/>
          <p:cNvSpPr>
            <a:spLocks noChangeArrowheads="1"/>
          </p:cNvSpPr>
          <p:nvPr/>
        </p:nvSpPr>
        <p:spPr bwMode="auto">
          <a:xfrm>
            <a:off x="5357053" y="1481811"/>
            <a:ext cx="3125788" cy="3127500"/>
          </a:xfrm>
          <a:prstGeom prst="ellipse">
            <a:avLst/>
          </a:prstGeom>
          <a:noFill/>
          <a:ln w="19050" cmpd="sng">
            <a:solidFill>
              <a:srgbClr val="414455"/>
            </a:solidFill>
            <a:round/>
          </a:ln>
          <a:effectLst/>
          <a:extLst>
            <a:ext uri="{909E8E84-426E-40DD-AFC4-6F175D3DCCD1}">
              <a14:hiddenFill xmlns:a14="http://schemas.microsoft.com/office/drawing/2010/main">
                <a:solidFill>
                  <a:srgbClr val="1496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90" name="Oval 6"/>
          <p:cNvSpPr>
            <a:spLocks noChangeArrowheads="1"/>
          </p:cNvSpPr>
          <p:nvPr/>
        </p:nvSpPr>
        <p:spPr bwMode="auto">
          <a:xfrm>
            <a:off x="5659316" y="1694918"/>
            <a:ext cx="2630800" cy="2630800"/>
          </a:xfrm>
          <a:prstGeom prst="ellipse">
            <a:avLst/>
          </a:prstGeom>
          <a:noFill/>
          <a:ln w="19050" cmpd="sng">
            <a:solidFill>
              <a:srgbClr val="414455"/>
            </a:solidFill>
            <a:prstDash val="dash"/>
            <a:round/>
          </a:ln>
          <a:effectLst/>
          <a:extLst>
            <a:ext uri="{909E8E84-426E-40DD-AFC4-6F175D3DCCD1}">
              <a14:hiddenFill xmlns:a14="http://schemas.microsoft.com/office/drawing/2010/main">
                <a:solidFill>
                  <a:srgbClr val="1496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91" name="中国 52"/>
          <p:cNvGrpSpPr/>
          <p:nvPr/>
        </p:nvGrpSpPr>
        <p:grpSpPr bwMode="auto">
          <a:xfrm>
            <a:off x="5843083" y="2111264"/>
            <a:ext cx="1877186" cy="1707622"/>
            <a:chOff x="0" y="0"/>
            <a:chExt cx="5832647" cy="4819363"/>
          </a:xfrm>
          <a:solidFill>
            <a:srgbClr val="404040"/>
          </a:solidFill>
        </p:grpSpPr>
        <p:sp>
          <p:nvSpPr>
            <p:cNvPr id="92" name="Freeform 9"/>
            <p:cNvSpPr/>
            <p:nvPr/>
          </p:nvSpPr>
          <p:spPr bwMode="auto">
            <a:xfrm>
              <a:off x="2449067" y="53708"/>
              <a:ext cx="2556482" cy="2180529"/>
            </a:xfrm>
            <a:custGeom>
              <a:avLst/>
              <a:gdLst>
                <a:gd name="T0" fmla="*/ 1322 w 1428"/>
                <a:gd name="T1" fmla="*/ 106 h 1218"/>
                <a:gd name="T2" fmla="*/ 1262 w 1428"/>
                <a:gd name="T3" fmla="*/ 116 h 1218"/>
                <a:gd name="T4" fmla="*/ 1216 w 1428"/>
                <a:gd name="T5" fmla="*/ 60 h 1218"/>
                <a:gd name="T6" fmla="*/ 1168 w 1428"/>
                <a:gd name="T7" fmla="*/ 58 h 1218"/>
                <a:gd name="T8" fmla="*/ 1136 w 1428"/>
                <a:gd name="T9" fmla="*/ 8 h 1218"/>
                <a:gd name="T10" fmla="*/ 1142 w 1428"/>
                <a:gd name="T11" fmla="*/ 48 h 1218"/>
                <a:gd name="T12" fmla="*/ 1114 w 1428"/>
                <a:gd name="T13" fmla="*/ 192 h 1218"/>
                <a:gd name="T14" fmla="*/ 1088 w 1428"/>
                <a:gd name="T15" fmla="*/ 262 h 1218"/>
                <a:gd name="T16" fmla="*/ 982 w 1428"/>
                <a:gd name="T17" fmla="*/ 276 h 1218"/>
                <a:gd name="T18" fmla="*/ 994 w 1428"/>
                <a:gd name="T19" fmla="*/ 420 h 1218"/>
                <a:gd name="T20" fmla="*/ 1136 w 1428"/>
                <a:gd name="T21" fmla="*/ 428 h 1218"/>
                <a:gd name="T22" fmla="*/ 1174 w 1428"/>
                <a:gd name="T23" fmla="*/ 498 h 1218"/>
                <a:gd name="T24" fmla="*/ 1018 w 1428"/>
                <a:gd name="T25" fmla="*/ 540 h 1218"/>
                <a:gd name="T26" fmla="*/ 946 w 1428"/>
                <a:gd name="T27" fmla="*/ 626 h 1218"/>
                <a:gd name="T28" fmla="*/ 820 w 1428"/>
                <a:gd name="T29" fmla="*/ 664 h 1218"/>
                <a:gd name="T30" fmla="*/ 778 w 1428"/>
                <a:gd name="T31" fmla="*/ 722 h 1218"/>
                <a:gd name="T32" fmla="*/ 776 w 1428"/>
                <a:gd name="T33" fmla="*/ 774 h 1218"/>
                <a:gd name="T34" fmla="*/ 688 w 1428"/>
                <a:gd name="T35" fmla="*/ 860 h 1218"/>
                <a:gd name="T36" fmla="*/ 510 w 1428"/>
                <a:gd name="T37" fmla="*/ 882 h 1218"/>
                <a:gd name="T38" fmla="*/ 398 w 1428"/>
                <a:gd name="T39" fmla="*/ 934 h 1218"/>
                <a:gd name="T40" fmla="*/ 246 w 1428"/>
                <a:gd name="T41" fmla="*/ 872 h 1218"/>
                <a:gd name="T42" fmla="*/ 68 w 1428"/>
                <a:gd name="T43" fmla="*/ 854 h 1218"/>
                <a:gd name="T44" fmla="*/ 24 w 1428"/>
                <a:gd name="T45" fmla="*/ 906 h 1218"/>
                <a:gd name="T46" fmla="*/ 46 w 1428"/>
                <a:gd name="T47" fmla="*/ 980 h 1218"/>
                <a:gd name="T48" fmla="*/ 138 w 1428"/>
                <a:gd name="T49" fmla="*/ 966 h 1218"/>
                <a:gd name="T50" fmla="*/ 156 w 1428"/>
                <a:gd name="T51" fmla="*/ 1060 h 1218"/>
                <a:gd name="T52" fmla="*/ 196 w 1428"/>
                <a:gd name="T53" fmla="*/ 1112 h 1218"/>
                <a:gd name="T54" fmla="*/ 240 w 1428"/>
                <a:gd name="T55" fmla="*/ 1114 h 1218"/>
                <a:gd name="T56" fmla="*/ 342 w 1428"/>
                <a:gd name="T57" fmla="*/ 1074 h 1218"/>
                <a:gd name="T58" fmla="*/ 386 w 1428"/>
                <a:gd name="T59" fmla="*/ 1108 h 1218"/>
                <a:gd name="T60" fmla="*/ 340 w 1428"/>
                <a:gd name="T61" fmla="*/ 1208 h 1218"/>
                <a:gd name="T62" fmla="*/ 450 w 1428"/>
                <a:gd name="T63" fmla="*/ 1204 h 1218"/>
                <a:gd name="T64" fmla="*/ 522 w 1428"/>
                <a:gd name="T65" fmla="*/ 1092 h 1218"/>
                <a:gd name="T66" fmla="*/ 538 w 1428"/>
                <a:gd name="T67" fmla="*/ 1180 h 1218"/>
                <a:gd name="T68" fmla="*/ 614 w 1428"/>
                <a:gd name="T69" fmla="*/ 1216 h 1218"/>
                <a:gd name="T70" fmla="*/ 690 w 1428"/>
                <a:gd name="T71" fmla="*/ 1108 h 1218"/>
                <a:gd name="T72" fmla="*/ 752 w 1428"/>
                <a:gd name="T73" fmla="*/ 1064 h 1218"/>
                <a:gd name="T74" fmla="*/ 806 w 1428"/>
                <a:gd name="T75" fmla="*/ 1052 h 1218"/>
                <a:gd name="T76" fmla="*/ 860 w 1428"/>
                <a:gd name="T77" fmla="*/ 992 h 1218"/>
                <a:gd name="T78" fmla="*/ 914 w 1428"/>
                <a:gd name="T79" fmla="*/ 940 h 1218"/>
                <a:gd name="T80" fmla="*/ 958 w 1428"/>
                <a:gd name="T81" fmla="*/ 840 h 1218"/>
                <a:gd name="T82" fmla="*/ 992 w 1428"/>
                <a:gd name="T83" fmla="*/ 896 h 1218"/>
                <a:gd name="T84" fmla="*/ 1068 w 1428"/>
                <a:gd name="T85" fmla="*/ 848 h 1218"/>
                <a:gd name="T86" fmla="*/ 1122 w 1428"/>
                <a:gd name="T87" fmla="*/ 796 h 1218"/>
                <a:gd name="T88" fmla="*/ 1158 w 1428"/>
                <a:gd name="T89" fmla="*/ 828 h 1218"/>
                <a:gd name="T90" fmla="*/ 1206 w 1428"/>
                <a:gd name="T91" fmla="*/ 890 h 1218"/>
                <a:gd name="T92" fmla="*/ 1266 w 1428"/>
                <a:gd name="T93" fmla="*/ 832 h 1218"/>
                <a:gd name="T94" fmla="*/ 1356 w 1428"/>
                <a:gd name="T95" fmla="*/ 756 h 1218"/>
                <a:gd name="T96" fmla="*/ 1412 w 1428"/>
                <a:gd name="T97" fmla="*/ 712 h 1218"/>
                <a:gd name="T98" fmla="*/ 1386 w 1428"/>
                <a:gd name="T99" fmla="*/ 642 h 1218"/>
                <a:gd name="T100" fmla="*/ 1328 w 1428"/>
                <a:gd name="T101" fmla="*/ 630 h 1218"/>
                <a:gd name="T102" fmla="*/ 1276 w 1428"/>
                <a:gd name="T103" fmla="*/ 524 h 1218"/>
                <a:gd name="T104" fmla="*/ 1338 w 1428"/>
                <a:gd name="T105" fmla="*/ 512 h 1218"/>
                <a:gd name="T106" fmla="*/ 1298 w 1428"/>
                <a:gd name="T107" fmla="*/ 406 h 1218"/>
                <a:gd name="T108" fmla="*/ 1334 w 1428"/>
                <a:gd name="T109" fmla="*/ 368 h 1218"/>
                <a:gd name="T110" fmla="*/ 1386 w 1428"/>
                <a:gd name="T111" fmla="*/ 284 h 1218"/>
                <a:gd name="T112" fmla="*/ 1398 w 1428"/>
                <a:gd name="T113" fmla="*/ 186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93" name="Freeform 10"/>
            <p:cNvSpPr/>
            <p:nvPr/>
          </p:nvSpPr>
          <p:spPr bwMode="auto">
            <a:xfrm>
              <a:off x="1958538" y="1528877"/>
              <a:ext cx="1632711" cy="1382076"/>
            </a:xfrm>
            <a:custGeom>
              <a:avLst/>
              <a:gdLst>
                <a:gd name="T0" fmla="*/ 536 w 912"/>
                <a:gd name="T1" fmla="*/ 310 h 772"/>
                <a:gd name="T2" fmla="*/ 494 w 912"/>
                <a:gd name="T3" fmla="*/ 314 h 772"/>
                <a:gd name="T4" fmla="*/ 446 w 912"/>
                <a:gd name="T5" fmla="*/ 258 h 772"/>
                <a:gd name="T6" fmla="*/ 406 w 912"/>
                <a:gd name="T7" fmla="*/ 228 h 772"/>
                <a:gd name="T8" fmla="*/ 416 w 912"/>
                <a:gd name="T9" fmla="*/ 162 h 772"/>
                <a:gd name="T10" fmla="*/ 348 w 912"/>
                <a:gd name="T11" fmla="*/ 164 h 772"/>
                <a:gd name="T12" fmla="*/ 324 w 912"/>
                <a:gd name="T13" fmla="*/ 176 h 772"/>
                <a:gd name="T14" fmla="*/ 288 w 912"/>
                <a:gd name="T15" fmla="*/ 108 h 772"/>
                <a:gd name="T16" fmla="*/ 268 w 912"/>
                <a:gd name="T17" fmla="*/ 32 h 772"/>
                <a:gd name="T18" fmla="*/ 216 w 912"/>
                <a:gd name="T19" fmla="*/ 4 h 772"/>
                <a:gd name="T20" fmla="*/ 178 w 912"/>
                <a:gd name="T21" fmla="*/ 64 h 772"/>
                <a:gd name="T22" fmla="*/ 108 w 912"/>
                <a:gd name="T23" fmla="*/ 86 h 772"/>
                <a:gd name="T24" fmla="*/ 60 w 912"/>
                <a:gd name="T25" fmla="*/ 132 h 772"/>
                <a:gd name="T26" fmla="*/ 8 w 912"/>
                <a:gd name="T27" fmla="*/ 158 h 772"/>
                <a:gd name="T28" fmla="*/ 10 w 912"/>
                <a:gd name="T29" fmla="*/ 232 h 772"/>
                <a:gd name="T30" fmla="*/ 80 w 912"/>
                <a:gd name="T31" fmla="*/ 236 h 772"/>
                <a:gd name="T32" fmla="*/ 154 w 912"/>
                <a:gd name="T33" fmla="*/ 272 h 772"/>
                <a:gd name="T34" fmla="*/ 222 w 912"/>
                <a:gd name="T35" fmla="*/ 274 h 772"/>
                <a:gd name="T36" fmla="*/ 302 w 912"/>
                <a:gd name="T37" fmla="*/ 284 h 772"/>
                <a:gd name="T38" fmla="*/ 352 w 912"/>
                <a:gd name="T39" fmla="*/ 296 h 772"/>
                <a:gd name="T40" fmla="*/ 404 w 912"/>
                <a:gd name="T41" fmla="*/ 338 h 772"/>
                <a:gd name="T42" fmla="*/ 492 w 912"/>
                <a:gd name="T43" fmla="*/ 392 h 772"/>
                <a:gd name="T44" fmla="*/ 548 w 912"/>
                <a:gd name="T45" fmla="*/ 440 h 772"/>
                <a:gd name="T46" fmla="*/ 544 w 912"/>
                <a:gd name="T47" fmla="*/ 576 h 772"/>
                <a:gd name="T48" fmla="*/ 500 w 912"/>
                <a:gd name="T49" fmla="*/ 622 h 772"/>
                <a:gd name="T50" fmla="*/ 492 w 912"/>
                <a:gd name="T51" fmla="*/ 656 h 772"/>
                <a:gd name="T52" fmla="*/ 452 w 912"/>
                <a:gd name="T53" fmla="*/ 696 h 772"/>
                <a:gd name="T54" fmla="*/ 500 w 912"/>
                <a:gd name="T55" fmla="*/ 706 h 772"/>
                <a:gd name="T56" fmla="*/ 520 w 912"/>
                <a:gd name="T57" fmla="*/ 678 h 772"/>
                <a:gd name="T58" fmla="*/ 552 w 912"/>
                <a:gd name="T59" fmla="*/ 644 h 772"/>
                <a:gd name="T60" fmla="*/ 576 w 912"/>
                <a:gd name="T61" fmla="*/ 664 h 772"/>
                <a:gd name="T62" fmla="*/ 644 w 912"/>
                <a:gd name="T63" fmla="*/ 690 h 772"/>
                <a:gd name="T64" fmla="*/ 668 w 912"/>
                <a:gd name="T65" fmla="*/ 726 h 772"/>
                <a:gd name="T66" fmla="*/ 684 w 912"/>
                <a:gd name="T67" fmla="*/ 762 h 772"/>
                <a:gd name="T68" fmla="*/ 732 w 912"/>
                <a:gd name="T69" fmla="*/ 742 h 772"/>
                <a:gd name="T70" fmla="*/ 736 w 912"/>
                <a:gd name="T71" fmla="*/ 700 h 772"/>
                <a:gd name="T72" fmla="*/ 776 w 912"/>
                <a:gd name="T73" fmla="*/ 664 h 772"/>
                <a:gd name="T74" fmla="*/ 792 w 912"/>
                <a:gd name="T75" fmla="*/ 582 h 772"/>
                <a:gd name="T76" fmla="*/ 840 w 912"/>
                <a:gd name="T77" fmla="*/ 596 h 772"/>
                <a:gd name="T78" fmla="*/ 860 w 912"/>
                <a:gd name="T79" fmla="*/ 562 h 772"/>
                <a:gd name="T80" fmla="*/ 904 w 912"/>
                <a:gd name="T81" fmla="*/ 536 h 772"/>
                <a:gd name="T82" fmla="*/ 906 w 912"/>
                <a:gd name="T83" fmla="*/ 488 h 772"/>
                <a:gd name="T84" fmla="*/ 840 w 912"/>
                <a:gd name="T85" fmla="*/ 454 h 772"/>
                <a:gd name="T86" fmla="*/ 788 w 912"/>
                <a:gd name="T87" fmla="*/ 476 h 772"/>
                <a:gd name="T88" fmla="*/ 816 w 912"/>
                <a:gd name="T89" fmla="*/ 510 h 772"/>
                <a:gd name="T90" fmla="*/ 798 w 912"/>
                <a:gd name="T91" fmla="*/ 548 h 772"/>
                <a:gd name="T92" fmla="*/ 780 w 912"/>
                <a:gd name="T93" fmla="*/ 552 h 772"/>
                <a:gd name="T94" fmla="*/ 758 w 912"/>
                <a:gd name="T95" fmla="*/ 576 h 772"/>
                <a:gd name="T96" fmla="*/ 728 w 912"/>
                <a:gd name="T97" fmla="*/ 546 h 772"/>
                <a:gd name="T98" fmla="*/ 712 w 912"/>
                <a:gd name="T99" fmla="*/ 512 h 772"/>
                <a:gd name="T100" fmla="*/ 698 w 912"/>
                <a:gd name="T101" fmla="*/ 444 h 772"/>
                <a:gd name="T102" fmla="*/ 644 w 912"/>
                <a:gd name="T103" fmla="*/ 410 h 772"/>
                <a:gd name="T104" fmla="*/ 604 w 912"/>
                <a:gd name="T105" fmla="*/ 384 h 772"/>
                <a:gd name="T106" fmla="*/ 606 w 912"/>
                <a:gd name="T107" fmla="*/ 324 h 772"/>
                <a:gd name="T108" fmla="*/ 640 w 912"/>
                <a:gd name="T109" fmla="*/ 254 h 772"/>
                <a:gd name="T110" fmla="*/ 590 w 912"/>
                <a:gd name="T111" fmla="*/ 286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94" name="Freeform 11"/>
            <p:cNvSpPr/>
            <p:nvPr/>
          </p:nvSpPr>
          <p:spPr bwMode="auto">
            <a:xfrm>
              <a:off x="3118622" y="2008665"/>
              <a:ext cx="329407" cy="544237"/>
            </a:xfrm>
            <a:custGeom>
              <a:avLst/>
              <a:gdLst>
                <a:gd name="T0" fmla="*/ 92 w 184"/>
                <a:gd name="T1" fmla="*/ 58 h 304"/>
                <a:gd name="T2" fmla="*/ 92 w 184"/>
                <a:gd name="T3" fmla="*/ 86 h 304"/>
                <a:gd name="T4" fmla="*/ 84 w 184"/>
                <a:gd name="T5" fmla="*/ 108 h 304"/>
                <a:gd name="T6" fmla="*/ 82 w 184"/>
                <a:gd name="T7" fmla="*/ 116 h 304"/>
                <a:gd name="T8" fmla="*/ 76 w 184"/>
                <a:gd name="T9" fmla="*/ 122 h 304"/>
                <a:gd name="T10" fmla="*/ 74 w 184"/>
                <a:gd name="T11" fmla="*/ 124 h 304"/>
                <a:gd name="T12" fmla="*/ 54 w 184"/>
                <a:gd name="T13" fmla="*/ 120 h 304"/>
                <a:gd name="T14" fmla="*/ 12 w 184"/>
                <a:gd name="T15" fmla="*/ 134 h 304"/>
                <a:gd name="T16" fmla="*/ 8 w 184"/>
                <a:gd name="T17" fmla="*/ 140 h 304"/>
                <a:gd name="T18" fmla="*/ 38 w 184"/>
                <a:gd name="T19" fmla="*/ 144 h 304"/>
                <a:gd name="T20" fmla="*/ 48 w 184"/>
                <a:gd name="T21" fmla="*/ 162 h 304"/>
                <a:gd name="T22" fmla="*/ 60 w 184"/>
                <a:gd name="T23" fmla="*/ 174 h 304"/>
                <a:gd name="T24" fmla="*/ 60 w 184"/>
                <a:gd name="T25" fmla="*/ 206 h 304"/>
                <a:gd name="T26" fmla="*/ 72 w 184"/>
                <a:gd name="T27" fmla="*/ 216 h 304"/>
                <a:gd name="T28" fmla="*/ 76 w 184"/>
                <a:gd name="T29" fmla="*/ 240 h 304"/>
                <a:gd name="T30" fmla="*/ 70 w 184"/>
                <a:gd name="T31" fmla="*/ 256 h 304"/>
                <a:gd name="T32" fmla="*/ 82 w 184"/>
                <a:gd name="T33" fmla="*/ 270 h 304"/>
                <a:gd name="T34" fmla="*/ 100 w 184"/>
                <a:gd name="T35" fmla="*/ 280 h 304"/>
                <a:gd name="T36" fmla="*/ 114 w 184"/>
                <a:gd name="T37" fmla="*/ 298 h 304"/>
                <a:gd name="T38" fmla="*/ 124 w 184"/>
                <a:gd name="T39" fmla="*/ 304 h 304"/>
                <a:gd name="T40" fmla="*/ 122 w 184"/>
                <a:gd name="T41" fmla="*/ 282 h 304"/>
                <a:gd name="T42" fmla="*/ 126 w 184"/>
                <a:gd name="T43" fmla="*/ 274 h 304"/>
                <a:gd name="T44" fmla="*/ 140 w 184"/>
                <a:gd name="T45" fmla="*/ 268 h 304"/>
                <a:gd name="T46" fmla="*/ 144 w 184"/>
                <a:gd name="T47" fmla="*/ 268 h 304"/>
                <a:gd name="T48" fmla="*/ 156 w 184"/>
                <a:gd name="T49" fmla="*/ 266 h 304"/>
                <a:gd name="T50" fmla="*/ 158 w 184"/>
                <a:gd name="T51" fmla="*/ 244 h 304"/>
                <a:gd name="T52" fmla="*/ 148 w 184"/>
                <a:gd name="T53" fmla="*/ 232 h 304"/>
                <a:gd name="T54" fmla="*/ 138 w 184"/>
                <a:gd name="T55" fmla="*/ 232 h 304"/>
                <a:gd name="T56" fmla="*/ 132 w 184"/>
                <a:gd name="T57" fmla="*/ 210 h 304"/>
                <a:gd name="T58" fmla="*/ 136 w 184"/>
                <a:gd name="T59" fmla="*/ 168 h 304"/>
                <a:gd name="T60" fmla="*/ 164 w 184"/>
                <a:gd name="T61" fmla="*/ 160 h 304"/>
                <a:gd name="T62" fmla="*/ 184 w 184"/>
                <a:gd name="T63" fmla="*/ 108 h 304"/>
                <a:gd name="T64" fmla="*/ 174 w 184"/>
                <a:gd name="T65" fmla="*/ 96 h 304"/>
                <a:gd name="T66" fmla="*/ 166 w 184"/>
                <a:gd name="T67" fmla="*/ 96 h 304"/>
                <a:gd name="T68" fmla="*/ 152 w 184"/>
                <a:gd name="T69" fmla="*/ 96 h 304"/>
                <a:gd name="T70" fmla="*/ 142 w 184"/>
                <a:gd name="T71" fmla="*/ 84 h 304"/>
                <a:gd name="T72" fmla="*/ 146 w 184"/>
                <a:gd name="T73" fmla="*/ 52 h 304"/>
                <a:gd name="T74" fmla="*/ 150 w 184"/>
                <a:gd name="T75" fmla="*/ 42 h 304"/>
                <a:gd name="T76" fmla="*/ 156 w 184"/>
                <a:gd name="T77" fmla="*/ 32 h 304"/>
                <a:gd name="T78" fmla="*/ 144 w 184"/>
                <a:gd name="T79" fmla="*/ 8 h 304"/>
                <a:gd name="T80" fmla="*/ 108 w 184"/>
                <a:gd name="T81" fmla="*/ 1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95" name="Freeform 12"/>
            <p:cNvSpPr/>
            <p:nvPr/>
          </p:nvSpPr>
          <p:spPr bwMode="auto">
            <a:xfrm>
              <a:off x="0" y="576462"/>
              <a:ext cx="2334491" cy="1765190"/>
            </a:xfrm>
            <a:custGeom>
              <a:avLst/>
              <a:gdLst>
                <a:gd name="T0" fmla="*/ 1262 w 1304"/>
                <a:gd name="T1" fmla="*/ 444 h 986"/>
                <a:gd name="T2" fmla="*/ 1222 w 1304"/>
                <a:gd name="T3" fmla="*/ 408 h 986"/>
                <a:gd name="T4" fmla="*/ 1202 w 1304"/>
                <a:gd name="T5" fmla="*/ 378 h 986"/>
                <a:gd name="T6" fmla="*/ 1140 w 1304"/>
                <a:gd name="T7" fmla="*/ 340 h 986"/>
                <a:gd name="T8" fmla="*/ 1032 w 1304"/>
                <a:gd name="T9" fmla="*/ 320 h 986"/>
                <a:gd name="T10" fmla="*/ 1044 w 1304"/>
                <a:gd name="T11" fmla="*/ 246 h 986"/>
                <a:gd name="T12" fmla="*/ 1024 w 1304"/>
                <a:gd name="T13" fmla="*/ 112 h 986"/>
                <a:gd name="T14" fmla="*/ 976 w 1304"/>
                <a:gd name="T15" fmla="*/ 90 h 986"/>
                <a:gd name="T16" fmla="*/ 954 w 1304"/>
                <a:gd name="T17" fmla="*/ 60 h 986"/>
                <a:gd name="T18" fmla="*/ 928 w 1304"/>
                <a:gd name="T19" fmla="*/ 0 h 986"/>
                <a:gd name="T20" fmla="*/ 876 w 1304"/>
                <a:gd name="T21" fmla="*/ 36 h 986"/>
                <a:gd name="T22" fmla="*/ 816 w 1304"/>
                <a:gd name="T23" fmla="*/ 66 h 986"/>
                <a:gd name="T24" fmla="*/ 798 w 1304"/>
                <a:gd name="T25" fmla="*/ 130 h 986"/>
                <a:gd name="T26" fmla="*/ 760 w 1304"/>
                <a:gd name="T27" fmla="*/ 146 h 986"/>
                <a:gd name="T28" fmla="*/ 674 w 1304"/>
                <a:gd name="T29" fmla="*/ 104 h 986"/>
                <a:gd name="T30" fmla="*/ 610 w 1304"/>
                <a:gd name="T31" fmla="*/ 232 h 986"/>
                <a:gd name="T32" fmla="*/ 576 w 1304"/>
                <a:gd name="T33" fmla="*/ 226 h 986"/>
                <a:gd name="T34" fmla="*/ 494 w 1304"/>
                <a:gd name="T35" fmla="*/ 216 h 986"/>
                <a:gd name="T36" fmla="*/ 494 w 1304"/>
                <a:gd name="T37" fmla="*/ 256 h 986"/>
                <a:gd name="T38" fmla="*/ 472 w 1304"/>
                <a:gd name="T39" fmla="*/ 388 h 986"/>
                <a:gd name="T40" fmla="*/ 464 w 1304"/>
                <a:gd name="T41" fmla="*/ 390 h 986"/>
                <a:gd name="T42" fmla="*/ 452 w 1304"/>
                <a:gd name="T43" fmla="*/ 392 h 986"/>
                <a:gd name="T44" fmla="*/ 412 w 1304"/>
                <a:gd name="T45" fmla="*/ 444 h 986"/>
                <a:gd name="T46" fmla="*/ 330 w 1304"/>
                <a:gd name="T47" fmla="*/ 468 h 986"/>
                <a:gd name="T48" fmla="*/ 248 w 1304"/>
                <a:gd name="T49" fmla="*/ 470 h 986"/>
                <a:gd name="T50" fmla="*/ 184 w 1304"/>
                <a:gd name="T51" fmla="*/ 506 h 986"/>
                <a:gd name="T52" fmla="*/ 106 w 1304"/>
                <a:gd name="T53" fmla="*/ 494 h 986"/>
                <a:gd name="T54" fmla="*/ 60 w 1304"/>
                <a:gd name="T55" fmla="*/ 482 h 986"/>
                <a:gd name="T56" fmla="*/ 10 w 1304"/>
                <a:gd name="T57" fmla="*/ 528 h 986"/>
                <a:gd name="T58" fmla="*/ 14 w 1304"/>
                <a:gd name="T59" fmla="*/ 562 h 986"/>
                <a:gd name="T60" fmla="*/ 14 w 1304"/>
                <a:gd name="T61" fmla="*/ 598 h 986"/>
                <a:gd name="T62" fmla="*/ 58 w 1304"/>
                <a:gd name="T63" fmla="*/ 652 h 986"/>
                <a:gd name="T64" fmla="*/ 6 w 1304"/>
                <a:gd name="T65" fmla="*/ 716 h 986"/>
                <a:gd name="T66" fmla="*/ 42 w 1304"/>
                <a:gd name="T67" fmla="*/ 734 h 986"/>
                <a:gd name="T68" fmla="*/ 74 w 1304"/>
                <a:gd name="T69" fmla="*/ 792 h 986"/>
                <a:gd name="T70" fmla="*/ 100 w 1304"/>
                <a:gd name="T71" fmla="*/ 852 h 986"/>
                <a:gd name="T72" fmla="*/ 174 w 1304"/>
                <a:gd name="T73" fmla="*/ 888 h 986"/>
                <a:gd name="T74" fmla="*/ 206 w 1304"/>
                <a:gd name="T75" fmla="*/ 982 h 986"/>
                <a:gd name="T76" fmla="*/ 260 w 1304"/>
                <a:gd name="T77" fmla="*/ 984 h 986"/>
                <a:gd name="T78" fmla="*/ 274 w 1304"/>
                <a:gd name="T79" fmla="*/ 952 h 986"/>
                <a:gd name="T80" fmla="*/ 298 w 1304"/>
                <a:gd name="T81" fmla="*/ 926 h 986"/>
                <a:gd name="T82" fmla="*/ 382 w 1304"/>
                <a:gd name="T83" fmla="*/ 946 h 986"/>
                <a:gd name="T84" fmla="*/ 452 w 1304"/>
                <a:gd name="T85" fmla="*/ 924 h 986"/>
                <a:gd name="T86" fmla="*/ 488 w 1304"/>
                <a:gd name="T87" fmla="*/ 960 h 986"/>
                <a:gd name="T88" fmla="*/ 552 w 1304"/>
                <a:gd name="T89" fmla="*/ 964 h 986"/>
                <a:gd name="T90" fmla="*/ 666 w 1304"/>
                <a:gd name="T91" fmla="*/ 944 h 986"/>
                <a:gd name="T92" fmla="*/ 754 w 1304"/>
                <a:gd name="T93" fmla="*/ 928 h 986"/>
                <a:gd name="T94" fmla="*/ 832 w 1304"/>
                <a:gd name="T95" fmla="*/ 948 h 986"/>
                <a:gd name="T96" fmla="*/ 908 w 1304"/>
                <a:gd name="T97" fmla="*/ 976 h 986"/>
                <a:gd name="T98" fmla="*/ 940 w 1304"/>
                <a:gd name="T99" fmla="*/ 940 h 986"/>
                <a:gd name="T100" fmla="*/ 954 w 1304"/>
                <a:gd name="T101" fmla="*/ 920 h 986"/>
                <a:gd name="T102" fmla="*/ 950 w 1304"/>
                <a:gd name="T103" fmla="*/ 884 h 986"/>
                <a:gd name="T104" fmla="*/ 922 w 1304"/>
                <a:gd name="T105" fmla="*/ 856 h 986"/>
                <a:gd name="T106" fmla="*/ 934 w 1304"/>
                <a:gd name="T107" fmla="*/ 804 h 986"/>
                <a:gd name="T108" fmla="*/ 1004 w 1304"/>
                <a:gd name="T109" fmla="*/ 794 h 986"/>
                <a:gd name="T110" fmla="*/ 1090 w 1304"/>
                <a:gd name="T111" fmla="*/ 772 h 986"/>
                <a:gd name="T112" fmla="*/ 1086 w 1304"/>
                <a:gd name="T113" fmla="*/ 748 h 986"/>
                <a:gd name="T114" fmla="*/ 1086 w 1304"/>
                <a:gd name="T115" fmla="*/ 702 h 986"/>
                <a:gd name="T116" fmla="*/ 1126 w 1304"/>
                <a:gd name="T117" fmla="*/ 676 h 986"/>
                <a:gd name="T118" fmla="*/ 1186 w 1304"/>
                <a:gd name="T119" fmla="*/ 614 h 986"/>
                <a:gd name="T120" fmla="*/ 1214 w 1304"/>
                <a:gd name="T121" fmla="*/ 596 h 986"/>
                <a:gd name="T122" fmla="*/ 1296 w 1304"/>
                <a:gd name="T123" fmla="*/ 580 h 986"/>
                <a:gd name="T124" fmla="*/ 1302 w 1304"/>
                <a:gd name="T125" fmla="*/ 53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96" name="Freeform 13"/>
            <p:cNvSpPr/>
            <p:nvPr/>
          </p:nvSpPr>
          <p:spPr bwMode="auto">
            <a:xfrm>
              <a:off x="1514555" y="1962118"/>
              <a:ext cx="1453686" cy="1041928"/>
            </a:xfrm>
            <a:custGeom>
              <a:avLst/>
              <a:gdLst>
                <a:gd name="T0" fmla="*/ 480 w 812"/>
                <a:gd name="T1" fmla="*/ 58 h 582"/>
                <a:gd name="T2" fmla="*/ 460 w 812"/>
                <a:gd name="T3" fmla="*/ 82 h 582"/>
                <a:gd name="T4" fmla="*/ 396 w 812"/>
                <a:gd name="T5" fmla="*/ 38 h 582"/>
                <a:gd name="T6" fmla="*/ 344 w 812"/>
                <a:gd name="T7" fmla="*/ 10 h 582"/>
                <a:gd name="T8" fmla="*/ 288 w 812"/>
                <a:gd name="T9" fmla="*/ 4 h 582"/>
                <a:gd name="T10" fmla="*/ 248 w 812"/>
                <a:gd name="T11" fmla="*/ 6 h 582"/>
                <a:gd name="T12" fmla="*/ 198 w 812"/>
                <a:gd name="T13" fmla="*/ 18 h 582"/>
                <a:gd name="T14" fmla="*/ 158 w 812"/>
                <a:gd name="T15" fmla="*/ 28 h 582"/>
                <a:gd name="T16" fmla="*/ 92 w 812"/>
                <a:gd name="T17" fmla="*/ 38 h 582"/>
                <a:gd name="T18" fmla="*/ 84 w 812"/>
                <a:gd name="T19" fmla="*/ 78 h 582"/>
                <a:gd name="T20" fmla="*/ 120 w 812"/>
                <a:gd name="T21" fmla="*/ 114 h 582"/>
                <a:gd name="T22" fmla="*/ 128 w 812"/>
                <a:gd name="T23" fmla="*/ 142 h 582"/>
                <a:gd name="T24" fmla="*/ 112 w 812"/>
                <a:gd name="T25" fmla="*/ 196 h 582"/>
                <a:gd name="T26" fmla="*/ 106 w 812"/>
                <a:gd name="T27" fmla="*/ 214 h 582"/>
                <a:gd name="T28" fmla="*/ 60 w 812"/>
                <a:gd name="T29" fmla="*/ 210 h 582"/>
                <a:gd name="T30" fmla="*/ 22 w 812"/>
                <a:gd name="T31" fmla="*/ 202 h 582"/>
                <a:gd name="T32" fmla="*/ 8 w 812"/>
                <a:gd name="T33" fmla="*/ 250 h 582"/>
                <a:gd name="T34" fmla="*/ 4 w 812"/>
                <a:gd name="T35" fmla="*/ 272 h 582"/>
                <a:gd name="T36" fmla="*/ 18 w 812"/>
                <a:gd name="T37" fmla="*/ 310 h 582"/>
                <a:gd name="T38" fmla="*/ 0 w 812"/>
                <a:gd name="T39" fmla="*/ 362 h 582"/>
                <a:gd name="T40" fmla="*/ 26 w 812"/>
                <a:gd name="T41" fmla="*/ 406 h 582"/>
                <a:gd name="T42" fmla="*/ 68 w 812"/>
                <a:gd name="T43" fmla="*/ 422 h 582"/>
                <a:gd name="T44" fmla="*/ 92 w 812"/>
                <a:gd name="T45" fmla="*/ 424 h 582"/>
                <a:gd name="T46" fmla="*/ 108 w 812"/>
                <a:gd name="T47" fmla="*/ 448 h 582"/>
                <a:gd name="T48" fmla="*/ 132 w 812"/>
                <a:gd name="T49" fmla="*/ 460 h 582"/>
                <a:gd name="T50" fmla="*/ 162 w 812"/>
                <a:gd name="T51" fmla="*/ 474 h 582"/>
                <a:gd name="T52" fmla="*/ 232 w 812"/>
                <a:gd name="T53" fmla="*/ 498 h 582"/>
                <a:gd name="T54" fmla="*/ 304 w 812"/>
                <a:gd name="T55" fmla="*/ 494 h 582"/>
                <a:gd name="T56" fmla="*/ 332 w 812"/>
                <a:gd name="T57" fmla="*/ 532 h 582"/>
                <a:gd name="T58" fmla="*/ 348 w 812"/>
                <a:gd name="T59" fmla="*/ 554 h 582"/>
                <a:gd name="T60" fmla="*/ 364 w 812"/>
                <a:gd name="T61" fmla="*/ 578 h 582"/>
                <a:gd name="T62" fmla="*/ 390 w 812"/>
                <a:gd name="T63" fmla="*/ 568 h 582"/>
                <a:gd name="T64" fmla="*/ 428 w 812"/>
                <a:gd name="T65" fmla="*/ 574 h 582"/>
                <a:gd name="T66" fmla="*/ 456 w 812"/>
                <a:gd name="T67" fmla="*/ 546 h 582"/>
                <a:gd name="T68" fmla="*/ 476 w 812"/>
                <a:gd name="T69" fmla="*/ 492 h 582"/>
                <a:gd name="T70" fmla="*/ 476 w 812"/>
                <a:gd name="T71" fmla="*/ 438 h 582"/>
                <a:gd name="T72" fmla="*/ 480 w 812"/>
                <a:gd name="T73" fmla="*/ 418 h 582"/>
                <a:gd name="T74" fmla="*/ 514 w 812"/>
                <a:gd name="T75" fmla="*/ 410 h 582"/>
                <a:gd name="T76" fmla="*/ 556 w 812"/>
                <a:gd name="T77" fmla="*/ 428 h 582"/>
                <a:gd name="T78" fmla="*/ 568 w 812"/>
                <a:gd name="T79" fmla="*/ 462 h 582"/>
                <a:gd name="T80" fmla="*/ 584 w 812"/>
                <a:gd name="T81" fmla="*/ 478 h 582"/>
                <a:gd name="T82" fmla="*/ 610 w 812"/>
                <a:gd name="T83" fmla="*/ 506 h 582"/>
                <a:gd name="T84" fmla="*/ 652 w 812"/>
                <a:gd name="T85" fmla="*/ 518 h 582"/>
                <a:gd name="T86" fmla="*/ 664 w 812"/>
                <a:gd name="T87" fmla="*/ 518 h 582"/>
                <a:gd name="T88" fmla="*/ 700 w 812"/>
                <a:gd name="T89" fmla="*/ 508 h 582"/>
                <a:gd name="T90" fmla="*/ 698 w 812"/>
                <a:gd name="T91" fmla="*/ 480 h 582"/>
                <a:gd name="T92" fmla="*/ 722 w 812"/>
                <a:gd name="T93" fmla="*/ 472 h 582"/>
                <a:gd name="T94" fmla="*/ 688 w 812"/>
                <a:gd name="T95" fmla="*/ 426 h 582"/>
                <a:gd name="T96" fmla="*/ 744 w 812"/>
                <a:gd name="T97" fmla="*/ 396 h 582"/>
                <a:gd name="T98" fmla="*/ 730 w 812"/>
                <a:gd name="T99" fmla="*/ 378 h 582"/>
                <a:gd name="T100" fmla="*/ 752 w 812"/>
                <a:gd name="T101" fmla="*/ 350 h 582"/>
                <a:gd name="T102" fmla="*/ 796 w 812"/>
                <a:gd name="T103" fmla="*/ 310 h 582"/>
                <a:gd name="T104" fmla="*/ 800 w 812"/>
                <a:gd name="T105" fmla="*/ 254 h 582"/>
                <a:gd name="T106" fmla="*/ 778 w 812"/>
                <a:gd name="T107" fmla="*/ 182 h 582"/>
                <a:gd name="T108" fmla="*/ 736 w 812"/>
                <a:gd name="T109" fmla="*/ 158 h 582"/>
                <a:gd name="T110" fmla="*/ 672 w 812"/>
                <a:gd name="T111" fmla="*/ 100 h 582"/>
                <a:gd name="T112" fmla="*/ 658 w 812"/>
                <a:gd name="T113" fmla="*/ 106 h 582"/>
                <a:gd name="T114" fmla="*/ 616 w 812"/>
                <a:gd name="T115" fmla="*/ 78 h 582"/>
                <a:gd name="T116" fmla="*/ 584 w 812"/>
                <a:gd name="T117" fmla="*/ 52 h 582"/>
                <a:gd name="T118" fmla="*/ 552 w 812"/>
                <a:gd name="T119" fmla="*/ 50 h 582"/>
                <a:gd name="T120" fmla="*/ 484 w 812"/>
                <a:gd name="T121" fmla="*/ 3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97" name="Freeform 14"/>
            <p:cNvSpPr/>
            <p:nvPr/>
          </p:nvSpPr>
          <p:spPr bwMode="auto">
            <a:xfrm>
              <a:off x="2348813" y="2692542"/>
              <a:ext cx="1256758" cy="1102796"/>
            </a:xfrm>
            <a:custGeom>
              <a:avLst/>
              <a:gdLst>
                <a:gd name="T0" fmla="*/ 20 w 702"/>
                <a:gd name="T1" fmla="*/ 28 h 616"/>
                <a:gd name="T2" fmla="*/ 22 w 702"/>
                <a:gd name="T3" fmla="*/ 90 h 616"/>
                <a:gd name="T4" fmla="*/ 38 w 702"/>
                <a:gd name="T5" fmla="*/ 136 h 616"/>
                <a:gd name="T6" fmla="*/ 70 w 702"/>
                <a:gd name="T7" fmla="*/ 194 h 616"/>
                <a:gd name="T8" fmla="*/ 74 w 702"/>
                <a:gd name="T9" fmla="*/ 244 h 616"/>
                <a:gd name="T10" fmla="*/ 92 w 702"/>
                <a:gd name="T11" fmla="*/ 302 h 616"/>
                <a:gd name="T12" fmla="*/ 98 w 702"/>
                <a:gd name="T13" fmla="*/ 346 h 616"/>
                <a:gd name="T14" fmla="*/ 90 w 702"/>
                <a:gd name="T15" fmla="*/ 386 h 616"/>
                <a:gd name="T16" fmla="*/ 90 w 702"/>
                <a:gd name="T17" fmla="*/ 434 h 616"/>
                <a:gd name="T18" fmla="*/ 106 w 702"/>
                <a:gd name="T19" fmla="*/ 462 h 616"/>
                <a:gd name="T20" fmla="*/ 118 w 702"/>
                <a:gd name="T21" fmla="*/ 450 h 616"/>
                <a:gd name="T22" fmla="*/ 124 w 702"/>
                <a:gd name="T23" fmla="*/ 426 h 616"/>
                <a:gd name="T24" fmla="*/ 146 w 702"/>
                <a:gd name="T25" fmla="*/ 420 h 616"/>
                <a:gd name="T26" fmla="*/ 170 w 702"/>
                <a:gd name="T27" fmla="*/ 474 h 616"/>
                <a:gd name="T28" fmla="*/ 200 w 702"/>
                <a:gd name="T29" fmla="*/ 470 h 616"/>
                <a:gd name="T30" fmla="*/ 238 w 702"/>
                <a:gd name="T31" fmla="*/ 556 h 616"/>
                <a:gd name="T32" fmla="*/ 254 w 702"/>
                <a:gd name="T33" fmla="*/ 588 h 616"/>
                <a:gd name="T34" fmla="*/ 262 w 702"/>
                <a:gd name="T35" fmla="*/ 598 h 616"/>
                <a:gd name="T36" fmla="*/ 278 w 702"/>
                <a:gd name="T37" fmla="*/ 602 h 616"/>
                <a:gd name="T38" fmla="*/ 328 w 702"/>
                <a:gd name="T39" fmla="*/ 588 h 616"/>
                <a:gd name="T40" fmla="*/ 328 w 702"/>
                <a:gd name="T41" fmla="*/ 536 h 616"/>
                <a:gd name="T42" fmla="*/ 348 w 702"/>
                <a:gd name="T43" fmla="*/ 510 h 616"/>
                <a:gd name="T44" fmla="*/ 390 w 702"/>
                <a:gd name="T45" fmla="*/ 450 h 616"/>
                <a:gd name="T46" fmla="*/ 428 w 702"/>
                <a:gd name="T47" fmla="*/ 420 h 616"/>
                <a:gd name="T48" fmla="*/ 448 w 702"/>
                <a:gd name="T49" fmla="*/ 480 h 616"/>
                <a:gd name="T50" fmla="*/ 478 w 702"/>
                <a:gd name="T51" fmla="*/ 466 h 616"/>
                <a:gd name="T52" fmla="*/ 498 w 702"/>
                <a:gd name="T53" fmla="*/ 494 h 616"/>
                <a:gd name="T54" fmla="*/ 554 w 702"/>
                <a:gd name="T55" fmla="*/ 482 h 616"/>
                <a:gd name="T56" fmla="*/ 504 w 702"/>
                <a:gd name="T57" fmla="*/ 434 h 616"/>
                <a:gd name="T58" fmla="*/ 534 w 702"/>
                <a:gd name="T59" fmla="*/ 416 h 616"/>
                <a:gd name="T60" fmla="*/ 532 w 702"/>
                <a:gd name="T61" fmla="*/ 396 h 616"/>
                <a:gd name="T62" fmla="*/ 522 w 702"/>
                <a:gd name="T63" fmla="*/ 314 h 616"/>
                <a:gd name="T64" fmla="*/ 608 w 702"/>
                <a:gd name="T65" fmla="*/ 286 h 616"/>
                <a:gd name="T66" fmla="*/ 664 w 702"/>
                <a:gd name="T67" fmla="*/ 224 h 616"/>
                <a:gd name="T68" fmla="*/ 686 w 702"/>
                <a:gd name="T69" fmla="*/ 174 h 616"/>
                <a:gd name="T70" fmla="*/ 684 w 702"/>
                <a:gd name="T71" fmla="*/ 156 h 616"/>
                <a:gd name="T72" fmla="*/ 630 w 702"/>
                <a:gd name="T73" fmla="*/ 138 h 616"/>
                <a:gd name="T74" fmla="*/ 612 w 702"/>
                <a:gd name="T75" fmla="*/ 146 h 616"/>
                <a:gd name="T76" fmla="*/ 598 w 702"/>
                <a:gd name="T77" fmla="*/ 126 h 616"/>
                <a:gd name="T78" fmla="*/ 576 w 702"/>
                <a:gd name="T79" fmla="*/ 124 h 616"/>
                <a:gd name="T80" fmla="*/ 524 w 702"/>
                <a:gd name="T81" fmla="*/ 114 h 616"/>
                <a:gd name="T82" fmla="*/ 488 w 702"/>
                <a:gd name="T83" fmla="*/ 132 h 616"/>
                <a:gd name="T84" fmla="*/ 438 w 702"/>
                <a:gd name="T85" fmla="*/ 110 h 616"/>
                <a:gd name="T86" fmla="*/ 416 w 702"/>
                <a:gd name="T87" fmla="*/ 58 h 616"/>
                <a:gd name="T88" fmla="*/ 350 w 702"/>
                <a:gd name="T89" fmla="*/ 18 h 616"/>
                <a:gd name="T90" fmla="*/ 310 w 702"/>
                <a:gd name="T91" fmla="*/ 30 h 616"/>
                <a:gd name="T92" fmla="*/ 318 w 702"/>
                <a:gd name="T93" fmla="*/ 62 h 616"/>
                <a:gd name="T94" fmla="*/ 280 w 702"/>
                <a:gd name="T95" fmla="*/ 66 h 616"/>
                <a:gd name="T96" fmla="*/ 262 w 702"/>
                <a:gd name="T97" fmla="*/ 86 h 616"/>
                <a:gd name="T98" fmla="*/ 246 w 702"/>
                <a:gd name="T99" fmla="*/ 104 h 616"/>
                <a:gd name="T100" fmla="*/ 208 w 702"/>
                <a:gd name="T101" fmla="*/ 118 h 616"/>
                <a:gd name="T102" fmla="*/ 160 w 702"/>
                <a:gd name="T103" fmla="*/ 110 h 616"/>
                <a:gd name="T104" fmla="*/ 132 w 702"/>
                <a:gd name="T105" fmla="*/ 108 h 616"/>
                <a:gd name="T106" fmla="*/ 106 w 702"/>
                <a:gd name="T107" fmla="*/ 66 h 616"/>
                <a:gd name="T108" fmla="*/ 86 w 702"/>
                <a:gd name="T109" fmla="*/ 46 h 616"/>
                <a:gd name="T110" fmla="*/ 66 w 702"/>
                <a:gd name="T111" fmla="*/ 14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98" name="Freeform 15"/>
            <p:cNvSpPr/>
            <p:nvPr/>
          </p:nvSpPr>
          <p:spPr bwMode="auto">
            <a:xfrm>
              <a:off x="261377" y="2244978"/>
              <a:ext cx="2248559" cy="1367754"/>
            </a:xfrm>
            <a:custGeom>
              <a:avLst/>
              <a:gdLst>
                <a:gd name="T0" fmla="*/ 132 w 1256"/>
                <a:gd name="T1" fmla="*/ 26 h 764"/>
                <a:gd name="T2" fmla="*/ 122 w 1256"/>
                <a:gd name="T3" fmla="*/ 60 h 764"/>
                <a:gd name="T4" fmla="*/ 62 w 1256"/>
                <a:gd name="T5" fmla="*/ 70 h 764"/>
                <a:gd name="T6" fmla="*/ 44 w 1256"/>
                <a:gd name="T7" fmla="*/ 122 h 764"/>
                <a:gd name="T8" fmla="*/ 60 w 1256"/>
                <a:gd name="T9" fmla="*/ 188 h 764"/>
                <a:gd name="T10" fmla="*/ 6 w 1256"/>
                <a:gd name="T11" fmla="*/ 216 h 764"/>
                <a:gd name="T12" fmla="*/ 2 w 1256"/>
                <a:gd name="T13" fmla="*/ 262 h 764"/>
                <a:gd name="T14" fmla="*/ 28 w 1256"/>
                <a:gd name="T15" fmla="*/ 300 h 764"/>
                <a:gd name="T16" fmla="*/ 62 w 1256"/>
                <a:gd name="T17" fmla="*/ 338 h 764"/>
                <a:gd name="T18" fmla="*/ 150 w 1256"/>
                <a:gd name="T19" fmla="*/ 386 h 764"/>
                <a:gd name="T20" fmla="*/ 222 w 1256"/>
                <a:gd name="T21" fmla="*/ 454 h 764"/>
                <a:gd name="T22" fmla="*/ 290 w 1256"/>
                <a:gd name="T23" fmla="*/ 500 h 764"/>
                <a:gd name="T24" fmla="*/ 334 w 1256"/>
                <a:gd name="T25" fmla="*/ 556 h 764"/>
                <a:gd name="T26" fmla="*/ 404 w 1256"/>
                <a:gd name="T27" fmla="*/ 602 h 764"/>
                <a:gd name="T28" fmla="*/ 470 w 1256"/>
                <a:gd name="T29" fmla="*/ 628 h 764"/>
                <a:gd name="T30" fmla="*/ 580 w 1256"/>
                <a:gd name="T31" fmla="*/ 642 h 764"/>
                <a:gd name="T32" fmla="*/ 594 w 1256"/>
                <a:gd name="T33" fmla="*/ 664 h 764"/>
                <a:gd name="T34" fmla="*/ 586 w 1256"/>
                <a:gd name="T35" fmla="*/ 692 h 764"/>
                <a:gd name="T36" fmla="*/ 616 w 1256"/>
                <a:gd name="T37" fmla="*/ 676 h 764"/>
                <a:gd name="T38" fmla="*/ 660 w 1256"/>
                <a:gd name="T39" fmla="*/ 638 h 764"/>
                <a:gd name="T40" fmla="*/ 772 w 1256"/>
                <a:gd name="T41" fmla="*/ 680 h 764"/>
                <a:gd name="T42" fmla="*/ 802 w 1256"/>
                <a:gd name="T43" fmla="*/ 754 h 764"/>
                <a:gd name="T44" fmla="*/ 904 w 1256"/>
                <a:gd name="T45" fmla="*/ 748 h 764"/>
                <a:gd name="T46" fmla="*/ 1024 w 1256"/>
                <a:gd name="T47" fmla="*/ 680 h 764"/>
                <a:gd name="T48" fmla="*/ 1122 w 1256"/>
                <a:gd name="T49" fmla="*/ 712 h 764"/>
                <a:gd name="T50" fmla="*/ 1138 w 1256"/>
                <a:gd name="T51" fmla="*/ 716 h 764"/>
                <a:gd name="T52" fmla="*/ 1156 w 1256"/>
                <a:gd name="T53" fmla="*/ 666 h 764"/>
                <a:gd name="T54" fmla="*/ 1192 w 1256"/>
                <a:gd name="T55" fmla="*/ 696 h 764"/>
                <a:gd name="T56" fmla="*/ 1214 w 1256"/>
                <a:gd name="T57" fmla="*/ 664 h 764"/>
                <a:gd name="T58" fmla="*/ 1228 w 1256"/>
                <a:gd name="T59" fmla="*/ 644 h 764"/>
                <a:gd name="T60" fmla="*/ 1246 w 1256"/>
                <a:gd name="T61" fmla="*/ 568 h 764"/>
                <a:gd name="T62" fmla="*/ 1240 w 1256"/>
                <a:gd name="T63" fmla="*/ 510 h 764"/>
                <a:gd name="T64" fmla="*/ 1228 w 1256"/>
                <a:gd name="T65" fmla="*/ 448 h 764"/>
                <a:gd name="T66" fmla="*/ 1200 w 1256"/>
                <a:gd name="T67" fmla="*/ 412 h 764"/>
                <a:gd name="T68" fmla="*/ 1162 w 1256"/>
                <a:gd name="T69" fmla="*/ 366 h 764"/>
                <a:gd name="T70" fmla="*/ 1152 w 1256"/>
                <a:gd name="T71" fmla="*/ 418 h 764"/>
                <a:gd name="T72" fmla="*/ 1094 w 1256"/>
                <a:gd name="T73" fmla="*/ 430 h 764"/>
                <a:gd name="T74" fmla="*/ 1036 w 1256"/>
                <a:gd name="T75" fmla="*/ 386 h 764"/>
                <a:gd name="T76" fmla="*/ 1000 w 1256"/>
                <a:gd name="T77" fmla="*/ 344 h 764"/>
                <a:gd name="T78" fmla="*/ 900 w 1256"/>
                <a:gd name="T79" fmla="*/ 342 h 764"/>
                <a:gd name="T80" fmla="*/ 828 w 1256"/>
                <a:gd name="T81" fmla="*/ 312 h 764"/>
                <a:gd name="T82" fmla="*/ 796 w 1256"/>
                <a:gd name="T83" fmla="*/ 290 h 764"/>
                <a:gd name="T84" fmla="*/ 768 w 1256"/>
                <a:gd name="T85" fmla="*/ 274 h 764"/>
                <a:gd name="T86" fmla="*/ 746 w 1256"/>
                <a:gd name="T87" fmla="*/ 280 h 764"/>
                <a:gd name="T88" fmla="*/ 708 w 1256"/>
                <a:gd name="T89" fmla="*/ 238 h 764"/>
                <a:gd name="T90" fmla="*/ 692 w 1256"/>
                <a:gd name="T91" fmla="*/ 196 h 764"/>
                <a:gd name="T92" fmla="*/ 694 w 1256"/>
                <a:gd name="T93" fmla="*/ 118 h 764"/>
                <a:gd name="T94" fmla="*/ 708 w 1256"/>
                <a:gd name="T95" fmla="*/ 84 h 764"/>
                <a:gd name="T96" fmla="*/ 712 w 1256"/>
                <a:gd name="T97" fmla="*/ 44 h 764"/>
                <a:gd name="T98" fmla="*/ 680 w 1256"/>
                <a:gd name="T99" fmla="*/ 20 h 764"/>
                <a:gd name="T100" fmla="*/ 596 w 1256"/>
                <a:gd name="T101" fmla="*/ 10 h 764"/>
                <a:gd name="T102" fmla="*/ 518 w 1256"/>
                <a:gd name="T103" fmla="*/ 24 h 764"/>
                <a:gd name="T104" fmla="*/ 440 w 1256"/>
                <a:gd name="T105" fmla="*/ 36 h 764"/>
                <a:gd name="T106" fmla="*/ 372 w 1256"/>
                <a:gd name="T107" fmla="*/ 44 h 764"/>
                <a:gd name="T108" fmla="*/ 318 w 1256"/>
                <a:gd name="T109" fmla="*/ 20 h 764"/>
                <a:gd name="T110" fmla="*/ 296 w 1256"/>
                <a:gd name="T111" fmla="*/ 8 h 764"/>
                <a:gd name="T112" fmla="*/ 210 w 1256"/>
                <a:gd name="T113" fmla="*/ 16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99" name="Freeform 16"/>
            <p:cNvSpPr/>
            <p:nvPr/>
          </p:nvSpPr>
          <p:spPr bwMode="auto">
            <a:xfrm>
              <a:off x="2309427" y="3383580"/>
              <a:ext cx="1016864" cy="1059830"/>
            </a:xfrm>
            <a:custGeom>
              <a:avLst/>
              <a:gdLst>
                <a:gd name="T0" fmla="*/ 20 w 568"/>
                <a:gd name="T1" fmla="*/ 364 h 592"/>
                <a:gd name="T2" fmla="*/ 74 w 568"/>
                <a:gd name="T3" fmla="*/ 378 h 592"/>
                <a:gd name="T4" fmla="*/ 98 w 568"/>
                <a:gd name="T5" fmla="*/ 440 h 592"/>
                <a:gd name="T6" fmla="*/ 96 w 568"/>
                <a:gd name="T7" fmla="*/ 502 h 592"/>
                <a:gd name="T8" fmla="*/ 144 w 568"/>
                <a:gd name="T9" fmla="*/ 520 h 592"/>
                <a:gd name="T10" fmla="*/ 220 w 568"/>
                <a:gd name="T11" fmla="*/ 540 h 592"/>
                <a:gd name="T12" fmla="*/ 272 w 568"/>
                <a:gd name="T13" fmla="*/ 592 h 592"/>
                <a:gd name="T14" fmla="*/ 262 w 568"/>
                <a:gd name="T15" fmla="*/ 522 h 592"/>
                <a:gd name="T16" fmla="*/ 294 w 568"/>
                <a:gd name="T17" fmla="*/ 490 h 592"/>
                <a:gd name="T18" fmla="*/ 362 w 568"/>
                <a:gd name="T19" fmla="*/ 490 h 592"/>
                <a:gd name="T20" fmla="*/ 438 w 568"/>
                <a:gd name="T21" fmla="*/ 468 h 592"/>
                <a:gd name="T22" fmla="*/ 528 w 568"/>
                <a:gd name="T23" fmla="*/ 426 h 592"/>
                <a:gd name="T24" fmla="*/ 540 w 568"/>
                <a:gd name="T25" fmla="*/ 430 h 592"/>
                <a:gd name="T26" fmla="*/ 548 w 568"/>
                <a:gd name="T27" fmla="*/ 388 h 592"/>
                <a:gd name="T28" fmla="*/ 504 w 568"/>
                <a:gd name="T29" fmla="*/ 386 h 592"/>
                <a:gd name="T30" fmla="*/ 484 w 568"/>
                <a:gd name="T31" fmla="*/ 360 h 592"/>
                <a:gd name="T32" fmla="*/ 460 w 568"/>
                <a:gd name="T33" fmla="*/ 340 h 592"/>
                <a:gd name="T34" fmla="*/ 452 w 568"/>
                <a:gd name="T35" fmla="*/ 272 h 592"/>
                <a:gd name="T36" fmla="*/ 440 w 568"/>
                <a:gd name="T37" fmla="*/ 190 h 592"/>
                <a:gd name="T38" fmla="*/ 398 w 568"/>
                <a:gd name="T39" fmla="*/ 152 h 592"/>
                <a:gd name="T40" fmla="*/ 412 w 568"/>
                <a:gd name="T41" fmla="*/ 132 h 592"/>
                <a:gd name="T42" fmla="*/ 480 w 568"/>
                <a:gd name="T43" fmla="*/ 128 h 592"/>
                <a:gd name="T44" fmla="*/ 512 w 568"/>
                <a:gd name="T45" fmla="*/ 108 h 592"/>
                <a:gd name="T46" fmla="*/ 474 w 568"/>
                <a:gd name="T47" fmla="*/ 102 h 592"/>
                <a:gd name="T48" fmla="*/ 454 w 568"/>
                <a:gd name="T49" fmla="*/ 88 h 592"/>
                <a:gd name="T50" fmla="*/ 428 w 568"/>
                <a:gd name="T51" fmla="*/ 48 h 592"/>
                <a:gd name="T52" fmla="*/ 404 w 568"/>
                <a:gd name="T53" fmla="*/ 84 h 592"/>
                <a:gd name="T54" fmla="*/ 360 w 568"/>
                <a:gd name="T55" fmla="*/ 138 h 592"/>
                <a:gd name="T56" fmla="*/ 366 w 568"/>
                <a:gd name="T57" fmla="*/ 172 h 592"/>
                <a:gd name="T58" fmla="*/ 348 w 568"/>
                <a:gd name="T59" fmla="*/ 214 h 592"/>
                <a:gd name="T60" fmla="*/ 316 w 568"/>
                <a:gd name="T61" fmla="*/ 214 h 592"/>
                <a:gd name="T62" fmla="*/ 288 w 568"/>
                <a:gd name="T63" fmla="*/ 240 h 592"/>
                <a:gd name="T64" fmla="*/ 276 w 568"/>
                <a:gd name="T65" fmla="*/ 224 h 592"/>
                <a:gd name="T66" fmla="*/ 264 w 568"/>
                <a:gd name="T67" fmla="*/ 222 h 592"/>
                <a:gd name="T68" fmla="*/ 244 w 568"/>
                <a:gd name="T69" fmla="*/ 168 h 592"/>
                <a:gd name="T70" fmla="*/ 216 w 568"/>
                <a:gd name="T71" fmla="*/ 94 h 592"/>
                <a:gd name="T72" fmla="*/ 196 w 568"/>
                <a:gd name="T73" fmla="*/ 102 h 592"/>
                <a:gd name="T74" fmla="*/ 172 w 568"/>
                <a:gd name="T75" fmla="*/ 86 h 592"/>
                <a:gd name="T76" fmla="*/ 156 w 568"/>
                <a:gd name="T77" fmla="*/ 50 h 592"/>
                <a:gd name="T78" fmla="*/ 138 w 568"/>
                <a:gd name="T79" fmla="*/ 82 h 592"/>
                <a:gd name="T80" fmla="*/ 122 w 568"/>
                <a:gd name="T81" fmla="*/ 84 h 592"/>
                <a:gd name="T82" fmla="*/ 106 w 568"/>
                <a:gd name="T83" fmla="*/ 56 h 592"/>
                <a:gd name="T84" fmla="*/ 102 w 568"/>
                <a:gd name="T85" fmla="*/ 0 h 592"/>
                <a:gd name="T86" fmla="*/ 82 w 568"/>
                <a:gd name="T87" fmla="*/ 44 h 592"/>
                <a:gd name="T88" fmla="*/ 56 w 568"/>
                <a:gd name="T89" fmla="*/ 66 h 592"/>
                <a:gd name="T90" fmla="*/ 54 w 568"/>
                <a:gd name="T91" fmla="*/ 106 h 592"/>
                <a:gd name="T92" fmla="*/ 76 w 568"/>
                <a:gd name="T93" fmla="*/ 104 h 592"/>
                <a:gd name="T94" fmla="*/ 78 w 568"/>
                <a:gd name="T95" fmla="*/ 238 h 592"/>
                <a:gd name="T96" fmla="*/ 48 w 568"/>
                <a:gd name="T97" fmla="*/ 252 h 592"/>
                <a:gd name="T98" fmla="*/ 6 w 568"/>
                <a:gd name="T99" fmla="*/ 320 h 592"/>
                <a:gd name="T100" fmla="*/ 12 w 568"/>
                <a:gd name="T101" fmla="*/ 35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00" name="Freeform 17"/>
            <p:cNvSpPr/>
            <p:nvPr/>
          </p:nvSpPr>
          <p:spPr bwMode="auto">
            <a:xfrm>
              <a:off x="3039851" y="3369257"/>
              <a:ext cx="687457" cy="594364"/>
            </a:xfrm>
            <a:custGeom>
              <a:avLst/>
              <a:gdLst>
                <a:gd name="T0" fmla="*/ 288 w 384"/>
                <a:gd name="T1" fmla="*/ 8 h 332"/>
                <a:gd name="T2" fmla="*/ 276 w 384"/>
                <a:gd name="T3" fmla="*/ 24 h 332"/>
                <a:gd name="T4" fmla="*/ 264 w 384"/>
                <a:gd name="T5" fmla="*/ 20 h 332"/>
                <a:gd name="T6" fmla="*/ 260 w 384"/>
                <a:gd name="T7" fmla="*/ 10 h 332"/>
                <a:gd name="T8" fmla="*/ 252 w 384"/>
                <a:gd name="T9" fmla="*/ 0 h 332"/>
                <a:gd name="T10" fmla="*/ 248 w 384"/>
                <a:gd name="T11" fmla="*/ 20 h 332"/>
                <a:gd name="T12" fmla="*/ 236 w 384"/>
                <a:gd name="T13" fmla="*/ 36 h 332"/>
                <a:gd name="T14" fmla="*/ 208 w 384"/>
                <a:gd name="T15" fmla="*/ 44 h 332"/>
                <a:gd name="T16" fmla="*/ 188 w 384"/>
                <a:gd name="T17" fmla="*/ 58 h 332"/>
                <a:gd name="T18" fmla="*/ 184 w 384"/>
                <a:gd name="T19" fmla="*/ 52 h 332"/>
                <a:gd name="T20" fmla="*/ 168 w 384"/>
                <a:gd name="T21" fmla="*/ 60 h 332"/>
                <a:gd name="T22" fmla="*/ 160 w 384"/>
                <a:gd name="T23" fmla="*/ 50 h 332"/>
                <a:gd name="T24" fmla="*/ 132 w 384"/>
                <a:gd name="T25" fmla="*/ 56 h 332"/>
                <a:gd name="T26" fmla="*/ 170 w 384"/>
                <a:gd name="T27" fmla="*/ 82 h 332"/>
                <a:gd name="T28" fmla="*/ 176 w 384"/>
                <a:gd name="T29" fmla="*/ 110 h 332"/>
                <a:gd name="T30" fmla="*/ 160 w 384"/>
                <a:gd name="T31" fmla="*/ 122 h 332"/>
                <a:gd name="T32" fmla="*/ 114 w 384"/>
                <a:gd name="T33" fmla="*/ 126 h 332"/>
                <a:gd name="T34" fmla="*/ 94 w 384"/>
                <a:gd name="T35" fmla="*/ 142 h 332"/>
                <a:gd name="T36" fmla="*/ 60 w 384"/>
                <a:gd name="T37" fmla="*/ 142 h 332"/>
                <a:gd name="T38" fmla="*/ 16 w 384"/>
                <a:gd name="T39" fmla="*/ 148 h 332"/>
                <a:gd name="T40" fmla="*/ 0 w 384"/>
                <a:gd name="T41" fmla="*/ 172 h 332"/>
                <a:gd name="T42" fmla="*/ 22 w 384"/>
                <a:gd name="T43" fmla="*/ 200 h 332"/>
                <a:gd name="T44" fmla="*/ 30 w 384"/>
                <a:gd name="T45" fmla="*/ 190 h 332"/>
                <a:gd name="T46" fmla="*/ 56 w 384"/>
                <a:gd name="T47" fmla="*/ 192 h 332"/>
                <a:gd name="T48" fmla="*/ 62 w 384"/>
                <a:gd name="T49" fmla="*/ 236 h 332"/>
                <a:gd name="T50" fmla="*/ 52 w 384"/>
                <a:gd name="T51" fmla="*/ 260 h 332"/>
                <a:gd name="T52" fmla="*/ 76 w 384"/>
                <a:gd name="T53" fmla="*/ 296 h 332"/>
                <a:gd name="T54" fmla="*/ 68 w 384"/>
                <a:gd name="T55" fmla="*/ 320 h 332"/>
                <a:gd name="T56" fmla="*/ 70 w 384"/>
                <a:gd name="T57" fmla="*/ 330 h 332"/>
                <a:gd name="T58" fmla="*/ 108 w 384"/>
                <a:gd name="T59" fmla="*/ 320 h 332"/>
                <a:gd name="T60" fmla="*/ 160 w 384"/>
                <a:gd name="T61" fmla="*/ 330 h 332"/>
                <a:gd name="T62" fmla="*/ 196 w 384"/>
                <a:gd name="T63" fmla="*/ 302 h 332"/>
                <a:gd name="T64" fmla="*/ 216 w 384"/>
                <a:gd name="T65" fmla="*/ 290 h 332"/>
                <a:gd name="T66" fmla="*/ 248 w 384"/>
                <a:gd name="T67" fmla="*/ 280 h 332"/>
                <a:gd name="T68" fmla="*/ 256 w 384"/>
                <a:gd name="T69" fmla="*/ 292 h 332"/>
                <a:gd name="T70" fmla="*/ 274 w 384"/>
                <a:gd name="T71" fmla="*/ 292 h 332"/>
                <a:gd name="T72" fmla="*/ 288 w 384"/>
                <a:gd name="T73" fmla="*/ 298 h 332"/>
                <a:gd name="T74" fmla="*/ 296 w 384"/>
                <a:gd name="T75" fmla="*/ 290 h 332"/>
                <a:gd name="T76" fmla="*/ 312 w 384"/>
                <a:gd name="T77" fmla="*/ 276 h 332"/>
                <a:gd name="T78" fmla="*/ 324 w 384"/>
                <a:gd name="T79" fmla="*/ 268 h 332"/>
                <a:gd name="T80" fmla="*/ 342 w 384"/>
                <a:gd name="T81" fmla="*/ 256 h 332"/>
                <a:gd name="T82" fmla="*/ 352 w 384"/>
                <a:gd name="T83" fmla="*/ 248 h 332"/>
                <a:gd name="T84" fmla="*/ 366 w 384"/>
                <a:gd name="T85" fmla="*/ 244 h 332"/>
                <a:gd name="T86" fmla="*/ 380 w 384"/>
                <a:gd name="T87" fmla="*/ 236 h 332"/>
                <a:gd name="T88" fmla="*/ 376 w 384"/>
                <a:gd name="T89" fmla="*/ 218 h 332"/>
                <a:gd name="T90" fmla="*/ 376 w 384"/>
                <a:gd name="T91" fmla="*/ 188 h 332"/>
                <a:gd name="T92" fmla="*/ 380 w 384"/>
                <a:gd name="T93" fmla="*/ 160 h 332"/>
                <a:gd name="T94" fmla="*/ 348 w 384"/>
                <a:gd name="T95" fmla="*/ 166 h 332"/>
                <a:gd name="T96" fmla="*/ 356 w 384"/>
                <a:gd name="T97" fmla="*/ 132 h 332"/>
                <a:gd name="T98" fmla="*/ 366 w 384"/>
                <a:gd name="T99" fmla="*/ 84 h 332"/>
                <a:gd name="T100" fmla="*/ 372 w 384"/>
                <a:gd name="T101" fmla="*/ 68 h 332"/>
                <a:gd name="T102" fmla="*/ 360 w 384"/>
                <a:gd name="T103" fmla="*/ 64 h 332"/>
                <a:gd name="T104" fmla="*/ 348 w 384"/>
                <a:gd name="T105" fmla="*/ 82 h 332"/>
                <a:gd name="T106" fmla="*/ 336 w 384"/>
                <a:gd name="T107" fmla="*/ 76 h 332"/>
                <a:gd name="T108" fmla="*/ 332 w 384"/>
                <a:gd name="T109" fmla="*/ 60 h 332"/>
                <a:gd name="T110" fmla="*/ 316 w 384"/>
                <a:gd name="T111" fmla="*/ 60 h 332"/>
                <a:gd name="T112" fmla="*/ 304 w 384"/>
                <a:gd name="T11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01" name="Freeform 18"/>
            <p:cNvSpPr/>
            <p:nvPr/>
          </p:nvSpPr>
          <p:spPr bwMode="auto">
            <a:xfrm>
              <a:off x="3150847" y="3734469"/>
              <a:ext cx="898707" cy="683877"/>
            </a:xfrm>
            <a:custGeom>
              <a:avLst/>
              <a:gdLst>
                <a:gd name="T0" fmla="*/ 404 w 502"/>
                <a:gd name="T1" fmla="*/ 12 h 382"/>
                <a:gd name="T2" fmla="*/ 378 w 502"/>
                <a:gd name="T3" fmla="*/ 36 h 382"/>
                <a:gd name="T4" fmla="*/ 360 w 502"/>
                <a:gd name="T5" fmla="*/ 32 h 382"/>
                <a:gd name="T6" fmla="*/ 336 w 502"/>
                <a:gd name="T7" fmla="*/ 42 h 382"/>
                <a:gd name="T8" fmla="*/ 316 w 502"/>
                <a:gd name="T9" fmla="*/ 48 h 382"/>
                <a:gd name="T10" fmla="*/ 282 w 502"/>
                <a:gd name="T11" fmla="*/ 60 h 382"/>
                <a:gd name="T12" fmla="*/ 270 w 502"/>
                <a:gd name="T13" fmla="*/ 70 h 382"/>
                <a:gd name="T14" fmla="*/ 276 w 502"/>
                <a:gd name="T15" fmla="*/ 82 h 382"/>
                <a:gd name="T16" fmla="*/ 240 w 502"/>
                <a:gd name="T17" fmla="*/ 94 h 382"/>
                <a:gd name="T18" fmla="*/ 224 w 502"/>
                <a:gd name="T19" fmla="*/ 102 h 382"/>
                <a:gd name="T20" fmla="*/ 194 w 502"/>
                <a:gd name="T21" fmla="*/ 98 h 382"/>
                <a:gd name="T22" fmla="*/ 178 w 502"/>
                <a:gd name="T23" fmla="*/ 84 h 382"/>
                <a:gd name="T24" fmla="*/ 160 w 502"/>
                <a:gd name="T25" fmla="*/ 92 h 382"/>
                <a:gd name="T26" fmla="*/ 148 w 502"/>
                <a:gd name="T27" fmla="*/ 102 h 382"/>
                <a:gd name="T28" fmla="*/ 126 w 502"/>
                <a:gd name="T29" fmla="*/ 116 h 382"/>
                <a:gd name="T30" fmla="*/ 70 w 502"/>
                <a:gd name="T31" fmla="*/ 134 h 382"/>
                <a:gd name="T32" fmla="*/ 20 w 502"/>
                <a:gd name="T33" fmla="*/ 130 h 382"/>
                <a:gd name="T34" fmla="*/ 2 w 502"/>
                <a:gd name="T35" fmla="*/ 138 h 382"/>
                <a:gd name="T36" fmla="*/ 4 w 502"/>
                <a:gd name="T37" fmla="*/ 158 h 382"/>
                <a:gd name="T38" fmla="*/ 40 w 502"/>
                <a:gd name="T39" fmla="*/ 158 h 382"/>
                <a:gd name="T40" fmla="*/ 42 w 502"/>
                <a:gd name="T41" fmla="*/ 186 h 382"/>
                <a:gd name="T42" fmla="*/ 74 w 502"/>
                <a:gd name="T43" fmla="*/ 184 h 382"/>
                <a:gd name="T44" fmla="*/ 94 w 502"/>
                <a:gd name="T45" fmla="*/ 176 h 382"/>
                <a:gd name="T46" fmla="*/ 104 w 502"/>
                <a:gd name="T47" fmla="*/ 188 h 382"/>
                <a:gd name="T48" fmla="*/ 92 w 502"/>
                <a:gd name="T49" fmla="*/ 232 h 382"/>
                <a:gd name="T50" fmla="*/ 70 w 502"/>
                <a:gd name="T51" fmla="*/ 248 h 382"/>
                <a:gd name="T52" fmla="*/ 108 w 502"/>
                <a:gd name="T53" fmla="*/ 258 h 382"/>
                <a:gd name="T54" fmla="*/ 152 w 502"/>
                <a:gd name="T55" fmla="*/ 268 h 382"/>
                <a:gd name="T56" fmla="*/ 140 w 502"/>
                <a:gd name="T57" fmla="*/ 300 h 382"/>
                <a:gd name="T58" fmla="*/ 144 w 502"/>
                <a:gd name="T59" fmla="*/ 326 h 382"/>
                <a:gd name="T60" fmla="*/ 194 w 502"/>
                <a:gd name="T61" fmla="*/ 356 h 382"/>
                <a:gd name="T62" fmla="*/ 216 w 502"/>
                <a:gd name="T63" fmla="*/ 348 h 382"/>
                <a:gd name="T64" fmla="*/ 252 w 502"/>
                <a:gd name="T65" fmla="*/ 360 h 382"/>
                <a:gd name="T66" fmla="*/ 256 w 502"/>
                <a:gd name="T67" fmla="*/ 358 h 382"/>
                <a:gd name="T68" fmla="*/ 294 w 502"/>
                <a:gd name="T69" fmla="*/ 368 h 382"/>
                <a:gd name="T70" fmla="*/ 314 w 502"/>
                <a:gd name="T71" fmla="*/ 370 h 382"/>
                <a:gd name="T72" fmla="*/ 320 w 502"/>
                <a:gd name="T73" fmla="*/ 380 h 382"/>
                <a:gd name="T74" fmla="*/ 358 w 502"/>
                <a:gd name="T75" fmla="*/ 356 h 382"/>
                <a:gd name="T76" fmla="*/ 392 w 502"/>
                <a:gd name="T77" fmla="*/ 328 h 382"/>
                <a:gd name="T78" fmla="*/ 400 w 502"/>
                <a:gd name="T79" fmla="*/ 306 h 382"/>
                <a:gd name="T80" fmla="*/ 410 w 502"/>
                <a:gd name="T81" fmla="*/ 288 h 382"/>
                <a:gd name="T82" fmla="*/ 414 w 502"/>
                <a:gd name="T83" fmla="*/ 274 h 382"/>
                <a:gd name="T84" fmla="*/ 456 w 502"/>
                <a:gd name="T85" fmla="*/ 230 h 382"/>
                <a:gd name="T86" fmla="*/ 466 w 502"/>
                <a:gd name="T87" fmla="*/ 210 h 382"/>
                <a:gd name="T88" fmla="*/ 496 w 502"/>
                <a:gd name="T89" fmla="*/ 156 h 382"/>
                <a:gd name="T90" fmla="*/ 496 w 502"/>
                <a:gd name="T91" fmla="*/ 132 h 382"/>
                <a:gd name="T92" fmla="*/ 478 w 502"/>
                <a:gd name="T93" fmla="*/ 126 h 382"/>
                <a:gd name="T94" fmla="*/ 460 w 502"/>
                <a:gd name="T95" fmla="*/ 126 h 382"/>
                <a:gd name="T96" fmla="*/ 450 w 502"/>
                <a:gd name="T97" fmla="*/ 114 h 382"/>
                <a:gd name="T98" fmla="*/ 442 w 502"/>
                <a:gd name="T99" fmla="*/ 102 h 382"/>
                <a:gd name="T100" fmla="*/ 424 w 502"/>
                <a:gd name="T101" fmla="*/ 114 h 382"/>
                <a:gd name="T102" fmla="*/ 422 w 502"/>
                <a:gd name="T103" fmla="*/ 92 h 382"/>
                <a:gd name="T104" fmla="*/ 428 w 502"/>
                <a:gd name="T105" fmla="*/ 86 h 382"/>
                <a:gd name="T106" fmla="*/ 450 w 502"/>
                <a:gd name="T107" fmla="*/ 36 h 382"/>
                <a:gd name="T108" fmla="*/ 440 w 502"/>
                <a:gd name="T109" fmla="*/ 12 h 382"/>
                <a:gd name="T110" fmla="*/ 434 w 502"/>
                <a:gd name="T111" fmla="*/ 0 h 382"/>
                <a:gd name="T112" fmla="*/ 426 w 502"/>
                <a:gd name="T113" fmla="*/ 8 h 382"/>
                <a:gd name="T114" fmla="*/ 410 w 502"/>
                <a:gd name="T115" fmla="*/ 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02" name="Freeform 19"/>
            <p:cNvSpPr/>
            <p:nvPr/>
          </p:nvSpPr>
          <p:spPr bwMode="auto">
            <a:xfrm>
              <a:off x="3276165" y="2982563"/>
              <a:ext cx="508432" cy="515593"/>
            </a:xfrm>
            <a:custGeom>
              <a:avLst/>
              <a:gdLst>
                <a:gd name="T0" fmla="*/ 278 w 284"/>
                <a:gd name="T1" fmla="*/ 44 h 288"/>
                <a:gd name="T2" fmla="*/ 260 w 284"/>
                <a:gd name="T3" fmla="*/ 30 h 288"/>
                <a:gd name="T4" fmla="*/ 258 w 284"/>
                <a:gd name="T5" fmla="*/ 28 h 288"/>
                <a:gd name="T6" fmla="*/ 248 w 284"/>
                <a:gd name="T7" fmla="*/ 24 h 288"/>
                <a:gd name="T8" fmla="*/ 234 w 284"/>
                <a:gd name="T9" fmla="*/ 28 h 288"/>
                <a:gd name="T10" fmla="*/ 222 w 284"/>
                <a:gd name="T11" fmla="*/ 22 h 288"/>
                <a:gd name="T12" fmla="*/ 220 w 284"/>
                <a:gd name="T13" fmla="*/ 20 h 288"/>
                <a:gd name="T14" fmla="*/ 204 w 284"/>
                <a:gd name="T15" fmla="*/ 4 h 288"/>
                <a:gd name="T16" fmla="*/ 188 w 284"/>
                <a:gd name="T17" fmla="*/ 8 h 288"/>
                <a:gd name="T18" fmla="*/ 172 w 284"/>
                <a:gd name="T19" fmla="*/ 40 h 288"/>
                <a:gd name="T20" fmla="*/ 162 w 284"/>
                <a:gd name="T21" fmla="*/ 60 h 288"/>
                <a:gd name="T22" fmla="*/ 144 w 284"/>
                <a:gd name="T23" fmla="*/ 86 h 288"/>
                <a:gd name="T24" fmla="*/ 124 w 284"/>
                <a:gd name="T25" fmla="*/ 104 h 288"/>
                <a:gd name="T26" fmla="*/ 114 w 284"/>
                <a:gd name="T27" fmla="*/ 120 h 288"/>
                <a:gd name="T28" fmla="*/ 96 w 284"/>
                <a:gd name="T29" fmla="*/ 132 h 288"/>
                <a:gd name="T30" fmla="*/ 74 w 284"/>
                <a:gd name="T31" fmla="*/ 164 h 288"/>
                <a:gd name="T32" fmla="*/ 8 w 284"/>
                <a:gd name="T33" fmla="*/ 160 h 288"/>
                <a:gd name="T34" fmla="*/ 0 w 284"/>
                <a:gd name="T35" fmla="*/ 180 h 288"/>
                <a:gd name="T36" fmla="*/ 20 w 284"/>
                <a:gd name="T37" fmla="*/ 226 h 288"/>
                <a:gd name="T38" fmla="*/ 32 w 284"/>
                <a:gd name="T39" fmla="*/ 234 h 288"/>
                <a:gd name="T40" fmla="*/ 42 w 284"/>
                <a:gd name="T41" fmla="*/ 252 h 288"/>
                <a:gd name="T42" fmla="*/ 38 w 284"/>
                <a:gd name="T43" fmla="*/ 266 h 288"/>
                <a:gd name="T44" fmla="*/ 44 w 284"/>
                <a:gd name="T45" fmla="*/ 268 h 288"/>
                <a:gd name="T46" fmla="*/ 50 w 284"/>
                <a:gd name="T47" fmla="*/ 258 h 288"/>
                <a:gd name="T48" fmla="*/ 64 w 284"/>
                <a:gd name="T49" fmla="*/ 266 h 288"/>
                <a:gd name="T50" fmla="*/ 68 w 284"/>
                <a:gd name="T51" fmla="*/ 260 h 288"/>
                <a:gd name="T52" fmla="*/ 78 w 284"/>
                <a:gd name="T53" fmla="*/ 244 h 288"/>
                <a:gd name="T54" fmla="*/ 88 w 284"/>
                <a:gd name="T55" fmla="*/ 242 h 288"/>
                <a:gd name="T56" fmla="*/ 110 w 284"/>
                <a:gd name="T57" fmla="*/ 232 h 288"/>
                <a:gd name="T58" fmla="*/ 112 w 284"/>
                <a:gd name="T59" fmla="*/ 212 h 288"/>
                <a:gd name="T60" fmla="*/ 120 w 284"/>
                <a:gd name="T61" fmla="*/ 206 h 288"/>
                <a:gd name="T62" fmla="*/ 134 w 284"/>
                <a:gd name="T63" fmla="*/ 208 h 288"/>
                <a:gd name="T64" fmla="*/ 136 w 284"/>
                <a:gd name="T65" fmla="*/ 220 h 288"/>
                <a:gd name="T66" fmla="*/ 138 w 284"/>
                <a:gd name="T67" fmla="*/ 232 h 288"/>
                <a:gd name="T68" fmla="*/ 144 w 284"/>
                <a:gd name="T69" fmla="*/ 226 h 288"/>
                <a:gd name="T70" fmla="*/ 160 w 284"/>
                <a:gd name="T71" fmla="*/ 212 h 288"/>
                <a:gd name="T72" fmla="*/ 162 w 284"/>
                <a:gd name="T73" fmla="*/ 210 h 288"/>
                <a:gd name="T74" fmla="*/ 174 w 284"/>
                <a:gd name="T75" fmla="*/ 214 h 288"/>
                <a:gd name="T76" fmla="*/ 180 w 284"/>
                <a:gd name="T77" fmla="*/ 226 h 288"/>
                <a:gd name="T78" fmla="*/ 188 w 284"/>
                <a:gd name="T79" fmla="*/ 252 h 288"/>
                <a:gd name="T80" fmla="*/ 188 w 284"/>
                <a:gd name="T81" fmla="*/ 264 h 288"/>
                <a:gd name="T82" fmla="*/ 194 w 284"/>
                <a:gd name="T83" fmla="*/ 270 h 288"/>
                <a:gd name="T84" fmla="*/ 198 w 284"/>
                <a:gd name="T85" fmla="*/ 264 h 288"/>
                <a:gd name="T86" fmla="*/ 208 w 284"/>
                <a:gd name="T87" fmla="*/ 272 h 288"/>
                <a:gd name="T88" fmla="*/ 216 w 284"/>
                <a:gd name="T89" fmla="*/ 288 h 288"/>
                <a:gd name="T90" fmla="*/ 220 w 284"/>
                <a:gd name="T91" fmla="*/ 276 h 288"/>
                <a:gd name="T92" fmla="*/ 224 w 284"/>
                <a:gd name="T93" fmla="*/ 274 h 288"/>
                <a:gd name="T94" fmla="*/ 230 w 284"/>
                <a:gd name="T95" fmla="*/ 270 h 288"/>
                <a:gd name="T96" fmla="*/ 236 w 284"/>
                <a:gd name="T97" fmla="*/ 266 h 288"/>
                <a:gd name="T98" fmla="*/ 232 w 284"/>
                <a:gd name="T99" fmla="*/ 226 h 288"/>
                <a:gd name="T100" fmla="*/ 188 w 284"/>
                <a:gd name="T101" fmla="*/ 168 h 288"/>
                <a:gd name="T102" fmla="*/ 184 w 284"/>
                <a:gd name="T103" fmla="*/ 146 h 288"/>
                <a:gd name="T104" fmla="*/ 174 w 284"/>
                <a:gd name="T105" fmla="*/ 128 h 288"/>
                <a:gd name="T106" fmla="*/ 180 w 284"/>
                <a:gd name="T107" fmla="*/ 104 h 288"/>
                <a:gd name="T108" fmla="*/ 184 w 284"/>
                <a:gd name="T109" fmla="*/ 104 h 288"/>
                <a:gd name="T110" fmla="*/ 260 w 284"/>
                <a:gd name="T111" fmla="*/ 88 h 288"/>
                <a:gd name="T112" fmla="*/ 274 w 284"/>
                <a:gd name="T113" fmla="*/ 82 h 288"/>
                <a:gd name="T114" fmla="*/ 280 w 284"/>
                <a:gd name="T115" fmla="*/ 76 h 288"/>
                <a:gd name="T116" fmla="*/ 284 w 284"/>
                <a:gd name="T117" fmla="*/ 5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03" name="Freeform 20"/>
            <p:cNvSpPr/>
            <p:nvPr/>
          </p:nvSpPr>
          <p:spPr bwMode="auto">
            <a:xfrm>
              <a:off x="3276165" y="1980021"/>
              <a:ext cx="580042" cy="1034767"/>
            </a:xfrm>
            <a:custGeom>
              <a:avLst/>
              <a:gdLst>
                <a:gd name="T0" fmla="*/ 96 w 324"/>
                <a:gd name="T1" fmla="*/ 180 h 578"/>
                <a:gd name="T2" fmla="*/ 124 w 324"/>
                <a:gd name="T3" fmla="*/ 202 h 578"/>
                <a:gd name="T4" fmla="*/ 176 w 324"/>
                <a:gd name="T5" fmla="*/ 228 h 578"/>
                <a:gd name="T6" fmla="*/ 188 w 324"/>
                <a:gd name="T7" fmla="*/ 244 h 578"/>
                <a:gd name="T8" fmla="*/ 178 w 324"/>
                <a:gd name="T9" fmla="*/ 264 h 578"/>
                <a:gd name="T10" fmla="*/ 178 w 324"/>
                <a:gd name="T11" fmla="*/ 286 h 578"/>
                <a:gd name="T12" fmla="*/ 168 w 324"/>
                <a:gd name="T13" fmla="*/ 316 h 578"/>
                <a:gd name="T14" fmla="*/ 140 w 324"/>
                <a:gd name="T15" fmla="*/ 312 h 578"/>
                <a:gd name="T16" fmla="*/ 112 w 324"/>
                <a:gd name="T17" fmla="*/ 332 h 578"/>
                <a:gd name="T18" fmla="*/ 124 w 324"/>
                <a:gd name="T19" fmla="*/ 350 h 578"/>
                <a:gd name="T20" fmla="*/ 88 w 324"/>
                <a:gd name="T21" fmla="*/ 348 h 578"/>
                <a:gd name="T22" fmla="*/ 44 w 324"/>
                <a:gd name="T23" fmla="*/ 366 h 578"/>
                <a:gd name="T24" fmla="*/ 48 w 324"/>
                <a:gd name="T25" fmla="*/ 406 h 578"/>
                <a:gd name="T26" fmla="*/ 52 w 324"/>
                <a:gd name="T27" fmla="*/ 422 h 578"/>
                <a:gd name="T28" fmla="*/ 54 w 324"/>
                <a:gd name="T29" fmla="*/ 444 h 578"/>
                <a:gd name="T30" fmla="*/ 6 w 324"/>
                <a:gd name="T31" fmla="*/ 454 h 578"/>
                <a:gd name="T32" fmla="*/ 6 w 324"/>
                <a:gd name="T33" fmla="*/ 486 h 578"/>
                <a:gd name="T34" fmla="*/ 12 w 324"/>
                <a:gd name="T35" fmla="*/ 508 h 578"/>
                <a:gd name="T36" fmla="*/ 66 w 324"/>
                <a:gd name="T37" fmla="*/ 504 h 578"/>
                <a:gd name="T38" fmla="*/ 86 w 324"/>
                <a:gd name="T39" fmla="*/ 520 h 578"/>
                <a:gd name="T40" fmla="*/ 100 w 324"/>
                <a:gd name="T41" fmla="*/ 532 h 578"/>
                <a:gd name="T42" fmla="*/ 104 w 324"/>
                <a:gd name="T43" fmla="*/ 530 h 578"/>
                <a:gd name="T44" fmla="*/ 136 w 324"/>
                <a:gd name="T45" fmla="*/ 546 h 578"/>
                <a:gd name="T46" fmla="*/ 168 w 324"/>
                <a:gd name="T47" fmla="*/ 544 h 578"/>
                <a:gd name="T48" fmla="*/ 208 w 324"/>
                <a:gd name="T49" fmla="*/ 556 h 578"/>
                <a:gd name="T50" fmla="*/ 226 w 324"/>
                <a:gd name="T51" fmla="*/ 574 h 578"/>
                <a:gd name="T52" fmla="*/ 248 w 324"/>
                <a:gd name="T53" fmla="*/ 560 h 578"/>
                <a:gd name="T54" fmla="*/ 246 w 324"/>
                <a:gd name="T55" fmla="*/ 516 h 578"/>
                <a:gd name="T56" fmla="*/ 268 w 324"/>
                <a:gd name="T57" fmla="*/ 512 h 578"/>
                <a:gd name="T58" fmla="*/ 242 w 324"/>
                <a:gd name="T59" fmla="*/ 484 h 578"/>
                <a:gd name="T60" fmla="*/ 236 w 324"/>
                <a:gd name="T61" fmla="*/ 472 h 578"/>
                <a:gd name="T62" fmla="*/ 260 w 324"/>
                <a:gd name="T63" fmla="*/ 466 h 578"/>
                <a:gd name="T64" fmla="*/ 304 w 324"/>
                <a:gd name="T65" fmla="*/ 466 h 578"/>
                <a:gd name="T66" fmla="*/ 320 w 324"/>
                <a:gd name="T67" fmla="*/ 438 h 578"/>
                <a:gd name="T68" fmla="*/ 296 w 324"/>
                <a:gd name="T69" fmla="*/ 420 h 578"/>
                <a:gd name="T70" fmla="*/ 290 w 324"/>
                <a:gd name="T71" fmla="*/ 374 h 578"/>
                <a:gd name="T72" fmla="*/ 274 w 324"/>
                <a:gd name="T73" fmla="*/ 366 h 578"/>
                <a:gd name="T74" fmla="*/ 288 w 324"/>
                <a:gd name="T75" fmla="*/ 262 h 578"/>
                <a:gd name="T76" fmla="*/ 276 w 324"/>
                <a:gd name="T77" fmla="*/ 190 h 578"/>
                <a:gd name="T78" fmla="*/ 280 w 324"/>
                <a:gd name="T79" fmla="*/ 160 h 578"/>
                <a:gd name="T80" fmla="*/ 294 w 324"/>
                <a:gd name="T81" fmla="*/ 130 h 578"/>
                <a:gd name="T82" fmla="*/ 278 w 324"/>
                <a:gd name="T83" fmla="*/ 110 h 578"/>
                <a:gd name="T84" fmla="*/ 276 w 324"/>
                <a:gd name="T85" fmla="*/ 86 h 578"/>
                <a:gd name="T86" fmla="*/ 292 w 324"/>
                <a:gd name="T87" fmla="*/ 36 h 578"/>
                <a:gd name="T88" fmla="*/ 302 w 324"/>
                <a:gd name="T89" fmla="*/ 20 h 578"/>
                <a:gd name="T90" fmla="*/ 306 w 324"/>
                <a:gd name="T91" fmla="*/ 0 h 578"/>
                <a:gd name="T92" fmla="*/ 290 w 324"/>
                <a:gd name="T93" fmla="*/ 18 h 578"/>
                <a:gd name="T94" fmla="*/ 260 w 324"/>
                <a:gd name="T95" fmla="*/ 28 h 578"/>
                <a:gd name="T96" fmla="*/ 210 w 324"/>
                <a:gd name="T97" fmla="*/ 56 h 578"/>
                <a:gd name="T98" fmla="*/ 196 w 324"/>
                <a:gd name="T99" fmla="*/ 70 h 578"/>
                <a:gd name="T100" fmla="*/ 186 w 324"/>
                <a:gd name="T101" fmla="*/ 118 h 578"/>
                <a:gd name="T102" fmla="*/ 182 w 324"/>
                <a:gd name="T103" fmla="*/ 132 h 578"/>
                <a:gd name="T104" fmla="*/ 172 w 324"/>
                <a:gd name="T105" fmla="*/ 146 h 578"/>
                <a:gd name="T106" fmla="*/ 108 w 324"/>
                <a:gd name="T107" fmla="*/ 13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04" name="Freeform 21"/>
            <p:cNvSpPr/>
            <p:nvPr/>
          </p:nvSpPr>
          <p:spPr bwMode="auto">
            <a:xfrm>
              <a:off x="3777436" y="1786673"/>
              <a:ext cx="386695" cy="848580"/>
            </a:xfrm>
            <a:custGeom>
              <a:avLst/>
              <a:gdLst>
                <a:gd name="T0" fmla="*/ 204 w 216"/>
                <a:gd name="T1" fmla="*/ 20 h 474"/>
                <a:gd name="T2" fmla="*/ 194 w 216"/>
                <a:gd name="T3" fmla="*/ 0 h 474"/>
                <a:gd name="T4" fmla="*/ 176 w 216"/>
                <a:gd name="T5" fmla="*/ 24 h 474"/>
                <a:gd name="T6" fmla="*/ 156 w 216"/>
                <a:gd name="T7" fmla="*/ 30 h 474"/>
                <a:gd name="T8" fmla="*/ 136 w 216"/>
                <a:gd name="T9" fmla="*/ 28 h 474"/>
                <a:gd name="T10" fmla="*/ 122 w 216"/>
                <a:gd name="T11" fmla="*/ 40 h 474"/>
                <a:gd name="T12" fmla="*/ 112 w 216"/>
                <a:gd name="T13" fmla="*/ 48 h 474"/>
                <a:gd name="T14" fmla="*/ 94 w 216"/>
                <a:gd name="T15" fmla="*/ 46 h 474"/>
                <a:gd name="T16" fmla="*/ 92 w 216"/>
                <a:gd name="T17" fmla="*/ 64 h 474"/>
                <a:gd name="T18" fmla="*/ 82 w 216"/>
                <a:gd name="T19" fmla="*/ 76 h 474"/>
                <a:gd name="T20" fmla="*/ 66 w 216"/>
                <a:gd name="T21" fmla="*/ 92 h 474"/>
                <a:gd name="T22" fmla="*/ 40 w 216"/>
                <a:gd name="T23" fmla="*/ 106 h 474"/>
                <a:gd name="T24" fmla="*/ 42 w 216"/>
                <a:gd name="T25" fmla="*/ 124 h 474"/>
                <a:gd name="T26" fmla="*/ 28 w 216"/>
                <a:gd name="T27" fmla="*/ 136 h 474"/>
                <a:gd name="T28" fmla="*/ 26 w 216"/>
                <a:gd name="T29" fmla="*/ 154 h 474"/>
                <a:gd name="T30" fmla="*/ 26 w 216"/>
                <a:gd name="T31" fmla="*/ 170 h 474"/>
                <a:gd name="T32" fmla="*/ 16 w 216"/>
                <a:gd name="T33" fmla="*/ 184 h 474"/>
                <a:gd name="T34" fmla="*/ 6 w 216"/>
                <a:gd name="T35" fmla="*/ 214 h 474"/>
                <a:gd name="T36" fmla="*/ 22 w 216"/>
                <a:gd name="T37" fmla="*/ 236 h 474"/>
                <a:gd name="T38" fmla="*/ 24 w 216"/>
                <a:gd name="T39" fmla="*/ 262 h 474"/>
                <a:gd name="T40" fmla="*/ 6 w 216"/>
                <a:gd name="T41" fmla="*/ 276 h 474"/>
                <a:gd name="T42" fmla="*/ 6 w 216"/>
                <a:gd name="T43" fmla="*/ 324 h 474"/>
                <a:gd name="T44" fmla="*/ 18 w 216"/>
                <a:gd name="T45" fmla="*/ 368 h 474"/>
                <a:gd name="T46" fmla="*/ 18 w 216"/>
                <a:gd name="T47" fmla="*/ 372 h 474"/>
                <a:gd name="T48" fmla="*/ 2 w 216"/>
                <a:gd name="T49" fmla="*/ 468 h 474"/>
                <a:gd name="T50" fmla="*/ 32 w 216"/>
                <a:gd name="T51" fmla="*/ 456 h 474"/>
                <a:gd name="T52" fmla="*/ 96 w 216"/>
                <a:gd name="T53" fmla="*/ 432 h 474"/>
                <a:gd name="T54" fmla="*/ 114 w 216"/>
                <a:gd name="T55" fmla="*/ 416 h 474"/>
                <a:gd name="T56" fmla="*/ 150 w 216"/>
                <a:gd name="T57" fmla="*/ 420 h 474"/>
                <a:gd name="T58" fmla="*/ 180 w 216"/>
                <a:gd name="T59" fmla="*/ 408 h 474"/>
                <a:gd name="T60" fmla="*/ 182 w 216"/>
                <a:gd name="T61" fmla="*/ 392 h 474"/>
                <a:gd name="T62" fmla="*/ 190 w 216"/>
                <a:gd name="T63" fmla="*/ 372 h 474"/>
                <a:gd name="T64" fmla="*/ 190 w 216"/>
                <a:gd name="T65" fmla="*/ 368 h 474"/>
                <a:gd name="T66" fmla="*/ 192 w 216"/>
                <a:gd name="T67" fmla="*/ 360 h 474"/>
                <a:gd name="T68" fmla="*/ 190 w 216"/>
                <a:gd name="T69" fmla="*/ 352 h 474"/>
                <a:gd name="T70" fmla="*/ 198 w 216"/>
                <a:gd name="T71" fmla="*/ 336 h 474"/>
                <a:gd name="T72" fmla="*/ 184 w 216"/>
                <a:gd name="T73" fmla="*/ 310 h 474"/>
                <a:gd name="T74" fmla="*/ 180 w 216"/>
                <a:gd name="T75" fmla="*/ 302 h 474"/>
                <a:gd name="T76" fmla="*/ 182 w 216"/>
                <a:gd name="T77" fmla="*/ 294 h 474"/>
                <a:gd name="T78" fmla="*/ 190 w 216"/>
                <a:gd name="T79" fmla="*/ 280 h 474"/>
                <a:gd name="T80" fmla="*/ 202 w 216"/>
                <a:gd name="T81" fmla="*/ 248 h 474"/>
                <a:gd name="T82" fmla="*/ 216 w 216"/>
                <a:gd name="T83" fmla="*/ 216 h 474"/>
                <a:gd name="T84" fmla="*/ 184 w 216"/>
                <a:gd name="T85" fmla="*/ 184 h 474"/>
                <a:gd name="T86" fmla="*/ 176 w 216"/>
                <a:gd name="T87" fmla="*/ 170 h 474"/>
                <a:gd name="T88" fmla="*/ 180 w 216"/>
                <a:gd name="T89" fmla="*/ 146 h 474"/>
                <a:gd name="T90" fmla="*/ 184 w 216"/>
                <a:gd name="T91" fmla="*/ 122 h 474"/>
                <a:gd name="T92" fmla="*/ 190 w 216"/>
                <a:gd name="T93" fmla="*/ 114 h 474"/>
                <a:gd name="T94" fmla="*/ 208 w 216"/>
                <a:gd name="T95" fmla="*/ 112 h 474"/>
                <a:gd name="T96" fmla="*/ 216 w 216"/>
                <a:gd name="T97" fmla="*/ 76 h 474"/>
                <a:gd name="T98" fmla="*/ 200 w 216"/>
                <a:gd name="T99" fmla="*/ 64 h 474"/>
                <a:gd name="T100" fmla="*/ 182 w 216"/>
                <a:gd name="T101" fmla="*/ 54 h 474"/>
                <a:gd name="T102" fmla="*/ 180 w 216"/>
                <a:gd name="T103" fmla="*/ 32 h 474"/>
                <a:gd name="T104" fmla="*/ 202 w 216"/>
                <a:gd name="T105" fmla="*/ 2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05" name="Freeform 22"/>
            <p:cNvSpPr/>
            <p:nvPr/>
          </p:nvSpPr>
          <p:spPr bwMode="auto">
            <a:xfrm>
              <a:off x="3677181" y="3233198"/>
              <a:ext cx="615847" cy="716101"/>
            </a:xfrm>
            <a:custGeom>
              <a:avLst/>
              <a:gdLst>
                <a:gd name="T0" fmla="*/ 300 w 344"/>
                <a:gd name="T1" fmla="*/ 66 h 400"/>
                <a:gd name="T2" fmla="*/ 294 w 344"/>
                <a:gd name="T3" fmla="*/ 32 h 400"/>
                <a:gd name="T4" fmla="*/ 282 w 344"/>
                <a:gd name="T5" fmla="*/ 24 h 400"/>
                <a:gd name="T6" fmla="*/ 252 w 344"/>
                <a:gd name="T7" fmla="*/ 44 h 400"/>
                <a:gd name="T8" fmla="*/ 252 w 344"/>
                <a:gd name="T9" fmla="*/ 22 h 400"/>
                <a:gd name="T10" fmla="*/ 244 w 344"/>
                <a:gd name="T11" fmla="*/ 20 h 400"/>
                <a:gd name="T12" fmla="*/ 216 w 344"/>
                <a:gd name="T13" fmla="*/ 44 h 400"/>
                <a:gd name="T14" fmla="*/ 198 w 344"/>
                <a:gd name="T15" fmla="*/ 32 h 400"/>
                <a:gd name="T16" fmla="*/ 176 w 344"/>
                <a:gd name="T17" fmla="*/ 20 h 400"/>
                <a:gd name="T18" fmla="*/ 132 w 344"/>
                <a:gd name="T19" fmla="*/ 6 h 400"/>
                <a:gd name="T20" fmla="*/ 100 w 344"/>
                <a:gd name="T21" fmla="*/ 0 h 400"/>
                <a:gd name="T22" fmla="*/ 96 w 344"/>
                <a:gd name="T23" fmla="*/ 30 h 400"/>
                <a:gd name="T24" fmla="*/ 68 w 344"/>
                <a:gd name="T25" fmla="*/ 32 h 400"/>
                <a:gd name="T26" fmla="*/ 28 w 344"/>
                <a:gd name="T27" fmla="*/ 52 h 400"/>
                <a:gd name="T28" fmla="*/ 26 w 344"/>
                <a:gd name="T29" fmla="*/ 144 h 400"/>
                <a:gd name="T30" fmla="*/ 20 w 344"/>
                <a:gd name="T31" fmla="*/ 152 h 400"/>
                <a:gd name="T32" fmla="*/ 26 w 344"/>
                <a:gd name="T33" fmla="*/ 198 h 400"/>
                <a:gd name="T34" fmla="*/ 4 w 344"/>
                <a:gd name="T35" fmla="*/ 214 h 400"/>
                <a:gd name="T36" fmla="*/ 14 w 344"/>
                <a:gd name="T37" fmla="*/ 224 h 400"/>
                <a:gd name="T38" fmla="*/ 22 w 344"/>
                <a:gd name="T39" fmla="*/ 224 h 400"/>
                <a:gd name="T40" fmla="*/ 32 w 344"/>
                <a:gd name="T41" fmla="*/ 234 h 400"/>
                <a:gd name="T42" fmla="*/ 32 w 344"/>
                <a:gd name="T43" fmla="*/ 256 h 400"/>
                <a:gd name="T44" fmla="*/ 24 w 344"/>
                <a:gd name="T45" fmla="*/ 282 h 400"/>
                <a:gd name="T46" fmla="*/ 48 w 344"/>
                <a:gd name="T47" fmla="*/ 316 h 400"/>
                <a:gd name="T48" fmla="*/ 76 w 344"/>
                <a:gd name="T49" fmla="*/ 304 h 400"/>
                <a:gd name="T50" fmla="*/ 92 w 344"/>
                <a:gd name="T51" fmla="*/ 302 h 400"/>
                <a:gd name="T52" fmla="*/ 100 w 344"/>
                <a:gd name="T53" fmla="*/ 282 h 400"/>
                <a:gd name="T54" fmla="*/ 128 w 344"/>
                <a:gd name="T55" fmla="*/ 280 h 400"/>
                <a:gd name="T56" fmla="*/ 136 w 344"/>
                <a:gd name="T57" fmla="*/ 270 h 400"/>
                <a:gd name="T58" fmla="*/ 152 w 344"/>
                <a:gd name="T59" fmla="*/ 280 h 400"/>
                <a:gd name="T60" fmla="*/ 154 w 344"/>
                <a:gd name="T61" fmla="*/ 302 h 400"/>
                <a:gd name="T62" fmla="*/ 164 w 344"/>
                <a:gd name="T63" fmla="*/ 316 h 400"/>
                <a:gd name="T64" fmla="*/ 154 w 344"/>
                <a:gd name="T65" fmla="*/ 344 h 400"/>
                <a:gd name="T66" fmla="*/ 164 w 344"/>
                <a:gd name="T67" fmla="*/ 372 h 400"/>
                <a:gd name="T68" fmla="*/ 164 w 344"/>
                <a:gd name="T69" fmla="*/ 388 h 400"/>
                <a:gd name="T70" fmla="*/ 176 w 344"/>
                <a:gd name="T71" fmla="*/ 400 h 400"/>
                <a:gd name="T72" fmla="*/ 194 w 344"/>
                <a:gd name="T73" fmla="*/ 392 h 400"/>
                <a:gd name="T74" fmla="*/ 216 w 344"/>
                <a:gd name="T75" fmla="*/ 366 h 400"/>
                <a:gd name="T76" fmla="*/ 220 w 344"/>
                <a:gd name="T77" fmla="*/ 354 h 400"/>
                <a:gd name="T78" fmla="*/ 236 w 344"/>
                <a:gd name="T79" fmla="*/ 360 h 400"/>
                <a:gd name="T80" fmla="*/ 270 w 344"/>
                <a:gd name="T81" fmla="*/ 378 h 400"/>
                <a:gd name="T82" fmla="*/ 266 w 344"/>
                <a:gd name="T83" fmla="*/ 360 h 400"/>
                <a:gd name="T84" fmla="*/ 256 w 344"/>
                <a:gd name="T85" fmla="*/ 340 h 400"/>
                <a:gd name="T86" fmla="*/ 282 w 344"/>
                <a:gd name="T87" fmla="*/ 324 h 400"/>
                <a:gd name="T88" fmla="*/ 332 w 344"/>
                <a:gd name="T89" fmla="*/ 332 h 400"/>
                <a:gd name="T90" fmla="*/ 332 w 344"/>
                <a:gd name="T91" fmla="*/ 328 h 400"/>
                <a:gd name="T92" fmla="*/ 344 w 344"/>
                <a:gd name="T93" fmla="*/ 304 h 400"/>
                <a:gd name="T94" fmla="*/ 338 w 344"/>
                <a:gd name="T95" fmla="*/ 286 h 400"/>
                <a:gd name="T96" fmla="*/ 330 w 344"/>
                <a:gd name="T97" fmla="*/ 276 h 400"/>
                <a:gd name="T98" fmla="*/ 340 w 344"/>
                <a:gd name="T99" fmla="*/ 268 h 400"/>
                <a:gd name="T100" fmla="*/ 326 w 344"/>
                <a:gd name="T101" fmla="*/ 250 h 400"/>
                <a:gd name="T102" fmla="*/ 316 w 344"/>
                <a:gd name="T103" fmla="*/ 196 h 400"/>
                <a:gd name="T104" fmla="*/ 302 w 344"/>
                <a:gd name="T105" fmla="*/ 204 h 400"/>
                <a:gd name="T106" fmla="*/ 322 w 344"/>
                <a:gd name="T107" fmla="*/ 138 h 400"/>
                <a:gd name="T108" fmla="*/ 322 w 344"/>
                <a:gd name="T109" fmla="*/ 7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06" name="Freeform 23"/>
            <p:cNvSpPr/>
            <p:nvPr/>
          </p:nvSpPr>
          <p:spPr bwMode="auto">
            <a:xfrm>
              <a:off x="3605571" y="2821440"/>
              <a:ext cx="873644" cy="547818"/>
            </a:xfrm>
            <a:custGeom>
              <a:avLst/>
              <a:gdLst>
                <a:gd name="T0" fmla="*/ 64 w 488"/>
                <a:gd name="T1" fmla="*/ 10 h 306"/>
                <a:gd name="T2" fmla="*/ 98 w 488"/>
                <a:gd name="T3" fmla="*/ 40 h 306"/>
                <a:gd name="T4" fmla="*/ 88 w 488"/>
                <a:gd name="T5" fmla="*/ 52 h 306"/>
                <a:gd name="T6" fmla="*/ 60 w 488"/>
                <a:gd name="T7" fmla="*/ 58 h 306"/>
                <a:gd name="T8" fmla="*/ 72 w 488"/>
                <a:gd name="T9" fmla="*/ 86 h 306"/>
                <a:gd name="T10" fmla="*/ 88 w 488"/>
                <a:gd name="T11" fmla="*/ 114 h 306"/>
                <a:gd name="T12" fmla="*/ 102 w 488"/>
                <a:gd name="T13" fmla="*/ 130 h 306"/>
                <a:gd name="T14" fmla="*/ 106 w 488"/>
                <a:gd name="T15" fmla="*/ 164 h 306"/>
                <a:gd name="T16" fmla="*/ 80 w 488"/>
                <a:gd name="T17" fmla="*/ 184 h 306"/>
                <a:gd name="T18" fmla="*/ 4 w 488"/>
                <a:gd name="T19" fmla="*/ 204 h 306"/>
                <a:gd name="T20" fmla="*/ 8 w 488"/>
                <a:gd name="T21" fmla="*/ 234 h 306"/>
                <a:gd name="T22" fmla="*/ 40 w 488"/>
                <a:gd name="T23" fmla="*/ 286 h 306"/>
                <a:gd name="T24" fmla="*/ 60 w 488"/>
                <a:gd name="T25" fmla="*/ 278 h 306"/>
                <a:gd name="T26" fmla="*/ 78 w 488"/>
                <a:gd name="T27" fmla="*/ 254 h 306"/>
                <a:gd name="T28" fmla="*/ 112 w 488"/>
                <a:gd name="T29" fmla="*/ 254 h 306"/>
                <a:gd name="T30" fmla="*/ 126 w 488"/>
                <a:gd name="T31" fmla="*/ 222 h 306"/>
                <a:gd name="T32" fmla="*/ 160 w 488"/>
                <a:gd name="T33" fmla="*/ 222 h 306"/>
                <a:gd name="T34" fmla="*/ 220 w 488"/>
                <a:gd name="T35" fmla="*/ 242 h 306"/>
                <a:gd name="T36" fmla="*/ 250 w 488"/>
                <a:gd name="T37" fmla="*/ 262 h 306"/>
                <a:gd name="T38" fmla="*/ 264 w 488"/>
                <a:gd name="T39" fmla="*/ 254 h 306"/>
                <a:gd name="T40" fmla="*/ 296 w 488"/>
                <a:gd name="T41" fmla="*/ 238 h 306"/>
                <a:gd name="T42" fmla="*/ 300 w 488"/>
                <a:gd name="T43" fmla="*/ 252 h 306"/>
                <a:gd name="T44" fmla="*/ 308 w 488"/>
                <a:gd name="T45" fmla="*/ 256 h 306"/>
                <a:gd name="T46" fmla="*/ 330 w 488"/>
                <a:gd name="T47" fmla="*/ 246 h 306"/>
                <a:gd name="T48" fmla="*/ 342 w 488"/>
                <a:gd name="T49" fmla="*/ 260 h 306"/>
                <a:gd name="T50" fmla="*/ 346 w 488"/>
                <a:gd name="T51" fmla="*/ 290 h 306"/>
                <a:gd name="T52" fmla="*/ 372 w 488"/>
                <a:gd name="T53" fmla="*/ 268 h 306"/>
                <a:gd name="T54" fmla="*/ 408 w 488"/>
                <a:gd name="T55" fmla="*/ 260 h 306"/>
                <a:gd name="T56" fmla="*/ 432 w 488"/>
                <a:gd name="T57" fmla="*/ 242 h 306"/>
                <a:gd name="T58" fmla="*/ 488 w 488"/>
                <a:gd name="T59" fmla="*/ 228 h 306"/>
                <a:gd name="T60" fmla="*/ 488 w 488"/>
                <a:gd name="T61" fmla="*/ 216 h 306"/>
                <a:gd name="T62" fmla="*/ 458 w 488"/>
                <a:gd name="T63" fmla="*/ 150 h 306"/>
                <a:gd name="T64" fmla="*/ 446 w 488"/>
                <a:gd name="T65" fmla="*/ 126 h 306"/>
                <a:gd name="T66" fmla="*/ 430 w 488"/>
                <a:gd name="T67" fmla="*/ 110 h 306"/>
                <a:gd name="T68" fmla="*/ 416 w 488"/>
                <a:gd name="T69" fmla="*/ 100 h 306"/>
                <a:gd name="T70" fmla="*/ 394 w 488"/>
                <a:gd name="T71" fmla="*/ 114 h 306"/>
                <a:gd name="T72" fmla="*/ 372 w 488"/>
                <a:gd name="T73" fmla="*/ 94 h 306"/>
                <a:gd name="T74" fmla="*/ 352 w 488"/>
                <a:gd name="T75" fmla="*/ 90 h 306"/>
                <a:gd name="T76" fmla="*/ 324 w 488"/>
                <a:gd name="T77" fmla="*/ 94 h 306"/>
                <a:gd name="T78" fmla="*/ 320 w 488"/>
                <a:gd name="T79" fmla="*/ 70 h 306"/>
                <a:gd name="T80" fmla="*/ 216 w 488"/>
                <a:gd name="T81" fmla="*/ 50 h 306"/>
                <a:gd name="T82" fmla="*/ 178 w 488"/>
                <a:gd name="T83" fmla="*/ 34 h 306"/>
                <a:gd name="T84" fmla="*/ 144 w 488"/>
                <a:gd name="T85" fmla="*/ 0 h 306"/>
                <a:gd name="T86" fmla="*/ 74 w 488"/>
                <a:gd name="T87" fmla="*/ 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07" name="Freeform 24"/>
            <p:cNvSpPr/>
            <p:nvPr/>
          </p:nvSpPr>
          <p:spPr bwMode="auto">
            <a:xfrm>
              <a:off x="3798919" y="3827562"/>
              <a:ext cx="909449" cy="719682"/>
            </a:xfrm>
            <a:custGeom>
              <a:avLst/>
              <a:gdLst>
                <a:gd name="T0" fmla="*/ 484 w 508"/>
                <a:gd name="T1" fmla="*/ 134 h 402"/>
                <a:gd name="T2" fmla="*/ 490 w 508"/>
                <a:gd name="T3" fmla="*/ 126 h 402"/>
                <a:gd name="T4" fmla="*/ 508 w 508"/>
                <a:gd name="T5" fmla="*/ 116 h 402"/>
                <a:gd name="T6" fmla="*/ 472 w 508"/>
                <a:gd name="T7" fmla="*/ 88 h 402"/>
                <a:gd name="T8" fmla="*/ 424 w 508"/>
                <a:gd name="T9" fmla="*/ 42 h 402"/>
                <a:gd name="T10" fmla="*/ 404 w 508"/>
                <a:gd name="T11" fmla="*/ 54 h 402"/>
                <a:gd name="T12" fmla="*/ 400 w 508"/>
                <a:gd name="T13" fmla="*/ 58 h 402"/>
                <a:gd name="T14" fmla="*/ 372 w 508"/>
                <a:gd name="T15" fmla="*/ 50 h 402"/>
                <a:gd name="T16" fmla="*/ 332 w 508"/>
                <a:gd name="T17" fmla="*/ 64 h 402"/>
                <a:gd name="T18" fmla="*/ 310 w 508"/>
                <a:gd name="T19" fmla="*/ 70 h 402"/>
                <a:gd name="T20" fmla="*/ 298 w 508"/>
                <a:gd name="T21" fmla="*/ 76 h 402"/>
                <a:gd name="T22" fmla="*/ 286 w 508"/>
                <a:gd name="T23" fmla="*/ 58 h 402"/>
                <a:gd name="T24" fmla="*/ 314 w 508"/>
                <a:gd name="T25" fmla="*/ 22 h 402"/>
                <a:gd name="T26" fmla="*/ 312 w 508"/>
                <a:gd name="T27" fmla="*/ 12 h 402"/>
                <a:gd name="T28" fmla="*/ 288 w 508"/>
                <a:gd name="T29" fmla="*/ 26 h 402"/>
                <a:gd name="T30" fmla="*/ 278 w 508"/>
                <a:gd name="T31" fmla="*/ 20 h 402"/>
                <a:gd name="T32" fmla="*/ 254 w 508"/>
                <a:gd name="T33" fmla="*/ 16 h 402"/>
                <a:gd name="T34" fmla="*/ 236 w 508"/>
                <a:gd name="T35" fmla="*/ 8 h 402"/>
                <a:gd name="T36" fmla="*/ 208 w 508"/>
                <a:gd name="T37" fmla="*/ 2 h 402"/>
                <a:gd name="T38" fmla="*/ 204 w 508"/>
                <a:gd name="T39" fmla="*/ 24 h 402"/>
                <a:gd name="T40" fmla="*/ 210 w 508"/>
                <a:gd name="T41" fmla="*/ 48 h 402"/>
                <a:gd name="T42" fmla="*/ 200 w 508"/>
                <a:gd name="T43" fmla="*/ 54 h 402"/>
                <a:gd name="T44" fmla="*/ 182 w 508"/>
                <a:gd name="T45" fmla="*/ 46 h 402"/>
                <a:gd name="T46" fmla="*/ 156 w 508"/>
                <a:gd name="T47" fmla="*/ 34 h 402"/>
                <a:gd name="T48" fmla="*/ 144 w 508"/>
                <a:gd name="T49" fmla="*/ 80 h 402"/>
                <a:gd name="T50" fmla="*/ 140 w 508"/>
                <a:gd name="T51" fmla="*/ 108 h 402"/>
                <a:gd name="T52" fmla="*/ 124 w 508"/>
                <a:gd name="T53" fmla="*/ 134 h 402"/>
                <a:gd name="T54" fmla="*/ 60 w 508"/>
                <a:gd name="T55" fmla="*/ 230 h 402"/>
                <a:gd name="T56" fmla="*/ 60 w 508"/>
                <a:gd name="T57" fmla="*/ 266 h 402"/>
                <a:gd name="T58" fmla="*/ 16 w 508"/>
                <a:gd name="T59" fmla="*/ 284 h 402"/>
                <a:gd name="T60" fmla="*/ 0 w 508"/>
                <a:gd name="T61" fmla="*/ 356 h 402"/>
                <a:gd name="T62" fmla="*/ 6 w 508"/>
                <a:gd name="T63" fmla="*/ 380 h 402"/>
                <a:gd name="T64" fmla="*/ 42 w 508"/>
                <a:gd name="T65" fmla="*/ 400 h 402"/>
                <a:gd name="T66" fmla="*/ 52 w 508"/>
                <a:gd name="T67" fmla="*/ 388 h 402"/>
                <a:gd name="T68" fmla="*/ 24 w 508"/>
                <a:gd name="T69" fmla="*/ 364 h 402"/>
                <a:gd name="T70" fmla="*/ 36 w 508"/>
                <a:gd name="T71" fmla="*/ 346 h 402"/>
                <a:gd name="T72" fmla="*/ 64 w 508"/>
                <a:gd name="T73" fmla="*/ 324 h 402"/>
                <a:gd name="T74" fmla="*/ 128 w 508"/>
                <a:gd name="T75" fmla="*/ 282 h 402"/>
                <a:gd name="T76" fmla="*/ 146 w 508"/>
                <a:gd name="T77" fmla="*/ 296 h 402"/>
                <a:gd name="T78" fmla="*/ 168 w 508"/>
                <a:gd name="T79" fmla="*/ 282 h 402"/>
                <a:gd name="T80" fmla="*/ 194 w 508"/>
                <a:gd name="T81" fmla="*/ 272 h 402"/>
                <a:gd name="T82" fmla="*/ 218 w 508"/>
                <a:gd name="T83" fmla="*/ 238 h 402"/>
                <a:gd name="T84" fmla="*/ 250 w 508"/>
                <a:gd name="T85" fmla="*/ 252 h 402"/>
                <a:gd name="T86" fmla="*/ 248 w 508"/>
                <a:gd name="T87" fmla="*/ 186 h 402"/>
                <a:gd name="T88" fmla="*/ 264 w 508"/>
                <a:gd name="T89" fmla="*/ 190 h 402"/>
                <a:gd name="T90" fmla="*/ 318 w 508"/>
                <a:gd name="T91" fmla="*/ 224 h 402"/>
                <a:gd name="T92" fmla="*/ 312 w 508"/>
                <a:gd name="T93" fmla="*/ 206 h 402"/>
                <a:gd name="T94" fmla="*/ 340 w 508"/>
                <a:gd name="T95" fmla="*/ 206 h 402"/>
                <a:gd name="T96" fmla="*/ 350 w 508"/>
                <a:gd name="T97" fmla="*/ 190 h 402"/>
                <a:gd name="T98" fmla="*/ 376 w 508"/>
                <a:gd name="T99" fmla="*/ 194 h 402"/>
                <a:gd name="T100" fmla="*/ 388 w 508"/>
                <a:gd name="T101" fmla="*/ 206 h 402"/>
                <a:gd name="T102" fmla="*/ 400 w 508"/>
                <a:gd name="T103" fmla="*/ 182 h 402"/>
                <a:gd name="T104" fmla="*/ 414 w 508"/>
                <a:gd name="T105" fmla="*/ 186 h 402"/>
                <a:gd name="T106" fmla="*/ 432 w 508"/>
                <a:gd name="T107" fmla="*/ 180 h 402"/>
                <a:gd name="T108" fmla="*/ 464 w 508"/>
                <a:gd name="T109" fmla="*/ 146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08" name="Freeform 25"/>
            <p:cNvSpPr/>
            <p:nvPr/>
          </p:nvSpPr>
          <p:spPr bwMode="auto">
            <a:xfrm>
              <a:off x="4228580" y="3204554"/>
              <a:ext cx="544237" cy="741165"/>
            </a:xfrm>
            <a:custGeom>
              <a:avLst/>
              <a:gdLst>
                <a:gd name="T0" fmla="*/ 220 w 304"/>
                <a:gd name="T1" fmla="*/ 0 h 414"/>
                <a:gd name="T2" fmla="*/ 200 w 304"/>
                <a:gd name="T3" fmla="*/ 24 h 414"/>
                <a:gd name="T4" fmla="*/ 180 w 304"/>
                <a:gd name="T5" fmla="*/ 34 h 414"/>
                <a:gd name="T6" fmla="*/ 174 w 304"/>
                <a:gd name="T7" fmla="*/ 22 h 414"/>
                <a:gd name="T8" fmla="*/ 152 w 304"/>
                <a:gd name="T9" fmla="*/ 24 h 414"/>
                <a:gd name="T10" fmla="*/ 108 w 304"/>
                <a:gd name="T11" fmla="*/ 36 h 414"/>
                <a:gd name="T12" fmla="*/ 68 w 304"/>
                <a:gd name="T13" fmla="*/ 54 h 414"/>
                <a:gd name="T14" fmla="*/ 34 w 304"/>
                <a:gd name="T15" fmla="*/ 56 h 414"/>
                <a:gd name="T16" fmla="*/ 16 w 304"/>
                <a:gd name="T17" fmla="*/ 84 h 414"/>
                <a:gd name="T18" fmla="*/ 22 w 304"/>
                <a:gd name="T19" fmla="*/ 92 h 414"/>
                <a:gd name="T20" fmla="*/ 34 w 304"/>
                <a:gd name="T21" fmla="*/ 144 h 414"/>
                <a:gd name="T22" fmla="*/ 0 w 304"/>
                <a:gd name="T23" fmla="*/ 200 h 414"/>
                <a:gd name="T24" fmla="*/ 16 w 304"/>
                <a:gd name="T25" fmla="*/ 198 h 414"/>
                <a:gd name="T26" fmla="*/ 16 w 304"/>
                <a:gd name="T27" fmla="*/ 226 h 414"/>
                <a:gd name="T28" fmla="*/ 24 w 304"/>
                <a:gd name="T29" fmla="*/ 262 h 414"/>
                <a:gd name="T30" fmla="*/ 40 w 304"/>
                <a:gd name="T31" fmla="*/ 286 h 414"/>
                <a:gd name="T32" fmla="*/ 44 w 304"/>
                <a:gd name="T33" fmla="*/ 310 h 414"/>
                <a:gd name="T34" fmla="*/ 34 w 304"/>
                <a:gd name="T35" fmla="*/ 344 h 414"/>
                <a:gd name="T36" fmla="*/ 52 w 304"/>
                <a:gd name="T37" fmla="*/ 362 h 414"/>
                <a:gd name="T38" fmla="*/ 72 w 304"/>
                <a:gd name="T39" fmla="*/ 352 h 414"/>
                <a:gd name="T40" fmla="*/ 86 w 304"/>
                <a:gd name="T41" fmla="*/ 362 h 414"/>
                <a:gd name="T42" fmla="*/ 66 w 304"/>
                <a:gd name="T43" fmla="*/ 392 h 414"/>
                <a:gd name="T44" fmla="*/ 72 w 304"/>
                <a:gd name="T45" fmla="*/ 408 h 414"/>
                <a:gd name="T46" fmla="*/ 94 w 304"/>
                <a:gd name="T47" fmla="*/ 402 h 414"/>
                <a:gd name="T48" fmla="*/ 134 w 304"/>
                <a:gd name="T49" fmla="*/ 390 h 414"/>
                <a:gd name="T50" fmla="*/ 154 w 304"/>
                <a:gd name="T51" fmla="*/ 400 h 414"/>
                <a:gd name="T52" fmla="*/ 152 w 304"/>
                <a:gd name="T53" fmla="*/ 384 h 414"/>
                <a:gd name="T54" fmla="*/ 150 w 304"/>
                <a:gd name="T55" fmla="*/ 362 h 414"/>
                <a:gd name="T56" fmla="*/ 166 w 304"/>
                <a:gd name="T57" fmla="*/ 346 h 414"/>
                <a:gd name="T58" fmla="*/ 166 w 304"/>
                <a:gd name="T59" fmla="*/ 328 h 414"/>
                <a:gd name="T60" fmla="*/ 164 w 304"/>
                <a:gd name="T61" fmla="*/ 316 h 414"/>
                <a:gd name="T62" fmla="*/ 178 w 304"/>
                <a:gd name="T63" fmla="*/ 298 h 414"/>
                <a:gd name="T64" fmla="*/ 186 w 304"/>
                <a:gd name="T65" fmla="*/ 278 h 414"/>
                <a:gd name="T66" fmla="*/ 194 w 304"/>
                <a:gd name="T67" fmla="*/ 266 h 414"/>
                <a:gd name="T68" fmla="*/ 194 w 304"/>
                <a:gd name="T69" fmla="*/ 242 h 414"/>
                <a:gd name="T70" fmla="*/ 194 w 304"/>
                <a:gd name="T71" fmla="*/ 228 h 414"/>
                <a:gd name="T72" fmla="*/ 224 w 304"/>
                <a:gd name="T73" fmla="*/ 200 h 414"/>
                <a:gd name="T74" fmla="*/ 220 w 304"/>
                <a:gd name="T75" fmla="*/ 186 h 414"/>
                <a:gd name="T76" fmla="*/ 224 w 304"/>
                <a:gd name="T77" fmla="*/ 156 h 414"/>
                <a:gd name="T78" fmla="*/ 250 w 304"/>
                <a:gd name="T79" fmla="*/ 136 h 414"/>
                <a:gd name="T80" fmla="*/ 272 w 304"/>
                <a:gd name="T81" fmla="*/ 140 h 414"/>
                <a:gd name="T82" fmla="*/ 296 w 304"/>
                <a:gd name="T83" fmla="*/ 108 h 414"/>
                <a:gd name="T84" fmla="*/ 300 w 304"/>
                <a:gd name="T85" fmla="*/ 102 h 414"/>
                <a:gd name="T86" fmla="*/ 296 w 304"/>
                <a:gd name="T87" fmla="*/ 84 h 414"/>
                <a:gd name="T88" fmla="*/ 274 w 304"/>
                <a:gd name="T89" fmla="*/ 46 h 414"/>
                <a:gd name="T90" fmla="*/ 280 w 304"/>
                <a:gd name="T91" fmla="*/ 28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09" name="Freeform 26"/>
            <p:cNvSpPr/>
            <p:nvPr/>
          </p:nvSpPr>
          <p:spPr bwMode="auto">
            <a:xfrm>
              <a:off x="4511440" y="3401482"/>
              <a:ext cx="504852" cy="615847"/>
            </a:xfrm>
            <a:custGeom>
              <a:avLst/>
              <a:gdLst>
                <a:gd name="T0" fmla="*/ 132 w 282"/>
                <a:gd name="T1" fmla="*/ 24 h 344"/>
                <a:gd name="T2" fmla="*/ 118 w 282"/>
                <a:gd name="T3" fmla="*/ 40 h 344"/>
                <a:gd name="T4" fmla="*/ 84 w 282"/>
                <a:gd name="T5" fmla="*/ 38 h 344"/>
                <a:gd name="T6" fmla="*/ 70 w 282"/>
                <a:gd name="T7" fmla="*/ 60 h 344"/>
                <a:gd name="T8" fmla="*/ 74 w 282"/>
                <a:gd name="T9" fmla="*/ 92 h 344"/>
                <a:gd name="T10" fmla="*/ 42 w 282"/>
                <a:gd name="T11" fmla="*/ 124 h 344"/>
                <a:gd name="T12" fmla="*/ 54 w 282"/>
                <a:gd name="T13" fmla="*/ 140 h 344"/>
                <a:gd name="T14" fmla="*/ 56 w 282"/>
                <a:gd name="T15" fmla="*/ 148 h 344"/>
                <a:gd name="T16" fmla="*/ 38 w 282"/>
                <a:gd name="T17" fmla="*/ 174 h 344"/>
                <a:gd name="T18" fmla="*/ 30 w 282"/>
                <a:gd name="T19" fmla="*/ 190 h 344"/>
                <a:gd name="T20" fmla="*/ 14 w 282"/>
                <a:gd name="T21" fmla="*/ 208 h 344"/>
                <a:gd name="T22" fmla="*/ 14 w 282"/>
                <a:gd name="T23" fmla="*/ 226 h 344"/>
                <a:gd name="T24" fmla="*/ 14 w 282"/>
                <a:gd name="T25" fmla="*/ 242 h 344"/>
                <a:gd name="T26" fmla="*/ 0 w 282"/>
                <a:gd name="T27" fmla="*/ 252 h 344"/>
                <a:gd name="T28" fmla="*/ 28 w 282"/>
                <a:gd name="T29" fmla="*/ 272 h 344"/>
                <a:gd name="T30" fmla="*/ 52 w 282"/>
                <a:gd name="T31" fmla="*/ 274 h 344"/>
                <a:gd name="T32" fmla="*/ 82 w 282"/>
                <a:gd name="T33" fmla="*/ 322 h 344"/>
                <a:gd name="T34" fmla="*/ 112 w 282"/>
                <a:gd name="T35" fmla="*/ 320 h 344"/>
                <a:gd name="T36" fmla="*/ 150 w 282"/>
                <a:gd name="T37" fmla="*/ 306 h 344"/>
                <a:gd name="T38" fmla="*/ 156 w 282"/>
                <a:gd name="T39" fmla="*/ 290 h 344"/>
                <a:gd name="T40" fmla="*/ 170 w 282"/>
                <a:gd name="T41" fmla="*/ 278 h 344"/>
                <a:gd name="T42" fmla="*/ 194 w 282"/>
                <a:gd name="T43" fmla="*/ 276 h 344"/>
                <a:gd name="T44" fmla="*/ 208 w 282"/>
                <a:gd name="T45" fmla="*/ 256 h 344"/>
                <a:gd name="T46" fmla="*/ 222 w 282"/>
                <a:gd name="T47" fmla="*/ 226 h 344"/>
                <a:gd name="T48" fmla="*/ 218 w 282"/>
                <a:gd name="T49" fmla="*/ 208 h 344"/>
                <a:gd name="T50" fmla="*/ 236 w 282"/>
                <a:gd name="T51" fmla="*/ 194 h 344"/>
                <a:gd name="T52" fmla="*/ 238 w 282"/>
                <a:gd name="T53" fmla="*/ 182 h 344"/>
                <a:gd name="T54" fmla="*/ 244 w 282"/>
                <a:gd name="T55" fmla="*/ 172 h 344"/>
                <a:gd name="T56" fmla="*/ 238 w 282"/>
                <a:gd name="T57" fmla="*/ 154 h 344"/>
                <a:gd name="T58" fmla="*/ 240 w 282"/>
                <a:gd name="T59" fmla="*/ 120 h 344"/>
                <a:gd name="T60" fmla="*/ 236 w 282"/>
                <a:gd name="T61" fmla="*/ 108 h 344"/>
                <a:gd name="T62" fmla="*/ 266 w 282"/>
                <a:gd name="T63" fmla="*/ 98 h 344"/>
                <a:gd name="T64" fmla="*/ 282 w 282"/>
                <a:gd name="T65" fmla="*/ 74 h 344"/>
                <a:gd name="T66" fmla="*/ 270 w 282"/>
                <a:gd name="T67" fmla="*/ 64 h 344"/>
                <a:gd name="T68" fmla="*/ 268 w 282"/>
                <a:gd name="T69" fmla="*/ 58 h 344"/>
                <a:gd name="T70" fmla="*/ 256 w 282"/>
                <a:gd name="T71" fmla="*/ 64 h 344"/>
                <a:gd name="T72" fmla="*/ 234 w 282"/>
                <a:gd name="T73" fmla="*/ 54 h 344"/>
                <a:gd name="T74" fmla="*/ 222 w 282"/>
                <a:gd name="T75" fmla="*/ 50 h 344"/>
                <a:gd name="T76" fmla="*/ 200 w 282"/>
                <a:gd name="T77" fmla="*/ 62 h 344"/>
                <a:gd name="T78" fmla="*/ 182 w 282"/>
                <a:gd name="T79" fmla="*/ 58 h 344"/>
                <a:gd name="T80" fmla="*/ 170 w 282"/>
                <a:gd name="T81" fmla="*/ 30 h 344"/>
                <a:gd name="T82" fmla="*/ 160 w 282"/>
                <a:gd name="T83" fmla="*/ 2 h 344"/>
                <a:gd name="T84" fmla="*/ 148 w 282"/>
                <a:gd name="T85" fmla="*/ 1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10" name="Freeform 27"/>
            <p:cNvSpPr/>
            <p:nvPr/>
          </p:nvSpPr>
          <p:spPr bwMode="auto">
            <a:xfrm>
              <a:off x="4737012" y="3011207"/>
              <a:ext cx="433241" cy="501271"/>
            </a:xfrm>
            <a:custGeom>
              <a:avLst/>
              <a:gdLst>
                <a:gd name="T0" fmla="*/ 148 w 242"/>
                <a:gd name="T1" fmla="*/ 4 h 280"/>
                <a:gd name="T2" fmla="*/ 126 w 242"/>
                <a:gd name="T3" fmla="*/ 12 h 280"/>
                <a:gd name="T4" fmla="*/ 102 w 242"/>
                <a:gd name="T5" fmla="*/ 6 h 280"/>
                <a:gd name="T6" fmla="*/ 78 w 242"/>
                <a:gd name="T7" fmla="*/ 6 h 280"/>
                <a:gd name="T8" fmla="*/ 62 w 242"/>
                <a:gd name="T9" fmla="*/ 28 h 280"/>
                <a:gd name="T10" fmla="*/ 54 w 242"/>
                <a:gd name="T11" fmla="*/ 64 h 280"/>
                <a:gd name="T12" fmla="*/ 44 w 242"/>
                <a:gd name="T13" fmla="*/ 74 h 280"/>
                <a:gd name="T14" fmla="*/ 44 w 242"/>
                <a:gd name="T15" fmla="*/ 82 h 280"/>
                <a:gd name="T16" fmla="*/ 36 w 242"/>
                <a:gd name="T17" fmla="*/ 100 h 280"/>
                <a:gd name="T18" fmla="*/ 4 w 242"/>
                <a:gd name="T19" fmla="*/ 132 h 280"/>
                <a:gd name="T20" fmla="*/ 6 w 242"/>
                <a:gd name="T21" fmla="*/ 140 h 280"/>
                <a:gd name="T22" fmla="*/ 0 w 242"/>
                <a:gd name="T23" fmla="*/ 148 h 280"/>
                <a:gd name="T24" fmla="*/ 0 w 242"/>
                <a:gd name="T25" fmla="*/ 156 h 280"/>
                <a:gd name="T26" fmla="*/ 30 w 242"/>
                <a:gd name="T27" fmla="*/ 202 h 280"/>
                <a:gd name="T28" fmla="*/ 30 w 242"/>
                <a:gd name="T29" fmla="*/ 206 h 280"/>
                <a:gd name="T30" fmla="*/ 28 w 242"/>
                <a:gd name="T31" fmla="*/ 210 h 280"/>
                <a:gd name="T32" fmla="*/ 40 w 242"/>
                <a:gd name="T33" fmla="*/ 214 h 280"/>
                <a:gd name="T34" fmla="*/ 48 w 242"/>
                <a:gd name="T35" fmla="*/ 224 h 280"/>
                <a:gd name="T36" fmla="*/ 52 w 242"/>
                <a:gd name="T37" fmla="*/ 246 h 280"/>
                <a:gd name="T38" fmla="*/ 58 w 242"/>
                <a:gd name="T39" fmla="*/ 266 h 280"/>
                <a:gd name="T40" fmla="*/ 68 w 242"/>
                <a:gd name="T41" fmla="*/ 272 h 280"/>
                <a:gd name="T42" fmla="*/ 80 w 242"/>
                <a:gd name="T43" fmla="*/ 270 h 280"/>
                <a:gd name="T44" fmla="*/ 90 w 242"/>
                <a:gd name="T45" fmla="*/ 264 h 280"/>
                <a:gd name="T46" fmla="*/ 90 w 242"/>
                <a:gd name="T47" fmla="*/ 258 h 280"/>
                <a:gd name="T48" fmla="*/ 104 w 242"/>
                <a:gd name="T49" fmla="*/ 250 h 280"/>
                <a:gd name="T50" fmla="*/ 122 w 242"/>
                <a:gd name="T51" fmla="*/ 270 h 280"/>
                <a:gd name="T52" fmla="*/ 134 w 242"/>
                <a:gd name="T53" fmla="*/ 272 h 280"/>
                <a:gd name="T54" fmla="*/ 146 w 242"/>
                <a:gd name="T55" fmla="*/ 268 h 280"/>
                <a:gd name="T56" fmla="*/ 152 w 242"/>
                <a:gd name="T57" fmla="*/ 270 h 280"/>
                <a:gd name="T58" fmla="*/ 170 w 242"/>
                <a:gd name="T59" fmla="*/ 274 h 280"/>
                <a:gd name="T60" fmla="*/ 170 w 242"/>
                <a:gd name="T61" fmla="*/ 246 h 280"/>
                <a:gd name="T62" fmla="*/ 180 w 242"/>
                <a:gd name="T63" fmla="*/ 232 h 280"/>
                <a:gd name="T64" fmla="*/ 172 w 242"/>
                <a:gd name="T65" fmla="*/ 224 h 280"/>
                <a:gd name="T66" fmla="*/ 176 w 242"/>
                <a:gd name="T67" fmla="*/ 220 h 280"/>
                <a:gd name="T68" fmla="*/ 198 w 242"/>
                <a:gd name="T69" fmla="*/ 186 h 280"/>
                <a:gd name="T70" fmla="*/ 204 w 242"/>
                <a:gd name="T71" fmla="*/ 188 h 280"/>
                <a:gd name="T72" fmla="*/ 204 w 242"/>
                <a:gd name="T73" fmla="*/ 204 h 280"/>
                <a:gd name="T74" fmla="*/ 226 w 242"/>
                <a:gd name="T75" fmla="*/ 172 h 280"/>
                <a:gd name="T76" fmla="*/ 214 w 242"/>
                <a:gd name="T77" fmla="*/ 174 h 280"/>
                <a:gd name="T78" fmla="*/ 216 w 242"/>
                <a:gd name="T79" fmla="*/ 136 h 280"/>
                <a:gd name="T80" fmla="*/ 214 w 242"/>
                <a:gd name="T81" fmla="*/ 134 h 280"/>
                <a:gd name="T82" fmla="*/ 208 w 242"/>
                <a:gd name="T83" fmla="*/ 122 h 280"/>
                <a:gd name="T84" fmla="*/ 230 w 242"/>
                <a:gd name="T85" fmla="*/ 116 h 280"/>
                <a:gd name="T86" fmla="*/ 240 w 242"/>
                <a:gd name="T87" fmla="*/ 106 h 280"/>
                <a:gd name="T88" fmla="*/ 216 w 242"/>
                <a:gd name="T89" fmla="*/ 86 h 280"/>
                <a:gd name="T90" fmla="*/ 232 w 242"/>
                <a:gd name="T91" fmla="*/ 66 h 280"/>
                <a:gd name="T92" fmla="*/ 220 w 242"/>
                <a:gd name="T93" fmla="*/ 68 h 280"/>
                <a:gd name="T94" fmla="*/ 220 w 242"/>
                <a:gd name="T95" fmla="*/ 64 h 280"/>
                <a:gd name="T96" fmla="*/ 214 w 242"/>
                <a:gd name="T97" fmla="*/ 54 h 280"/>
                <a:gd name="T98" fmla="*/ 204 w 242"/>
                <a:gd name="T99" fmla="*/ 48 h 280"/>
                <a:gd name="T100" fmla="*/ 160 w 242"/>
                <a:gd name="T101" fmla="*/ 64 h 280"/>
                <a:gd name="T102" fmla="*/ 104 w 242"/>
                <a:gd name="T103" fmla="*/ 48 h 280"/>
                <a:gd name="T104" fmla="*/ 158 w 242"/>
                <a:gd name="T105" fmla="*/ 34 h 280"/>
                <a:gd name="T106" fmla="*/ 178 w 242"/>
                <a:gd name="T107" fmla="*/ 12 h 280"/>
                <a:gd name="T108" fmla="*/ 148 w 242"/>
                <a:gd name="T109" fmla="*/ 4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11" name="Freeform 28"/>
            <p:cNvSpPr/>
            <p:nvPr/>
          </p:nvSpPr>
          <p:spPr bwMode="auto">
            <a:xfrm>
              <a:off x="4314512" y="2577965"/>
              <a:ext cx="547818" cy="669555"/>
            </a:xfrm>
            <a:custGeom>
              <a:avLst/>
              <a:gdLst>
                <a:gd name="T0" fmla="*/ 186 w 306"/>
                <a:gd name="T1" fmla="*/ 86 h 374"/>
                <a:gd name="T2" fmla="*/ 170 w 306"/>
                <a:gd name="T3" fmla="*/ 56 h 374"/>
                <a:gd name="T4" fmla="*/ 110 w 306"/>
                <a:gd name="T5" fmla="*/ 34 h 374"/>
                <a:gd name="T6" fmla="*/ 80 w 306"/>
                <a:gd name="T7" fmla="*/ 0 h 374"/>
                <a:gd name="T8" fmla="*/ 82 w 306"/>
                <a:gd name="T9" fmla="*/ 14 h 374"/>
                <a:gd name="T10" fmla="*/ 98 w 306"/>
                <a:gd name="T11" fmla="*/ 38 h 374"/>
                <a:gd name="T12" fmla="*/ 74 w 306"/>
                <a:gd name="T13" fmla="*/ 72 h 374"/>
                <a:gd name="T14" fmla="*/ 52 w 306"/>
                <a:gd name="T15" fmla="*/ 50 h 374"/>
                <a:gd name="T16" fmla="*/ 46 w 306"/>
                <a:gd name="T17" fmla="*/ 70 h 374"/>
                <a:gd name="T18" fmla="*/ 44 w 306"/>
                <a:gd name="T19" fmla="*/ 82 h 374"/>
                <a:gd name="T20" fmla="*/ 22 w 306"/>
                <a:gd name="T21" fmla="*/ 94 h 374"/>
                <a:gd name="T22" fmla="*/ 20 w 306"/>
                <a:gd name="T23" fmla="*/ 124 h 374"/>
                <a:gd name="T24" fmla="*/ 0 w 306"/>
                <a:gd name="T25" fmla="*/ 122 h 374"/>
                <a:gd name="T26" fmla="*/ 18 w 306"/>
                <a:gd name="T27" fmla="*/ 144 h 374"/>
                <a:gd name="T28" fmla="*/ 36 w 306"/>
                <a:gd name="T29" fmla="*/ 162 h 374"/>
                <a:gd name="T30" fmla="*/ 54 w 306"/>
                <a:gd name="T31" fmla="*/ 164 h 374"/>
                <a:gd name="T32" fmla="*/ 68 w 306"/>
                <a:gd name="T33" fmla="*/ 200 h 374"/>
                <a:gd name="T34" fmla="*/ 68 w 306"/>
                <a:gd name="T35" fmla="*/ 214 h 374"/>
                <a:gd name="T36" fmla="*/ 54 w 306"/>
                <a:gd name="T37" fmla="*/ 220 h 374"/>
                <a:gd name="T38" fmla="*/ 44 w 306"/>
                <a:gd name="T39" fmla="*/ 244 h 374"/>
                <a:gd name="T40" fmla="*/ 76 w 306"/>
                <a:gd name="T41" fmla="*/ 258 h 374"/>
                <a:gd name="T42" fmla="*/ 102 w 306"/>
                <a:gd name="T43" fmla="*/ 352 h 374"/>
                <a:gd name="T44" fmla="*/ 100 w 306"/>
                <a:gd name="T45" fmla="*/ 364 h 374"/>
                <a:gd name="T46" fmla="*/ 138 w 306"/>
                <a:gd name="T47" fmla="*/ 362 h 374"/>
                <a:gd name="T48" fmla="*/ 146 w 306"/>
                <a:gd name="T49" fmla="*/ 366 h 374"/>
                <a:gd name="T50" fmla="*/ 158 w 306"/>
                <a:gd name="T51" fmla="*/ 350 h 374"/>
                <a:gd name="T52" fmla="*/ 196 w 306"/>
                <a:gd name="T53" fmla="*/ 358 h 374"/>
                <a:gd name="T54" fmla="*/ 260 w 306"/>
                <a:gd name="T55" fmla="*/ 342 h 374"/>
                <a:gd name="T56" fmla="*/ 272 w 306"/>
                <a:gd name="T57" fmla="*/ 320 h 374"/>
                <a:gd name="T58" fmla="*/ 254 w 306"/>
                <a:gd name="T59" fmla="*/ 286 h 374"/>
                <a:gd name="T60" fmla="*/ 288 w 306"/>
                <a:gd name="T61" fmla="*/ 270 h 374"/>
                <a:gd name="T62" fmla="*/ 298 w 306"/>
                <a:gd name="T63" fmla="*/ 234 h 374"/>
                <a:gd name="T64" fmla="*/ 282 w 306"/>
                <a:gd name="T65" fmla="*/ 222 h 374"/>
                <a:gd name="T66" fmla="*/ 270 w 306"/>
                <a:gd name="T67" fmla="*/ 230 h 374"/>
                <a:gd name="T68" fmla="*/ 244 w 306"/>
                <a:gd name="T69" fmla="*/ 210 h 374"/>
                <a:gd name="T70" fmla="*/ 218 w 306"/>
                <a:gd name="T71" fmla="*/ 192 h 374"/>
                <a:gd name="T72" fmla="*/ 214 w 306"/>
                <a:gd name="T73" fmla="*/ 184 h 374"/>
                <a:gd name="T74" fmla="*/ 230 w 306"/>
                <a:gd name="T75" fmla="*/ 152 h 374"/>
                <a:gd name="T76" fmla="*/ 234 w 306"/>
                <a:gd name="T77" fmla="*/ 128 h 374"/>
                <a:gd name="T78" fmla="*/ 260 w 306"/>
                <a:gd name="T79" fmla="*/ 122 h 374"/>
                <a:gd name="T80" fmla="*/ 242 w 306"/>
                <a:gd name="T81" fmla="*/ 116 h 374"/>
                <a:gd name="T82" fmla="*/ 214 w 306"/>
                <a:gd name="T83" fmla="*/ 120 h 374"/>
                <a:gd name="T84" fmla="*/ 194 w 306"/>
                <a:gd name="T85" fmla="*/ 10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12" name="Freeform 29"/>
            <p:cNvSpPr/>
            <p:nvPr/>
          </p:nvSpPr>
          <p:spPr bwMode="auto">
            <a:xfrm>
              <a:off x="4421927" y="1804576"/>
              <a:ext cx="143220" cy="207669"/>
            </a:xfrm>
            <a:custGeom>
              <a:avLst/>
              <a:gdLst>
                <a:gd name="T0" fmla="*/ 46 w 80"/>
                <a:gd name="T1" fmla="*/ 2 h 116"/>
                <a:gd name="T2" fmla="*/ 44 w 80"/>
                <a:gd name="T3" fmla="*/ 0 h 116"/>
                <a:gd name="T4" fmla="*/ 40 w 80"/>
                <a:gd name="T5" fmla="*/ 2 h 116"/>
                <a:gd name="T6" fmla="*/ 38 w 80"/>
                <a:gd name="T7" fmla="*/ 4 h 116"/>
                <a:gd name="T8" fmla="*/ 32 w 80"/>
                <a:gd name="T9" fmla="*/ 14 h 116"/>
                <a:gd name="T10" fmla="*/ 28 w 80"/>
                <a:gd name="T11" fmla="*/ 12 h 116"/>
                <a:gd name="T12" fmla="*/ 28 w 80"/>
                <a:gd name="T13" fmla="*/ 14 h 116"/>
                <a:gd name="T14" fmla="*/ 22 w 80"/>
                <a:gd name="T15" fmla="*/ 20 h 116"/>
                <a:gd name="T16" fmla="*/ 18 w 80"/>
                <a:gd name="T17" fmla="*/ 22 h 116"/>
                <a:gd name="T18" fmla="*/ 10 w 80"/>
                <a:gd name="T19" fmla="*/ 26 h 116"/>
                <a:gd name="T20" fmla="*/ 8 w 80"/>
                <a:gd name="T21" fmla="*/ 32 h 116"/>
                <a:gd name="T22" fmla="*/ 8 w 80"/>
                <a:gd name="T23" fmla="*/ 44 h 116"/>
                <a:gd name="T24" fmla="*/ 6 w 80"/>
                <a:gd name="T25" fmla="*/ 48 h 116"/>
                <a:gd name="T26" fmla="*/ 4 w 80"/>
                <a:gd name="T27" fmla="*/ 50 h 116"/>
                <a:gd name="T28" fmla="*/ 0 w 80"/>
                <a:gd name="T29" fmla="*/ 60 h 116"/>
                <a:gd name="T30" fmla="*/ 0 w 80"/>
                <a:gd name="T31" fmla="*/ 66 h 116"/>
                <a:gd name="T32" fmla="*/ 0 w 80"/>
                <a:gd name="T33" fmla="*/ 78 h 116"/>
                <a:gd name="T34" fmla="*/ 4 w 80"/>
                <a:gd name="T35" fmla="*/ 102 h 116"/>
                <a:gd name="T36" fmla="*/ 8 w 80"/>
                <a:gd name="T37" fmla="*/ 106 h 116"/>
                <a:gd name="T38" fmla="*/ 18 w 80"/>
                <a:gd name="T39" fmla="*/ 112 h 116"/>
                <a:gd name="T40" fmla="*/ 36 w 80"/>
                <a:gd name="T41" fmla="*/ 116 h 116"/>
                <a:gd name="T42" fmla="*/ 44 w 80"/>
                <a:gd name="T43" fmla="*/ 114 h 116"/>
                <a:gd name="T44" fmla="*/ 54 w 80"/>
                <a:gd name="T45" fmla="*/ 110 h 116"/>
                <a:gd name="T46" fmla="*/ 50 w 80"/>
                <a:gd name="T47" fmla="*/ 100 h 116"/>
                <a:gd name="T48" fmla="*/ 50 w 80"/>
                <a:gd name="T49" fmla="*/ 98 h 116"/>
                <a:gd name="T50" fmla="*/ 52 w 80"/>
                <a:gd name="T51" fmla="*/ 90 h 116"/>
                <a:gd name="T52" fmla="*/ 60 w 80"/>
                <a:gd name="T53" fmla="*/ 74 h 116"/>
                <a:gd name="T54" fmla="*/ 76 w 80"/>
                <a:gd name="T55" fmla="*/ 74 h 116"/>
                <a:gd name="T56" fmla="*/ 80 w 80"/>
                <a:gd name="T57" fmla="*/ 74 h 116"/>
                <a:gd name="T58" fmla="*/ 74 w 80"/>
                <a:gd name="T59" fmla="*/ 64 h 116"/>
                <a:gd name="T60" fmla="*/ 64 w 80"/>
                <a:gd name="T61" fmla="*/ 48 h 116"/>
                <a:gd name="T62" fmla="*/ 58 w 80"/>
                <a:gd name="T63" fmla="*/ 40 h 116"/>
                <a:gd name="T64" fmla="*/ 54 w 80"/>
                <a:gd name="T65" fmla="*/ 30 h 116"/>
                <a:gd name="T66" fmla="*/ 52 w 80"/>
                <a:gd name="T67" fmla="*/ 18 h 116"/>
                <a:gd name="T68" fmla="*/ 48 w 80"/>
                <a:gd name="T69" fmla="*/ 8 h 116"/>
                <a:gd name="T70" fmla="*/ 46 w 80"/>
                <a:gd name="T71" fmla="*/ 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13" name="Freeform 30"/>
            <p:cNvSpPr/>
            <p:nvPr/>
          </p:nvSpPr>
          <p:spPr bwMode="auto">
            <a:xfrm>
              <a:off x="4278707" y="1711483"/>
              <a:ext cx="189767" cy="204089"/>
            </a:xfrm>
            <a:custGeom>
              <a:avLst/>
              <a:gdLst>
                <a:gd name="T0" fmla="*/ 52 w 106"/>
                <a:gd name="T1" fmla="*/ 24 h 114"/>
                <a:gd name="T2" fmla="*/ 52 w 106"/>
                <a:gd name="T3" fmla="*/ 26 h 114"/>
                <a:gd name="T4" fmla="*/ 48 w 106"/>
                <a:gd name="T5" fmla="*/ 26 h 114"/>
                <a:gd name="T6" fmla="*/ 38 w 106"/>
                <a:gd name="T7" fmla="*/ 24 h 114"/>
                <a:gd name="T8" fmla="*/ 38 w 106"/>
                <a:gd name="T9" fmla="*/ 28 h 114"/>
                <a:gd name="T10" fmla="*/ 38 w 106"/>
                <a:gd name="T11" fmla="*/ 30 h 114"/>
                <a:gd name="T12" fmla="*/ 36 w 106"/>
                <a:gd name="T13" fmla="*/ 30 h 114"/>
                <a:gd name="T14" fmla="*/ 18 w 106"/>
                <a:gd name="T15" fmla="*/ 38 h 114"/>
                <a:gd name="T16" fmla="*/ 18 w 106"/>
                <a:gd name="T17" fmla="*/ 40 h 114"/>
                <a:gd name="T18" fmla="*/ 16 w 106"/>
                <a:gd name="T19" fmla="*/ 44 h 114"/>
                <a:gd name="T20" fmla="*/ 18 w 106"/>
                <a:gd name="T21" fmla="*/ 48 h 114"/>
                <a:gd name="T22" fmla="*/ 24 w 106"/>
                <a:gd name="T23" fmla="*/ 56 h 114"/>
                <a:gd name="T24" fmla="*/ 24 w 106"/>
                <a:gd name="T25" fmla="*/ 58 h 114"/>
                <a:gd name="T26" fmla="*/ 24 w 106"/>
                <a:gd name="T27" fmla="*/ 60 h 114"/>
                <a:gd name="T28" fmla="*/ 14 w 106"/>
                <a:gd name="T29" fmla="*/ 72 h 114"/>
                <a:gd name="T30" fmla="*/ 4 w 106"/>
                <a:gd name="T31" fmla="*/ 82 h 114"/>
                <a:gd name="T32" fmla="*/ 0 w 106"/>
                <a:gd name="T33" fmla="*/ 86 h 114"/>
                <a:gd name="T34" fmla="*/ 0 w 106"/>
                <a:gd name="T35" fmla="*/ 90 h 114"/>
                <a:gd name="T36" fmla="*/ 4 w 106"/>
                <a:gd name="T37" fmla="*/ 96 h 114"/>
                <a:gd name="T38" fmla="*/ 14 w 106"/>
                <a:gd name="T39" fmla="*/ 100 h 114"/>
                <a:gd name="T40" fmla="*/ 20 w 106"/>
                <a:gd name="T41" fmla="*/ 100 h 114"/>
                <a:gd name="T42" fmla="*/ 32 w 106"/>
                <a:gd name="T43" fmla="*/ 102 h 114"/>
                <a:gd name="T44" fmla="*/ 36 w 106"/>
                <a:gd name="T45" fmla="*/ 102 h 114"/>
                <a:gd name="T46" fmla="*/ 40 w 106"/>
                <a:gd name="T47" fmla="*/ 106 h 114"/>
                <a:gd name="T48" fmla="*/ 48 w 106"/>
                <a:gd name="T49" fmla="*/ 110 h 114"/>
                <a:gd name="T50" fmla="*/ 56 w 106"/>
                <a:gd name="T51" fmla="*/ 114 h 114"/>
                <a:gd name="T52" fmla="*/ 62 w 106"/>
                <a:gd name="T53" fmla="*/ 114 h 114"/>
                <a:gd name="T54" fmla="*/ 66 w 106"/>
                <a:gd name="T55" fmla="*/ 112 h 114"/>
                <a:gd name="T56" fmla="*/ 72 w 106"/>
                <a:gd name="T57" fmla="*/ 106 h 114"/>
                <a:gd name="T58" fmla="*/ 78 w 106"/>
                <a:gd name="T59" fmla="*/ 98 h 114"/>
                <a:gd name="T60" fmla="*/ 84 w 106"/>
                <a:gd name="T61" fmla="*/ 84 h 114"/>
                <a:gd name="T62" fmla="*/ 80 w 106"/>
                <a:gd name="T63" fmla="*/ 66 h 114"/>
                <a:gd name="T64" fmla="*/ 86 w 106"/>
                <a:gd name="T65" fmla="*/ 68 h 114"/>
                <a:gd name="T66" fmla="*/ 96 w 106"/>
                <a:gd name="T67" fmla="*/ 68 h 114"/>
                <a:gd name="T68" fmla="*/ 100 w 106"/>
                <a:gd name="T69" fmla="*/ 66 h 114"/>
                <a:gd name="T70" fmla="*/ 102 w 106"/>
                <a:gd name="T71" fmla="*/ 62 h 114"/>
                <a:gd name="T72" fmla="*/ 94 w 106"/>
                <a:gd name="T73" fmla="*/ 38 h 114"/>
                <a:gd name="T74" fmla="*/ 96 w 106"/>
                <a:gd name="T75" fmla="*/ 30 h 114"/>
                <a:gd name="T76" fmla="*/ 102 w 106"/>
                <a:gd name="T77" fmla="*/ 26 h 114"/>
                <a:gd name="T78" fmla="*/ 106 w 106"/>
                <a:gd name="T79" fmla="*/ 22 h 114"/>
                <a:gd name="T80" fmla="*/ 104 w 106"/>
                <a:gd name="T81" fmla="*/ 18 h 114"/>
                <a:gd name="T82" fmla="*/ 86 w 106"/>
                <a:gd name="T83" fmla="*/ 18 h 114"/>
                <a:gd name="T84" fmla="*/ 68 w 106"/>
                <a:gd name="T85" fmla="*/ 6 h 114"/>
                <a:gd name="T86" fmla="*/ 62 w 106"/>
                <a:gd name="T87" fmla="*/ 2 h 114"/>
                <a:gd name="T88" fmla="*/ 58 w 106"/>
                <a:gd name="T89" fmla="*/ 0 h 114"/>
                <a:gd name="T90" fmla="*/ 48 w 106"/>
                <a:gd name="T91" fmla="*/ 2 h 114"/>
                <a:gd name="T92" fmla="*/ 44 w 106"/>
                <a:gd name="T93" fmla="*/ 2 h 114"/>
                <a:gd name="T94" fmla="*/ 44 w 106"/>
                <a:gd name="T95" fmla="*/ 8 h 114"/>
                <a:gd name="T96" fmla="*/ 50 w 106"/>
                <a:gd name="T97" fmla="*/ 10 h 114"/>
                <a:gd name="T98" fmla="*/ 54 w 106"/>
                <a:gd name="T99" fmla="*/ 16 h 114"/>
                <a:gd name="T100" fmla="*/ 54 w 106"/>
                <a:gd name="T101" fmla="*/ 20 h 114"/>
                <a:gd name="T102" fmla="*/ 52 w 106"/>
                <a:gd name="T103" fmla="*/ 2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14" name="Freeform 31"/>
            <p:cNvSpPr/>
            <p:nvPr/>
          </p:nvSpPr>
          <p:spPr bwMode="auto">
            <a:xfrm>
              <a:off x="4600952" y="1306885"/>
              <a:ext cx="673135" cy="640911"/>
            </a:xfrm>
            <a:custGeom>
              <a:avLst/>
              <a:gdLst>
                <a:gd name="T0" fmla="*/ 160 w 376"/>
                <a:gd name="T1" fmla="*/ 64 h 358"/>
                <a:gd name="T2" fmla="*/ 142 w 376"/>
                <a:gd name="T3" fmla="*/ 80 h 358"/>
                <a:gd name="T4" fmla="*/ 116 w 376"/>
                <a:gd name="T5" fmla="*/ 92 h 358"/>
                <a:gd name="T6" fmla="*/ 90 w 376"/>
                <a:gd name="T7" fmla="*/ 116 h 358"/>
                <a:gd name="T8" fmla="*/ 68 w 376"/>
                <a:gd name="T9" fmla="*/ 140 h 358"/>
                <a:gd name="T10" fmla="*/ 42 w 376"/>
                <a:gd name="T11" fmla="*/ 138 h 358"/>
                <a:gd name="T12" fmla="*/ 28 w 376"/>
                <a:gd name="T13" fmla="*/ 156 h 358"/>
                <a:gd name="T14" fmla="*/ 4 w 376"/>
                <a:gd name="T15" fmla="*/ 208 h 358"/>
                <a:gd name="T16" fmla="*/ 2 w 376"/>
                <a:gd name="T17" fmla="*/ 232 h 358"/>
                <a:gd name="T18" fmla="*/ 34 w 376"/>
                <a:gd name="T19" fmla="*/ 238 h 358"/>
                <a:gd name="T20" fmla="*/ 46 w 376"/>
                <a:gd name="T21" fmla="*/ 248 h 358"/>
                <a:gd name="T22" fmla="*/ 52 w 376"/>
                <a:gd name="T23" fmla="*/ 258 h 358"/>
                <a:gd name="T24" fmla="*/ 86 w 376"/>
                <a:gd name="T25" fmla="*/ 270 h 358"/>
                <a:gd name="T26" fmla="*/ 122 w 376"/>
                <a:gd name="T27" fmla="*/ 212 h 358"/>
                <a:gd name="T28" fmla="*/ 148 w 376"/>
                <a:gd name="T29" fmla="*/ 202 h 358"/>
                <a:gd name="T30" fmla="*/ 164 w 376"/>
                <a:gd name="T31" fmla="*/ 194 h 358"/>
                <a:gd name="T32" fmla="*/ 174 w 376"/>
                <a:gd name="T33" fmla="*/ 200 h 358"/>
                <a:gd name="T34" fmla="*/ 190 w 376"/>
                <a:gd name="T35" fmla="*/ 238 h 358"/>
                <a:gd name="T36" fmla="*/ 184 w 376"/>
                <a:gd name="T37" fmla="*/ 270 h 358"/>
                <a:gd name="T38" fmla="*/ 170 w 376"/>
                <a:gd name="T39" fmla="*/ 312 h 358"/>
                <a:gd name="T40" fmla="*/ 184 w 376"/>
                <a:gd name="T41" fmla="*/ 304 h 358"/>
                <a:gd name="T42" fmla="*/ 194 w 376"/>
                <a:gd name="T43" fmla="*/ 308 h 358"/>
                <a:gd name="T44" fmla="*/ 186 w 376"/>
                <a:gd name="T45" fmla="*/ 324 h 358"/>
                <a:gd name="T46" fmla="*/ 182 w 376"/>
                <a:gd name="T47" fmla="*/ 336 h 358"/>
                <a:gd name="T48" fmla="*/ 168 w 376"/>
                <a:gd name="T49" fmla="*/ 346 h 358"/>
                <a:gd name="T50" fmla="*/ 158 w 376"/>
                <a:gd name="T51" fmla="*/ 358 h 358"/>
                <a:gd name="T52" fmla="*/ 198 w 376"/>
                <a:gd name="T53" fmla="*/ 328 h 358"/>
                <a:gd name="T54" fmla="*/ 272 w 376"/>
                <a:gd name="T55" fmla="*/ 260 h 358"/>
                <a:gd name="T56" fmla="*/ 304 w 376"/>
                <a:gd name="T57" fmla="*/ 252 h 358"/>
                <a:gd name="T58" fmla="*/ 376 w 376"/>
                <a:gd name="T59" fmla="*/ 156 h 358"/>
                <a:gd name="T60" fmla="*/ 364 w 376"/>
                <a:gd name="T61" fmla="*/ 122 h 358"/>
                <a:gd name="T62" fmla="*/ 356 w 376"/>
                <a:gd name="T63" fmla="*/ 122 h 358"/>
                <a:gd name="T64" fmla="*/ 344 w 376"/>
                <a:gd name="T65" fmla="*/ 110 h 358"/>
                <a:gd name="T66" fmla="*/ 336 w 376"/>
                <a:gd name="T67" fmla="*/ 62 h 358"/>
                <a:gd name="T68" fmla="*/ 308 w 376"/>
                <a:gd name="T69" fmla="*/ 30 h 358"/>
                <a:gd name="T70" fmla="*/ 308 w 376"/>
                <a:gd name="T71" fmla="*/ 12 h 358"/>
                <a:gd name="T72" fmla="*/ 294 w 376"/>
                <a:gd name="T73" fmla="*/ 24 h 358"/>
                <a:gd name="T74" fmla="*/ 274 w 376"/>
                <a:gd name="T75" fmla="*/ 20 h 358"/>
                <a:gd name="T76" fmla="*/ 268 w 376"/>
                <a:gd name="T77" fmla="*/ 8 h 358"/>
                <a:gd name="T78" fmla="*/ 236 w 376"/>
                <a:gd name="T79" fmla="*/ 0 h 358"/>
                <a:gd name="T80" fmla="*/ 234 w 376"/>
                <a:gd name="T81" fmla="*/ 12 h 358"/>
                <a:gd name="T82" fmla="*/ 226 w 376"/>
                <a:gd name="T83" fmla="*/ 30 h 358"/>
                <a:gd name="T84" fmla="*/ 210 w 376"/>
                <a:gd name="T85" fmla="*/ 48 h 358"/>
                <a:gd name="T86" fmla="*/ 172 w 376"/>
                <a:gd name="T87" fmla="*/ 46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15" name="Freeform 32"/>
            <p:cNvSpPr/>
            <p:nvPr/>
          </p:nvSpPr>
          <p:spPr bwMode="auto">
            <a:xfrm>
              <a:off x="4751334" y="920190"/>
              <a:ext cx="959576" cy="651652"/>
            </a:xfrm>
            <a:custGeom>
              <a:avLst/>
              <a:gdLst>
                <a:gd name="T0" fmla="*/ 92 w 536"/>
                <a:gd name="T1" fmla="*/ 6 h 364"/>
                <a:gd name="T2" fmla="*/ 70 w 536"/>
                <a:gd name="T3" fmla="*/ 20 h 364"/>
                <a:gd name="T4" fmla="*/ 58 w 536"/>
                <a:gd name="T5" fmla="*/ 36 h 364"/>
                <a:gd name="T6" fmla="*/ 28 w 536"/>
                <a:gd name="T7" fmla="*/ 40 h 364"/>
                <a:gd name="T8" fmla="*/ 0 w 536"/>
                <a:gd name="T9" fmla="*/ 40 h 364"/>
                <a:gd name="T10" fmla="*/ 34 w 536"/>
                <a:gd name="T11" fmla="*/ 64 h 364"/>
                <a:gd name="T12" fmla="*/ 50 w 536"/>
                <a:gd name="T13" fmla="*/ 140 h 364"/>
                <a:gd name="T14" fmla="*/ 88 w 536"/>
                <a:gd name="T15" fmla="*/ 122 h 364"/>
                <a:gd name="T16" fmla="*/ 126 w 536"/>
                <a:gd name="T17" fmla="*/ 176 h 364"/>
                <a:gd name="T18" fmla="*/ 128 w 536"/>
                <a:gd name="T19" fmla="*/ 220 h 364"/>
                <a:gd name="T20" fmla="*/ 158 w 536"/>
                <a:gd name="T21" fmla="*/ 208 h 364"/>
                <a:gd name="T22" fmla="*/ 188 w 536"/>
                <a:gd name="T23" fmla="*/ 216 h 364"/>
                <a:gd name="T24" fmla="*/ 194 w 536"/>
                <a:gd name="T25" fmla="*/ 228 h 364"/>
                <a:gd name="T26" fmla="*/ 210 w 536"/>
                <a:gd name="T27" fmla="*/ 214 h 364"/>
                <a:gd name="T28" fmla="*/ 230 w 536"/>
                <a:gd name="T29" fmla="*/ 218 h 364"/>
                <a:gd name="T30" fmla="*/ 232 w 536"/>
                <a:gd name="T31" fmla="*/ 242 h 364"/>
                <a:gd name="T32" fmla="*/ 262 w 536"/>
                <a:gd name="T33" fmla="*/ 274 h 364"/>
                <a:gd name="T34" fmla="*/ 268 w 536"/>
                <a:gd name="T35" fmla="*/ 324 h 364"/>
                <a:gd name="T36" fmla="*/ 282 w 536"/>
                <a:gd name="T37" fmla="*/ 330 h 364"/>
                <a:gd name="T38" fmla="*/ 298 w 536"/>
                <a:gd name="T39" fmla="*/ 344 h 364"/>
                <a:gd name="T40" fmla="*/ 326 w 536"/>
                <a:gd name="T41" fmla="*/ 304 h 364"/>
                <a:gd name="T42" fmla="*/ 352 w 536"/>
                <a:gd name="T43" fmla="*/ 294 h 364"/>
                <a:gd name="T44" fmla="*/ 400 w 536"/>
                <a:gd name="T45" fmla="*/ 272 h 364"/>
                <a:gd name="T46" fmla="*/ 404 w 536"/>
                <a:gd name="T47" fmla="*/ 260 h 364"/>
                <a:gd name="T48" fmla="*/ 430 w 536"/>
                <a:gd name="T49" fmla="*/ 256 h 364"/>
                <a:gd name="T50" fmla="*/ 454 w 536"/>
                <a:gd name="T51" fmla="*/ 228 h 364"/>
                <a:gd name="T52" fmla="*/ 476 w 536"/>
                <a:gd name="T53" fmla="*/ 170 h 364"/>
                <a:gd name="T54" fmla="*/ 496 w 536"/>
                <a:gd name="T55" fmla="*/ 168 h 364"/>
                <a:gd name="T56" fmla="*/ 518 w 536"/>
                <a:gd name="T57" fmla="*/ 176 h 364"/>
                <a:gd name="T58" fmla="*/ 536 w 536"/>
                <a:gd name="T59" fmla="*/ 124 h 364"/>
                <a:gd name="T60" fmla="*/ 504 w 536"/>
                <a:gd name="T61" fmla="*/ 118 h 364"/>
                <a:gd name="T62" fmla="*/ 484 w 536"/>
                <a:gd name="T63" fmla="*/ 104 h 364"/>
                <a:gd name="T64" fmla="*/ 470 w 536"/>
                <a:gd name="T65" fmla="*/ 112 h 364"/>
                <a:gd name="T66" fmla="*/ 446 w 536"/>
                <a:gd name="T67" fmla="*/ 110 h 364"/>
                <a:gd name="T68" fmla="*/ 446 w 536"/>
                <a:gd name="T69" fmla="*/ 136 h 364"/>
                <a:gd name="T70" fmla="*/ 428 w 536"/>
                <a:gd name="T71" fmla="*/ 146 h 364"/>
                <a:gd name="T72" fmla="*/ 414 w 536"/>
                <a:gd name="T73" fmla="*/ 140 h 364"/>
                <a:gd name="T74" fmla="*/ 374 w 536"/>
                <a:gd name="T75" fmla="*/ 104 h 364"/>
                <a:gd name="T76" fmla="*/ 366 w 536"/>
                <a:gd name="T77" fmla="*/ 88 h 364"/>
                <a:gd name="T78" fmla="*/ 368 w 536"/>
                <a:gd name="T79" fmla="*/ 100 h 364"/>
                <a:gd name="T80" fmla="*/ 340 w 536"/>
                <a:gd name="T81" fmla="*/ 116 h 364"/>
                <a:gd name="T82" fmla="*/ 336 w 536"/>
                <a:gd name="T83" fmla="*/ 100 h 364"/>
                <a:gd name="T84" fmla="*/ 314 w 536"/>
                <a:gd name="T85" fmla="*/ 84 h 364"/>
                <a:gd name="T86" fmla="*/ 288 w 536"/>
                <a:gd name="T87" fmla="*/ 80 h 364"/>
                <a:gd name="T88" fmla="*/ 284 w 536"/>
                <a:gd name="T89" fmla="*/ 56 h 364"/>
                <a:gd name="T90" fmla="*/ 252 w 536"/>
                <a:gd name="T91" fmla="*/ 70 h 364"/>
                <a:gd name="T92" fmla="*/ 234 w 536"/>
                <a:gd name="T93" fmla="*/ 66 h 364"/>
                <a:gd name="T94" fmla="*/ 212 w 536"/>
                <a:gd name="T95" fmla="*/ 46 h 364"/>
                <a:gd name="T96" fmla="*/ 194 w 536"/>
                <a:gd name="T97" fmla="*/ 46 h 364"/>
                <a:gd name="T98" fmla="*/ 152 w 536"/>
                <a:gd name="T99" fmla="*/ 58 h 364"/>
                <a:gd name="T100" fmla="*/ 120 w 536"/>
                <a:gd name="T101" fmla="*/ 42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16" name="Freeform 33"/>
            <p:cNvSpPr/>
            <p:nvPr/>
          </p:nvSpPr>
          <p:spPr bwMode="auto">
            <a:xfrm>
              <a:off x="4547245" y="0"/>
              <a:ext cx="1285402" cy="1167245"/>
            </a:xfrm>
            <a:custGeom>
              <a:avLst/>
              <a:gdLst>
                <a:gd name="T0" fmla="*/ 712 w 718"/>
                <a:gd name="T1" fmla="*/ 290 h 652"/>
                <a:gd name="T2" fmla="*/ 704 w 718"/>
                <a:gd name="T3" fmla="*/ 270 h 652"/>
                <a:gd name="T4" fmla="*/ 692 w 718"/>
                <a:gd name="T5" fmla="*/ 234 h 652"/>
                <a:gd name="T6" fmla="*/ 662 w 718"/>
                <a:gd name="T7" fmla="*/ 254 h 652"/>
                <a:gd name="T8" fmla="*/ 632 w 718"/>
                <a:gd name="T9" fmla="*/ 276 h 652"/>
                <a:gd name="T10" fmla="*/ 618 w 718"/>
                <a:gd name="T11" fmla="*/ 320 h 652"/>
                <a:gd name="T12" fmla="*/ 510 w 718"/>
                <a:gd name="T13" fmla="*/ 308 h 652"/>
                <a:gd name="T14" fmla="*/ 496 w 718"/>
                <a:gd name="T15" fmla="*/ 280 h 652"/>
                <a:gd name="T16" fmla="*/ 452 w 718"/>
                <a:gd name="T17" fmla="*/ 246 h 652"/>
                <a:gd name="T18" fmla="*/ 332 w 718"/>
                <a:gd name="T19" fmla="*/ 234 h 652"/>
                <a:gd name="T20" fmla="*/ 258 w 718"/>
                <a:gd name="T21" fmla="*/ 110 h 652"/>
                <a:gd name="T22" fmla="*/ 164 w 718"/>
                <a:gd name="T23" fmla="*/ 14 h 652"/>
                <a:gd name="T24" fmla="*/ 94 w 718"/>
                <a:gd name="T25" fmla="*/ 6 h 652"/>
                <a:gd name="T26" fmla="*/ 54 w 718"/>
                <a:gd name="T27" fmla="*/ 4 h 652"/>
                <a:gd name="T28" fmla="*/ 8 w 718"/>
                <a:gd name="T29" fmla="*/ 36 h 652"/>
                <a:gd name="T30" fmla="*/ 0 w 718"/>
                <a:gd name="T31" fmla="*/ 62 h 652"/>
                <a:gd name="T32" fmla="*/ 22 w 718"/>
                <a:gd name="T33" fmla="*/ 86 h 652"/>
                <a:gd name="T34" fmla="*/ 42 w 718"/>
                <a:gd name="T35" fmla="*/ 70 h 652"/>
                <a:gd name="T36" fmla="*/ 74 w 718"/>
                <a:gd name="T37" fmla="*/ 94 h 652"/>
                <a:gd name="T38" fmla="*/ 96 w 718"/>
                <a:gd name="T39" fmla="*/ 140 h 652"/>
                <a:gd name="T40" fmla="*/ 124 w 718"/>
                <a:gd name="T41" fmla="*/ 148 h 652"/>
                <a:gd name="T42" fmla="*/ 176 w 718"/>
                <a:gd name="T43" fmla="*/ 110 h 652"/>
                <a:gd name="T44" fmla="*/ 230 w 718"/>
                <a:gd name="T45" fmla="*/ 138 h 652"/>
                <a:gd name="T46" fmla="*/ 238 w 718"/>
                <a:gd name="T47" fmla="*/ 196 h 652"/>
                <a:gd name="T48" fmla="*/ 240 w 718"/>
                <a:gd name="T49" fmla="*/ 250 h 652"/>
                <a:gd name="T50" fmla="*/ 232 w 718"/>
                <a:gd name="T51" fmla="*/ 284 h 652"/>
                <a:gd name="T52" fmla="*/ 228 w 718"/>
                <a:gd name="T53" fmla="*/ 330 h 652"/>
                <a:gd name="T54" fmla="*/ 214 w 718"/>
                <a:gd name="T55" fmla="*/ 366 h 652"/>
                <a:gd name="T56" fmla="*/ 180 w 718"/>
                <a:gd name="T57" fmla="*/ 370 h 652"/>
                <a:gd name="T58" fmla="*/ 154 w 718"/>
                <a:gd name="T59" fmla="*/ 414 h 652"/>
                <a:gd name="T60" fmla="*/ 144 w 718"/>
                <a:gd name="T61" fmla="*/ 446 h 652"/>
                <a:gd name="T62" fmla="*/ 178 w 718"/>
                <a:gd name="T63" fmla="*/ 476 h 652"/>
                <a:gd name="T64" fmla="*/ 188 w 718"/>
                <a:gd name="T65" fmla="*/ 516 h 652"/>
                <a:gd name="T66" fmla="*/ 226 w 718"/>
                <a:gd name="T67" fmla="*/ 528 h 652"/>
                <a:gd name="T68" fmla="*/ 254 w 718"/>
                <a:gd name="T69" fmla="*/ 560 h 652"/>
                <a:gd name="T70" fmla="*/ 274 w 718"/>
                <a:gd name="T71" fmla="*/ 560 h 652"/>
                <a:gd name="T72" fmla="*/ 308 w 718"/>
                <a:gd name="T73" fmla="*/ 552 h 652"/>
                <a:gd name="T74" fmla="*/ 334 w 718"/>
                <a:gd name="T75" fmla="*/ 544 h 652"/>
                <a:gd name="T76" fmla="*/ 344 w 718"/>
                <a:gd name="T77" fmla="*/ 556 h 652"/>
                <a:gd name="T78" fmla="*/ 362 w 718"/>
                <a:gd name="T79" fmla="*/ 576 h 652"/>
                <a:gd name="T80" fmla="*/ 364 w 718"/>
                <a:gd name="T81" fmla="*/ 564 h 652"/>
                <a:gd name="T82" fmla="*/ 402 w 718"/>
                <a:gd name="T83" fmla="*/ 562 h 652"/>
                <a:gd name="T84" fmla="*/ 422 w 718"/>
                <a:gd name="T85" fmla="*/ 588 h 652"/>
                <a:gd name="T86" fmla="*/ 456 w 718"/>
                <a:gd name="T87" fmla="*/ 608 h 652"/>
                <a:gd name="T88" fmla="*/ 474 w 718"/>
                <a:gd name="T89" fmla="*/ 616 h 652"/>
                <a:gd name="T90" fmla="*/ 474 w 718"/>
                <a:gd name="T91" fmla="*/ 596 h 652"/>
                <a:gd name="T92" fmla="*/ 486 w 718"/>
                <a:gd name="T93" fmla="*/ 590 h 652"/>
                <a:gd name="T94" fmla="*/ 496 w 718"/>
                <a:gd name="T95" fmla="*/ 616 h 652"/>
                <a:gd name="T96" fmla="*/ 512 w 718"/>
                <a:gd name="T97" fmla="*/ 626 h 652"/>
                <a:gd name="T98" fmla="*/ 544 w 718"/>
                <a:gd name="T99" fmla="*/ 638 h 652"/>
                <a:gd name="T100" fmla="*/ 556 w 718"/>
                <a:gd name="T101" fmla="*/ 618 h 652"/>
                <a:gd name="T102" fmla="*/ 592 w 718"/>
                <a:gd name="T103" fmla="*/ 598 h 652"/>
                <a:gd name="T104" fmla="*/ 610 w 718"/>
                <a:gd name="T105" fmla="*/ 600 h 652"/>
                <a:gd name="T106" fmla="*/ 610 w 718"/>
                <a:gd name="T107" fmla="*/ 618 h 652"/>
                <a:gd name="T108" fmla="*/ 640 w 718"/>
                <a:gd name="T109" fmla="*/ 630 h 652"/>
                <a:gd name="T110" fmla="*/ 624 w 718"/>
                <a:gd name="T111" fmla="*/ 562 h 652"/>
                <a:gd name="T112" fmla="*/ 616 w 718"/>
                <a:gd name="T113" fmla="*/ 518 h 652"/>
                <a:gd name="T114" fmla="*/ 662 w 718"/>
                <a:gd name="T115" fmla="*/ 482 h 652"/>
                <a:gd name="T116" fmla="*/ 704 w 718"/>
                <a:gd name="T117" fmla="*/ 476 h 652"/>
                <a:gd name="T118" fmla="*/ 716 w 718"/>
                <a:gd name="T119" fmla="*/ 38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17" name="Freeform 34"/>
            <p:cNvSpPr/>
            <p:nvPr/>
          </p:nvSpPr>
          <p:spPr bwMode="auto">
            <a:xfrm>
              <a:off x="4293029" y="2094597"/>
              <a:ext cx="776970" cy="486949"/>
            </a:xfrm>
            <a:custGeom>
              <a:avLst/>
              <a:gdLst>
                <a:gd name="T0" fmla="*/ 396 w 434"/>
                <a:gd name="T1" fmla="*/ 8 h 272"/>
                <a:gd name="T2" fmla="*/ 388 w 434"/>
                <a:gd name="T3" fmla="*/ 14 h 272"/>
                <a:gd name="T4" fmla="*/ 330 w 434"/>
                <a:gd name="T5" fmla="*/ 6 h 272"/>
                <a:gd name="T6" fmla="*/ 270 w 434"/>
                <a:gd name="T7" fmla="*/ 42 h 272"/>
                <a:gd name="T8" fmla="*/ 268 w 434"/>
                <a:gd name="T9" fmla="*/ 62 h 272"/>
                <a:gd name="T10" fmla="*/ 228 w 434"/>
                <a:gd name="T11" fmla="*/ 62 h 272"/>
                <a:gd name="T12" fmla="*/ 218 w 434"/>
                <a:gd name="T13" fmla="*/ 60 h 272"/>
                <a:gd name="T14" fmla="*/ 212 w 434"/>
                <a:gd name="T15" fmla="*/ 52 h 272"/>
                <a:gd name="T16" fmla="*/ 168 w 434"/>
                <a:gd name="T17" fmla="*/ 0 h 272"/>
                <a:gd name="T18" fmla="*/ 150 w 434"/>
                <a:gd name="T19" fmla="*/ 20 h 272"/>
                <a:gd name="T20" fmla="*/ 144 w 434"/>
                <a:gd name="T21" fmla="*/ 0 h 272"/>
                <a:gd name="T22" fmla="*/ 120 w 434"/>
                <a:gd name="T23" fmla="*/ 18 h 272"/>
                <a:gd name="T24" fmla="*/ 102 w 434"/>
                <a:gd name="T25" fmla="*/ 24 h 272"/>
                <a:gd name="T26" fmla="*/ 56 w 434"/>
                <a:gd name="T27" fmla="*/ 70 h 272"/>
                <a:gd name="T28" fmla="*/ 22 w 434"/>
                <a:gd name="T29" fmla="*/ 148 h 272"/>
                <a:gd name="T30" fmla="*/ 20 w 434"/>
                <a:gd name="T31" fmla="*/ 152 h 272"/>
                <a:gd name="T32" fmla="*/ 20 w 434"/>
                <a:gd name="T33" fmla="*/ 160 h 272"/>
                <a:gd name="T34" fmla="*/ 32 w 434"/>
                <a:gd name="T35" fmla="*/ 188 h 272"/>
                <a:gd name="T36" fmla="*/ 34 w 434"/>
                <a:gd name="T37" fmla="*/ 206 h 272"/>
                <a:gd name="T38" fmla="*/ 0 w 434"/>
                <a:gd name="T39" fmla="*/ 228 h 272"/>
                <a:gd name="T40" fmla="*/ 16 w 434"/>
                <a:gd name="T41" fmla="*/ 244 h 272"/>
                <a:gd name="T42" fmla="*/ 18 w 434"/>
                <a:gd name="T43" fmla="*/ 252 h 272"/>
                <a:gd name="T44" fmla="*/ 36 w 434"/>
                <a:gd name="T45" fmla="*/ 264 h 272"/>
                <a:gd name="T46" fmla="*/ 74 w 434"/>
                <a:gd name="T47" fmla="*/ 266 h 272"/>
                <a:gd name="T48" fmla="*/ 92 w 434"/>
                <a:gd name="T49" fmla="*/ 230 h 272"/>
                <a:gd name="T50" fmla="*/ 118 w 434"/>
                <a:gd name="T51" fmla="*/ 240 h 272"/>
                <a:gd name="T52" fmla="*/ 118 w 434"/>
                <a:gd name="T53" fmla="*/ 244 h 272"/>
                <a:gd name="T54" fmla="*/ 116 w 434"/>
                <a:gd name="T55" fmla="*/ 256 h 272"/>
                <a:gd name="T56" fmla="*/ 124 w 434"/>
                <a:gd name="T57" fmla="*/ 264 h 272"/>
                <a:gd name="T58" fmla="*/ 160 w 434"/>
                <a:gd name="T59" fmla="*/ 260 h 272"/>
                <a:gd name="T60" fmla="*/ 172 w 434"/>
                <a:gd name="T61" fmla="*/ 252 h 272"/>
                <a:gd name="T62" fmla="*/ 184 w 434"/>
                <a:gd name="T63" fmla="*/ 252 h 272"/>
                <a:gd name="T64" fmla="*/ 202 w 434"/>
                <a:gd name="T65" fmla="*/ 258 h 272"/>
                <a:gd name="T66" fmla="*/ 212 w 434"/>
                <a:gd name="T67" fmla="*/ 250 h 272"/>
                <a:gd name="T68" fmla="*/ 216 w 434"/>
                <a:gd name="T69" fmla="*/ 248 h 272"/>
                <a:gd name="T70" fmla="*/ 224 w 434"/>
                <a:gd name="T71" fmla="*/ 236 h 272"/>
                <a:gd name="T72" fmla="*/ 238 w 434"/>
                <a:gd name="T73" fmla="*/ 220 h 272"/>
                <a:gd name="T74" fmla="*/ 250 w 434"/>
                <a:gd name="T75" fmla="*/ 212 h 272"/>
                <a:gd name="T76" fmla="*/ 252 w 434"/>
                <a:gd name="T77" fmla="*/ 214 h 272"/>
                <a:gd name="T78" fmla="*/ 260 w 434"/>
                <a:gd name="T79" fmla="*/ 216 h 272"/>
                <a:gd name="T80" fmla="*/ 280 w 434"/>
                <a:gd name="T81" fmla="*/ 172 h 272"/>
                <a:gd name="T82" fmla="*/ 296 w 434"/>
                <a:gd name="T83" fmla="*/ 160 h 272"/>
                <a:gd name="T84" fmla="*/ 300 w 434"/>
                <a:gd name="T85" fmla="*/ 150 h 272"/>
                <a:gd name="T86" fmla="*/ 294 w 434"/>
                <a:gd name="T87" fmla="*/ 128 h 272"/>
                <a:gd name="T88" fmla="*/ 298 w 434"/>
                <a:gd name="T89" fmla="*/ 120 h 272"/>
                <a:gd name="T90" fmla="*/ 310 w 434"/>
                <a:gd name="T91" fmla="*/ 120 h 272"/>
                <a:gd name="T92" fmla="*/ 322 w 434"/>
                <a:gd name="T93" fmla="*/ 112 h 272"/>
                <a:gd name="T94" fmla="*/ 322 w 434"/>
                <a:gd name="T95" fmla="*/ 108 h 272"/>
                <a:gd name="T96" fmla="*/ 338 w 434"/>
                <a:gd name="T97" fmla="*/ 96 h 272"/>
                <a:gd name="T98" fmla="*/ 328 w 434"/>
                <a:gd name="T99" fmla="*/ 94 h 272"/>
                <a:gd name="T100" fmla="*/ 328 w 434"/>
                <a:gd name="T101" fmla="*/ 88 h 272"/>
                <a:gd name="T102" fmla="*/ 332 w 434"/>
                <a:gd name="T103" fmla="*/ 86 h 272"/>
                <a:gd name="T104" fmla="*/ 342 w 434"/>
                <a:gd name="T105" fmla="*/ 84 h 272"/>
                <a:gd name="T106" fmla="*/ 404 w 434"/>
                <a:gd name="T107" fmla="*/ 40 h 272"/>
                <a:gd name="T108" fmla="*/ 428 w 434"/>
                <a:gd name="T109" fmla="*/ 48 h 272"/>
                <a:gd name="T110" fmla="*/ 424 w 434"/>
                <a:gd name="T111" fmla="*/ 28 h 272"/>
                <a:gd name="T112" fmla="*/ 432 w 434"/>
                <a:gd name="T113" fmla="*/ 12 h 272"/>
                <a:gd name="T114" fmla="*/ 426 w 434"/>
                <a:gd name="T115" fmla="*/ 14 h 272"/>
                <a:gd name="T116" fmla="*/ 408 w 434"/>
                <a:gd name="T117" fmla="*/ 16 h 272"/>
                <a:gd name="T118" fmla="*/ 404 w 434"/>
                <a:gd name="T119" fmla="*/ 12 h 272"/>
                <a:gd name="T120" fmla="*/ 396 w 434"/>
                <a:gd name="T121" fmla="*/ 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18" name="Freeform 35"/>
            <p:cNvSpPr/>
            <p:nvPr/>
          </p:nvSpPr>
          <p:spPr bwMode="auto">
            <a:xfrm>
              <a:off x="5019872" y="2903792"/>
              <a:ext cx="121737" cy="107415"/>
            </a:xfrm>
            <a:custGeom>
              <a:avLst/>
              <a:gdLst>
                <a:gd name="T0" fmla="*/ 62 w 68"/>
                <a:gd name="T1" fmla="*/ 32 h 60"/>
                <a:gd name="T2" fmla="*/ 68 w 68"/>
                <a:gd name="T3" fmla="*/ 24 h 60"/>
                <a:gd name="T4" fmla="*/ 48 w 68"/>
                <a:gd name="T5" fmla="*/ 8 h 60"/>
                <a:gd name="T6" fmla="*/ 40 w 68"/>
                <a:gd name="T7" fmla="*/ 4 h 60"/>
                <a:gd name="T8" fmla="*/ 34 w 68"/>
                <a:gd name="T9" fmla="*/ 0 h 60"/>
                <a:gd name="T10" fmla="*/ 28 w 68"/>
                <a:gd name="T11" fmla="*/ 0 h 60"/>
                <a:gd name="T12" fmla="*/ 22 w 68"/>
                <a:gd name="T13" fmla="*/ 0 h 60"/>
                <a:gd name="T14" fmla="*/ 14 w 68"/>
                <a:gd name="T15" fmla="*/ 2 h 60"/>
                <a:gd name="T16" fmla="*/ 14 w 68"/>
                <a:gd name="T17" fmla="*/ 20 h 60"/>
                <a:gd name="T18" fmla="*/ 10 w 68"/>
                <a:gd name="T19" fmla="*/ 28 h 60"/>
                <a:gd name="T20" fmla="*/ 4 w 68"/>
                <a:gd name="T21" fmla="*/ 36 h 60"/>
                <a:gd name="T22" fmla="*/ 0 w 68"/>
                <a:gd name="T23" fmla="*/ 40 h 60"/>
                <a:gd name="T24" fmla="*/ 8 w 68"/>
                <a:gd name="T25" fmla="*/ 48 h 60"/>
                <a:gd name="T26" fmla="*/ 10 w 68"/>
                <a:gd name="T27" fmla="*/ 48 h 60"/>
                <a:gd name="T28" fmla="*/ 12 w 68"/>
                <a:gd name="T29" fmla="*/ 56 h 60"/>
                <a:gd name="T30" fmla="*/ 22 w 68"/>
                <a:gd name="T31" fmla="*/ 60 h 60"/>
                <a:gd name="T32" fmla="*/ 28 w 68"/>
                <a:gd name="T33" fmla="*/ 56 h 60"/>
                <a:gd name="T34" fmla="*/ 34 w 68"/>
                <a:gd name="T35" fmla="*/ 54 h 60"/>
                <a:gd name="T36" fmla="*/ 52 w 68"/>
                <a:gd name="T37" fmla="*/ 58 h 60"/>
                <a:gd name="T38" fmla="*/ 52 w 68"/>
                <a:gd name="T39" fmla="*/ 52 h 60"/>
                <a:gd name="T40" fmla="*/ 54 w 68"/>
                <a:gd name="T41" fmla="*/ 44 h 60"/>
                <a:gd name="T42" fmla="*/ 56 w 68"/>
                <a:gd name="T43" fmla="*/ 38 h 60"/>
                <a:gd name="T44" fmla="*/ 58 w 68"/>
                <a:gd name="T45" fmla="*/ 34 h 60"/>
                <a:gd name="T46" fmla="*/ 62 w 68"/>
                <a:gd name="T47" fmla="*/ 3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19" name="Freeform 36"/>
            <p:cNvSpPr/>
            <p:nvPr/>
          </p:nvSpPr>
          <p:spPr bwMode="auto">
            <a:xfrm>
              <a:off x="4450571" y="2492033"/>
              <a:ext cx="676716" cy="522754"/>
            </a:xfrm>
            <a:custGeom>
              <a:avLst/>
              <a:gdLst>
                <a:gd name="T0" fmla="*/ 264 w 378"/>
                <a:gd name="T1" fmla="*/ 86 h 292"/>
                <a:gd name="T2" fmla="*/ 252 w 378"/>
                <a:gd name="T3" fmla="*/ 70 h 292"/>
                <a:gd name="T4" fmla="*/ 226 w 378"/>
                <a:gd name="T5" fmla="*/ 44 h 292"/>
                <a:gd name="T6" fmla="*/ 204 w 378"/>
                <a:gd name="T7" fmla="*/ 38 h 292"/>
                <a:gd name="T8" fmla="*/ 194 w 378"/>
                <a:gd name="T9" fmla="*/ 28 h 292"/>
                <a:gd name="T10" fmla="*/ 170 w 378"/>
                <a:gd name="T11" fmla="*/ 18 h 292"/>
                <a:gd name="T12" fmla="*/ 170 w 378"/>
                <a:gd name="T13" fmla="*/ 2 h 292"/>
                <a:gd name="T14" fmla="*/ 164 w 378"/>
                <a:gd name="T15" fmla="*/ 0 h 292"/>
                <a:gd name="T16" fmla="*/ 148 w 378"/>
                <a:gd name="T17" fmla="*/ 12 h 292"/>
                <a:gd name="T18" fmla="*/ 140 w 378"/>
                <a:gd name="T19" fmla="*/ 26 h 292"/>
                <a:gd name="T20" fmla="*/ 126 w 378"/>
                <a:gd name="T21" fmla="*/ 46 h 292"/>
                <a:gd name="T22" fmla="*/ 120 w 378"/>
                <a:gd name="T23" fmla="*/ 52 h 292"/>
                <a:gd name="T24" fmla="*/ 116 w 378"/>
                <a:gd name="T25" fmla="*/ 48 h 292"/>
                <a:gd name="T26" fmla="*/ 102 w 378"/>
                <a:gd name="T27" fmla="*/ 40 h 292"/>
                <a:gd name="T28" fmla="*/ 88 w 378"/>
                <a:gd name="T29" fmla="*/ 40 h 292"/>
                <a:gd name="T30" fmla="*/ 62 w 378"/>
                <a:gd name="T31" fmla="*/ 50 h 292"/>
                <a:gd name="T32" fmla="*/ 26 w 378"/>
                <a:gd name="T33" fmla="*/ 44 h 292"/>
                <a:gd name="T34" fmla="*/ 20 w 378"/>
                <a:gd name="T35" fmla="*/ 32 h 292"/>
                <a:gd name="T36" fmla="*/ 8 w 378"/>
                <a:gd name="T37" fmla="*/ 18 h 292"/>
                <a:gd name="T38" fmla="*/ 4 w 378"/>
                <a:gd name="T39" fmla="*/ 36 h 292"/>
                <a:gd name="T40" fmla="*/ 0 w 378"/>
                <a:gd name="T41" fmla="*/ 40 h 292"/>
                <a:gd name="T42" fmla="*/ 10 w 378"/>
                <a:gd name="T43" fmla="*/ 42 h 292"/>
                <a:gd name="T44" fmla="*/ 40 w 378"/>
                <a:gd name="T45" fmla="*/ 76 h 292"/>
                <a:gd name="T46" fmla="*/ 98 w 378"/>
                <a:gd name="T47" fmla="*/ 96 h 292"/>
                <a:gd name="T48" fmla="*/ 112 w 378"/>
                <a:gd name="T49" fmla="*/ 112 h 292"/>
                <a:gd name="T50" fmla="*/ 124 w 378"/>
                <a:gd name="T51" fmla="*/ 150 h 292"/>
                <a:gd name="T52" fmla="*/ 146 w 378"/>
                <a:gd name="T53" fmla="*/ 162 h 292"/>
                <a:gd name="T54" fmla="*/ 180 w 378"/>
                <a:gd name="T55" fmla="*/ 144 h 292"/>
                <a:gd name="T56" fmla="*/ 184 w 378"/>
                <a:gd name="T57" fmla="*/ 144 h 292"/>
                <a:gd name="T58" fmla="*/ 200 w 378"/>
                <a:gd name="T59" fmla="*/ 146 h 292"/>
                <a:gd name="T60" fmla="*/ 198 w 378"/>
                <a:gd name="T61" fmla="*/ 152 h 292"/>
                <a:gd name="T62" fmla="*/ 186 w 378"/>
                <a:gd name="T63" fmla="*/ 186 h 292"/>
                <a:gd name="T64" fmla="*/ 166 w 378"/>
                <a:gd name="T65" fmla="*/ 194 h 292"/>
                <a:gd name="T66" fmla="*/ 152 w 378"/>
                <a:gd name="T67" fmla="*/ 222 h 292"/>
                <a:gd name="T68" fmla="*/ 148 w 378"/>
                <a:gd name="T69" fmla="*/ 234 h 292"/>
                <a:gd name="T70" fmla="*/ 172 w 378"/>
                <a:gd name="T71" fmla="*/ 252 h 292"/>
                <a:gd name="T72" fmla="*/ 182 w 378"/>
                <a:gd name="T73" fmla="*/ 254 h 292"/>
                <a:gd name="T74" fmla="*/ 194 w 378"/>
                <a:gd name="T75" fmla="*/ 270 h 292"/>
                <a:gd name="T76" fmla="*/ 204 w 378"/>
                <a:gd name="T77" fmla="*/ 262 h 292"/>
                <a:gd name="T78" fmla="*/ 214 w 378"/>
                <a:gd name="T79" fmla="*/ 264 h 292"/>
                <a:gd name="T80" fmla="*/ 224 w 378"/>
                <a:gd name="T81" fmla="*/ 270 h 292"/>
                <a:gd name="T82" fmla="*/ 236 w 378"/>
                <a:gd name="T83" fmla="*/ 286 h 292"/>
                <a:gd name="T84" fmla="*/ 242 w 378"/>
                <a:gd name="T85" fmla="*/ 284 h 292"/>
                <a:gd name="T86" fmla="*/ 264 w 378"/>
                <a:gd name="T87" fmla="*/ 288 h 292"/>
                <a:gd name="T88" fmla="*/ 304 w 378"/>
                <a:gd name="T89" fmla="*/ 286 h 292"/>
                <a:gd name="T90" fmla="*/ 318 w 378"/>
                <a:gd name="T91" fmla="*/ 278 h 292"/>
                <a:gd name="T92" fmla="*/ 312 w 378"/>
                <a:gd name="T93" fmla="*/ 268 h 292"/>
                <a:gd name="T94" fmla="*/ 322 w 378"/>
                <a:gd name="T95" fmla="*/ 256 h 292"/>
                <a:gd name="T96" fmla="*/ 324 w 378"/>
                <a:gd name="T97" fmla="*/ 238 h 292"/>
                <a:gd name="T98" fmla="*/ 326 w 378"/>
                <a:gd name="T99" fmla="*/ 230 h 292"/>
                <a:gd name="T100" fmla="*/ 340 w 378"/>
                <a:gd name="T101" fmla="*/ 222 h 292"/>
                <a:gd name="T102" fmla="*/ 356 w 378"/>
                <a:gd name="T103" fmla="*/ 226 h 292"/>
                <a:gd name="T104" fmla="*/ 378 w 378"/>
                <a:gd name="T105" fmla="*/ 238 h 292"/>
                <a:gd name="T106" fmla="*/ 364 w 378"/>
                <a:gd name="T107" fmla="*/ 210 h 292"/>
                <a:gd name="T108" fmla="*/ 348 w 378"/>
                <a:gd name="T109" fmla="*/ 194 h 292"/>
                <a:gd name="T110" fmla="*/ 294 w 378"/>
                <a:gd name="T111" fmla="*/ 170 h 292"/>
                <a:gd name="T112" fmla="*/ 292 w 378"/>
                <a:gd name="T113" fmla="*/ 146 h 292"/>
                <a:gd name="T114" fmla="*/ 270 w 378"/>
                <a:gd name="T115" fmla="*/ 9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20" name="Freeform 37"/>
            <p:cNvSpPr/>
            <p:nvPr/>
          </p:nvSpPr>
          <p:spPr bwMode="auto">
            <a:xfrm>
              <a:off x="4096101" y="1493072"/>
              <a:ext cx="630169" cy="898707"/>
            </a:xfrm>
            <a:custGeom>
              <a:avLst/>
              <a:gdLst>
                <a:gd name="T0" fmla="*/ 312 w 352"/>
                <a:gd name="T1" fmla="*/ 144 h 502"/>
                <a:gd name="T2" fmla="*/ 270 w 352"/>
                <a:gd name="T3" fmla="*/ 122 h 502"/>
                <a:gd name="T4" fmla="*/ 278 w 352"/>
                <a:gd name="T5" fmla="*/ 102 h 502"/>
                <a:gd name="T6" fmla="*/ 246 w 352"/>
                <a:gd name="T7" fmla="*/ 88 h 502"/>
                <a:gd name="T8" fmla="*/ 234 w 352"/>
                <a:gd name="T9" fmla="*/ 48 h 502"/>
                <a:gd name="T10" fmla="*/ 226 w 352"/>
                <a:gd name="T11" fmla="*/ 40 h 502"/>
                <a:gd name="T12" fmla="*/ 210 w 352"/>
                <a:gd name="T13" fmla="*/ 30 h 502"/>
                <a:gd name="T14" fmla="*/ 200 w 352"/>
                <a:gd name="T15" fmla="*/ 0 h 502"/>
                <a:gd name="T16" fmla="*/ 178 w 352"/>
                <a:gd name="T17" fmla="*/ 16 h 502"/>
                <a:gd name="T18" fmla="*/ 146 w 352"/>
                <a:gd name="T19" fmla="*/ 64 h 502"/>
                <a:gd name="T20" fmla="*/ 130 w 352"/>
                <a:gd name="T21" fmla="*/ 68 h 502"/>
                <a:gd name="T22" fmla="*/ 114 w 352"/>
                <a:gd name="T23" fmla="*/ 78 h 502"/>
                <a:gd name="T24" fmla="*/ 80 w 352"/>
                <a:gd name="T25" fmla="*/ 96 h 502"/>
                <a:gd name="T26" fmla="*/ 50 w 352"/>
                <a:gd name="T27" fmla="*/ 94 h 502"/>
                <a:gd name="T28" fmla="*/ 42 w 352"/>
                <a:gd name="T29" fmla="*/ 56 h 502"/>
                <a:gd name="T30" fmla="*/ 16 w 352"/>
                <a:gd name="T31" fmla="*/ 96 h 502"/>
                <a:gd name="T32" fmla="*/ 0 w 352"/>
                <a:gd name="T33" fmla="*/ 122 h 502"/>
                <a:gd name="T34" fmla="*/ 38 w 352"/>
                <a:gd name="T35" fmla="*/ 186 h 502"/>
                <a:gd name="T36" fmla="*/ 12 w 352"/>
                <a:gd name="T37" fmla="*/ 200 h 502"/>
                <a:gd name="T38" fmla="*/ 48 w 352"/>
                <a:gd name="T39" fmla="*/ 240 h 502"/>
                <a:gd name="T40" fmla="*/ 36 w 352"/>
                <a:gd name="T41" fmla="*/ 284 h 502"/>
                <a:gd name="T42" fmla="*/ 8 w 352"/>
                <a:gd name="T43" fmla="*/ 332 h 502"/>
                <a:gd name="T44" fmla="*/ 48 w 352"/>
                <a:gd name="T45" fmla="*/ 376 h 502"/>
                <a:gd name="T46" fmla="*/ 32 w 352"/>
                <a:gd name="T47" fmla="*/ 416 h 502"/>
                <a:gd name="T48" fmla="*/ 14 w 352"/>
                <a:gd name="T49" fmla="*/ 456 h 502"/>
                <a:gd name="T50" fmla="*/ 14 w 352"/>
                <a:gd name="T51" fmla="*/ 468 h 502"/>
                <a:gd name="T52" fmla="*/ 28 w 352"/>
                <a:gd name="T53" fmla="*/ 488 h 502"/>
                <a:gd name="T54" fmla="*/ 80 w 352"/>
                <a:gd name="T55" fmla="*/ 500 h 502"/>
                <a:gd name="T56" fmla="*/ 122 w 352"/>
                <a:gd name="T57" fmla="*/ 486 h 502"/>
                <a:gd name="T58" fmla="*/ 158 w 352"/>
                <a:gd name="T59" fmla="*/ 400 h 502"/>
                <a:gd name="T60" fmla="*/ 240 w 352"/>
                <a:gd name="T61" fmla="*/ 332 h 502"/>
                <a:gd name="T62" fmla="*/ 226 w 352"/>
                <a:gd name="T63" fmla="*/ 302 h 502"/>
                <a:gd name="T64" fmla="*/ 196 w 352"/>
                <a:gd name="T65" fmla="*/ 292 h 502"/>
                <a:gd name="T66" fmla="*/ 176 w 352"/>
                <a:gd name="T67" fmla="*/ 256 h 502"/>
                <a:gd name="T68" fmla="*/ 146 w 352"/>
                <a:gd name="T69" fmla="*/ 240 h 502"/>
                <a:gd name="T70" fmla="*/ 110 w 352"/>
                <a:gd name="T71" fmla="*/ 226 h 502"/>
                <a:gd name="T72" fmla="*/ 96 w 352"/>
                <a:gd name="T73" fmla="*/ 210 h 502"/>
                <a:gd name="T74" fmla="*/ 110 w 352"/>
                <a:gd name="T75" fmla="*/ 192 h 502"/>
                <a:gd name="T76" fmla="*/ 112 w 352"/>
                <a:gd name="T77" fmla="*/ 164 h 502"/>
                <a:gd name="T78" fmla="*/ 120 w 352"/>
                <a:gd name="T79" fmla="*/ 152 h 502"/>
                <a:gd name="T80" fmla="*/ 150 w 352"/>
                <a:gd name="T81" fmla="*/ 140 h 502"/>
                <a:gd name="T82" fmla="*/ 140 w 352"/>
                <a:gd name="T83" fmla="*/ 128 h 502"/>
                <a:gd name="T84" fmla="*/ 160 w 352"/>
                <a:gd name="T85" fmla="*/ 116 h 502"/>
                <a:gd name="T86" fmla="*/ 208 w 352"/>
                <a:gd name="T87" fmla="*/ 134 h 502"/>
                <a:gd name="T88" fmla="*/ 210 w 352"/>
                <a:gd name="T89" fmla="*/ 152 h 502"/>
                <a:gd name="T90" fmla="*/ 210 w 352"/>
                <a:gd name="T91" fmla="*/ 180 h 502"/>
                <a:gd name="T92" fmla="*/ 234 w 352"/>
                <a:gd name="T93" fmla="*/ 172 h 502"/>
                <a:gd name="T94" fmla="*/ 246 w 352"/>
                <a:gd name="T95" fmla="*/ 210 h 502"/>
                <a:gd name="T96" fmla="*/ 300 w 352"/>
                <a:gd name="T97" fmla="*/ 244 h 502"/>
                <a:gd name="T98" fmla="*/ 336 w 352"/>
                <a:gd name="T99" fmla="*/ 188 h 502"/>
                <a:gd name="T100" fmla="*/ 350 w 352"/>
                <a:gd name="T101" fmla="*/ 176 h 502"/>
                <a:gd name="T102" fmla="*/ 326 w 352"/>
                <a:gd name="T103" fmla="*/ 15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21" name="Freeform 38"/>
            <p:cNvSpPr/>
            <p:nvPr/>
          </p:nvSpPr>
          <p:spPr bwMode="auto">
            <a:xfrm>
              <a:off x="3809660" y="2355974"/>
              <a:ext cx="662394" cy="655233"/>
            </a:xfrm>
            <a:custGeom>
              <a:avLst/>
              <a:gdLst>
                <a:gd name="T0" fmla="*/ 80 w 370"/>
                <a:gd name="T1" fmla="*/ 120 h 366"/>
                <a:gd name="T2" fmla="*/ 2 w 370"/>
                <a:gd name="T3" fmla="*/ 162 h 366"/>
                <a:gd name="T4" fmla="*/ 2 w 370"/>
                <a:gd name="T5" fmla="*/ 196 h 366"/>
                <a:gd name="T6" fmla="*/ 10 w 370"/>
                <a:gd name="T7" fmla="*/ 210 h 366"/>
                <a:gd name="T8" fmla="*/ 30 w 370"/>
                <a:gd name="T9" fmla="*/ 222 h 366"/>
                <a:gd name="T10" fmla="*/ 54 w 370"/>
                <a:gd name="T11" fmla="*/ 276 h 366"/>
                <a:gd name="T12" fmla="*/ 66 w 370"/>
                <a:gd name="T13" fmla="*/ 286 h 366"/>
                <a:gd name="T14" fmla="*/ 86 w 370"/>
                <a:gd name="T15" fmla="*/ 290 h 366"/>
                <a:gd name="T16" fmla="*/ 104 w 370"/>
                <a:gd name="T17" fmla="*/ 300 h 366"/>
                <a:gd name="T18" fmla="*/ 194 w 370"/>
                <a:gd name="T19" fmla="*/ 304 h 366"/>
                <a:gd name="T20" fmla="*/ 210 w 370"/>
                <a:gd name="T21" fmla="*/ 310 h 366"/>
                <a:gd name="T22" fmla="*/ 214 w 370"/>
                <a:gd name="T23" fmla="*/ 318 h 366"/>
                <a:gd name="T24" fmla="*/ 214 w 370"/>
                <a:gd name="T25" fmla="*/ 342 h 366"/>
                <a:gd name="T26" fmla="*/ 234 w 370"/>
                <a:gd name="T27" fmla="*/ 342 h 366"/>
                <a:gd name="T28" fmla="*/ 250 w 370"/>
                <a:gd name="T29" fmla="*/ 338 h 366"/>
                <a:gd name="T30" fmla="*/ 258 w 370"/>
                <a:gd name="T31" fmla="*/ 342 h 366"/>
                <a:gd name="T32" fmla="*/ 278 w 370"/>
                <a:gd name="T33" fmla="*/ 362 h 366"/>
                <a:gd name="T34" fmla="*/ 282 w 370"/>
                <a:gd name="T35" fmla="*/ 366 h 366"/>
                <a:gd name="T36" fmla="*/ 298 w 370"/>
                <a:gd name="T37" fmla="*/ 350 h 366"/>
                <a:gd name="T38" fmla="*/ 314 w 370"/>
                <a:gd name="T39" fmla="*/ 358 h 366"/>
                <a:gd name="T40" fmla="*/ 326 w 370"/>
                <a:gd name="T41" fmla="*/ 342 h 366"/>
                <a:gd name="T42" fmla="*/ 334 w 370"/>
                <a:gd name="T43" fmla="*/ 334 h 366"/>
                <a:gd name="T44" fmla="*/ 346 w 370"/>
                <a:gd name="T45" fmla="*/ 330 h 366"/>
                <a:gd name="T46" fmla="*/ 342 w 370"/>
                <a:gd name="T47" fmla="*/ 326 h 366"/>
                <a:gd name="T48" fmla="*/ 338 w 370"/>
                <a:gd name="T49" fmla="*/ 300 h 366"/>
                <a:gd name="T50" fmla="*/ 328 w 370"/>
                <a:gd name="T51" fmla="*/ 294 h 366"/>
                <a:gd name="T52" fmla="*/ 310 w 370"/>
                <a:gd name="T53" fmla="*/ 296 h 366"/>
                <a:gd name="T54" fmla="*/ 302 w 370"/>
                <a:gd name="T55" fmla="*/ 294 h 366"/>
                <a:gd name="T56" fmla="*/ 302 w 370"/>
                <a:gd name="T57" fmla="*/ 286 h 366"/>
                <a:gd name="T58" fmla="*/ 282 w 370"/>
                <a:gd name="T59" fmla="*/ 262 h 366"/>
                <a:gd name="T60" fmla="*/ 274 w 370"/>
                <a:gd name="T61" fmla="*/ 250 h 366"/>
                <a:gd name="T62" fmla="*/ 274 w 370"/>
                <a:gd name="T63" fmla="*/ 238 h 366"/>
                <a:gd name="T64" fmla="*/ 298 w 370"/>
                <a:gd name="T65" fmla="*/ 240 h 366"/>
                <a:gd name="T66" fmla="*/ 296 w 370"/>
                <a:gd name="T67" fmla="*/ 216 h 366"/>
                <a:gd name="T68" fmla="*/ 300 w 370"/>
                <a:gd name="T69" fmla="*/ 210 h 366"/>
                <a:gd name="T70" fmla="*/ 310 w 370"/>
                <a:gd name="T71" fmla="*/ 204 h 366"/>
                <a:gd name="T72" fmla="*/ 318 w 370"/>
                <a:gd name="T73" fmla="*/ 196 h 366"/>
                <a:gd name="T74" fmla="*/ 312 w 370"/>
                <a:gd name="T75" fmla="*/ 170 h 366"/>
                <a:gd name="T76" fmla="*/ 318 w 370"/>
                <a:gd name="T77" fmla="*/ 162 h 366"/>
                <a:gd name="T78" fmla="*/ 338 w 370"/>
                <a:gd name="T79" fmla="*/ 166 h 366"/>
                <a:gd name="T80" fmla="*/ 340 w 370"/>
                <a:gd name="T81" fmla="*/ 168 h 366"/>
                <a:gd name="T82" fmla="*/ 370 w 370"/>
                <a:gd name="T83" fmla="*/ 162 h 366"/>
                <a:gd name="T84" fmla="*/ 348 w 370"/>
                <a:gd name="T85" fmla="*/ 128 h 366"/>
                <a:gd name="T86" fmla="*/ 334 w 370"/>
                <a:gd name="T87" fmla="*/ 134 h 366"/>
                <a:gd name="T88" fmla="*/ 292 w 370"/>
                <a:gd name="T89" fmla="*/ 122 h 366"/>
                <a:gd name="T90" fmla="*/ 280 w 370"/>
                <a:gd name="T91" fmla="*/ 110 h 366"/>
                <a:gd name="T92" fmla="*/ 260 w 370"/>
                <a:gd name="T93" fmla="*/ 96 h 366"/>
                <a:gd name="T94" fmla="*/ 294 w 370"/>
                <a:gd name="T95" fmla="*/ 58 h 366"/>
                <a:gd name="T96" fmla="*/ 286 w 370"/>
                <a:gd name="T97" fmla="*/ 30 h 366"/>
                <a:gd name="T98" fmla="*/ 258 w 370"/>
                <a:gd name="T99" fmla="*/ 22 h 366"/>
                <a:gd name="T100" fmla="*/ 226 w 370"/>
                <a:gd name="T101" fmla="*/ 28 h 366"/>
                <a:gd name="T102" fmla="*/ 200 w 370"/>
                <a:gd name="T103" fmla="*/ 14 h 366"/>
                <a:gd name="T104" fmla="*/ 190 w 370"/>
                <a:gd name="T105" fmla="*/ 10 h 366"/>
                <a:gd name="T106" fmla="*/ 186 w 370"/>
                <a:gd name="T107" fmla="*/ 2 h 366"/>
                <a:gd name="T108" fmla="*/ 184 w 370"/>
                <a:gd name="T109" fmla="*/ 22 h 366"/>
                <a:gd name="T110" fmla="*/ 180 w 370"/>
                <a:gd name="T111" fmla="*/ 34 h 366"/>
                <a:gd name="T112" fmla="*/ 184 w 370"/>
                <a:gd name="T113" fmla="*/ 40 h 366"/>
                <a:gd name="T114" fmla="*/ 182 w 370"/>
                <a:gd name="T115" fmla="*/ 50 h 366"/>
                <a:gd name="T116" fmla="*/ 184 w 370"/>
                <a:gd name="T117" fmla="*/ 68 h 366"/>
                <a:gd name="T118" fmla="*/ 182 w 370"/>
                <a:gd name="T119" fmla="*/ 70 h 366"/>
                <a:gd name="T120" fmla="*/ 172 w 370"/>
                <a:gd name="T121" fmla="*/ 96 h 366"/>
                <a:gd name="T122" fmla="*/ 148 w 370"/>
                <a:gd name="T123" fmla="*/ 106 h 366"/>
                <a:gd name="T124" fmla="*/ 98 w 370"/>
                <a:gd name="T125" fmla="*/ 10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22" name="Freeform 39"/>
            <p:cNvSpPr/>
            <p:nvPr/>
          </p:nvSpPr>
          <p:spPr bwMode="auto">
            <a:xfrm>
              <a:off x="5055677" y="3755952"/>
              <a:ext cx="189767" cy="458305"/>
            </a:xfrm>
            <a:custGeom>
              <a:avLst/>
              <a:gdLst>
                <a:gd name="T0" fmla="*/ 80 w 106"/>
                <a:gd name="T1" fmla="*/ 0 h 256"/>
                <a:gd name="T2" fmla="*/ 80 w 106"/>
                <a:gd name="T3" fmla="*/ 0 h 256"/>
                <a:gd name="T4" fmla="*/ 62 w 106"/>
                <a:gd name="T5" fmla="*/ 14 h 256"/>
                <a:gd name="T6" fmla="*/ 46 w 106"/>
                <a:gd name="T7" fmla="*/ 32 h 256"/>
                <a:gd name="T8" fmla="*/ 34 w 106"/>
                <a:gd name="T9" fmla="*/ 50 h 256"/>
                <a:gd name="T10" fmla="*/ 24 w 106"/>
                <a:gd name="T11" fmla="*/ 70 h 256"/>
                <a:gd name="T12" fmla="*/ 10 w 106"/>
                <a:gd name="T13" fmla="*/ 98 h 256"/>
                <a:gd name="T14" fmla="*/ 4 w 106"/>
                <a:gd name="T15" fmla="*/ 104 h 256"/>
                <a:gd name="T16" fmla="*/ 0 w 106"/>
                <a:gd name="T17" fmla="*/ 108 h 256"/>
                <a:gd name="T18" fmla="*/ 6 w 106"/>
                <a:gd name="T19" fmla="*/ 152 h 256"/>
                <a:gd name="T20" fmla="*/ 6 w 106"/>
                <a:gd name="T21" fmla="*/ 154 h 256"/>
                <a:gd name="T22" fmla="*/ 2 w 106"/>
                <a:gd name="T23" fmla="*/ 184 h 256"/>
                <a:gd name="T24" fmla="*/ 2 w 106"/>
                <a:gd name="T25" fmla="*/ 196 h 256"/>
                <a:gd name="T26" fmla="*/ 2 w 106"/>
                <a:gd name="T27" fmla="*/ 200 h 256"/>
                <a:gd name="T28" fmla="*/ 4 w 106"/>
                <a:gd name="T29" fmla="*/ 202 h 256"/>
                <a:gd name="T30" fmla="*/ 36 w 106"/>
                <a:gd name="T31" fmla="*/ 224 h 256"/>
                <a:gd name="T32" fmla="*/ 38 w 106"/>
                <a:gd name="T33" fmla="*/ 224 h 256"/>
                <a:gd name="T34" fmla="*/ 38 w 106"/>
                <a:gd name="T35" fmla="*/ 226 h 256"/>
                <a:gd name="T36" fmla="*/ 42 w 106"/>
                <a:gd name="T37" fmla="*/ 236 h 256"/>
                <a:gd name="T38" fmla="*/ 50 w 106"/>
                <a:gd name="T39" fmla="*/ 248 h 256"/>
                <a:gd name="T40" fmla="*/ 56 w 106"/>
                <a:gd name="T41" fmla="*/ 252 h 256"/>
                <a:gd name="T42" fmla="*/ 62 w 106"/>
                <a:gd name="T43" fmla="*/ 256 h 256"/>
                <a:gd name="T44" fmla="*/ 66 w 106"/>
                <a:gd name="T45" fmla="*/ 204 h 256"/>
                <a:gd name="T46" fmla="*/ 66 w 106"/>
                <a:gd name="T47" fmla="*/ 202 h 256"/>
                <a:gd name="T48" fmla="*/ 90 w 106"/>
                <a:gd name="T49" fmla="*/ 146 h 256"/>
                <a:gd name="T50" fmla="*/ 98 w 106"/>
                <a:gd name="T51" fmla="*/ 80 h 256"/>
                <a:gd name="T52" fmla="*/ 98 w 106"/>
                <a:gd name="T53" fmla="*/ 78 h 256"/>
                <a:gd name="T54" fmla="*/ 106 w 106"/>
                <a:gd name="T55" fmla="*/ 60 h 256"/>
                <a:gd name="T56" fmla="*/ 100 w 106"/>
                <a:gd name="T57" fmla="*/ 44 h 256"/>
                <a:gd name="T58" fmla="*/ 98 w 106"/>
                <a:gd name="T59" fmla="*/ 44 h 256"/>
                <a:gd name="T60" fmla="*/ 98 w 106"/>
                <a:gd name="T61" fmla="*/ 24 h 256"/>
                <a:gd name="T62" fmla="*/ 98 w 106"/>
                <a:gd name="T63" fmla="*/ 22 h 256"/>
                <a:gd name="T64" fmla="*/ 102 w 106"/>
                <a:gd name="T65" fmla="*/ 16 h 256"/>
                <a:gd name="T66" fmla="*/ 106 w 106"/>
                <a:gd name="T67" fmla="*/ 12 h 256"/>
                <a:gd name="T68" fmla="*/ 80 w 106"/>
                <a:gd name="T6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23" name="Freeform 40"/>
            <p:cNvSpPr/>
            <p:nvPr/>
          </p:nvSpPr>
          <p:spPr bwMode="auto">
            <a:xfrm>
              <a:off x="3659279" y="4568727"/>
              <a:ext cx="286441" cy="250636"/>
            </a:xfrm>
            <a:custGeom>
              <a:avLst/>
              <a:gdLst>
                <a:gd name="T0" fmla="*/ 72 w 160"/>
                <a:gd name="T1" fmla="*/ 14 h 140"/>
                <a:gd name="T2" fmla="*/ 70 w 160"/>
                <a:gd name="T3" fmla="*/ 18 h 140"/>
                <a:gd name="T4" fmla="*/ 68 w 160"/>
                <a:gd name="T5" fmla="*/ 20 h 140"/>
                <a:gd name="T6" fmla="*/ 36 w 160"/>
                <a:gd name="T7" fmla="*/ 28 h 140"/>
                <a:gd name="T8" fmla="*/ 38 w 160"/>
                <a:gd name="T9" fmla="*/ 32 h 140"/>
                <a:gd name="T10" fmla="*/ 48 w 160"/>
                <a:gd name="T11" fmla="*/ 44 h 140"/>
                <a:gd name="T12" fmla="*/ 44 w 160"/>
                <a:gd name="T13" fmla="*/ 46 h 140"/>
                <a:gd name="T14" fmla="*/ 30 w 160"/>
                <a:gd name="T15" fmla="*/ 54 h 140"/>
                <a:gd name="T16" fmla="*/ 6 w 160"/>
                <a:gd name="T17" fmla="*/ 72 h 140"/>
                <a:gd name="T18" fmla="*/ 2 w 160"/>
                <a:gd name="T19" fmla="*/ 80 h 140"/>
                <a:gd name="T20" fmla="*/ 0 w 160"/>
                <a:gd name="T21" fmla="*/ 92 h 140"/>
                <a:gd name="T22" fmla="*/ 4 w 160"/>
                <a:gd name="T23" fmla="*/ 108 h 140"/>
                <a:gd name="T24" fmla="*/ 10 w 160"/>
                <a:gd name="T25" fmla="*/ 126 h 140"/>
                <a:gd name="T26" fmla="*/ 34 w 160"/>
                <a:gd name="T27" fmla="*/ 128 h 140"/>
                <a:gd name="T28" fmla="*/ 36 w 160"/>
                <a:gd name="T29" fmla="*/ 128 h 140"/>
                <a:gd name="T30" fmla="*/ 60 w 160"/>
                <a:gd name="T31" fmla="*/ 140 h 140"/>
                <a:gd name="T32" fmla="*/ 86 w 160"/>
                <a:gd name="T33" fmla="*/ 136 h 140"/>
                <a:gd name="T34" fmla="*/ 94 w 160"/>
                <a:gd name="T35" fmla="*/ 132 h 140"/>
                <a:gd name="T36" fmla="*/ 102 w 160"/>
                <a:gd name="T37" fmla="*/ 126 h 140"/>
                <a:gd name="T38" fmla="*/ 112 w 160"/>
                <a:gd name="T39" fmla="*/ 118 h 140"/>
                <a:gd name="T40" fmla="*/ 122 w 160"/>
                <a:gd name="T41" fmla="*/ 106 h 140"/>
                <a:gd name="T42" fmla="*/ 124 w 160"/>
                <a:gd name="T43" fmla="*/ 106 h 140"/>
                <a:gd name="T44" fmla="*/ 126 w 160"/>
                <a:gd name="T45" fmla="*/ 104 h 140"/>
                <a:gd name="T46" fmla="*/ 136 w 160"/>
                <a:gd name="T47" fmla="*/ 100 h 140"/>
                <a:gd name="T48" fmla="*/ 134 w 160"/>
                <a:gd name="T49" fmla="*/ 66 h 140"/>
                <a:gd name="T50" fmla="*/ 148 w 160"/>
                <a:gd name="T51" fmla="*/ 44 h 140"/>
                <a:gd name="T52" fmla="*/ 160 w 160"/>
                <a:gd name="T53" fmla="*/ 34 h 140"/>
                <a:gd name="T54" fmla="*/ 160 w 160"/>
                <a:gd name="T55" fmla="*/ 22 h 140"/>
                <a:gd name="T56" fmla="*/ 158 w 160"/>
                <a:gd name="T57" fmla="*/ 14 h 140"/>
                <a:gd name="T58" fmla="*/ 156 w 160"/>
                <a:gd name="T59" fmla="*/ 10 h 140"/>
                <a:gd name="T60" fmla="*/ 152 w 160"/>
                <a:gd name="T61" fmla="*/ 2 h 140"/>
                <a:gd name="T62" fmla="*/ 146 w 160"/>
                <a:gd name="T63" fmla="*/ 0 h 140"/>
                <a:gd name="T64" fmla="*/ 146 w 160"/>
                <a:gd name="T65" fmla="*/ 12 h 140"/>
                <a:gd name="T66" fmla="*/ 126 w 160"/>
                <a:gd name="T67" fmla="*/ 8 h 140"/>
                <a:gd name="T68" fmla="*/ 116 w 160"/>
                <a:gd name="T69" fmla="*/ 14 h 140"/>
                <a:gd name="T70" fmla="*/ 114 w 160"/>
                <a:gd name="T71" fmla="*/ 14 h 140"/>
                <a:gd name="T72" fmla="*/ 72 w 160"/>
                <a:gd name="T73" fmla="*/ 1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sp>
        <p:nvSpPr>
          <p:cNvPr id="124" name="正圆 181"/>
          <p:cNvSpPr>
            <a:spLocks noChangeArrowheads="1"/>
          </p:cNvSpPr>
          <p:nvPr/>
        </p:nvSpPr>
        <p:spPr bwMode="auto">
          <a:xfrm>
            <a:off x="6444583" y="1044423"/>
            <a:ext cx="974747" cy="974745"/>
          </a:xfrm>
          <a:prstGeom prst="ellipse">
            <a:avLst/>
          </a:prstGeom>
          <a:solidFill>
            <a:srgbClr val="FFC000"/>
          </a:solidFill>
          <a:ln>
            <a:noFill/>
          </a:ln>
          <a:effectLst/>
        </p:spPr>
        <p:txBody>
          <a:bodyPr lIns="90170" tIns="46990" rIns="90170" bIns="46990" anchor="ctr"/>
          <a:lstStyle/>
          <a:p>
            <a:pPr algn="ctr"/>
            <a:r>
              <a:rPr lang="en-US" sz="4000" dirty="0">
                <a:solidFill>
                  <a:srgbClr val="FFFFFF"/>
                </a:solidFill>
                <a:latin typeface="+mj-lt"/>
                <a:ea typeface="微软雅黑" panose="020B0503020204020204" pitchFamily="34" charset="-122"/>
              </a:rPr>
              <a:t>1</a:t>
            </a:r>
            <a:endParaRPr lang="en-US" sz="4000" dirty="0">
              <a:solidFill>
                <a:srgbClr val="FFFFFF"/>
              </a:solidFill>
              <a:latin typeface="+mj-lt"/>
              <a:ea typeface="微软雅黑" panose="020B0503020204020204" pitchFamily="34" charset="-122"/>
            </a:endParaRPr>
          </a:p>
        </p:txBody>
      </p:sp>
      <p:sp>
        <p:nvSpPr>
          <p:cNvPr id="125" name="正圆 181"/>
          <p:cNvSpPr>
            <a:spLocks noChangeArrowheads="1"/>
          </p:cNvSpPr>
          <p:nvPr/>
        </p:nvSpPr>
        <p:spPr bwMode="auto">
          <a:xfrm>
            <a:off x="4952333" y="3435002"/>
            <a:ext cx="974747" cy="974747"/>
          </a:xfrm>
          <a:prstGeom prst="ellipse">
            <a:avLst/>
          </a:prstGeom>
          <a:solidFill>
            <a:srgbClr val="404040"/>
          </a:solidFill>
          <a:ln>
            <a:noFill/>
          </a:ln>
          <a:effectLst/>
        </p:spPr>
        <p:txBody>
          <a:bodyPr lIns="90170" tIns="46990" rIns="90170" bIns="46990" anchor="ctr"/>
          <a:lstStyle/>
          <a:p>
            <a:pPr algn="ctr"/>
            <a:r>
              <a:rPr lang="en-US" sz="4000">
                <a:solidFill>
                  <a:srgbClr val="FFFFFF"/>
                </a:solidFill>
                <a:latin typeface="+mj-lt"/>
                <a:ea typeface="微软雅黑" panose="020B0503020204020204" pitchFamily="34" charset="-122"/>
              </a:rPr>
              <a:t>2</a:t>
            </a:r>
            <a:endParaRPr lang="en-US" sz="4000">
              <a:solidFill>
                <a:srgbClr val="FFFFFF"/>
              </a:solidFill>
              <a:latin typeface="+mj-lt"/>
              <a:ea typeface="微软雅黑" panose="020B0503020204020204" pitchFamily="34" charset="-122"/>
            </a:endParaRPr>
          </a:p>
        </p:txBody>
      </p:sp>
      <p:sp>
        <p:nvSpPr>
          <p:cNvPr id="126" name="正圆 181"/>
          <p:cNvSpPr>
            <a:spLocks noChangeArrowheads="1"/>
          </p:cNvSpPr>
          <p:nvPr/>
        </p:nvSpPr>
        <p:spPr bwMode="auto">
          <a:xfrm>
            <a:off x="7681022" y="3509679"/>
            <a:ext cx="974747" cy="974747"/>
          </a:xfrm>
          <a:prstGeom prst="ellipse">
            <a:avLst/>
          </a:prstGeom>
          <a:solidFill>
            <a:srgbClr val="404040"/>
          </a:solidFill>
          <a:ln>
            <a:noFill/>
          </a:ln>
          <a:effectLst/>
        </p:spPr>
        <p:txBody>
          <a:bodyPr lIns="90170" tIns="46990" rIns="90170" bIns="46990" anchor="ctr"/>
          <a:lstStyle/>
          <a:p>
            <a:pPr algn="ctr"/>
            <a:r>
              <a:rPr lang="en-US" sz="4000">
                <a:solidFill>
                  <a:srgbClr val="FFFFFF"/>
                </a:solidFill>
                <a:latin typeface="+mj-lt"/>
                <a:ea typeface="微软雅黑" panose="020B0503020204020204" pitchFamily="34" charset="-122"/>
              </a:rPr>
              <a:t>3</a:t>
            </a:r>
            <a:endParaRPr lang="en-US" sz="4000">
              <a:solidFill>
                <a:srgbClr val="FFFFFF"/>
              </a:solidFill>
              <a:latin typeface="+mj-lt"/>
              <a:ea typeface="微软雅黑" panose="020B0503020204020204" pitchFamily="34" charset="-122"/>
            </a:endParaRPr>
          </a:p>
        </p:txBody>
      </p:sp>
      <p:grpSp>
        <p:nvGrpSpPr>
          <p:cNvPr id="127" name="Group 44"/>
          <p:cNvGrpSpPr/>
          <p:nvPr/>
        </p:nvGrpSpPr>
        <p:grpSpPr bwMode="auto">
          <a:xfrm>
            <a:off x="292735" y="815340"/>
            <a:ext cx="5597192" cy="1047091"/>
            <a:chOff x="0" y="-572"/>
            <a:chExt cx="3215" cy="2338"/>
          </a:xfrm>
        </p:grpSpPr>
        <p:sp>
          <p:nvSpPr>
            <p:cNvPr id="128" name="Text Box 45"/>
            <p:cNvSpPr txBox="1">
              <a:spLocks noChangeArrowheads="1"/>
            </p:cNvSpPr>
            <p:nvPr/>
          </p:nvSpPr>
          <p:spPr bwMode="auto">
            <a:xfrm>
              <a:off x="84" y="-500"/>
              <a:ext cx="3131" cy="2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dirty="0">
                  <a:solidFill>
                    <a:schemeClr val="tx1"/>
                  </a:solidFill>
                  <a:latin typeface="+mn-ea"/>
                  <a:ea typeface="+mn-ea"/>
                </a:rPr>
                <a:t>   </a:t>
              </a:r>
              <a:r>
                <a:rPr lang="zh-CN" altLang="en-US" sz="1200" dirty="0">
                  <a:solidFill>
                    <a:schemeClr val="tx1"/>
                  </a:solidFill>
                  <a:latin typeface="+mn-ea"/>
                  <a:ea typeface="+mn-ea"/>
                </a:rPr>
                <a:t>利用已存在的通信量隐藏（</a:t>
              </a:r>
              <a:r>
                <a:rPr lang="zh-CN" altLang="en-US" sz="1200" dirty="0">
                  <a:solidFill>
                    <a:schemeClr val="tx1"/>
                  </a:solidFill>
                  <a:latin typeface="+mn-ea"/>
                  <a:ea typeface="+mn-ea"/>
                  <a:sym typeface="+mn-ea"/>
                </a:rPr>
                <a:t>协议域隐蔽通信技术</a:t>
              </a:r>
              <a:r>
                <a:rPr lang="zh-CN" altLang="en-US" sz="1200" dirty="0">
                  <a:solidFill>
                    <a:schemeClr val="tx1"/>
                  </a:solidFill>
                  <a:latin typeface="+mn-ea"/>
                  <a:ea typeface="+mn-ea"/>
                </a:rPr>
                <a:t>）。就针对</a:t>
              </a:r>
              <a:r>
                <a:rPr lang="en-US" altLang="zh-CN" sz="1200" dirty="0">
                  <a:solidFill>
                    <a:schemeClr val="tx1"/>
                  </a:solidFill>
                  <a:latin typeface="+mn-ea"/>
                  <a:ea typeface="+mn-ea"/>
                </a:rPr>
                <a:t>http</a:t>
              </a:r>
              <a:r>
                <a:rPr lang="zh-CN" altLang="en-US" sz="1200" dirty="0">
                  <a:solidFill>
                    <a:schemeClr val="tx1"/>
                  </a:solidFill>
                  <a:latin typeface="+mn-ea"/>
                  <a:ea typeface="+mn-ea"/>
                </a:rPr>
                <a:t>隐蔽通道来说，通道都是原始的，对秘密信息没有经过隐写伪装、纠错编码、变形加密等流程，通道的透明性差、不能抵抗基于统计方法及机器学习方法的隐写分析。</a:t>
              </a:r>
              <a:endParaRPr lang="zh-CN" altLang="en-US" sz="1200" dirty="0">
                <a:solidFill>
                  <a:schemeClr val="tx1"/>
                </a:solidFill>
                <a:latin typeface="+mn-ea"/>
                <a:ea typeface="+mn-ea"/>
              </a:endParaRPr>
            </a:p>
            <a:p>
              <a:pPr eaLnBrk="1" hangingPunct="1"/>
              <a:r>
                <a:rPr lang="zh-CN" altLang="en-US" sz="1200" dirty="0">
                  <a:solidFill>
                    <a:schemeClr val="tx1"/>
                  </a:solidFill>
                  <a:latin typeface="+mn-ea"/>
                  <a:ea typeface="+mn-ea"/>
                </a:rPr>
                <a:t>   如使用其他协议如ICMP协议，但是木马就需要自己确保数据包完整到达并且实现一系列的协议等。</a:t>
              </a:r>
              <a:endParaRPr lang="zh-CN" altLang="en-US" sz="1200" dirty="0">
                <a:solidFill>
                  <a:schemeClr val="tx1"/>
                </a:solidFill>
                <a:latin typeface="+mn-ea"/>
                <a:ea typeface="+mn-ea"/>
              </a:endParaRPr>
            </a:p>
          </p:txBody>
        </p:sp>
        <p:sp>
          <p:nvSpPr>
            <p:cNvPr id="129" name="Line 46"/>
            <p:cNvSpPr>
              <a:spLocks noChangeShapeType="1"/>
            </p:cNvSpPr>
            <p:nvPr/>
          </p:nvSpPr>
          <p:spPr bwMode="auto">
            <a:xfrm>
              <a:off x="0" y="-572"/>
              <a:ext cx="1" cy="2201"/>
            </a:xfrm>
            <a:prstGeom prst="line">
              <a:avLst/>
            </a:prstGeom>
            <a:noFill/>
            <a:ln w="25400" cmpd="sng">
              <a:solidFill>
                <a:srgbClr val="41445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 name="Group 44"/>
          <p:cNvGrpSpPr/>
          <p:nvPr/>
        </p:nvGrpSpPr>
        <p:grpSpPr bwMode="auto">
          <a:xfrm>
            <a:off x="292735" y="1967865"/>
            <a:ext cx="5064125" cy="1406478"/>
            <a:chOff x="0" y="-572"/>
            <a:chExt cx="4231" cy="2197"/>
          </a:xfrm>
        </p:grpSpPr>
        <p:sp>
          <p:nvSpPr>
            <p:cNvPr id="3" name="Text Box 45"/>
            <p:cNvSpPr txBox="1">
              <a:spLocks noChangeArrowheads="1"/>
            </p:cNvSpPr>
            <p:nvPr/>
          </p:nvSpPr>
          <p:spPr bwMode="auto">
            <a:xfrm>
              <a:off x="186" y="-536"/>
              <a:ext cx="4045" cy="2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200" dirty="0">
                  <a:solidFill>
                    <a:schemeClr val="tx1"/>
                  </a:solidFill>
                  <a:latin typeface="+mn-lt"/>
                  <a:ea typeface="+mn-ea"/>
                  <a:sym typeface="+mn-ea"/>
                </a:rPr>
                <a:t>端口隐藏：</a:t>
              </a:r>
              <a:endParaRPr lang="zh-CN" altLang="zh-CN" sz="1200" dirty="0">
                <a:solidFill>
                  <a:schemeClr val="tx1"/>
                </a:solidFill>
                <a:latin typeface="+mn-lt"/>
                <a:ea typeface="+mn-ea"/>
                <a:sym typeface="+mn-ea"/>
              </a:endParaRPr>
            </a:p>
            <a:p>
              <a:pPr eaLnBrk="1" hangingPunct="1"/>
              <a:r>
                <a:rPr lang="zh-CN" altLang="en-US" sz="1200" dirty="0">
                  <a:solidFill>
                    <a:schemeClr val="tx1"/>
                  </a:solidFill>
                  <a:latin typeface="+mn-lt"/>
                  <a:ea typeface="+mn-ea"/>
                  <a:sym typeface="+mn-ea"/>
                </a:rPr>
                <a:t>  多采用</a:t>
              </a:r>
              <a:r>
                <a:rPr lang="en-US" altLang="zh-CN" sz="1200" dirty="0">
                  <a:solidFill>
                    <a:schemeClr val="tx1"/>
                  </a:solidFill>
                  <a:latin typeface="+mn-lt"/>
                  <a:ea typeface="+mn-ea"/>
                  <a:sym typeface="+mn-ea"/>
                </a:rPr>
                <a:t>hook</a:t>
              </a:r>
              <a:r>
                <a:rPr lang="zh-CN" altLang="en-US" sz="1200" dirty="0">
                  <a:solidFill>
                    <a:schemeClr val="tx1"/>
                  </a:solidFill>
                  <a:latin typeface="+mn-lt"/>
                  <a:ea typeface="+mn-ea"/>
                  <a:sym typeface="+mn-ea"/>
                </a:rPr>
                <a:t>技术，但是现在已经不能从根本上解决通信数据包被防火墙截获丢弃的问题。</a:t>
              </a:r>
              <a:endParaRPr lang="zh-CN" altLang="en-US" sz="1200" dirty="0">
                <a:solidFill>
                  <a:schemeClr val="tx1"/>
                </a:solidFill>
                <a:latin typeface="+mn-lt"/>
                <a:ea typeface="+mn-ea"/>
                <a:sym typeface="+mn-ea"/>
              </a:endParaRPr>
            </a:p>
            <a:p>
              <a:pPr eaLnBrk="1" hangingPunct="1"/>
              <a:r>
                <a:rPr lang="zh-CN" altLang="en-US" sz="1200" dirty="0">
                  <a:solidFill>
                    <a:schemeClr val="tx1"/>
                  </a:solidFill>
                  <a:latin typeface="+mn-lt"/>
                  <a:ea typeface="+mn-ea"/>
                  <a:sym typeface="+mn-ea"/>
                </a:rPr>
                <a:t>    过滤驱动技术，通过添加新的过滤程序，可以捕获到当前I/O栈所在的设备对象发送的所有IRP请求，通过修改请求内容或者修改请求结果实现隐藏功能。比如基于NDIS中间层驱动技术的隐蔽通信技术可以直接截获来自网络适配器来的数据包，取得对各层次协议的完全控制</a:t>
              </a:r>
              <a:endParaRPr lang="zh-CN" altLang="en-US" sz="1200" dirty="0">
                <a:solidFill>
                  <a:schemeClr val="tx1"/>
                </a:solidFill>
                <a:latin typeface="+mn-lt"/>
                <a:ea typeface="+mn-ea"/>
                <a:sym typeface="+mn-ea"/>
              </a:endParaRPr>
            </a:p>
          </p:txBody>
        </p:sp>
        <p:sp>
          <p:nvSpPr>
            <p:cNvPr id="5" name="Line 46"/>
            <p:cNvSpPr>
              <a:spLocks noChangeShapeType="1"/>
            </p:cNvSpPr>
            <p:nvPr/>
          </p:nvSpPr>
          <p:spPr bwMode="auto">
            <a:xfrm>
              <a:off x="0" y="-572"/>
              <a:ext cx="2" cy="2097"/>
            </a:xfrm>
            <a:prstGeom prst="line">
              <a:avLst/>
            </a:prstGeom>
            <a:noFill/>
            <a:ln w="25400" cmpd="sng">
              <a:solidFill>
                <a:srgbClr val="41445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 name="Group 44"/>
          <p:cNvGrpSpPr/>
          <p:nvPr/>
        </p:nvGrpSpPr>
        <p:grpSpPr bwMode="auto">
          <a:xfrm>
            <a:off x="292735" y="3723005"/>
            <a:ext cx="4584065" cy="1149985"/>
            <a:chOff x="0" y="-572"/>
            <a:chExt cx="2920" cy="1433"/>
          </a:xfrm>
        </p:grpSpPr>
        <p:sp>
          <p:nvSpPr>
            <p:cNvPr id="7" name="Text Box 45"/>
            <p:cNvSpPr txBox="1">
              <a:spLocks noChangeArrowheads="1"/>
            </p:cNvSpPr>
            <p:nvPr/>
          </p:nvSpPr>
          <p:spPr bwMode="auto">
            <a:xfrm>
              <a:off x="84" y="-493"/>
              <a:ext cx="2836" cy="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dirty="0">
                  <a:solidFill>
                    <a:schemeClr val="tx1"/>
                  </a:solidFill>
                  <a:latin typeface="+mn-lt"/>
                  <a:ea typeface="+mn-ea"/>
                  <a:sym typeface="+mn-ea"/>
                </a:rPr>
                <a:t>     </a:t>
              </a:r>
              <a:r>
                <a:rPr lang="zh-CN" altLang="en-US" sz="1200" dirty="0">
                  <a:solidFill>
                    <a:schemeClr val="tx1"/>
                  </a:solidFill>
                  <a:latin typeface="+mn-lt"/>
                  <a:ea typeface="+mn-ea"/>
                  <a:sym typeface="+mn-ea"/>
                </a:rPr>
                <a:t>通过加密或者隐写技术不以明文传送数据；然而通过隐写的隐藏手段并不能躲避本地抓包工具的分析．</a:t>
              </a:r>
              <a:r>
                <a:rPr lang="zh-CN" altLang="en-US" sz="1400" dirty="0">
                  <a:solidFill>
                    <a:schemeClr val="tx1"/>
                  </a:solidFill>
                  <a:latin typeface="+mn-ea"/>
                  <a:ea typeface="+mn-ea"/>
                  <a:sym typeface="+mn-ea"/>
                </a:rPr>
                <a:t> </a:t>
              </a:r>
              <a:endParaRPr lang="zh-CN" altLang="en-US" sz="1400" dirty="0">
                <a:solidFill>
                  <a:schemeClr val="tx1"/>
                </a:solidFill>
                <a:latin typeface="+mn-ea"/>
                <a:ea typeface="+mn-ea"/>
                <a:sym typeface="+mn-ea"/>
              </a:endParaRPr>
            </a:p>
          </p:txBody>
        </p:sp>
        <p:sp>
          <p:nvSpPr>
            <p:cNvPr id="9" name="Line 46"/>
            <p:cNvSpPr>
              <a:spLocks noChangeShapeType="1"/>
            </p:cNvSpPr>
            <p:nvPr/>
          </p:nvSpPr>
          <p:spPr bwMode="auto">
            <a:xfrm>
              <a:off x="0" y="-572"/>
              <a:ext cx="1" cy="1433"/>
            </a:xfrm>
            <a:prstGeom prst="line">
              <a:avLst/>
            </a:prstGeom>
            <a:noFill/>
            <a:ln w="25400" cmpd="sng">
              <a:solidFill>
                <a:srgbClr val="41445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16" presetClass="entr" presetSubtype="42" fill="hold" grpId="0"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barn(outHorizontal)">
                                      <p:cBhvr>
                                        <p:cTn id="10" dur="500"/>
                                        <p:tgtEl>
                                          <p:spTgt spid="4"/>
                                        </p:tgtEl>
                                      </p:cBhvr>
                                    </p:animEffect>
                                  </p:childTnLst>
                                </p:cTn>
                              </p:par>
                            </p:childTnLst>
                          </p:cTn>
                        </p:par>
                        <p:par>
                          <p:cTn id="11" fill="hold">
                            <p:stCondLst>
                              <p:cond delay="500"/>
                            </p:stCondLst>
                            <p:childTnLst>
                              <p:par>
                                <p:cTn id="12" presetID="1" presetClass="entr" presetSubtype="0" fill="hold" grpId="1" nodeType="afterEffect">
                                  <p:stCondLst>
                                    <p:cond delay="0"/>
                                  </p:stCondLst>
                                  <p:childTnLst>
                                    <p:set>
                                      <p:cBhvr>
                                        <p:cTn id="13" dur="1" fill="hold">
                                          <p:stCondLst>
                                            <p:cond delay="0"/>
                                          </p:stCondLst>
                                        </p:cTn>
                                        <p:tgtEl>
                                          <p:spTgt spid="124"/>
                                        </p:tgtEl>
                                        <p:attrNameLst>
                                          <p:attrName>style.visibility</p:attrName>
                                        </p:attrNameLst>
                                      </p:cBhvr>
                                      <p:to>
                                        <p:strVal val="visible"/>
                                      </p:to>
                                    </p:set>
                                  </p:childTnLst>
                                </p:cTn>
                              </p:par>
                              <p:par>
                                <p:cTn id="14" presetID="1" presetClass="entr" presetSubtype="0" fill="hold" grpId="1" nodeType="withEffect">
                                  <p:stCondLst>
                                    <p:cond delay="0"/>
                                  </p:stCondLst>
                                  <p:childTnLst>
                                    <p:set>
                                      <p:cBhvr>
                                        <p:cTn id="15" dur="1" fill="hold">
                                          <p:stCondLst>
                                            <p:cond delay="0"/>
                                          </p:stCondLst>
                                        </p:cTn>
                                        <p:tgtEl>
                                          <p:spTgt spid="125"/>
                                        </p:tgtEl>
                                        <p:attrNameLst>
                                          <p:attrName>style.visibility</p:attrName>
                                        </p:attrNameLst>
                                      </p:cBhvr>
                                      <p:to>
                                        <p:strVal val="visible"/>
                                      </p:to>
                                    </p:set>
                                  </p:childTnLst>
                                </p:cTn>
                              </p:par>
                              <p:par>
                                <p:cTn id="16" presetID="1" presetClass="entr" presetSubtype="0" fill="hold" grpId="1" nodeType="withEffect">
                                  <p:stCondLst>
                                    <p:cond delay="0"/>
                                  </p:stCondLst>
                                  <p:childTnLst>
                                    <p:set>
                                      <p:cBhvr>
                                        <p:cTn id="17" dur="1" fill="hold">
                                          <p:stCondLst>
                                            <p:cond delay="0"/>
                                          </p:stCondLst>
                                        </p:cTn>
                                        <p:tgtEl>
                                          <p:spTgt spid="12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0"/>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91"/>
                                        </p:tgtEl>
                                        <p:attrNameLst>
                                          <p:attrName>style.visibility</p:attrName>
                                        </p:attrNameLst>
                                      </p:cBhvr>
                                      <p:to>
                                        <p:strVal val="visible"/>
                                      </p:to>
                                    </p:set>
                                  </p:childTnLst>
                                </p:cTn>
                              </p:par>
                              <p:par>
                                <p:cTn id="26" presetID="0" presetClass="path" presetSubtype="0" accel="50000" decel="50000" fill="hold" grpId="0" nodeType="withEffect">
                                  <p:stCondLst>
                                    <p:cond delay="0"/>
                                  </p:stCondLst>
                                  <p:childTnLst>
                                    <p:animMotion origin="layout" path="M -0.002847 0.202315 C 0.023681 0.187593 0.103264 0.319815 0.156875 0.322593 C 0.210556 0.325278 0.247361 0.225185 0.248750 0.184722 C 0.250278 0.144259 0.223542 0.066852 0.171389 0.023704 C 0.119375 -0.019444 0.030000 0.021667 0.004653 0.000000 " pathEditMode="relative" rAng="0" ptsTypes="aaaaa">
                                      <p:cBhvr>
                                        <p:cTn id="27" dur="2000" fill="hold"/>
                                        <p:tgtEl>
                                          <p:spTgt spid="124"/>
                                        </p:tgtEl>
                                        <p:attrNameLst>
                                          <p:attrName>ppt_x</p:attrName>
                                          <p:attrName>ppt_y</p:attrName>
                                        </p:attrNameLst>
                                      </p:cBhvr>
                                      <p:rCtr x="13400" y="-3700"/>
                                    </p:animMotion>
                                  </p:childTnLst>
                                </p:cTn>
                              </p:par>
                              <p:par>
                                <p:cTn id="28" presetID="0" presetClass="path" presetSubtype="0" accel="50000" decel="50000" fill="hold" grpId="0" nodeType="withEffect">
                                  <p:stCondLst>
                                    <p:cond delay="0"/>
                                  </p:stCondLst>
                                  <p:childTnLst>
                                    <p:animMotion origin="layout" path="M 0.105764 -0.116759 C 0.092014 -0.117222 0.148125 -0.319907 0.102014 -0.353148 C 0.055764 -0.386481 -0.073194 -0.285000 -0.094236 -0.263056 C -0.115069 -0.241019 -0.125764 -0.168796 -0.106736 -0.117407 C -0.087708 -0.066019 0.005903 -0.026759 0.000764 -0.006296 " pathEditMode="relative" rAng="0" ptsTypes="aaaaa">
                                      <p:cBhvr>
                                        <p:cTn id="29" dur="2000" fill="hold"/>
                                        <p:tgtEl>
                                          <p:spTgt spid="125"/>
                                        </p:tgtEl>
                                        <p:attrNameLst>
                                          <p:attrName>ppt_x</p:attrName>
                                          <p:attrName>ppt_y</p:attrName>
                                        </p:attrNameLst>
                                      </p:cBhvr>
                                      <p:rCtr x="-9000" y="-6200"/>
                                    </p:animMotion>
                                  </p:childTnLst>
                                </p:cTn>
                              </p:par>
                              <p:par>
                                <p:cTn id="30" presetID="0" presetClass="path" presetSubtype="0" accel="50000" decel="50000" fill="hold" grpId="0" nodeType="withEffect">
                                  <p:stCondLst>
                                    <p:cond delay="0"/>
                                  </p:stCondLst>
                                  <p:childTnLst>
                                    <p:animMotion origin="layout" path="M -0.123472 -0.113611 C -0.120972 -0.088611 -0.286597 0.042963 -0.261875 0.065556 C -0.237222 0.088241 -0.137292 0.184444 -0.084931 0.171296 C -0.032569 0.158148 -0.019722 0.004352 0.000000 0.000000 " pathEditMode="relative" rAng="0" ptsTypes="aaaa">
                                      <p:cBhvr>
                                        <p:cTn id="31" dur="2000" fill="hold"/>
                                        <p:tgtEl>
                                          <p:spTgt spid="126"/>
                                        </p:tgtEl>
                                        <p:attrNameLst>
                                          <p:attrName>ppt_x</p:attrName>
                                          <p:attrName>ppt_y</p:attrName>
                                        </p:attrNameLst>
                                      </p:cBhvr>
                                      <p:rCtr x="-500" y="9200"/>
                                    </p:animMotion>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127"/>
                                        </p:tgtEl>
                                        <p:attrNameLst>
                                          <p:attrName>style.visibility</p:attrName>
                                        </p:attrNameLst>
                                      </p:cBhvr>
                                      <p:to>
                                        <p:strVal val="visible"/>
                                      </p:to>
                                    </p:set>
                                    <p:animEffect transition="in" filter="wipe(up)">
                                      <p:cBhvr>
                                        <p:cTn id="35" dur="500"/>
                                        <p:tgtEl>
                                          <p:spTgt spid="127"/>
                                        </p:tgtEl>
                                      </p:cBhvr>
                                    </p:animEffect>
                                  </p:childTnLst>
                                </p:cTn>
                              </p:par>
                            </p:childTnLst>
                          </p:cTn>
                        </p:par>
                        <p:par>
                          <p:cTn id="36" fill="hold">
                            <p:stCondLst>
                              <p:cond delay="1000"/>
                            </p:stCondLst>
                            <p:childTnLst>
                              <p:par>
                                <p:cTn id="37" presetID="22" presetClass="entr" presetSubtype="1"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up)">
                                      <p:cBhvr>
                                        <p:cTn id="39" dur="500"/>
                                        <p:tgtEl>
                                          <p:spTgt spid="2"/>
                                        </p:tgtEl>
                                      </p:cBhvr>
                                    </p:animEffect>
                                  </p:childTnLst>
                                </p:cTn>
                              </p:par>
                            </p:childTnLst>
                          </p:cTn>
                        </p:par>
                        <p:par>
                          <p:cTn id="40" fill="hold">
                            <p:stCondLst>
                              <p:cond delay="1500"/>
                            </p:stCondLst>
                            <p:childTnLst>
                              <p:par>
                                <p:cTn id="41" presetID="22" presetClass="entr" presetSubtype="1"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up)">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8" grpId="0" bldLvl="0" animBg="1"/>
      <p:bldP spid="89" grpId="0" bldLvl="0" animBg="1"/>
      <p:bldP spid="90" grpId="0" bldLvl="0" animBg="1"/>
      <p:bldP spid="124" grpId="0" bldLvl="0" animBg="1" autoUpdateAnimBg="0"/>
      <p:bldP spid="124" grpId="1" bldLvl="0" animBg="1"/>
      <p:bldP spid="125" grpId="0" bldLvl="0" animBg="1" autoUpdateAnimBg="0"/>
      <p:bldP spid="125" grpId="1" bldLvl="0" animBg="1"/>
      <p:bldP spid="126" grpId="0" bldLvl="0" animBg="1" autoUpdateAnimBg="0"/>
      <p:bldP spid="126" grpId="1"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4" name="Freeform 7"/>
          <p:cNvSpPr/>
          <p:nvPr/>
        </p:nvSpPr>
        <p:spPr bwMode="auto">
          <a:xfrm>
            <a:off x="2623331" y="3411175"/>
            <a:ext cx="5405054" cy="960775"/>
          </a:xfrm>
          <a:custGeom>
            <a:avLst/>
            <a:gdLst>
              <a:gd name="T0" fmla="*/ 417 w 417"/>
              <a:gd name="T1" fmla="*/ 15 h 139"/>
              <a:gd name="T2" fmla="*/ 121 w 417"/>
              <a:gd name="T3" fmla="*/ 0 h 139"/>
              <a:gd name="T4" fmla="*/ 53 w 417"/>
              <a:gd name="T5" fmla="*/ 50 h 139"/>
              <a:gd name="T6" fmla="*/ 0 w 417"/>
              <a:gd name="T7" fmla="*/ 139 h 139"/>
              <a:gd name="T8" fmla="*/ 417 w 417"/>
              <a:gd name="T9" fmla="*/ 15 h 139"/>
              <a:gd name="connsiteX0" fmla="*/ 10000 w 10000"/>
              <a:gd name="connsiteY0" fmla="*/ 1373 h 10294"/>
              <a:gd name="connsiteX1" fmla="*/ 2902 w 10000"/>
              <a:gd name="connsiteY1" fmla="*/ 294 h 10294"/>
              <a:gd name="connsiteX2" fmla="*/ 775 w 10000"/>
              <a:gd name="connsiteY2" fmla="*/ 0 h 10294"/>
              <a:gd name="connsiteX3" fmla="*/ 0 w 10000"/>
              <a:gd name="connsiteY3" fmla="*/ 10294 h 10294"/>
              <a:gd name="connsiteX4" fmla="*/ 10000 w 10000"/>
              <a:gd name="connsiteY4" fmla="*/ 1373 h 10294"/>
              <a:gd name="connsiteX0-1" fmla="*/ 10000 w 10000"/>
              <a:gd name="connsiteY0-2" fmla="*/ 3673 h 12594"/>
              <a:gd name="connsiteX1-3" fmla="*/ 2902 w 10000"/>
              <a:gd name="connsiteY1-4" fmla="*/ 0 h 12594"/>
              <a:gd name="connsiteX2-5" fmla="*/ 775 w 10000"/>
              <a:gd name="connsiteY2-6" fmla="*/ 2300 h 12594"/>
              <a:gd name="connsiteX3-7" fmla="*/ 0 w 10000"/>
              <a:gd name="connsiteY3-8" fmla="*/ 12594 h 12594"/>
              <a:gd name="connsiteX4-9" fmla="*/ 10000 w 10000"/>
              <a:gd name="connsiteY4-10" fmla="*/ 3673 h 12594"/>
              <a:gd name="connsiteX0-11" fmla="*/ 10000 w 10000"/>
              <a:gd name="connsiteY0-12" fmla="*/ 4453 h 13374"/>
              <a:gd name="connsiteX1-13" fmla="*/ 2902 w 10000"/>
              <a:gd name="connsiteY1-14" fmla="*/ 780 h 13374"/>
              <a:gd name="connsiteX2-15" fmla="*/ 560 w 10000"/>
              <a:gd name="connsiteY2-16" fmla="*/ 0 h 13374"/>
              <a:gd name="connsiteX3-17" fmla="*/ 0 w 10000"/>
              <a:gd name="connsiteY3-18" fmla="*/ 13374 h 13374"/>
              <a:gd name="connsiteX4-19" fmla="*/ 10000 w 10000"/>
              <a:gd name="connsiteY4-20" fmla="*/ 4453 h 13374"/>
              <a:gd name="connsiteX0-21" fmla="*/ 10000 w 10000"/>
              <a:gd name="connsiteY0-22" fmla="*/ 4453 h 13374"/>
              <a:gd name="connsiteX1-23" fmla="*/ 2902 w 10000"/>
              <a:gd name="connsiteY1-24" fmla="*/ 780 h 13374"/>
              <a:gd name="connsiteX2-25" fmla="*/ 560 w 10000"/>
              <a:gd name="connsiteY2-26" fmla="*/ 0 h 13374"/>
              <a:gd name="connsiteX3-27" fmla="*/ 0 w 10000"/>
              <a:gd name="connsiteY3-28" fmla="*/ 13374 h 13374"/>
              <a:gd name="connsiteX4-29" fmla="*/ 10000 w 10000"/>
              <a:gd name="connsiteY4-30" fmla="*/ 4453 h 13374"/>
              <a:gd name="connsiteX0-31" fmla="*/ 10000 w 10000"/>
              <a:gd name="connsiteY0-32" fmla="*/ 4453 h 13374"/>
              <a:gd name="connsiteX1-33" fmla="*/ 2902 w 10000"/>
              <a:gd name="connsiteY1-34" fmla="*/ 780 h 13374"/>
              <a:gd name="connsiteX2-35" fmla="*/ 560 w 10000"/>
              <a:gd name="connsiteY2-36" fmla="*/ 0 h 13374"/>
              <a:gd name="connsiteX3-37" fmla="*/ 0 w 10000"/>
              <a:gd name="connsiteY3-38" fmla="*/ 13374 h 13374"/>
              <a:gd name="connsiteX4-39" fmla="*/ 10000 w 10000"/>
              <a:gd name="connsiteY4-40" fmla="*/ 4453 h 133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3374">
                <a:moveTo>
                  <a:pt x="10000" y="4453"/>
                </a:moveTo>
                <a:lnTo>
                  <a:pt x="2902" y="780"/>
                </a:lnTo>
                <a:lnTo>
                  <a:pt x="560" y="0"/>
                </a:lnTo>
                <a:cubicBezTo>
                  <a:pt x="403" y="3755"/>
                  <a:pt x="172" y="9295"/>
                  <a:pt x="0" y="13374"/>
                </a:cubicBezTo>
                <a:lnTo>
                  <a:pt x="10000" y="4453"/>
                </a:lnTo>
              </a:path>
            </a:pathLst>
          </a:custGeom>
          <a:solidFill>
            <a:srgbClr val="FFC000">
              <a:alpha val="89804"/>
            </a:srgbClr>
          </a:solidFill>
          <a:ln w="0">
            <a:noFill/>
            <a:prstDash val="solid"/>
            <a:round/>
          </a:ln>
        </p:spPr>
        <p:txBody>
          <a:bodyPr vert="horz" wrap="square" lIns="91440" tIns="45720" rIns="91440" bIns="45720" numCol="1" anchor="t" anchorCtr="0" compatLnSpc="1"/>
          <a:lstStyle/>
          <a:p>
            <a:endParaRPr lang="zh-CN" altLang="en-US"/>
          </a:p>
        </p:txBody>
      </p:sp>
      <p:sp>
        <p:nvSpPr>
          <p:cNvPr id="15" name="Freeform 6"/>
          <p:cNvSpPr/>
          <p:nvPr/>
        </p:nvSpPr>
        <p:spPr bwMode="auto">
          <a:xfrm>
            <a:off x="1210263" y="1376194"/>
            <a:ext cx="6779000" cy="2383324"/>
          </a:xfrm>
          <a:custGeom>
            <a:avLst/>
            <a:gdLst>
              <a:gd name="T0" fmla="*/ 0 w 523"/>
              <a:gd name="T1" fmla="*/ 157 h 182"/>
              <a:gd name="T2" fmla="*/ 7 w 523"/>
              <a:gd name="T3" fmla="*/ 12 h 182"/>
              <a:gd name="T4" fmla="*/ 519 w 523"/>
              <a:gd name="T5" fmla="*/ 0 h 182"/>
              <a:gd name="T6" fmla="*/ 523 w 523"/>
              <a:gd name="T7" fmla="*/ 182 h 182"/>
              <a:gd name="T8" fmla="*/ 0 w 523"/>
              <a:gd name="T9" fmla="*/ 157 h 182"/>
              <a:gd name="connsiteX0" fmla="*/ 0 w 10000"/>
              <a:gd name="connsiteY0" fmla="*/ 8626 h 10000"/>
              <a:gd name="connsiteX1" fmla="*/ 148 w 10000"/>
              <a:gd name="connsiteY1" fmla="*/ 1778 h 10000"/>
              <a:gd name="connsiteX2" fmla="*/ 9924 w 10000"/>
              <a:gd name="connsiteY2" fmla="*/ 0 h 10000"/>
              <a:gd name="connsiteX3" fmla="*/ 10000 w 10000"/>
              <a:gd name="connsiteY3" fmla="*/ 10000 h 10000"/>
              <a:gd name="connsiteX4" fmla="*/ 0 w 10000"/>
              <a:gd name="connsiteY4" fmla="*/ 862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8626"/>
                </a:moveTo>
                <a:cubicBezTo>
                  <a:pt x="49" y="6343"/>
                  <a:pt x="99" y="4061"/>
                  <a:pt x="148" y="1778"/>
                </a:cubicBezTo>
                <a:lnTo>
                  <a:pt x="9924" y="0"/>
                </a:lnTo>
                <a:cubicBezTo>
                  <a:pt x="9949" y="3333"/>
                  <a:pt x="9975" y="6667"/>
                  <a:pt x="10000" y="10000"/>
                </a:cubicBezTo>
                <a:lnTo>
                  <a:pt x="0" y="8626"/>
                </a:lnTo>
              </a:path>
            </a:pathLst>
          </a:custGeom>
          <a:solidFill>
            <a:srgbClr val="404040"/>
          </a:solidFill>
          <a:ln w="0">
            <a:noFill/>
            <a:prstDash val="solid"/>
            <a:round/>
          </a:ln>
        </p:spPr>
        <p:txBody>
          <a:bodyPr vert="horz" wrap="square" lIns="91440" tIns="45720" rIns="91440" bIns="45720" numCol="1" anchor="t" anchorCtr="0" compatLnSpc="1"/>
          <a:lstStyle/>
          <a:p>
            <a:endParaRPr lang="zh-CN" altLang="en-US"/>
          </a:p>
        </p:txBody>
      </p:sp>
      <p:sp>
        <p:nvSpPr>
          <p:cNvPr id="8" name="TextBox 7"/>
          <p:cNvSpPr txBox="1"/>
          <p:nvPr/>
        </p:nvSpPr>
        <p:spPr>
          <a:xfrm>
            <a:off x="2174240" y="2105025"/>
            <a:ext cx="4017645" cy="706755"/>
          </a:xfrm>
          <a:prstGeom prst="rect">
            <a:avLst/>
          </a:prstGeom>
          <a:noFill/>
        </p:spPr>
        <p:txBody>
          <a:bodyPr wrap="square" rtlCol="0">
            <a:spAutoFit/>
          </a:bodyPr>
          <a:lstStyle/>
          <a:p>
            <a:pPr indent="0">
              <a:buFont typeface="Wingdings" panose="05000000000000000000" pitchFamily="2" charset="2"/>
              <a:buNone/>
            </a:pPr>
            <a:r>
              <a:rPr lang="zh-CN" altLang="en-US" sz="4000" dirty="0">
                <a:solidFill>
                  <a:srgbClr val="FFFFFF"/>
                </a:solidFill>
                <a:latin typeface="微软雅黑" panose="020B0503020204020204" pitchFamily="34" charset="-122"/>
                <a:ea typeface="微软雅黑" panose="020B0503020204020204" pitchFamily="34" charset="-122"/>
              </a:rPr>
              <a:t>研究内容</a:t>
            </a:r>
            <a:endParaRPr lang="zh-CN" altLang="en-US" sz="4000"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spd="slow" advTm="13169">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right)">
                                      <p:cBhvr>
                                        <p:cTn id="11" dur="500"/>
                                        <p:tgtEl>
                                          <p:spTgt spid="1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anim calcmode="lin" valueType="num">
                                      <p:cBhvr>
                                        <p:cTn id="16" dur="500" fill="hold"/>
                                        <p:tgtEl>
                                          <p:spTgt spid="8"/>
                                        </p:tgtEl>
                                        <p:attrNameLst>
                                          <p:attrName>ppt_x</p:attrName>
                                        </p:attrNameLst>
                                      </p:cBhvr>
                                      <p:tavLst>
                                        <p:tav tm="0">
                                          <p:val>
                                            <p:strVal val="#ppt_x"/>
                                          </p:val>
                                        </p:tav>
                                        <p:tav tm="100000">
                                          <p:val>
                                            <p:strVal val="#ppt_x"/>
                                          </p:val>
                                        </p:tav>
                                      </p:tavLst>
                                    </p:anim>
                                    <p:anim calcmode="lin" valueType="num">
                                      <p:cBhvr>
                                        <p:cTn id="17"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0" y="483518"/>
            <a:ext cx="9144000" cy="0"/>
          </a:xfrm>
          <a:prstGeom prst="line">
            <a:avLst/>
          </a:prstGeom>
          <a:ln w="19050">
            <a:solidFill>
              <a:srgbClr val="414455"/>
            </a:solidFill>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611560" y="267494"/>
            <a:ext cx="1800200" cy="432048"/>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FFFF"/>
                </a:solidFill>
                <a:latin typeface="微软雅黑" panose="020B0503020204020204" pitchFamily="34" charset="-122"/>
                <a:ea typeface="微软雅黑" panose="020B0503020204020204" pitchFamily="34" charset="-122"/>
              </a:rPr>
              <a:t>研究内容</a:t>
            </a:r>
            <a:endParaRPr lang="zh-CN" altLang="en-US" b="1" dirty="0">
              <a:solidFill>
                <a:srgbClr val="FFFFFF"/>
              </a:solidFill>
              <a:latin typeface="微软雅黑" panose="020B0503020204020204" pitchFamily="34" charset="-122"/>
              <a:ea typeface="微软雅黑" panose="020B0503020204020204" pitchFamily="34" charset="-122"/>
            </a:endParaRPr>
          </a:p>
        </p:txBody>
      </p:sp>
      <p:sp>
        <p:nvSpPr>
          <p:cNvPr id="5" name="椭圆 4"/>
          <p:cNvSpPr/>
          <p:nvPr/>
        </p:nvSpPr>
        <p:spPr>
          <a:xfrm>
            <a:off x="4816475" y="1299210"/>
            <a:ext cx="3971925" cy="3597275"/>
          </a:xfrm>
          <a:prstGeom prst="ellipse">
            <a:avLst/>
          </a:prstGeom>
          <a:solidFill>
            <a:srgbClr val="404040"/>
          </a:solidFill>
          <a:ln w="25400" cap="flat" cmpd="sng" algn="ctr">
            <a:solidFill>
              <a:schemeClr val="bg1">
                <a:lumMod val="85000"/>
              </a:schemeClr>
            </a:solidFill>
            <a:prstDash val="solid"/>
          </a:ln>
          <a:effectLst/>
        </p:spPr>
        <p:txBody>
          <a:bodyPr lIns="68589" tIns="34295" rIns="68589" bIns="34295" rtlCol="0" anchor="ctr"/>
          <a:lstStyle/>
          <a:p>
            <a:pPr algn="ctr">
              <a:defRPr/>
            </a:pPr>
            <a:endParaRPr lang="en-US" kern="0">
              <a:solidFill>
                <a:sysClr val="window" lastClr="FFFFFF"/>
              </a:solidFill>
              <a:latin typeface="Calibri" panose="020F0502020204030204"/>
            </a:endParaRPr>
          </a:p>
        </p:txBody>
      </p:sp>
      <p:sp>
        <p:nvSpPr>
          <p:cNvPr id="6" name="椭圆 5"/>
          <p:cNvSpPr/>
          <p:nvPr/>
        </p:nvSpPr>
        <p:spPr>
          <a:xfrm>
            <a:off x="4984311" y="843494"/>
            <a:ext cx="534316" cy="534107"/>
          </a:xfrm>
          <a:prstGeom prst="ellipse">
            <a:avLst/>
          </a:prstGeom>
          <a:solidFill>
            <a:srgbClr val="404040"/>
          </a:solidFill>
          <a:ln w="57150" cap="flat" cmpd="sng" algn="ctr">
            <a:solidFill>
              <a:schemeClr val="bg1"/>
            </a:solidFill>
            <a:prstDash val="solid"/>
          </a:ln>
          <a:effectLst/>
        </p:spPr>
        <p:txBody>
          <a:bodyPr lIns="68589" tIns="34295" rIns="68589" bIns="34295" rtlCol="0" anchor="ctr"/>
          <a:lstStyle/>
          <a:p>
            <a:pPr algn="ctr">
              <a:defRPr/>
            </a:pPr>
            <a:r>
              <a:rPr lang="en-US" sz="2700" kern="0">
                <a:solidFill>
                  <a:sysClr val="window" lastClr="FFFFFF"/>
                </a:solidFill>
                <a:latin typeface="Calibri" panose="020F0502020204030204"/>
              </a:rPr>
              <a:t>2</a:t>
            </a:r>
            <a:endParaRPr lang="en-US" sz="2700" kern="0">
              <a:solidFill>
                <a:sysClr val="window" lastClr="FFFFFF"/>
              </a:solidFill>
              <a:latin typeface="Calibri" panose="020F0502020204030204"/>
            </a:endParaRPr>
          </a:p>
        </p:txBody>
      </p:sp>
      <p:sp>
        <p:nvSpPr>
          <p:cNvPr id="7" name="椭圆 6"/>
          <p:cNvSpPr/>
          <p:nvPr/>
        </p:nvSpPr>
        <p:spPr bwMode="auto">
          <a:xfrm>
            <a:off x="104140" y="1411605"/>
            <a:ext cx="4038600" cy="3484880"/>
          </a:xfrm>
          <a:prstGeom prst="ellipse">
            <a:avLst/>
          </a:prstGeom>
          <a:solidFill>
            <a:srgbClr val="FFC000">
              <a:alpha val="89804"/>
            </a:srgbClr>
          </a:solidFill>
          <a:ln w="0">
            <a:noFill/>
            <a:prstDash val="solid"/>
            <a:round/>
          </a:ln>
        </p:spPr>
        <p:txBody>
          <a:bodyPr vert="horz" wrap="square" lIns="91440" tIns="45720" rIns="91440" bIns="45720" numCol="1" rtlCol="0" anchor="t" anchorCtr="0" compatLnSpc="1">
            <a:noAutofit/>
          </a:bodyPr>
          <a:lstStyle/>
          <a:p>
            <a:pPr lvl="0" algn="l">
              <a:buClrTx/>
              <a:buSzTx/>
              <a:buFontTx/>
            </a:pPr>
            <a:endParaRPr lang="zh-CN" altLang="en-US">
              <a:sym typeface="+mn-ea"/>
            </a:endParaRPr>
          </a:p>
        </p:txBody>
      </p:sp>
      <p:sp>
        <p:nvSpPr>
          <p:cNvPr id="9" name="椭圆 8"/>
          <p:cNvSpPr/>
          <p:nvPr/>
        </p:nvSpPr>
        <p:spPr>
          <a:xfrm>
            <a:off x="320590" y="877714"/>
            <a:ext cx="534316" cy="534107"/>
          </a:xfrm>
          <a:prstGeom prst="ellipse">
            <a:avLst/>
          </a:prstGeom>
          <a:solidFill>
            <a:srgbClr val="404040"/>
          </a:solidFill>
          <a:ln w="57150" cap="flat" cmpd="sng" algn="ctr">
            <a:solidFill>
              <a:schemeClr val="bg1"/>
            </a:solidFill>
            <a:prstDash val="solid"/>
          </a:ln>
          <a:effectLst/>
        </p:spPr>
        <p:txBody>
          <a:bodyPr lIns="68589" tIns="34295" rIns="68589" bIns="34295" rtlCol="0" anchor="ctr"/>
          <a:lstStyle/>
          <a:p>
            <a:pPr algn="ctr">
              <a:defRPr/>
            </a:pPr>
            <a:r>
              <a:rPr lang="en-US" sz="2700" kern="0">
                <a:solidFill>
                  <a:sysClr val="window" lastClr="FFFFFF"/>
                </a:solidFill>
                <a:latin typeface="Calibri" panose="020F0502020204030204"/>
              </a:rPr>
              <a:t>1</a:t>
            </a:r>
            <a:endParaRPr lang="en-US" sz="2700" kern="0">
              <a:solidFill>
                <a:sysClr val="window" lastClr="FFFFFF"/>
              </a:solidFill>
              <a:latin typeface="Calibri" panose="020F0502020204030204"/>
            </a:endParaRPr>
          </a:p>
        </p:txBody>
      </p:sp>
      <p:sp>
        <p:nvSpPr>
          <p:cNvPr id="11" name="TextBox 10"/>
          <p:cNvSpPr txBox="1"/>
          <p:nvPr/>
        </p:nvSpPr>
        <p:spPr>
          <a:xfrm>
            <a:off x="946785" y="1899920"/>
            <a:ext cx="2353310" cy="2668905"/>
          </a:xfrm>
          <a:prstGeom prst="rect">
            <a:avLst/>
          </a:prstGeom>
          <a:noFill/>
        </p:spPr>
        <p:txBody>
          <a:bodyPr wrap="square" lIns="68589" tIns="34295" rIns="68589" bIns="34295" rtlCol="0">
            <a:spAutoFit/>
          </a:bodyPr>
          <a:lstStyle/>
          <a:p>
            <a:pPr>
              <a:lnSpc>
                <a:spcPct val="130000"/>
              </a:lnSpc>
            </a:pPr>
            <a:r>
              <a:rPr lang="en-US" altLang="zh-CN" sz="900">
                <a:solidFill>
                  <a:schemeClr val="tx1"/>
                </a:solidFill>
                <a:latin typeface="微软雅黑" panose="020B0503020204020204" pitchFamily="34" charset="-122"/>
                <a:ea typeface="微软雅黑" panose="020B0503020204020204" pitchFamily="34" charset="-122"/>
              </a:rPr>
              <a:t>      </a:t>
            </a:r>
            <a:r>
              <a:rPr lang="en-US" altLang="zh-CN" sz="1000">
                <a:solidFill>
                  <a:schemeClr val="tx1"/>
                </a:solidFill>
                <a:latin typeface="微软雅黑" panose="020B0503020204020204" pitchFamily="34" charset="-122"/>
                <a:ea typeface="微软雅黑" panose="020B0503020204020204" pitchFamily="34" charset="-122"/>
              </a:rPr>
              <a:t> </a:t>
            </a:r>
            <a:r>
              <a:rPr lang="zh-CN" altLang="en-US" sz="1000">
                <a:solidFill>
                  <a:schemeClr val="tx1"/>
                </a:solidFill>
                <a:latin typeface="微软雅黑" panose="020B0503020204020204" pitchFamily="34" charset="-122"/>
                <a:ea typeface="微软雅黑" panose="020B0503020204020204" pitchFamily="34" charset="-122"/>
              </a:rPr>
              <a:t>现在的隐蔽通信技术虽然已经取得了一定研究成果，但仍然存在易被检测以及性能较低等问题。就木马发展至今而言，高隐藏性已经成为木马的一大特征，所以我们研究现今主要的木马隐蔽通信技术，为隐蔽通信技术的良好实现以及针对木马的检测打下良好的基础。木马隐蔽通信技术具体来说可以分为真隐藏和假隐藏，真隐藏是通过技术手段，使用户无法通过工具，如netstat命令查看通信端口。假隐藏是指端口还在，只是使用户误认为是正常端口，如端口复用技术</a:t>
            </a:r>
            <a:r>
              <a:rPr lang="zh-CN" altLang="en-US" sz="900">
                <a:solidFill>
                  <a:schemeClr val="tx1"/>
                </a:solidFill>
                <a:latin typeface="微软雅黑" panose="020B0503020204020204" pitchFamily="34" charset="-122"/>
                <a:ea typeface="微软雅黑" panose="020B0503020204020204" pitchFamily="34" charset="-122"/>
              </a:rPr>
              <a:t>。</a:t>
            </a:r>
            <a:endParaRPr lang="zh-CN" altLang="en-US" sz="900">
              <a:solidFill>
                <a:schemeClr val="tx1"/>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854710" y="990600"/>
            <a:ext cx="2445385" cy="307975"/>
          </a:xfrm>
          <a:prstGeom prst="rect">
            <a:avLst/>
          </a:prstGeom>
          <a:noFill/>
        </p:spPr>
        <p:txBody>
          <a:bodyPr wrap="square" lIns="68589" tIns="34295" rIns="68589" bIns="34295" rtlCol="0">
            <a:spAutoFit/>
          </a:bodyPr>
          <a:lstStyle/>
          <a:p>
            <a:pPr>
              <a:lnSpc>
                <a:spcPct val="130000"/>
              </a:lnSpc>
            </a:pPr>
            <a:r>
              <a:rPr lang="zh-CN" altLang="en-US" sz="1200" b="1" dirty="0">
                <a:solidFill>
                  <a:schemeClr val="tx1"/>
                </a:solidFill>
                <a:latin typeface="+mn-ea"/>
              </a:rPr>
              <a:t>针对主要的木马隐蔽通信技术研究</a:t>
            </a:r>
            <a:endParaRPr lang="zh-CN" altLang="en-US" sz="1200" b="1" dirty="0">
              <a:solidFill>
                <a:schemeClr val="tx1"/>
              </a:solidFill>
              <a:latin typeface="+mn-ea"/>
            </a:endParaRPr>
          </a:p>
        </p:txBody>
      </p:sp>
      <p:sp>
        <p:nvSpPr>
          <p:cNvPr id="13" name="TextBox 12"/>
          <p:cNvSpPr txBox="1"/>
          <p:nvPr/>
        </p:nvSpPr>
        <p:spPr>
          <a:xfrm>
            <a:off x="5518785" y="932180"/>
            <a:ext cx="2949575" cy="307975"/>
          </a:xfrm>
          <a:prstGeom prst="rect">
            <a:avLst/>
          </a:prstGeom>
          <a:noFill/>
        </p:spPr>
        <p:txBody>
          <a:bodyPr wrap="square" lIns="68589" tIns="34295" rIns="68589" bIns="34295" rtlCol="0">
            <a:spAutoFit/>
          </a:bodyPr>
          <a:lstStyle/>
          <a:p>
            <a:pPr algn="l">
              <a:lnSpc>
                <a:spcPct val="130000"/>
              </a:lnSpc>
              <a:buClrTx/>
              <a:buSzTx/>
              <a:buFontTx/>
            </a:pPr>
            <a:r>
              <a:rPr lang="zh-CN" altLang="en-US" sz="1200" b="1" dirty="0">
                <a:latin typeface="+mn-ea"/>
              </a:rPr>
              <a:t>研究并设计实现一种新的端口隐藏方式</a:t>
            </a:r>
            <a:endParaRPr lang="zh-CN" altLang="en-US" sz="1200" b="1" dirty="0">
              <a:latin typeface="+mn-ea"/>
            </a:endParaRPr>
          </a:p>
        </p:txBody>
      </p:sp>
      <p:sp>
        <p:nvSpPr>
          <p:cNvPr id="2" name="TextBox 10"/>
          <p:cNvSpPr txBox="1"/>
          <p:nvPr/>
        </p:nvSpPr>
        <p:spPr>
          <a:xfrm>
            <a:off x="5700395" y="1825625"/>
            <a:ext cx="2314575" cy="2668905"/>
          </a:xfrm>
          <a:prstGeom prst="rect">
            <a:avLst/>
          </a:prstGeom>
          <a:noFill/>
        </p:spPr>
        <p:txBody>
          <a:bodyPr wrap="square" lIns="68589" tIns="34295" rIns="68589" bIns="34295" rtlCol="0">
            <a:spAutoFit/>
          </a:bodyPr>
          <a:p>
            <a:pPr>
              <a:lnSpc>
                <a:spcPct val="130000"/>
              </a:lnSpc>
            </a:pPr>
            <a:r>
              <a:rPr lang="en-US" altLang="zh-CN" sz="900">
                <a:solidFill>
                  <a:schemeClr val="tx1"/>
                </a:solidFill>
                <a:latin typeface="微软雅黑" panose="020B0503020204020204" pitchFamily="34" charset="-122"/>
                <a:ea typeface="微软雅黑" panose="020B0503020204020204" pitchFamily="34" charset="-122"/>
              </a:rPr>
              <a:t>       </a:t>
            </a:r>
            <a:r>
              <a:rPr lang="zh-CN" altLang="en-US" sz="1000">
                <a:solidFill>
                  <a:schemeClr val="bg1"/>
                </a:solidFill>
                <a:latin typeface="微软雅黑" panose="020B0503020204020204" pitchFamily="34" charset="-122"/>
                <a:ea typeface="微软雅黑" panose="020B0503020204020204" pitchFamily="34" charset="-122"/>
              </a:rPr>
              <a:t>木马隐藏技术中，对通讯端口的隐藏是一大方面。为了研究发掘现存的端口隐藏技术的缺陷，本文的第二个工作就是研究并设计实现一种新的端口隐藏技术。大多数木马都是用TCP通讯，这样就会有一个控制端与被控端之间维持的TCP连接，为了起到木马本体的隐藏效果，这个端口是必须要隐藏的。现存的端口隐藏技术主要有以下几个方法：</a:t>
            </a:r>
            <a:endParaRPr lang="zh-CN" altLang="en-US" sz="100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1000">
                <a:solidFill>
                  <a:schemeClr val="bg1"/>
                </a:solidFill>
                <a:latin typeface="微软雅黑" panose="020B0503020204020204" pitchFamily="34" charset="-122"/>
                <a:ea typeface="微软雅黑" panose="020B0503020204020204" pitchFamily="34" charset="-122"/>
              </a:rPr>
              <a:t>Hook技术；利用TCP/IP协议中的冗余字段来构造数据包；端口复用；过滤驱动技术，如基于NDIS中间层驱动技术的隐蔽通信技术。</a:t>
            </a:r>
            <a:endParaRPr lang="zh-CN" altLang="en-US" sz="10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0">
    <p:push/>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16" presetClass="entr" presetSubtype="42" fill="hold" grpId="0"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barn(outHorizontal)">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000"/>
                                </p:stCondLst>
                                <p:childTnLst>
                                  <p:par>
                                    <p:cTn id="16" presetID="2" presetClass="entr" presetSubtype="8" fill="hold" grpId="0" nodeType="afterEffect" p14:presetBounceEnd="46000">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14:bounceEnd="46000">
                                          <p:cBhvr additive="base">
                                            <p:cTn id="18" dur="500" fill="hold"/>
                                            <p:tgtEl>
                                              <p:spTgt spid="7"/>
                                            </p:tgtEl>
                                            <p:attrNameLst>
                                              <p:attrName>ppt_x</p:attrName>
                                            </p:attrNameLst>
                                          </p:cBhvr>
                                          <p:tavLst>
                                            <p:tav tm="0">
                                              <p:val>
                                                <p:strVal val="0-#ppt_w/2"/>
                                              </p:val>
                                            </p:tav>
                                            <p:tav tm="100000">
                                              <p:val>
                                                <p:strVal val="#ppt_x"/>
                                              </p:val>
                                            </p:tav>
                                          </p:tavLst>
                                        </p:anim>
                                        <p:anim calcmode="lin" valueType="num" p14:bounceEnd="46000">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Effect transition="in" filter="fade">
                                          <p:cBhvr>
                                            <p:cTn id="34" dur="500"/>
                                            <p:tgtEl>
                                              <p:spTgt spid="6"/>
                                            </p:tgtEl>
                                          </p:cBhvr>
                                        </p:animEffect>
                                      </p:childTnLst>
                                    </p:cTn>
                                  </p:par>
                                </p:childTnLst>
                              </p:cTn>
                            </p:par>
                            <p:par>
                              <p:cTn id="35" fill="hold">
                                <p:stCondLst>
                                  <p:cond delay="2500"/>
                                </p:stCondLst>
                                <p:childTnLst>
                                  <p:par>
                                    <p:cTn id="36" presetID="12" presetClass="entr" presetSubtype="8"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p:tgtEl>
                                              <p:spTgt spid="12"/>
                                            </p:tgtEl>
                                            <p:attrNameLst>
                                              <p:attrName>ppt_x</p:attrName>
                                            </p:attrNameLst>
                                          </p:cBhvr>
                                          <p:tavLst>
                                            <p:tav tm="0">
                                              <p:val>
                                                <p:strVal val="#ppt_x-#ppt_w*1.125000"/>
                                              </p:val>
                                            </p:tav>
                                            <p:tav tm="100000">
                                              <p:val>
                                                <p:strVal val="#ppt_x"/>
                                              </p:val>
                                            </p:tav>
                                          </p:tavLst>
                                        </p:anim>
                                        <p:animEffect transition="in" filter="wipe(right)">
                                          <p:cBhvr>
                                            <p:cTn id="39" dur="500"/>
                                            <p:tgtEl>
                                              <p:spTgt spid="12"/>
                                            </p:tgtEl>
                                          </p:cBhvr>
                                        </p:animEffect>
                                      </p:childTnLst>
                                    </p:cTn>
                                  </p:par>
                                  <p:par>
                                    <p:cTn id="40" presetID="12" presetClass="entr" presetSubtype="8"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p:tgtEl>
                                              <p:spTgt spid="13"/>
                                            </p:tgtEl>
                                            <p:attrNameLst>
                                              <p:attrName>ppt_x</p:attrName>
                                            </p:attrNameLst>
                                          </p:cBhvr>
                                          <p:tavLst>
                                            <p:tav tm="0">
                                              <p:val>
                                                <p:strVal val="#ppt_x-#ppt_w*1.125000"/>
                                              </p:val>
                                            </p:tav>
                                            <p:tav tm="100000">
                                              <p:val>
                                                <p:strVal val="#ppt_x"/>
                                              </p:val>
                                            </p:tav>
                                          </p:tavLst>
                                        </p:anim>
                                        <p:animEffect transition="in" filter="wipe(right)">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9" grpId="0" bldLvl="0" animBg="1"/>
          <p:bldP spid="11" grpId="0"/>
          <p:bldP spid="12" grpId="0"/>
          <p:bldP spid="1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16" presetClass="entr" presetSubtype="42" fill="hold" grpId="0"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barn(outHorizontal)">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0-#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Effect transition="in" filter="fade">
                                          <p:cBhvr>
                                            <p:cTn id="34" dur="500"/>
                                            <p:tgtEl>
                                              <p:spTgt spid="6"/>
                                            </p:tgtEl>
                                          </p:cBhvr>
                                        </p:animEffect>
                                      </p:childTnLst>
                                    </p:cTn>
                                  </p:par>
                                </p:childTnLst>
                              </p:cTn>
                            </p:par>
                            <p:par>
                              <p:cTn id="35" fill="hold">
                                <p:stCondLst>
                                  <p:cond delay="2500"/>
                                </p:stCondLst>
                                <p:childTnLst>
                                  <p:par>
                                    <p:cTn id="36" presetID="12" presetClass="entr" presetSubtype="8"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p:tgtEl>
                                              <p:spTgt spid="12"/>
                                            </p:tgtEl>
                                            <p:attrNameLst>
                                              <p:attrName>ppt_x</p:attrName>
                                            </p:attrNameLst>
                                          </p:cBhvr>
                                          <p:tavLst>
                                            <p:tav tm="0">
                                              <p:val>
                                                <p:strVal val="#ppt_x-#ppt_w*1.125000"/>
                                              </p:val>
                                            </p:tav>
                                            <p:tav tm="100000">
                                              <p:val>
                                                <p:strVal val="#ppt_x"/>
                                              </p:val>
                                            </p:tav>
                                          </p:tavLst>
                                        </p:anim>
                                        <p:animEffect transition="in" filter="wipe(right)">
                                          <p:cBhvr>
                                            <p:cTn id="39" dur="500"/>
                                            <p:tgtEl>
                                              <p:spTgt spid="12"/>
                                            </p:tgtEl>
                                          </p:cBhvr>
                                        </p:animEffect>
                                      </p:childTnLst>
                                    </p:cTn>
                                  </p:par>
                                  <p:par>
                                    <p:cTn id="40" presetID="12" presetClass="entr" presetSubtype="8"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p:tgtEl>
                                              <p:spTgt spid="13"/>
                                            </p:tgtEl>
                                            <p:attrNameLst>
                                              <p:attrName>ppt_x</p:attrName>
                                            </p:attrNameLst>
                                          </p:cBhvr>
                                          <p:tavLst>
                                            <p:tav tm="0">
                                              <p:val>
                                                <p:strVal val="#ppt_x-#ppt_w*1.125000"/>
                                              </p:val>
                                            </p:tav>
                                            <p:tav tm="100000">
                                              <p:val>
                                                <p:strVal val="#ppt_x"/>
                                              </p:val>
                                            </p:tav>
                                          </p:tavLst>
                                        </p:anim>
                                        <p:animEffect transition="in" filter="wipe(right)">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9" grpId="0" bldLvl="0" animBg="1"/>
          <p:bldP spid="11" grpId="0"/>
          <p:bldP spid="12" grpId="0"/>
          <p:bldP spid="13"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4" name="Freeform 7"/>
          <p:cNvSpPr/>
          <p:nvPr/>
        </p:nvSpPr>
        <p:spPr bwMode="auto">
          <a:xfrm>
            <a:off x="2629046" y="3416890"/>
            <a:ext cx="5405054" cy="960775"/>
          </a:xfrm>
          <a:custGeom>
            <a:avLst/>
            <a:gdLst>
              <a:gd name="T0" fmla="*/ 417 w 417"/>
              <a:gd name="T1" fmla="*/ 15 h 139"/>
              <a:gd name="T2" fmla="*/ 121 w 417"/>
              <a:gd name="T3" fmla="*/ 0 h 139"/>
              <a:gd name="T4" fmla="*/ 53 w 417"/>
              <a:gd name="T5" fmla="*/ 50 h 139"/>
              <a:gd name="T6" fmla="*/ 0 w 417"/>
              <a:gd name="T7" fmla="*/ 139 h 139"/>
              <a:gd name="T8" fmla="*/ 417 w 417"/>
              <a:gd name="T9" fmla="*/ 15 h 139"/>
              <a:gd name="connsiteX0" fmla="*/ 10000 w 10000"/>
              <a:gd name="connsiteY0" fmla="*/ 1373 h 10294"/>
              <a:gd name="connsiteX1" fmla="*/ 2902 w 10000"/>
              <a:gd name="connsiteY1" fmla="*/ 294 h 10294"/>
              <a:gd name="connsiteX2" fmla="*/ 775 w 10000"/>
              <a:gd name="connsiteY2" fmla="*/ 0 h 10294"/>
              <a:gd name="connsiteX3" fmla="*/ 0 w 10000"/>
              <a:gd name="connsiteY3" fmla="*/ 10294 h 10294"/>
              <a:gd name="connsiteX4" fmla="*/ 10000 w 10000"/>
              <a:gd name="connsiteY4" fmla="*/ 1373 h 10294"/>
              <a:gd name="connsiteX0-1" fmla="*/ 10000 w 10000"/>
              <a:gd name="connsiteY0-2" fmla="*/ 3673 h 12594"/>
              <a:gd name="connsiteX1-3" fmla="*/ 2902 w 10000"/>
              <a:gd name="connsiteY1-4" fmla="*/ 0 h 12594"/>
              <a:gd name="connsiteX2-5" fmla="*/ 775 w 10000"/>
              <a:gd name="connsiteY2-6" fmla="*/ 2300 h 12594"/>
              <a:gd name="connsiteX3-7" fmla="*/ 0 w 10000"/>
              <a:gd name="connsiteY3-8" fmla="*/ 12594 h 12594"/>
              <a:gd name="connsiteX4-9" fmla="*/ 10000 w 10000"/>
              <a:gd name="connsiteY4-10" fmla="*/ 3673 h 12594"/>
              <a:gd name="connsiteX0-11" fmla="*/ 10000 w 10000"/>
              <a:gd name="connsiteY0-12" fmla="*/ 4453 h 13374"/>
              <a:gd name="connsiteX1-13" fmla="*/ 2902 w 10000"/>
              <a:gd name="connsiteY1-14" fmla="*/ 780 h 13374"/>
              <a:gd name="connsiteX2-15" fmla="*/ 560 w 10000"/>
              <a:gd name="connsiteY2-16" fmla="*/ 0 h 13374"/>
              <a:gd name="connsiteX3-17" fmla="*/ 0 w 10000"/>
              <a:gd name="connsiteY3-18" fmla="*/ 13374 h 13374"/>
              <a:gd name="connsiteX4-19" fmla="*/ 10000 w 10000"/>
              <a:gd name="connsiteY4-20" fmla="*/ 4453 h 13374"/>
              <a:gd name="connsiteX0-21" fmla="*/ 10000 w 10000"/>
              <a:gd name="connsiteY0-22" fmla="*/ 4453 h 13374"/>
              <a:gd name="connsiteX1-23" fmla="*/ 2902 w 10000"/>
              <a:gd name="connsiteY1-24" fmla="*/ 780 h 13374"/>
              <a:gd name="connsiteX2-25" fmla="*/ 560 w 10000"/>
              <a:gd name="connsiteY2-26" fmla="*/ 0 h 13374"/>
              <a:gd name="connsiteX3-27" fmla="*/ 0 w 10000"/>
              <a:gd name="connsiteY3-28" fmla="*/ 13374 h 13374"/>
              <a:gd name="connsiteX4-29" fmla="*/ 10000 w 10000"/>
              <a:gd name="connsiteY4-30" fmla="*/ 4453 h 13374"/>
              <a:gd name="connsiteX0-31" fmla="*/ 10000 w 10000"/>
              <a:gd name="connsiteY0-32" fmla="*/ 4453 h 13374"/>
              <a:gd name="connsiteX1-33" fmla="*/ 2902 w 10000"/>
              <a:gd name="connsiteY1-34" fmla="*/ 780 h 13374"/>
              <a:gd name="connsiteX2-35" fmla="*/ 560 w 10000"/>
              <a:gd name="connsiteY2-36" fmla="*/ 0 h 13374"/>
              <a:gd name="connsiteX3-37" fmla="*/ 0 w 10000"/>
              <a:gd name="connsiteY3-38" fmla="*/ 13374 h 13374"/>
              <a:gd name="connsiteX4-39" fmla="*/ 10000 w 10000"/>
              <a:gd name="connsiteY4-40" fmla="*/ 4453 h 133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3374">
                <a:moveTo>
                  <a:pt x="10000" y="4453"/>
                </a:moveTo>
                <a:lnTo>
                  <a:pt x="2902" y="780"/>
                </a:lnTo>
                <a:lnTo>
                  <a:pt x="560" y="0"/>
                </a:lnTo>
                <a:cubicBezTo>
                  <a:pt x="403" y="3755"/>
                  <a:pt x="172" y="9295"/>
                  <a:pt x="0" y="13374"/>
                </a:cubicBezTo>
                <a:lnTo>
                  <a:pt x="10000" y="4453"/>
                </a:lnTo>
              </a:path>
            </a:pathLst>
          </a:custGeom>
          <a:solidFill>
            <a:srgbClr val="FFC000">
              <a:alpha val="89804"/>
            </a:srgbClr>
          </a:solidFill>
          <a:ln w="0">
            <a:noFill/>
            <a:prstDash val="solid"/>
            <a:round/>
          </a:ln>
        </p:spPr>
        <p:txBody>
          <a:bodyPr vert="horz" wrap="square" lIns="91440" tIns="45720" rIns="91440" bIns="45720" numCol="1" anchor="t" anchorCtr="0" compatLnSpc="1"/>
          <a:lstStyle/>
          <a:p>
            <a:endParaRPr lang="zh-CN" altLang="en-US"/>
          </a:p>
        </p:txBody>
      </p:sp>
      <p:sp>
        <p:nvSpPr>
          <p:cNvPr id="15" name="Freeform 6"/>
          <p:cNvSpPr/>
          <p:nvPr/>
        </p:nvSpPr>
        <p:spPr bwMode="auto">
          <a:xfrm>
            <a:off x="1210263" y="1376194"/>
            <a:ext cx="6779000" cy="2383324"/>
          </a:xfrm>
          <a:custGeom>
            <a:avLst/>
            <a:gdLst>
              <a:gd name="T0" fmla="*/ 0 w 523"/>
              <a:gd name="T1" fmla="*/ 157 h 182"/>
              <a:gd name="T2" fmla="*/ 7 w 523"/>
              <a:gd name="T3" fmla="*/ 12 h 182"/>
              <a:gd name="T4" fmla="*/ 519 w 523"/>
              <a:gd name="T5" fmla="*/ 0 h 182"/>
              <a:gd name="T6" fmla="*/ 523 w 523"/>
              <a:gd name="T7" fmla="*/ 182 h 182"/>
              <a:gd name="T8" fmla="*/ 0 w 523"/>
              <a:gd name="T9" fmla="*/ 157 h 182"/>
              <a:gd name="connsiteX0" fmla="*/ 0 w 10000"/>
              <a:gd name="connsiteY0" fmla="*/ 8626 h 10000"/>
              <a:gd name="connsiteX1" fmla="*/ 148 w 10000"/>
              <a:gd name="connsiteY1" fmla="*/ 1778 h 10000"/>
              <a:gd name="connsiteX2" fmla="*/ 9924 w 10000"/>
              <a:gd name="connsiteY2" fmla="*/ 0 h 10000"/>
              <a:gd name="connsiteX3" fmla="*/ 10000 w 10000"/>
              <a:gd name="connsiteY3" fmla="*/ 10000 h 10000"/>
              <a:gd name="connsiteX4" fmla="*/ 0 w 10000"/>
              <a:gd name="connsiteY4" fmla="*/ 862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8626"/>
                </a:moveTo>
                <a:cubicBezTo>
                  <a:pt x="49" y="6343"/>
                  <a:pt x="99" y="4061"/>
                  <a:pt x="148" y="1778"/>
                </a:cubicBezTo>
                <a:lnTo>
                  <a:pt x="9924" y="0"/>
                </a:lnTo>
                <a:cubicBezTo>
                  <a:pt x="9949" y="3333"/>
                  <a:pt x="9975" y="6667"/>
                  <a:pt x="10000" y="10000"/>
                </a:cubicBezTo>
                <a:lnTo>
                  <a:pt x="0" y="8626"/>
                </a:lnTo>
              </a:path>
            </a:pathLst>
          </a:custGeom>
          <a:solidFill>
            <a:srgbClr val="404040"/>
          </a:solidFill>
          <a:ln w="0">
            <a:noFill/>
            <a:prstDash val="solid"/>
            <a:round/>
          </a:ln>
        </p:spPr>
        <p:txBody>
          <a:bodyPr vert="horz" wrap="square" lIns="91440" tIns="45720" rIns="91440" bIns="45720" numCol="1" anchor="t" anchorCtr="0" compatLnSpc="1"/>
          <a:lstStyle/>
          <a:p>
            <a:endParaRPr lang="zh-CN" altLang="en-US"/>
          </a:p>
        </p:txBody>
      </p:sp>
      <p:sp>
        <p:nvSpPr>
          <p:cNvPr id="8" name="TextBox 7"/>
          <p:cNvSpPr txBox="1"/>
          <p:nvPr/>
        </p:nvSpPr>
        <p:spPr>
          <a:xfrm>
            <a:off x="2174240" y="2105025"/>
            <a:ext cx="4017645" cy="706755"/>
          </a:xfrm>
          <a:prstGeom prst="rect">
            <a:avLst/>
          </a:prstGeom>
          <a:noFill/>
        </p:spPr>
        <p:txBody>
          <a:bodyPr wrap="square" rtlCol="0">
            <a:spAutoFit/>
          </a:bodyPr>
          <a:lstStyle/>
          <a:p>
            <a:pPr indent="0">
              <a:buFont typeface="Wingdings" panose="05000000000000000000" pitchFamily="2" charset="2"/>
              <a:buNone/>
            </a:pPr>
            <a:r>
              <a:rPr lang="zh-CN" altLang="en-US" sz="4000" dirty="0">
                <a:solidFill>
                  <a:srgbClr val="FFFFFF"/>
                </a:solidFill>
                <a:latin typeface="微软雅黑" panose="020B0503020204020204" pitchFamily="34" charset="-122"/>
                <a:ea typeface="微软雅黑" panose="020B0503020204020204" pitchFamily="34" charset="-122"/>
              </a:rPr>
              <a:t>研究思路</a:t>
            </a:r>
            <a:endParaRPr lang="zh-CN" altLang="en-US" sz="4000"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spd="slow" advTm="13169">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right)">
                                      <p:cBhvr>
                                        <p:cTn id="11" dur="500"/>
                                        <p:tgtEl>
                                          <p:spTgt spid="1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anim calcmode="lin" valueType="num">
                                      <p:cBhvr>
                                        <p:cTn id="16" dur="500" fill="hold"/>
                                        <p:tgtEl>
                                          <p:spTgt spid="8"/>
                                        </p:tgtEl>
                                        <p:attrNameLst>
                                          <p:attrName>ppt_x</p:attrName>
                                        </p:attrNameLst>
                                      </p:cBhvr>
                                      <p:tavLst>
                                        <p:tav tm="0">
                                          <p:val>
                                            <p:strVal val="#ppt_x"/>
                                          </p:val>
                                        </p:tav>
                                        <p:tav tm="100000">
                                          <p:val>
                                            <p:strVal val="#ppt_x"/>
                                          </p:val>
                                        </p:tav>
                                      </p:tavLst>
                                    </p:anim>
                                    <p:anim calcmode="lin" valueType="num">
                                      <p:cBhvr>
                                        <p:cTn id="17"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P spid="8"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1677</Words>
  <Application>WPS 演示</Application>
  <PresentationFormat>全屏显示(16:9)</PresentationFormat>
  <Paragraphs>125</Paragraphs>
  <Slides>13</Slides>
  <Notes>14</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13</vt:i4>
      </vt:variant>
    </vt:vector>
  </HeadingPairs>
  <TitlesOfParts>
    <vt:vector size="31" baseType="lpstr">
      <vt:lpstr>Arial</vt:lpstr>
      <vt:lpstr>宋体</vt:lpstr>
      <vt:lpstr>Wingdings</vt:lpstr>
      <vt:lpstr>微软雅黑</vt:lpstr>
      <vt:lpstr>Impact</vt:lpstr>
      <vt:lpstr>Calibri</vt:lpstr>
      <vt:lpstr>Broadway BT</vt:lpstr>
      <vt:lpstr>Broadway</vt:lpstr>
      <vt:lpstr>Arial Unicode MS</vt:lpstr>
      <vt:lpstr>华文黑体</vt:lpstr>
      <vt:lpstr>黑体</vt:lpstr>
      <vt:lpstr>Calibri</vt:lpstr>
      <vt:lpstr>Arial Unicode MS</vt:lpstr>
      <vt:lpstr>汉仪大黑简</vt:lpstr>
      <vt:lpstr>Arial</vt:lpstr>
      <vt:lpstr>华文楷体</vt:lpstr>
      <vt:lpstr>华文细黑</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category>www.1ppt.com</cp:category>
  <cp:lastModifiedBy>二莽子</cp:lastModifiedBy>
  <cp:revision>192</cp:revision>
  <dcterms:created xsi:type="dcterms:W3CDTF">2015-04-06T10:58:00Z</dcterms:created>
  <dcterms:modified xsi:type="dcterms:W3CDTF">2019-11-20T14:23:11Z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