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72" r:id="rId3"/>
    <p:sldId id="258" r:id="rId4"/>
    <p:sldId id="345" r:id="rId5"/>
    <p:sldId id="346" r:id="rId6"/>
    <p:sldId id="355" r:id="rId7"/>
    <p:sldId id="357" r:id="rId8"/>
    <p:sldId id="358" r:id="rId9"/>
    <p:sldId id="359" r:id="rId10"/>
    <p:sldId id="360" r:id="rId11"/>
    <p:sldId id="362" r:id="rId12"/>
    <p:sldId id="361" r:id="rId13"/>
    <p:sldId id="363" r:id="rId14"/>
    <p:sldId id="332" r:id="rId15"/>
    <p:sldId id="364" r:id="rId16"/>
    <p:sldId id="365" r:id="rId17"/>
    <p:sldId id="366" r:id="rId18"/>
    <p:sldId id="367" r:id="rId19"/>
    <p:sldId id="368" r:id="rId20"/>
    <p:sldId id="369" r:id="rId21"/>
    <p:sldId id="26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懿 张" initials="子懿" lastIdx="1" clrIdx="0">
    <p:extLst>
      <p:ext uri="{19B8F6BF-5375-455C-9EA6-DF929625EA0E}">
        <p15:presenceInfo xmlns:p15="http://schemas.microsoft.com/office/powerpoint/2012/main" userId="37d7e1a9a6601a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68008" autoAdjust="0"/>
  </p:normalViewPr>
  <p:slideViewPr>
    <p:cSldViewPr snapToGrid="0">
      <p:cViewPr varScale="1">
        <p:scale>
          <a:sx n="45" d="100"/>
          <a:sy n="45" d="100"/>
        </p:scale>
        <p:origin x="1540" y="56"/>
      </p:cViewPr>
      <p:guideLst/>
    </p:cSldViewPr>
  </p:slideViewPr>
  <p:notesTextViewPr>
    <p:cViewPr>
      <p:scale>
        <a:sx n="125" d="100"/>
        <a:sy n="125" d="100"/>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2020/6/17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141547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248433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3719258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422823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接下来介绍使用</a:t>
            </a:r>
            <a:r>
              <a:rPr lang="en-US" altLang="zh-CN" dirty="0"/>
              <a:t>3D</a:t>
            </a:r>
            <a:r>
              <a:rPr lang="zh-CN" altLang="en-US" dirty="0"/>
              <a:t>卷积加代价容器的方法，最早由这篇论文提出，网络模型的名字叫做</a:t>
            </a:r>
            <a:r>
              <a:rPr lang="en-US" altLang="zh-CN" dirty="0" err="1"/>
              <a:t>GCNet</a:t>
            </a:r>
            <a:endParaRPr lang="en-US" altLang="zh-CN"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307117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1081707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16</a:t>
            </a:fld>
            <a:endParaRPr lang="zh-CN" altLang="en-US"/>
          </a:p>
        </p:txBody>
      </p:sp>
    </p:spTree>
    <p:extLst>
      <p:ext uri="{BB962C8B-B14F-4D97-AF65-F5344CB8AC3E}">
        <p14:creationId xmlns:p14="http://schemas.microsoft.com/office/powerpoint/2010/main" val="884831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17</a:t>
            </a:fld>
            <a:endParaRPr lang="zh-CN" altLang="en-US"/>
          </a:p>
        </p:txBody>
      </p:sp>
    </p:spTree>
    <p:extLst>
      <p:ext uri="{BB962C8B-B14F-4D97-AF65-F5344CB8AC3E}">
        <p14:creationId xmlns:p14="http://schemas.microsoft.com/office/powerpoint/2010/main" val="1110372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18</a:t>
            </a:fld>
            <a:endParaRPr lang="zh-CN" altLang="en-US"/>
          </a:p>
        </p:txBody>
      </p:sp>
    </p:spTree>
    <p:extLst>
      <p:ext uri="{BB962C8B-B14F-4D97-AF65-F5344CB8AC3E}">
        <p14:creationId xmlns:p14="http://schemas.microsoft.com/office/powerpoint/2010/main" val="33107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19</a:t>
            </a:fld>
            <a:endParaRPr lang="zh-CN" altLang="en-US"/>
          </a:p>
        </p:txBody>
      </p:sp>
    </p:spTree>
    <p:extLst>
      <p:ext uri="{BB962C8B-B14F-4D97-AF65-F5344CB8AC3E}">
        <p14:creationId xmlns:p14="http://schemas.microsoft.com/office/powerpoint/2010/main" val="202405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96559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20</a:t>
            </a:fld>
            <a:endParaRPr lang="zh-CN" altLang="en-US"/>
          </a:p>
        </p:txBody>
      </p:sp>
    </p:spTree>
    <p:extLst>
      <p:ext uri="{BB962C8B-B14F-4D97-AF65-F5344CB8AC3E}">
        <p14:creationId xmlns:p14="http://schemas.microsoft.com/office/powerpoint/2010/main" val="329922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21</a:t>
            </a:fld>
            <a:endParaRPr lang="zh-CN" altLang="en-US"/>
          </a:p>
        </p:txBody>
      </p:sp>
    </p:spTree>
    <p:extLst>
      <p:ext uri="{BB962C8B-B14F-4D97-AF65-F5344CB8AC3E}">
        <p14:creationId xmlns:p14="http://schemas.microsoft.com/office/powerpoint/2010/main" val="54193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870562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68141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葡萄酒的十一个属性均是以连续浮点值给出，因此不需要对输入进行额外的编码处理，只需要将其从</a:t>
            </a:r>
            <a:r>
              <a:rPr lang="en-US" altLang="zh-CN" sz="1200" kern="1200" dirty="0">
                <a:solidFill>
                  <a:schemeClr val="tx1"/>
                </a:solidFill>
                <a:effectLst/>
                <a:latin typeface="+mn-lt"/>
                <a:ea typeface="+mn-ea"/>
                <a:cs typeface="+mn-cs"/>
              </a:rPr>
              <a:t>.csv</a:t>
            </a:r>
            <a:r>
              <a:rPr lang="zh-CN" altLang="zh-CN" sz="1200" kern="1200" dirty="0">
                <a:solidFill>
                  <a:schemeClr val="tx1"/>
                </a:solidFill>
                <a:effectLst/>
                <a:latin typeface="+mn-lt"/>
                <a:ea typeface="+mn-ea"/>
                <a:cs typeface="+mn-cs"/>
              </a:rPr>
              <a:t>文件中读取出来并转换为需要的张量即可，读取程序如图：</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109143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为了简化编码的过程，实验中并没有采用</a:t>
            </a:r>
            <a:r>
              <a:rPr lang="en-US" altLang="zh-CN" sz="1200" kern="1200" dirty="0">
                <a:solidFill>
                  <a:schemeClr val="tx1"/>
                </a:solidFill>
                <a:effectLst/>
                <a:latin typeface="+mn-lt"/>
                <a:ea typeface="+mn-ea"/>
                <a:cs typeface="+mn-cs"/>
              </a:rPr>
              <a:t>one-hot</a:t>
            </a:r>
            <a:r>
              <a:rPr lang="zh-CN" altLang="zh-CN" sz="1200" kern="1200" dirty="0">
                <a:solidFill>
                  <a:schemeClr val="tx1"/>
                </a:solidFill>
                <a:effectLst/>
                <a:latin typeface="+mn-lt"/>
                <a:ea typeface="+mn-ea"/>
                <a:cs typeface="+mn-cs"/>
              </a:rPr>
              <a:t>的编码格式，而是直接使用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等数字对不同的属性进行编码，根据编程的需要将属性值转换为浮点值，类别值转化为整型。</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384505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为了简化编码的过程，实验中并没有采用</a:t>
            </a:r>
            <a:r>
              <a:rPr lang="en-US" altLang="zh-CN" sz="1200" kern="1200" dirty="0">
                <a:solidFill>
                  <a:schemeClr val="tx1"/>
                </a:solidFill>
                <a:effectLst/>
                <a:latin typeface="+mn-lt"/>
                <a:ea typeface="+mn-ea"/>
                <a:cs typeface="+mn-cs"/>
              </a:rPr>
              <a:t>one-hot</a:t>
            </a:r>
            <a:r>
              <a:rPr lang="zh-CN" altLang="zh-CN" sz="1200" kern="1200" dirty="0">
                <a:solidFill>
                  <a:schemeClr val="tx1"/>
                </a:solidFill>
                <a:effectLst/>
                <a:latin typeface="+mn-lt"/>
                <a:ea typeface="+mn-ea"/>
                <a:cs typeface="+mn-cs"/>
              </a:rPr>
              <a:t>的编码格式，而是直接使用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等数字对不同的属性进行编码，根据编程的需要将属性值转换为浮点值，类别值转化为整型。</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214027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1452941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193207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hasCustomPrompt="1"/>
          </p:nvPr>
        </p:nvSpPr>
        <p:spPr>
          <a:xfrm>
            <a:off x="669925" y="3079043"/>
            <a:ext cx="10850563" cy="475132"/>
          </a:xfrm>
        </p:spPr>
        <p:txBody>
          <a:bodyPr anchor="ctr">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9802" name="标题 1"/>
          <p:cNvSpPr>
            <a:spLocks noGrp="1"/>
          </p:cNvSpPr>
          <p:nvPr userDrawn="1">
            <p:ph type="ctrTitle" hasCustomPrompt="1"/>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C9088FBD-8B5D-4818-BBCF-F951CB4468EA}"/>
              </a:ext>
            </a:extLst>
          </p:cNvPr>
          <p:cNvSpPr>
            <a:spLocks noGrp="1"/>
          </p:cNvSpPr>
          <p:nvPr>
            <p:ph type="dt" sz="half" idx="10"/>
          </p:nvPr>
        </p:nvSpPr>
        <p:spPr/>
        <p:txBody>
          <a:bodyPr/>
          <a:lstStyle/>
          <a:p>
            <a:fld id="{6489D9C7-5DC6-4263-87FF-7C99F6FB63C3}" type="datetime1">
              <a:rPr lang="zh-CN" altLang="en-US" smtClean="0"/>
              <a:pPr/>
              <a:t>2020/6/17</a:t>
            </a:fld>
            <a:endParaRPr lang="zh-CN" altLang="en-US"/>
          </a:p>
        </p:txBody>
      </p:sp>
      <p:sp>
        <p:nvSpPr>
          <p:cNvPr id="8" name="页脚占位符 7">
            <a:extLst>
              <a:ext uri="{FF2B5EF4-FFF2-40B4-BE49-F238E27FC236}">
                <a16:creationId xmlns:a16="http://schemas.microsoft.com/office/drawing/2014/main" id="{8D9F09E7-6842-4F67-8517-7C97FF60BFD7}"/>
              </a:ext>
            </a:extLst>
          </p:cNvPr>
          <p:cNvSpPr>
            <a:spLocks noGrp="1"/>
          </p:cNvSpPr>
          <p:nvPr>
            <p:ph type="ftr" sz="quarter" idx="11"/>
          </p:nvPr>
        </p:nvSpPr>
        <p:spPr/>
        <p:txBody>
          <a:bodyPr/>
          <a:lstStyle/>
          <a:p>
            <a:r>
              <a:rPr lang="en-US" altLang="zh-CN" dirty="0"/>
              <a:t>www.islide.cc</a:t>
            </a:r>
            <a:endParaRPr lang="zh-CN" altLang="en-US" dirty="0"/>
          </a:p>
        </p:txBody>
      </p:sp>
      <p:sp>
        <p:nvSpPr>
          <p:cNvPr id="9" name="灯片编号占位符 8">
            <a:extLst>
              <a:ext uri="{FF2B5EF4-FFF2-40B4-BE49-F238E27FC236}">
                <a16:creationId xmlns:a16="http://schemas.microsoft.com/office/drawing/2014/main" id="{2F1B22B6-C597-48AF-B31A-DADEBFD7ECB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a:extLst>
              <a:ext uri="{FF2B5EF4-FFF2-40B4-BE49-F238E27FC236}">
                <a16:creationId xmlns:a16="http://schemas.microsoft.com/office/drawing/2014/main" id="{B98F3095-932C-4CF3-A176-654E9A54D9D9}"/>
              </a:ext>
            </a:extLst>
          </p:cNvPr>
          <p:cNvSpPr>
            <a:spLocks noGrp="1"/>
          </p:cNvSpPr>
          <p:nvPr>
            <p:ph type="dt" sz="half" idx="10"/>
          </p:nvPr>
        </p:nvSpPr>
        <p:spPr/>
        <p:txBody>
          <a:bodyPr/>
          <a:lstStyle/>
          <a:p>
            <a:fld id="{6489D9C7-5DC6-4263-87FF-7C99F6FB63C3}" type="datetime1">
              <a:rPr lang="zh-CN" altLang="en-US" smtClean="0"/>
              <a:pPr/>
              <a:t>2020/6/17</a:t>
            </a:fld>
            <a:endParaRPr lang="zh-CN" altLang="en-US"/>
          </a:p>
        </p:txBody>
      </p:sp>
      <p:sp>
        <p:nvSpPr>
          <p:cNvPr id="8" name="页脚占位符 7">
            <a:extLst>
              <a:ext uri="{FF2B5EF4-FFF2-40B4-BE49-F238E27FC236}">
                <a16:creationId xmlns:a16="http://schemas.microsoft.com/office/drawing/2014/main" id="{0DAEAB60-ACC6-46CE-8F2C-4439B9D9148A}"/>
              </a:ext>
            </a:extLst>
          </p:cNvPr>
          <p:cNvSpPr>
            <a:spLocks noGrp="1"/>
          </p:cNvSpPr>
          <p:nvPr>
            <p:ph type="ftr" sz="quarter" idx="11"/>
          </p:nvPr>
        </p:nvSpPr>
        <p:spPr/>
        <p:txBody>
          <a:bodyPr/>
          <a:lstStyle/>
          <a:p>
            <a:r>
              <a:rPr lang="en-US" altLang="zh-CN" dirty="0"/>
              <a:t>www.islide.cc</a:t>
            </a:r>
            <a:endParaRPr lang="zh-CN" altLang="en-US" dirty="0"/>
          </a:p>
        </p:txBody>
      </p:sp>
      <p:sp>
        <p:nvSpPr>
          <p:cNvPr id="9" name="灯片编号占位符 8">
            <a:extLst>
              <a:ext uri="{FF2B5EF4-FFF2-40B4-BE49-F238E27FC236}">
                <a16:creationId xmlns:a16="http://schemas.microsoft.com/office/drawing/2014/main" id="{740481FA-EBA9-489B-A17C-6BC258C4AFF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a:extLst>
              <a:ext uri="{FF2B5EF4-FFF2-40B4-BE49-F238E27FC236}">
                <a16:creationId xmlns:a16="http://schemas.microsoft.com/office/drawing/2014/main" id="{84CBCC54-3B90-45FE-9E7D-A2FA7EC95BFA}"/>
              </a:ext>
            </a:extLst>
          </p:cNvPr>
          <p:cNvSpPr>
            <a:spLocks noGrp="1"/>
          </p:cNvSpPr>
          <p:nvPr>
            <p:ph type="dt" sz="half" idx="10"/>
          </p:nvPr>
        </p:nvSpPr>
        <p:spPr/>
        <p:txBody>
          <a:bodyPr/>
          <a:lstStyle/>
          <a:p>
            <a:fld id="{6489D9C7-5DC6-4263-87FF-7C99F6FB63C3}" type="datetime1">
              <a:rPr lang="zh-CN" altLang="en-US" smtClean="0"/>
              <a:pPr/>
              <a:t>2020/6/17</a:t>
            </a:fld>
            <a:endParaRPr lang="zh-CN" altLang="en-US"/>
          </a:p>
        </p:txBody>
      </p:sp>
      <p:sp>
        <p:nvSpPr>
          <p:cNvPr id="7" name="页脚占位符 6">
            <a:extLst>
              <a:ext uri="{FF2B5EF4-FFF2-40B4-BE49-F238E27FC236}">
                <a16:creationId xmlns:a16="http://schemas.microsoft.com/office/drawing/2014/main" id="{81AF554F-2FBD-4018-B9C5-DBA95222D1D3}"/>
              </a:ext>
            </a:extLst>
          </p:cNvPr>
          <p:cNvSpPr>
            <a:spLocks noGrp="1"/>
          </p:cNvSpPr>
          <p:nvPr>
            <p:ph type="ftr" sz="quarter" idx="11"/>
          </p:nvPr>
        </p:nvSpPr>
        <p:spPr/>
        <p:txBody>
          <a:bodyPr/>
          <a:lstStyle/>
          <a:p>
            <a:r>
              <a:rPr lang="en-US" altLang="zh-CN" dirty="0"/>
              <a:t>www.islide.cc</a:t>
            </a:r>
            <a:endParaRPr lang="zh-CN" altLang="en-US" dirty="0"/>
          </a:p>
        </p:txBody>
      </p:sp>
      <p:sp>
        <p:nvSpPr>
          <p:cNvPr id="8" name="灯片编号占位符 7">
            <a:extLst>
              <a:ext uri="{FF2B5EF4-FFF2-40B4-BE49-F238E27FC236}">
                <a16:creationId xmlns:a16="http://schemas.microsoft.com/office/drawing/2014/main" id="{C5AD0406-CEC2-4D1E-AED4-75C9B4ACFCF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2020/6/17</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69926" y="3191434"/>
            <a:ext cx="10850563" cy="475132"/>
          </a:xfrm>
        </p:spPr>
        <p:txBody>
          <a:bodyPr>
            <a:normAutofit/>
          </a:bodyPr>
          <a:lstStyle/>
          <a:p>
            <a:r>
              <a:rPr lang="en-US" altLang="zh-CN" sz="2400" dirty="0"/>
              <a:t>1933043 </a:t>
            </a:r>
            <a:r>
              <a:rPr lang="zh-CN" altLang="en-US" sz="2400" dirty="0"/>
              <a:t>张松岩</a:t>
            </a:r>
            <a:endParaRPr lang="en-US" altLang="zh-CN" sz="2400" dirty="0"/>
          </a:p>
        </p:txBody>
      </p:sp>
      <p:sp>
        <p:nvSpPr>
          <p:cNvPr id="18" name="标题 17"/>
          <p:cNvSpPr>
            <a:spLocks noGrp="1"/>
          </p:cNvSpPr>
          <p:nvPr>
            <p:ph type="ctrTitle"/>
          </p:nvPr>
        </p:nvSpPr>
        <p:spPr/>
        <p:txBody>
          <a:bodyPr/>
          <a:lstStyle/>
          <a:p>
            <a:pPr algn="ctr"/>
            <a:r>
              <a:rPr lang="zh-CN" altLang="en-US" dirty="0"/>
              <a:t>计算智能技术实验结果汇报</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Wine: Training Epochs</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10</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503770" y="1901550"/>
            <a:ext cx="11370420" cy="1938992"/>
          </a:xfrm>
          <a:prstGeom prst="rect">
            <a:avLst/>
          </a:prstGeom>
          <a:noFill/>
        </p:spPr>
        <p:txBody>
          <a:bodyPr wrap="none" rtlCol="0">
            <a:spAutoFit/>
          </a:bodyPr>
          <a:lstStyle/>
          <a:p>
            <a:r>
              <a:rPr lang="zh-CN" altLang="zh-CN" sz="2400" dirty="0"/>
              <a:t>设置隐层的神经元个数均为</a:t>
            </a:r>
            <a:r>
              <a:rPr lang="en-US" altLang="zh-CN" sz="2400" dirty="0"/>
              <a:t>16</a:t>
            </a:r>
            <a:r>
              <a:rPr lang="zh-CN" altLang="zh-CN" sz="2400" dirty="0"/>
              <a:t>，网络的层数为</a:t>
            </a:r>
            <a:r>
              <a:rPr lang="en-US" altLang="zh-CN" sz="2400" dirty="0"/>
              <a:t>5</a:t>
            </a:r>
            <a:r>
              <a:rPr lang="zh-CN" altLang="zh-CN" sz="2400" dirty="0"/>
              <a:t>层，设置学习率分别为</a:t>
            </a:r>
            <a:r>
              <a:rPr lang="en-US" altLang="zh-CN" sz="2400" dirty="0"/>
              <a:t>0.001</a:t>
            </a:r>
            <a:r>
              <a:rPr lang="zh-CN" altLang="zh-CN" sz="2400" dirty="0"/>
              <a:t>，训练</a:t>
            </a:r>
            <a:endParaRPr lang="en-US" altLang="zh-CN" sz="2400" dirty="0"/>
          </a:p>
          <a:p>
            <a:r>
              <a:rPr lang="zh-CN" altLang="zh-CN" sz="2400" dirty="0"/>
              <a:t>的次数分别为</a:t>
            </a:r>
            <a:r>
              <a:rPr lang="en-US" altLang="zh-CN" sz="2400" dirty="0"/>
              <a:t>30</a:t>
            </a:r>
            <a:r>
              <a:rPr lang="zh-CN" altLang="zh-CN" sz="2400" dirty="0"/>
              <a:t>次、</a:t>
            </a:r>
            <a:r>
              <a:rPr lang="en-US" altLang="zh-CN" sz="2400" dirty="0"/>
              <a:t>40</a:t>
            </a:r>
            <a:r>
              <a:rPr lang="zh-CN" altLang="zh-CN" sz="2400" dirty="0"/>
              <a:t>次、</a:t>
            </a:r>
            <a:r>
              <a:rPr lang="en-US" altLang="zh-CN" sz="2400" dirty="0"/>
              <a:t>50</a:t>
            </a:r>
            <a:r>
              <a:rPr lang="zh-CN" altLang="zh-CN" sz="2400" dirty="0"/>
              <a:t>次，使用交叉熵作为分类任务的损失函数，查看在训</a:t>
            </a:r>
            <a:endParaRPr lang="en-US" altLang="zh-CN" sz="2400" dirty="0"/>
          </a:p>
          <a:p>
            <a:r>
              <a:rPr lang="zh-CN" altLang="zh-CN" sz="2400" dirty="0"/>
              <a:t>练集和测试集上的损失函数以及在测试集上分类的准确率，实验结果如下：</a:t>
            </a:r>
          </a:p>
          <a:p>
            <a:endParaRPr lang="zh-CN" altLang="zh-CN" sz="2400" dirty="0"/>
          </a:p>
          <a:p>
            <a:endParaRPr lang="zh-CN" altLang="en-US" sz="2400" dirty="0"/>
          </a:p>
        </p:txBody>
      </p:sp>
      <p:sp>
        <p:nvSpPr>
          <p:cNvPr id="3" name="文本框 2">
            <a:extLst>
              <a:ext uri="{FF2B5EF4-FFF2-40B4-BE49-F238E27FC236}">
                <a16:creationId xmlns:a16="http://schemas.microsoft.com/office/drawing/2014/main" id="{B4EB3B44-8F9F-4149-BE31-E48E898A8B1D}"/>
              </a:ext>
            </a:extLst>
          </p:cNvPr>
          <p:cNvSpPr txBox="1"/>
          <p:nvPr/>
        </p:nvSpPr>
        <p:spPr>
          <a:xfrm>
            <a:off x="288707" y="4704064"/>
            <a:ext cx="11612993" cy="2862322"/>
          </a:xfrm>
          <a:prstGeom prst="rect">
            <a:avLst/>
          </a:prstGeom>
          <a:noFill/>
        </p:spPr>
        <p:txBody>
          <a:bodyPr wrap="square" rtlCol="0">
            <a:spAutoFit/>
          </a:bodyPr>
          <a:lstStyle/>
          <a:p>
            <a:pPr indent="457200" algn="just"/>
            <a:r>
              <a:rPr lang="zh-CN" altLang="zh-CN" sz="2000" dirty="0"/>
              <a:t>其中训练次数等于</a:t>
            </a:r>
            <a:r>
              <a:rPr lang="en-US" altLang="zh-CN" sz="2000" dirty="0"/>
              <a:t>30</a:t>
            </a:r>
            <a:r>
              <a:rPr lang="zh-CN" altLang="zh-CN" sz="2000" dirty="0"/>
              <a:t>次的模型，在训练集上的损失函数最小等于</a:t>
            </a:r>
            <a:r>
              <a:rPr lang="en-US" altLang="zh-CN" sz="2000" dirty="0"/>
              <a:t>0.124</a:t>
            </a:r>
            <a:r>
              <a:rPr lang="zh-CN" altLang="zh-CN" sz="2000" dirty="0"/>
              <a:t>，在测试集上的损失函数最小为</a:t>
            </a:r>
            <a:r>
              <a:rPr lang="en-US" altLang="zh-CN" sz="2000" dirty="0"/>
              <a:t>0.376</a:t>
            </a:r>
            <a:r>
              <a:rPr lang="zh-CN" altLang="zh-CN" sz="2000" dirty="0"/>
              <a:t>，在测试集上的准确率最高为</a:t>
            </a:r>
            <a:r>
              <a:rPr lang="en-US" altLang="zh-CN" sz="2000" dirty="0"/>
              <a:t>0.872</a:t>
            </a:r>
            <a:r>
              <a:rPr lang="zh-CN" altLang="zh-CN" sz="2000" dirty="0"/>
              <a:t>；训练次数等于</a:t>
            </a:r>
            <a:r>
              <a:rPr lang="en-US" altLang="zh-CN" sz="2000" dirty="0"/>
              <a:t>40</a:t>
            </a:r>
            <a:r>
              <a:rPr lang="zh-CN" altLang="zh-CN" sz="2000" dirty="0"/>
              <a:t>次的模型在训练集上的损失函数最小等于</a:t>
            </a:r>
            <a:r>
              <a:rPr lang="en-US" altLang="zh-CN" sz="2000" dirty="0"/>
              <a:t>0.085</a:t>
            </a:r>
            <a:r>
              <a:rPr lang="zh-CN" altLang="zh-CN" sz="2000" dirty="0"/>
              <a:t>，测试集上的损失函数最小为</a:t>
            </a:r>
            <a:r>
              <a:rPr lang="en-US" altLang="zh-CN" sz="2000" dirty="0"/>
              <a:t>0.30</a:t>
            </a:r>
            <a:r>
              <a:rPr lang="zh-CN" altLang="zh-CN" sz="2000" dirty="0"/>
              <a:t>，测试集上的准确率最高为</a:t>
            </a:r>
            <a:r>
              <a:rPr lang="en-US" altLang="zh-CN" sz="2000" dirty="0"/>
              <a:t>0.899</a:t>
            </a:r>
            <a:r>
              <a:rPr lang="zh-CN" altLang="zh-CN" sz="2000" dirty="0"/>
              <a:t>；训练次数等于</a:t>
            </a:r>
            <a:r>
              <a:rPr lang="en-US" altLang="zh-CN" sz="2000" dirty="0"/>
              <a:t>50</a:t>
            </a:r>
            <a:r>
              <a:rPr lang="zh-CN" altLang="zh-CN" sz="2000" dirty="0"/>
              <a:t>次的模型在训练集上的损失函数最小等于</a:t>
            </a:r>
            <a:r>
              <a:rPr lang="en-US" altLang="zh-CN" sz="2000" dirty="0"/>
              <a:t>0.077</a:t>
            </a:r>
            <a:r>
              <a:rPr lang="zh-CN" altLang="zh-CN" sz="2000" dirty="0"/>
              <a:t>，测试集上的损失函数最小为</a:t>
            </a:r>
            <a:r>
              <a:rPr lang="en-US" altLang="zh-CN" sz="2000" dirty="0"/>
              <a:t>0.2557</a:t>
            </a:r>
            <a:r>
              <a:rPr lang="zh-CN" altLang="zh-CN" sz="2000" dirty="0"/>
              <a:t>，测试集上的准确率最高为</a:t>
            </a:r>
            <a:r>
              <a:rPr lang="en-US" altLang="zh-CN" sz="2000" dirty="0"/>
              <a:t>0.9116</a:t>
            </a:r>
            <a:r>
              <a:rPr lang="zh-CN" altLang="zh-CN" sz="2000" dirty="0"/>
              <a:t>。通过增加训练的次数，能够有效提高模型的准确率，但是从实验的结果来看，随着训练次数的增加，模型准确率的提高幅度逐渐减小，最终实现收敛。</a:t>
            </a:r>
          </a:p>
          <a:p>
            <a:pPr algn="just"/>
            <a:endParaRPr lang="zh-CN" altLang="zh-CN" sz="2000" dirty="0"/>
          </a:p>
          <a:p>
            <a:pPr algn="just"/>
            <a:endParaRPr lang="zh-CN" altLang="zh-CN" sz="2000" dirty="0"/>
          </a:p>
          <a:p>
            <a:pPr algn="just"/>
            <a:endParaRPr lang="zh-CN" altLang="en-US" sz="2000" dirty="0"/>
          </a:p>
        </p:txBody>
      </p:sp>
      <p:pic>
        <p:nvPicPr>
          <p:cNvPr id="10" name="图片 9">
            <a:extLst>
              <a:ext uri="{FF2B5EF4-FFF2-40B4-BE49-F238E27FC236}">
                <a16:creationId xmlns:a16="http://schemas.microsoft.com/office/drawing/2014/main" id="{585ADF75-0F3F-43FB-A115-988A0E35A751}"/>
              </a:ext>
            </a:extLst>
          </p:cNvPr>
          <p:cNvPicPr/>
          <p:nvPr/>
        </p:nvPicPr>
        <p:blipFill>
          <a:blip r:embed="rId3">
            <a:extLst>
              <a:ext uri="{28A0092B-C50C-407E-A947-70E740481C1C}">
                <a14:useLocalDpi xmlns:a14="http://schemas.microsoft.com/office/drawing/2010/main" val="0"/>
              </a:ext>
            </a:extLst>
          </a:blip>
          <a:stretch>
            <a:fillRect/>
          </a:stretch>
        </p:blipFill>
        <p:spPr>
          <a:xfrm>
            <a:off x="167110" y="1177320"/>
            <a:ext cx="4083586" cy="3387452"/>
          </a:xfrm>
          <a:prstGeom prst="rect">
            <a:avLst/>
          </a:prstGeom>
        </p:spPr>
      </p:pic>
      <p:pic>
        <p:nvPicPr>
          <p:cNvPr id="11" name="图片 10">
            <a:extLst>
              <a:ext uri="{FF2B5EF4-FFF2-40B4-BE49-F238E27FC236}">
                <a16:creationId xmlns:a16="http://schemas.microsoft.com/office/drawing/2014/main" id="{49FEE552-F9CE-4645-BDF9-5224C330E5FB}"/>
              </a:ext>
            </a:extLst>
          </p:cNvPr>
          <p:cNvPicPr/>
          <p:nvPr/>
        </p:nvPicPr>
        <p:blipFill>
          <a:blip r:embed="rId4">
            <a:extLst>
              <a:ext uri="{28A0092B-C50C-407E-A947-70E740481C1C}">
                <a14:useLocalDpi xmlns:a14="http://schemas.microsoft.com/office/drawing/2010/main" val="0"/>
              </a:ext>
            </a:extLst>
          </a:blip>
          <a:stretch>
            <a:fillRect/>
          </a:stretch>
        </p:blipFill>
        <p:spPr>
          <a:xfrm>
            <a:off x="3886729" y="1177320"/>
            <a:ext cx="4416950" cy="3387452"/>
          </a:xfrm>
          <a:prstGeom prst="rect">
            <a:avLst/>
          </a:prstGeom>
        </p:spPr>
      </p:pic>
      <p:pic>
        <p:nvPicPr>
          <p:cNvPr id="12" name="图片 11">
            <a:extLst>
              <a:ext uri="{FF2B5EF4-FFF2-40B4-BE49-F238E27FC236}">
                <a16:creationId xmlns:a16="http://schemas.microsoft.com/office/drawing/2014/main" id="{12886B25-3926-481D-86DD-FFA6F0F43A10}"/>
              </a:ext>
            </a:extLst>
          </p:cNvPr>
          <p:cNvPicPr/>
          <p:nvPr/>
        </p:nvPicPr>
        <p:blipFill>
          <a:blip r:embed="rId5">
            <a:extLst>
              <a:ext uri="{28A0092B-C50C-407E-A947-70E740481C1C}">
                <a14:useLocalDpi xmlns:a14="http://schemas.microsoft.com/office/drawing/2010/main" val="0"/>
              </a:ext>
            </a:extLst>
          </a:blip>
          <a:stretch>
            <a:fillRect/>
          </a:stretch>
        </p:blipFill>
        <p:spPr>
          <a:xfrm>
            <a:off x="8047142" y="1230377"/>
            <a:ext cx="4083586" cy="3272010"/>
          </a:xfrm>
          <a:prstGeom prst="rect">
            <a:avLst/>
          </a:prstGeom>
        </p:spPr>
      </p:pic>
    </p:spTree>
    <p:extLst>
      <p:ext uri="{BB962C8B-B14F-4D97-AF65-F5344CB8AC3E}">
        <p14:creationId xmlns:p14="http://schemas.microsoft.com/office/powerpoint/2010/main" val="20243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Car: Hidden Neurons</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11</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288708" y="1823491"/>
            <a:ext cx="11626901" cy="2677656"/>
          </a:xfrm>
          <a:prstGeom prst="rect">
            <a:avLst/>
          </a:prstGeom>
          <a:noFill/>
        </p:spPr>
        <p:txBody>
          <a:bodyPr wrap="none" rtlCol="0">
            <a:spAutoFit/>
          </a:bodyPr>
          <a:lstStyle/>
          <a:p>
            <a:r>
              <a:rPr lang="zh-CN" altLang="zh-CN" sz="2400" dirty="0"/>
              <a:t>在全部数据集上训练的学习率等于</a:t>
            </a:r>
            <a:r>
              <a:rPr lang="en-US" altLang="zh-CN" sz="2400" dirty="0"/>
              <a:t>0.001</a:t>
            </a:r>
            <a:r>
              <a:rPr lang="zh-CN" altLang="zh-CN" sz="2400" dirty="0"/>
              <a:t>，隐层的神经元均为</a:t>
            </a:r>
            <a:r>
              <a:rPr lang="en-US" altLang="zh-CN" sz="2400" dirty="0"/>
              <a:t>16</a:t>
            </a:r>
            <a:r>
              <a:rPr lang="zh-CN" altLang="zh-CN" sz="2400" dirty="0"/>
              <a:t>，网络的层数为</a:t>
            </a:r>
            <a:r>
              <a:rPr lang="en-US" altLang="zh-CN" sz="2400" dirty="0"/>
              <a:t>7</a:t>
            </a:r>
            <a:r>
              <a:rPr lang="zh-CN" altLang="zh-CN" sz="2400" dirty="0"/>
              <a:t>层，</a:t>
            </a:r>
            <a:endParaRPr lang="en-US" altLang="zh-CN" sz="2400" dirty="0"/>
          </a:p>
          <a:p>
            <a:r>
              <a:rPr lang="zh-CN" altLang="zh-CN" sz="2400" dirty="0"/>
              <a:t>训练</a:t>
            </a:r>
            <a:r>
              <a:rPr lang="en-US" altLang="zh-CN" sz="2400" dirty="0"/>
              <a:t>50</a:t>
            </a:r>
            <a:r>
              <a:rPr lang="zh-CN" altLang="zh-CN" sz="2400" dirty="0"/>
              <a:t>次，分别设置隐层的神经元的个数等于</a:t>
            </a:r>
            <a:r>
              <a:rPr lang="en-US" altLang="zh-CN" sz="2400" dirty="0"/>
              <a:t>8</a:t>
            </a:r>
            <a:r>
              <a:rPr lang="zh-CN" altLang="zh-CN" sz="2400" dirty="0"/>
              <a:t>、</a:t>
            </a:r>
            <a:r>
              <a:rPr lang="en-US" altLang="zh-CN" sz="2400" dirty="0"/>
              <a:t>16</a:t>
            </a:r>
            <a:r>
              <a:rPr lang="zh-CN" altLang="zh-CN" sz="2400" dirty="0"/>
              <a:t>、</a:t>
            </a:r>
            <a:r>
              <a:rPr lang="en-US" altLang="zh-CN" sz="2400" dirty="0"/>
              <a:t>32</a:t>
            </a:r>
            <a:r>
              <a:rPr lang="zh-CN" altLang="zh-CN" sz="2400" dirty="0"/>
              <a:t>，使用交叉熵作为分类任务</a:t>
            </a:r>
            <a:endParaRPr lang="en-US" altLang="zh-CN" sz="2400" dirty="0"/>
          </a:p>
          <a:p>
            <a:r>
              <a:rPr lang="zh-CN" altLang="zh-CN" sz="2400" dirty="0"/>
              <a:t>的损失函数，查看在训练集和测试集上的损失函数以及在测试集上分类的准确率，实</a:t>
            </a:r>
            <a:endParaRPr lang="en-US" altLang="zh-CN" sz="2400" dirty="0"/>
          </a:p>
          <a:p>
            <a:r>
              <a:rPr lang="zh-CN" altLang="zh-CN" sz="2400" dirty="0"/>
              <a:t>验结果如下：</a:t>
            </a:r>
          </a:p>
          <a:p>
            <a:endParaRPr lang="zh-CN" altLang="zh-CN" sz="2400" dirty="0"/>
          </a:p>
          <a:p>
            <a:endParaRPr lang="zh-CN" altLang="zh-CN" sz="2400" dirty="0"/>
          </a:p>
          <a:p>
            <a:endParaRPr lang="zh-CN" altLang="en-US" sz="2400" dirty="0"/>
          </a:p>
        </p:txBody>
      </p:sp>
      <p:sp>
        <p:nvSpPr>
          <p:cNvPr id="3" name="文本框 2">
            <a:extLst>
              <a:ext uri="{FF2B5EF4-FFF2-40B4-BE49-F238E27FC236}">
                <a16:creationId xmlns:a16="http://schemas.microsoft.com/office/drawing/2014/main" id="{B4EB3B44-8F9F-4149-BE31-E48E898A8B1D}"/>
              </a:ext>
            </a:extLst>
          </p:cNvPr>
          <p:cNvSpPr txBox="1"/>
          <p:nvPr/>
        </p:nvSpPr>
        <p:spPr>
          <a:xfrm>
            <a:off x="302616" y="4570965"/>
            <a:ext cx="11612993" cy="2739211"/>
          </a:xfrm>
          <a:prstGeom prst="rect">
            <a:avLst/>
          </a:prstGeom>
          <a:noFill/>
        </p:spPr>
        <p:txBody>
          <a:bodyPr wrap="square" rtlCol="0">
            <a:spAutoFit/>
          </a:bodyPr>
          <a:lstStyle/>
          <a:p>
            <a:pPr indent="457200" algn="just"/>
            <a:r>
              <a:rPr lang="zh-CN" altLang="zh-CN" sz="1600" dirty="0"/>
              <a:t>其中神经元个数等于</a:t>
            </a:r>
            <a:r>
              <a:rPr lang="en-US" altLang="zh-CN" sz="1600" dirty="0"/>
              <a:t>8</a:t>
            </a:r>
            <a:r>
              <a:rPr lang="zh-CN" altLang="zh-CN" sz="1600" dirty="0"/>
              <a:t>的模型，在训练集上的损失函数最小等于</a:t>
            </a:r>
            <a:r>
              <a:rPr lang="en-US" altLang="zh-CN" sz="1600" dirty="0"/>
              <a:t>0.949</a:t>
            </a:r>
            <a:r>
              <a:rPr lang="zh-CN" altLang="en-US" sz="1600" dirty="0"/>
              <a:t>，测试集</a:t>
            </a:r>
            <a:r>
              <a:rPr lang="zh-CN" altLang="zh-CN" sz="1600" dirty="0"/>
              <a:t>上的损失函数最小为</a:t>
            </a:r>
            <a:r>
              <a:rPr lang="en-US" altLang="zh-CN" sz="1600" dirty="0"/>
              <a:t>1.035,</a:t>
            </a:r>
            <a:r>
              <a:rPr lang="zh-CN" altLang="zh-CN" sz="1600" dirty="0"/>
              <a:t>准确率最高为</a:t>
            </a:r>
            <a:r>
              <a:rPr lang="en-US" altLang="zh-CN" sz="1600" dirty="0"/>
              <a:t>0.583</a:t>
            </a:r>
            <a:r>
              <a:rPr lang="zh-CN" altLang="zh-CN" sz="1600" dirty="0"/>
              <a:t>；神经元个数等于</a:t>
            </a:r>
            <a:r>
              <a:rPr lang="en-US" altLang="zh-CN" sz="1600" dirty="0"/>
              <a:t>16</a:t>
            </a:r>
            <a:r>
              <a:rPr lang="zh-CN" altLang="zh-CN" sz="1600" dirty="0"/>
              <a:t>的模型在训练集上的损失函数最小等于</a:t>
            </a:r>
            <a:r>
              <a:rPr lang="en-US" altLang="zh-CN" sz="1600" dirty="0"/>
              <a:t>0.933</a:t>
            </a:r>
            <a:r>
              <a:rPr lang="zh-CN" altLang="zh-CN" sz="1600" dirty="0"/>
              <a:t>，测试集上的损失函数最小为</a:t>
            </a:r>
            <a:r>
              <a:rPr lang="en-US" altLang="zh-CN" sz="1600" dirty="0"/>
              <a:t>1.024</a:t>
            </a:r>
            <a:r>
              <a:rPr lang="zh-CN" altLang="en-US" sz="1600" dirty="0"/>
              <a:t>，</a:t>
            </a:r>
            <a:r>
              <a:rPr lang="zh-CN" altLang="zh-CN" sz="1600" dirty="0"/>
              <a:t>准确率最高为</a:t>
            </a:r>
            <a:r>
              <a:rPr lang="en-US" altLang="zh-CN" sz="1600" dirty="0"/>
              <a:t>0.573</a:t>
            </a:r>
            <a:r>
              <a:rPr lang="zh-CN" altLang="zh-CN" sz="1600" dirty="0"/>
              <a:t>；神经元个数等于</a:t>
            </a:r>
            <a:r>
              <a:rPr lang="en-US" altLang="zh-CN" sz="1600" dirty="0"/>
              <a:t>32</a:t>
            </a:r>
            <a:r>
              <a:rPr lang="zh-CN" altLang="zh-CN" sz="1600" dirty="0"/>
              <a:t>的模型在训练集上的损失函数最小等于</a:t>
            </a:r>
            <a:r>
              <a:rPr lang="en-US" altLang="zh-CN" sz="1600" dirty="0"/>
              <a:t>0.91</a:t>
            </a:r>
            <a:r>
              <a:rPr lang="zh-CN" altLang="zh-CN" sz="1600" dirty="0"/>
              <a:t>，测试集上的损失函数最小为</a:t>
            </a:r>
            <a:r>
              <a:rPr lang="en-US" altLang="zh-CN" sz="1600" dirty="0"/>
              <a:t>1.02</a:t>
            </a:r>
            <a:r>
              <a:rPr lang="zh-CN" altLang="en-US" sz="1600" dirty="0"/>
              <a:t>，</a:t>
            </a:r>
            <a:r>
              <a:rPr lang="zh-CN" altLang="zh-CN" sz="1600" dirty="0"/>
              <a:t>准确率最高为</a:t>
            </a:r>
            <a:r>
              <a:rPr lang="en-US" altLang="zh-CN" sz="1600" dirty="0"/>
              <a:t>0.568</a:t>
            </a:r>
            <a:r>
              <a:rPr lang="zh-CN" altLang="zh-CN" sz="1600" dirty="0"/>
              <a:t>。从上面的可视化结果中，可以看出，随着神经元个数的增加，模型在训练的过程中损失函数的波动逐渐变大。</a:t>
            </a:r>
          </a:p>
          <a:p>
            <a:pPr indent="457200" algn="just"/>
            <a:r>
              <a:rPr lang="zh-CN" altLang="zh-CN" sz="1600" dirty="0"/>
              <a:t>此外，随着神经元个数的增加，在训练集上的损失函数逐渐减小，但是在测试集上的表现却并没有随之提升，反而出现了一定程度的降低。对此的解释是使用的数据集数量有限，输入的变量较少，分类模型并不需要过于复杂的网络结构，因此随着隐层神经元个数的增加，模型的非线性程度增加，</a:t>
            </a:r>
            <a:r>
              <a:rPr lang="zh-CN" altLang="en-US" sz="1600" dirty="0"/>
              <a:t>可能</a:t>
            </a:r>
            <a:r>
              <a:rPr lang="zh-CN" altLang="zh-CN" sz="1600" dirty="0"/>
              <a:t>出现了过拟合的情况。</a:t>
            </a:r>
          </a:p>
          <a:p>
            <a:pPr algn="just"/>
            <a:endParaRPr lang="zh-CN" altLang="zh-CN" sz="2000" dirty="0"/>
          </a:p>
          <a:p>
            <a:pPr algn="just"/>
            <a:endParaRPr lang="zh-CN" altLang="zh-CN" sz="2000" dirty="0"/>
          </a:p>
          <a:p>
            <a:pPr algn="just"/>
            <a:endParaRPr lang="zh-CN" altLang="en-US" sz="2000" dirty="0"/>
          </a:p>
        </p:txBody>
      </p:sp>
      <p:pic>
        <p:nvPicPr>
          <p:cNvPr id="9" name="图片 8">
            <a:extLst>
              <a:ext uri="{FF2B5EF4-FFF2-40B4-BE49-F238E27FC236}">
                <a16:creationId xmlns:a16="http://schemas.microsoft.com/office/drawing/2014/main" id="{E26E0915-1591-41B4-A54B-DCA3171312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672" y="1269495"/>
            <a:ext cx="3994527" cy="3231652"/>
          </a:xfrm>
          <a:prstGeom prst="rect">
            <a:avLst/>
          </a:prstGeom>
          <a:noFill/>
          <a:ln>
            <a:noFill/>
          </a:ln>
        </p:spPr>
      </p:pic>
      <p:pic>
        <p:nvPicPr>
          <p:cNvPr id="13" name="图片 12">
            <a:extLst>
              <a:ext uri="{FF2B5EF4-FFF2-40B4-BE49-F238E27FC236}">
                <a16:creationId xmlns:a16="http://schemas.microsoft.com/office/drawing/2014/main" id="{E6C366E2-8BD5-495B-8AAD-90577945E67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67199" y="1325489"/>
            <a:ext cx="3820795" cy="3119663"/>
          </a:xfrm>
          <a:prstGeom prst="rect">
            <a:avLst/>
          </a:prstGeom>
          <a:noFill/>
          <a:ln>
            <a:noFill/>
          </a:ln>
        </p:spPr>
      </p:pic>
      <p:pic>
        <p:nvPicPr>
          <p:cNvPr id="14" name="图片 13">
            <a:extLst>
              <a:ext uri="{FF2B5EF4-FFF2-40B4-BE49-F238E27FC236}">
                <a16:creationId xmlns:a16="http://schemas.microsoft.com/office/drawing/2014/main" id="{4B932C13-238E-4C39-86A6-FD7E26B8C11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924802" y="1325489"/>
            <a:ext cx="3976899" cy="3188012"/>
          </a:xfrm>
          <a:prstGeom prst="rect">
            <a:avLst/>
          </a:prstGeom>
          <a:noFill/>
          <a:ln>
            <a:noFill/>
          </a:ln>
        </p:spPr>
      </p:pic>
    </p:spTree>
    <p:extLst>
      <p:ext uri="{BB962C8B-B14F-4D97-AF65-F5344CB8AC3E}">
        <p14:creationId xmlns:p14="http://schemas.microsoft.com/office/powerpoint/2010/main" val="14472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Car: Dropout</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12</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309004" y="1856945"/>
            <a:ext cx="11572399" cy="2308324"/>
          </a:xfrm>
          <a:prstGeom prst="rect">
            <a:avLst/>
          </a:prstGeom>
          <a:noFill/>
        </p:spPr>
        <p:txBody>
          <a:bodyPr wrap="none" rtlCol="0">
            <a:spAutoFit/>
          </a:bodyPr>
          <a:lstStyle/>
          <a:p>
            <a:r>
              <a:rPr lang="zh-CN" altLang="zh-CN" sz="2400" dirty="0"/>
              <a:t>在全部数据集上训练的学习率等于</a:t>
            </a:r>
            <a:r>
              <a:rPr lang="en-US" altLang="zh-CN" sz="2400" dirty="0"/>
              <a:t>0.001</a:t>
            </a:r>
            <a:r>
              <a:rPr lang="zh-CN" altLang="zh-CN" sz="2400" dirty="0"/>
              <a:t>，隐层的神经元均为</a:t>
            </a:r>
            <a:r>
              <a:rPr lang="en-US" altLang="zh-CN" sz="2400" dirty="0"/>
              <a:t>16</a:t>
            </a:r>
            <a:r>
              <a:rPr lang="zh-CN" altLang="zh-CN" sz="2400" dirty="0"/>
              <a:t>，设置网络的层数为</a:t>
            </a:r>
            <a:endParaRPr lang="en-US" altLang="zh-CN" sz="2400" dirty="0"/>
          </a:p>
          <a:p>
            <a:r>
              <a:rPr lang="en-US" altLang="zh-CN" sz="2400" dirty="0"/>
              <a:t>5</a:t>
            </a:r>
            <a:r>
              <a:rPr lang="zh-CN" altLang="zh-CN" sz="2400" dirty="0"/>
              <a:t>层和</a:t>
            </a:r>
            <a:r>
              <a:rPr lang="en-US" altLang="zh-CN" sz="2400" dirty="0"/>
              <a:t>7</a:t>
            </a:r>
            <a:r>
              <a:rPr lang="zh-CN" altLang="zh-CN" sz="2400" dirty="0"/>
              <a:t>层，训练</a:t>
            </a:r>
            <a:r>
              <a:rPr lang="en-US" altLang="zh-CN" sz="2400" dirty="0"/>
              <a:t>50</a:t>
            </a:r>
            <a:r>
              <a:rPr lang="zh-CN" altLang="zh-CN" sz="2400" dirty="0"/>
              <a:t>次，分别使用或不</a:t>
            </a:r>
            <a:r>
              <a:rPr lang="zh-CN" altLang="en-US" sz="2400" dirty="0"/>
              <a:t>使用</a:t>
            </a:r>
            <a:r>
              <a:rPr lang="en-US" altLang="zh-CN" sz="2400" dirty="0"/>
              <a:t>Dropout</a:t>
            </a:r>
            <a:r>
              <a:rPr lang="zh-CN" altLang="zh-CN" sz="2400" dirty="0"/>
              <a:t>，使用交叉熵作为分类任务的损失</a:t>
            </a:r>
            <a:endParaRPr lang="en-US" altLang="zh-CN" sz="2400" dirty="0"/>
          </a:p>
          <a:p>
            <a:r>
              <a:rPr lang="zh-CN" altLang="zh-CN" sz="2400" dirty="0"/>
              <a:t>函数，查看在训练集和测试集上的损失函数以及在测试集上分类的准确率，实验结果</a:t>
            </a:r>
            <a:endParaRPr lang="en-US" altLang="zh-CN" sz="2400" dirty="0"/>
          </a:p>
          <a:p>
            <a:r>
              <a:rPr lang="zh-CN" altLang="zh-CN" sz="2400" dirty="0"/>
              <a:t>如下：</a:t>
            </a:r>
          </a:p>
          <a:p>
            <a:endParaRPr lang="zh-CN" altLang="zh-CN" sz="2400" dirty="0"/>
          </a:p>
          <a:p>
            <a:endParaRPr lang="zh-CN" altLang="en-US" sz="2400" dirty="0"/>
          </a:p>
        </p:txBody>
      </p:sp>
      <p:sp>
        <p:nvSpPr>
          <p:cNvPr id="3" name="文本框 2">
            <a:extLst>
              <a:ext uri="{FF2B5EF4-FFF2-40B4-BE49-F238E27FC236}">
                <a16:creationId xmlns:a16="http://schemas.microsoft.com/office/drawing/2014/main" id="{B4EB3B44-8F9F-4149-BE31-E48E898A8B1D}"/>
              </a:ext>
            </a:extLst>
          </p:cNvPr>
          <p:cNvSpPr txBox="1"/>
          <p:nvPr/>
        </p:nvSpPr>
        <p:spPr>
          <a:xfrm>
            <a:off x="124047" y="4756325"/>
            <a:ext cx="11612993" cy="3046988"/>
          </a:xfrm>
          <a:prstGeom prst="rect">
            <a:avLst/>
          </a:prstGeom>
          <a:noFill/>
        </p:spPr>
        <p:txBody>
          <a:bodyPr wrap="square" rtlCol="0">
            <a:spAutoFit/>
          </a:bodyPr>
          <a:lstStyle/>
          <a:p>
            <a:pPr indent="457200" algn="just"/>
            <a:r>
              <a:rPr lang="zh-CN" altLang="zh-CN" sz="1600" dirty="0"/>
              <a:t>其中网络层数等于</a:t>
            </a:r>
            <a:r>
              <a:rPr lang="en-US" altLang="zh-CN" sz="1600" dirty="0"/>
              <a:t>5</a:t>
            </a:r>
            <a:r>
              <a:rPr lang="zh-CN" altLang="zh-CN" sz="1600" dirty="0"/>
              <a:t>的模型，在不使用</a:t>
            </a:r>
            <a:r>
              <a:rPr lang="en-US" altLang="zh-CN" sz="1600" dirty="0"/>
              <a:t>Dropout</a:t>
            </a:r>
            <a:r>
              <a:rPr lang="zh-CN" altLang="zh-CN" sz="1600" dirty="0"/>
              <a:t>层时，在训练集上的损失函数最小等于</a:t>
            </a:r>
            <a:r>
              <a:rPr lang="en-US" altLang="zh-CN" sz="1600" dirty="0"/>
              <a:t>0.936</a:t>
            </a:r>
            <a:r>
              <a:rPr lang="zh-CN" altLang="zh-CN" sz="1600" dirty="0"/>
              <a:t>，在测试集上的损失函数最小为</a:t>
            </a:r>
            <a:r>
              <a:rPr lang="en-US" altLang="zh-CN" sz="1600" dirty="0"/>
              <a:t>1.014,</a:t>
            </a:r>
            <a:r>
              <a:rPr lang="zh-CN" altLang="zh-CN" sz="1600" dirty="0"/>
              <a:t>在测试集上的准确率最高为</a:t>
            </a:r>
            <a:r>
              <a:rPr lang="en-US" altLang="zh-CN" sz="1600" dirty="0"/>
              <a:t>0.568</a:t>
            </a:r>
            <a:r>
              <a:rPr lang="zh-CN" altLang="zh-CN" sz="1600" dirty="0"/>
              <a:t>；使用</a:t>
            </a:r>
            <a:r>
              <a:rPr lang="en-US" altLang="zh-CN" sz="1600" dirty="0"/>
              <a:t>Dropout</a:t>
            </a:r>
            <a:r>
              <a:rPr lang="zh-CN" altLang="zh-CN" sz="1600" dirty="0"/>
              <a:t>层时，在训练集上的损失函数最小等于</a:t>
            </a:r>
            <a:r>
              <a:rPr lang="en-US" altLang="zh-CN" sz="1600" dirty="0"/>
              <a:t>1.008</a:t>
            </a:r>
            <a:r>
              <a:rPr lang="zh-CN" altLang="zh-CN" sz="1600" dirty="0"/>
              <a:t>，测试集上的损失函数最小为</a:t>
            </a:r>
            <a:r>
              <a:rPr lang="en-US" altLang="zh-CN" sz="1600" dirty="0"/>
              <a:t>1.06</a:t>
            </a:r>
            <a:r>
              <a:rPr lang="zh-CN" altLang="zh-CN" sz="1600" dirty="0"/>
              <a:t>，测试集上的准确率最高为</a:t>
            </a:r>
            <a:r>
              <a:rPr lang="en-US" altLang="zh-CN" sz="1600" dirty="0"/>
              <a:t>0.573</a:t>
            </a:r>
            <a:r>
              <a:rPr lang="zh-CN" altLang="zh-CN" sz="1600" dirty="0"/>
              <a:t>；网络层数等于</a:t>
            </a:r>
            <a:r>
              <a:rPr lang="en-US" altLang="zh-CN" sz="1600" dirty="0"/>
              <a:t>7</a:t>
            </a:r>
            <a:r>
              <a:rPr lang="zh-CN" altLang="zh-CN" sz="1600" dirty="0"/>
              <a:t>的模型，在不使用</a:t>
            </a:r>
            <a:r>
              <a:rPr lang="en-US" altLang="zh-CN" sz="1600" dirty="0"/>
              <a:t>Dropout</a:t>
            </a:r>
            <a:r>
              <a:rPr lang="zh-CN" altLang="zh-CN" sz="1600" dirty="0"/>
              <a:t>时，训练集上的损失函数最小等于</a:t>
            </a:r>
            <a:r>
              <a:rPr lang="en-US" altLang="zh-CN" sz="1600" dirty="0"/>
              <a:t>0.933</a:t>
            </a:r>
            <a:r>
              <a:rPr lang="zh-CN" altLang="zh-CN" sz="1600" dirty="0"/>
              <a:t>，测试集上的损失函数最小为</a:t>
            </a:r>
            <a:r>
              <a:rPr lang="en-US" altLang="zh-CN" sz="1600" dirty="0"/>
              <a:t>1.024</a:t>
            </a:r>
            <a:r>
              <a:rPr lang="zh-CN" altLang="zh-CN" sz="1600" dirty="0"/>
              <a:t>，测试集上的准确率最高为</a:t>
            </a:r>
            <a:r>
              <a:rPr lang="en-US" altLang="zh-CN" sz="1600" dirty="0"/>
              <a:t>0.573</a:t>
            </a:r>
            <a:r>
              <a:rPr lang="zh-CN" altLang="zh-CN" sz="1600" dirty="0"/>
              <a:t>；使用</a:t>
            </a:r>
            <a:r>
              <a:rPr lang="en-US" altLang="zh-CN" sz="1600" dirty="0"/>
              <a:t>Dropout</a:t>
            </a:r>
            <a:r>
              <a:rPr lang="zh-CN" altLang="zh-CN" sz="1600" dirty="0"/>
              <a:t>时，在训练集上的损失函数最小等于</a:t>
            </a:r>
            <a:r>
              <a:rPr lang="en-US" altLang="zh-CN" sz="1600" dirty="0"/>
              <a:t>1.038</a:t>
            </a:r>
            <a:r>
              <a:rPr lang="zh-CN" altLang="zh-CN" sz="1600" dirty="0"/>
              <a:t>，测试集上的损失函数最小为</a:t>
            </a:r>
            <a:r>
              <a:rPr lang="en-US" altLang="zh-CN" sz="1600" dirty="0"/>
              <a:t>1.114</a:t>
            </a:r>
            <a:r>
              <a:rPr lang="zh-CN" altLang="zh-CN" sz="1600" dirty="0"/>
              <a:t>，测试集上的准确率最高为</a:t>
            </a:r>
            <a:r>
              <a:rPr lang="en-US" altLang="zh-CN" sz="1600" dirty="0"/>
              <a:t>0.558</a:t>
            </a:r>
            <a:r>
              <a:rPr lang="zh-CN" altLang="zh-CN" sz="1600" dirty="0"/>
              <a:t>。</a:t>
            </a:r>
          </a:p>
          <a:p>
            <a:pPr indent="457200" algn="just"/>
            <a:r>
              <a:rPr lang="zh-CN" altLang="zh-CN" sz="1600" dirty="0"/>
              <a:t>通过上图可以看出，在添加了</a:t>
            </a:r>
            <a:r>
              <a:rPr lang="en-US" altLang="zh-CN" sz="1600" dirty="0"/>
              <a:t>Dropout</a:t>
            </a:r>
            <a:r>
              <a:rPr lang="zh-CN" altLang="zh-CN" sz="1600" dirty="0"/>
              <a:t>层之后，模型在测试集上的准确率会有一定的降低，但是训练的过程会相对更加平缓。这样的结果也符合添加</a:t>
            </a:r>
            <a:r>
              <a:rPr lang="en-US" altLang="zh-CN" sz="1600" dirty="0"/>
              <a:t>Dropout</a:t>
            </a:r>
            <a:r>
              <a:rPr lang="zh-CN" altLang="zh-CN" sz="1600" dirty="0"/>
              <a:t>后的效果，通过将神经元随机失活，能够提高模型的泛化能力，避免模型的过拟合。</a:t>
            </a:r>
          </a:p>
          <a:p>
            <a:pPr algn="just"/>
            <a:endParaRPr lang="zh-CN" altLang="zh-CN" sz="2000" b="1" dirty="0"/>
          </a:p>
          <a:p>
            <a:pPr algn="just"/>
            <a:endParaRPr lang="zh-CN" altLang="zh-CN" sz="2000" dirty="0"/>
          </a:p>
          <a:p>
            <a:pPr algn="just"/>
            <a:endParaRPr lang="zh-CN" altLang="zh-CN" sz="2000" dirty="0"/>
          </a:p>
          <a:p>
            <a:pPr algn="just"/>
            <a:endParaRPr lang="zh-CN" altLang="en-US" sz="2000" dirty="0"/>
          </a:p>
        </p:txBody>
      </p:sp>
      <p:pic>
        <p:nvPicPr>
          <p:cNvPr id="9" name="图片 8">
            <a:extLst>
              <a:ext uri="{FF2B5EF4-FFF2-40B4-BE49-F238E27FC236}">
                <a16:creationId xmlns:a16="http://schemas.microsoft.com/office/drawing/2014/main" id="{70D1DA62-7423-44DE-B624-9FB1399691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047" y="1028700"/>
            <a:ext cx="5582027" cy="3794166"/>
          </a:xfrm>
          <a:prstGeom prst="rect">
            <a:avLst/>
          </a:prstGeom>
          <a:noFill/>
          <a:ln>
            <a:noFill/>
          </a:ln>
        </p:spPr>
      </p:pic>
      <p:pic>
        <p:nvPicPr>
          <p:cNvPr id="13" name="图片 12">
            <a:extLst>
              <a:ext uri="{FF2B5EF4-FFF2-40B4-BE49-F238E27FC236}">
                <a16:creationId xmlns:a16="http://schemas.microsoft.com/office/drawing/2014/main" id="{95C21CA5-099A-4D96-B7FC-2C85CE77CB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36753" y="978795"/>
            <a:ext cx="6368691" cy="3877340"/>
          </a:xfrm>
          <a:prstGeom prst="rect">
            <a:avLst/>
          </a:prstGeom>
          <a:noFill/>
          <a:ln>
            <a:noFill/>
          </a:ln>
        </p:spPr>
      </p:pic>
      <p:pic>
        <p:nvPicPr>
          <p:cNvPr id="14" name="图片 13">
            <a:extLst>
              <a:ext uri="{FF2B5EF4-FFF2-40B4-BE49-F238E27FC236}">
                <a16:creationId xmlns:a16="http://schemas.microsoft.com/office/drawing/2014/main" id="{96442D56-97B3-4DA9-9E7D-38747743B02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24046" y="1028700"/>
            <a:ext cx="5582027" cy="3694356"/>
          </a:xfrm>
          <a:prstGeom prst="rect">
            <a:avLst/>
          </a:prstGeom>
          <a:noFill/>
          <a:ln>
            <a:noFill/>
          </a:ln>
        </p:spPr>
      </p:pic>
      <p:pic>
        <p:nvPicPr>
          <p:cNvPr id="15" name="图片 14">
            <a:extLst>
              <a:ext uri="{FF2B5EF4-FFF2-40B4-BE49-F238E27FC236}">
                <a16:creationId xmlns:a16="http://schemas.microsoft.com/office/drawing/2014/main" id="{0A27850A-4AB7-42EB-9F01-243BBE7F8AE2}"/>
              </a:ext>
            </a:extLst>
          </p:cNvPr>
          <p:cNvPicPr/>
          <p:nvPr/>
        </p:nvPicPr>
        <p:blipFill rotWithShape="1">
          <a:blip r:embed="rId6">
            <a:extLst>
              <a:ext uri="{28A0092B-C50C-407E-A947-70E740481C1C}">
                <a14:useLocalDpi xmlns:a14="http://schemas.microsoft.com/office/drawing/2010/main" val="0"/>
              </a:ext>
            </a:extLst>
          </a:blip>
          <a:srcRect b="873"/>
          <a:stretch/>
        </p:blipFill>
        <p:spPr bwMode="auto">
          <a:xfrm>
            <a:off x="5175991" y="945527"/>
            <a:ext cx="6432476" cy="3777529"/>
          </a:xfrm>
          <a:prstGeom prst="rect">
            <a:avLst/>
          </a:prstGeom>
          <a:noFill/>
          <a:ln>
            <a:noFill/>
          </a:ln>
        </p:spPr>
      </p:pic>
    </p:spTree>
    <p:extLst>
      <p:ext uri="{BB962C8B-B14F-4D97-AF65-F5344CB8AC3E}">
        <p14:creationId xmlns:p14="http://schemas.microsoft.com/office/powerpoint/2010/main" val="14317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Results</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381187" y="1720840"/>
            <a:ext cx="11428036" cy="3416320"/>
          </a:xfrm>
          <a:prstGeom prst="rect">
            <a:avLst/>
          </a:prstGeom>
          <a:noFill/>
        </p:spPr>
        <p:txBody>
          <a:bodyPr wrap="square" rtlCol="0">
            <a:spAutoFit/>
          </a:bodyPr>
          <a:lstStyle/>
          <a:p>
            <a:pPr indent="457200" algn="just"/>
            <a:r>
              <a:rPr lang="zh-CN" altLang="zh-CN" sz="2400" dirty="0"/>
              <a:t>根据在两个</a:t>
            </a:r>
            <a:r>
              <a:rPr lang="en-US" altLang="zh-CN" sz="2400" dirty="0"/>
              <a:t>UCI</a:t>
            </a:r>
            <a:r>
              <a:rPr lang="zh-CN" altLang="zh-CN" sz="2400" dirty="0"/>
              <a:t>数据集上的实验，可以发现，</a:t>
            </a:r>
            <a:r>
              <a:rPr lang="en-US" altLang="zh-CN" sz="2400" dirty="0"/>
              <a:t>BP</a:t>
            </a:r>
            <a:r>
              <a:rPr lang="zh-CN" altLang="zh-CN" sz="2400" dirty="0"/>
              <a:t>神经网络的效果受多个变量的影响，其中包括网络的层数、学习率、训练的次数、神经元的个数、是否使用</a:t>
            </a:r>
            <a:r>
              <a:rPr lang="en-US" altLang="zh-CN" sz="2400" dirty="0"/>
              <a:t>Dropout</a:t>
            </a:r>
            <a:r>
              <a:rPr lang="zh-CN" altLang="zh-CN" sz="2400" dirty="0"/>
              <a:t>层等，此外，训练集的大小也直接决定了模型在测试集上的效果。为了尽可能提升模型的效果，根据上述实验结果来总结，应该首先选择一个较小的学习率，如果训练集数据不够充分，先使用较少的神经元和网络层数，在控制变量的条件下，增加某一个变量的值，查看模型的结果，再做下一步的调整。网络的层数和神经元的个数越多，网络的非线性程度越大，拟合能力越强，需要根据输入数据的复杂程度适当调整网络的层数以及神经元的个数，避免出现过拟合的情况。当模型在训练的过程中损失函数震荡幅度较大，可以考虑添加</a:t>
            </a:r>
            <a:r>
              <a:rPr lang="en-US" altLang="zh-CN" sz="2400" dirty="0"/>
              <a:t>Dropout</a:t>
            </a:r>
            <a:r>
              <a:rPr lang="zh-CN" altLang="zh-CN" sz="2400" dirty="0"/>
              <a:t>层来稳定训练的过程。</a:t>
            </a:r>
            <a:endParaRPr lang="zh-CN" altLang="en-US" sz="2400" dirty="0"/>
          </a:p>
        </p:txBody>
      </p:sp>
    </p:spTree>
    <p:extLst>
      <p:ext uri="{BB962C8B-B14F-4D97-AF65-F5344CB8AC3E}">
        <p14:creationId xmlns:p14="http://schemas.microsoft.com/office/powerpoint/2010/main" val="312947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遗传算法实验结果</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74337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Encode and Initialize</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15</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309004" y="1856945"/>
            <a:ext cx="11612993" cy="3416320"/>
          </a:xfrm>
          <a:prstGeom prst="rect">
            <a:avLst/>
          </a:prstGeom>
          <a:noFill/>
        </p:spPr>
        <p:txBody>
          <a:bodyPr wrap="square" rtlCol="0">
            <a:spAutoFit/>
          </a:bodyPr>
          <a:lstStyle/>
          <a:p>
            <a:pPr indent="457200" algn="just"/>
            <a:r>
              <a:rPr lang="zh-CN" altLang="zh-CN" sz="2400" dirty="0"/>
              <a:t>在本实验中，个体的基因型代表的是城市之间连接的顺序，从网上搜索得到全国</a:t>
            </a:r>
            <a:r>
              <a:rPr lang="en-US" altLang="zh-CN" sz="2400" dirty="0"/>
              <a:t>34</a:t>
            </a:r>
            <a:r>
              <a:rPr lang="zh-CN" altLang="zh-CN" sz="2400" dirty="0"/>
              <a:t>个省份对应省会或直辖市的经纬度坐标，将其存放在数据类型列表中，由于列表的索引值能直接对应城市，所以并没有采用额外的二进制来对城市进行编码。个体的基因型同样由数据类型列表表示，列表中的元素即为能够代表城市的城市列表索引值。由于一共有</a:t>
            </a:r>
            <a:r>
              <a:rPr lang="en-US" altLang="zh-CN" sz="2400" dirty="0"/>
              <a:t>34</a:t>
            </a:r>
            <a:r>
              <a:rPr lang="zh-CN" altLang="zh-CN" sz="2400" dirty="0"/>
              <a:t>个待搜索的城市，因此代表个体</a:t>
            </a:r>
            <a:r>
              <a:rPr lang="zh-CN" altLang="en-US" sz="2400" dirty="0"/>
              <a:t>的</a:t>
            </a:r>
            <a:r>
              <a:rPr lang="zh-CN" altLang="zh-CN" sz="2400" dirty="0"/>
              <a:t>基因型由</a:t>
            </a:r>
            <a:r>
              <a:rPr lang="en-US" altLang="zh-CN" sz="2400" dirty="0"/>
              <a:t>34</a:t>
            </a:r>
            <a:r>
              <a:rPr lang="zh-CN" altLang="zh-CN" sz="2400" dirty="0"/>
              <a:t>个元素组成。</a:t>
            </a:r>
            <a:endParaRPr lang="en-US" altLang="zh-CN" sz="2400" dirty="0"/>
          </a:p>
          <a:p>
            <a:pPr indent="457200" algn="just"/>
            <a:r>
              <a:rPr lang="zh-CN" altLang="zh-CN" sz="2400" dirty="0"/>
              <a:t>种群的初始化是遗传算法的第一个重要的步骤，在本实验中，种群初始化的步骤包括：对</a:t>
            </a:r>
            <a:r>
              <a:rPr lang="en-US" altLang="zh-CN" sz="2400" dirty="0"/>
              <a:t>34</a:t>
            </a:r>
            <a:r>
              <a:rPr lang="zh-CN" altLang="zh-CN" sz="2400" dirty="0"/>
              <a:t>个城市的顺序进行随机排序，设置初始化种群的数量，将新生成的个体添加到种群中</a:t>
            </a:r>
            <a:r>
              <a:rPr lang="zh-CN" altLang="en-US" sz="2400" dirty="0"/>
              <a:t>等。</a:t>
            </a:r>
            <a:endParaRPr lang="zh-CN" altLang="zh-CN" sz="2400" dirty="0"/>
          </a:p>
          <a:p>
            <a:endParaRPr lang="zh-CN" altLang="en-US" sz="2400" dirty="0"/>
          </a:p>
        </p:txBody>
      </p:sp>
    </p:spTree>
    <p:extLst>
      <p:ext uri="{BB962C8B-B14F-4D97-AF65-F5344CB8AC3E}">
        <p14:creationId xmlns:p14="http://schemas.microsoft.com/office/powerpoint/2010/main" val="326323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Target and Fitness Function</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16</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309003" y="1280627"/>
            <a:ext cx="11612993" cy="2308324"/>
          </a:xfrm>
          <a:prstGeom prst="rect">
            <a:avLst/>
          </a:prstGeom>
          <a:noFill/>
        </p:spPr>
        <p:txBody>
          <a:bodyPr wrap="square" rtlCol="0">
            <a:spAutoFit/>
          </a:bodyPr>
          <a:lstStyle/>
          <a:p>
            <a:pPr indent="457200" algn="just"/>
            <a:r>
              <a:rPr lang="zh-CN" altLang="zh-CN" sz="2400" dirty="0"/>
              <a:t>在本实验中，目标函数是得到各个城市之间距离和，</a:t>
            </a:r>
            <a:r>
              <a:rPr lang="zh-CN" altLang="en-US" sz="2400" dirty="0"/>
              <a:t>根据城市的坐标计算城市之间的欧式距离，然后再相加，便得到当前连接方式下城市之间的距离之和。</a:t>
            </a:r>
            <a:endParaRPr lang="en-US" altLang="zh-CN" sz="2400" dirty="0"/>
          </a:p>
          <a:p>
            <a:pPr indent="457200" algn="just"/>
            <a:r>
              <a:rPr lang="zh-CN" altLang="zh-CN" sz="2400" dirty="0"/>
              <a:t>在本实验中，距离和越小的个体对应的适应值应该越高，此外，由于距离和始终是大于零的值，所以适应度值与距离和是成反比的，因此选择对距离和取倒数作为适应度函数。</a:t>
            </a:r>
          </a:p>
          <a:p>
            <a:endParaRPr lang="zh-CN" altLang="en-US" sz="2400" dirty="0"/>
          </a:p>
        </p:txBody>
      </p:sp>
      <p:pic>
        <p:nvPicPr>
          <p:cNvPr id="5" name="图片 4">
            <a:extLst>
              <a:ext uri="{FF2B5EF4-FFF2-40B4-BE49-F238E27FC236}">
                <a16:creationId xmlns:a16="http://schemas.microsoft.com/office/drawing/2014/main" id="{1E9C64E0-D186-4DDF-A632-B0D3F5A70125}"/>
              </a:ext>
            </a:extLst>
          </p:cNvPr>
          <p:cNvPicPr/>
          <p:nvPr/>
        </p:nvPicPr>
        <p:blipFill>
          <a:blip r:embed="rId3"/>
          <a:stretch>
            <a:fillRect/>
          </a:stretch>
        </p:blipFill>
        <p:spPr>
          <a:xfrm>
            <a:off x="1846522" y="3284193"/>
            <a:ext cx="7685785" cy="3297576"/>
          </a:xfrm>
          <a:prstGeom prst="rect">
            <a:avLst/>
          </a:prstGeom>
        </p:spPr>
      </p:pic>
      <p:pic>
        <p:nvPicPr>
          <p:cNvPr id="7" name="图片 6">
            <a:extLst>
              <a:ext uri="{FF2B5EF4-FFF2-40B4-BE49-F238E27FC236}">
                <a16:creationId xmlns:a16="http://schemas.microsoft.com/office/drawing/2014/main" id="{EA72E830-B0DC-4CC4-AC32-3E55E405C281}"/>
              </a:ext>
            </a:extLst>
          </p:cNvPr>
          <p:cNvPicPr/>
          <p:nvPr/>
        </p:nvPicPr>
        <p:blipFill>
          <a:blip r:embed="rId4"/>
          <a:stretch>
            <a:fillRect/>
          </a:stretch>
        </p:blipFill>
        <p:spPr>
          <a:xfrm>
            <a:off x="461664" y="3645841"/>
            <a:ext cx="11267081" cy="1946676"/>
          </a:xfrm>
          <a:prstGeom prst="rect">
            <a:avLst/>
          </a:prstGeom>
        </p:spPr>
      </p:pic>
    </p:spTree>
    <p:extLst>
      <p:ext uri="{BB962C8B-B14F-4D97-AF65-F5344CB8AC3E}">
        <p14:creationId xmlns:p14="http://schemas.microsoft.com/office/powerpoint/2010/main" val="38322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Choose Function</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17</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288707" y="1579547"/>
            <a:ext cx="11612993" cy="830997"/>
          </a:xfrm>
          <a:prstGeom prst="rect">
            <a:avLst/>
          </a:prstGeom>
          <a:noFill/>
        </p:spPr>
        <p:txBody>
          <a:bodyPr wrap="square" rtlCol="0">
            <a:spAutoFit/>
          </a:bodyPr>
          <a:lstStyle/>
          <a:p>
            <a:pPr indent="457200" algn="just"/>
            <a:r>
              <a:rPr lang="zh-CN" altLang="zh-CN" sz="2400" dirty="0"/>
              <a:t>在本实验中，使用基本的轮盘赌法作为选择函数，适应度值最大的个体被选中的概率越大。</a:t>
            </a:r>
            <a:endParaRPr lang="zh-CN" altLang="en-US" sz="2400" dirty="0"/>
          </a:p>
        </p:txBody>
      </p:sp>
      <p:pic>
        <p:nvPicPr>
          <p:cNvPr id="8" name="图片 7">
            <a:extLst>
              <a:ext uri="{FF2B5EF4-FFF2-40B4-BE49-F238E27FC236}">
                <a16:creationId xmlns:a16="http://schemas.microsoft.com/office/drawing/2014/main" id="{F941D3CB-87DF-4C3A-BB49-9CFF8E59AA39}"/>
              </a:ext>
            </a:extLst>
          </p:cNvPr>
          <p:cNvPicPr/>
          <p:nvPr/>
        </p:nvPicPr>
        <p:blipFill>
          <a:blip r:embed="rId3"/>
          <a:stretch>
            <a:fillRect/>
          </a:stretch>
        </p:blipFill>
        <p:spPr>
          <a:xfrm>
            <a:off x="2480067" y="2755010"/>
            <a:ext cx="7230272" cy="3620378"/>
          </a:xfrm>
          <a:prstGeom prst="rect">
            <a:avLst/>
          </a:prstGeom>
        </p:spPr>
      </p:pic>
    </p:spTree>
    <p:extLst>
      <p:ext uri="{BB962C8B-B14F-4D97-AF65-F5344CB8AC3E}">
        <p14:creationId xmlns:p14="http://schemas.microsoft.com/office/powerpoint/2010/main" val="77579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Iteration </a:t>
            </a:r>
            <a:r>
              <a:rPr lang="en-US" altLang="zh-CN" dirty="0" err="1"/>
              <a:t>Nums</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18</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288707" y="1579547"/>
            <a:ext cx="11612993" cy="1200329"/>
          </a:xfrm>
          <a:prstGeom prst="rect">
            <a:avLst/>
          </a:prstGeom>
          <a:noFill/>
        </p:spPr>
        <p:txBody>
          <a:bodyPr wrap="square" rtlCol="0">
            <a:spAutoFit/>
          </a:bodyPr>
          <a:lstStyle/>
          <a:p>
            <a:pPr indent="457200" algn="just"/>
            <a:r>
              <a:rPr lang="zh-CN" altLang="zh-CN" sz="2400" dirty="0"/>
              <a:t>设置染色体交叉的概率等于</a:t>
            </a:r>
            <a:r>
              <a:rPr lang="en-US" altLang="zh-CN" sz="2400" dirty="0"/>
              <a:t>0.7</a:t>
            </a:r>
            <a:r>
              <a:rPr lang="zh-CN" altLang="zh-CN" sz="2400" dirty="0"/>
              <a:t>、变异的概率等于</a:t>
            </a:r>
            <a:r>
              <a:rPr lang="en-US" altLang="zh-CN" sz="2400" dirty="0"/>
              <a:t>0.02</a:t>
            </a:r>
            <a:r>
              <a:rPr lang="zh-CN" altLang="zh-CN" sz="2400" dirty="0"/>
              <a:t>、种群的数量等于</a:t>
            </a:r>
            <a:r>
              <a:rPr lang="en-US" altLang="zh-CN" sz="2400" dirty="0"/>
              <a:t>40</a:t>
            </a:r>
            <a:r>
              <a:rPr lang="zh-CN" altLang="zh-CN" sz="2400" dirty="0"/>
              <a:t>，迭代的次数分别等于</a:t>
            </a:r>
            <a:r>
              <a:rPr lang="en-US" altLang="zh-CN" sz="2400" dirty="0"/>
              <a:t>100</a:t>
            </a:r>
            <a:r>
              <a:rPr lang="zh-CN" altLang="zh-CN" sz="2400" dirty="0"/>
              <a:t>和</a:t>
            </a:r>
            <a:r>
              <a:rPr lang="en-US" altLang="zh-CN" sz="2400" dirty="0"/>
              <a:t>200</a:t>
            </a:r>
            <a:r>
              <a:rPr lang="zh-CN" altLang="zh-CN" sz="2400" dirty="0"/>
              <a:t>。</a:t>
            </a:r>
          </a:p>
          <a:p>
            <a:pPr indent="457200" algn="just"/>
            <a:endParaRPr lang="zh-CN" altLang="en-US" sz="2400" dirty="0"/>
          </a:p>
        </p:txBody>
      </p:sp>
      <p:pic>
        <p:nvPicPr>
          <p:cNvPr id="7" name="图片 6">
            <a:extLst>
              <a:ext uri="{FF2B5EF4-FFF2-40B4-BE49-F238E27FC236}">
                <a16:creationId xmlns:a16="http://schemas.microsoft.com/office/drawing/2014/main" id="{B7EC7858-4368-4327-A7A5-E1027BE4DE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2487" y="1324306"/>
            <a:ext cx="5274310" cy="3954145"/>
          </a:xfrm>
          <a:prstGeom prst="rect">
            <a:avLst/>
          </a:prstGeom>
          <a:noFill/>
          <a:ln>
            <a:noFill/>
          </a:ln>
        </p:spPr>
      </p:pic>
      <p:pic>
        <p:nvPicPr>
          <p:cNvPr id="9" name="图片 8">
            <a:extLst>
              <a:ext uri="{FF2B5EF4-FFF2-40B4-BE49-F238E27FC236}">
                <a16:creationId xmlns:a16="http://schemas.microsoft.com/office/drawing/2014/main" id="{74F5232E-1C68-4435-ABD3-5A90443970F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5203" y="1324307"/>
            <a:ext cx="5274310" cy="3954145"/>
          </a:xfrm>
          <a:prstGeom prst="rect">
            <a:avLst/>
          </a:prstGeom>
          <a:noFill/>
          <a:ln>
            <a:noFill/>
          </a:ln>
        </p:spPr>
      </p:pic>
      <p:sp>
        <p:nvSpPr>
          <p:cNvPr id="10" name="文本框 9">
            <a:extLst>
              <a:ext uri="{FF2B5EF4-FFF2-40B4-BE49-F238E27FC236}">
                <a16:creationId xmlns:a16="http://schemas.microsoft.com/office/drawing/2014/main" id="{1BA16080-B234-4E0E-A8FD-3E28B5C0632F}"/>
              </a:ext>
            </a:extLst>
          </p:cNvPr>
          <p:cNvSpPr txBox="1"/>
          <p:nvPr/>
        </p:nvSpPr>
        <p:spPr>
          <a:xfrm>
            <a:off x="131601" y="5229133"/>
            <a:ext cx="11612993" cy="1569660"/>
          </a:xfrm>
          <a:prstGeom prst="rect">
            <a:avLst/>
          </a:prstGeom>
          <a:noFill/>
        </p:spPr>
        <p:txBody>
          <a:bodyPr wrap="square" rtlCol="0">
            <a:spAutoFit/>
          </a:bodyPr>
          <a:lstStyle/>
          <a:p>
            <a:pPr indent="457200" algn="just"/>
            <a:r>
              <a:rPr lang="zh-CN" altLang="zh-CN" sz="2400" dirty="0"/>
              <a:t>从上面的实验结果中可以发现经过更多次数的迭代，个体所对应的城市间距离之和变得更小。</a:t>
            </a:r>
          </a:p>
          <a:p>
            <a:pPr indent="457200" algn="just"/>
            <a:endParaRPr lang="zh-CN" altLang="zh-CN" sz="2400" dirty="0"/>
          </a:p>
          <a:p>
            <a:pPr indent="457200" algn="just"/>
            <a:endParaRPr lang="zh-CN" altLang="en-US" sz="2400" dirty="0"/>
          </a:p>
        </p:txBody>
      </p:sp>
    </p:spTree>
    <p:extLst>
      <p:ext uri="{BB962C8B-B14F-4D97-AF65-F5344CB8AC3E}">
        <p14:creationId xmlns:p14="http://schemas.microsoft.com/office/powerpoint/2010/main" val="260036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Population</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19</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288707" y="1579547"/>
            <a:ext cx="11612993" cy="1569660"/>
          </a:xfrm>
          <a:prstGeom prst="rect">
            <a:avLst/>
          </a:prstGeom>
          <a:noFill/>
        </p:spPr>
        <p:txBody>
          <a:bodyPr wrap="square" rtlCol="0">
            <a:spAutoFit/>
          </a:bodyPr>
          <a:lstStyle/>
          <a:p>
            <a:pPr indent="457200" algn="just"/>
            <a:r>
              <a:rPr lang="zh-CN" altLang="zh-CN" sz="2400" dirty="0"/>
              <a:t>设置染色体交叉的概率等于</a:t>
            </a:r>
            <a:r>
              <a:rPr lang="en-US" altLang="zh-CN" sz="2400" dirty="0"/>
              <a:t>0.7</a:t>
            </a:r>
            <a:r>
              <a:rPr lang="zh-CN" altLang="zh-CN" sz="2400" dirty="0"/>
              <a:t>、变异的概率等于</a:t>
            </a:r>
            <a:r>
              <a:rPr lang="en-US" altLang="zh-CN" sz="2400" dirty="0"/>
              <a:t>0.02</a:t>
            </a:r>
            <a:r>
              <a:rPr lang="zh-CN" altLang="zh-CN" sz="2400" dirty="0"/>
              <a:t>、迭代的次数分别等于</a:t>
            </a:r>
            <a:r>
              <a:rPr lang="en-US" altLang="zh-CN" sz="2400" dirty="0"/>
              <a:t>200</a:t>
            </a:r>
            <a:r>
              <a:rPr lang="zh-CN" altLang="zh-CN" sz="2400" dirty="0"/>
              <a:t>，种群的数量等于</a:t>
            </a:r>
            <a:r>
              <a:rPr lang="en-US" altLang="zh-CN" sz="2400" dirty="0"/>
              <a:t>40</a:t>
            </a:r>
            <a:r>
              <a:rPr lang="zh-CN" altLang="zh-CN" sz="2400" dirty="0"/>
              <a:t>、</a:t>
            </a:r>
            <a:r>
              <a:rPr lang="en-US" altLang="zh-CN" sz="2400" dirty="0"/>
              <a:t>100</a:t>
            </a:r>
            <a:r>
              <a:rPr lang="zh-CN" altLang="zh-CN" sz="2400" dirty="0"/>
              <a:t>、</a:t>
            </a:r>
            <a:r>
              <a:rPr lang="en-US" altLang="zh-CN" sz="2400" dirty="0"/>
              <a:t>200</a:t>
            </a:r>
            <a:r>
              <a:rPr lang="zh-CN" altLang="zh-CN" sz="2400" dirty="0"/>
              <a:t>：</a:t>
            </a:r>
          </a:p>
          <a:p>
            <a:pPr indent="457200" algn="just"/>
            <a:endParaRPr lang="zh-CN" altLang="zh-CN" sz="2400" dirty="0"/>
          </a:p>
          <a:p>
            <a:pPr indent="457200" algn="just"/>
            <a:endParaRPr lang="zh-CN" altLang="en-US" sz="2400" dirty="0"/>
          </a:p>
        </p:txBody>
      </p:sp>
      <p:sp>
        <p:nvSpPr>
          <p:cNvPr id="10" name="文本框 9">
            <a:extLst>
              <a:ext uri="{FF2B5EF4-FFF2-40B4-BE49-F238E27FC236}">
                <a16:creationId xmlns:a16="http://schemas.microsoft.com/office/drawing/2014/main" id="{1BA16080-B234-4E0E-A8FD-3E28B5C0632F}"/>
              </a:ext>
            </a:extLst>
          </p:cNvPr>
          <p:cNvSpPr txBox="1"/>
          <p:nvPr/>
        </p:nvSpPr>
        <p:spPr>
          <a:xfrm>
            <a:off x="131601" y="5229133"/>
            <a:ext cx="11612993" cy="1938992"/>
          </a:xfrm>
          <a:prstGeom prst="rect">
            <a:avLst/>
          </a:prstGeom>
          <a:noFill/>
        </p:spPr>
        <p:txBody>
          <a:bodyPr wrap="square" rtlCol="0">
            <a:spAutoFit/>
          </a:bodyPr>
          <a:lstStyle/>
          <a:p>
            <a:pPr indent="457200" algn="just"/>
            <a:r>
              <a:rPr lang="zh-CN" altLang="zh-CN" sz="2400" dirty="0"/>
              <a:t>从上面的实验结果中，可以看到随着种群数量的增加，种群在前期的进化速度更快，最终的结果相差并没有非常明显。</a:t>
            </a:r>
          </a:p>
          <a:p>
            <a:pPr indent="457200" algn="just"/>
            <a:endParaRPr lang="zh-CN" altLang="zh-CN" sz="2400" dirty="0"/>
          </a:p>
          <a:p>
            <a:pPr indent="457200" algn="just"/>
            <a:endParaRPr lang="zh-CN" altLang="zh-CN" sz="2400" dirty="0"/>
          </a:p>
          <a:p>
            <a:pPr indent="457200" algn="just"/>
            <a:endParaRPr lang="zh-CN" altLang="en-US" sz="2400" dirty="0"/>
          </a:p>
        </p:txBody>
      </p:sp>
      <p:pic>
        <p:nvPicPr>
          <p:cNvPr id="11" name="图片 10">
            <a:extLst>
              <a:ext uri="{FF2B5EF4-FFF2-40B4-BE49-F238E27FC236}">
                <a16:creationId xmlns:a16="http://schemas.microsoft.com/office/drawing/2014/main" id="{87C174B6-D9BB-4888-8280-2C96FC14B0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1601" y="1466851"/>
            <a:ext cx="4214931" cy="3080097"/>
          </a:xfrm>
          <a:prstGeom prst="rect">
            <a:avLst/>
          </a:prstGeom>
          <a:noFill/>
          <a:ln>
            <a:noFill/>
          </a:ln>
        </p:spPr>
      </p:pic>
      <p:pic>
        <p:nvPicPr>
          <p:cNvPr id="12" name="图片 11">
            <a:extLst>
              <a:ext uri="{FF2B5EF4-FFF2-40B4-BE49-F238E27FC236}">
                <a16:creationId xmlns:a16="http://schemas.microsoft.com/office/drawing/2014/main" id="{0058F442-CF99-4229-91E1-83803C07811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09932" y="1451665"/>
            <a:ext cx="4214931" cy="3095283"/>
          </a:xfrm>
          <a:prstGeom prst="rect">
            <a:avLst/>
          </a:prstGeom>
          <a:noFill/>
          <a:ln>
            <a:noFill/>
          </a:ln>
        </p:spPr>
      </p:pic>
      <p:pic>
        <p:nvPicPr>
          <p:cNvPr id="13" name="图片 12">
            <a:extLst>
              <a:ext uri="{FF2B5EF4-FFF2-40B4-BE49-F238E27FC236}">
                <a16:creationId xmlns:a16="http://schemas.microsoft.com/office/drawing/2014/main" id="{81D7AC12-F5CD-4CB5-A900-5A541D6CEE5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267757" y="1499068"/>
            <a:ext cx="3791049" cy="3080097"/>
          </a:xfrm>
          <a:prstGeom prst="rect">
            <a:avLst/>
          </a:prstGeom>
          <a:noFill/>
          <a:ln>
            <a:noFill/>
          </a:ln>
        </p:spPr>
      </p:pic>
    </p:spTree>
    <p:extLst>
      <p:ext uri="{BB962C8B-B14F-4D97-AF65-F5344CB8AC3E}">
        <p14:creationId xmlns:p14="http://schemas.microsoft.com/office/powerpoint/2010/main" val="65957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42C52E-6E86-4BBE-ACE6-CA73E3718488}"/>
              </a:ext>
            </a:extLst>
          </p:cNvPr>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ïṣľîde">
              <a:extLst>
                <a:ext uri="{FF2B5EF4-FFF2-40B4-BE49-F238E27FC236}">
                  <a16:creationId xmlns:a16="http://schemas.microsoft.com/office/drawing/2014/main" id="{933B65FF-A272-4A69-9A01-92D7C77CF829}"/>
                </a:ext>
              </a:extLst>
            </p:cNvPr>
            <p:cNvGrpSpPr/>
            <p:nvPr/>
          </p:nvGrpSpPr>
          <p:grpSpPr>
            <a:xfrm>
              <a:off x="-930109" y="1051361"/>
              <a:ext cx="2490640" cy="4778319"/>
              <a:chOff x="-930109" y="1051361"/>
              <a:chExt cx="2490640" cy="4778319"/>
            </a:xfrm>
          </p:grpSpPr>
          <p:sp>
            <p:nvSpPr>
              <p:cNvPr id="27" name="îSľïďe">
                <a:extLst>
                  <a:ext uri="{FF2B5EF4-FFF2-40B4-BE49-F238E27FC236}">
                    <a16:creationId xmlns:a16="http://schemas.microsoft.com/office/drawing/2014/main" id="{B19D50FC-1125-4ED9-B7D8-78BCBCE8C008}"/>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dirty="0"/>
              </a:p>
            </p:txBody>
          </p:sp>
          <p:sp>
            <p:nvSpPr>
              <p:cNvPr id="28" name="íṡļîḍe">
                <a:extLst>
                  <a:ext uri="{FF2B5EF4-FFF2-40B4-BE49-F238E27FC236}">
                    <a16:creationId xmlns:a16="http://schemas.microsoft.com/office/drawing/2014/main" id="{9361AAF3-CAD5-4F13-928C-BFE011AA4BDD}"/>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dirty="0"/>
              </a:p>
            </p:txBody>
          </p:sp>
          <p:sp>
            <p:nvSpPr>
              <p:cNvPr id="29" name="ïŝ1ïḋe">
                <a:extLst>
                  <a:ext uri="{FF2B5EF4-FFF2-40B4-BE49-F238E27FC236}">
                    <a16:creationId xmlns:a16="http://schemas.microsoft.com/office/drawing/2014/main" id="{97F43942-06F9-42D1-A7B5-43B69347F1AE}"/>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dirty="0"/>
              </a:p>
            </p:txBody>
          </p:sp>
        </p:grpSp>
        <p:sp>
          <p:nvSpPr>
            <p:cNvPr id="7" name="ïsḷíḑè">
              <a:extLst>
                <a:ext uri="{FF2B5EF4-FFF2-40B4-BE49-F238E27FC236}">
                  <a16:creationId xmlns:a16="http://schemas.microsoft.com/office/drawing/2014/main" id="{4F1A39D8-7570-4901-A3E5-473DAAB733E1}"/>
                </a:ext>
              </a:extLst>
            </p:cNvPr>
            <p:cNvSpPr/>
            <p:nvPr/>
          </p:nvSpPr>
          <p:spPr>
            <a:xfrm>
              <a:off x="1543204" y="2835166"/>
              <a:ext cx="3742988" cy="923330"/>
            </a:xfrm>
            <a:prstGeom prst="rect">
              <a:avLst/>
            </a:prstGeom>
          </p:spPr>
          <p:txBody>
            <a:bodyPr wrap="square" anchor="ctr" anchorCtr="1">
              <a:normAutofit/>
            </a:bodyPr>
            <a:lstStyle/>
            <a:p>
              <a:pPr algn="r"/>
              <a:r>
                <a:rPr lang="zh-CN" altLang="en-US" sz="5400" b="1" spc="300" dirty="0">
                  <a:solidFill>
                    <a:schemeClr val="tx2"/>
                  </a:solidFill>
                </a:rPr>
                <a:t>目录</a:t>
              </a:r>
              <a:endParaRPr lang="en-US" altLang="zh-CN" sz="5400" b="1" spc="300" dirty="0">
                <a:solidFill>
                  <a:schemeClr val="tx2"/>
                </a:solidFill>
              </a:endParaRPr>
            </a:p>
          </p:txBody>
        </p:sp>
        <p:sp>
          <p:nvSpPr>
            <p:cNvPr id="11" name="ïşḻíḋê">
              <a:extLst>
                <a:ext uri="{FF2B5EF4-FFF2-40B4-BE49-F238E27FC236}">
                  <a16:creationId xmlns:a16="http://schemas.microsoft.com/office/drawing/2014/main" id="{F0E5BC8E-4AA2-4FC6-AEDE-48B8FAA4B9AC}"/>
                </a:ext>
              </a:extLst>
            </p:cNvPr>
            <p:cNvSpPr/>
            <p:nvPr/>
          </p:nvSpPr>
          <p:spPr>
            <a:xfrm>
              <a:off x="6281460" y="3296831"/>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02</a:t>
              </a:r>
            </a:p>
          </p:txBody>
        </p:sp>
        <p:sp>
          <p:nvSpPr>
            <p:cNvPr id="12" name="isḻïḋé">
              <a:extLst>
                <a:ext uri="{FF2B5EF4-FFF2-40B4-BE49-F238E27FC236}">
                  <a16:creationId xmlns:a16="http://schemas.microsoft.com/office/drawing/2014/main" id="{C0451A36-F8F9-4E68-9C14-18681989F54C}"/>
                </a:ext>
              </a:extLst>
            </p:cNvPr>
            <p:cNvSpPr/>
            <p:nvPr/>
          </p:nvSpPr>
          <p:spPr>
            <a:xfrm>
              <a:off x="6281460" y="2231650"/>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9" name="iśļîďe">
              <a:extLst>
                <a:ext uri="{FF2B5EF4-FFF2-40B4-BE49-F238E27FC236}">
                  <a16:creationId xmlns:a16="http://schemas.microsoft.com/office/drawing/2014/main" id="{176089DB-693D-4D37-A433-1F6BA8DEFCFF}"/>
                </a:ext>
              </a:extLst>
            </p:cNvPr>
            <p:cNvSpPr txBox="1"/>
            <p:nvPr/>
          </p:nvSpPr>
          <p:spPr>
            <a:xfrm>
              <a:off x="7093503" y="3296831"/>
              <a:ext cx="3962574" cy="565225"/>
            </a:xfrm>
            <a:prstGeom prst="rect">
              <a:avLst/>
            </a:prstGeom>
            <a:noFill/>
          </p:spPr>
          <p:txBody>
            <a:bodyPr wrap="none" lIns="90000" tIns="46800" rIns="90000" bIns="46800" anchor="b" anchorCtr="0">
              <a:normAutofit/>
            </a:bodyPr>
            <a:lstStyle/>
            <a:p>
              <a:r>
                <a:rPr lang="zh-CN" altLang="en-US" sz="2400" b="1" dirty="0"/>
                <a:t>遗传算法实验结果</a:t>
              </a:r>
            </a:p>
          </p:txBody>
        </p:sp>
        <p:sp>
          <p:nvSpPr>
            <p:cNvPr id="21" name="îṧļïďé">
              <a:extLst>
                <a:ext uri="{FF2B5EF4-FFF2-40B4-BE49-F238E27FC236}">
                  <a16:creationId xmlns:a16="http://schemas.microsoft.com/office/drawing/2014/main" id="{6C45C575-63D3-4FAE-AD19-9A503AADE65D}"/>
                </a:ext>
              </a:extLst>
            </p:cNvPr>
            <p:cNvSpPr txBox="1"/>
            <p:nvPr/>
          </p:nvSpPr>
          <p:spPr>
            <a:xfrm>
              <a:off x="7093503" y="2303077"/>
              <a:ext cx="3962574" cy="481497"/>
            </a:xfrm>
            <a:prstGeom prst="rect">
              <a:avLst/>
            </a:prstGeom>
            <a:noFill/>
          </p:spPr>
          <p:txBody>
            <a:bodyPr wrap="none" lIns="90000" tIns="46800" rIns="90000" bIns="46800" anchor="b" anchorCtr="0">
              <a:normAutofit/>
            </a:bodyPr>
            <a:lstStyle/>
            <a:p>
              <a:r>
                <a:rPr lang="en-US" altLang="zh-CN" sz="2400" b="1" dirty="0"/>
                <a:t>BP</a:t>
              </a:r>
              <a:r>
                <a:rPr lang="zh-CN" altLang="en-US" sz="2400" b="1" dirty="0"/>
                <a:t>实验结果</a:t>
              </a:r>
            </a:p>
          </p:txBody>
        </p:sp>
        <p:cxnSp>
          <p:nvCxnSpPr>
            <p:cNvPr id="23" name="直接连接符 22">
              <a:extLst>
                <a:ext uri="{FF2B5EF4-FFF2-40B4-BE49-F238E27FC236}">
                  <a16:creationId xmlns:a16="http://schemas.microsoft.com/office/drawing/2014/main" id="{0E32E640-B6ED-4EFE-957A-AAD95DCF3AAB}"/>
                </a:ext>
              </a:extLst>
            </p:cNvPr>
            <p:cNvCxnSpPr/>
            <p:nvPr/>
          </p:nvCxnSpPr>
          <p:spPr>
            <a:xfrm>
              <a:off x="6905809" y="2948419"/>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E2D5EA-51F3-4E72-84C3-3CE94BF2E84E}"/>
                </a:ext>
              </a:extLst>
            </p:cNvPr>
            <p:cNvCxnSpPr/>
            <p:nvPr/>
          </p:nvCxnSpPr>
          <p:spPr>
            <a:xfrm>
              <a:off x="6951000" y="40642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781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Visualization</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20</a:t>
            </a:fld>
            <a:endParaRPr lang="zh-CN" altLang="en-US"/>
          </a:p>
        </p:txBody>
      </p:sp>
      <p:pic>
        <p:nvPicPr>
          <p:cNvPr id="9" name="图片 8">
            <a:extLst>
              <a:ext uri="{FF2B5EF4-FFF2-40B4-BE49-F238E27FC236}">
                <a16:creationId xmlns:a16="http://schemas.microsoft.com/office/drawing/2014/main" id="{515904E5-66D6-497B-84CA-2A6ED1376D1D}"/>
              </a:ext>
            </a:extLst>
          </p:cNvPr>
          <p:cNvPicPr/>
          <p:nvPr/>
        </p:nvPicPr>
        <p:blipFill>
          <a:blip r:embed="rId3"/>
          <a:stretch>
            <a:fillRect/>
          </a:stretch>
        </p:blipFill>
        <p:spPr>
          <a:xfrm>
            <a:off x="1369065" y="1296585"/>
            <a:ext cx="3692852" cy="1705581"/>
          </a:xfrm>
          <a:prstGeom prst="rect">
            <a:avLst/>
          </a:prstGeom>
        </p:spPr>
      </p:pic>
      <p:pic>
        <p:nvPicPr>
          <p:cNvPr id="14" name="图片 13">
            <a:extLst>
              <a:ext uri="{FF2B5EF4-FFF2-40B4-BE49-F238E27FC236}">
                <a16:creationId xmlns:a16="http://schemas.microsoft.com/office/drawing/2014/main" id="{9D3D4931-5BBC-427E-8B06-5A4455BD71EC}"/>
              </a:ext>
            </a:extLst>
          </p:cNvPr>
          <p:cNvPicPr/>
          <p:nvPr/>
        </p:nvPicPr>
        <p:blipFill>
          <a:blip r:embed="rId4"/>
          <a:stretch>
            <a:fillRect/>
          </a:stretch>
        </p:blipFill>
        <p:spPr>
          <a:xfrm>
            <a:off x="6980725" y="1296585"/>
            <a:ext cx="3692853" cy="1705581"/>
          </a:xfrm>
          <a:prstGeom prst="rect">
            <a:avLst/>
          </a:prstGeom>
        </p:spPr>
      </p:pic>
      <p:pic>
        <p:nvPicPr>
          <p:cNvPr id="15" name="图片 14">
            <a:extLst>
              <a:ext uri="{FF2B5EF4-FFF2-40B4-BE49-F238E27FC236}">
                <a16:creationId xmlns:a16="http://schemas.microsoft.com/office/drawing/2014/main" id="{6A7BD9F7-7E77-412F-BF6E-257C8DC974A3}"/>
              </a:ext>
            </a:extLst>
          </p:cNvPr>
          <p:cNvPicPr/>
          <p:nvPr/>
        </p:nvPicPr>
        <p:blipFill>
          <a:blip r:embed="rId5"/>
          <a:stretch>
            <a:fillRect/>
          </a:stretch>
        </p:blipFill>
        <p:spPr>
          <a:xfrm>
            <a:off x="1369065" y="3491250"/>
            <a:ext cx="3692853" cy="1705581"/>
          </a:xfrm>
          <a:prstGeom prst="rect">
            <a:avLst/>
          </a:prstGeom>
        </p:spPr>
      </p:pic>
      <p:sp>
        <p:nvSpPr>
          <p:cNvPr id="3" name="文本框 2">
            <a:extLst>
              <a:ext uri="{FF2B5EF4-FFF2-40B4-BE49-F238E27FC236}">
                <a16:creationId xmlns:a16="http://schemas.microsoft.com/office/drawing/2014/main" id="{C482BE44-E1D3-4669-9F87-681B3759481C}"/>
              </a:ext>
            </a:extLst>
          </p:cNvPr>
          <p:cNvSpPr txBox="1"/>
          <p:nvPr/>
        </p:nvSpPr>
        <p:spPr>
          <a:xfrm>
            <a:off x="2597371" y="3059668"/>
            <a:ext cx="1236236" cy="369332"/>
          </a:xfrm>
          <a:prstGeom prst="rect">
            <a:avLst/>
          </a:prstGeom>
          <a:noFill/>
        </p:spPr>
        <p:txBody>
          <a:bodyPr wrap="none" rtlCol="0">
            <a:spAutoFit/>
          </a:bodyPr>
          <a:lstStyle/>
          <a:p>
            <a:r>
              <a:rPr lang="zh-CN" altLang="en-US" dirty="0"/>
              <a:t>第</a:t>
            </a:r>
            <a:r>
              <a:rPr lang="en-US" altLang="zh-CN" dirty="0"/>
              <a:t>0</a:t>
            </a:r>
            <a:r>
              <a:rPr lang="zh-CN" altLang="en-US" dirty="0"/>
              <a:t>次迭代</a:t>
            </a:r>
            <a:endParaRPr lang="en-US" altLang="zh-CN" dirty="0"/>
          </a:p>
        </p:txBody>
      </p:sp>
      <p:sp>
        <p:nvSpPr>
          <p:cNvPr id="17" name="文本框 16">
            <a:extLst>
              <a:ext uri="{FF2B5EF4-FFF2-40B4-BE49-F238E27FC236}">
                <a16:creationId xmlns:a16="http://schemas.microsoft.com/office/drawing/2014/main" id="{4AB99454-6CAB-4261-818B-CAA115C790A1}"/>
              </a:ext>
            </a:extLst>
          </p:cNvPr>
          <p:cNvSpPr txBox="1"/>
          <p:nvPr/>
        </p:nvSpPr>
        <p:spPr>
          <a:xfrm>
            <a:off x="8144913" y="3090940"/>
            <a:ext cx="1364476" cy="369332"/>
          </a:xfrm>
          <a:prstGeom prst="rect">
            <a:avLst/>
          </a:prstGeom>
          <a:noFill/>
        </p:spPr>
        <p:txBody>
          <a:bodyPr wrap="none" rtlCol="0">
            <a:spAutoFit/>
          </a:bodyPr>
          <a:lstStyle/>
          <a:p>
            <a:r>
              <a:rPr lang="zh-CN" altLang="en-US" dirty="0"/>
              <a:t>第</a:t>
            </a:r>
            <a:r>
              <a:rPr lang="en-US" altLang="zh-CN" dirty="0"/>
              <a:t>36</a:t>
            </a:r>
            <a:r>
              <a:rPr lang="zh-CN" altLang="en-US" dirty="0"/>
              <a:t>次迭代</a:t>
            </a:r>
            <a:endParaRPr lang="en-US" altLang="zh-CN" dirty="0"/>
          </a:p>
        </p:txBody>
      </p:sp>
      <p:pic>
        <p:nvPicPr>
          <p:cNvPr id="18" name="图片 17">
            <a:extLst>
              <a:ext uri="{FF2B5EF4-FFF2-40B4-BE49-F238E27FC236}">
                <a16:creationId xmlns:a16="http://schemas.microsoft.com/office/drawing/2014/main" id="{01CEC89F-5A0C-4D6A-9BF8-287471348A94}"/>
              </a:ext>
            </a:extLst>
          </p:cNvPr>
          <p:cNvPicPr/>
          <p:nvPr/>
        </p:nvPicPr>
        <p:blipFill>
          <a:blip r:embed="rId6"/>
          <a:stretch>
            <a:fillRect/>
          </a:stretch>
        </p:blipFill>
        <p:spPr>
          <a:xfrm>
            <a:off x="6980725" y="3449885"/>
            <a:ext cx="3692853" cy="1705581"/>
          </a:xfrm>
          <a:prstGeom prst="rect">
            <a:avLst/>
          </a:prstGeom>
        </p:spPr>
      </p:pic>
      <p:sp>
        <p:nvSpPr>
          <p:cNvPr id="20" name="文本框 19">
            <a:extLst>
              <a:ext uri="{FF2B5EF4-FFF2-40B4-BE49-F238E27FC236}">
                <a16:creationId xmlns:a16="http://schemas.microsoft.com/office/drawing/2014/main" id="{CC469198-EA57-40DF-A638-4EFCE91C7999}"/>
              </a:ext>
            </a:extLst>
          </p:cNvPr>
          <p:cNvSpPr txBox="1"/>
          <p:nvPr/>
        </p:nvSpPr>
        <p:spPr>
          <a:xfrm>
            <a:off x="8230154" y="5329745"/>
            <a:ext cx="1492716" cy="369332"/>
          </a:xfrm>
          <a:prstGeom prst="rect">
            <a:avLst/>
          </a:prstGeom>
          <a:noFill/>
        </p:spPr>
        <p:txBody>
          <a:bodyPr wrap="none" rtlCol="0">
            <a:spAutoFit/>
          </a:bodyPr>
          <a:lstStyle/>
          <a:p>
            <a:r>
              <a:rPr lang="zh-CN" altLang="en-US" dirty="0"/>
              <a:t>第</a:t>
            </a:r>
            <a:r>
              <a:rPr lang="en-US" altLang="zh-CN" dirty="0"/>
              <a:t>450</a:t>
            </a:r>
            <a:r>
              <a:rPr lang="zh-CN" altLang="en-US" dirty="0"/>
              <a:t>次迭代</a:t>
            </a:r>
            <a:endParaRPr lang="en-US" altLang="zh-CN" dirty="0"/>
          </a:p>
        </p:txBody>
      </p:sp>
      <p:sp>
        <p:nvSpPr>
          <p:cNvPr id="21" name="文本框 20">
            <a:extLst>
              <a:ext uri="{FF2B5EF4-FFF2-40B4-BE49-F238E27FC236}">
                <a16:creationId xmlns:a16="http://schemas.microsoft.com/office/drawing/2014/main" id="{52ACA7C6-47B3-4AA0-AEF8-987BBCF106E0}"/>
              </a:ext>
            </a:extLst>
          </p:cNvPr>
          <p:cNvSpPr txBox="1"/>
          <p:nvPr/>
        </p:nvSpPr>
        <p:spPr>
          <a:xfrm>
            <a:off x="2469131" y="5366945"/>
            <a:ext cx="1492716" cy="369332"/>
          </a:xfrm>
          <a:prstGeom prst="rect">
            <a:avLst/>
          </a:prstGeom>
          <a:noFill/>
        </p:spPr>
        <p:txBody>
          <a:bodyPr wrap="none" rtlCol="0">
            <a:spAutoFit/>
          </a:bodyPr>
          <a:lstStyle/>
          <a:p>
            <a:r>
              <a:rPr lang="zh-CN" altLang="en-US" dirty="0"/>
              <a:t>第</a:t>
            </a:r>
            <a:r>
              <a:rPr lang="en-US" altLang="zh-CN" dirty="0"/>
              <a:t>100</a:t>
            </a:r>
            <a:r>
              <a:rPr lang="zh-CN" altLang="en-US" dirty="0"/>
              <a:t>次迭代</a:t>
            </a:r>
            <a:endParaRPr lang="en-US" altLang="zh-CN" dirty="0"/>
          </a:p>
        </p:txBody>
      </p:sp>
      <p:sp>
        <p:nvSpPr>
          <p:cNvPr id="5" name="矩形 4">
            <a:extLst>
              <a:ext uri="{FF2B5EF4-FFF2-40B4-BE49-F238E27FC236}">
                <a16:creationId xmlns:a16="http://schemas.microsoft.com/office/drawing/2014/main" id="{0842CE0B-B0D2-4870-898C-ECEBE68D3621}"/>
              </a:ext>
            </a:extLst>
          </p:cNvPr>
          <p:cNvSpPr/>
          <p:nvPr/>
        </p:nvSpPr>
        <p:spPr>
          <a:xfrm>
            <a:off x="1091057" y="6044367"/>
            <a:ext cx="10008296" cy="662041"/>
          </a:xfrm>
          <a:prstGeom prst="rect">
            <a:avLst/>
          </a:prstGeom>
        </p:spPr>
        <p:txBody>
          <a:bodyPr wrap="square">
            <a:spAutoFit/>
          </a:bodyPr>
          <a:lstStyle/>
          <a:p>
            <a:pPr indent="304800" algn="just">
              <a:lnSpc>
                <a:spcPts val="2200"/>
              </a:lnSpc>
              <a:spcAft>
                <a:spcPts val="0"/>
              </a:spcAft>
            </a:pP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随着迭代次数的增加，各个城市间</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之间连接方式</a:t>
            </a:r>
            <a:r>
              <a:rPr lang="zh-CN" altLang="zh-CN" sz="2400" kern="100" dirty="0">
                <a:latin typeface="等线" panose="02010600030101010101" pitchFamily="2" charset="-122"/>
                <a:ea typeface="宋体" panose="02010600030101010101" pitchFamily="2" charset="-122"/>
                <a:cs typeface="Times New Roman" panose="02020603050405020304" pitchFamily="18" charset="0"/>
              </a:rPr>
              <a:t>更新的频率越来越低，种群逐渐趋于稳定。</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603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12328" y="2745370"/>
            <a:ext cx="1902957" cy="973538"/>
          </a:xfrm>
        </p:spPr>
        <p:txBody>
          <a:bodyPr>
            <a:normAutofit/>
          </a:bodyPr>
          <a:lstStyle/>
          <a:p>
            <a:r>
              <a:rPr lang="zh-CN" altLang="en-US" b="0" dirty="0"/>
              <a:t>感谢聆听</a:t>
            </a:r>
          </a:p>
        </p:txBody>
      </p:sp>
      <p:cxnSp>
        <p:nvCxnSpPr>
          <p:cNvPr id="5" name="直接连接符 4">
            <a:extLst>
              <a:ext uri="{FF2B5EF4-FFF2-40B4-BE49-F238E27FC236}">
                <a16:creationId xmlns:a16="http://schemas.microsoft.com/office/drawing/2014/main" id="{0946A5F7-F537-4434-9DF0-6849E234EDA4}"/>
              </a:ext>
            </a:extLst>
          </p:cNvPr>
          <p:cNvCxnSpPr>
            <a:cxnSpLocks/>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BP</a:t>
            </a:r>
            <a:r>
              <a:rPr lang="zh-CN" altLang="en-US" sz="2800" dirty="0"/>
              <a:t>实验结果分析</a:t>
            </a:r>
          </a:p>
        </p:txBody>
      </p:sp>
      <p:sp>
        <p:nvSpPr>
          <p:cNvPr id="4" name="文本框 3">
            <a:extLst>
              <a:ext uri="{FF2B5EF4-FFF2-40B4-BE49-F238E27FC236}">
                <a16:creationId xmlns:a16="http://schemas.microsoft.com/office/drawing/2014/main" id="{A01E9CF6-0F70-4054-9DFD-318CB5370761}"/>
              </a:ext>
            </a:extLst>
          </p:cNvPr>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Dataset</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4</a:t>
            </a:fld>
            <a:endParaRPr lang="zh-CN" altLang="en-US"/>
          </a:p>
        </p:txBody>
      </p:sp>
      <p:sp>
        <p:nvSpPr>
          <p:cNvPr id="3" name="文本框 2">
            <a:extLst>
              <a:ext uri="{FF2B5EF4-FFF2-40B4-BE49-F238E27FC236}">
                <a16:creationId xmlns:a16="http://schemas.microsoft.com/office/drawing/2014/main" id="{66132A05-E090-4550-BCC7-CC7450F9405C}"/>
              </a:ext>
            </a:extLst>
          </p:cNvPr>
          <p:cNvSpPr txBox="1"/>
          <p:nvPr/>
        </p:nvSpPr>
        <p:spPr>
          <a:xfrm>
            <a:off x="2410691" y="3429000"/>
            <a:ext cx="59377" cy="369332"/>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B5636968-A2D5-415A-A710-229071874BC6}"/>
              </a:ext>
            </a:extLst>
          </p:cNvPr>
          <p:cNvSpPr txBox="1"/>
          <p:nvPr/>
        </p:nvSpPr>
        <p:spPr>
          <a:xfrm>
            <a:off x="257323" y="2030997"/>
            <a:ext cx="11934677" cy="2246769"/>
          </a:xfrm>
          <a:prstGeom prst="rect">
            <a:avLst/>
          </a:prstGeom>
          <a:noFill/>
        </p:spPr>
        <p:txBody>
          <a:bodyPr wrap="none" rtlCol="0">
            <a:spAutoFit/>
          </a:bodyPr>
          <a:lstStyle/>
          <a:p>
            <a:r>
              <a:rPr lang="en-US" altLang="zh-CN" sz="2800" dirty="0"/>
              <a:t>UCI</a:t>
            </a:r>
            <a:r>
              <a:rPr lang="zh-CN" altLang="zh-CN" sz="2800" dirty="0"/>
              <a:t>数据集是由加州大学欧文分校提供的用于机器学习算法练习的数据集，</a:t>
            </a:r>
            <a:endParaRPr lang="en-US" altLang="zh-CN" sz="2800" dirty="0"/>
          </a:p>
          <a:p>
            <a:r>
              <a:rPr lang="zh-CN" altLang="zh-CN" sz="2800" dirty="0"/>
              <a:t>目前一共有</a:t>
            </a:r>
            <a:r>
              <a:rPr lang="en-US" altLang="zh-CN" sz="2800" dirty="0"/>
              <a:t>497</a:t>
            </a:r>
            <a:r>
              <a:rPr lang="zh-CN" altLang="zh-CN" sz="2800" dirty="0"/>
              <a:t>个数据集，可以用来进行分类、回归、聚类等任务的练习，</a:t>
            </a:r>
            <a:endParaRPr lang="en-US" altLang="zh-CN" sz="2800" dirty="0"/>
          </a:p>
          <a:p>
            <a:r>
              <a:rPr lang="zh-CN" altLang="zh-CN" sz="2800" dirty="0"/>
              <a:t>本实验中将会选择两个常用的数据集葡萄酒质量预测和车辆评估两个数据</a:t>
            </a:r>
            <a:endParaRPr lang="en-US" altLang="zh-CN" sz="2800" dirty="0"/>
          </a:p>
          <a:p>
            <a:r>
              <a:rPr lang="zh-CN" altLang="zh-CN" sz="2800" dirty="0"/>
              <a:t>集进行</a:t>
            </a:r>
            <a:r>
              <a:rPr lang="en-US" altLang="zh-CN" sz="2800" dirty="0"/>
              <a:t>BP</a:t>
            </a:r>
            <a:r>
              <a:rPr lang="zh-CN" altLang="zh-CN" sz="2800" dirty="0"/>
              <a:t>神经网络的练习。</a:t>
            </a:r>
          </a:p>
          <a:p>
            <a:endParaRPr lang="zh-CN" altLang="en-US" sz="2800" dirty="0"/>
          </a:p>
        </p:txBody>
      </p:sp>
    </p:spTree>
    <p:extLst>
      <p:ext uri="{BB962C8B-B14F-4D97-AF65-F5344CB8AC3E}">
        <p14:creationId xmlns:p14="http://schemas.microsoft.com/office/powerpoint/2010/main" val="104063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Wine Quality Dataset</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5</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250688" y="2542818"/>
            <a:ext cx="11689034" cy="1938992"/>
          </a:xfrm>
          <a:prstGeom prst="rect">
            <a:avLst/>
          </a:prstGeom>
          <a:noFill/>
        </p:spPr>
        <p:txBody>
          <a:bodyPr wrap="none" rtlCol="0">
            <a:spAutoFit/>
          </a:bodyPr>
          <a:lstStyle/>
          <a:p>
            <a:r>
              <a:rPr lang="zh-CN" altLang="zh-CN" sz="2400" dirty="0"/>
              <a:t>葡萄酒质量数据集包含红葡萄酒和白葡萄酒两种类别在内的一共</a:t>
            </a:r>
            <a:r>
              <a:rPr lang="en-US" altLang="zh-CN" sz="2400" dirty="0"/>
              <a:t>4898</a:t>
            </a:r>
            <a:r>
              <a:rPr lang="zh-CN" altLang="zh-CN" sz="2400" dirty="0"/>
              <a:t>组数据，本实验</a:t>
            </a:r>
            <a:endParaRPr lang="en-US" altLang="zh-CN" sz="2400" dirty="0"/>
          </a:p>
          <a:p>
            <a:r>
              <a:rPr lang="zh-CN" altLang="zh-CN" sz="2400" dirty="0"/>
              <a:t>中选择使用白葡萄酒质量的数据集，包含</a:t>
            </a:r>
            <a:r>
              <a:rPr lang="en-US" altLang="zh-CN" sz="2400" dirty="0"/>
              <a:t>11</a:t>
            </a:r>
            <a:r>
              <a:rPr lang="zh-CN" altLang="zh-CN" sz="2400" dirty="0"/>
              <a:t>个属性</a:t>
            </a:r>
            <a:r>
              <a:rPr lang="en-US" altLang="zh-CN" sz="2400" dirty="0"/>
              <a:t>11</a:t>
            </a:r>
            <a:r>
              <a:rPr lang="zh-CN" altLang="zh-CN" sz="2400" dirty="0"/>
              <a:t>个类别在内的</a:t>
            </a:r>
            <a:r>
              <a:rPr lang="en-US" altLang="zh-CN" sz="2400" dirty="0"/>
              <a:t>1599</a:t>
            </a:r>
            <a:r>
              <a:rPr lang="zh-CN" altLang="zh-CN" sz="2400" dirty="0"/>
              <a:t>组数据，其中</a:t>
            </a:r>
            <a:endParaRPr lang="en-US" altLang="zh-CN" sz="2400" dirty="0"/>
          </a:p>
          <a:p>
            <a:r>
              <a:rPr lang="zh-CN" altLang="zh-CN" sz="2400" dirty="0"/>
              <a:t>质量类别被划分为</a:t>
            </a:r>
            <a:r>
              <a:rPr lang="en-US" altLang="zh-CN" sz="2400" dirty="0"/>
              <a:t>0-10</a:t>
            </a:r>
            <a:r>
              <a:rPr lang="zh-CN" altLang="zh-CN" sz="2400" dirty="0"/>
              <a:t>一共</a:t>
            </a:r>
            <a:r>
              <a:rPr lang="en-US" altLang="zh-CN" sz="2400" dirty="0"/>
              <a:t>11</a:t>
            </a:r>
            <a:r>
              <a:rPr lang="zh-CN" altLang="zh-CN" sz="2400" dirty="0"/>
              <a:t>个级别，实验一的任务便是设计</a:t>
            </a:r>
            <a:r>
              <a:rPr lang="en-US" altLang="zh-CN" sz="2400" dirty="0"/>
              <a:t>BP</a:t>
            </a:r>
            <a:r>
              <a:rPr lang="zh-CN" altLang="zh-CN" sz="2400" dirty="0"/>
              <a:t>神经网络根据输入葡</a:t>
            </a:r>
            <a:endParaRPr lang="en-US" altLang="zh-CN" sz="2400" dirty="0"/>
          </a:p>
          <a:p>
            <a:r>
              <a:rPr lang="zh-CN" altLang="zh-CN" sz="2400" dirty="0"/>
              <a:t>萄酒各个属性的值预测其被划分的类别。</a:t>
            </a:r>
          </a:p>
          <a:p>
            <a:endParaRPr lang="zh-CN" altLang="en-US" sz="2400" dirty="0"/>
          </a:p>
        </p:txBody>
      </p:sp>
      <p:pic>
        <p:nvPicPr>
          <p:cNvPr id="7" name="图片 6">
            <a:extLst>
              <a:ext uri="{FF2B5EF4-FFF2-40B4-BE49-F238E27FC236}">
                <a16:creationId xmlns:a16="http://schemas.microsoft.com/office/drawing/2014/main" id="{0F71B909-6C10-4480-9447-91405CDEF014}"/>
              </a:ext>
            </a:extLst>
          </p:cNvPr>
          <p:cNvPicPr/>
          <p:nvPr/>
        </p:nvPicPr>
        <p:blipFill rotWithShape="1">
          <a:blip r:embed="rId3"/>
          <a:srcRect t="855"/>
          <a:stretch/>
        </p:blipFill>
        <p:spPr bwMode="auto">
          <a:xfrm>
            <a:off x="2606334" y="1716995"/>
            <a:ext cx="6979331" cy="46849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6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Car Evaluation Dataset</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6</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250688" y="2542818"/>
            <a:ext cx="11062644" cy="1938992"/>
          </a:xfrm>
          <a:prstGeom prst="rect">
            <a:avLst/>
          </a:prstGeom>
          <a:noFill/>
        </p:spPr>
        <p:txBody>
          <a:bodyPr wrap="none" rtlCol="0">
            <a:spAutoFit/>
          </a:bodyPr>
          <a:lstStyle/>
          <a:p>
            <a:r>
              <a:rPr lang="zh-CN" altLang="zh-CN" sz="2400" dirty="0"/>
              <a:t>车辆评估数据集包含价格、保险费、车门数量、乘客数量、行李空间、安全性在</a:t>
            </a:r>
            <a:endParaRPr lang="en-US" altLang="zh-CN" sz="2400" dirty="0"/>
          </a:p>
          <a:p>
            <a:r>
              <a:rPr lang="zh-CN" altLang="zh-CN" sz="2400" dirty="0"/>
              <a:t>内的</a:t>
            </a:r>
            <a:r>
              <a:rPr lang="en-US" altLang="zh-CN" sz="2400" dirty="0"/>
              <a:t>6</a:t>
            </a:r>
            <a:r>
              <a:rPr lang="zh-CN" altLang="zh-CN" sz="2400" dirty="0"/>
              <a:t>个属性</a:t>
            </a:r>
            <a:r>
              <a:rPr lang="en-US" altLang="zh-CN" sz="2400" dirty="0"/>
              <a:t>4</a:t>
            </a:r>
            <a:r>
              <a:rPr lang="zh-CN" altLang="zh-CN" sz="2400" dirty="0"/>
              <a:t>个类别一共</a:t>
            </a:r>
            <a:r>
              <a:rPr lang="en-US" altLang="zh-CN" sz="2400" dirty="0"/>
              <a:t>1728</a:t>
            </a:r>
            <a:r>
              <a:rPr lang="zh-CN" altLang="zh-CN" sz="2400" dirty="0"/>
              <a:t>组数据。实验二的任务便是根据输入车辆的属性对</a:t>
            </a:r>
            <a:endParaRPr lang="en-US" altLang="zh-CN" sz="2400" dirty="0"/>
          </a:p>
          <a:p>
            <a:r>
              <a:rPr lang="zh-CN" altLang="zh-CN" sz="2400" dirty="0"/>
              <a:t>车辆的类别进行评估。数据集的属性及类别信息如下图。</a:t>
            </a:r>
          </a:p>
          <a:p>
            <a:endParaRPr lang="zh-CN" altLang="zh-CN" sz="2400" dirty="0"/>
          </a:p>
          <a:p>
            <a:endParaRPr lang="zh-CN" altLang="en-US" sz="2400" dirty="0"/>
          </a:p>
        </p:txBody>
      </p:sp>
      <p:pic>
        <p:nvPicPr>
          <p:cNvPr id="8" name="图片 7">
            <a:extLst>
              <a:ext uri="{FF2B5EF4-FFF2-40B4-BE49-F238E27FC236}">
                <a16:creationId xmlns:a16="http://schemas.microsoft.com/office/drawing/2014/main" id="{28383EE0-9F2F-429A-8213-1CB8148B0E61}"/>
              </a:ext>
            </a:extLst>
          </p:cNvPr>
          <p:cNvPicPr/>
          <p:nvPr/>
        </p:nvPicPr>
        <p:blipFill>
          <a:blip r:embed="rId3"/>
          <a:stretch>
            <a:fillRect/>
          </a:stretch>
        </p:blipFill>
        <p:spPr>
          <a:xfrm>
            <a:off x="3604013" y="1793568"/>
            <a:ext cx="4983974" cy="4205811"/>
          </a:xfrm>
          <a:prstGeom prst="rect">
            <a:avLst/>
          </a:prstGeom>
        </p:spPr>
      </p:pic>
    </p:spTree>
    <p:extLst>
      <p:ext uri="{BB962C8B-B14F-4D97-AF65-F5344CB8AC3E}">
        <p14:creationId xmlns:p14="http://schemas.microsoft.com/office/powerpoint/2010/main" val="295849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Experiment Targets</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7</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546008" y="1905506"/>
            <a:ext cx="10974479" cy="3046988"/>
          </a:xfrm>
          <a:prstGeom prst="rect">
            <a:avLst/>
          </a:prstGeom>
          <a:noFill/>
        </p:spPr>
        <p:txBody>
          <a:bodyPr wrap="none" rtlCol="0">
            <a:spAutoFit/>
          </a:bodyPr>
          <a:lstStyle/>
          <a:p>
            <a:pPr algn="just"/>
            <a:r>
              <a:rPr lang="zh-CN" altLang="zh-CN" sz="2400" dirty="0"/>
              <a:t>本实验的任务是在</a:t>
            </a:r>
            <a:r>
              <a:rPr lang="en-US" altLang="zh-CN" sz="2400" dirty="0"/>
              <a:t>UCI</a:t>
            </a:r>
            <a:r>
              <a:rPr lang="zh-CN" altLang="zh-CN" sz="2400" dirty="0"/>
              <a:t>数据集上研究改进</a:t>
            </a:r>
            <a:r>
              <a:rPr lang="en-US" altLang="zh-CN" sz="2400" dirty="0"/>
              <a:t>BP</a:t>
            </a:r>
            <a:r>
              <a:rPr lang="zh-CN" altLang="zh-CN" sz="2400" dirty="0"/>
              <a:t>神经网络的方法，如何提高神经网络</a:t>
            </a:r>
            <a:endParaRPr lang="en-US" altLang="zh-CN" sz="2400" dirty="0"/>
          </a:p>
          <a:p>
            <a:pPr algn="just"/>
            <a:r>
              <a:rPr lang="zh-CN" altLang="zh-CN" sz="2400" dirty="0"/>
              <a:t>的精度。根据上述数据集的属性结构，本实验将神经网络的任务设计为多分类，</a:t>
            </a:r>
            <a:endParaRPr lang="en-US" altLang="zh-CN" sz="2400" dirty="0"/>
          </a:p>
          <a:p>
            <a:pPr algn="just"/>
            <a:r>
              <a:rPr lang="zh-CN" altLang="zh-CN" sz="2400" dirty="0"/>
              <a:t>根据输入的属性对其标签进行分类</a:t>
            </a:r>
            <a:r>
              <a:rPr lang="zh-CN" altLang="en-US" sz="2400" dirty="0"/>
              <a:t>，</a:t>
            </a:r>
            <a:r>
              <a:rPr lang="zh-CN" altLang="zh-CN" sz="2400" dirty="0"/>
              <a:t>实验的主要内容包括：</a:t>
            </a:r>
          </a:p>
          <a:p>
            <a:pPr marL="457200" lvl="0" indent="-457200">
              <a:buFont typeface="+mj-lt"/>
              <a:buAutoNum type="arabicPeriod"/>
            </a:pPr>
            <a:r>
              <a:rPr lang="zh-CN" altLang="zh-CN" sz="2400" dirty="0"/>
              <a:t>分析</a:t>
            </a:r>
            <a:r>
              <a:rPr lang="en-US" altLang="zh-CN" sz="2400" dirty="0"/>
              <a:t>BP</a:t>
            </a:r>
            <a:r>
              <a:rPr lang="zh-CN" altLang="zh-CN" sz="2400" dirty="0"/>
              <a:t>网络层数对模型精度的影响。</a:t>
            </a:r>
          </a:p>
          <a:p>
            <a:pPr marL="457200" lvl="0" indent="-457200">
              <a:buFont typeface="+mj-lt"/>
              <a:buAutoNum type="arabicPeriod"/>
            </a:pPr>
            <a:r>
              <a:rPr lang="zh-CN" altLang="en-US" sz="2400" dirty="0"/>
              <a:t>分析</a:t>
            </a:r>
            <a:r>
              <a:rPr lang="zh-CN" altLang="zh-CN" sz="2400" dirty="0"/>
              <a:t>隐层神经元个数对模型精度的影响。</a:t>
            </a:r>
          </a:p>
          <a:p>
            <a:pPr marL="457200" lvl="0" indent="-457200">
              <a:buFont typeface="+mj-lt"/>
              <a:buAutoNum type="arabicPeriod"/>
            </a:pPr>
            <a:r>
              <a:rPr lang="zh-CN" altLang="zh-CN" sz="2400" dirty="0"/>
              <a:t>分析学习率对模型精度的影响。</a:t>
            </a:r>
          </a:p>
          <a:p>
            <a:pPr marL="457200" lvl="0" indent="-457200">
              <a:buFont typeface="+mj-lt"/>
              <a:buAutoNum type="arabicPeriod"/>
            </a:pPr>
            <a:r>
              <a:rPr lang="zh-CN" altLang="zh-CN" sz="2400" dirty="0"/>
              <a:t>分析训练次数对模型精度的影响。</a:t>
            </a:r>
          </a:p>
          <a:p>
            <a:pPr marL="457200" indent="-457200">
              <a:buFont typeface="+mj-lt"/>
              <a:buAutoNum type="arabicPeriod"/>
            </a:pPr>
            <a:r>
              <a:rPr lang="zh-CN" altLang="zh-CN" sz="2400" dirty="0"/>
              <a:t>分析使用</a:t>
            </a:r>
            <a:r>
              <a:rPr lang="en-US" altLang="zh-CN" sz="2400" dirty="0"/>
              <a:t>Dropout</a:t>
            </a:r>
            <a:r>
              <a:rPr lang="zh-CN" altLang="zh-CN" sz="2400" dirty="0"/>
              <a:t>策略对模型精度的影响。</a:t>
            </a:r>
            <a:endParaRPr lang="zh-CN" altLang="en-US" sz="3200" dirty="0"/>
          </a:p>
        </p:txBody>
      </p:sp>
    </p:spTree>
    <p:extLst>
      <p:ext uri="{BB962C8B-B14F-4D97-AF65-F5344CB8AC3E}">
        <p14:creationId xmlns:p14="http://schemas.microsoft.com/office/powerpoint/2010/main" val="184849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Wine: Layer Numbers </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8</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503770" y="1901550"/>
            <a:ext cx="11182870" cy="1200329"/>
          </a:xfrm>
          <a:prstGeom prst="rect">
            <a:avLst/>
          </a:prstGeom>
          <a:noFill/>
        </p:spPr>
        <p:txBody>
          <a:bodyPr wrap="none" rtlCol="0">
            <a:spAutoFit/>
          </a:bodyPr>
          <a:lstStyle/>
          <a:p>
            <a:r>
              <a:rPr lang="zh-CN" altLang="zh-CN" sz="2400" dirty="0"/>
              <a:t>设置学习率为</a:t>
            </a:r>
            <a:r>
              <a:rPr lang="en-US" altLang="zh-CN" sz="2400" dirty="0"/>
              <a:t>0.001</a:t>
            </a:r>
            <a:r>
              <a:rPr lang="zh-CN" altLang="zh-CN" sz="2400" dirty="0"/>
              <a:t>，在全部数据集上训练的次数为</a:t>
            </a:r>
            <a:r>
              <a:rPr lang="en-US" altLang="zh-CN" sz="2400" dirty="0"/>
              <a:t>50</a:t>
            </a:r>
            <a:r>
              <a:rPr lang="zh-CN" altLang="zh-CN" sz="2400" dirty="0"/>
              <a:t>次，隐层的神经元均为</a:t>
            </a:r>
            <a:r>
              <a:rPr lang="en-US" altLang="zh-CN" sz="2400" dirty="0"/>
              <a:t>16</a:t>
            </a:r>
            <a:r>
              <a:rPr lang="zh-CN" altLang="zh-CN" sz="2400" dirty="0"/>
              <a:t>，</a:t>
            </a:r>
            <a:endParaRPr lang="en-US" altLang="zh-CN" sz="2400" dirty="0"/>
          </a:p>
          <a:p>
            <a:r>
              <a:rPr lang="zh-CN" altLang="zh-CN" sz="2400" dirty="0"/>
              <a:t>设置网络的层数分别为</a:t>
            </a:r>
            <a:r>
              <a:rPr lang="en-US" altLang="zh-CN" sz="2400" dirty="0"/>
              <a:t>3</a:t>
            </a:r>
            <a:r>
              <a:rPr lang="zh-CN" altLang="zh-CN" sz="2400" dirty="0"/>
              <a:t>层和</a:t>
            </a:r>
            <a:r>
              <a:rPr lang="en-US" altLang="zh-CN" sz="2400" dirty="0"/>
              <a:t>5</a:t>
            </a:r>
            <a:r>
              <a:rPr lang="zh-CN" altLang="zh-CN" sz="2400" dirty="0"/>
              <a:t>层，使用交叉熵作为分类任务的损失函数，查看在</a:t>
            </a:r>
            <a:endParaRPr lang="en-US" altLang="zh-CN" sz="2400" dirty="0"/>
          </a:p>
          <a:p>
            <a:r>
              <a:rPr lang="zh-CN" altLang="zh-CN" sz="2400" dirty="0"/>
              <a:t>训练集和测试集上的损失函数以及在测试集上分类的准确率</a:t>
            </a:r>
            <a:endParaRPr lang="zh-CN" altLang="en-US" sz="2400" dirty="0"/>
          </a:p>
        </p:txBody>
      </p:sp>
      <p:pic>
        <p:nvPicPr>
          <p:cNvPr id="5" name="图片 4">
            <a:extLst>
              <a:ext uri="{FF2B5EF4-FFF2-40B4-BE49-F238E27FC236}">
                <a16:creationId xmlns:a16="http://schemas.microsoft.com/office/drawing/2014/main" id="{A8A14C5F-EC64-42D5-8373-B8D831DE9E76}"/>
              </a:ext>
            </a:extLst>
          </p:cNvPr>
          <p:cNvPicPr/>
          <p:nvPr/>
        </p:nvPicPr>
        <p:blipFill>
          <a:blip r:embed="rId3">
            <a:extLst>
              <a:ext uri="{28A0092B-C50C-407E-A947-70E740481C1C}">
                <a14:useLocalDpi xmlns:a14="http://schemas.microsoft.com/office/drawing/2010/main" val="0"/>
              </a:ext>
            </a:extLst>
          </a:blip>
          <a:stretch>
            <a:fillRect/>
          </a:stretch>
        </p:blipFill>
        <p:spPr>
          <a:xfrm>
            <a:off x="776069" y="1135843"/>
            <a:ext cx="5177560" cy="3664441"/>
          </a:xfrm>
          <a:prstGeom prst="rect">
            <a:avLst/>
          </a:prstGeom>
        </p:spPr>
      </p:pic>
      <p:pic>
        <p:nvPicPr>
          <p:cNvPr id="7" name="图片 6">
            <a:extLst>
              <a:ext uri="{FF2B5EF4-FFF2-40B4-BE49-F238E27FC236}">
                <a16:creationId xmlns:a16="http://schemas.microsoft.com/office/drawing/2014/main" id="{6EBE4C58-8812-4056-BB56-CDEC8B15B715}"/>
              </a:ext>
            </a:extLst>
          </p:cNvPr>
          <p:cNvPicPr/>
          <p:nvPr/>
        </p:nvPicPr>
        <p:blipFill>
          <a:blip r:embed="rId4">
            <a:extLst>
              <a:ext uri="{28A0092B-C50C-407E-A947-70E740481C1C}">
                <a14:useLocalDpi xmlns:a14="http://schemas.microsoft.com/office/drawing/2010/main" val="0"/>
              </a:ext>
            </a:extLst>
          </a:blip>
          <a:stretch>
            <a:fillRect/>
          </a:stretch>
        </p:blipFill>
        <p:spPr>
          <a:xfrm>
            <a:off x="5952039" y="1164013"/>
            <a:ext cx="5177560" cy="3561251"/>
          </a:xfrm>
          <a:prstGeom prst="rect">
            <a:avLst/>
          </a:prstGeom>
        </p:spPr>
      </p:pic>
      <p:sp>
        <p:nvSpPr>
          <p:cNvPr id="3" name="文本框 2">
            <a:extLst>
              <a:ext uri="{FF2B5EF4-FFF2-40B4-BE49-F238E27FC236}">
                <a16:creationId xmlns:a16="http://schemas.microsoft.com/office/drawing/2014/main" id="{B4EB3B44-8F9F-4149-BE31-E48E898A8B1D}"/>
              </a:ext>
            </a:extLst>
          </p:cNvPr>
          <p:cNvSpPr txBox="1"/>
          <p:nvPr/>
        </p:nvSpPr>
        <p:spPr>
          <a:xfrm>
            <a:off x="311794" y="4867007"/>
            <a:ext cx="11552546" cy="1323439"/>
          </a:xfrm>
          <a:prstGeom prst="rect">
            <a:avLst/>
          </a:prstGeom>
          <a:noFill/>
        </p:spPr>
        <p:txBody>
          <a:bodyPr wrap="square" rtlCol="0">
            <a:spAutoFit/>
          </a:bodyPr>
          <a:lstStyle/>
          <a:p>
            <a:pPr indent="457200"/>
            <a:r>
              <a:rPr lang="zh-CN" altLang="zh-CN" sz="2000" dirty="0"/>
              <a:t>其中网络层数等于</a:t>
            </a:r>
            <a:r>
              <a:rPr lang="en-US" altLang="zh-CN" sz="2000" dirty="0"/>
              <a:t>3</a:t>
            </a:r>
            <a:r>
              <a:rPr lang="zh-CN" altLang="zh-CN" sz="2000" dirty="0"/>
              <a:t>层的模型，在训练集上的损失函数最小等于</a:t>
            </a:r>
            <a:r>
              <a:rPr lang="en-US" altLang="zh-CN" sz="2000" dirty="0"/>
              <a:t>0.0739</a:t>
            </a:r>
            <a:r>
              <a:rPr lang="zh-CN" altLang="zh-CN" sz="2000" dirty="0"/>
              <a:t>，在测试集上的损失函数最小为</a:t>
            </a:r>
            <a:r>
              <a:rPr lang="en-US" altLang="zh-CN" sz="2000" dirty="0"/>
              <a:t>0.3757</a:t>
            </a:r>
            <a:r>
              <a:rPr lang="zh-CN" altLang="zh-CN" sz="2000" dirty="0"/>
              <a:t>，在测试集上的准确率最高为</a:t>
            </a:r>
            <a:r>
              <a:rPr lang="en-US" altLang="zh-CN" sz="2000" dirty="0"/>
              <a:t>0.739</a:t>
            </a:r>
            <a:r>
              <a:rPr lang="zh-CN" altLang="zh-CN" sz="2000" dirty="0"/>
              <a:t>；网络层数等于</a:t>
            </a:r>
            <a:r>
              <a:rPr lang="en-US" altLang="zh-CN" sz="2000" dirty="0"/>
              <a:t>5</a:t>
            </a:r>
            <a:r>
              <a:rPr lang="zh-CN" altLang="zh-CN" sz="2000" dirty="0"/>
              <a:t>层的模型在训练集上的损失函数最小</a:t>
            </a:r>
            <a:r>
              <a:rPr lang="zh-CN" altLang="en-US" sz="2000" dirty="0"/>
              <a:t>等于</a:t>
            </a:r>
            <a:r>
              <a:rPr lang="en-US" altLang="zh-CN" sz="2000" dirty="0"/>
              <a:t>0.077</a:t>
            </a:r>
            <a:r>
              <a:rPr lang="zh-CN" altLang="zh-CN" sz="2000" dirty="0"/>
              <a:t>，测试集上的损失函数最小为</a:t>
            </a:r>
            <a:r>
              <a:rPr lang="en-US" altLang="zh-CN" sz="2000" dirty="0"/>
              <a:t>0.2557</a:t>
            </a:r>
            <a:r>
              <a:rPr lang="zh-CN" altLang="zh-CN" sz="2000" dirty="0"/>
              <a:t>，测试集上的准确率最高为</a:t>
            </a:r>
            <a:r>
              <a:rPr lang="en-US" altLang="zh-CN" sz="2000" dirty="0"/>
              <a:t>0.9116</a:t>
            </a:r>
            <a:r>
              <a:rPr lang="zh-CN" altLang="zh-CN" sz="2000" dirty="0"/>
              <a:t>。通过增加网络层数的数量，</a:t>
            </a:r>
            <a:r>
              <a:rPr lang="zh-CN" altLang="en-US" sz="2000" dirty="0"/>
              <a:t>在本数据集上</a:t>
            </a:r>
            <a:r>
              <a:rPr lang="zh-CN" altLang="zh-CN" sz="2000" dirty="0"/>
              <a:t>有效提高了分类的准确率。</a:t>
            </a:r>
          </a:p>
        </p:txBody>
      </p:sp>
    </p:spTree>
    <p:extLst>
      <p:ext uri="{BB962C8B-B14F-4D97-AF65-F5344CB8AC3E}">
        <p14:creationId xmlns:p14="http://schemas.microsoft.com/office/powerpoint/2010/main" val="368905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F434-FFAF-44FB-8A22-73F40C6059B0}"/>
              </a:ext>
            </a:extLst>
          </p:cNvPr>
          <p:cNvSpPr>
            <a:spLocks noGrp="1"/>
          </p:cNvSpPr>
          <p:nvPr>
            <p:ph type="title"/>
          </p:nvPr>
        </p:nvSpPr>
        <p:spPr/>
        <p:txBody>
          <a:bodyPr/>
          <a:lstStyle/>
          <a:p>
            <a:r>
              <a:rPr lang="en-US" altLang="zh-CN" dirty="0"/>
              <a:t>Wine: Learning Rate</a:t>
            </a:r>
            <a:endParaRPr lang="zh-CN" altLang="en-US" dirty="0"/>
          </a:p>
        </p:txBody>
      </p:sp>
      <p:sp>
        <p:nvSpPr>
          <p:cNvPr id="4" name="灯片编号占位符 3">
            <a:extLst>
              <a:ext uri="{FF2B5EF4-FFF2-40B4-BE49-F238E27FC236}">
                <a16:creationId xmlns:a16="http://schemas.microsoft.com/office/drawing/2014/main" id="{C251ADF4-513A-48B9-ACB8-453AE6CE7D71}"/>
              </a:ext>
            </a:extLst>
          </p:cNvPr>
          <p:cNvSpPr>
            <a:spLocks noGrp="1"/>
          </p:cNvSpPr>
          <p:nvPr>
            <p:ph type="sldNum" sz="quarter" idx="12"/>
          </p:nvPr>
        </p:nvSpPr>
        <p:spPr>
          <a:xfrm>
            <a:off x="8827152" y="6375388"/>
            <a:ext cx="2909888" cy="206381"/>
          </a:xfrm>
        </p:spPr>
        <p:txBody>
          <a:bodyPr/>
          <a:lstStyle/>
          <a:p>
            <a:fld id="{5DD3DB80-B894-403A-B48E-6FDC1A72010E}" type="slidenum">
              <a:rPr lang="zh-CN" altLang="en-US" smtClean="0"/>
              <a:pPr/>
              <a:t>9</a:t>
            </a:fld>
            <a:endParaRPr lang="zh-CN" altLang="en-US"/>
          </a:p>
        </p:txBody>
      </p:sp>
      <p:sp>
        <p:nvSpPr>
          <p:cNvPr id="6" name="文本框 5">
            <a:extLst>
              <a:ext uri="{FF2B5EF4-FFF2-40B4-BE49-F238E27FC236}">
                <a16:creationId xmlns:a16="http://schemas.microsoft.com/office/drawing/2014/main" id="{94F0AAD4-712A-4666-B0D1-E642A9692B08}"/>
              </a:ext>
            </a:extLst>
          </p:cNvPr>
          <p:cNvSpPr txBox="1"/>
          <p:nvPr/>
        </p:nvSpPr>
        <p:spPr>
          <a:xfrm>
            <a:off x="503770" y="1901550"/>
            <a:ext cx="11126764" cy="1569660"/>
          </a:xfrm>
          <a:prstGeom prst="rect">
            <a:avLst/>
          </a:prstGeom>
          <a:noFill/>
        </p:spPr>
        <p:txBody>
          <a:bodyPr wrap="none" rtlCol="0">
            <a:spAutoFit/>
          </a:bodyPr>
          <a:lstStyle/>
          <a:p>
            <a:r>
              <a:rPr lang="zh-CN" altLang="zh-CN" sz="2400" dirty="0"/>
              <a:t>在全部数据集上训练的次数为</a:t>
            </a:r>
            <a:r>
              <a:rPr lang="en-US" altLang="zh-CN" sz="2400" dirty="0"/>
              <a:t>30</a:t>
            </a:r>
            <a:r>
              <a:rPr lang="zh-CN" altLang="zh-CN" sz="2400" dirty="0"/>
              <a:t>次，隐层的神经元均为</a:t>
            </a:r>
            <a:r>
              <a:rPr lang="en-US" altLang="zh-CN" sz="2400" dirty="0"/>
              <a:t>16</a:t>
            </a:r>
            <a:r>
              <a:rPr lang="zh-CN" altLang="zh-CN" sz="2400" dirty="0"/>
              <a:t>，设置网络的层数为</a:t>
            </a:r>
            <a:r>
              <a:rPr lang="en-US" altLang="zh-CN" sz="2400" dirty="0"/>
              <a:t>5</a:t>
            </a:r>
          </a:p>
          <a:p>
            <a:r>
              <a:rPr lang="zh-CN" altLang="zh-CN" sz="2400" dirty="0"/>
              <a:t>层，设置学习率分别为</a:t>
            </a:r>
            <a:r>
              <a:rPr lang="en-US" altLang="zh-CN" sz="2400" dirty="0"/>
              <a:t>0.001</a:t>
            </a:r>
            <a:r>
              <a:rPr lang="zh-CN" altLang="zh-CN" sz="2400" dirty="0"/>
              <a:t>和</a:t>
            </a:r>
            <a:r>
              <a:rPr lang="en-US" altLang="zh-CN" sz="2400" dirty="0"/>
              <a:t>0.0005</a:t>
            </a:r>
            <a:r>
              <a:rPr lang="zh-CN" altLang="zh-CN" sz="2400" dirty="0"/>
              <a:t>，使用交叉熵作为分类任务的损失函数，</a:t>
            </a:r>
            <a:endParaRPr lang="en-US" altLang="zh-CN" sz="2400" dirty="0"/>
          </a:p>
          <a:p>
            <a:r>
              <a:rPr lang="zh-CN" altLang="zh-CN" sz="2400" dirty="0"/>
              <a:t>查看在训练集和测试集上的损失函数以及在测试集上分类的准确率</a:t>
            </a:r>
            <a:r>
              <a:rPr lang="zh-CN" altLang="en-US" sz="2400" dirty="0"/>
              <a:t>：</a:t>
            </a:r>
            <a:endParaRPr lang="zh-CN" altLang="zh-CN" sz="2400" dirty="0"/>
          </a:p>
          <a:p>
            <a:endParaRPr lang="zh-CN" altLang="en-US" sz="2400" dirty="0"/>
          </a:p>
        </p:txBody>
      </p:sp>
      <p:sp>
        <p:nvSpPr>
          <p:cNvPr id="3" name="文本框 2">
            <a:extLst>
              <a:ext uri="{FF2B5EF4-FFF2-40B4-BE49-F238E27FC236}">
                <a16:creationId xmlns:a16="http://schemas.microsoft.com/office/drawing/2014/main" id="{B4EB3B44-8F9F-4149-BE31-E48E898A8B1D}"/>
              </a:ext>
            </a:extLst>
          </p:cNvPr>
          <p:cNvSpPr txBox="1"/>
          <p:nvPr/>
        </p:nvSpPr>
        <p:spPr>
          <a:xfrm>
            <a:off x="288708" y="4835089"/>
            <a:ext cx="11612993" cy="1938992"/>
          </a:xfrm>
          <a:prstGeom prst="rect">
            <a:avLst/>
          </a:prstGeom>
          <a:noFill/>
        </p:spPr>
        <p:txBody>
          <a:bodyPr wrap="square" rtlCol="0">
            <a:spAutoFit/>
          </a:bodyPr>
          <a:lstStyle/>
          <a:p>
            <a:pPr indent="457200" algn="just"/>
            <a:r>
              <a:rPr lang="zh-CN" altLang="zh-CN" sz="2000" dirty="0"/>
              <a:t>其中学习率等于</a:t>
            </a:r>
            <a:r>
              <a:rPr lang="en-US" altLang="zh-CN" sz="2000" dirty="0"/>
              <a:t>0.001</a:t>
            </a:r>
            <a:r>
              <a:rPr lang="zh-CN" altLang="zh-CN" sz="2000" dirty="0"/>
              <a:t>的模型，在训练集上的损失函数最小等于</a:t>
            </a:r>
            <a:r>
              <a:rPr lang="en-US" altLang="zh-CN" sz="2000" dirty="0"/>
              <a:t>0.124</a:t>
            </a:r>
            <a:r>
              <a:rPr lang="zh-CN" altLang="zh-CN" sz="2000" dirty="0"/>
              <a:t>，在测试集上的损失函数最小为</a:t>
            </a:r>
            <a:r>
              <a:rPr lang="en-US" altLang="zh-CN" sz="2000" dirty="0"/>
              <a:t>0.376</a:t>
            </a:r>
            <a:r>
              <a:rPr lang="zh-CN" altLang="zh-CN" sz="2000" dirty="0"/>
              <a:t>，在测试集上的准确率最高为</a:t>
            </a:r>
            <a:r>
              <a:rPr lang="en-US" altLang="zh-CN" sz="2000" dirty="0"/>
              <a:t>0.872</a:t>
            </a:r>
            <a:r>
              <a:rPr lang="zh-CN" altLang="zh-CN" sz="2000" dirty="0"/>
              <a:t>；学习率等于</a:t>
            </a:r>
            <a:r>
              <a:rPr lang="en-US" altLang="zh-CN" sz="2000" dirty="0"/>
              <a:t>0.0005</a:t>
            </a:r>
            <a:r>
              <a:rPr lang="zh-CN" altLang="zh-CN" sz="2000" dirty="0"/>
              <a:t>的模型在训练集上的损失函数最小等于</a:t>
            </a:r>
            <a:r>
              <a:rPr lang="en-US" altLang="zh-CN" sz="2000" dirty="0"/>
              <a:t>0.2025</a:t>
            </a:r>
            <a:r>
              <a:rPr lang="zh-CN" altLang="zh-CN" sz="2000" dirty="0"/>
              <a:t>，测试集上的损失函数最小为</a:t>
            </a:r>
            <a:r>
              <a:rPr lang="en-US" altLang="zh-CN" sz="2000" dirty="0"/>
              <a:t>0.693</a:t>
            </a:r>
            <a:r>
              <a:rPr lang="zh-CN" altLang="zh-CN" sz="2000" dirty="0"/>
              <a:t>，测试集上的准确率最高为</a:t>
            </a:r>
            <a:r>
              <a:rPr lang="en-US" altLang="zh-CN" sz="2000" dirty="0"/>
              <a:t>0.68</a:t>
            </a:r>
            <a:r>
              <a:rPr lang="zh-CN" altLang="zh-CN" sz="2000" dirty="0"/>
              <a:t>。通过增大网络模型的学习率，</a:t>
            </a:r>
            <a:r>
              <a:rPr lang="zh-CN" altLang="en-US" sz="2000" dirty="0"/>
              <a:t>在本数据集上</a:t>
            </a:r>
            <a:r>
              <a:rPr lang="zh-CN" altLang="zh-CN" sz="2000" dirty="0"/>
              <a:t>能够有效提高模型的准确率，但是从实验的</a:t>
            </a:r>
            <a:r>
              <a:rPr lang="zh-CN" altLang="en-US" sz="2000" dirty="0"/>
              <a:t>结果</a:t>
            </a:r>
            <a:r>
              <a:rPr lang="zh-CN" altLang="zh-CN" sz="2000" dirty="0"/>
              <a:t>图中可以看到，更大的学习率</a:t>
            </a:r>
            <a:r>
              <a:rPr lang="zh-CN" altLang="en-US" sz="2000" dirty="0"/>
              <a:t>在</a:t>
            </a:r>
            <a:r>
              <a:rPr lang="zh-CN" altLang="zh-CN" sz="2000" dirty="0"/>
              <a:t>训练的过程中对应模型</a:t>
            </a:r>
            <a:r>
              <a:rPr lang="zh-CN" altLang="en-US" sz="2000" dirty="0"/>
              <a:t>精度</a:t>
            </a:r>
            <a:r>
              <a:rPr lang="zh-CN" altLang="zh-CN" sz="2000" dirty="0"/>
              <a:t>的浮动也会加剧，不如小学习率对应的训练过程平滑稳定。</a:t>
            </a:r>
          </a:p>
          <a:p>
            <a:pPr algn="just"/>
            <a:endParaRPr lang="zh-CN" altLang="en-US" sz="2000" dirty="0"/>
          </a:p>
        </p:txBody>
      </p:sp>
      <p:pic>
        <p:nvPicPr>
          <p:cNvPr id="8" name="图片 7">
            <a:extLst>
              <a:ext uri="{FF2B5EF4-FFF2-40B4-BE49-F238E27FC236}">
                <a16:creationId xmlns:a16="http://schemas.microsoft.com/office/drawing/2014/main" id="{E5A2C714-3011-45AB-9297-4662469BA80C}"/>
              </a:ext>
            </a:extLst>
          </p:cNvPr>
          <p:cNvPicPr/>
          <p:nvPr/>
        </p:nvPicPr>
        <p:blipFill>
          <a:blip r:embed="rId3">
            <a:extLst>
              <a:ext uri="{28A0092B-C50C-407E-A947-70E740481C1C}">
                <a14:useLocalDpi xmlns:a14="http://schemas.microsoft.com/office/drawing/2010/main" val="0"/>
              </a:ext>
            </a:extLst>
          </a:blip>
          <a:stretch>
            <a:fillRect/>
          </a:stretch>
        </p:blipFill>
        <p:spPr>
          <a:xfrm>
            <a:off x="454960" y="1078910"/>
            <a:ext cx="5233277" cy="3756179"/>
          </a:xfrm>
          <a:prstGeom prst="rect">
            <a:avLst/>
          </a:prstGeom>
        </p:spPr>
      </p:pic>
      <p:pic>
        <p:nvPicPr>
          <p:cNvPr id="9" name="图片 8">
            <a:extLst>
              <a:ext uri="{FF2B5EF4-FFF2-40B4-BE49-F238E27FC236}">
                <a16:creationId xmlns:a16="http://schemas.microsoft.com/office/drawing/2014/main" id="{05C3C7D0-414E-42EA-AF84-7E9B32D9432F}"/>
              </a:ext>
            </a:extLst>
          </p:cNvPr>
          <p:cNvPicPr/>
          <p:nvPr/>
        </p:nvPicPr>
        <p:blipFill>
          <a:blip r:embed="rId4">
            <a:extLst>
              <a:ext uri="{28A0092B-C50C-407E-A947-70E740481C1C}">
                <a14:useLocalDpi xmlns:a14="http://schemas.microsoft.com/office/drawing/2010/main" val="0"/>
              </a:ext>
            </a:extLst>
          </a:blip>
          <a:stretch>
            <a:fillRect/>
          </a:stretch>
        </p:blipFill>
        <p:spPr>
          <a:xfrm>
            <a:off x="5688237" y="1028700"/>
            <a:ext cx="5725744" cy="3756179"/>
          </a:xfrm>
          <a:prstGeom prst="rect">
            <a:avLst/>
          </a:prstGeom>
        </p:spPr>
      </p:pic>
    </p:spTree>
    <p:extLst>
      <p:ext uri="{BB962C8B-B14F-4D97-AF65-F5344CB8AC3E}">
        <p14:creationId xmlns:p14="http://schemas.microsoft.com/office/powerpoint/2010/main" val="342594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4935</TotalTime>
  <Words>2357</Words>
  <Application>Microsoft Office PowerPoint</Application>
  <PresentationFormat>宽屏</PresentationFormat>
  <Paragraphs>133</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Arial</vt:lpstr>
      <vt:lpstr>Calibri</vt:lpstr>
      <vt:lpstr>Impact</vt:lpstr>
      <vt:lpstr>主题5</vt:lpstr>
      <vt:lpstr>计算智能技术实验结果汇报</vt:lpstr>
      <vt:lpstr>PowerPoint 演示文稿</vt:lpstr>
      <vt:lpstr>BP实验结果分析</vt:lpstr>
      <vt:lpstr>Dataset</vt:lpstr>
      <vt:lpstr>Wine Quality Dataset</vt:lpstr>
      <vt:lpstr>Car Evaluation Dataset</vt:lpstr>
      <vt:lpstr>Experiment Targets</vt:lpstr>
      <vt:lpstr>Wine: Layer Numbers </vt:lpstr>
      <vt:lpstr>Wine: Learning Rate</vt:lpstr>
      <vt:lpstr>Wine: Training Epochs</vt:lpstr>
      <vt:lpstr>Car: Hidden Neurons</vt:lpstr>
      <vt:lpstr>Car: Dropout</vt:lpstr>
      <vt:lpstr>Results</vt:lpstr>
      <vt:lpstr>遗传算法实验结果</vt:lpstr>
      <vt:lpstr>Encode and Initialize</vt:lpstr>
      <vt:lpstr>Target and Fitness Function</vt:lpstr>
      <vt:lpstr>Choose Function</vt:lpstr>
      <vt:lpstr>Iteration Nums</vt:lpstr>
      <vt:lpstr>Population</vt:lpstr>
      <vt:lpstr>Visualization</vt:lpstr>
      <vt:lpstr>感谢聆听</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子懿 张</cp:lastModifiedBy>
  <cp:revision>295</cp:revision>
  <cp:lastPrinted>2018-02-05T16:00:00Z</cp:lastPrinted>
  <dcterms:created xsi:type="dcterms:W3CDTF">2018-02-05T16:00:00Z</dcterms:created>
  <dcterms:modified xsi:type="dcterms:W3CDTF">2020-06-17T05:49:03Z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