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58" r:id="rId2"/>
    <p:sldId id="258" r:id="rId3"/>
    <p:sldId id="272" r:id="rId4"/>
    <p:sldId id="266" r:id="rId5"/>
    <p:sldId id="346" r:id="rId6"/>
    <p:sldId id="357" r:id="rId7"/>
    <p:sldId id="359" r:id="rId8"/>
    <p:sldId id="363" r:id="rId9"/>
    <p:sldId id="365" r:id="rId10"/>
    <p:sldId id="366" r:id="rId11"/>
    <p:sldId id="368" r:id="rId12"/>
    <p:sldId id="369" r:id="rId13"/>
    <p:sldId id="370" r:id="rId14"/>
    <p:sldId id="377" r:id="rId15"/>
    <p:sldId id="378" r:id="rId16"/>
    <p:sldId id="376" r:id="rId17"/>
    <p:sldId id="360" r:id="rId18"/>
    <p:sldId id="374" r:id="rId19"/>
    <p:sldId id="3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8B52B1-EF5F-42D9-9694-40927CF39C54}">
          <p14:sldIdLst>
            <p14:sldId id="358"/>
            <p14:sldId id="258"/>
            <p14:sldId id="272"/>
            <p14:sldId id="266"/>
            <p14:sldId id="346"/>
          </p14:sldIdLst>
        </p14:section>
        <p14:section name="Untitled Section" id="{91E28198-9EEA-49ED-AF83-8AFD737F0B89}">
          <p14:sldIdLst>
            <p14:sldId id="357"/>
            <p14:sldId id="359"/>
            <p14:sldId id="363"/>
            <p14:sldId id="365"/>
            <p14:sldId id="366"/>
            <p14:sldId id="368"/>
            <p14:sldId id="369"/>
            <p14:sldId id="370"/>
            <p14:sldId id="377"/>
            <p14:sldId id="378"/>
            <p14:sldId id="376"/>
            <p14:sldId id="360"/>
            <p14:sldId id="374"/>
            <p14:sldId id="3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YAN BISWAS" initials="SB" lastIdx="1" clrIdx="0">
    <p:extLst>
      <p:ext uri="{19B8F6BF-5375-455C-9EA6-DF929625EA0E}">
        <p15:presenceInfo xmlns:p15="http://schemas.microsoft.com/office/powerpoint/2012/main" userId="2db7d36821c8ca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3842" autoAdjust="0"/>
  </p:normalViewPr>
  <p:slideViewPr>
    <p:cSldViewPr>
      <p:cViewPr varScale="1">
        <p:scale>
          <a:sx n="80" d="100"/>
          <a:sy n="80" d="100"/>
        </p:scale>
        <p:origin x="758"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E1007-00F7-47B7-9D22-7778974874EC}" type="doc">
      <dgm:prSet loTypeId="urn:microsoft.com/office/officeart/2005/8/layout/vList2" loCatId="list" qsTypeId="urn:microsoft.com/office/officeart/2005/8/quickstyle/simple2" qsCatId="simple" csTypeId="urn:microsoft.com/office/officeart/2005/8/colors/accent1_2" csCatId="accent1" phldr="1"/>
      <dgm:spPr/>
    </dgm:pt>
    <dgm:pt modelId="{D523CD3E-31CB-49FE-8C8D-138CD183A8E7}">
      <dgm:prSet phldrT="[Text]"/>
      <dgm:spPr/>
      <dgm:t>
        <a:bodyPr/>
        <a:lstStyle/>
        <a:p>
          <a:r>
            <a:rPr lang="en-US" dirty="0"/>
            <a:t>Krutika Agrawal</a:t>
          </a:r>
          <a:endParaRPr lang="en-IN" dirty="0"/>
        </a:p>
      </dgm:t>
    </dgm:pt>
    <dgm:pt modelId="{30854CC7-69EC-4638-A787-CF79082B351F}" type="parTrans" cxnId="{CF763E01-72FE-4A1B-B0A6-1F03AB3567AA}">
      <dgm:prSet/>
      <dgm:spPr/>
      <dgm:t>
        <a:bodyPr/>
        <a:lstStyle/>
        <a:p>
          <a:endParaRPr lang="en-IN"/>
        </a:p>
      </dgm:t>
    </dgm:pt>
    <dgm:pt modelId="{0E39E88B-088E-4AD5-B432-FF987E3D7FB1}" type="sibTrans" cxnId="{CF763E01-72FE-4A1B-B0A6-1F03AB3567AA}">
      <dgm:prSet/>
      <dgm:spPr/>
      <dgm:t>
        <a:bodyPr/>
        <a:lstStyle/>
        <a:p>
          <a:endParaRPr lang="en-IN"/>
        </a:p>
      </dgm:t>
    </dgm:pt>
    <dgm:pt modelId="{EE6E804E-686D-4DB2-BA2B-9C476BA78B85}">
      <dgm:prSet phldrT="[Text]"/>
      <dgm:spPr/>
      <dgm:t>
        <a:bodyPr/>
        <a:lstStyle/>
        <a:p>
          <a:r>
            <a:rPr lang="en-IN" dirty="0"/>
            <a:t>Reshma </a:t>
          </a:r>
          <a:r>
            <a:rPr lang="en-IN" dirty="0" err="1"/>
            <a:t>Rajan</a:t>
          </a:r>
          <a:endParaRPr lang="en-IN" dirty="0"/>
        </a:p>
      </dgm:t>
    </dgm:pt>
    <dgm:pt modelId="{A81820AD-0FE4-4ABF-930E-76E7E232FE07}" type="parTrans" cxnId="{DEDDA958-EC23-48C8-978D-BA32BFF86259}">
      <dgm:prSet/>
      <dgm:spPr/>
      <dgm:t>
        <a:bodyPr/>
        <a:lstStyle/>
        <a:p>
          <a:endParaRPr lang="en-IN"/>
        </a:p>
      </dgm:t>
    </dgm:pt>
    <dgm:pt modelId="{FFEF5CE4-E786-4661-A31D-4DD2CA8A3DBF}" type="sibTrans" cxnId="{DEDDA958-EC23-48C8-978D-BA32BFF86259}">
      <dgm:prSet/>
      <dgm:spPr/>
      <dgm:t>
        <a:bodyPr/>
        <a:lstStyle/>
        <a:p>
          <a:endParaRPr lang="en-IN"/>
        </a:p>
      </dgm:t>
    </dgm:pt>
    <dgm:pt modelId="{A792BE1C-7D1C-437D-9307-CC87D0CDE22C}">
      <dgm:prSet phldrT="[Text]"/>
      <dgm:spPr/>
      <dgm:t>
        <a:bodyPr/>
        <a:lstStyle/>
        <a:p>
          <a:r>
            <a:rPr lang="en-IN" dirty="0"/>
            <a:t>Anoushka Roy</a:t>
          </a:r>
        </a:p>
      </dgm:t>
    </dgm:pt>
    <dgm:pt modelId="{A385E0C5-70DA-4C05-84C8-07142DA06CE9}" type="parTrans" cxnId="{9635D3ED-FEBD-4D1D-B468-723D51515270}">
      <dgm:prSet/>
      <dgm:spPr/>
      <dgm:t>
        <a:bodyPr/>
        <a:lstStyle/>
        <a:p>
          <a:endParaRPr lang="en-IN"/>
        </a:p>
      </dgm:t>
    </dgm:pt>
    <dgm:pt modelId="{99329F8D-5BDB-4FA3-A1D0-96837702147F}" type="sibTrans" cxnId="{9635D3ED-FEBD-4D1D-B468-723D51515270}">
      <dgm:prSet/>
      <dgm:spPr/>
      <dgm:t>
        <a:bodyPr/>
        <a:lstStyle/>
        <a:p>
          <a:endParaRPr lang="en-IN"/>
        </a:p>
      </dgm:t>
    </dgm:pt>
    <dgm:pt modelId="{89549936-C9F2-4B26-BAC4-E4D7E7A61D9A}">
      <dgm:prSet phldrT="[Text]"/>
      <dgm:spPr/>
      <dgm:t>
        <a:bodyPr/>
        <a:lstStyle/>
        <a:p>
          <a:r>
            <a:rPr lang="en-IN" dirty="0"/>
            <a:t>Hazel Abraham</a:t>
          </a:r>
        </a:p>
      </dgm:t>
    </dgm:pt>
    <dgm:pt modelId="{200DBABC-1971-4FB3-9125-AF330C6DC227}" type="parTrans" cxnId="{471E7147-44F6-476C-8DF2-117E5CF77044}">
      <dgm:prSet/>
      <dgm:spPr/>
      <dgm:t>
        <a:bodyPr/>
        <a:lstStyle/>
        <a:p>
          <a:endParaRPr lang="en-IN"/>
        </a:p>
      </dgm:t>
    </dgm:pt>
    <dgm:pt modelId="{D0B06F3D-DF75-4EAC-BB52-EA899DFF120C}" type="sibTrans" cxnId="{471E7147-44F6-476C-8DF2-117E5CF77044}">
      <dgm:prSet/>
      <dgm:spPr/>
      <dgm:t>
        <a:bodyPr/>
        <a:lstStyle/>
        <a:p>
          <a:endParaRPr lang="en-IN"/>
        </a:p>
      </dgm:t>
    </dgm:pt>
    <dgm:pt modelId="{773C3F0C-69DD-4A23-A6B9-AB000B6230EF}">
      <dgm:prSet phldrT="[Text]"/>
      <dgm:spPr/>
      <dgm:t>
        <a:bodyPr/>
        <a:lstStyle/>
        <a:p>
          <a:r>
            <a:rPr lang="en-IN" dirty="0" err="1"/>
            <a:t>Sayan</a:t>
          </a:r>
          <a:r>
            <a:rPr lang="en-IN" dirty="0"/>
            <a:t> Biswas</a:t>
          </a:r>
        </a:p>
      </dgm:t>
    </dgm:pt>
    <dgm:pt modelId="{0762A400-FF98-4ECD-AAF0-488013046827}" type="parTrans" cxnId="{AC868A7A-0590-45C9-85DC-378433B8F715}">
      <dgm:prSet/>
      <dgm:spPr/>
      <dgm:t>
        <a:bodyPr/>
        <a:lstStyle/>
        <a:p>
          <a:endParaRPr lang="en-IN"/>
        </a:p>
      </dgm:t>
    </dgm:pt>
    <dgm:pt modelId="{716BDEE8-830E-4C51-9521-354BA8895633}" type="sibTrans" cxnId="{AC868A7A-0590-45C9-85DC-378433B8F715}">
      <dgm:prSet/>
      <dgm:spPr/>
      <dgm:t>
        <a:bodyPr/>
        <a:lstStyle/>
        <a:p>
          <a:endParaRPr lang="en-IN"/>
        </a:p>
      </dgm:t>
    </dgm:pt>
    <dgm:pt modelId="{99FB1D72-CC89-4BDD-99A4-AB560A76B1E4}" type="pres">
      <dgm:prSet presAssocID="{482E1007-00F7-47B7-9D22-7778974874EC}" presName="linear" presStyleCnt="0">
        <dgm:presLayoutVars>
          <dgm:animLvl val="lvl"/>
          <dgm:resizeHandles val="exact"/>
        </dgm:presLayoutVars>
      </dgm:prSet>
      <dgm:spPr/>
    </dgm:pt>
    <dgm:pt modelId="{9C8DBE1C-AE01-4E3F-B903-5043E3DA8CD5}" type="pres">
      <dgm:prSet presAssocID="{D523CD3E-31CB-49FE-8C8D-138CD183A8E7}" presName="parentText" presStyleLbl="node1" presStyleIdx="0" presStyleCnt="5">
        <dgm:presLayoutVars>
          <dgm:chMax val="0"/>
          <dgm:bulletEnabled val="1"/>
        </dgm:presLayoutVars>
      </dgm:prSet>
      <dgm:spPr/>
    </dgm:pt>
    <dgm:pt modelId="{09B2F12E-82C3-44C3-82CF-964AA6250076}" type="pres">
      <dgm:prSet presAssocID="{0E39E88B-088E-4AD5-B432-FF987E3D7FB1}" presName="spacer" presStyleCnt="0"/>
      <dgm:spPr/>
    </dgm:pt>
    <dgm:pt modelId="{6DEBD216-3C0E-4B31-B0D4-AAA5AF0AC4C3}" type="pres">
      <dgm:prSet presAssocID="{EE6E804E-686D-4DB2-BA2B-9C476BA78B85}" presName="parentText" presStyleLbl="node1" presStyleIdx="1" presStyleCnt="5">
        <dgm:presLayoutVars>
          <dgm:chMax val="0"/>
          <dgm:bulletEnabled val="1"/>
        </dgm:presLayoutVars>
      </dgm:prSet>
      <dgm:spPr/>
    </dgm:pt>
    <dgm:pt modelId="{11167BB9-34DB-4C0F-81CC-1977DE79FC84}" type="pres">
      <dgm:prSet presAssocID="{FFEF5CE4-E786-4661-A31D-4DD2CA8A3DBF}" presName="spacer" presStyleCnt="0"/>
      <dgm:spPr/>
    </dgm:pt>
    <dgm:pt modelId="{567E69D8-E33E-4C4A-A7AC-CDE67EE971B1}" type="pres">
      <dgm:prSet presAssocID="{89549936-C9F2-4B26-BAC4-E4D7E7A61D9A}" presName="parentText" presStyleLbl="node1" presStyleIdx="2" presStyleCnt="5">
        <dgm:presLayoutVars>
          <dgm:chMax val="0"/>
          <dgm:bulletEnabled val="1"/>
        </dgm:presLayoutVars>
      </dgm:prSet>
      <dgm:spPr/>
    </dgm:pt>
    <dgm:pt modelId="{A8BCA38C-8C46-4177-942D-973A7F1F39BD}" type="pres">
      <dgm:prSet presAssocID="{D0B06F3D-DF75-4EAC-BB52-EA899DFF120C}" presName="spacer" presStyleCnt="0"/>
      <dgm:spPr/>
    </dgm:pt>
    <dgm:pt modelId="{C077A815-7A06-4402-8FE3-CE8247E97AFE}" type="pres">
      <dgm:prSet presAssocID="{A792BE1C-7D1C-437D-9307-CC87D0CDE22C}" presName="parentText" presStyleLbl="node1" presStyleIdx="3" presStyleCnt="5">
        <dgm:presLayoutVars>
          <dgm:chMax val="0"/>
          <dgm:bulletEnabled val="1"/>
        </dgm:presLayoutVars>
      </dgm:prSet>
      <dgm:spPr/>
    </dgm:pt>
    <dgm:pt modelId="{88C97BC9-999A-47B7-91ED-8C792001A172}" type="pres">
      <dgm:prSet presAssocID="{99329F8D-5BDB-4FA3-A1D0-96837702147F}" presName="spacer" presStyleCnt="0"/>
      <dgm:spPr/>
    </dgm:pt>
    <dgm:pt modelId="{90BC38BA-ECD2-4B93-A7E3-36FAB6BCABEA}" type="pres">
      <dgm:prSet presAssocID="{773C3F0C-69DD-4A23-A6B9-AB000B6230EF}" presName="parentText" presStyleLbl="node1" presStyleIdx="4" presStyleCnt="5" custLinFactNeighborY="-41114">
        <dgm:presLayoutVars>
          <dgm:chMax val="0"/>
          <dgm:bulletEnabled val="1"/>
        </dgm:presLayoutVars>
      </dgm:prSet>
      <dgm:spPr/>
    </dgm:pt>
  </dgm:ptLst>
  <dgm:cxnLst>
    <dgm:cxn modelId="{CF763E01-72FE-4A1B-B0A6-1F03AB3567AA}" srcId="{482E1007-00F7-47B7-9D22-7778974874EC}" destId="{D523CD3E-31CB-49FE-8C8D-138CD183A8E7}" srcOrd="0" destOrd="0" parTransId="{30854CC7-69EC-4638-A787-CF79082B351F}" sibTransId="{0E39E88B-088E-4AD5-B432-FF987E3D7FB1}"/>
    <dgm:cxn modelId="{1A8F5505-F2BE-4EB2-BFB0-981BD1F5214F}" type="presOf" srcId="{773C3F0C-69DD-4A23-A6B9-AB000B6230EF}" destId="{90BC38BA-ECD2-4B93-A7E3-36FAB6BCABEA}" srcOrd="0" destOrd="0" presId="urn:microsoft.com/office/officeart/2005/8/layout/vList2"/>
    <dgm:cxn modelId="{471E7147-44F6-476C-8DF2-117E5CF77044}" srcId="{482E1007-00F7-47B7-9D22-7778974874EC}" destId="{89549936-C9F2-4B26-BAC4-E4D7E7A61D9A}" srcOrd="2" destOrd="0" parTransId="{200DBABC-1971-4FB3-9125-AF330C6DC227}" sibTransId="{D0B06F3D-DF75-4EAC-BB52-EA899DFF120C}"/>
    <dgm:cxn modelId="{DEDDA958-EC23-48C8-978D-BA32BFF86259}" srcId="{482E1007-00F7-47B7-9D22-7778974874EC}" destId="{EE6E804E-686D-4DB2-BA2B-9C476BA78B85}" srcOrd="1" destOrd="0" parTransId="{A81820AD-0FE4-4ABF-930E-76E7E232FE07}" sibTransId="{FFEF5CE4-E786-4661-A31D-4DD2CA8A3DBF}"/>
    <dgm:cxn modelId="{AC868A7A-0590-45C9-85DC-378433B8F715}" srcId="{482E1007-00F7-47B7-9D22-7778974874EC}" destId="{773C3F0C-69DD-4A23-A6B9-AB000B6230EF}" srcOrd="4" destOrd="0" parTransId="{0762A400-FF98-4ECD-AAF0-488013046827}" sibTransId="{716BDEE8-830E-4C51-9521-354BA8895633}"/>
    <dgm:cxn modelId="{BB355C81-7379-4F13-BF46-DD90CB53B5DE}" type="presOf" srcId="{EE6E804E-686D-4DB2-BA2B-9C476BA78B85}" destId="{6DEBD216-3C0E-4B31-B0D4-AAA5AF0AC4C3}" srcOrd="0" destOrd="0" presId="urn:microsoft.com/office/officeart/2005/8/layout/vList2"/>
    <dgm:cxn modelId="{02D9CABA-7D70-42D5-8DB9-45772A46306A}" type="presOf" srcId="{D523CD3E-31CB-49FE-8C8D-138CD183A8E7}" destId="{9C8DBE1C-AE01-4E3F-B903-5043E3DA8CD5}" srcOrd="0" destOrd="0" presId="urn:microsoft.com/office/officeart/2005/8/layout/vList2"/>
    <dgm:cxn modelId="{2D79DCC4-55DB-4B62-B5F0-9D200036FB63}" type="presOf" srcId="{482E1007-00F7-47B7-9D22-7778974874EC}" destId="{99FB1D72-CC89-4BDD-99A4-AB560A76B1E4}" srcOrd="0" destOrd="0" presId="urn:microsoft.com/office/officeart/2005/8/layout/vList2"/>
    <dgm:cxn modelId="{EE2572D3-60FE-4E9B-9B90-236CA8BC908C}" type="presOf" srcId="{A792BE1C-7D1C-437D-9307-CC87D0CDE22C}" destId="{C077A815-7A06-4402-8FE3-CE8247E97AFE}" srcOrd="0" destOrd="0" presId="urn:microsoft.com/office/officeart/2005/8/layout/vList2"/>
    <dgm:cxn modelId="{7C5F0FDA-7478-41AC-8936-4520512F2FE5}" type="presOf" srcId="{89549936-C9F2-4B26-BAC4-E4D7E7A61D9A}" destId="{567E69D8-E33E-4C4A-A7AC-CDE67EE971B1}" srcOrd="0" destOrd="0" presId="urn:microsoft.com/office/officeart/2005/8/layout/vList2"/>
    <dgm:cxn modelId="{9635D3ED-FEBD-4D1D-B468-723D51515270}" srcId="{482E1007-00F7-47B7-9D22-7778974874EC}" destId="{A792BE1C-7D1C-437D-9307-CC87D0CDE22C}" srcOrd="3" destOrd="0" parTransId="{A385E0C5-70DA-4C05-84C8-07142DA06CE9}" sibTransId="{99329F8D-5BDB-4FA3-A1D0-96837702147F}"/>
    <dgm:cxn modelId="{D25E1B0E-2D51-4292-BCB3-36F01C58B260}" type="presParOf" srcId="{99FB1D72-CC89-4BDD-99A4-AB560A76B1E4}" destId="{9C8DBE1C-AE01-4E3F-B903-5043E3DA8CD5}" srcOrd="0" destOrd="0" presId="urn:microsoft.com/office/officeart/2005/8/layout/vList2"/>
    <dgm:cxn modelId="{1DEFAADE-2930-471D-AB4E-593C3E2B05C6}" type="presParOf" srcId="{99FB1D72-CC89-4BDD-99A4-AB560A76B1E4}" destId="{09B2F12E-82C3-44C3-82CF-964AA6250076}" srcOrd="1" destOrd="0" presId="urn:microsoft.com/office/officeart/2005/8/layout/vList2"/>
    <dgm:cxn modelId="{D405363D-EE66-408B-8FD4-837F1DB02F3F}" type="presParOf" srcId="{99FB1D72-CC89-4BDD-99A4-AB560A76B1E4}" destId="{6DEBD216-3C0E-4B31-B0D4-AAA5AF0AC4C3}" srcOrd="2" destOrd="0" presId="urn:microsoft.com/office/officeart/2005/8/layout/vList2"/>
    <dgm:cxn modelId="{0FB948B7-AD4B-4877-BB80-0AB9A5BBA68A}" type="presParOf" srcId="{99FB1D72-CC89-4BDD-99A4-AB560A76B1E4}" destId="{11167BB9-34DB-4C0F-81CC-1977DE79FC84}" srcOrd="3" destOrd="0" presId="urn:microsoft.com/office/officeart/2005/8/layout/vList2"/>
    <dgm:cxn modelId="{8C4419FF-DBD2-4FD8-ABE2-8C859CE625BF}" type="presParOf" srcId="{99FB1D72-CC89-4BDD-99A4-AB560A76B1E4}" destId="{567E69D8-E33E-4C4A-A7AC-CDE67EE971B1}" srcOrd="4" destOrd="0" presId="urn:microsoft.com/office/officeart/2005/8/layout/vList2"/>
    <dgm:cxn modelId="{75B90F19-395B-4A7D-AB3E-1FBF0C07222F}" type="presParOf" srcId="{99FB1D72-CC89-4BDD-99A4-AB560A76B1E4}" destId="{A8BCA38C-8C46-4177-942D-973A7F1F39BD}" srcOrd="5" destOrd="0" presId="urn:microsoft.com/office/officeart/2005/8/layout/vList2"/>
    <dgm:cxn modelId="{E2BEF7AC-A954-4DD3-A840-BB181B488E99}" type="presParOf" srcId="{99FB1D72-CC89-4BDD-99A4-AB560A76B1E4}" destId="{C077A815-7A06-4402-8FE3-CE8247E97AFE}" srcOrd="6" destOrd="0" presId="urn:microsoft.com/office/officeart/2005/8/layout/vList2"/>
    <dgm:cxn modelId="{3E7CD3BD-12C7-4F81-B797-CC07DAAA2756}" type="presParOf" srcId="{99FB1D72-CC89-4BDD-99A4-AB560A76B1E4}" destId="{88C97BC9-999A-47B7-91ED-8C792001A172}" srcOrd="7" destOrd="0" presId="urn:microsoft.com/office/officeart/2005/8/layout/vList2"/>
    <dgm:cxn modelId="{2339F81F-167D-4955-BFAC-F2038E21309E}" type="presParOf" srcId="{99FB1D72-CC89-4BDD-99A4-AB560A76B1E4}" destId="{90BC38BA-ECD2-4B93-A7E3-36FAB6BCABE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B67780-FEE7-43E9-969B-0837E536BE62}" type="doc">
      <dgm:prSet loTypeId="urn:microsoft.com/office/officeart/2005/8/layout/process1" loCatId="process" qsTypeId="urn:microsoft.com/office/officeart/2005/8/quickstyle/simple2" qsCatId="simple" csTypeId="urn:microsoft.com/office/officeart/2005/8/colors/accent1_2" csCatId="accent1" phldr="1"/>
      <dgm:spPr/>
    </dgm:pt>
    <dgm:pt modelId="{FCB374B2-AB6F-42AB-B571-8CA0D758AFA3}">
      <dgm:prSet phldrT="[Text]" custT="1"/>
      <dgm:spPr/>
      <dgm:t>
        <a:bodyPr/>
        <a:lstStyle/>
        <a:p>
          <a:r>
            <a:rPr lang="en-IN" sz="1600" dirty="0"/>
            <a:t>Data Understanding </a:t>
          </a:r>
        </a:p>
      </dgm:t>
    </dgm:pt>
    <dgm:pt modelId="{1FA7AD0D-1CEC-4F70-A31F-7DDA8E98EA81}" type="parTrans" cxnId="{5710D875-A2B1-4347-9386-5D15FB229B9B}">
      <dgm:prSet/>
      <dgm:spPr/>
      <dgm:t>
        <a:bodyPr/>
        <a:lstStyle/>
        <a:p>
          <a:endParaRPr lang="en-IN"/>
        </a:p>
      </dgm:t>
    </dgm:pt>
    <dgm:pt modelId="{0E9FF6FA-BDDE-44BC-ACF3-B02F08B4D614}" type="sibTrans" cxnId="{5710D875-A2B1-4347-9386-5D15FB229B9B}">
      <dgm:prSet/>
      <dgm:spPr/>
      <dgm:t>
        <a:bodyPr/>
        <a:lstStyle/>
        <a:p>
          <a:endParaRPr lang="en-IN"/>
        </a:p>
      </dgm:t>
    </dgm:pt>
    <dgm:pt modelId="{32D4661A-0340-4BAE-9D4F-0351AC3C3FBF}">
      <dgm:prSet phldrT="[Text]"/>
      <dgm:spPr/>
      <dgm:t>
        <a:bodyPr/>
        <a:lstStyle/>
        <a:p>
          <a:r>
            <a:rPr lang="en-IN" dirty="0"/>
            <a:t>Data Pre-Processing</a:t>
          </a:r>
        </a:p>
      </dgm:t>
    </dgm:pt>
    <dgm:pt modelId="{3A8EA4F0-69DA-4200-BB37-6DD4F81A1081}" type="parTrans" cxnId="{AE70D8D0-6C79-4D50-B076-6F055E5CA3D9}">
      <dgm:prSet/>
      <dgm:spPr/>
      <dgm:t>
        <a:bodyPr/>
        <a:lstStyle/>
        <a:p>
          <a:endParaRPr lang="en-IN"/>
        </a:p>
      </dgm:t>
    </dgm:pt>
    <dgm:pt modelId="{7AFCA35D-8EE2-4561-969D-2624FC290558}" type="sibTrans" cxnId="{AE70D8D0-6C79-4D50-B076-6F055E5CA3D9}">
      <dgm:prSet/>
      <dgm:spPr/>
      <dgm:t>
        <a:bodyPr/>
        <a:lstStyle/>
        <a:p>
          <a:endParaRPr lang="en-IN"/>
        </a:p>
      </dgm:t>
    </dgm:pt>
    <dgm:pt modelId="{8FEFE23B-398C-4683-B22E-285F98D27C69}">
      <dgm:prSet phldrT="[Text]"/>
      <dgm:spPr/>
      <dgm:t>
        <a:bodyPr/>
        <a:lstStyle/>
        <a:p>
          <a:r>
            <a:rPr lang="en-IN" dirty="0"/>
            <a:t>EDA</a:t>
          </a:r>
        </a:p>
      </dgm:t>
    </dgm:pt>
    <dgm:pt modelId="{F2692D99-08EF-4AE3-9CD1-57E88CE80BDE}" type="parTrans" cxnId="{F3EC4F21-107B-41D3-B9BF-D9FB4A70823D}">
      <dgm:prSet/>
      <dgm:spPr/>
      <dgm:t>
        <a:bodyPr/>
        <a:lstStyle/>
        <a:p>
          <a:endParaRPr lang="en-IN"/>
        </a:p>
      </dgm:t>
    </dgm:pt>
    <dgm:pt modelId="{9282529C-E99F-4EC9-AB5B-62F03FB94E4E}" type="sibTrans" cxnId="{F3EC4F21-107B-41D3-B9BF-D9FB4A70823D}">
      <dgm:prSet/>
      <dgm:spPr/>
      <dgm:t>
        <a:bodyPr/>
        <a:lstStyle/>
        <a:p>
          <a:endParaRPr lang="en-IN"/>
        </a:p>
      </dgm:t>
    </dgm:pt>
    <dgm:pt modelId="{A1713CDE-2A81-47B1-BA23-15611D2C446A}">
      <dgm:prSet phldrT="[Text]"/>
      <dgm:spPr/>
      <dgm:t>
        <a:bodyPr/>
        <a:lstStyle/>
        <a:p>
          <a:r>
            <a:rPr lang="en-IN" dirty="0"/>
            <a:t>Data Mining</a:t>
          </a:r>
        </a:p>
      </dgm:t>
    </dgm:pt>
    <dgm:pt modelId="{227A430E-8795-4214-AD67-115953C239E7}" type="parTrans" cxnId="{E80CB6E3-CFC1-4D9C-AD32-41CB297F3DDC}">
      <dgm:prSet/>
      <dgm:spPr/>
      <dgm:t>
        <a:bodyPr/>
        <a:lstStyle/>
        <a:p>
          <a:endParaRPr lang="en-IN"/>
        </a:p>
      </dgm:t>
    </dgm:pt>
    <dgm:pt modelId="{78B443FF-DD7C-45CC-A7F5-D4F1416E96DE}" type="sibTrans" cxnId="{E80CB6E3-CFC1-4D9C-AD32-41CB297F3DDC}">
      <dgm:prSet/>
      <dgm:spPr/>
      <dgm:t>
        <a:bodyPr/>
        <a:lstStyle/>
        <a:p>
          <a:endParaRPr lang="en-IN"/>
        </a:p>
      </dgm:t>
    </dgm:pt>
    <dgm:pt modelId="{B805C6D2-3DBF-499E-A46D-D48AA55AE768}">
      <dgm:prSet phldrT="[Text]"/>
      <dgm:spPr/>
      <dgm:t>
        <a:bodyPr/>
        <a:lstStyle/>
        <a:p>
          <a:r>
            <a:rPr lang="en-IN" dirty="0"/>
            <a:t>Model Building</a:t>
          </a:r>
        </a:p>
      </dgm:t>
    </dgm:pt>
    <dgm:pt modelId="{67B086C2-7466-4426-B1F4-5D282D9A2464}" type="parTrans" cxnId="{5F066C57-81E1-4CA8-B729-98EAAA205FD7}">
      <dgm:prSet/>
      <dgm:spPr/>
      <dgm:t>
        <a:bodyPr/>
        <a:lstStyle/>
        <a:p>
          <a:endParaRPr lang="en-IN"/>
        </a:p>
      </dgm:t>
    </dgm:pt>
    <dgm:pt modelId="{714B46C0-5124-45EB-A768-25C9AF53553B}" type="sibTrans" cxnId="{5F066C57-81E1-4CA8-B729-98EAAA205FD7}">
      <dgm:prSet/>
      <dgm:spPr/>
      <dgm:t>
        <a:bodyPr/>
        <a:lstStyle/>
        <a:p>
          <a:endParaRPr lang="en-IN"/>
        </a:p>
      </dgm:t>
    </dgm:pt>
    <dgm:pt modelId="{0A2114F4-AF00-484F-89D8-949011FC0429}">
      <dgm:prSet phldrT="[Text]"/>
      <dgm:spPr/>
      <dgm:t>
        <a:bodyPr/>
        <a:lstStyle/>
        <a:p>
          <a:r>
            <a:rPr lang="en-IN" dirty="0"/>
            <a:t>Model Evaluation</a:t>
          </a:r>
        </a:p>
      </dgm:t>
    </dgm:pt>
    <dgm:pt modelId="{B5BEF527-21AD-4C22-A8DA-BDE87553E661}" type="parTrans" cxnId="{458020E2-8307-4AAA-B7F7-39400B11755D}">
      <dgm:prSet/>
      <dgm:spPr/>
      <dgm:t>
        <a:bodyPr/>
        <a:lstStyle/>
        <a:p>
          <a:endParaRPr lang="en-IN"/>
        </a:p>
      </dgm:t>
    </dgm:pt>
    <dgm:pt modelId="{EEFB862B-D027-4DEB-8B69-CD9FBFE09550}" type="sibTrans" cxnId="{458020E2-8307-4AAA-B7F7-39400B11755D}">
      <dgm:prSet/>
      <dgm:spPr/>
      <dgm:t>
        <a:bodyPr/>
        <a:lstStyle/>
        <a:p>
          <a:endParaRPr lang="en-IN"/>
        </a:p>
      </dgm:t>
    </dgm:pt>
    <dgm:pt modelId="{B30B87FA-FAF4-4CC0-8360-7B7D20899319}">
      <dgm:prSet phldrT="[Text]"/>
      <dgm:spPr/>
      <dgm:t>
        <a:bodyPr/>
        <a:lstStyle/>
        <a:p>
          <a:r>
            <a:rPr lang="en-IN"/>
            <a:t>Model Optimisation</a:t>
          </a:r>
        </a:p>
        <a:p>
          <a:endParaRPr lang="en-IN" dirty="0"/>
        </a:p>
      </dgm:t>
    </dgm:pt>
    <dgm:pt modelId="{3CC9BF7E-B4A2-4B05-A8BB-65CE76D8CC06}" type="parTrans" cxnId="{FA425441-709D-4B9F-A6D3-403F9CF34AA5}">
      <dgm:prSet/>
      <dgm:spPr/>
      <dgm:t>
        <a:bodyPr/>
        <a:lstStyle/>
        <a:p>
          <a:endParaRPr lang="en-IN"/>
        </a:p>
      </dgm:t>
    </dgm:pt>
    <dgm:pt modelId="{8BBBCB30-E13B-4D6E-B19D-FC97818A27B2}" type="sibTrans" cxnId="{FA425441-709D-4B9F-A6D3-403F9CF34AA5}">
      <dgm:prSet/>
      <dgm:spPr/>
      <dgm:t>
        <a:bodyPr/>
        <a:lstStyle/>
        <a:p>
          <a:endParaRPr lang="en-IN"/>
        </a:p>
      </dgm:t>
    </dgm:pt>
    <dgm:pt modelId="{6CB41BEE-CBE8-47C8-A4A1-00982752809E}" type="pres">
      <dgm:prSet presAssocID="{6CB67780-FEE7-43E9-969B-0837E536BE62}" presName="Name0" presStyleCnt="0">
        <dgm:presLayoutVars>
          <dgm:dir/>
          <dgm:resizeHandles val="exact"/>
        </dgm:presLayoutVars>
      </dgm:prSet>
      <dgm:spPr/>
    </dgm:pt>
    <dgm:pt modelId="{29DADE98-69E4-467D-8B29-21C2060E54A4}" type="pres">
      <dgm:prSet presAssocID="{FCB374B2-AB6F-42AB-B571-8CA0D758AFA3}" presName="node" presStyleLbl="node1" presStyleIdx="0" presStyleCnt="7">
        <dgm:presLayoutVars>
          <dgm:bulletEnabled val="1"/>
        </dgm:presLayoutVars>
      </dgm:prSet>
      <dgm:spPr/>
    </dgm:pt>
    <dgm:pt modelId="{A666FDE1-8946-4417-B064-1F3E2E175142}" type="pres">
      <dgm:prSet presAssocID="{0E9FF6FA-BDDE-44BC-ACF3-B02F08B4D614}" presName="sibTrans" presStyleLbl="sibTrans2D1" presStyleIdx="0" presStyleCnt="6"/>
      <dgm:spPr/>
    </dgm:pt>
    <dgm:pt modelId="{95CDF520-8A49-4612-B292-956A04C404E4}" type="pres">
      <dgm:prSet presAssocID="{0E9FF6FA-BDDE-44BC-ACF3-B02F08B4D614}" presName="connectorText" presStyleLbl="sibTrans2D1" presStyleIdx="0" presStyleCnt="6"/>
      <dgm:spPr/>
    </dgm:pt>
    <dgm:pt modelId="{A73F8743-5013-4BA7-837D-741F4A4821A9}" type="pres">
      <dgm:prSet presAssocID="{32D4661A-0340-4BAE-9D4F-0351AC3C3FBF}" presName="node" presStyleLbl="node1" presStyleIdx="1" presStyleCnt="7">
        <dgm:presLayoutVars>
          <dgm:bulletEnabled val="1"/>
        </dgm:presLayoutVars>
      </dgm:prSet>
      <dgm:spPr/>
    </dgm:pt>
    <dgm:pt modelId="{61AB3FDA-5D43-46CF-9A42-CD697B371F0C}" type="pres">
      <dgm:prSet presAssocID="{7AFCA35D-8EE2-4561-969D-2624FC290558}" presName="sibTrans" presStyleLbl="sibTrans2D1" presStyleIdx="1" presStyleCnt="6"/>
      <dgm:spPr/>
    </dgm:pt>
    <dgm:pt modelId="{D7043E9A-20CF-4EF3-AFB7-E6FCB6CA417D}" type="pres">
      <dgm:prSet presAssocID="{7AFCA35D-8EE2-4561-969D-2624FC290558}" presName="connectorText" presStyleLbl="sibTrans2D1" presStyleIdx="1" presStyleCnt="6"/>
      <dgm:spPr/>
    </dgm:pt>
    <dgm:pt modelId="{3EBA3C97-8C0F-4BA3-9B12-84F02B8E1088}" type="pres">
      <dgm:prSet presAssocID="{8FEFE23B-398C-4683-B22E-285F98D27C69}" presName="node" presStyleLbl="node1" presStyleIdx="2" presStyleCnt="7">
        <dgm:presLayoutVars>
          <dgm:bulletEnabled val="1"/>
        </dgm:presLayoutVars>
      </dgm:prSet>
      <dgm:spPr/>
    </dgm:pt>
    <dgm:pt modelId="{B336527C-EA94-4171-B85E-B5A97DE82E14}" type="pres">
      <dgm:prSet presAssocID="{9282529C-E99F-4EC9-AB5B-62F03FB94E4E}" presName="sibTrans" presStyleLbl="sibTrans2D1" presStyleIdx="2" presStyleCnt="6"/>
      <dgm:spPr/>
    </dgm:pt>
    <dgm:pt modelId="{083133AD-57BD-4335-A78B-B2A1C9F3F2CF}" type="pres">
      <dgm:prSet presAssocID="{9282529C-E99F-4EC9-AB5B-62F03FB94E4E}" presName="connectorText" presStyleLbl="sibTrans2D1" presStyleIdx="2" presStyleCnt="6"/>
      <dgm:spPr/>
    </dgm:pt>
    <dgm:pt modelId="{2EFDD4CA-E574-4E9D-9116-A8C6033078AD}" type="pres">
      <dgm:prSet presAssocID="{A1713CDE-2A81-47B1-BA23-15611D2C446A}" presName="node" presStyleLbl="node1" presStyleIdx="3" presStyleCnt="7">
        <dgm:presLayoutVars>
          <dgm:bulletEnabled val="1"/>
        </dgm:presLayoutVars>
      </dgm:prSet>
      <dgm:spPr/>
    </dgm:pt>
    <dgm:pt modelId="{AFF9E7D5-29E3-4394-9D22-599401C425CA}" type="pres">
      <dgm:prSet presAssocID="{78B443FF-DD7C-45CC-A7F5-D4F1416E96DE}" presName="sibTrans" presStyleLbl="sibTrans2D1" presStyleIdx="3" presStyleCnt="6"/>
      <dgm:spPr/>
    </dgm:pt>
    <dgm:pt modelId="{7E405585-F523-4796-817F-DAC1B7C61C88}" type="pres">
      <dgm:prSet presAssocID="{78B443FF-DD7C-45CC-A7F5-D4F1416E96DE}" presName="connectorText" presStyleLbl="sibTrans2D1" presStyleIdx="3" presStyleCnt="6"/>
      <dgm:spPr/>
    </dgm:pt>
    <dgm:pt modelId="{B4549278-0FDA-4FB3-8EB7-3DAFD39F3C41}" type="pres">
      <dgm:prSet presAssocID="{B805C6D2-3DBF-499E-A46D-D48AA55AE768}" presName="node" presStyleLbl="node1" presStyleIdx="4" presStyleCnt="7">
        <dgm:presLayoutVars>
          <dgm:bulletEnabled val="1"/>
        </dgm:presLayoutVars>
      </dgm:prSet>
      <dgm:spPr/>
    </dgm:pt>
    <dgm:pt modelId="{36B6D074-3315-4A96-A3F3-02ADEDBEF1DC}" type="pres">
      <dgm:prSet presAssocID="{714B46C0-5124-45EB-A768-25C9AF53553B}" presName="sibTrans" presStyleLbl="sibTrans2D1" presStyleIdx="4" presStyleCnt="6"/>
      <dgm:spPr/>
    </dgm:pt>
    <dgm:pt modelId="{9181746A-2AD4-4175-8382-CD5626EFF0BC}" type="pres">
      <dgm:prSet presAssocID="{714B46C0-5124-45EB-A768-25C9AF53553B}" presName="connectorText" presStyleLbl="sibTrans2D1" presStyleIdx="4" presStyleCnt="6"/>
      <dgm:spPr/>
    </dgm:pt>
    <dgm:pt modelId="{32CA9523-FB54-4F8E-A3F8-F8CEFE45F0A2}" type="pres">
      <dgm:prSet presAssocID="{0A2114F4-AF00-484F-89D8-949011FC0429}" presName="node" presStyleLbl="node1" presStyleIdx="5" presStyleCnt="7">
        <dgm:presLayoutVars>
          <dgm:bulletEnabled val="1"/>
        </dgm:presLayoutVars>
      </dgm:prSet>
      <dgm:spPr/>
    </dgm:pt>
    <dgm:pt modelId="{F5B50800-6B3B-4305-B633-2843C8E94888}" type="pres">
      <dgm:prSet presAssocID="{EEFB862B-D027-4DEB-8B69-CD9FBFE09550}" presName="sibTrans" presStyleLbl="sibTrans2D1" presStyleIdx="5" presStyleCnt="6"/>
      <dgm:spPr/>
    </dgm:pt>
    <dgm:pt modelId="{A7A3BB2A-52C1-4F69-980E-3702C8D730C7}" type="pres">
      <dgm:prSet presAssocID="{EEFB862B-D027-4DEB-8B69-CD9FBFE09550}" presName="connectorText" presStyleLbl="sibTrans2D1" presStyleIdx="5" presStyleCnt="6"/>
      <dgm:spPr/>
    </dgm:pt>
    <dgm:pt modelId="{722DFE4E-E893-4D62-8D93-B8398F8AC52A}" type="pres">
      <dgm:prSet presAssocID="{B30B87FA-FAF4-4CC0-8360-7B7D20899319}" presName="node" presStyleLbl="node1" presStyleIdx="6" presStyleCnt="7">
        <dgm:presLayoutVars>
          <dgm:bulletEnabled val="1"/>
        </dgm:presLayoutVars>
      </dgm:prSet>
      <dgm:spPr/>
    </dgm:pt>
  </dgm:ptLst>
  <dgm:cxnLst>
    <dgm:cxn modelId="{8BF4C507-9CA6-49DE-92A1-14F97470AAFC}" type="presOf" srcId="{8FEFE23B-398C-4683-B22E-285F98D27C69}" destId="{3EBA3C97-8C0F-4BA3-9B12-84F02B8E1088}" srcOrd="0" destOrd="0" presId="urn:microsoft.com/office/officeart/2005/8/layout/process1"/>
    <dgm:cxn modelId="{F9B84211-D209-44F0-8FB5-3408086162F9}" type="presOf" srcId="{7AFCA35D-8EE2-4561-969D-2624FC290558}" destId="{61AB3FDA-5D43-46CF-9A42-CD697B371F0C}" srcOrd="0" destOrd="0" presId="urn:microsoft.com/office/officeart/2005/8/layout/process1"/>
    <dgm:cxn modelId="{FB0ED220-930F-4EAD-A4E5-C5059A525ADF}" type="presOf" srcId="{6CB67780-FEE7-43E9-969B-0837E536BE62}" destId="{6CB41BEE-CBE8-47C8-A4A1-00982752809E}" srcOrd="0" destOrd="0" presId="urn:microsoft.com/office/officeart/2005/8/layout/process1"/>
    <dgm:cxn modelId="{F3EC4F21-107B-41D3-B9BF-D9FB4A70823D}" srcId="{6CB67780-FEE7-43E9-969B-0837E536BE62}" destId="{8FEFE23B-398C-4683-B22E-285F98D27C69}" srcOrd="2" destOrd="0" parTransId="{F2692D99-08EF-4AE3-9CD1-57E88CE80BDE}" sibTransId="{9282529C-E99F-4EC9-AB5B-62F03FB94E4E}"/>
    <dgm:cxn modelId="{70620B23-FD30-4546-A7BC-A0EEF163A36B}" type="presOf" srcId="{0E9FF6FA-BDDE-44BC-ACF3-B02F08B4D614}" destId="{A666FDE1-8946-4417-B064-1F3E2E175142}" srcOrd="0" destOrd="0" presId="urn:microsoft.com/office/officeart/2005/8/layout/process1"/>
    <dgm:cxn modelId="{D093C83D-F294-437B-9EE3-6418F2C7B840}" type="presOf" srcId="{EEFB862B-D027-4DEB-8B69-CD9FBFE09550}" destId="{A7A3BB2A-52C1-4F69-980E-3702C8D730C7}" srcOrd="1" destOrd="0" presId="urn:microsoft.com/office/officeart/2005/8/layout/process1"/>
    <dgm:cxn modelId="{FA425441-709D-4B9F-A6D3-403F9CF34AA5}" srcId="{6CB67780-FEE7-43E9-969B-0837E536BE62}" destId="{B30B87FA-FAF4-4CC0-8360-7B7D20899319}" srcOrd="6" destOrd="0" parTransId="{3CC9BF7E-B4A2-4B05-A8BB-65CE76D8CC06}" sibTransId="{8BBBCB30-E13B-4D6E-B19D-FC97818A27B2}"/>
    <dgm:cxn modelId="{A2E33C64-7ACB-4FA4-A948-02BC5078F64B}" type="presOf" srcId="{714B46C0-5124-45EB-A768-25C9AF53553B}" destId="{36B6D074-3315-4A96-A3F3-02ADEDBEF1DC}" srcOrd="0" destOrd="0" presId="urn:microsoft.com/office/officeart/2005/8/layout/process1"/>
    <dgm:cxn modelId="{5710D875-A2B1-4347-9386-5D15FB229B9B}" srcId="{6CB67780-FEE7-43E9-969B-0837E536BE62}" destId="{FCB374B2-AB6F-42AB-B571-8CA0D758AFA3}" srcOrd="0" destOrd="0" parTransId="{1FA7AD0D-1CEC-4F70-A31F-7DDA8E98EA81}" sibTransId="{0E9FF6FA-BDDE-44BC-ACF3-B02F08B4D614}"/>
    <dgm:cxn modelId="{5F066C57-81E1-4CA8-B729-98EAAA205FD7}" srcId="{6CB67780-FEE7-43E9-969B-0837E536BE62}" destId="{B805C6D2-3DBF-499E-A46D-D48AA55AE768}" srcOrd="4" destOrd="0" parTransId="{67B086C2-7466-4426-B1F4-5D282D9A2464}" sibTransId="{714B46C0-5124-45EB-A768-25C9AF53553B}"/>
    <dgm:cxn modelId="{4E89F257-C389-45F6-821B-578C7CB4CD98}" type="presOf" srcId="{A1713CDE-2A81-47B1-BA23-15611D2C446A}" destId="{2EFDD4CA-E574-4E9D-9116-A8C6033078AD}" srcOrd="0" destOrd="0" presId="urn:microsoft.com/office/officeart/2005/8/layout/process1"/>
    <dgm:cxn modelId="{9C780190-4C8F-4C12-9479-E050C0CABB9C}" type="presOf" srcId="{B805C6D2-3DBF-499E-A46D-D48AA55AE768}" destId="{B4549278-0FDA-4FB3-8EB7-3DAFD39F3C41}" srcOrd="0" destOrd="0" presId="urn:microsoft.com/office/officeart/2005/8/layout/process1"/>
    <dgm:cxn modelId="{239BE694-CB2B-4E29-97E7-B0B8EAE1FDDE}" type="presOf" srcId="{7AFCA35D-8EE2-4561-969D-2624FC290558}" destId="{D7043E9A-20CF-4EF3-AFB7-E6FCB6CA417D}" srcOrd="1" destOrd="0" presId="urn:microsoft.com/office/officeart/2005/8/layout/process1"/>
    <dgm:cxn modelId="{65FA4B96-1112-4918-AF4B-E7375645E7AF}" type="presOf" srcId="{0E9FF6FA-BDDE-44BC-ACF3-B02F08B4D614}" destId="{95CDF520-8A49-4612-B292-956A04C404E4}" srcOrd="1" destOrd="0" presId="urn:microsoft.com/office/officeart/2005/8/layout/process1"/>
    <dgm:cxn modelId="{8B2E019B-62E0-4E9E-AEE3-3210BA5B3354}" type="presOf" srcId="{78B443FF-DD7C-45CC-A7F5-D4F1416E96DE}" destId="{7E405585-F523-4796-817F-DAC1B7C61C88}" srcOrd="1" destOrd="0" presId="urn:microsoft.com/office/officeart/2005/8/layout/process1"/>
    <dgm:cxn modelId="{1B163CB2-C341-4E74-A701-1757E4D9200F}" type="presOf" srcId="{714B46C0-5124-45EB-A768-25C9AF53553B}" destId="{9181746A-2AD4-4175-8382-CD5626EFF0BC}" srcOrd="1" destOrd="0" presId="urn:microsoft.com/office/officeart/2005/8/layout/process1"/>
    <dgm:cxn modelId="{A2355EB4-88D8-432A-8178-311D2FC39EF7}" type="presOf" srcId="{9282529C-E99F-4EC9-AB5B-62F03FB94E4E}" destId="{083133AD-57BD-4335-A78B-B2A1C9F3F2CF}" srcOrd="1" destOrd="0" presId="urn:microsoft.com/office/officeart/2005/8/layout/process1"/>
    <dgm:cxn modelId="{624457C5-A53A-4775-9A61-30E8C0E794DF}" type="presOf" srcId="{EEFB862B-D027-4DEB-8B69-CD9FBFE09550}" destId="{F5B50800-6B3B-4305-B633-2843C8E94888}" srcOrd="0" destOrd="0" presId="urn:microsoft.com/office/officeart/2005/8/layout/process1"/>
    <dgm:cxn modelId="{78801DC9-15F9-4B81-B4FD-643C9870B157}" type="presOf" srcId="{78B443FF-DD7C-45CC-A7F5-D4F1416E96DE}" destId="{AFF9E7D5-29E3-4394-9D22-599401C425CA}" srcOrd="0" destOrd="0" presId="urn:microsoft.com/office/officeart/2005/8/layout/process1"/>
    <dgm:cxn modelId="{5C3334C9-23C7-430C-8050-970EBCE1E6D2}" type="presOf" srcId="{B30B87FA-FAF4-4CC0-8360-7B7D20899319}" destId="{722DFE4E-E893-4D62-8D93-B8398F8AC52A}" srcOrd="0" destOrd="0" presId="urn:microsoft.com/office/officeart/2005/8/layout/process1"/>
    <dgm:cxn modelId="{120EC0CC-3A53-4FF1-8143-E2E3A25B59F7}" type="presOf" srcId="{9282529C-E99F-4EC9-AB5B-62F03FB94E4E}" destId="{B336527C-EA94-4171-B85E-B5A97DE82E14}" srcOrd="0" destOrd="0" presId="urn:microsoft.com/office/officeart/2005/8/layout/process1"/>
    <dgm:cxn modelId="{AE70D8D0-6C79-4D50-B076-6F055E5CA3D9}" srcId="{6CB67780-FEE7-43E9-969B-0837E536BE62}" destId="{32D4661A-0340-4BAE-9D4F-0351AC3C3FBF}" srcOrd="1" destOrd="0" parTransId="{3A8EA4F0-69DA-4200-BB37-6DD4F81A1081}" sibTransId="{7AFCA35D-8EE2-4561-969D-2624FC290558}"/>
    <dgm:cxn modelId="{17DD03D3-8904-4103-98A2-289DDCD48A80}" type="presOf" srcId="{0A2114F4-AF00-484F-89D8-949011FC0429}" destId="{32CA9523-FB54-4F8E-A3F8-F8CEFE45F0A2}" srcOrd="0" destOrd="0" presId="urn:microsoft.com/office/officeart/2005/8/layout/process1"/>
    <dgm:cxn modelId="{458020E2-8307-4AAA-B7F7-39400B11755D}" srcId="{6CB67780-FEE7-43E9-969B-0837E536BE62}" destId="{0A2114F4-AF00-484F-89D8-949011FC0429}" srcOrd="5" destOrd="0" parTransId="{B5BEF527-21AD-4C22-A8DA-BDE87553E661}" sibTransId="{EEFB862B-D027-4DEB-8B69-CD9FBFE09550}"/>
    <dgm:cxn modelId="{E80CB6E3-CFC1-4D9C-AD32-41CB297F3DDC}" srcId="{6CB67780-FEE7-43E9-969B-0837E536BE62}" destId="{A1713CDE-2A81-47B1-BA23-15611D2C446A}" srcOrd="3" destOrd="0" parTransId="{227A430E-8795-4214-AD67-115953C239E7}" sibTransId="{78B443FF-DD7C-45CC-A7F5-D4F1416E96DE}"/>
    <dgm:cxn modelId="{B9E793E6-A1B3-4175-B90B-4570D6CAFD31}" type="presOf" srcId="{32D4661A-0340-4BAE-9D4F-0351AC3C3FBF}" destId="{A73F8743-5013-4BA7-837D-741F4A4821A9}" srcOrd="0" destOrd="0" presId="urn:microsoft.com/office/officeart/2005/8/layout/process1"/>
    <dgm:cxn modelId="{484CD4FF-BCC6-4CF0-982A-5BF08E7ACA4F}" type="presOf" srcId="{FCB374B2-AB6F-42AB-B571-8CA0D758AFA3}" destId="{29DADE98-69E4-467D-8B29-21C2060E54A4}" srcOrd="0" destOrd="0" presId="urn:microsoft.com/office/officeart/2005/8/layout/process1"/>
    <dgm:cxn modelId="{3550E9B9-E323-4589-89E9-FD710877DAE3}" type="presParOf" srcId="{6CB41BEE-CBE8-47C8-A4A1-00982752809E}" destId="{29DADE98-69E4-467D-8B29-21C2060E54A4}" srcOrd="0" destOrd="0" presId="urn:microsoft.com/office/officeart/2005/8/layout/process1"/>
    <dgm:cxn modelId="{C8679EF5-9E47-4854-8BD7-CA374F538686}" type="presParOf" srcId="{6CB41BEE-CBE8-47C8-A4A1-00982752809E}" destId="{A666FDE1-8946-4417-B064-1F3E2E175142}" srcOrd="1" destOrd="0" presId="urn:microsoft.com/office/officeart/2005/8/layout/process1"/>
    <dgm:cxn modelId="{CB8E751B-4D4D-41E3-A74F-69B0C48D6A33}" type="presParOf" srcId="{A666FDE1-8946-4417-B064-1F3E2E175142}" destId="{95CDF520-8A49-4612-B292-956A04C404E4}" srcOrd="0" destOrd="0" presId="urn:microsoft.com/office/officeart/2005/8/layout/process1"/>
    <dgm:cxn modelId="{04FAFAAB-187C-4339-B3AE-CA649511F4A1}" type="presParOf" srcId="{6CB41BEE-CBE8-47C8-A4A1-00982752809E}" destId="{A73F8743-5013-4BA7-837D-741F4A4821A9}" srcOrd="2" destOrd="0" presId="urn:microsoft.com/office/officeart/2005/8/layout/process1"/>
    <dgm:cxn modelId="{D8DBA43E-9F35-4140-9F15-6CA4D1A6A38A}" type="presParOf" srcId="{6CB41BEE-CBE8-47C8-A4A1-00982752809E}" destId="{61AB3FDA-5D43-46CF-9A42-CD697B371F0C}" srcOrd="3" destOrd="0" presId="urn:microsoft.com/office/officeart/2005/8/layout/process1"/>
    <dgm:cxn modelId="{4279A3DA-C285-4E88-856C-DD3E2458062D}" type="presParOf" srcId="{61AB3FDA-5D43-46CF-9A42-CD697B371F0C}" destId="{D7043E9A-20CF-4EF3-AFB7-E6FCB6CA417D}" srcOrd="0" destOrd="0" presId="urn:microsoft.com/office/officeart/2005/8/layout/process1"/>
    <dgm:cxn modelId="{93065052-F181-443A-9958-8342C9054031}" type="presParOf" srcId="{6CB41BEE-CBE8-47C8-A4A1-00982752809E}" destId="{3EBA3C97-8C0F-4BA3-9B12-84F02B8E1088}" srcOrd="4" destOrd="0" presId="urn:microsoft.com/office/officeart/2005/8/layout/process1"/>
    <dgm:cxn modelId="{DFAEE3E9-54EA-4390-BC63-146AB6B92958}" type="presParOf" srcId="{6CB41BEE-CBE8-47C8-A4A1-00982752809E}" destId="{B336527C-EA94-4171-B85E-B5A97DE82E14}" srcOrd="5" destOrd="0" presId="urn:microsoft.com/office/officeart/2005/8/layout/process1"/>
    <dgm:cxn modelId="{EDD17C81-D55A-4555-827B-D77455EF27BE}" type="presParOf" srcId="{B336527C-EA94-4171-B85E-B5A97DE82E14}" destId="{083133AD-57BD-4335-A78B-B2A1C9F3F2CF}" srcOrd="0" destOrd="0" presId="urn:microsoft.com/office/officeart/2005/8/layout/process1"/>
    <dgm:cxn modelId="{6267C84D-2C39-454E-95C9-7B7DAF6DF1DE}" type="presParOf" srcId="{6CB41BEE-CBE8-47C8-A4A1-00982752809E}" destId="{2EFDD4CA-E574-4E9D-9116-A8C6033078AD}" srcOrd="6" destOrd="0" presId="urn:microsoft.com/office/officeart/2005/8/layout/process1"/>
    <dgm:cxn modelId="{37C9DA60-F077-4767-9404-04C9D61DC639}" type="presParOf" srcId="{6CB41BEE-CBE8-47C8-A4A1-00982752809E}" destId="{AFF9E7D5-29E3-4394-9D22-599401C425CA}" srcOrd="7" destOrd="0" presId="urn:microsoft.com/office/officeart/2005/8/layout/process1"/>
    <dgm:cxn modelId="{AAB9F28B-9BE2-4CE5-9DB0-FF82B9076AA1}" type="presParOf" srcId="{AFF9E7D5-29E3-4394-9D22-599401C425CA}" destId="{7E405585-F523-4796-817F-DAC1B7C61C88}" srcOrd="0" destOrd="0" presId="urn:microsoft.com/office/officeart/2005/8/layout/process1"/>
    <dgm:cxn modelId="{C2B50D51-960F-44E0-AE9C-3FAD3E196AB4}" type="presParOf" srcId="{6CB41BEE-CBE8-47C8-A4A1-00982752809E}" destId="{B4549278-0FDA-4FB3-8EB7-3DAFD39F3C41}" srcOrd="8" destOrd="0" presId="urn:microsoft.com/office/officeart/2005/8/layout/process1"/>
    <dgm:cxn modelId="{23B190DE-BA1D-44D2-BD6D-176996674FDE}" type="presParOf" srcId="{6CB41BEE-CBE8-47C8-A4A1-00982752809E}" destId="{36B6D074-3315-4A96-A3F3-02ADEDBEF1DC}" srcOrd="9" destOrd="0" presId="urn:microsoft.com/office/officeart/2005/8/layout/process1"/>
    <dgm:cxn modelId="{5418B77A-ED13-400C-9CD6-983CFC14B0DD}" type="presParOf" srcId="{36B6D074-3315-4A96-A3F3-02ADEDBEF1DC}" destId="{9181746A-2AD4-4175-8382-CD5626EFF0BC}" srcOrd="0" destOrd="0" presId="urn:microsoft.com/office/officeart/2005/8/layout/process1"/>
    <dgm:cxn modelId="{B7DD8FEE-8125-4A37-8901-9C253E411DC5}" type="presParOf" srcId="{6CB41BEE-CBE8-47C8-A4A1-00982752809E}" destId="{32CA9523-FB54-4F8E-A3F8-F8CEFE45F0A2}" srcOrd="10" destOrd="0" presId="urn:microsoft.com/office/officeart/2005/8/layout/process1"/>
    <dgm:cxn modelId="{DACD6AB7-3BCD-4495-9979-75086F6E1A12}" type="presParOf" srcId="{6CB41BEE-CBE8-47C8-A4A1-00982752809E}" destId="{F5B50800-6B3B-4305-B633-2843C8E94888}" srcOrd="11" destOrd="0" presId="urn:microsoft.com/office/officeart/2005/8/layout/process1"/>
    <dgm:cxn modelId="{5F94D2AC-F8D8-411E-B649-7A9A2E615680}" type="presParOf" srcId="{F5B50800-6B3B-4305-B633-2843C8E94888}" destId="{A7A3BB2A-52C1-4F69-980E-3702C8D730C7}" srcOrd="0" destOrd="0" presId="urn:microsoft.com/office/officeart/2005/8/layout/process1"/>
    <dgm:cxn modelId="{29E52104-6A8C-4859-94EA-3DF98EC9C6BB}" type="presParOf" srcId="{6CB41BEE-CBE8-47C8-A4A1-00982752809E}" destId="{722DFE4E-E893-4D62-8D93-B8398F8AC52A}" srcOrd="12" destOrd="0" presId="urn:microsoft.com/office/officeart/2005/8/layout/process1"/>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DBE1C-AE01-4E3F-B903-5043E3DA8CD5}">
      <dsp:nvSpPr>
        <dsp:cNvPr id="0" name=""/>
        <dsp:cNvSpPr/>
      </dsp:nvSpPr>
      <dsp:spPr>
        <a:xfrm>
          <a:off x="0" y="1904"/>
          <a:ext cx="8128000" cy="52767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Krutika Agrawal</a:t>
          </a:r>
          <a:endParaRPr lang="en-IN" sz="2200" kern="1200" dirty="0"/>
        </a:p>
      </dsp:txBody>
      <dsp:txXfrm>
        <a:off x="25759" y="27663"/>
        <a:ext cx="8076482" cy="476152"/>
      </dsp:txXfrm>
    </dsp:sp>
    <dsp:sp modelId="{6DEBD216-3C0E-4B31-B0D4-AAA5AF0AC4C3}">
      <dsp:nvSpPr>
        <dsp:cNvPr id="0" name=""/>
        <dsp:cNvSpPr/>
      </dsp:nvSpPr>
      <dsp:spPr>
        <a:xfrm>
          <a:off x="0" y="592934"/>
          <a:ext cx="8128000" cy="52767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Reshma </a:t>
          </a:r>
          <a:r>
            <a:rPr lang="en-IN" sz="2200" kern="1200" dirty="0" err="1"/>
            <a:t>Rajan</a:t>
          </a:r>
          <a:endParaRPr lang="en-IN" sz="2200" kern="1200" dirty="0"/>
        </a:p>
      </dsp:txBody>
      <dsp:txXfrm>
        <a:off x="25759" y="618693"/>
        <a:ext cx="8076482" cy="476152"/>
      </dsp:txXfrm>
    </dsp:sp>
    <dsp:sp modelId="{567E69D8-E33E-4C4A-A7AC-CDE67EE971B1}">
      <dsp:nvSpPr>
        <dsp:cNvPr id="0" name=""/>
        <dsp:cNvSpPr/>
      </dsp:nvSpPr>
      <dsp:spPr>
        <a:xfrm>
          <a:off x="0" y="1183965"/>
          <a:ext cx="8128000" cy="52767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Hazel Abraham</a:t>
          </a:r>
        </a:p>
      </dsp:txBody>
      <dsp:txXfrm>
        <a:off x="25759" y="1209724"/>
        <a:ext cx="8076482" cy="476152"/>
      </dsp:txXfrm>
    </dsp:sp>
    <dsp:sp modelId="{C077A815-7A06-4402-8FE3-CE8247E97AFE}">
      <dsp:nvSpPr>
        <dsp:cNvPr id="0" name=""/>
        <dsp:cNvSpPr/>
      </dsp:nvSpPr>
      <dsp:spPr>
        <a:xfrm>
          <a:off x="0" y="1774995"/>
          <a:ext cx="8128000" cy="52767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Anoushka Roy</a:t>
          </a:r>
        </a:p>
      </dsp:txBody>
      <dsp:txXfrm>
        <a:off x="25759" y="1800754"/>
        <a:ext cx="8076482" cy="476152"/>
      </dsp:txXfrm>
    </dsp:sp>
    <dsp:sp modelId="{90BC38BA-ECD2-4B93-A7E3-36FAB6BCABEA}">
      <dsp:nvSpPr>
        <dsp:cNvPr id="0" name=""/>
        <dsp:cNvSpPr/>
      </dsp:nvSpPr>
      <dsp:spPr>
        <a:xfrm>
          <a:off x="0" y="2339975"/>
          <a:ext cx="8128000" cy="52767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err="1"/>
            <a:t>Sayan</a:t>
          </a:r>
          <a:r>
            <a:rPr lang="en-IN" sz="2200" kern="1200" dirty="0"/>
            <a:t> Biswas</a:t>
          </a:r>
        </a:p>
      </dsp:txBody>
      <dsp:txXfrm>
        <a:off x="25759" y="2365734"/>
        <a:ext cx="8076482" cy="476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ADE98-69E4-467D-8B29-21C2060E54A4}">
      <dsp:nvSpPr>
        <dsp:cNvPr id="0" name=""/>
        <dsp:cNvSpPr/>
      </dsp:nvSpPr>
      <dsp:spPr>
        <a:xfrm>
          <a:off x="8904" y="766857"/>
          <a:ext cx="1230275" cy="904685"/>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Data Understanding </a:t>
          </a:r>
        </a:p>
      </dsp:txBody>
      <dsp:txXfrm>
        <a:off x="35401" y="793354"/>
        <a:ext cx="1177281" cy="851691"/>
      </dsp:txXfrm>
    </dsp:sp>
    <dsp:sp modelId="{A666FDE1-8946-4417-B064-1F3E2E175142}">
      <dsp:nvSpPr>
        <dsp:cNvPr id="0" name=""/>
        <dsp:cNvSpPr/>
      </dsp:nvSpPr>
      <dsp:spPr>
        <a:xfrm>
          <a:off x="1362207" y="1066645"/>
          <a:ext cx="260818" cy="30510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362207" y="1127667"/>
        <a:ext cx="182573" cy="183064"/>
      </dsp:txXfrm>
    </dsp:sp>
    <dsp:sp modelId="{A73F8743-5013-4BA7-837D-741F4A4821A9}">
      <dsp:nvSpPr>
        <dsp:cNvPr id="0" name=""/>
        <dsp:cNvSpPr/>
      </dsp:nvSpPr>
      <dsp:spPr>
        <a:xfrm>
          <a:off x="1731290" y="766857"/>
          <a:ext cx="1230275" cy="904685"/>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Data Pre-Processing</a:t>
          </a:r>
        </a:p>
      </dsp:txBody>
      <dsp:txXfrm>
        <a:off x="1757787" y="793354"/>
        <a:ext cx="1177281" cy="851691"/>
      </dsp:txXfrm>
    </dsp:sp>
    <dsp:sp modelId="{61AB3FDA-5D43-46CF-9A42-CD697B371F0C}">
      <dsp:nvSpPr>
        <dsp:cNvPr id="0" name=""/>
        <dsp:cNvSpPr/>
      </dsp:nvSpPr>
      <dsp:spPr>
        <a:xfrm>
          <a:off x="3084593" y="1066645"/>
          <a:ext cx="260818" cy="30510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3084593" y="1127667"/>
        <a:ext cx="182573" cy="183064"/>
      </dsp:txXfrm>
    </dsp:sp>
    <dsp:sp modelId="{3EBA3C97-8C0F-4BA3-9B12-84F02B8E1088}">
      <dsp:nvSpPr>
        <dsp:cNvPr id="0" name=""/>
        <dsp:cNvSpPr/>
      </dsp:nvSpPr>
      <dsp:spPr>
        <a:xfrm>
          <a:off x="3453676" y="766857"/>
          <a:ext cx="1230275" cy="904685"/>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EDA</a:t>
          </a:r>
        </a:p>
      </dsp:txBody>
      <dsp:txXfrm>
        <a:off x="3480173" y="793354"/>
        <a:ext cx="1177281" cy="851691"/>
      </dsp:txXfrm>
    </dsp:sp>
    <dsp:sp modelId="{B336527C-EA94-4171-B85E-B5A97DE82E14}">
      <dsp:nvSpPr>
        <dsp:cNvPr id="0" name=""/>
        <dsp:cNvSpPr/>
      </dsp:nvSpPr>
      <dsp:spPr>
        <a:xfrm>
          <a:off x="4806979" y="1066645"/>
          <a:ext cx="260818" cy="30510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4806979" y="1127667"/>
        <a:ext cx="182573" cy="183064"/>
      </dsp:txXfrm>
    </dsp:sp>
    <dsp:sp modelId="{2EFDD4CA-E574-4E9D-9116-A8C6033078AD}">
      <dsp:nvSpPr>
        <dsp:cNvPr id="0" name=""/>
        <dsp:cNvSpPr/>
      </dsp:nvSpPr>
      <dsp:spPr>
        <a:xfrm>
          <a:off x="5176062" y="766857"/>
          <a:ext cx="1230275" cy="904685"/>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Data Mining</a:t>
          </a:r>
        </a:p>
      </dsp:txBody>
      <dsp:txXfrm>
        <a:off x="5202559" y="793354"/>
        <a:ext cx="1177281" cy="851691"/>
      </dsp:txXfrm>
    </dsp:sp>
    <dsp:sp modelId="{AFF9E7D5-29E3-4394-9D22-599401C425CA}">
      <dsp:nvSpPr>
        <dsp:cNvPr id="0" name=""/>
        <dsp:cNvSpPr/>
      </dsp:nvSpPr>
      <dsp:spPr>
        <a:xfrm>
          <a:off x="6529365" y="1066645"/>
          <a:ext cx="260818" cy="30510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6529365" y="1127667"/>
        <a:ext cx="182573" cy="183064"/>
      </dsp:txXfrm>
    </dsp:sp>
    <dsp:sp modelId="{B4549278-0FDA-4FB3-8EB7-3DAFD39F3C41}">
      <dsp:nvSpPr>
        <dsp:cNvPr id="0" name=""/>
        <dsp:cNvSpPr/>
      </dsp:nvSpPr>
      <dsp:spPr>
        <a:xfrm>
          <a:off x="6898448" y="766857"/>
          <a:ext cx="1230275" cy="904685"/>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Model Building</a:t>
          </a:r>
        </a:p>
      </dsp:txBody>
      <dsp:txXfrm>
        <a:off x="6924945" y="793354"/>
        <a:ext cx="1177281" cy="851691"/>
      </dsp:txXfrm>
    </dsp:sp>
    <dsp:sp modelId="{36B6D074-3315-4A96-A3F3-02ADEDBEF1DC}">
      <dsp:nvSpPr>
        <dsp:cNvPr id="0" name=""/>
        <dsp:cNvSpPr/>
      </dsp:nvSpPr>
      <dsp:spPr>
        <a:xfrm>
          <a:off x="8251751" y="1066645"/>
          <a:ext cx="260818" cy="30510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8251751" y="1127667"/>
        <a:ext cx="182573" cy="183064"/>
      </dsp:txXfrm>
    </dsp:sp>
    <dsp:sp modelId="{32CA9523-FB54-4F8E-A3F8-F8CEFE45F0A2}">
      <dsp:nvSpPr>
        <dsp:cNvPr id="0" name=""/>
        <dsp:cNvSpPr/>
      </dsp:nvSpPr>
      <dsp:spPr>
        <a:xfrm>
          <a:off x="8620834" y="766857"/>
          <a:ext cx="1230275" cy="904685"/>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Model Evaluation</a:t>
          </a:r>
        </a:p>
      </dsp:txBody>
      <dsp:txXfrm>
        <a:off x="8647331" y="793354"/>
        <a:ext cx="1177281" cy="851691"/>
      </dsp:txXfrm>
    </dsp:sp>
    <dsp:sp modelId="{F5B50800-6B3B-4305-B633-2843C8E94888}">
      <dsp:nvSpPr>
        <dsp:cNvPr id="0" name=""/>
        <dsp:cNvSpPr/>
      </dsp:nvSpPr>
      <dsp:spPr>
        <a:xfrm>
          <a:off x="9974137" y="1066645"/>
          <a:ext cx="260818" cy="30510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9974137" y="1127667"/>
        <a:ext cx="182573" cy="183064"/>
      </dsp:txXfrm>
    </dsp:sp>
    <dsp:sp modelId="{722DFE4E-E893-4D62-8D93-B8398F8AC52A}">
      <dsp:nvSpPr>
        <dsp:cNvPr id="0" name=""/>
        <dsp:cNvSpPr/>
      </dsp:nvSpPr>
      <dsp:spPr>
        <a:xfrm>
          <a:off x="10343220" y="766857"/>
          <a:ext cx="1230275" cy="904685"/>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Model Optimisation</a:t>
          </a:r>
        </a:p>
        <a:p>
          <a:pPr marL="0" lvl="0" indent="0" algn="ctr" defTabSz="666750">
            <a:lnSpc>
              <a:spcPct val="90000"/>
            </a:lnSpc>
            <a:spcBef>
              <a:spcPct val="0"/>
            </a:spcBef>
            <a:spcAft>
              <a:spcPct val="35000"/>
            </a:spcAft>
            <a:buNone/>
          </a:pPr>
          <a:endParaRPr lang="en-IN" sz="1500" kern="1200" dirty="0"/>
        </a:p>
      </dsp:txBody>
      <dsp:txXfrm>
        <a:off x="10369717" y="793354"/>
        <a:ext cx="1177281" cy="85169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9/25/2022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7</a:t>
            </a:fld>
            <a:endParaRPr lang="en-US"/>
          </a:p>
        </p:txBody>
      </p:sp>
    </p:spTree>
    <p:extLst>
      <p:ext uri="{BB962C8B-B14F-4D97-AF65-F5344CB8AC3E}">
        <p14:creationId xmlns:p14="http://schemas.microsoft.com/office/powerpoint/2010/main" val="2710636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16</a:t>
            </a:fld>
            <a:endParaRPr lang="en-US"/>
          </a:p>
        </p:txBody>
      </p:sp>
    </p:spTree>
    <p:extLst>
      <p:ext uri="{BB962C8B-B14F-4D97-AF65-F5344CB8AC3E}">
        <p14:creationId xmlns:p14="http://schemas.microsoft.com/office/powerpoint/2010/main" val="3372225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9/25/2022</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7"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60037"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F1B4-D856-CDF5-B2E2-DD5EAC88C654}"/>
              </a:ext>
            </a:extLst>
          </p:cNvPr>
          <p:cNvSpPr>
            <a:spLocks noGrp="1"/>
          </p:cNvSpPr>
          <p:nvPr>
            <p:ph type="ctrTitle"/>
          </p:nvPr>
        </p:nvSpPr>
        <p:spPr>
          <a:xfrm>
            <a:off x="914400" y="354013"/>
            <a:ext cx="10363200" cy="1470025"/>
          </a:xfrm>
          <a:solidFill>
            <a:schemeClr val="accent1">
              <a:lumMod val="40000"/>
              <a:lumOff val="60000"/>
            </a:schemeClr>
          </a:solidFill>
        </p:spPr>
        <p:txBody>
          <a:bodyPr>
            <a:normAutofit/>
          </a:bodyPr>
          <a:lstStyle/>
          <a:p>
            <a:r>
              <a:rPr lang="en-US" sz="2800" dirty="0">
                <a:latin typeface="Arial Black" panose="020B0A04020102020204" pitchFamily="34" charset="0"/>
              </a:rPr>
              <a:t>Life Threatening Prediction due to the adverse effects of Covid-19 Vaccination </a:t>
            </a:r>
            <a:endParaRPr lang="en-IN" sz="2800" dirty="0"/>
          </a:p>
        </p:txBody>
      </p:sp>
      <p:graphicFrame>
        <p:nvGraphicFramePr>
          <p:cNvPr id="4" name="Diagram 3">
            <a:extLst>
              <a:ext uri="{FF2B5EF4-FFF2-40B4-BE49-F238E27FC236}">
                <a16:creationId xmlns:a16="http://schemas.microsoft.com/office/drawing/2014/main" id="{ECEB9618-710C-64A6-E39D-8DFB236633B9}"/>
              </a:ext>
            </a:extLst>
          </p:cNvPr>
          <p:cNvGraphicFramePr/>
          <p:nvPr>
            <p:extLst>
              <p:ext uri="{D42A27DB-BD31-4B8C-83A1-F6EECF244321}">
                <p14:modId xmlns:p14="http://schemas.microsoft.com/office/powerpoint/2010/main" val="2876461809"/>
              </p:ext>
            </p:extLst>
          </p:nvPr>
        </p:nvGraphicFramePr>
        <p:xfrm>
          <a:off x="2032000" y="2057400"/>
          <a:ext cx="81280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CE44E15-722D-59DF-2A0F-3E336F2EE609}"/>
              </a:ext>
            </a:extLst>
          </p:cNvPr>
          <p:cNvSpPr txBox="1"/>
          <p:nvPr/>
        </p:nvSpPr>
        <p:spPr>
          <a:xfrm>
            <a:off x="1905000" y="5029200"/>
            <a:ext cx="8128000" cy="12311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a:t>
            </a:r>
            <a:r>
              <a:rPr kumimoji="0" lang="en-US" sz="2800" b="0"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Under the Esteemed Guidance of </a:t>
            </a:r>
            <a:endPar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1"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Vikash Chandra </a:t>
            </a:r>
            <a:endParaRPr kumimoji="0" lang="en-IN" sz="2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16083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CE72-6B73-2AFC-2F1A-7010C8D4CD23}"/>
              </a:ext>
            </a:extLst>
          </p:cNvPr>
          <p:cNvSpPr>
            <a:spLocks noGrp="1"/>
          </p:cNvSpPr>
          <p:nvPr>
            <p:ph type="title"/>
          </p:nvPr>
        </p:nvSpPr>
        <p:spPr/>
        <p:txBody>
          <a:bodyPr>
            <a:normAutofit/>
          </a:bodyPr>
          <a:lstStyle/>
          <a:p>
            <a:r>
              <a:rPr lang="en-US" b="1" u="sng" dirty="0"/>
              <a:t>FEATURE SELECTION</a:t>
            </a:r>
            <a:endParaRPr lang="en-IN" b="1" u="sng" dirty="0"/>
          </a:p>
        </p:txBody>
      </p:sp>
      <p:sp>
        <p:nvSpPr>
          <p:cNvPr id="7" name="Content Placeholder 6">
            <a:extLst>
              <a:ext uri="{FF2B5EF4-FFF2-40B4-BE49-F238E27FC236}">
                <a16:creationId xmlns:a16="http://schemas.microsoft.com/office/drawing/2014/main" id="{A3658405-7548-57D7-7C24-BDF0154E8C8F}"/>
              </a:ext>
            </a:extLst>
          </p:cNvPr>
          <p:cNvSpPr>
            <a:spLocks noGrp="1"/>
          </p:cNvSpPr>
          <p:nvPr>
            <p:ph idx="1"/>
          </p:nvPr>
        </p:nvSpPr>
        <p:spPr/>
        <p:txBody>
          <a:bodyPr>
            <a:normAutofit/>
          </a:bodyPr>
          <a:lstStyle/>
          <a:p>
            <a:r>
              <a:rPr lang="en-US" sz="2000" dirty="0"/>
              <a:t>In our basic model we have a lot of features present, so we performed feature selection for our further models using </a:t>
            </a:r>
            <a:r>
              <a:rPr lang="en-US" sz="2000" b="1" dirty="0"/>
              <a:t>Recursive  Feature Elimination </a:t>
            </a:r>
            <a:r>
              <a:rPr lang="en-US" sz="2000" dirty="0"/>
              <a:t>(RFE) algorithm. We have chosen RFE  as it is easy to configure and it is effective at selecting those features which are most relevant in predicting the target variable. </a:t>
            </a:r>
            <a:endParaRPr lang="en-US" sz="1200" dirty="0">
              <a:solidFill>
                <a:srgbClr val="555555"/>
              </a:solidFill>
              <a:latin typeface="Helvetica Neue"/>
            </a:endParaRPr>
          </a:p>
          <a:p>
            <a:r>
              <a:rPr lang="en-IN" sz="2000" dirty="0"/>
              <a:t>We have plot the model score for different values of no. of features (n) and found out that after n=11 the score of the model almost saturated, so we have chosen no. of features equals to 11.</a:t>
            </a:r>
          </a:p>
        </p:txBody>
      </p:sp>
      <p:pic>
        <p:nvPicPr>
          <p:cNvPr id="4" name="Picture 3">
            <a:extLst>
              <a:ext uri="{FF2B5EF4-FFF2-40B4-BE49-F238E27FC236}">
                <a16:creationId xmlns:a16="http://schemas.microsoft.com/office/drawing/2014/main" id="{17C6E2CF-65D3-9DAF-728D-83182F63D9E9}"/>
              </a:ext>
            </a:extLst>
          </p:cNvPr>
          <p:cNvPicPr>
            <a:picLocks noChangeAspect="1"/>
          </p:cNvPicPr>
          <p:nvPr/>
        </p:nvPicPr>
        <p:blipFill>
          <a:blip r:embed="rId2"/>
          <a:stretch>
            <a:fillRect/>
          </a:stretch>
        </p:blipFill>
        <p:spPr>
          <a:xfrm>
            <a:off x="838200" y="3607924"/>
            <a:ext cx="10515600" cy="3097676"/>
          </a:xfrm>
          <a:prstGeom prst="rect">
            <a:avLst/>
          </a:prstGeom>
        </p:spPr>
      </p:pic>
    </p:spTree>
    <p:extLst>
      <p:ext uri="{BB962C8B-B14F-4D97-AF65-F5344CB8AC3E}">
        <p14:creationId xmlns:p14="http://schemas.microsoft.com/office/powerpoint/2010/main" val="1433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191B-FA17-2EB6-9C1F-B9F205AF6B4A}"/>
              </a:ext>
            </a:extLst>
          </p:cNvPr>
          <p:cNvSpPr>
            <a:spLocks noGrp="1"/>
          </p:cNvSpPr>
          <p:nvPr>
            <p:ph type="title"/>
          </p:nvPr>
        </p:nvSpPr>
        <p:spPr>
          <a:xfrm>
            <a:off x="381000" y="228600"/>
            <a:ext cx="10972800" cy="1143000"/>
          </a:xfrm>
        </p:spPr>
        <p:txBody>
          <a:bodyPr>
            <a:normAutofit fontScale="90000"/>
          </a:bodyPr>
          <a:lstStyle/>
          <a:p>
            <a:r>
              <a:rPr lang="en-US" b="1" u="sng" dirty="0"/>
              <a:t> ROC CURVE BEFORE AND AFTER FEATURE SELECTION</a:t>
            </a:r>
            <a:r>
              <a:rPr lang="en-US" b="1" dirty="0"/>
              <a:t>              </a:t>
            </a:r>
            <a:endParaRPr lang="en-IN" b="1" u="sng" dirty="0"/>
          </a:p>
        </p:txBody>
      </p:sp>
      <p:pic>
        <p:nvPicPr>
          <p:cNvPr id="3" name="Content Placeholder 2">
            <a:extLst>
              <a:ext uri="{FF2B5EF4-FFF2-40B4-BE49-F238E27FC236}">
                <a16:creationId xmlns:a16="http://schemas.microsoft.com/office/drawing/2014/main" id="{D8BE1358-7ECB-8BF2-7D7C-1138AFF29A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752600"/>
            <a:ext cx="7765070" cy="4525963"/>
          </a:xfrm>
          <a:prstGeom prst="rect">
            <a:avLst/>
          </a:prstGeom>
        </p:spPr>
      </p:pic>
    </p:spTree>
    <p:extLst>
      <p:ext uri="{BB962C8B-B14F-4D97-AF65-F5344CB8AC3E}">
        <p14:creationId xmlns:p14="http://schemas.microsoft.com/office/powerpoint/2010/main" val="3989997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D547-6BAE-DB68-16C4-059D46C7A70D}"/>
              </a:ext>
            </a:extLst>
          </p:cNvPr>
          <p:cNvSpPr>
            <a:spLocks noGrp="1"/>
          </p:cNvSpPr>
          <p:nvPr>
            <p:ph type="title"/>
          </p:nvPr>
        </p:nvSpPr>
        <p:spPr>
          <a:xfrm>
            <a:off x="609600" y="212242"/>
            <a:ext cx="10972800" cy="1143000"/>
          </a:xfrm>
        </p:spPr>
        <p:txBody>
          <a:bodyPr/>
          <a:lstStyle/>
          <a:p>
            <a:pPr algn="l"/>
            <a:r>
              <a:rPr lang="en-US" b="1" u="sng" dirty="0"/>
              <a:t>DECISION TREE</a:t>
            </a:r>
            <a:r>
              <a:rPr lang="en-US" b="1" dirty="0"/>
              <a:t>                    </a:t>
            </a:r>
            <a:r>
              <a:rPr lang="en-US" b="1" u="sng" dirty="0"/>
              <a:t>RANDOM FOREST</a:t>
            </a:r>
            <a:r>
              <a:rPr lang="en-US" b="1" dirty="0"/>
              <a:t>           </a:t>
            </a:r>
            <a:endParaRPr lang="en-IN" b="1" dirty="0"/>
          </a:p>
        </p:txBody>
      </p:sp>
      <p:pic>
        <p:nvPicPr>
          <p:cNvPr id="10" name="Picture 9">
            <a:extLst>
              <a:ext uri="{FF2B5EF4-FFF2-40B4-BE49-F238E27FC236}">
                <a16:creationId xmlns:a16="http://schemas.microsoft.com/office/drawing/2014/main" id="{F848E52C-7D07-F939-33B7-3415DFBB2DC0}"/>
              </a:ext>
            </a:extLst>
          </p:cNvPr>
          <p:cNvPicPr>
            <a:picLocks noChangeAspect="1"/>
          </p:cNvPicPr>
          <p:nvPr/>
        </p:nvPicPr>
        <p:blipFill>
          <a:blip r:embed="rId2"/>
          <a:stretch>
            <a:fillRect/>
          </a:stretch>
        </p:blipFill>
        <p:spPr>
          <a:xfrm>
            <a:off x="609600" y="1646339"/>
            <a:ext cx="5663131" cy="2007948"/>
          </a:xfrm>
          <a:prstGeom prst="rect">
            <a:avLst/>
          </a:prstGeom>
        </p:spPr>
      </p:pic>
      <p:pic>
        <p:nvPicPr>
          <p:cNvPr id="20" name="Picture 19">
            <a:extLst>
              <a:ext uri="{FF2B5EF4-FFF2-40B4-BE49-F238E27FC236}">
                <a16:creationId xmlns:a16="http://schemas.microsoft.com/office/drawing/2014/main" id="{1C6C7EFC-DDF3-A419-50D9-5F1D34DBB0E7}"/>
              </a:ext>
            </a:extLst>
          </p:cNvPr>
          <p:cNvPicPr>
            <a:picLocks noChangeAspect="1"/>
          </p:cNvPicPr>
          <p:nvPr/>
        </p:nvPicPr>
        <p:blipFill>
          <a:blip r:embed="rId3"/>
          <a:stretch>
            <a:fillRect/>
          </a:stretch>
        </p:blipFill>
        <p:spPr>
          <a:xfrm>
            <a:off x="6477000" y="1649652"/>
            <a:ext cx="5349024" cy="2007948"/>
          </a:xfrm>
          <a:prstGeom prst="rect">
            <a:avLst/>
          </a:prstGeom>
        </p:spPr>
      </p:pic>
    </p:spTree>
    <p:extLst>
      <p:ext uri="{BB962C8B-B14F-4D97-AF65-F5344CB8AC3E}">
        <p14:creationId xmlns:p14="http://schemas.microsoft.com/office/powerpoint/2010/main" val="244152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C2E8-AF4D-63A1-B9DA-DB007C8A707C}"/>
              </a:ext>
            </a:extLst>
          </p:cNvPr>
          <p:cNvSpPr>
            <a:spLocks noGrp="1"/>
          </p:cNvSpPr>
          <p:nvPr>
            <p:ph type="title"/>
          </p:nvPr>
        </p:nvSpPr>
        <p:spPr/>
        <p:txBody>
          <a:bodyPr>
            <a:normAutofit fontScale="90000"/>
          </a:bodyPr>
          <a:lstStyle/>
          <a:p>
            <a:pPr algn="l"/>
            <a:r>
              <a:rPr lang="en-US" b="1" u="sng" dirty="0"/>
              <a:t>ROC AUC CURVE</a:t>
            </a:r>
            <a:r>
              <a:rPr lang="en-US" b="1" dirty="0"/>
              <a:t>                            </a:t>
            </a:r>
            <a:r>
              <a:rPr lang="en-US" b="1" u="sng" dirty="0"/>
              <a:t>CONFUSION</a:t>
            </a:r>
            <a:br>
              <a:rPr lang="en-US" dirty="0"/>
            </a:br>
            <a:r>
              <a:rPr lang="en-US" dirty="0"/>
              <a:t>  </a:t>
            </a:r>
            <a:r>
              <a:rPr lang="en-US" b="1" u="sng" dirty="0"/>
              <a:t>COMPARISON</a:t>
            </a:r>
            <a:r>
              <a:rPr lang="en-US" b="1" dirty="0"/>
              <a:t>                                  </a:t>
            </a:r>
            <a:r>
              <a:rPr lang="en-US" b="1" u="sng" dirty="0"/>
              <a:t>MATRIX </a:t>
            </a:r>
            <a:r>
              <a:rPr lang="en-US" b="1" dirty="0"/>
              <a:t>     </a:t>
            </a:r>
            <a:endParaRPr lang="en-IN" b="1" dirty="0"/>
          </a:p>
        </p:txBody>
      </p:sp>
      <p:pic>
        <p:nvPicPr>
          <p:cNvPr id="5" name="Content Placeholder 4">
            <a:extLst>
              <a:ext uri="{FF2B5EF4-FFF2-40B4-BE49-F238E27FC236}">
                <a16:creationId xmlns:a16="http://schemas.microsoft.com/office/drawing/2014/main" id="{496ED534-19D9-4A56-D1B6-3C600BC4DFF6}"/>
              </a:ext>
            </a:extLst>
          </p:cNvPr>
          <p:cNvPicPr>
            <a:picLocks noGrp="1" noChangeAspect="1"/>
          </p:cNvPicPr>
          <p:nvPr>
            <p:ph idx="1"/>
          </p:nvPr>
        </p:nvPicPr>
        <p:blipFill>
          <a:blip r:embed="rId2"/>
          <a:stretch>
            <a:fillRect/>
          </a:stretch>
        </p:blipFill>
        <p:spPr>
          <a:xfrm>
            <a:off x="583096" y="1828800"/>
            <a:ext cx="4903304" cy="4767262"/>
          </a:xfrm>
        </p:spPr>
      </p:pic>
      <p:pic>
        <p:nvPicPr>
          <p:cNvPr id="7" name="Picture 6">
            <a:extLst>
              <a:ext uri="{FF2B5EF4-FFF2-40B4-BE49-F238E27FC236}">
                <a16:creationId xmlns:a16="http://schemas.microsoft.com/office/drawing/2014/main" id="{AD36F4FC-C16A-ECC4-D181-F0717DEE1884}"/>
              </a:ext>
            </a:extLst>
          </p:cNvPr>
          <p:cNvPicPr>
            <a:picLocks noChangeAspect="1"/>
          </p:cNvPicPr>
          <p:nvPr/>
        </p:nvPicPr>
        <p:blipFill>
          <a:blip r:embed="rId3"/>
          <a:stretch>
            <a:fillRect/>
          </a:stretch>
        </p:blipFill>
        <p:spPr>
          <a:xfrm>
            <a:off x="6705600" y="2057400"/>
            <a:ext cx="4903304" cy="3581400"/>
          </a:xfrm>
          <a:prstGeom prst="rect">
            <a:avLst/>
          </a:prstGeom>
        </p:spPr>
      </p:pic>
      <p:sp>
        <p:nvSpPr>
          <p:cNvPr id="3" name="TextBox 2">
            <a:extLst>
              <a:ext uri="{FF2B5EF4-FFF2-40B4-BE49-F238E27FC236}">
                <a16:creationId xmlns:a16="http://schemas.microsoft.com/office/drawing/2014/main" id="{6B307C84-92FC-5CAE-8AF7-D221CA310F53}"/>
              </a:ext>
            </a:extLst>
          </p:cNvPr>
          <p:cNvSpPr txBox="1"/>
          <p:nvPr/>
        </p:nvSpPr>
        <p:spPr>
          <a:xfrm>
            <a:off x="6934200" y="5943600"/>
            <a:ext cx="4495800" cy="369332"/>
          </a:xfrm>
          <a:prstGeom prst="rect">
            <a:avLst/>
          </a:prstGeom>
          <a:noFill/>
        </p:spPr>
        <p:txBody>
          <a:bodyPr wrap="square" rtlCol="0">
            <a:spAutoFit/>
          </a:bodyPr>
          <a:lstStyle/>
          <a:p>
            <a:r>
              <a:rPr lang="en-US" b="1" u="sng" dirty="0"/>
              <a:t>CONFUSION MATRIX FOR RANDOM FOREST</a:t>
            </a:r>
            <a:endParaRPr lang="en-IN" b="1" u="sng" dirty="0"/>
          </a:p>
        </p:txBody>
      </p:sp>
    </p:spTree>
    <p:extLst>
      <p:ext uri="{BB962C8B-B14F-4D97-AF65-F5344CB8AC3E}">
        <p14:creationId xmlns:p14="http://schemas.microsoft.com/office/powerpoint/2010/main" val="55749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F78B-4DDC-6FBB-8C1A-B5BCC3B68217}"/>
              </a:ext>
            </a:extLst>
          </p:cNvPr>
          <p:cNvSpPr>
            <a:spLocks noGrp="1"/>
          </p:cNvSpPr>
          <p:nvPr>
            <p:ph type="title"/>
          </p:nvPr>
        </p:nvSpPr>
        <p:spPr/>
        <p:txBody>
          <a:bodyPr>
            <a:normAutofit fontScale="90000"/>
          </a:bodyPr>
          <a:lstStyle/>
          <a:p>
            <a:r>
              <a:rPr lang="en-US" b="1" u="sng" dirty="0"/>
              <a:t>MODEL BUILDING USING IMPORTANT FEATURES</a:t>
            </a:r>
            <a:br>
              <a:rPr lang="en-US" b="1" u="sng" dirty="0"/>
            </a:br>
            <a:r>
              <a:rPr lang="en-US" b="1" u="sng" dirty="0"/>
              <a:t>USING ADABOOST</a:t>
            </a:r>
            <a:endParaRPr lang="en-IN" dirty="0"/>
          </a:p>
        </p:txBody>
      </p:sp>
      <p:pic>
        <p:nvPicPr>
          <p:cNvPr id="5" name="Content Placeholder 4">
            <a:extLst>
              <a:ext uri="{FF2B5EF4-FFF2-40B4-BE49-F238E27FC236}">
                <a16:creationId xmlns:a16="http://schemas.microsoft.com/office/drawing/2014/main" id="{7EDFA06D-0D6E-EBFE-8497-546DDA969C29}"/>
              </a:ext>
            </a:extLst>
          </p:cNvPr>
          <p:cNvPicPr>
            <a:picLocks noGrp="1" noChangeAspect="1"/>
          </p:cNvPicPr>
          <p:nvPr>
            <p:ph idx="1"/>
          </p:nvPr>
        </p:nvPicPr>
        <p:blipFill>
          <a:blip r:embed="rId2"/>
          <a:stretch>
            <a:fillRect/>
          </a:stretch>
        </p:blipFill>
        <p:spPr>
          <a:xfrm>
            <a:off x="762000" y="2247900"/>
            <a:ext cx="3886200" cy="2705100"/>
          </a:xfrm>
        </p:spPr>
      </p:pic>
      <p:pic>
        <p:nvPicPr>
          <p:cNvPr id="7" name="Picture 6">
            <a:extLst>
              <a:ext uri="{FF2B5EF4-FFF2-40B4-BE49-F238E27FC236}">
                <a16:creationId xmlns:a16="http://schemas.microsoft.com/office/drawing/2014/main" id="{80711CBE-9B69-5C39-3BEB-024A0366A9E0}"/>
              </a:ext>
            </a:extLst>
          </p:cNvPr>
          <p:cNvPicPr>
            <a:picLocks noChangeAspect="1"/>
          </p:cNvPicPr>
          <p:nvPr/>
        </p:nvPicPr>
        <p:blipFill>
          <a:blip r:embed="rId3"/>
          <a:stretch>
            <a:fillRect/>
          </a:stretch>
        </p:blipFill>
        <p:spPr>
          <a:xfrm>
            <a:off x="4953000" y="1752600"/>
            <a:ext cx="6866215" cy="3947502"/>
          </a:xfrm>
          <a:prstGeom prst="rect">
            <a:avLst/>
          </a:prstGeom>
        </p:spPr>
      </p:pic>
      <p:sp>
        <p:nvSpPr>
          <p:cNvPr id="8" name="TextBox 7">
            <a:extLst>
              <a:ext uri="{FF2B5EF4-FFF2-40B4-BE49-F238E27FC236}">
                <a16:creationId xmlns:a16="http://schemas.microsoft.com/office/drawing/2014/main" id="{4592B655-5102-ACCE-4EE6-E4FC3E510BC5}"/>
              </a:ext>
            </a:extLst>
          </p:cNvPr>
          <p:cNvSpPr txBox="1"/>
          <p:nvPr/>
        </p:nvSpPr>
        <p:spPr>
          <a:xfrm>
            <a:off x="838200" y="5410200"/>
            <a:ext cx="3886200" cy="369332"/>
          </a:xfrm>
          <a:prstGeom prst="rect">
            <a:avLst/>
          </a:prstGeom>
          <a:noFill/>
        </p:spPr>
        <p:txBody>
          <a:bodyPr wrap="square" rtlCol="0">
            <a:spAutoFit/>
          </a:bodyPr>
          <a:lstStyle/>
          <a:p>
            <a:r>
              <a:rPr lang="en-US" b="1" u="sng" dirty="0"/>
              <a:t>CONFUSION MATRIX FOR ADABOOST</a:t>
            </a:r>
            <a:endParaRPr lang="en-IN" b="1" u="sng" dirty="0"/>
          </a:p>
        </p:txBody>
      </p:sp>
    </p:spTree>
    <p:extLst>
      <p:ext uri="{BB962C8B-B14F-4D97-AF65-F5344CB8AC3E}">
        <p14:creationId xmlns:p14="http://schemas.microsoft.com/office/powerpoint/2010/main" val="65321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2454-CF41-90C2-EC6F-32EAEF9F287B}"/>
              </a:ext>
            </a:extLst>
          </p:cNvPr>
          <p:cNvSpPr>
            <a:spLocks noGrp="1"/>
          </p:cNvSpPr>
          <p:nvPr>
            <p:ph type="title"/>
          </p:nvPr>
        </p:nvSpPr>
        <p:spPr/>
        <p:txBody>
          <a:bodyPr>
            <a:normAutofit fontScale="90000"/>
          </a:bodyPr>
          <a:lstStyle/>
          <a:p>
            <a:r>
              <a:rPr lang="en-US" b="1" u="sng" dirty="0"/>
              <a:t>MODEL BUILDING USING IMPORTANT FEATURES</a:t>
            </a:r>
            <a:br>
              <a:rPr lang="en-US" b="1" u="sng" dirty="0"/>
            </a:br>
            <a:r>
              <a:rPr lang="en-US" b="1" u="sng" dirty="0"/>
              <a:t>USING GRADIENT BOOSTING</a:t>
            </a:r>
            <a:endParaRPr lang="en-IN" dirty="0"/>
          </a:p>
        </p:txBody>
      </p:sp>
      <p:pic>
        <p:nvPicPr>
          <p:cNvPr id="5" name="Content Placeholder 4">
            <a:extLst>
              <a:ext uri="{FF2B5EF4-FFF2-40B4-BE49-F238E27FC236}">
                <a16:creationId xmlns:a16="http://schemas.microsoft.com/office/drawing/2014/main" id="{6196D6C0-C459-152A-3B5C-FE527BAFE953}"/>
              </a:ext>
            </a:extLst>
          </p:cNvPr>
          <p:cNvPicPr>
            <a:picLocks noGrp="1" noChangeAspect="1"/>
          </p:cNvPicPr>
          <p:nvPr>
            <p:ph idx="1"/>
          </p:nvPr>
        </p:nvPicPr>
        <p:blipFill>
          <a:blip r:embed="rId2"/>
          <a:stretch>
            <a:fillRect/>
          </a:stretch>
        </p:blipFill>
        <p:spPr>
          <a:xfrm>
            <a:off x="4953000" y="1981200"/>
            <a:ext cx="6873836" cy="4419600"/>
          </a:xfrm>
        </p:spPr>
      </p:pic>
      <p:pic>
        <p:nvPicPr>
          <p:cNvPr id="7" name="Picture 6">
            <a:extLst>
              <a:ext uri="{FF2B5EF4-FFF2-40B4-BE49-F238E27FC236}">
                <a16:creationId xmlns:a16="http://schemas.microsoft.com/office/drawing/2014/main" id="{ACE9B5B1-0709-C973-3A27-8D7F69DE2441}"/>
              </a:ext>
            </a:extLst>
          </p:cNvPr>
          <p:cNvPicPr>
            <a:picLocks noChangeAspect="1"/>
          </p:cNvPicPr>
          <p:nvPr/>
        </p:nvPicPr>
        <p:blipFill>
          <a:blip r:embed="rId3"/>
          <a:stretch>
            <a:fillRect/>
          </a:stretch>
        </p:blipFill>
        <p:spPr>
          <a:xfrm>
            <a:off x="762000" y="1981200"/>
            <a:ext cx="3505200" cy="2819400"/>
          </a:xfrm>
          <a:prstGeom prst="rect">
            <a:avLst/>
          </a:prstGeom>
        </p:spPr>
      </p:pic>
      <p:sp>
        <p:nvSpPr>
          <p:cNvPr id="8" name="TextBox 7">
            <a:extLst>
              <a:ext uri="{FF2B5EF4-FFF2-40B4-BE49-F238E27FC236}">
                <a16:creationId xmlns:a16="http://schemas.microsoft.com/office/drawing/2014/main" id="{9EC194F6-EC9B-1BFD-EEA2-122AC71689F4}"/>
              </a:ext>
            </a:extLst>
          </p:cNvPr>
          <p:cNvSpPr txBox="1"/>
          <p:nvPr/>
        </p:nvSpPr>
        <p:spPr>
          <a:xfrm>
            <a:off x="609600" y="5181600"/>
            <a:ext cx="3657600" cy="646331"/>
          </a:xfrm>
          <a:prstGeom prst="rect">
            <a:avLst/>
          </a:prstGeom>
          <a:noFill/>
        </p:spPr>
        <p:txBody>
          <a:bodyPr wrap="square" rtlCol="0">
            <a:spAutoFit/>
          </a:bodyPr>
          <a:lstStyle/>
          <a:p>
            <a:pPr algn="ctr"/>
            <a:r>
              <a:rPr lang="en-US" b="1" u="sng" dirty="0"/>
              <a:t>CONFUSION MATRIX FOR GRADIENT BOOSTING</a:t>
            </a:r>
            <a:endParaRPr lang="en-IN" b="1" u="sng" dirty="0"/>
          </a:p>
        </p:txBody>
      </p:sp>
    </p:spTree>
    <p:extLst>
      <p:ext uri="{BB962C8B-B14F-4D97-AF65-F5344CB8AC3E}">
        <p14:creationId xmlns:p14="http://schemas.microsoft.com/office/powerpoint/2010/main" val="121223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49B67B1-E24A-8181-992E-3C43E1C9C66C}"/>
              </a:ext>
            </a:extLst>
          </p:cNvPr>
          <p:cNvSpPr>
            <a:spLocks noGrp="1"/>
          </p:cNvSpPr>
          <p:nvPr>
            <p:ph type="subTitle" idx="1"/>
          </p:nvPr>
        </p:nvSpPr>
        <p:spPr>
          <a:xfrm>
            <a:off x="1828800" y="304800"/>
            <a:ext cx="8534400" cy="5334000"/>
          </a:xfrm>
        </p:spPr>
        <p:txBody>
          <a:bodyPr/>
          <a:lstStyle/>
          <a:p>
            <a:pPr algn="ctr"/>
            <a:r>
              <a:rPr lang="en-US" b="1" dirty="0">
                <a:solidFill>
                  <a:schemeClr val="tx1"/>
                </a:solidFill>
              </a:rPr>
              <a:t>MODEL SUMMARY</a:t>
            </a:r>
            <a:endParaRPr lang="en-IN" b="1" dirty="0">
              <a:solidFill>
                <a:schemeClr val="tx1"/>
              </a:solidFill>
            </a:endParaRPr>
          </a:p>
        </p:txBody>
      </p:sp>
      <p:sp>
        <p:nvSpPr>
          <p:cNvPr id="8" name="TextBox 7">
            <a:extLst>
              <a:ext uri="{FF2B5EF4-FFF2-40B4-BE49-F238E27FC236}">
                <a16:creationId xmlns:a16="http://schemas.microsoft.com/office/drawing/2014/main" id="{191331F8-BFA2-F047-D5AF-FA186C3987E3}"/>
              </a:ext>
            </a:extLst>
          </p:cNvPr>
          <p:cNvSpPr txBox="1"/>
          <p:nvPr/>
        </p:nvSpPr>
        <p:spPr>
          <a:xfrm flipH="1">
            <a:off x="1417319" y="5257800"/>
            <a:ext cx="10317481" cy="923330"/>
          </a:xfrm>
          <a:prstGeom prst="rect">
            <a:avLst/>
          </a:prstGeom>
          <a:noFill/>
        </p:spPr>
        <p:txBody>
          <a:bodyPr wrap="square" rtlCol="0">
            <a:spAutoFit/>
          </a:bodyPr>
          <a:lstStyle/>
          <a:p>
            <a:r>
              <a:rPr lang="en-US" b="1" dirty="0"/>
              <a:t>FROM THE ABOVE TABLE WE CAN INFER THAT RANDOM FOREST AND GRADIENT BOOSTING ALMOST GIVING SIMILAR RESULTS, BUT GRADIENT BOOSTING IS GIVING A BETTER RESULT THAN OTHERS MODEL.</a:t>
            </a:r>
            <a:endParaRPr lang="en-IN" b="1" dirty="0"/>
          </a:p>
          <a:p>
            <a:endParaRPr lang="en-IN" dirty="0"/>
          </a:p>
        </p:txBody>
      </p:sp>
      <p:graphicFrame>
        <p:nvGraphicFramePr>
          <p:cNvPr id="2" name="Table 3">
            <a:extLst>
              <a:ext uri="{FF2B5EF4-FFF2-40B4-BE49-F238E27FC236}">
                <a16:creationId xmlns:a16="http://schemas.microsoft.com/office/drawing/2014/main" id="{EAA7CD8D-4B56-5108-E4A6-636B17438A42}"/>
              </a:ext>
            </a:extLst>
          </p:cNvPr>
          <p:cNvGraphicFramePr>
            <a:graphicFrameLocks noGrp="1"/>
          </p:cNvGraphicFramePr>
          <p:nvPr>
            <p:extLst>
              <p:ext uri="{D42A27DB-BD31-4B8C-83A1-F6EECF244321}">
                <p14:modId xmlns:p14="http://schemas.microsoft.com/office/powerpoint/2010/main" val="679605597"/>
              </p:ext>
            </p:extLst>
          </p:nvPr>
        </p:nvGraphicFramePr>
        <p:xfrm>
          <a:off x="2032000" y="1524000"/>
          <a:ext cx="8128000" cy="2672082"/>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3678005415"/>
                    </a:ext>
                  </a:extLst>
                </a:gridCol>
                <a:gridCol w="1828800">
                  <a:extLst>
                    <a:ext uri="{9D8B030D-6E8A-4147-A177-3AD203B41FA5}">
                      <a16:colId xmlns:a16="http://schemas.microsoft.com/office/drawing/2014/main" val="2338931265"/>
                    </a:ext>
                  </a:extLst>
                </a:gridCol>
                <a:gridCol w="2057400">
                  <a:extLst>
                    <a:ext uri="{9D8B030D-6E8A-4147-A177-3AD203B41FA5}">
                      <a16:colId xmlns:a16="http://schemas.microsoft.com/office/drawing/2014/main" val="1226443887"/>
                    </a:ext>
                  </a:extLst>
                </a:gridCol>
                <a:gridCol w="1701800">
                  <a:extLst>
                    <a:ext uri="{9D8B030D-6E8A-4147-A177-3AD203B41FA5}">
                      <a16:colId xmlns:a16="http://schemas.microsoft.com/office/drawing/2014/main" val="1954134225"/>
                    </a:ext>
                  </a:extLst>
                </a:gridCol>
              </a:tblGrid>
              <a:tr h="381726">
                <a:tc>
                  <a:txBody>
                    <a:bodyPr/>
                    <a:lstStyle/>
                    <a:p>
                      <a:pPr algn="ctr"/>
                      <a:r>
                        <a:rPr lang="en-US" dirty="0">
                          <a:solidFill>
                            <a:schemeClr val="bg1"/>
                          </a:solidFill>
                        </a:rPr>
                        <a:t>MODEL</a:t>
                      </a:r>
                      <a:endParaRPr lang="en-IN" dirty="0">
                        <a:solidFill>
                          <a:schemeClr val="bg1"/>
                        </a:solidFill>
                      </a:endParaRPr>
                    </a:p>
                  </a:txBody>
                  <a:tcPr/>
                </a:tc>
                <a:tc>
                  <a:txBody>
                    <a:bodyPr/>
                    <a:lstStyle/>
                    <a:p>
                      <a:pPr algn="ctr"/>
                      <a:r>
                        <a:rPr lang="en-US" dirty="0"/>
                        <a:t>Precision </a:t>
                      </a:r>
                      <a:endParaRPr lang="en-IN" dirty="0"/>
                    </a:p>
                  </a:txBody>
                  <a:tcPr/>
                </a:tc>
                <a:tc>
                  <a:txBody>
                    <a:bodyPr/>
                    <a:lstStyle/>
                    <a:p>
                      <a:pPr algn="ctr"/>
                      <a:r>
                        <a:rPr lang="en-US" dirty="0"/>
                        <a:t>F1-Score</a:t>
                      </a:r>
                      <a:endParaRPr lang="en-IN" dirty="0"/>
                    </a:p>
                  </a:txBody>
                  <a:tcPr/>
                </a:tc>
                <a:tc>
                  <a:txBody>
                    <a:bodyPr/>
                    <a:lstStyle/>
                    <a:p>
                      <a:pPr algn="ctr"/>
                      <a:r>
                        <a:rPr lang="en-US" dirty="0"/>
                        <a:t>Recall</a:t>
                      </a:r>
                      <a:endParaRPr lang="en-IN" dirty="0"/>
                    </a:p>
                  </a:txBody>
                  <a:tcPr/>
                </a:tc>
                <a:extLst>
                  <a:ext uri="{0D108BD9-81ED-4DB2-BD59-A6C34878D82A}">
                    <a16:rowId xmlns:a16="http://schemas.microsoft.com/office/drawing/2014/main" val="3708303836"/>
                  </a:ext>
                </a:extLst>
              </a:tr>
              <a:tr h="381726">
                <a:tc>
                  <a:txBody>
                    <a:bodyPr/>
                    <a:lstStyle/>
                    <a:p>
                      <a:pPr algn="ctr"/>
                      <a:r>
                        <a:rPr lang="en-US" dirty="0"/>
                        <a:t>Decision Tree (Train)</a:t>
                      </a:r>
                      <a:endParaRPr lang="en-IN" dirty="0"/>
                    </a:p>
                  </a:txBody>
                  <a:tcPr/>
                </a:tc>
                <a:tc>
                  <a:txBody>
                    <a:bodyPr/>
                    <a:lstStyle/>
                    <a:p>
                      <a:pPr algn="ctr"/>
                      <a:r>
                        <a:rPr lang="en-US" dirty="0"/>
                        <a:t>0.99</a:t>
                      </a:r>
                      <a:endParaRPr lang="en-IN" dirty="0"/>
                    </a:p>
                  </a:txBody>
                  <a:tcPr/>
                </a:tc>
                <a:tc>
                  <a:txBody>
                    <a:bodyPr/>
                    <a:lstStyle/>
                    <a:p>
                      <a:pPr algn="ctr"/>
                      <a:r>
                        <a:rPr lang="en-US" dirty="0"/>
                        <a:t>0.99</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143604638"/>
                  </a:ext>
                </a:extLst>
              </a:tr>
              <a:tr h="381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Decision Tree (Test)</a:t>
                      </a:r>
                      <a:endParaRPr lang="en-IN" dirty="0"/>
                    </a:p>
                  </a:txBody>
                  <a:tcPr/>
                </a:tc>
                <a:tc>
                  <a:txBody>
                    <a:bodyPr/>
                    <a:lstStyle/>
                    <a:p>
                      <a:pPr algn="ctr"/>
                      <a:r>
                        <a:rPr lang="en-US" dirty="0"/>
                        <a:t>0.91</a:t>
                      </a:r>
                      <a:endParaRPr lang="en-IN" dirty="0"/>
                    </a:p>
                  </a:txBody>
                  <a:tcPr/>
                </a:tc>
                <a:tc>
                  <a:txBody>
                    <a:bodyPr/>
                    <a:lstStyle/>
                    <a:p>
                      <a:pPr algn="ctr"/>
                      <a:r>
                        <a:rPr lang="en-US" dirty="0"/>
                        <a:t>0.94</a:t>
                      </a:r>
                      <a:endParaRPr lang="en-IN" dirty="0"/>
                    </a:p>
                  </a:txBody>
                  <a:tcPr/>
                </a:tc>
                <a:tc>
                  <a:txBody>
                    <a:bodyPr/>
                    <a:lstStyle/>
                    <a:p>
                      <a:pPr algn="ctr"/>
                      <a:r>
                        <a:rPr lang="en-US" dirty="0"/>
                        <a:t>0.96</a:t>
                      </a:r>
                      <a:endParaRPr lang="en-IN" dirty="0"/>
                    </a:p>
                  </a:txBody>
                  <a:tcPr/>
                </a:tc>
                <a:extLst>
                  <a:ext uri="{0D108BD9-81ED-4DB2-BD59-A6C34878D82A}">
                    <a16:rowId xmlns:a16="http://schemas.microsoft.com/office/drawing/2014/main" val="1252693435"/>
                  </a:ext>
                </a:extLst>
              </a:tr>
              <a:tr h="381726">
                <a:tc>
                  <a:txBody>
                    <a:bodyPr/>
                    <a:lstStyle/>
                    <a:p>
                      <a:pPr algn="ctr"/>
                      <a:r>
                        <a:rPr lang="en-US" dirty="0"/>
                        <a:t>Random Forest (Train)</a:t>
                      </a:r>
                      <a:endParaRPr lang="en-IN" dirty="0"/>
                    </a:p>
                  </a:txBody>
                  <a:tcPr/>
                </a:tc>
                <a:tc>
                  <a:txBody>
                    <a:bodyPr/>
                    <a:lstStyle/>
                    <a:p>
                      <a:pPr algn="ctr"/>
                      <a:r>
                        <a:rPr lang="en-US" dirty="0"/>
                        <a:t>0.99</a:t>
                      </a:r>
                      <a:endParaRPr lang="en-IN" dirty="0"/>
                    </a:p>
                  </a:txBody>
                  <a:tcPr/>
                </a:tc>
                <a:tc>
                  <a:txBody>
                    <a:bodyPr/>
                    <a:lstStyle/>
                    <a:p>
                      <a:pPr algn="ctr"/>
                      <a:r>
                        <a:rPr lang="en-US" dirty="0"/>
                        <a:t>0.99</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3964780059"/>
                  </a:ext>
                </a:extLst>
              </a:tr>
              <a:tr h="381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Random Forest (Test)</a:t>
                      </a:r>
                      <a:endParaRPr lang="en-IN" dirty="0"/>
                    </a:p>
                  </a:txBody>
                  <a:tcPr/>
                </a:tc>
                <a:tc>
                  <a:txBody>
                    <a:bodyPr/>
                    <a:lstStyle/>
                    <a:p>
                      <a:pPr algn="ctr"/>
                      <a:r>
                        <a:rPr lang="en-US" dirty="0"/>
                        <a:t>0.96</a:t>
                      </a:r>
                      <a:endParaRPr lang="en-IN" dirty="0"/>
                    </a:p>
                  </a:txBody>
                  <a:tcPr/>
                </a:tc>
                <a:tc>
                  <a:txBody>
                    <a:bodyPr/>
                    <a:lstStyle/>
                    <a:p>
                      <a:pPr algn="ctr"/>
                      <a:r>
                        <a:rPr lang="en-US" dirty="0"/>
                        <a:t>0.95</a:t>
                      </a:r>
                      <a:endParaRPr lang="en-IN" dirty="0"/>
                    </a:p>
                  </a:txBody>
                  <a:tcPr/>
                </a:tc>
                <a:tc>
                  <a:txBody>
                    <a:bodyPr/>
                    <a:lstStyle/>
                    <a:p>
                      <a:pPr algn="ctr"/>
                      <a:r>
                        <a:rPr lang="en-US" dirty="0"/>
                        <a:t>0.95</a:t>
                      </a:r>
                      <a:endParaRPr lang="en-IN" dirty="0"/>
                    </a:p>
                  </a:txBody>
                  <a:tcPr/>
                </a:tc>
                <a:extLst>
                  <a:ext uri="{0D108BD9-81ED-4DB2-BD59-A6C34878D82A}">
                    <a16:rowId xmlns:a16="http://schemas.microsoft.com/office/drawing/2014/main" val="834457449"/>
                  </a:ext>
                </a:extLst>
              </a:tr>
              <a:tr h="381726">
                <a:tc>
                  <a:txBody>
                    <a:bodyPr/>
                    <a:lstStyle/>
                    <a:p>
                      <a:pPr algn="ctr"/>
                      <a:r>
                        <a:rPr lang="en-US" dirty="0"/>
                        <a:t>Ada Boosting (Test)</a:t>
                      </a:r>
                      <a:endParaRPr lang="en-IN" dirty="0"/>
                    </a:p>
                  </a:txBody>
                  <a:tcPr/>
                </a:tc>
                <a:tc>
                  <a:txBody>
                    <a:bodyPr/>
                    <a:lstStyle/>
                    <a:p>
                      <a:pPr algn="ctr"/>
                      <a:r>
                        <a:rPr lang="en-US" dirty="0"/>
                        <a:t>0.94</a:t>
                      </a:r>
                      <a:endParaRPr lang="en-IN" dirty="0"/>
                    </a:p>
                  </a:txBody>
                  <a:tcPr/>
                </a:tc>
                <a:tc>
                  <a:txBody>
                    <a:bodyPr/>
                    <a:lstStyle/>
                    <a:p>
                      <a:pPr algn="ctr"/>
                      <a:r>
                        <a:rPr lang="en-US" dirty="0"/>
                        <a:t>0.95</a:t>
                      </a:r>
                      <a:endParaRPr lang="en-IN" dirty="0"/>
                    </a:p>
                  </a:txBody>
                  <a:tcPr/>
                </a:tc>
                <a:tc>
                  <a:txBody>
                    <a:bodyPr/>
                    <a:lstStyle/>
                    <a:p>
                      <a:pPr algn="ctr"/>
                      <a:r>
                        <a:rPr lang="en-US" dirty="0"/>
                        <a:t>0.96</a:t>
                      </a:r>
                      <a:endParaRPr lang="en-IN" dirty="0"/>
                    </a:p>
                  </a:txBody>
                  <a:tcPr/>
                </a:tc>
                <a:extLst>
                  <a:ext uri="{0D108BD9-81ED-4DB2-BD59-A6C34878D82A}">
                    <a16:rowId xmlns:a16="http://schemas.microsoft.com/office/drawing/2014/main" val="673052437"/>
                  </a:ext>
                </a:extLst>
              </a:tr>
              <a:tr h="381726">
                <a:tc>
                  <a:txBody>
                    <a:bodyPr/>
                    <a:lstStyle/>
                    <a:p>
                      <a:pPr algn="ctr"/>
                      <a:r>
                        <a:rPr lang="en-US" dirty="0"/>
                        <a:t>Gradient Boosting (Test)</a:t>
                      </a:r>
                      <a:endParaRPr lang="en-IN" dirty="0"/>
                    </a:p>
                  </a:txBody>
                  <a:tcPr/>
                </a:tc>
                <a:tc>
                  <a:txBody>
                    <a:bodyPr/>
                    <a:lstStyle/>
                    <a:p>
                      <a:pPr algn="ctr"/>
                      <a:r>
                        <a:rPr lang="en-US" dirty="0"/>
                        <a:t>0.97</a:t>
                      </a:r>
                      <a:endParaRPr lang="en-IN" dirty="0"/>
                    </a:p>
                  </a:txBody>
                  <a:tcPr/>
                </a:tc>
                <a:tc>
                  <a:txBody>
                    <a:bodyPr/>
                    <a:lstStyle/>
                    <a:p>
                      <a:pPr algn="ctr"/>
                      <a:r>
                        <a:rPr lang="en-US" dirty="0"/>
                        <a:t>0.97</a:t>
                      </a:r>
                      <a:endParaRPr lang="en-IN" dirty="0"/>
                    </a:p>
                  </a:txBody>
                  <a:tcPr/>
                </a:tc>
                <a:tc>
                  <a:txBody>
                    <a:bodyPr/>
                    <a:lstStyle/>
                    <a:p>
                      <a:pPr algn="ctr"/>
                      <a:r>
                        <a:rPr lang="en-US" dirty="0"/>
                        <a:t>0.96</a:t>
                      </a:r>
                      <a:endParaRPr lang="en-IN" dirty="0"/>
                    </a:p>
                  </a:txBody>
                  <a:tcPr/>
                </a:tc>
                <a:extLst>
                  <a:ext uri="{0D108BD9-81ED-4DB2-BD59-A6C34878D82A}">
                    <a16:rowId xmlns:a16="http://schemas.microsoft.com/office/drawing/2014/main" val="563432967"/>
                  </a:ext>
                </a:extLst>
              </a:tr>
            </a:tbl>
          </a:graphicData>
        </a:graphic>
      </p:graphicFrame>
    </p:spTree>
    <p:extLst>
      <p:ext uri="{BB962C8B-B14F-4D97-AF65-F5344CB8AC3E}">
        <p14:creationId xmlns:p14="http://schemas.microsoft.com/office/powerpoint/2010/main" val="107594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FEB9-34B8-8C39-ECEE-434938C9F0F3}"/>
              </a:ext>
            </a:extLst>
          </p:cNvPr>
          <p:cNvSpPr>
            <a:spLocks noGrp="1"/>
          </p:cNvSpPr>
          <p:nvPr>
            <p:ph type="ctrTitle"/>
          </p:nvPr>
        </p:nvSpPr>
        <p:spPr>
          <a:xfrm>
            <a:off x="838200" y="484187"/>
            <a:ext cx="10363200" cy="1039813"/>
          </a:xfrm>
        </p:spPr>
        <p:txBody>
          <a:bodyPr/>
          <a:lstStyle/>
          <a:p>
            <a:r>
              <a:rPr lang="en-US" b="1" u="sng" dirty="0">
                <a:latin typeface="Arial" panose="020B0604020202020204" pitchFamily="34" charset="0"/>
                <a:cs typeface="Arial" panose="020B0604020202020204" pitchFamily="34" charset="0"/>
              </a:rPr>
              <a:t>CONCLUSION</a:t>
            </a:r>
          </a:p>
        </p:txBody>
      </p:sp>
      <p:sp>
        <p:nvSpPr>
          <p:cNvPr id="3" name="Subtitle 2">
            <a:extLst>
              <a:ext uri="{FF2B5EF4-FFF2-40B4-BE49-F238E27FC236}">
                <a16:creationId xmlns:a16="http://schemas.microsoft.com/office/drawing/2014/main" id="{2A8B19DE-2702-1FD5-DFFB-FB54906D1F19}"/>
              </a:ext>
            </a:extLst>
          </p:cNvPr>
          <p:cNvSpPr>
            <a:spLocks noGrp="1"/>
          </p:cNvSpPr>
          <p:nvPr>
            <p:ph type="subTitle" idx="1"/>
          </p:nvPr>
        </p:nvSpPr>
        <p:spPr>
          <a:xfrm>
            <a:off x="1981200" y="1752600"/>
            <a:ext cx="8534400" cy="3429000"/>
          </a:xfrm>
        </p:spPr>
        <p:txBody>
          <a:bodyPr>
            <a:noAutofit/>
          </a:bodyPr>
          <a:lstStyle/>
          <a:p>
            <a:pPr marL="457200" indent="-457200" algn="l">
              <a:buFont typeface="Wingdings" panose="05000000000000000000" pitchFamily="2" charset="2"/>
              <a:buChar char="Ø"/>
            </a:pPr>
            <a:r>
              <a:rPr lang="en-US" sz="2400" dirty="0">
                <a:solidFill>
                  <a:schemeClr val="tx1"/>
                </a:solidFill>
              </a:rPr>
              <a:t>In the healthcare sector, a huge amount of data is generated continuously and this data can be used to extract meaningful information. </a:t>
            </a:r>
          </a:p>
          <a:p>
            <a:pPr marL="457200" indent="-457200" algn="l">
              <a:buFont typeface="Wingdings" panose="05000000000000000000" pitchFamily="2" charset="2"/>
              <a:buChar char="Ø"/>
            </a:pPr>
            <a:r>
              <a:rPr lang="en-US" sz="2400" dirty="0">
                <a:solidFill>
                  <a:schemeClr val="tx1"/>
                </a:solidFill>
              </a:rPr>
              <a:t>Through our project we have tried to predict if someone is going to die from the side effect of the Covid-19 Vaccination. We have made a good quality model for this purpose which can predict this. </a:t>
            </a:r>
          </a:p>
          <a:p>
            <a:pPr marL="457200" indent="-457200" algn="l">
              <a:buFont typeface="Wingdings" panose="05000000000000000000" pitchFamily="2" charset="2"/>
              <a:buChar char="Ø"/>
            </a:pPr>
            <a:r>
              <a:rPr lang="en-US" sz="2400" dirty="0">
                <a:solidFill>
                  <a:schemeClr val="tx1"/>
                </a:solidFill>
              </a:rPr>
              <a:t>Although we have some wrong prediction while testing but that is well under the limit and most of the prediction were correct. </a:t>
            </a:r>
          </a:p>
          <a:p>
            <a:pPr marL="457200" indent="-457200" algn="l">
              <a:buFont typeface="Wingdings" panose="05000000000000000000" pitchFamily="2" charset="2"/>
              <a:buChar char="Ø"/>
            </a:pPr>
            <a:r>
              <a:rPr lang="en-US" sz="2400" dirty="0">
                <a:solidFill>
                  <a:schemeClr val="tx1"/>
                </a:solidFill>
              </a:rPr>
              <a:t>So through our model we can actually predict if someone's life is at risk due to the ill effect of vaccination and we can start to treat him/her accordingly before hand to save their lives</a:t>
            </a:r>
            <a:endParaRPr lang="en-US" sz="6000" b="1" dirty="0">
              <a:solidFill>
                <a:schemeClr val="tx1"/>
              </a:solidFill>
            </a:endParaRPr>
          </a:p>
        </p:txBody>
      </p:sp>
    </p:spTree>
    <p:extLst>
      <p:ext uri="{BB962C8B-B14F-4D97-AF65-F5344CB8AC3E}">
        <p14:creationId xmlns:p14="http://schemas.microsoft.com/office/powerpoint/2010/main" val="3296617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0A9C-86AC-F564-5CF4-83D2DF1C3569}"/>
              </a:ext>
            </a:extLst>
          </p:cNvPr>
          <p:cNvSpPr>
            <a:spLocks noGrp="1"/>
          </p:cNvSpPr>
          <p:nvPr>
            <p:ph type="title"/>
          </p:nvPr>
        </p:nvSpPr>
        <p:spPr/>
        <p:txBody>
          <a:bodyPr/>
          <a:lstStyle/>
          <a:p>
            <a:r>
              <a:rPr lang="en-US" b="1" u="sng" dirty="0"/>
              <a:t>REFERENCES</a:t>
            </a:r>
            <a:endParaRPr lang="en-IN" b="1" u="sng" dirty="0"/>
          </a:p>
        </p:txBody>
      </p:sp>
      <p:sp>
        <p:nvSpPr>
          <p:cNvPr id="3" name="Content Placeholder 2">
            <a:extLst>
              <a:ext uri="{FF2B5EF4-FFF2-40B4-BE49-F238E27FC236}">
                <a16:creationId xmlns:a16="http://schemas.microsoft.com/office/drawing/2014/main" id="{D4CB9F90-9357-F3B8-E2DA-FFE79BA617C1}"/>
              </a:ext>
            </a:extLst>
          </p:cNvPr>
          <p:cNvSpPr>
            <a:spLocks noGrp="1"/>
          </p:cNvSpPr>
          <p:nvPr>
            <p:ph idx="1"/>
          </p:nvPr>
        </p:nvSpPr>
        <p:spPr>
          <a:xfrm>
            <a:off x="609600" y="1600203"/>
            <a:ext cx="10972800" cy="3505197"/>
          </a:xfrm>
        </p:spPr>
        <p:txBody>
          <a:bodyPr/>
          <a:lstStyle/>
          <a:p>
            <a:r>
              <a:rPr lang="en-US" dirty="0"/>
              <a:t>The references can be blogs, articles or even social media news relevant to explain the importance of the projects.</a:t>
            </a:r>
          </a:p>
          <a:p>
            <a:r>
              <a:rPr lang="en-US" u="sng" dirty="0"/>
              <a:t> </a:t>
            </a:r>
            <a:r>
              <a:rPr lang="en-US" sz="2800" u="sng" dirty="0"/>
              <a:t>https://www.kaggle.com/datasets/ayushggarg/covid19-vaccine-adversereactions?resource=download&amp;select=2021VAERSDATA.c</a:t>
            </a:r>
            <a:endParaRPr lang="en-IN" u="sng" dirty="0"/>
          </a:p>
        </p:txBody>
      </p:sp>
    </p:spTree>
    <p:extLst>
      <p:ext uri="{BB962C8B-B14F-4D97-AF65-F5344CB8AC3E}">
        <p14:creationId xmlns:p14="http://schemas.microsoft.com/office/powerpoint/2010/main" val="96754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65A50B-37CA-70FA-BAED-834F9573E24F}"/>
              </a:ext>
            </a:extLst>
          </p:cNvPr>
          <p:cNvSpPr>
            <a:spLocks noGrp="1"/>
          </p:cNvSpPr>
          <p:nvPr>
            <p:ph idx="1"/>
          </p:nvPr>
        </p:nvSpPr>
        <p:spPr/>
        <p:txBody>
          <a:bodyPr>
            <a:normAutofit/>
          </a:bodyPr>
          <a:lstStyle/>
          <a:p>
            <a:pPr marL="0" indent="0" algn="ctr">
              <a:buNone/>
            </a:pPr>
            <a:r>
              <a:rPr lang="en-US" sz="8000" dirty="0">
                <a:latin typeface="Forte" panose="03060902040502070203" pitchFamily="66" charset="0"/>
              </a:rPr>
              <a:t>THANK YOU </a:t>
            </a:r>
          </a:p>
        </p:txBody>
      </p:sp>
    </p:spTree>
    <p:extLst>
      <p:ext uri="{BB962C8B-B14F-4D97-AF65-F5344CB8AC3E}">
        <p14:creationId xmlns:p14="http://schemas.microsoft.com/office/powerpoint/2010/main" val="249681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9AE2-ED1A-6DF2-D329-55B478D5A0DA}"/>
              </a:ext>
            </a:extLst>
          </p:cNvPr>
          <p:cNvSpPr>
            <a:spLocks noGrp="1"/>
          </p:cNvSpPr>
          <p:nvPr>
            <p:ph type="title"/>
          </p:nvPr>
        </p:nvSpPr>
        <p:spPr/>
        <p:txBody>
          <a:bodyPr/>
          <a:lstStyle/>
          <a:p>
            <a:r>
              <a:rPr lang="en-US" b="1" u="sng" dirty="0">
                <a:latin typeface="Arial" panose="020B0604020202020204" pitchFamily="34" charset="0"/>
                <a:cs typeface="Arial" panose="020B0604020202020204" pitchFamily="34" charset="0"/>
              </a:rPr>
              <a:t>INDUSTRY REVIEW</a:t>
            </a:r>
            <a:endParaRPr lang="en-IN"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0E4C4F8-143B-1CF7-649A-8D785ED4B168}"/>
              </a:ext>
            </a:extLst>
          </p:cNvPr>
          <p:cNvSpPr>
            <a:spLocks noGrp="1"/>
          </p:cNvSpPr>
          <p:nvPr>
            <p:ph idx="1"/>
          </p:nvPr>
        </p:nvSpPr>
        <p:spPr/>
        <p:txBody>
          <a:bodyPr>
            <a:normAutofit/>
          </a:bodyPr>
          <a:lstStyle/>
          <a:p>
            <a:r>
              <a:rPr lang="en-US" sz="1600" b="1" i="0" dirty="0">
                <a:solidFill>
                  <a:srgbClr val="212529"/>
                </a:solidFill>
                <a:effectLst/>
                <a:latin typeface="Arial" panose="020B0604020202020204" pitchFamily="34" charset="0"/>
                <a:ea typeface="MS Mincho" panose="02020609040205080304" pitchFamily="49" charset="-128"/>
                <a:cs typeface="Arial" panose="020B0604020202020204" pitchFamily="34" charset="0"/>
              </a:rPr>
              <a:t>With the help of the application of Data Science in healthcare, it has now become possible to detect the symptoms of a disease at a very early stage. Also, with the advent of various innovative tools and technologies, doctors are able to monitor patients’ conditions from remote locations.</a:t>
            </a:r>
          </a:p>
          <a:p>
            <a:pPr marL="0" indent="0" algn="l">
              <a:buNone/>
            </a:pPr>
            <a:r>
              <a:rPr lang="en-US" sz="1600" b="1" dirty="0">
                <a:solidFill>
                  <a:srgbClr val="212529"/>
                </a:solidFill>
                <a:latin typeface="Arial" panose="020B0604020202020204" pitchFamily="34" charset="0"/>
                <a:cs typeface="Arial" panose="020B0604020202020204" pitchFamily="34" charset="0"/>
              </a:rPr>
              <a:t>    Benefits of Data Science in Healthcare</a:t>
            </a:r>
          </a:p>
          <a:p>
            <a:pPr algn="l"/>
            <a:r>
              <a:rPr lang="en-US" sz="1600" b="1" dirty="0">
                <a:solidFill>
                  <a:srgbClr val="212529"/>
                </a:solidFill>
                <a:latin typeface="Arial" panose="020B0604020202020204" pitchFamily="34" charset="0"/>
                <a:ea typeface="MS Mincho" panose="02020609040205080304" pitchFamily="49" charset="-128"/>
                <a:cs typeface="Arial" panose="020B0604020202020204" pitchFamily="34" charset="0"/>
              </a:rPr>
              <a:t>Data Science helps in advancing healthcare facilities and processes. It helps boost productivity in diagnosis and treatment and enhances the workflow of healthcare systems. The ultimate goals of the healthcare system are as follows:</a:t>
            </a:r>
          </a:p>
          <a:p>
            <a:pPr algn="l">
              <a:buFont typeface="Arial" panose="020B0604020202020204" pitchFamily="34" charset="0"/>
              <a:buChar char="•"/>
            </a:pPr>
            <a:r>
              <a:rPr lang="en-US" sz="1600" b="1" dirty="0">
                <a:solidFill>
                  <a:srgbClr val="212529"/>
                </a:solidFill>
                <a:latin typeface="Arial" panose="020B0604020202020204" pitchFamily="34" charset="0"/>
                <a:ea typeface="MS Mincho" panose="02020609040205080304" pitchFamily="49" charset="-128"/>
                <a:cs typeface="Arial" panose="020B0604020202020204" pitchFamily="34" charset="0"/>
              </a:rPr>
              <a:t>To ease the workflow of the healthcare system</a:t>
            </a:r>
          </a:p>
          <a:p>
            <a:pPr algn="l">
              <a:buFont typeface="Arial" panose="020B0604020202020204" pitchFamily="34" charset="0"/>
              <a:buChar char="•"/>
            </a:pPr>
            <a:r>
              <a:rPr lang="en-US" sz="1600" b="1" dirty="0">
                <a:solidFill>
                  <a:srgbClr val="212529"/>
                </a:solidFill>
                <a:latin typeface="Arial" panose="020B0604020202020204" pitchFamily="34" charset="0"/>
                <a:ea typeface="MS Mincho" panose="02020609040205080304" pitchFamily="49" charset="-128"/>
                <a:cs typeface="Arial" panose="020B0604020202020204" pitchFamily="34" charset="0"/>
              </a:rPr>
              <a:t>To reduce the risk of treatment failure</a:t>
            </a:r>
          </a:p>
          <a:p>
            <a:pPr algn="l">
              <a:buFont typeface="Arial" panose="020B0604020202020204" pitchFamily="34" charset="0"/>
              <a:buChar char="•"/>
            </a:pPr>
            <a:r>
              <a:rPr lang="en-US" sz="1600" b="1" dirty="0">
                <a:solidFill>
                  <a:srgbClr val="212529"/>
                </a:solidFill>
                <a:latin typeface="Arial" panose="020B0604020202020204" pitchFamily="34" charset="0"/>
                <a:ea typeface="MS Mincho" panose="02020609040205080304" pitchFamily="49" charset="-128"/>
                <a:cs typeface="Arial" panose="020B0604020202020204" pitchFamily="34" charset="0"/>
              </a:rPr>
              <a:t>To provide proper treatment on time</a:t>
            </a:r>
          </a:p>
          <a:p>
            <a:pPr algn="l">
              <a:buFont typeface="Arial" panose="020B0604020202020204" pitchFamily="34" charset="0"/>
              <a:buChar char="•"/>
            </a:pPr>
            <a:r>
              <a:rPr lang="en-US" sz="1600" b="1" dirty="0">
                <a:solidFill>
                  <a:srgbClr val="212529"/>
                </a:solidFill>
                <a:latin typeface="Arial" panose="020B0604020202020204" pitchFamily="34" charset="0"/>
                <a:ea typeface="MS Mincho" panose="02020609040205080304" pitchFamily="49" charset="-128"/>
                <a:cs typeface="Arial" panose="020B0604020202020204" pitchFamily="34" charset="0"/>
              </a:rPr>
              <a:t>To avoid unnecessary emergencies due to the non-availability of doctors</a:t>
            </a:r>
          </a:p>
          <a:p>
            <a:pPr algn="l">
              <a:buFont typeface="Arial" panose="020B0604020202020204" pitchFamily="34" charset="0"/>
              <a:buChar char="•"/>
            </a:pPr>
            <a:r>
              <a:rPr lang="en-US" sz="1600" b="1" dirty="0">
                <a:solidFill>
                  <a:srgbClr val="212529"/>
                </a:solidFill>
                <a:latin typeface="Arial" panose="020B0604020202020204" pitchFamily="34" charset="0"/>
                <a:ea typeface="MS Mincho" panose="02020609040205080304" pitchFamily="49" charset="-128"/>
                <a:cs typeface="Arial" panose="020B0604020202020204" pitchFamily="34" charset="0"/>
              </a:rPr>
              <a:t>To reduce the waiting time of patients</a:t>
            </a:r>
          </a:p>
          <a:p>
            <a:endParaRPr lang="en-IN" sz="1800" b="1" dirty="0">
              <a:solidFill>
                <a:srgbClr val="212529"/>
              </a:solidFill>
              <a:latin typeface="Open Sans" panose="020B0604020202020204" pitchFamily="34" charset="0"/>
            </a:endParaRPr>
          </a:p>
        </p:txBody>
      </p:sp>
    </p:spTree>
    <p:extLst>
      <p:ext uri="{BB962C8B-B14F-4D97-AF65-F5344CB8AC3E}">
        <p14:creationId xmlns:p14="http://schemas.microsoft.com/office/powerpoint/2010/main" val="2667622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25F1-B811-07CB-2412-66D9797E28F1}"/>
              </a:ext>
            </a:extLst>
          </p:cNvPr>
          <p:cNvSpPr>
            <a:spLocks noGrp="1"/>
          </p:cNvSpPr>
          <p:nvPr>
            <p:ph type="title"/>
          </p:nvPr>
        </p:nvSpPr>
        <p:spPr/>
        <p:txBody>
          <a:bodyPr/>
          <a:lstStyle/>
          <a:p>
            <a:r>
              <a:rPr lang="en-IN" b="1" u="sng" dirty="0">
                <a:latin typeface="Arial" panose="020B0604020202020204" pitchFamily="34" charset="0"/>
                <a:cs typeface="Arial" panose="020B0604020202020204" pitchFamily="34" charset="0"/>
              </a:rPr>
              <a:t>Business Problem &amp; Solution Approach </a:t>
            </a:r>
          </a:p>
        </p:txBody>
      </p:sp>
      <p:graphicFrame>
        <p:nvGraphicFramePr>
          <p:cNvPr id="4" name="Content Placeholder 3">
            <a:extLst>
              <a:ext uri="{FF2B5EF4-FFF2-40B4-BE49-F238E27FC236}">
                <a16:creationId xmlns:a16="http://schemas.microsoft.com/office/drawing/2014/main" id="{776212C1-846A-19EA-7F8E-7EE54235279A}"/>
              </a:ext>
            </a:extLst>
          </p:cNvPr>
          <p:cNvGraphicFramePr>
            <a:graphicFrameLocks noGrp="1"/>
          </p:cNvGraphicFramePr>
          <p:nvPr>
            <p:ph idx="1"/>
            <p:extLst>
              <p:ext uri="{D42A27DB-BD31-4B8C-83A1-F6EECF244321}">
                <p14:modId xmlns:p14="http://schemas.microsoft.com/office/powerpoint/2010/main" val="115715314"/>
              </p:ext>
            </p:extLst>
          </p:nvPr>
        </p:nvGraphicFramePr>
        <p:xfrm>
          <a:off x="381000" y="4343400"/>
          <a:ext cx="115824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1CE895D-9312-8DAF-E6F9-1605DEE08246}"/>
              </a:ext>
            </a:extLst>
          </p:cNvPr>
          <p:cNvSpPr txBox="1"/>
          <p:nvPr/>
        </p:nvSpPr>
        <p:spPr>
          <a:xfrm>
            <a:off x="1066800" y="1404938"/>
            <a:ext cx="10058400" cy="2862322"/>
          </a:xfrm>
          <a:prstGeom prst="rect">
            <a:avLst/>
          </a:prstGeom>
          <a:noFill/>
        </p:spPr>
        <p:txBody>
          <a:bodyPr wrap="square" rtlCol="0">
            <a:spAutoFit/>
          </a:bodyPr>
          <a:lstStyle/>
          <a:p>
            <a:r>
              <a:rPr lang="en-US" sz="1800" dirty="0">
                <a:solidFill>
                  <a:srgbClr val="353744"/>
                </a:solidFill>
                <a:effectLst/>
                <a:latin typeface="Arial" panose="020B0604020202020204" pitchFamily="34" charset="0"/>
                <a:ea typeface="Arial" panose="020B0604020202020204" pitchFamily="34" charset="0"/>
              </a:rPr>
              <a:t>The</a:t>
            </a:r>
            <a:r>
              <a:rPr lang="en-US" sz="1800" spc="-80"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purpose</a:t>
            </a:r>
            <a:r>
              <a:rPr lang="en-US" sz="1800" spc="-80"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of</a:t>
            </a:r>
            <a:r>
              <a:rPr lang="en-US" sz="1800" spc="-80"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the</a:t>
            </a:r>
            <a:r>
              <a:rPr lang="en-US" sz="1800" spc="-75"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project</a:t>
            </a:r>
            <a:r>
              <a:rPr lang="en-US" sz="1800" spc="-60"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is</a:t>
            </a:r>
            <a:r>
              <a:rPr lang="en-US" sz="1800" spc="-85"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having</a:t>
            </a:r>
            <a:r>
              <a:rPr lang="en-US" sz="1800" spc="-80"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a</a:t>
            </a:r>
            <a:r>
              <a:rPr lang="en-US" sz="1800" spc="-80"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detailed</a:t>
            </a:r>
            <a:r>
              <a:rPr lang="en-US" sz="1800" spc="-75"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understanding</a:t>
            </a:r>
            <a:r>
              <a:rPr lang="en-US" sz="1800" spc="-75"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of</a:t>
            </a:r>
            <a:r>
              <a:rPr lang="en-US" sz="1800" spc="-80"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the</a:t>
            </a:r>
            <a:r>
              <a:rPr lang="en-US" sz="1800" spc="-65"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common</a:t>
            </a:r>
            <a:r>
              <a:rPr lang="en-US" sz="1800" spc="-65"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types of</a:t>
            </a:r>
            <a:r>
              <a:rPr lang="en-US" sz="1800" spc="-60"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adverse</a:t>
            </a:r>
            <a:r>
              <a:rPr lang="en-US" sz="1800" spc="-55"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reactions</a:t>
            </a:r>
            <a:r>
              <a:rPr lang="en-US" sz="1800" spc="-60"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of</a:t>
            </a:r>
            <a:r>
              <a:rPr lang="en-US" sz="1800" spc="-80"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COVID-19</a:t>
            </a:r>
            <a:r>
              <a:rPr lang="en-US" sz="1800" spc="-55"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vaccine</a:t>
            </a:r>
            <a:r>
              <a:rPr lang="en-US" sz="1800" spc="-65"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and</a:t>
            </a:r>
            <a:r>
              <a:rPr lang="en-US" sz="1800" spc="-55"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identifying</a:t>
            </a:r>
            <a:r>
              <a:rPr lang="en-US" sz="1800" spc="-55"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which</a:t>
            </a:r>
            <a:r>
              <a:rPr lang="en-US" sz="1800" spc="-55"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adverse</a:t>
            </a:r>
            <a:r>
              <a:rPr lang="en-US" sz="1800" spc="-55" dirty="0">
                <a:solidFill>
                  <a:srgbClr val="353744"/>
                </a:solidFill>
                <a:effectLst/>
                <a:latin typeface="Arial" panose="020B0604020202020204" pitchFamily="34" charset="0"/>
                <a:ea typeface="Arial" panose="020B0604020202020204" pitchFamily="34" charset="0"/>
              </a:rPr>
              <a:t> </a:t>
            </a:r>
            <a:r>
              <a:rPr lang="en-US" sz="1800" dirty="0">
                <a:solidFill>
                  <a:srgbClr val="353744"/>
                </a:solidFill>
                <a:effectLst/>
                <a:latin typeface="Arial" panose="020B0604020202020204" pitchFamily="34" charset="0"/>
                <a:ea typeface="Arial" panose="020B0604020202020204" pitchFamily="34" charset="0"/>
              </a:rPr>
              <a:t>reactions lead to life threatening events.</a:t>
            </a:r>
            <a:endParaRPr lang="en-IN" sz="1800" dirty="0">
              <a:effectLst/>
              <a:latin typeface="Arial" panose="020B0604020202020204" pitchFamily="34" charset="0"/>
              <a:ea typeface="Arial" panose="020B0604020202020204" pitchFamily="34" charset="0"/>
            </a:endParaRPr>
          </a:p>
          <a:p>
            <a:r>
              <a:rPr lang="en-US" sz="1800" dirty="0">
                <a:solidFill>
                  <a:srgbClr val="353744"/>
                </a:solidFill>
                <a:effectLst/>
                <a:latin typeface="Arial" panose="020B0604020202020204" pitchFamily="34" charset="0"/>
                <a:ea typeface="Arial" panose="020B0604020202020204" pitchFamily="34" charset="0"/>
              </a:rPr>
              <a:t>Further understanding of the project is:</a:t>
            </a:r>
            <a:endParaRPr lang="en-IN" sz="1800" dirty="0">
              <a:effectLst/>
              <a:latin typeface="Arial" panose="020B0604020202020204" pitchFamily="34" charset="0"/>
              <a:ea typeface="Arial" panose="020B0604020202020204" pitchFamily="34" charset="0"/>
            </a:endParaRPr>
          </a:p>
          <a:p>
            <a:pPr marL="514350" indent="-514350">
              <a:buAutoNum type="arabicPeriod"/>
            </a:pPr>
            <a:r>
              <a:rPr lang="en-US" sz="1800" dirty="0">
                <a:solidFill>
                  <a:srgbClr val="353744"/>
                </a:solidFill>
                <a:latin typeface="Arial" panose="020B0604020202020204" pitchFamily="34" charset="0"/>
              </a:rPr>
              <a:t>Detect new, unusual, or rare vaccine adverse events</a:t>
            </a:r>
          </a:p>
          <a:p>
            <a:pPr marL="514350" indent="-514350">
              <a:buAutoNum type="arabicPeriod"/>
            </a:pPr>
            <a:r>
              <a:rPr lang="en-US" sz="1800" dirty="0">
                <a:solidFill>
                  <a:srgbClr val="353744"/>
                </a:solidFill>
                <a:latin typeface="Arial" panose="020B0604020202020204" pitchFamily="34" charset="0"/>
              </a:rPr>
              <a:t>Monitor increases in known adverse events</a:t>
            </a:r>
          </a:p>
          <a:p>
            <a:pPr marL="514350" indent="-514350">
              <a:buAutoNum type="arabicPeriod"/>
            </a:pPr>
            <a:r>
              <a:rPr lang="en-US" sz="1800" dirty="0">
                <a:solidFill>
                  <a:srgbClr val="353744"/>
                </a:solidFill>
                <a:latin typeface="Arial" panose="020B0604020202020204" pitchFamily="34" charset="0"/>
              </a:rPr>
              <a:t>Identify potential patient risk factors for particular types of adverse events</a:t>
            </a:r>
          </a:p>
          <a:p>
            <a:pPr marL="514350" indent="-514350">
              <a:buAutoNum type="arabicPeriod"/>
            </a:pPr>
            <a:r>
              <a:rPr lang="en-US" sz="1800" dirty="0">
                <a:solidFill>
                  <a:srgbClr val="353744"/>
                </a:solidFill>
                <a:latin typeface="Arial" panose="020B0604020202020204" pitchFamily="34" charset="0"/>
              </a:rPr>
              <a:t>Assess the safety of newly licensed vaccines</a:t>
            </a:r>
          </a:p>
          <a:p>
            <a:pPr marL="514350" indent="-514350">
              <a:buAutoNum type="arabicPeriod"/>
            </a:pPr>
            <a:r>
              <a:rPr lang="en-US" sz="1800" dirty="0">
                <a:solidFill>
                  <a:srgbClr val="353744"/>
                </a:solidFill>
                <a:latin typeface="Arial" panose="020B0604020202020204" pitchFamily="34" charset="0"/>
              </a:rPr>
              <a:t>To evaluate factors potentially associated with participant-reported adverse effects after COVID-19 vaccination</a:t>
            </a:r>
            <a:endParaRPr lang="en-IN" sz="1800" dirty="0">
              <a:solidFill>
                <a:srgbClr val="353744"/>
              </a:solidFill>
              <a:latin typeface="Arial" panose="020B0604020202020204" pitchFamily="34" charset="0"/>
            </a:endParaRPr>
          </a:p>
        </p:txBody>
      </p:sp>
    </p:spTree>
    <p:extLst>
      <p:ext uri="{BB962C8B-B14F-4D97-AF65-F5344CB8AC3E}">
        <p14:creationId xmlns:p14="http://schemas.microsoft.com/office/powerpoint/2010/main" val="384691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D05C76-E2B4-BE9E-E695-E91AE965CEEB}"/>
              </a:ext>
            </a:extLst>
          </p:cNvPr>
          <p:cNvSpPr>
            <a:spLocks noGrp="1"/>
          </p:cNvSpPr>
          <p:nvPr>
            <p:ph type="title"/>
          </p:nvPr>
        </p:nvSpPr>
        <p:spPr/>
        <p:txBody>
          <a:bodyPr/>
          <a:lstStyle/>
          <a:p>
            <a:r>
              <a:rPr lang="en-US" b="1" u="sng" dirty="0">
                <a:latin typeface="Arial" panose="020B0604020202020204" pitchFamily="34" charset="0"/>
                <a:cs typeface="Arial" panose="020B0604020202020204" pitchFamily="34" charset="0"/>
              </a:rPr>
              <a:t>UNDERSTANDING THE DATASET</a:t>
            </a:r>
            <a:endParaRPr lang="en-IN" b="1" u="sng" dirty="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D30F6FAA-41FE-0F1B-1B3D-664D78079B4F}"/>
              </a:ext>
            </a:extLst>
          </p:cNvPr>
          <p:cNvSpPr>
            <a:spLocks noGrp="1"/>
          </p:cNvSpPr>
          <p:nvPr>
            <p:ph idx="1"/>
          </p:nvPr>
        </p:nvSpPr>
        <p:spPr/>
        <p:txBody>
          <a:bodyPr>
            <a:normAutofit/>
          </a:bodyPr>
          <a:lstStyle/>
          <a:p>
            <a:r>
              <a:rPr lang="en-US" sz="1800" dirty="0"/>
              <a:t>In this project we are trying to predict the possibility of death after vaccination. </a:t>
            </a:r>
          </a:p>
          <a:p>
            <a:r>
              <a:rPr lang="en-US" sz="1800" dirty="0"/>
              <a:t>We are mainly focusing on adverse effects of Moderna and Pfizer-BioNTech vaccines</a:t>
            </a:r>
          </a:p>
          <a:p>
            <a:r>
              <a:rPr lang="en-US" sz="1800" dirty="0"/>
              <a:t>There are 49021 records and there are 51 features </a:t>
            </a:r>
          </a:p>
          <a:p>
            <a:r>
              <a:rPr lang="en-US" sz="1800" dirty="0"/>
              <a:t>Our target is ‘DIED’ column which contains the information of what is the possibility of death post vaccination. </a:t>
            </a:r>
          </a:p>
          <a:p>
            <a:r>
              <a:rPr lang="en-US" sz="1800" dirty="0"/>
              <a:t>We have taken 3 datasets: </a:t>
            </a:r>
          </a:p>
          <a:p>
            <a:pPr marL="514350" indent="-514350">
              <a:buAutoNum type="arabicPeriod"/>
            </a:pPr>
            <a:r>
              <a:rPr lang="en-US" sz="1800" dirty="0"/>
              <a:t>Vaccine dataset :- Some important columns are </a:t>
            </a:r>
            <a:r>
              <a:rPr lang="en-IN" sz="1800" b="0" i="0" u="none" strike="noStrike" baseline="0" dirty="0">
                <a:solidFill>
                  <a:srgbClr val="000000"/>
                </a:solidFill>
              </a:rPr>
              <a:t>VAX_TYPE  (Administered Vaccine Type), </a:t>
            </a:r>
            <a:r>
              <a:rPr lang="en-US" sz="1800" b="0" i="0" u="none" strike="noStrike" baseline="0" dirty="0">
                <a:solidFill>
                  <a:srgbClr val="000000"/>
                </a:solidFill>
              </a:rPr>
              <a:t>VAX_MANU </a:t>
            </a:r>
            <a:r>
              <a:rPr lang="en-US" sz="1800" dirty="0">
                <a:solidFill>
                  <a:srgbClr val="000000"/>
                </a:solidFill>
              </a:rPr>
              <a:t>(</a:t>
            </a:r>
            <a:r>
              <a:rPr lang="en-US" sz="1800" b="0" i="0" u="none" strike="noStrike" baseline="0" dirty="0">
                <a:solidFill>
                  <a:srgbClr val="000000"/>
                </a:solidFill>
              </a:rPr>
              <a:t>Vaccine Manufacturer), VAX_DOSE_SERIES (Number of doses) etc.</a:t>
            </a:r>
            <a:endParaRPr lang="en-US" sz="1800" dirty="0"/>
          </a:p>
          <a:p>
            <a:pPr marL="514350" indent="-514350">
              <a:buFont typeface="Arial" panose="020B0604020202020204" pitchFamily="34" charset="0"/>
              <a:buAutoNum type="arabicPeriod"/>
            </a:pPr>
            <a:r>
              <a:rPr lang="en-US" sz="1800" dirty="0"/>
              <a:t>Demographic dataset :- Some important columns are </a:t>
            </a:r>
            <a:r>
              <a:rPr lang="en-IN" sz="1800" dirty="0"/>
              <a:t>DIED ( Target Variable), </a:t>
            </a:r>
            <a:r>
              <a:rPr lang="en-US" sz="1800" b="0" i="0" u="none" strike="noStrike" baseline="0" dirty="0">
                <a:solidFill>
                  <a:srgbClr val="000000"/>
                </a:solidFill>
              </a:rPr>
              <a:t>HOSPDAYS (Number of days Hospitalized), NUMDAYS :Number of days (Onset date - Vax. Date), L_THREAT  (Life-Threatening Illness ), </a:t>
            </a:r>
            <a:r>
              <a:rPr lang="en-US" sz="1800" dirty="0">
                <a:solidFill>
                  <a:srgbClr val="000000"/>
                </a:solidFill>
                <a:latin typeface="+mj-lt"/>
              </a:rPr>
              <a:t>CURR_ILL ( Current Illness) etc.</a:t>
            </a:r>
            <a:r>
              <a:rPr lang="en-US" sz="1800" b="0" i="0" u="none" strike="noStrike" baseline="0" dirty="0">
                <a:solidFill>
                  <a:srgbClr val="000000"/>
                </a:solidFill>
              </a:rPr>
              <a:t> </a:t>
            </a:r>
            <a:endParaRPr lang="en-US" sz="1800" dirty="0"/>
          </a:p>
          <a:p>
            <a:pPr marL="514350" indent="-514350">
              <a:buAutoNum type="arabicPeriod"/>
            </a:pPr>
            <a:r>
              <a:rPr lang="en-US" sz="1800" dirty="0"/>
              <a:t>Symptom dataset :- Some important columns are </a:t>
            </a:r>
            <a:r>
              <a:rPr kumimoji="0" lang="en-US" sz="1800" b="0" i="0" u="none" strike="noStrike" kern="1200" cap="none" spc="0" normalizeH="0" baseline="0" noProof="0" dirty="0">
                <a:ln>
                  <a:noFill/>
                </a:ln>
                <a:solidFill>
                  <a:prstClr val="black"/>
                </a:solidFill>
                <a:effectLst/>
                <a:uLnTx/>
                <a:uFillTx/>
                <a:ea typeface="+mn-ea"/>
                <a:cs typeface="+mn-cs"/>
              </a:rPr>
              <a:t>Symptom 1, Symptom 2, Symptom 3 , Symptom 4 and Symptom 5 etc.</a:t>
            </a:r>
            <a:endParaRPr lang="en-IN" sz="1800" dirty="0"/>
          </a:p>
        </p:txBody>
      </p:sp>
    </p:spTree>
    <p:extLst>
      <p:ext uri="{BB962C8B-B14F-4D97-AF65-F5344CB8AC3E}">
        <p14:creationId xmlns:p14="http://schemas.microsoft.com/office/powerpoint/2010/main" val="362912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C308-0FDE-A27A-FEFC-3741E1D74C61}"/>
              </a:ext>
            </a:extLst>
          </p:cNvPr>
          <p:cNvSpPr>
            <a:spLocks noGrp="1"/>
          </p:cNvSpPr>
          <p:nvPr>
            <p:ph type="title"/>
          </p:nvPr>
        </p:nvSpPr>
        <p:spPr>
          <a:xfrm>
            <a:off x="508000" y="35560"/>
            <a:ext cx="10972800" cy="802640"/>
          </a:xfrm>
        </p:spPr>
        <p:txBody>
          <a:bodyPr>
            <a:noAutofit/>
          </a:bodyPr>
          <a:lstStyle/>
          <a:p>
            <a:r>
              <a:rPr lang="en-US" sz="3600" b="1" u="sng" dirty="0"/>
              <a:t>EXPLORATORY DATA ANALYSIS(EDA)</a:t>
            </a:r>
            <a:endParaRPr lang="en-IN" sz="3600" b="1" u="sng"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C43E7F2-2BEB-FDF0-F93C-56AC75B1732D}"/>
              </a:ext>
            </a:extLst>
          </p:cNvPr>
          <p:cNvSpPr txBox="1"/>
          <p:nvPr/>
        </p:nvSpPr>
        <p:spPr>
          <a:xfrm>
            <a:off x="762000" y="1334075"/>
            <a:ext cx="3582971" cy="369332"/>
          </a:xfrm>
          <a:prstGeom prst="rect">
            <a:avLst/>
          </a:prstGeom>
          <a:noFill/>
        </p:spPr>
        <p:txBody>
          <a:bodyPr wrap="square" rtlCol="0">
            <a:spAutoFit/>
          </a:bodyPr>
          <a:lstStyle/>
          <a:p>
            <a:r>
              <a:rPr lang="en-IN" sz="1800" b="1" dirty="0"/>
              <a:t>percentage of people recovered</a:t>
            </a:r>
            <a:endParaRPr lang="en-IN" b="1" dirty="0"/>
          </a:p>
        </p:txBody>
      </p:sp>
      <p:pic>
        <p:nvPicPr>
          <p:cNvPr id="13" name="Picture 12">
            <a:extLst>
              <a:ext uri="{FF2B5EF4-FFF2-40B4-BE49-F238E27FC236}">
                <a16:creationId xmlns:a16="http://schemas.microsoft.com/office/drawing/2014/main" id="{F2DA48EF-0B7A-AC21-CAED-0B427803FE4E}"/>
              </a:ext>
            </a:extLst>
          </p:cNvPr>
          <p:cNvPicPr>
            <a:picLocks noChangeAspect="1"/>
          </p:cNvPicPr>
          <p:nvPr/>
        </p:nvPicPr>
        <p:blipFill>
          <a:blip r:embed="rId2"/>
          <a:stretch>
            <a:fillRect/>
          </a:stretch>
        </p:blipFill>
        <p:spPr>
          <a:xfrm>
            <a:off x="825500" y="3713922"/>
            <a:ext cx="3962400" cy="2551331"/>
          </a:xfrm>
          <a:prstGeom prst="rect">
            <a:avLst/>
          </a:prstGeom>
        </p:spPr>
      </p:pic>
      <p:pic>
        <p:nvPicPr>
          <p:cNvPr id="4" name="Picture 3">
            <a:extLst>
              <a:ext uri="{FF2B5EF4-FFF2-40B4-BE49-F238E27FC236}">
                <a16:creationId xmlns:a16="http://schemas.microsoft.com/office/drawing/2014/main" id="{20538D29-8A93-0536-86DC-F5545208FC4D}"/>
              </a:ext>
            </a:extLst>
          </p:cNvPr>
          <p:cNvPicPr>
            <a:picLocks noChangeAspect="1"/>
          </p:cNvPicPr>
          <p:nvPr/>
        </p:nvPicPr>
        <p:blipFill>
          <a:blip r:embed="rId3"/>
          <a:stretch>
            <a:fillRect/>
          </a:stretch>
        </p:blipFill>
        <p:spPr>
          <a:xfrm>
            <a:off x="762000" y="1648814"/>
            <a:ext cx="2819400" cy="2161185"/>
          </a:xfrm>
          <a:prstGeom prst="rect">
            <a:avLst/>
          </a:prstGeom>
        </p:spPr>
      </p:pic>
      <p:sp>
        <p:nvSpPr>
          <p:cNvPr id="5" name="TextBox 4">
            <a:extLst>
              <a:ext uri="{FF2B5EF4-FFF2-40B4-BE49-F238E27FC236}">
                <a16:creationId xmlns:a16="http://schemas.microsoft.com/office/drawing/2014/main" id="{E1E5303A-79A2-128C-30C9-B9E96B327028}"/>
              </a:ext>
            </a:extLst>
          </p:cNvPr>
          <p:cNvSpPr txBox="1"/>
          <p:nvPr/>
        </p:nvSpPr>
        <p:spPr>
          <a:xfrm>
            <a:off x="990600" y="6265253"/>
            <a:ext cx="2773670" cy="369332"/>
          </a:xfrm>
          <a:prstGeom prst="rect">
            <a:avLst/>
          </a:prstGeom>
          <a:noFill/>
        </p:spPr>
        <p:txBody>
          <a:bodyPr wrap="square" rtlCol="0">
            <a:spAutoFit/>
          </a:bodyPr>
          <a:lstStyle/>
          <a:p>
            <a:r>
              <a:rPr lang="en-US" b="1" dirty="0"/>
              <a:t>Percentage of people died</a:t>
            </a:r>
            <a:endParaRPr lang="en-IN" b="1" dirty="0"/>
          </a:p>
        </p:txBody>
      </p:sp>
      <p:pic>
        <p:nvPicPr>
          <p:cNvPr id="6" name="Content Placeholder 4">
            <a:extLst>
              <a:ext uri="{FF2B5EF4-FFF2-40B4-BE49-F238E27FC236}">
                <a16:creationId xmlns:a16="http://schemas.microsoft.com/office/drawing/2014/main" id="{48FC593C-B25F-DAE6-7D72-736AF6ADDF82}"/>
              </a:ext>
            </a:extLst>
          </p:cNvPr>
          <p:cNvPicPr>
            <a:picLocks noChangeAspect="1"/>
          </p:cNvPicPr>
          <p:nvPr/>
        </p:nvPicPr>
        <p:blipFill>
          <a:blip r:embed="rId4"/>
          <a:stretch>
            <a:fillRect/>
          </a:stretch>
        </p:blipFill>
        <p:spPr>
          <a:xfrm>
            <a:off x="4851400" y="1562200"/>
            <a:ext cx="7340600" cy="2551331"/>
          </a:xfrm>
          <a:prstGeom prst="rect">
            <a:avLst/>
          </a:prstGeom>
        </p:spPr>
      </p:pic>
      <p:pic>
        <p:nvPicPr>
          <p:cNvPr id="7" name="Picture 6">
            <a:extLst>
              <a:ext uri="{FF2B5EF4-FFF2-40B4-BE49-F238E27FC236}">
                <a16:creationId xmlns:a16="http://schemas.microsoft.com/office/drawing/2014/main" id="{BAC20C80-F21E-775C-67E9-7784F88919FE}"/>
              </a:ext>
            </a:extLst>
          </p:cNvPr>
          <p:cNvPicPr>
            <a:picLocks noChangeAspect="1"/>
          </p:cNvPicPr>
          <p:nvPr/>
        </p:nvPicPr>
        <p:blipFill>
          <a:blip r:embed="rId5"/>
          <a:stretch>
            <a:fillRect/>
          </a:stretch>
        </p:blipFill>
        <p:spPr>
          <a:xfrm>
            <a:off x="4851400" y="4468199"/>
            <a:ext cx="7340600" cy="2694601"/>
          </a:xfrm>
          <a:prstGeom prst="rect">
            <a:avLst/>
          </a:prstGeom>
        </p:spPr>
      </p:pic>
      <p:pic>
        <p:nvPicPr>
          <p:cNvPr id="12" name="Picture 11">
            <a:extLst>
              <a:ext uri="{FF2B5EF4-FFF2-40B4-BE49-F238E27FC236}">
                <a16:creationId xmlns:a16="http://schemas.microsoft.com/office/drawing/2014/main" id="{1AC7038E-C52F-B1FE-4CFD-9E7295C0B81E}"/>
              </a:ext>
            </a:extLst>
          </p:cNvPr>
          <p:cNvPicPr>
            <a:picLocks noChangeAspect="1"/>
          </p:cNvPicPr>
          <p:nvPr/>
        </p:nvPicPr>
        <p:blipFill>
          <a:blip r:embed="rId6"/>
          <a:stretch>
            <a:fillRect/>
          </a:stretch>
        </p:blipFill>
        <p:spPr>
          <a:xfrm>
            <a:off x="7086600" y="1207532"/>
            <a:ext cx="2072820" cy="327688"/>
          </a:xfrm>
          <a:prstGeom prst="rect">
            <a:avLst/>
          </a:prstGeom>
        </p:spPr>
      </p:pic>
      <p:pic>
        <p:nvPicPr>
          <p:cNvPr id="16" name="Picture 15">
            <a:extLst>
              <a:ext uri="{FF2B5EF4-FFF2-40B4-BE49-F238E27FC236}">
                <a16:creationId xmlns:a16="http://schemas.microsoft.com/office/drawing/2014/main" id="{F34C2A0F-2122-E734-0A1B-61D442D4CDD1}"/>
              </a:ext>
            </a:extLst>
          </p:cNvPr>
          <p:cNvPicPr>
            <a:picLocks noChangeAspect="1"/>
          </p:cNvPicPr>
          <p:nvPr/>
        </p:nvPicPr>
        <p:blipFill>
          <a:blip r:embed="rId7"/>
          <a:stretch>
            <a:fillRect/>
          </a:stretch>
        </p:blipFill>
        <p:spPr>
          <a:xfrm>
            <a:off x="4851400" y="3862049"/>
            <a:ext cx="2766300" cy="502964"/>
          </a:xfrm>
          <a:prstGeom prst="rect">
            <a:avLst/>
          </a:prstGeom>
        </p:spPr>
      </p:pic>
    </p:spTree>
    <p:extLst>
      <p:ext uri="{BB962C8B-B14F-4D97-AF65-F5344CB8AC3E}">
        <p14:creationId xmlns:p14="http://schemas.microsoft.com/office/powerpoint/2010/main" val="161594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E247FAF6-F20A-3506-1DB1-16BDEF49460F}"/>
              </a:ext>
            </a:extLst>
          </p:cNvPr>
          <p:cNvSpPr>
            <a:spLocks noGrp="1"/>
          </p:cNvSpPr>
          <p:nvPr>
            <p:ph idx="4294967295"/>
          </p:nvPr>
        </p:nvSpPr>
        <p:spPr>
          <a:xfrm>
            <a:off x="0" y="1066800"/>
            <a:ext cx="10972800" cy="4419600"/>
          </a:xfrm>
        </p:spPr>
        <p:txBody>
          <a:bodyPr>
            <a:normAutofit/>
          </a:bodyPr>
          <a:lstStyle/>
          <a:p>
            <a:endParaRPr lang="en-IN" sz="15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DCF801D3-15B1-D466-1AF2-FBD2926200F8}"/>
              </a:ext>
            </a:extLst>
          </p:cNvPr>
          <p:cNvSpPr txBox="1"/>
          <p:nvPr/>
        </p:nvSpPr>
        <p:spPr>
          <a:xfrm>
            <a:off x="1905000" y="5935667"/>
            <a:ext cx="7772400" cy="646331"/>
          </a:xfrm>
          <a:prstGeom prst="rect">
            <a:avLst/>
          </a:prstGeom>
          <a:noFill/>
        </p:spPr>
        <p:txBody>
          <a:bodyPr wrap="square" rtlCol="0">
            <a:spAutoFit/>
          </a:bodyPr>
          <a:lstStyle/>
          <a:p>
            <a:r>
              <a:rPr lang="en-US" dirty="0"/>
              <a:t>T</a:t>
            </a:r>
            <a:r>
              <a:rPr lang="en-IN" dirty="0"/>
              <a:t>his is a plot of age distribution against death status. Red is for not dead , blue is for dead</a:t>
            </a:r>
          </a:p>
        </p:txBody>
      </p:sp>
      <p:pic>
        <p:nvPicPr>
          <p:cNvPr id="3" name="Picture 2">
            <a:extLst>
              <a:ext uri="{FF2B5EF4-FFF2-40B4-BE49-F238E27FC236}">
                <a16:creationId xmlns:a16="http://schemas.microsoft.com/office/drawing/2014/main" id="{CE5AFEA1-22BB-91BB-5907-746120F61AFB}"/>
              </a:ext>
            </a:extLst>
          </p:cNvPr>
          <p:cNvPicPr>
            <a:picLocks noChangeAspect="1"/>
          </p:cNvPicPr>
          <p:nvPr/>
        </p:nvPicPr>
        <p:blipFill>
          <a:blip r:embed="rId2"/>
          <a:stretch>
            <a:fillRect/>
          </a:stretch>
        </p:blipFill>
        <p:spPr>
          <a:xfrm>
            <a:off x="1935146" y="2134862"/>
            <a:ext cx="7712108" cy="3810330"/>
          </a:xfrm>
          <a:prstGeom prst="rect">
            <a:avLst/>
          </a:prstGeom>
        </p:spPr>
      </p:pic>
    </p:spTree>
    <p:extLst>
      <p:ext uri="{BB962C8B-B14F-4D97-AF65-F5344CB8AC3E}">
        <p14:creationId xmlns:p14="http://schemas.microsoft.com/office/powerpoint/2010/main" val="2709900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1C957-D653-783F-55E9-D55DFB215123}"/>
              </a:ext>
            </a:extLst>
          </p:cNvPr>
          <p:cNvSpPr>
            <a:spLocks noGrp="1"/>
          </p:cNvSpPr>
          <p:nvPr>
            <p:ph type="title"/>
          </p:nvPr>
        </p:nvSpPr>
        <p:spPr>
          <a:xfrm>
            <a:off x="609600" y="261938"/>
            <a:ext cx="10972800" cy="1143000"/>
          </a:xfrm>
        </p:spPr>
        <p:txBody>
          <a:bodyPr anchor="t">
            <a:normAutofit/>
          </a:bodyPr>
          <a:lstStyle/>
          <a:p>
            <a:r>
              <a:rPr lang="en-IN" sz="3200" b="1" u="sng" dirty="0">
                <a:latin typeface="Arial" panose="020B0604020202020204" pitchFamily="34" charset="0"/>
                <a:cs typeface="Arial" panose="020B0604020202020204" pitchFamily="34" charset="0"/>
              </a:rPr>
              <a:t>Checking</a:t>
            </a:r>
            <a:r>
              <a:rPr lang="en-IN" b="1" u="sng" dirty="0">
                <a:latin typeface="Arial" panose="020B0604020202020204" pitchFamily="34" charset="0"/>
                <a:cs typeface="Arial" panose="020B0604020202020204" pitchFamily="34" charset="0"/>
              </a:rPr>
              <a:t> </a:t>
            </a:r>
            <a:r>
              <a:rPr lang="en-IN" sz="3200" b="1" u="sng" dirty="0">
                <a:latin typeface="Arial" panose="020B0604020202020204" pitchFamily="34" charset="0"/>
                <a:cs typeface="Arial" panose="020B0604020202020204" pitchFamily="34" charset="0"/>
              </a:rPr>
              <a:t>for Multicollinearity</a:t>
            </a:r>
            <a:r>
              <a:rPr lang="en-IN" sz="3200" b="1" dirty="0">
                <a:latin typeface="Arial" panose="020B0604020202020204" pitchFamily="34" charset="0"/>
                <a:cs typeface="Arial" panose="020B0604020202020204" pitchFamily="34" charset="0"/>
              </a:rPr>
              <a:t>                  </a:t>
            </a:r>
            <a:endParaRPr lang="en-IN" sz="3200" b="1" u="sng"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53666899-78F0-1023-4911-EECB41A96C5E}"/>
              </a:ext>
            </a:extLst>
          </p:cNvPr>
          <p:cNvPicPr>
            <a:picLocks noGrp="1" noChangeAspect="1"/>
          </p:cNvPicPr>
          <p:nvPr>
            <p:ph idx="1"/>
          </p:nvPr>
        </p:nvPicPr>
        <p:blipFill>
          <a:blip r:embed="rId3"/>
          <a:stretch>
            <a:fillRect/>
          </a:stretch>
        </p:blipFill>
        <p:spPr>
          <a:xfrm>
            <a:off x="381000" y="1066801"/>
            <a:ext cx="11353800" cy="4067666"/>
          </a:xfrm>
        </p:spPr>
      </p:pic>
      <p:sp>
        <p:nvSpPr>
          <p:cNvPr id="6" name="TextBox 5">
            <a:extLst>
              <a:ext uri="{FF2B5EF4-FFF2-40B4-BE49-F238E27FC236}">
                <a16:creationId xmlns:a16="http://schemas.microsoft.com/office/drawing/2014/main" id="{6006C56D-E3A7-EA9D-34C4-A537C07322D8}"/>
              </a:ext>
            </a:extLst>
          </p:cNvPr>
          <p:cNvSpPr txBox="1"/>
          <p:nvPr/>
        </p:nvSpPr>
        <p:spPr>
          <a:xfrm>
            <a:off x="990600" y="5105400"/>
            <a:ext cx="9372600" cy="646331"/>
          </a:xfrm>
          <a:prstGeom prst="rect">
            <a:avLst/>
          </a:prstGeom>
          <a:noFill/>
        </p:spPr>
        <p:txBody>
          <a:bodyPr wrap="square" rtlCol="0">
            <a:spAutoFit/>
          </a:bodyPr>
          <a:lstStyle/>
          <a:p>
            <a:pPr lvl="0"/>
            <a:r>
              <a:rPr lang="en-IN" dirty="0"/>
              <a:t>The SYMPTOM1, SYMPTOM2,SYMPTOM3,SYMPTOM4 And SYMPTOM 5 has high Positive Correlation. So there will be Presence of Multicollinearity between these features</a:t>
            </a:r>
          </a:p>
        </p:txBody>
      </p:sp>
    </p:spTree>
    <p:extLst>
      <p:ext uri="{BB962C8B-B14F-4D97-AF65-F5344CB8AC3E}">
        <p14:creationId xmlns:p14="http://schemas.microsoft.com/office/powerpoint/2010/main" val="97047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D500-58F5-828C-3D4C-386B4D4D93A8}"/>
              </a:ext>
            </a:extLst>
          </p:cNvPr>
          <p:cNvSpPr>
            <a:spLocks noGrp="1"/>
          </p:cNvSpPr>
          <p:nvPr>
            <p:ph type="title"/>
          </p:nvPr>
        </p:nvSpPr>
        <p:spPr>
          <a:xfrm>
            <a:off x="609599" y="261938"/>
            <a:ext cx="8001001" cy="881062"/>
          </a:xfrm>
        </p:spPr>
        <p:txBody>
          <a:bodyPr>
            <a:normAutofit/>
          </a:bodyPr>
          <a:lstStyle/>
          <a:p>
            <a:pPr algn="l"/>
            <a:r>
              <a:rPr lang="en-IN" sz="2400" b="1" i="0" u="sng" dirty="0">
                <a:solidFill>
                  <a:srgbClr val="000000"/>
                </a:solidFill>
                <a:effectLst/>
                <a:latin typeface="Helvetica Neue"/>
              </a:rPr>
              <a:t>BALANCING THE TARGET VARIABLE</a:t>
            </a:r>
          </a:p>
        </p:txBody>
      </p:sp>
      <p:sp>
        <p:nvSpPr>
          <p:cNvPr id="7" name="TextBox 6">
            <a:extLst>
              <a:ext uri="{FF2B5EF4-FFF2-40B4-BE49-F238E27FC236}">
                <a16:creationId xmlns:a16="http://schemas.microsoft.com/office/drawing/2014/main" id="{C92F62C7-CEAD-F9C1-2D6B-0280ECA7B186}"/>
              </a:ext>
            </a:extLst>
          </p:cNvPr>
          <p:cNvSpPr txBox="1"/>
          <p:nvPr/>
        </p:nvSpPr>
        <p:spPr>
          <a:xfrm>
            <a:off x="6400800" y="1676400"/>
            <a:ext cx="3505200" cy="369332"/>
          </a:xfrm>
          <a:prstGeom prst="rect">
            <a:avLst/>
          </a:prstGeom>
          <a:noFill/>
        </p:spPr>
        <p:txBody>
          <a:bodyPr wrap="square" rtlCol="0">
            <a:spAutoFit/>
          </a:bodyPr>
          <a:lstStyle/>
          <a:p>
            <a:pPr algn="ctr"/>
            <a:r>
              <a:rPr lang="en-US" b="1" dirty="0"/>
              <a:t>USING SMOTE</a:t>
            </a:r>
            <a:endParaRPr lang="en-IN" b="1" dirty="0"/>
          </a:p>
        </p:txBody>
      </p:sp>
      <p:sp>
        <p:nvSpPr>
          <p:cNvPr id="10" name="TextBox 9">
            <a:extLst>
              <a:ext uri="{FF2B5EF4-FFF2-40B4-BE49-F238E27FC236}">
                <a16:creationId xmlns:a16="http://schemas.microsoft.com/office/drawing/2014/main" id="{4C59BA69-8073-70B2-BD97-6B473CB7E4BD}"/>
              </a:ext>
            </a:extLst>
          </p:cNvPr>
          <p:cNvSpPr txBox="1"/>
          <p:nvPr/>
        </p:nvSpPr>
        <p:spPr>
          <a:xfrm>
            <a:off x="1295400" y="1192496"/>
            <a:ext cx="3276600" cy="369332"/>
          </a:xfrm>
          <a:prstGeom prst="rect">
            <a:avLst/>
          </a:prstGeom>
          <a:noFill/>
        </p:spPr>
        <p:txBody>
          <a:bodyPr wrap="square" rtlCol="0">
            <a:spAutoFit/>
          </a:bodyPr>
          <a:lstStyle/>
          <a:p>
            <a:r>
              <a:rPr lang="en-US" b="1" dirty="0"/>
              <a:t>IMBALANCED TARGET VARIABLE</a:t>
            </a:r>
            <a:endParaRPr lang="en-IN" b="1" dirty="0"/>
          </a:p>
        </p:txBody>
      </p:sp>
      <p:pic>
        <p:nvPicPr>
          <p:cNvPr id="8" name="Content Placeholder 7">
            <a:extLst>
              <a:ext uri="{FF2B5EF4-FFF2-40B4-BE49-F238E27FC236}">
                <a16:creationId xmlns:a16="http://schemas.microsoft.com/office/drawing/2014/main" id="{B5AC4DCF-3B99-C51B-41BF-4934E470C054}"/>
              </a:ext>
            </a:extLst>
          </p:cNvPr>
          <p:cNvPicPr>
            <a:picLocks noGrp="1" noChangeAspect="1"/>
          </p:cNvPicPr>
          <p:nvPr>
            <p:ph idx="1"/>
          </p:nvPr>
        </p:nvPicPr>
        <p:blipFill>
          <a:blip r:embed="rId2"/>
          <a:stretch>
            <a:fillRect/>
          </a:stretch>
        </p:blipFill>
        <p:spPr>
          <a:xfrm>
            <a:off x="685803" y="1598772"/>
            <a:ext cx="5959356" cy="2446232"/>
          </a:xfrm>
        </p:spPr>
      </p:pic>
      <p:pic>
        <p:nvPicPr>
          <p:cNvPr id="4" name="Picture 3">
            <a:extLst>
              <a:ext uri="{FF2B5EF4-FFF2-40B4-BE49-F238E27FC236}">
                <a16:creationId xmlns:a16="http://schemas.microsoft.com/office/drawing/2014/main" id="{440208CF-9FFC-194F-CF24-03EA5767D302}"/>
              </a:ext>
            </a:extLst>
          </p:cNvPr>
          <p:cNvPicPr>
            <a:picLocks noChangeAspect="1"/>
          </p:cNvPicPr>
          <p:nvPr/>
        </p:nvPicPr>
        <p:blipFill>
          <a:blip r:embed="rId3"/>
          <a:stretch>
            <a:fillRect/>
          </a:stretch>
        </p:blipFill>
        <p:spPr>
          <a:xfrm>
            <a:off x="5638800" y="1447801"/>
            <a:ext cx="6248400" cy="2286000"/>
          </a:xfrm>
          <a:prstGeom prst="rect">
            <a:avLst/>
          </a:prstGeom>
        </p:spPr>
      </p:pic>
      <p:sp>
        <p:nvSpPr>
          <p:cNvPr id="6" name="TextBox 5">
            <a:extLst>
              <a:ext uri="{FF2B5EF4-FFF2-40B4-BE49-F238E27FC236}">
                <a16:creationId xmlns:a16="http://schemas.microsoft.com/office/drawing/2014/main" id="{26D8B567-A8C1-20E8-A197-81B0C9DB5F2A}"/>
              </a:ext>
            </a:extLst>
          </p:cNvPr>
          <p:cNvSpPr txBox="1"/>
          <p:nvPr/>
        </p:nvSpPr>
        <p:spPr>
          <a:xfrm>
            <a:off x="1000027" y="4115562"/>
            <a:ext cx="6096000" cy="1600438"/>
          </a:xfrm>
          <a:prstGeom prst="rect">
            <a:avLst/>
          </a:prstGeom>
          <a:noFill/>
        </p:spPr>
        <p:txBody>
          <a:bodyPr wrap="square">
            <a:spAutoFit/>
          </a:bodyPr>
          <a:lstStyle/>
          <a:p>
            <a:pPr algn="ctr"/>
            <a:r>
              <a:rPr lang="en-US" sz="2200" b="1" u="sng" dirty="0"/>
              <a:t>ENCODING THE CATEGORICAL FEATURES USING WEIGHT OF EVIDENCE ENCODING</a:t>
            </a:r>
          </a:p>
          <a:p>
            <a:endParaRPr lang="en-US" b="1" u="sng" dirty="0"/>
          </a:p>
          <a:p>
            <a:endParaRPr lang="en-US" b="1" u="sng" dirty="0"/>
          </a:p>
          <a:p>
            <a:endParaRPr lang="en-IN" dirty="0"/>
          </a:p>
        </p:txBody>
      </p:sp>
      <p:pic>
        <p:nvPicPr>
          <p:cNvPr id="9" name="Content Placeholder 6">
            <a:extLst>
              <a:ext uri="{FF2B5EF4-FFF2-40B4-BE49-F238E27FC236}">
                <a16:creationId xmlns:a16="http://schemas.microsoft.com/office/drawing/2014/main" id="{928DC7CF-F88F-C219-B618-602213A3FE0C}"/>
              </a:ext>
            </a:extLst>
          </p:cNvPr>
          <p:cNvPicPr>
            <a:picLocks noChangeAspect="1"/>
          </p:cNvPicPr>
          <p:nvPr/>
        </p:nvPicPr>
        <p:blipFill>
          <a:blip r:embed="rId4"/>
          <a:stretch>
            <a:fillRect/>
          </a:stretch>
        </p:blipFill>
        <p:spPr>
          <a:xfrm>
            <a:off x="685803" y="4800600"/>
            <a:ext cx="10515597" cy="1824037"/>
          </a:xfrm>
          <a:prstGeom prst="rect">
            <a:avLst/>
          </a:prstGeom>
        </p:spPr>
      </p:pic>
    </p:spTree>
    <p:extLst>
      <p:ext uri="{BB962C8B-B14F-4D97-AF65-F5344CB8AC3E}">
        <p14:creationId xmlns:p14="http://schemas.microsoft.com/office/powerpoint/2010/main" val="338691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55C6-C5F7-6155-497D-BF8CF29D6C0C}"/>
              </a:ext>
            </a:extLst>
          </p:cNvPr>
          <p:cNvSpPr>
            <a:spLocks noGrp="1"/>
          </p:cNvSpPr>
          <p:nvPr>
            <p:ph type="title"/>
          </p:nvPr>
        </p:nvSpPr>
        <p:spPr>
          <a:xfrm>
            <a:off x="609600" y="162547"/>
            <a:ext cx="10972800" cy="1143000"/>
          </a:xfrm>
        </p:spPr>
        <p:txBody>
          <a:bodyPr>
            <a:normAutofit/>
          </a:bodyPr>
          <a:lstStyle/>
          <a:p>
            <a:pPr algn="l"/>
            <a:r>
              <a:rPr lang="en-US" b="1" u="sng" dirty="0"/>
              <a:t>BUILDING FULL MODEL</a:t>
            </a:r>
            <a:endParaRPr lang="en-IN" b="1" u="sng" dirty="0"/>
          </a:p>
        </p:txBody>
      </p:sp>
      <p:sp>
        <p:nvSpPr>
          <p:cNvPr id="8" name="Rectangle 7">
            <a:extLst>
              <a:ext uri="{FF2B5EF4-FFF2-40B4-BE49-F238E27FC236}">
                <a16:creationId xmlns:a16="http://schemas.microsoft.com/office/drawing/2014/main" id="{0F4F24F3-604F-C179-EAF8-D302D1E437EF}"/>
              </a:ext>
            </a:extLst>
          </p:cNvPr>
          <p:cNvSpPr/>
          <p:nvPr/>
        </p:nvSpPr>
        <p:spPr>
          <a:xfrm>
            <a:off x="1219200" y="3414920"/>
            <a:ext cx="2941983" cy="31142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USING LOGISTICREGRESSION</a:t>
            </a:r>
            <a:endParaRPr lang="en-IN" b="1" dirty="0"/>
          </a:p>
        </p:txBody>
      </p:sp>
      <p:sp>
        <p:nvSpPr>
          <p:cNvPr id="9" name="Arrow: Right 8">
            <a:extLst>
              <a:ext uri="{FF2B5EF4-FFF2-40B4-BE49-F238E27FC236}">
                <a16:creationId xmlns:a16="http://schemas.microsoft.com/office/drawing/2014/main" id="{5ECDFC3D-6FEB-13B2-41C1-3F530756D2D3}"/>
              </a:ext>
            </a:extLst>
          </p:cNvPr>
          <p:cNvSpPr/>
          <p:nvPr/>
        </p:nvSpPr>
        <p:spPr>
          <a:xfrm rot="5400000">
            <a:off x="2261152" y="3751194"/>
            <a:ext cx="223630" cy="1739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39545155-7414-48D3-8DC0-70F72B75F862}"/>
              </a:ext>
            </a:extLst>
          </p:cNvPr>
          <p:cNvSpPr/>
          <p:nvPr/>
        </p:nvSpPr>
        <p:spPr>
          <a:xfrm>
            <a:off x="4866771" y="1726096"/>
            <a:ext cx="1534029" cy="255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USING LOGIT</a:t>
            </a:r>
            <a:endParaRPr lang="en-IN" b="1" dirty="0"/>
          </a:p>
        </p:txBody>
      </p:sp>
      <p:sp>
        <p:nvSpPr>
          <p:cNvPr id="12" name="Arrow: Right 11">
            <a:extLst>
              <a:ext uri="{FF2B5EF4-FFF2-40B4-BE49-F238E27FC236}">
                <a16:creationId xmlns:a16="http://schemas.microsoft.com/office/drawing/2014/main" id="{554EF5AE-9171-F30A-3BAB-ADF81DB959F9}"/>
              </a:ext>
            </a:extLst>
          </p:cNvPr>
          <p:cNvSpPr/>
          <p:nvPr/>
        </p:nvSpPr>
        <p:spPr>
          <a:xfrm>
            <a:off x="6400800" y="1779105"/>
            <a:ext cx="294770" cy="1732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B5373E99-86A0-6618-C9B1-E76509D97B15}"/>
              </a:ext>
            </a:extLst>
          </p:cNvPr>
          <p:cNvCxnSpPr>
            <a:cxnSpLocks/>
          </p:cNvCxnSpPr>
          <p:nvPr/>
        </p:nvCxnSpPr>
        <p:spPr>
          <a:xfrm>
            <a:off x="685800" y="4008782"/>
            <a:ext cx="4956222"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037D4181-E1FE-7174-E418-D6F1C4477B28}"/>
              </a:ext>
            </a:extLst>
          </p:cNvPr>
          <p:cNvCxnSpPr>
            <a:cxnSpLocks/>
          </p:cNvCxnSpPr>
          <p:nvPr/>
        </p:nvCxnSpPr>
        <p:spPr>
          <a:xfrm>
            <a:off x="5607280" y="4008782"/>
            <a:ext cx="14148" cy="1706218"/>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855C27F2-E13A-0B3C-A704-36F8B8DFB6B4}"/>
              </a:ext>
            </a:extLst>
          </p:cNvPr>
          <p:cNvCxnSpPr>
            <a:cxnSpLocks/>
          </p:cNvCxnSpPr>
          <p:nvPr/>
        </p:nvCxnSpPr>
        <p:spPr>
          <a:xfrm>
            <a:off x="705678" y="4008782"/>
            <a:ext cx="0" cy="1706218"/>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9A5CB685-71A4-17F8-CA07-083EC047438F}"/>
              </a:ext>
            </a:extLst>
          </p:cNvPr>
          <p:cNvCxnSpPr>
            <a:cxnSpLocks/>
          </p:cNvCxnSpPr>
          <p:nvPr/>
        </p:nvCxnSpPr>
        <p:spPr>
          <a:xfrm flipH="1">
            <a:off x="685800" y="5715000"/>
            <a:ext cx="493562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89719D7D-ECCB-DDA2-E5E0-31CE627BA17D}"/>
              </a:ext>
            </a:extLst>
          </p:cNvPr>
          <p:cNvCxnSpPr/>
          <p:nvPr/>
        </p:nvCxnSpPr>
        <p:spPr>
          <a:xfrm>
            <a:off x="6695570" y="1676400"/>
            <a:ext cx="0" cy="4919662"/>
          </a:xfrm>
          <a:prstGeom prst="line">
            <a:avLst/>
          </a:prstGeom>
        </p:spPr>
        <p:style>
          <a:lnRef idx="3">
            <a:schemeClr val="accent2"/>
          </a:lnRef>
          <a:fillRef idx="0">
            <a:schemeClr val="accent2"/>
          </a:fillRef>
          <a:effectRef idx="2">
            <a:schemeClr val="accent2"/>
          </a:effectRef>
          <a:fontRef idx="minor">
            <a:schemeClr val="tx1"/>
          </a:fontRef>
        </p:style>
      </p:cxnSp>
      <p:cxnSp>
        <p:nvCxnSpPr>
          <p:cNvPr id="39" name="Straight Connector 38">
            <a:extLst>
              <a:ext uri="{FF2B5EF4-FFF2-40B4-BE49-F238E27FC236}">
                <a16:creationId xmlns:a16="http://schemas.microsoft.com/office/drawing/2014/main" id="{506F587B-4486-AC39-3387-89C17C8C104E}"/>
              </a:ext>
            </a:extLst>
          </p:cNvPr>
          <p:cNvCxnSpPr>
            <a:cxnSpLocks/>
          </p:cNvCxnSpPr>
          <p:nvPr/>
        </p:nvCxnSpPr>
        <p:spPr>
          <a:xfrm>
            <a:off x="6695570" y="1676400"/>
            <a:ext cx="490008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A270AAEA-4FC6-CDEF-277E-5020E7ED0EBD}"/>
              </a:ext>
            </a:extLst>
          </p:cNvPr>
          <p:cNvCxnSpPr/>
          <p:nvPr/>
        </p:nvCxnSpPr>
        <p:spPr>
          <a:xfrm>
            <a:off x="11582400" y="1676400"/>
            <a:ext cx="0" cy="4919662"/>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3121AC79-8781-5B0D-0ACF-6E8C9C506266}"/>
              </a:ext>
            </a:extLst>
          </p:cNvPr>
          <p:cNvCxnSpPr>
            <a:cxnSpLocks/>
          </p:cNvCxnSpPr>
          <p:nvPr/>
        </p:nvCxnSpPr>
        <p:spPr>
          <a:xfrm flipV="1">
            <a:off x="6695570" y="6559515"/>
            <a:ext cx="4900085" cy="36547"/>
          </a:xfrm>
          <a:prstGeom prst="line">
            <a:avLst/>
          </a:prstGeom>
        </p:spPr>
        <p:style>
          <a:lnRef idx="3">
            <a:schemeClr val="accent2"/>
          </a:lnRef>
          <a:fillRef idx="0">
            <a:schemeClr val="accent2"/>
          </a:fillRef>
          <a:effectRef idx="2">
            <a:schemeClr val="accent2"/>
          </a:effectRef>
          <a:fontRef idx="minor">
            <a:schemeClr val="tx1"/>
          </a:fontRef>
        </p:style>
      </p:cxnSp>
      <p:pic>
        <p:nvPicPr>
          <p:cNvPr id="4" name="Picture 3">
            <a:extLst>
              <a:ext uri="{FF2B5EF4-FFF2-40B4-BE49-F238E27FC236}">
                <a16:creationId xmlns:a16="http://schemas.microsoft.com/office/drawing/2014/main" id="{56D43F22-1862-B744-0446-B03070A12295}"/>
              </a:ext>
            </a:extLst>
          </p:cNvPr>
          <p:cNvPicPr>
            <a:picLocks noChangeAspect="1"/>
          </p:cNvPicPr>
          <p:nvPr/>
        </p:nvPicPr>
        <p:blipFill>
          <a:blip r:embed="rId2"/>
          <a:stretch>
            <a:fillRect/>
          </a:stretch>
        </p:blipFill>
        <p:spPr>
          <a:xfrm>
            <a:off x="6708320" y="1676400"/>
            <a:ext cx="4860823" cy="4866393"/>
          </a:xfrm>
          <a:prstGeom prst="rect">
            <a:avLst/>
          </a:prstGeom>
        </p:spPr>
      </p:pic>
      <p:pic>
        <p:nvPicPr>
          <p:cNvPr id="14" name="Content Placeholder 13">
            <a:extLst>
              <a:ext uri="{FF2B5EF4-FFF2-40B4-BE49-F238E27FC236}">
                <a16:creationId xmlns:a16="http://schemas.microsoft.com/office/drawing/2014/main" id="{A14CD4AA-B645-42D0-32E2-250DD991ADDA}"/>
              </a:ext>
            </a:extLst>
          </p:cNvPr>
          <p:cNvPicPr>
            <a:picLocks noGrp="1" noChangeAspect="1"/>
          </p:cNvPicPr>
          <p:nvPr>
            <p:ph idx="1"/>
          </p:nvPr>
        </p:nvPicPr>
        <p:blipFill>
          <a:blip r:embed="rId3"/>
          <a:stretch>
            <a:fillRect/>
          </a:stretch>
        </p:blipFill>
        <p:spPr>
          <a:xfrm>
            <a:off x="772921" y="4090573"/>
            <a:ext cx="4778542" cy="1614646"/>
          </a:xfrm>
        </p:spPr>
      </p:pic>
    </p:spTree>
    <p:extLst>
      <p:ext uri="{BB962C8B-B14F-4D97-AF65-F5344CB8AC3E}">
        <p14:creationId xmlns:p14="http://schemas.microsoft.com/office/powerpoint/2010/main" val="637289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8380</TotalTime>
  <Words>943</Words>
  <Application>Microsoft Office PowerPoint</Application>
  <PresentationFormat>Widescreen</PresentationFormat>
  <Paragraphs>108</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Forte</vt:lpstr>
      <vt:lpstr>Helvetica Neue</vt:lpstr>
      <vt:lpstr>Open Sans</vt:lpstr>
      <vt:lpstr>Wingdings</vt:lpstr>
      <vt:lpstr>Office Theme</vt:lpstr>
      <vt:lpstr>Life Threatening Prediction due to the adverse effects of Covid-19 Vaccination </vt:lpstr>
      <vt:lpstr>INDUSTRY REVIEW</vt:lpstr>
      <vt:lpstr>Business Problem &amp; Solution Approach </vt:lpstr>
      <vt:lpstr>UNDERSTANDING THE DATASET</vt:lpstr>
      <vt:lpstr>EXPLORATORY DATA ANALYSIS(EDA)</vt:lpstr>
      <vt:lpstr>PowerPoint Presentation</vt:lpstr>
      <vt:lpstr>Checking for Multicollinearity                  </vt:lpstr>
      <vt:lpstr>BALANCING THE TARGET VARIABLE</vt:lpstr>
      <vt:lpstr>BUILDING FULL MODEL</vt:lpstr>
      <vt:lpstr>FEATURE SELECTION</vt:lpstr>
      <vt:lpstr> ROC CURVE BEFORE AND AFTER FEATURE SELECTION              </vt:lpstr>
      <vt:lpstr>DECISION TREE                    RANDOM FOREST           </vt:lpstr>
      <vt:lpstr>ROC AUC CURVE                            CONFUSION   COMPARISON                                  MATRIX      </vt:lpstr>
      <vt:lpstr>MODEL BUILDING USING IMPORTANT FEATURES USING ADABOOST</vt:lpstr>
      <vt:lpstr>MODEL BUILDING USING IMPORTANT FEATURES USING GRADIENT BOOSTING</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Reshma Aswin</cp:lastModifiedBy>
  <cp:revision>342</cp:revision>
  <dcterms:created xsi:type="dcterms:W3CDTF">2017-03-30T12:09:41Z</dcterms:created>
  <dcterms:modified xsi:type="dcterms:W3CDTF">2022-09-25T12:00:53Z</dcterms:modified>
</cp:coreProperties>
</file>