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bee74279f_6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bee74279f_6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c183e901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c183e901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bee74279f_6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bee74279f_6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c7a4a3f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c7a4a3f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bee74279f_6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bee74279f_6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Relevant information (Job Title, Sick Leave Hours) found in HumanResources.Employee. Also joined HumanResources.Department for additional information on Job Department and Department Category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bee74279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bee7427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There are 67 unique jobs at AdventureWorks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Of those, 28 are job titles held by only one person (42%)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There are only 10 job titles held by five or more people (15%)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Analysis by job title is too granular for useful statistical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possible other divisions - Organisation Level and Job Department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bee74279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bee74279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c7c40f4e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c7c40f4e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bee74279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bee74279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Median sick leave peaks at Level 3, with 49 annual hours. Decreases to 44 at Level 2 and 32.5 at Level 1. CEO gets the good hours at 69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Median sick leave at Level 4 is 45 hours, but has a larger range and IQR than Level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c8be741de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c8be741de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bc2ea28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bc2ea28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bee74279f_6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bee74279f_6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bee74279f_6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bee74279f_6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bee74279f_6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bee74279f_6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bee74279f_6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bee74279f_6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Sales.vStoreWithDemographics view, which pulls and expands XML data from Sales.Store.Demographics column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bee74279f_6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3bee74279f_6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be13e231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be13e231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c8be741de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c8be741de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be8322d0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be8322d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bee74279f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bee74279f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bea91a8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bea91a8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bc2ea28b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bc2ea28b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 used the bar plot that, </a:t>
            </a:r>
            <a:r>
              <a:rPr lang="en-GB"/>
              <a:t>t</a:t>
            </a:r>
            <a:r>
              <a:rPr lang="en-GB"/>
              <a:t>o illustrate all the regional sales in the best performing country. As you can see the southwest and Northwest are the most </a:t>
            </a:r>
            <a:r>
              <a:rPr lang="en-GB"/>
              <a:t>profitable</a:t>
            </a:r>
            <a:r>
              <a:rPr lang="en-GB"/>
              <a:t> regions in the US.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bee74279f_6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bee74279f_6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bee74279f_6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bee74279f_6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c8be741de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c8be741de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bee74279f_6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bee74279f_6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44725" y="1054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44725" y="10547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 amt="21000"/>
          </a:blip>
          <a:stretch>
            <a:fillRect/>
          </a:stretch>
        </p:blipFill>
        <p:spPr>
          <a:xfrm>
            <a:off x="7563575" y="111856"/>
            <a:ext cx="1457576" cy="4255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8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2832450" y="1964900"/>
            <a:ext cx="3479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Team 1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Interim Project</a:t>
            </a:r>
            <a:endParaRPr sz="3000"/>
          </a:p>
        </p:txBody>
      </p:sp>
      <p:sp>
        <p:nvSpPr>
          <p:cNvPr id="56" name="Google Shape;56;p13"/>
          <p:cNvSpPr txBox="1"/>
          <p:nvPr/>
        </p:nvSpPr>
        <p:spPr>
          <a:xfrm>
            <a:off x="2986350" y="3215600"/>
            <a:ext cx="317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chemeClr val="dk1"/>
                </a:solidFill>
              </a:rPr>
              <a:t>Cian, Cristiana, Hazel, Nina, Nonty</a:t>
            </a:r>
            <a:endParaRPr i="1" sz="1300"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449" y="774860"/>
            <a:ext cx="3479101" cy="101566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7176800" y="30150"/>
            <a:ext cx="1935300" cy="64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95000" y="1141050"/>
            <a:ext cx="81540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321475" y="0"/>
            <a:ext cx="815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R</a:t>
            </a:r>
            <a:r>
              <a:rPr b="1" lang="en-GB" sz="2000"/>
              <a:t>elationship between the different countries and annual revenue generated for each </a:t>
            </a:r>
            <a:endParaRPr b="1" sz="2000"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50" y="738425"/>
            <a:ext cx="8719700" cy="43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44725" y="1054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125"/>
            <a:ext cx="9143999" cy="4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6853875" y="1141050"/>
            <a:ext cx="2290200" cy="28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United States has 427 stores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Canada has 115 stores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Rest have 40 stores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495000" y="111525"/>
            <a:ext cx="815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Percentage of stores in each country</a:t>
            </a:r>
            <a:endParaRPr b="1" sz="2000"/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b="2799" l="0" r="0" t="-2800"/>
          <a:stretch/>
        </p:blipFill>
        <p:spPr>
          <a:xfrm>
            <a:off x="333475" y="607300"/>
            <a:ext cx="6520400" cy="44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220"/>
              <a:t>Insights / Findings</a:t>
            </a:r>
            <a:endParaRPr b="1" sz="1679"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44725" y="1054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 The US was generating more annual revenue because of the amount of stores they have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It also shows that the countries are doing well sales 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 In future more stores could be opened in the different countries. Allowing for expansion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80575" y="1828200"/>
            <a:ext cx="8520600" cy="14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20"/>
              <a:t>What is the relationship between</a:t>
            </a:r>
            <a:br>
              <a:rPr lang="en-GB" sz="3620"/>
            </a:br>
            <a:r>
              <a:rPr lang="en-GB" sz="3620"/>
              <a:t>sick leave and Job Title?</a:t>
            </a:r>
            <a:endParaRPr sz="3620"/>
          </a:p>
        </p:txBody>
      </p:sp>
      <p:sp>
        <p:nvSpPr>
          <p:cNvPr id="150" name="Google Shape;150;p26"/>
          <p:cNvSpPr txBox="1"/>
          <p:nvPr>
            <p:ph type="title"/>
          </p:nvPr>
        </p:nvSpPr>
        <p:spPr>
          <a:xfrm>
            <a:off x="380575" y="1264500"/>
            <a:ext cx="8520600" cy="5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-GB" sz="2320"/>
              <a:t>Question 4</a:t>
            </a:r>
            <a:endParaRPr sz="362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/>
        </p:nvSpPr>
        <p:spPr>
          <a:xfrm>
            <a:off x="2832450" y="240975"/>
            <a:ext cx="347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Sick Leave by Job Title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3">
            <a:alphaModFix/>
          </a:blip>
          <a:srcRect b="0" l="0" r="0" t="5356"/>
          <a:stretch/>
        </p:blipFill>
        <p:spPr>
          <a:xfrm>
            <a:off x="155288" y="698400"/>
            <a:ext cx="8833423" cy="421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7402725" y="22600"/>
            <a:ext cx="1709400" cy="58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 b="0" l="199" r="199" t="0"/>
          <a:stretch/>
        </p:blipFill>
        <p:spPr>
          <a:xfrm>
            <a:off x="497862" y="198938"/>
            <a:ext cx="8148275" cy="4745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6370050" y="1879050"/>
            <a:ext cx="2276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Bar length measures the mean</a:t>
            </a:r>
            <a:endParaRPr i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Line shows standard deviation</a:t>
            </a:r>
            <a:endParaRPr i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White label is group size</a:t>
            </a:r>
            <a:endParaRPr i="1" sz="1000"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4">
            <a:alphaModFix amt="21000"/>
          </a:blip>
          <a:stretch>
            <a:fillRect/>
          </a:stretch>
        </p:blipFill>
        <p:spPr>
          <a:xfrm>
            <a:off x="7563575" y="111856"/>
            <a:ext cx="1457576" cy="42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29"/>
          <p:cNvGrpSpPr/>
          <p:nvPr/>
        </p:nvGrpSpPr>
        <p:grpSpPr>
          <a:xfrm>
            <a:off x="2049311" y="615992"/>
            <a:ext cx="5045401" cy="4330067"/>
            <a:chOff x="1709461" y="730467"/>
            <a:chExt cx="5045401" cy="4330067"/>
          </a:xfrm>
        </p:grpSpPr>
        <p:grpSp>
          <p:nvGrpSpPr>
            <p:cNvPr id="170" name="Google Shape;170;p29"/>
            <p:cNvGrpSpPr/>
            <p:nvPr/>
          </p:nvGrpSpPr>
          <p:grpSpPr>
            <a:xfrm>
              <a:off x="1709461" y="730467"/>
              <a:ext cx="5045401" cy="4330067"/>
              <a:chOff x="1387525" y="382075"/>
              <a:chExt cx="5209500" cy="4470900"/>
            </a:xfrm>
          </p:grpSpPr>
          <p:sp>
            <p:nvSpPr>
              <p:cNvPr id="171" name="Google Shape;171;p29"/>
              <p:cNvSpPr/>
              <p:nvPr/>
            </p:nvSpPr>
            <p:spPr>
              <a:xfrm>
                <a:off x="1387525" y="3174550"/>
                <a:ext cx="5209500" cy="747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4000">
                    <a:solidFill>
                      <a:srgbClr val="B7B7B7"/>
                    </a:solidFill>
                  </a:rPr>
                  <a:t>3</a:t>
                </a:r>
                <a:endParaRPr b="1" sz="4000">
                  <a:solidFill>
                    <a:srgbClr val="B7B7B7"/>
                  </a:solidFill>
                </a:endParaRPr>
              </a:p>
            </p:txBody>
          </p:sp>
          <p:sp>
            <p:nvSpPr>
              <p:cNvPr id="172" name="Google Shape;172;p29"/>
              <p:cNvSpPr/>
              <p:nvPr/>
            </p:nvSpPr>
            <p:spPr>
              <a:xfrm>
                <a:off x="1387525" y="2243725"/>
                <a:ext cx="5209500" cy="747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4000">
                    <a:solidFill>
                      <a:srgbClr val="B7B7B7"/>
                    </a:solidFill>
                  </a:rPr>
                  <a:t>2</a:t>
                </a:r>
                <a:endParaRPr b="1" sz="4000">
                  <a:solidFill>
                    <a:srgbClr val="B7B7B7"/>
                  </a:solidFill>
                </a:endParaRPr>
              </a:p>
            </p:txBody>
          </p:sp>
          <p:sp>
            <p:nvSpPr>
              <p:cNvPr id="173" name="Google Shape;173;p29"/>
              <p:cNvSpPr/>
              <p:nvPr/>
            </p:nvSpPr>
            <p:spPr>
              <a:xfrm>
                <a:off x="1387525" y="1312900"/>
                <a:ext cx="5209500" cy="747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4000">
                    <a:solidFill>
                      <a:srgbClr val="B7B7B7"/>
                    </a:solidFill>
                  </a:rPr>
                  <a:t>1</a:t>
                </a:r>
                <a:endParaRPr b="1" sz="4000">
                  <a:solidFill>
                    <a:srgbClr val="B7B7B7"/>
                  </a:solidFill>
                </a:endParaRPr>
              </a:p>
            </p:txBody>
          </p:sp>
          <p:sp>
            <p:nvSpPr>
              <p:cNvPr id="174" name="Google Shape;174;p29"/>
              <p:cNvSpPr/>
              <p:nvPr/>
            </p:nvSpPr>
            <p:spPr>
              <a:xfrm>
                <a:off x="1387525" y="382075"/>
                <a:ext cx="5209500" cy="747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4000">
                    <a:solidFill>
                      <a:srgbClr val="B7B7B7"/>
                    </a:solidFill>
                  </a:rPr>
                  <a:t>CEO</a:t>
                </a:r>
                <a:endParaRPr b="1" sz="4000">
                  <a:solidFill>
                    <a:srgbClr val="B7B7B7"/>
                  </a:solidFill>
                </a:endParaRPr>
              </a:p>
            </p:txBody>
          </p:sp>
          <p:sp>
            <p:nvSpPr>
              <p:cNvPr id="175" name="Google Shape;175;p29"/>
              <p:cNvSpPr/>
              <p:nvPr/>
            </p:nvSpPr>
            <p:spPr>
              <a:xfrm>
                <a:off x="1387525" y="4105375"/>
                <a:ext cx="5209500" cy="747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4000">
                    <a:solidFill>
                      <a:srgbClr val="B7B7B7"/>
                    </a:solidFill>
                  </a:rPr>
                  <a:t>4</a:t>
                </a:r>
                <a:endParaRPr b="1" sz="4000">
                  <a:solidFill>
                    <a:srgbClr val="B7B7B7"/>
                  </a:solidFill>
                </a:endParaRPr>
              </a:p>
            </p:txBody>
          </p:sp>
        </p:grpSp>
        <p:grpSp>
          <p:nvGrpSpPr>
            <p:cNvPr id="176" name="Google Shape;176;p29"/>
            <p:cNvGrpSpPr/>
            <p:nvPr/>
          </p:nvGrpSpPr>
          <p:grpSpPr>
            <a:xfrm>
              <a:off x="2888831" y="781168"/>
              <a:ext cx="3809595" cy="4228668"/>
              <a:chOff x="2605254" y="434425"/>
              <a:chExt cx="3933500" cy="4366203"/>
            </a:xfrm>
          </p:grpSpPr>
          <p:sp>
            <p:nvSpPr>
              <p:cNvPr id="177" name="Google Shape;177;p29"/>
              <p:cNvSpPr/>
              <p:nvPr/>
            </p:nvSpPr>
            <p:spPr>
              <a:xfrm>
                <a:off x="4250554" y="434425"/>
                <a:ext cx="642900" cy="642900"/>
              </a:xfrm>
              <a:prstGeom prst="rect">
                <a:avLst/>
              </a:prstGeom>
              <a:solidFill>
                <a:srgbClr val="6495E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/>
                  <a:t>Ken</a:t>
                </a:r>
                <a:endParaRPr sz="1200"/>
              </a:p>
            </p:txBody>
          </p:sp>
          <p:sp>
            <p:nvSpPr>
              <p:cNvPr id="178" name="Google Shape;178;p29"/>
              <p:cNvSpPr/>
              <p:nvPr/>
            </p:nvSpPr>
            <p:spPr>
              <a:xfrm>
                <a:off x="3839229" y="1365253"/>
                <a:ext cx="642900" cy="642900"/>
              </a:xfrm>
              <a:prstGeom prst="rect">
                <a:avLst/>
              </a:prstGeom>
              <a:solidFill>
                <a:srgbClr val="6495E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/>
                  <a:t>Terri</a:t>
                </a:r>
                <a:endParaRPr sz="1200"/>
              </a:p>
            </p:txBody>
          </p:sp>
          <p:sp>
            <p:nvSpPr>
              <p:cNvPr id="179" name="Google Shape;179;p29"/>
              <p:cNvSpPr/>
              <p:nvPr/>
            </p:nvSpPr>
            <p:spPr>
              <a:xfrm>
                <a:off x="4661879" y="1365253"/>
                <a:ext cx="642900" cy="642900"/>
              </a:xfrm>
              <a:prstGeom prst="rect">
                <a:avLst/>
              </a:prstGeom>
              <a:solidFill>
                <a:srgbClr val="6495E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/>
                  <a:t>Jean</a:t>
                </a:r>
                <a:endParaRPr sz="1200"/>
              </a:p>
            </p:txBody>
          </p:sp>
          <p:sp>
            <p:nvSpPr>
              <p:cNvPr id="180" name="Google Shape;180;p29"/>
              <p:cNvSpPr/>
              <p:nvPr/>
            </p:nvSpPr>
            <p:spPr>
              <a:xfrm>
                <a:off x="4250554" y="2296078"/>
                <a:ext cx="642900" cy="642900"/>
              </a:xfrm>
              <a:prstGeom prst="rect">
                <a:avLst/>
              </a:prstGeom>
              <a:solidFill>
                <a:srgbClr val="6495E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/>
                  <a:t>Jenny</a:t>
                </a:r>
                <a:endParaRPr sz="1200"/>
              </a:p>
            </p:txBody>
          </p:sp>
          <p:sp>
            <p:nvSpPr>
              <p:cNvPr id="181" name="Google Shape;181;p29"/>
              <p:cNvSpPr/>
              <p:nvPr/>
            </p:nvSpPr>
            <p:spPr>
              <a:xfrm>
                <a:off x="5073204" y="2296078"/>
                <a:ext cx="642900" cy="642900"/>
              </a:xfrm>
              <a:prstGeom prst="rect">
                <a:avLst/>
              </a:prstGeom>
              <a:solidFill>
                <a:srgbClr val="6495E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/>
                  <a:t>Matt</a:t>
                </a:r>
                <a:endParaRPr sz="1200"/>
              </a:p>
            </p:txBody>
          </p:sp>
          <p:sp>
            <p:nvSpPr>
              <p:cNvPr id="182" name="Google Shape;182;p29"/>
              <p:cNvSpPr/>
              <p:nvPr/>
            </p:nvSpPr>
            <p:spPr>
              <a:xfrm>
                <a:off x="3427904" y="2296078"/>
                <a:ext cx="642900" cy="642900"/>
              </a:xfrm>
              <a:prstGeom prst="rect">
                <a:avLst/>
              </a:prstGeom>
              <a:solidFill>
                <a:srgbClr val="6495E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/>
                  <a:t>Griffin</a:t>
                </a:r>
                <a:endParaRPr sz="1200"/>
              </a:p>
            </p:txBody>
          </p:sp>
          <p:sp>
            <p:nvSpPr>
              <p:cNvPr id="183" name="Google Shape;183;p29"/>
              <p:cNvSpPr/>
              <p:nvPr/>
            </p:nvSpPr>
            <p:spPr>
              <a:xfrm>
                <a:off x="3016579" y="3226903"/>
                <a:ext cx="642900" cy="642900"/>
              </a:xfrm>
              <a:prstGeom prst="rect">
                <a:avLst/>
              </a:prstGeom>
              <a:solidFill>
                <a:srgbClr val="6495E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/>
                  <a:t>Gail</a:t>
                </a:r>
                <a:endParaRPr sz="1200"/>
              </a:p>
            </p:txBody>
          </p:sp>
          <p:sp>
            <p:nvSpPr>
              <p:cNvPr id="184" name="Google Shape;184;p29"/>
              <p:cNvSpPr/>
              <p:nvPr/>
            </p:nvSpPr>
            <p:spPr>
              <a:xfrm>
                <a:off x="3839229" y="3226903"/>
                <a:ext cx="642900" cy="642900"/>
              </a:xfrm>
              <a:prstGeom prst="rect">
                <a:avLst/>
              </a:prstGeom>
              <a:solidFill>
                <a:srgbClr val="6495E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/>
                  <a:t>Pilar</a:t>
                </a:r>
                <a:endParaRPr sz="1200"/>
              </a:p>
            </p:txBody>
          </p:sp>
          <p:sp>
            <p:nvSpPr>
              <p:cNvPr id="185" name="Google Shape;185;p29"/>
              <p:cNvSpPr/>
              <p:nvPr/>
            </p:nvSpPr>
            <p:spPr>
              <a:xfrm>
                <a:off x="4661879" y="3226903"/>
                <a:ext cx="642900" cy="642900"/>
              </a:xfrm>
              <a:prstGeom prst="rect">
                <a:avLst/>
              </a:prstGeom>
              <a:solidFill>
                <a:srgbClr val="6495E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/>
                  <a:t>Dylan</a:t>
                </a:r>
                <a:endParaRPr sz="1200"/>
              </a:p>
            </p:txBody>
          </p:sp>
          <p:sp>
            <p:nvSpPr>
              <p:cNvPr id="186" name="Google Shape;186;p29"/>
              <p:cNvSpPr/>
              <p:nvPr/>
            </p:nvSpPr>
            <p:spPr>
              <a:xfrm>
                <a:off x="5484529" y="3226903"/>
                <a:ext cx="642900" cy="642900"/>
              </a:xfrm>
              <a:prstGeom prst="rect">
                <a:avLst/>
              </a:prstGeom>
              <a:solidFill>
                <a:srgbClr val="6495E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/>
                  <a:t>John</a:t>
                </a:r>
                <a:endParaRPr sz="1200"/>
              </a:p>
            </p:txBody>
          </p:sp>
          <p:sp>
            <p:nvSpPr>
              <p:cNvPr id="187" name="Google Shape;187;p29"/>
              <p:cNvSpPr/>
              <p:nvPr/>
            </p:nvSpPr>
            <p:spPr>
              <a:xfrm>
                <a:off x="2605254" y="4157728"/>
                <a:ext cx="642900" cy="642900"/>
              </a:xfrm>
              <a:prstGeom prst="rect">
                <a:avLst/>
              </a:prstGeom>
              <a:solidFill>
                <a:srgbClr val="6495E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/>
                  <a:t>Cian</a:t>
                </a:r>
                <a:endParaRPr sz="1200"/>
              </a:p>
            </p:txBody>
          </p:sp>
          <p:sp>
            <p:nvSpPr>
              <p:cNvPr id="188" name="Google Shape;188;p29"/>
              <p:cNvSpPr/>
              <p:nvPr/>
            </p:nvSpPr>
            <p:spPr>
              <a:xfrm>
                <a:off x="3427904" y="4157728"/>
                <a:ext cx="642900" cy="642900"/>
              </a:xfrm>
              <a:prstGeom prst="rect">
                <a:avLst/>
              </a:prstGeom>
              <a:solidFill>
                <a:srgbClr val="6495E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/>
                  <a:t>Cristiana</a:t>
                </a:r>
                <a:endParaRPr sz="1100"/>
              </a:p>
            </p:txBody>
          </p:sp>
          <p:sp>
            <p:nvSpPr>
              <p:cNvPr id="189" name="Google Shape;189;p29"/>
              <p:cNvSpPr/>
              <p:nvPr/>
            </p:nvSpPr>
            <p:spPr>
              <a:xfrm>
                <a:off x="5073204" y="4157728"/>
                <a:ext cx="642900" cy="642900"/>
              </a:xfrm>
              <a:prstGeom prst="rect">
                <a:avLst/>
              </a:prstGeom>
              <a:solidFill>
                <a:srgbClr val="6495E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/>
                  <a:t>Nina</a:t>
                </a:r>
                <a:endParaRPr sz="1200"/>
              </a:p>
            </p:txBody>
          </p:sp>
          <p:sp>
            <p:nvSpPr>
              <p:cNvPr id="190" name="Google Shape;190;p29"/>
              <p:cNvSpPr/>
              <p:nvPr/>
            </p:nvSpPr>
            <p:spPr>
              <a:xfrm>
                <a:off x="5895854" y="4157728"/>
                <a:ext cx="642900" cy="642900"/>
              </a:xfrm>
              <a:prstGeom prst="rect">
                <a:avLst/>
              </a:prstGeom>
              <a:solidFill>
                <a:srgbClr val="6495E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/>
                  <a:t>Nonty</a:t>
                </a:r>
                <a:endParaRPr sz="1200"/>
              </a:p>
            </p:txBody>
          </p:sp>
          <p:sp>
            <p:nvSpPr>
              <p:cNvPr id="191" name="Google Shape;191;p29"/>
              <p:cNvSpPr/>
              <p:nvPr/>
            </p:nvSpPr>
            <p:spPr>
              <a:xfrm>
                <a:off x="4250554" y="4157728"/>
                <a:ext cx="642900" cy="642900"/>
              </a:xfrm>
              <a:prstGeom prst="rect">
                <a:avLst/>
              </a:prstGeom>
              <a:solidFill>
                <a:srgbClr val="6495E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/>
                  <a:t>Hazel</a:t>
                </a:r>
                <a:endParaRPr sz="1200"/>
              </a:p>
            </p:txBody>
          </p:sp>
          <p:cxnSp>
            <p:nvCxnSpPr>
              <p:cNvPr id="192" name="Google Shape;192;p29"/>
              <p:cNvCxnSpPr>
                <a:stCxn id="177" idx="2"/>
                <a:endCxn id="178" idx="0"/>
              </p:cNvCxnSpPr>
              <p:nvPr/>
            </p:nvCxnSpPr>
            <p:spPr>
              <a:xfrm rot="5400000">
                <a:off x="4222354" y="1015675"/>
                <a:ext cx="288000" cy="411300"/>
              </a:xfrm>
              <a:prstGeom prst="bentConnector3">
                <a:avLst>
                  <a:gd fmla="val 49987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29"/>
              <p:cNvCxnSpPr>
                <a:stCxn id="178" idx="2"/>
                <a:endCxn id="182" idx="0"/>
              </p:cNvCxnSpPr>
              <p:nvPr/>
            </p:nvCxnSpPr>
            <p:spPr>
              <a:xfrm rot="5400000">
                <a:off x="3811029" y="1946503"/>
                <a:ext cx="288000" cy="411300"/>
              </a:xfrm>
              <a:prstGeom prst="bentConnector3">
                <a:avLst>
                  <a:gd fmla="val 49987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29"/>
              <p:cNvCxnSpPr>
                <a:stCxn id="182" idx="2"/>
                <a:endCxn id="183" idx="0"/>
              </p:cNvCxnSpPr>
              <p:nvPr/>
            </p:nvCxnSpPr>
            <p:spPr>
              <a:xfrm rot="5400000">
                <a:off x="3399704" y="2877328"/>
                <a:ext cx="288000" cy="411300"/>
              </a:xfrm>
              <a:prstGeom prst="bentConnector3">
                <a:avLst>
                  <a:gd fmla="val 49987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29"/>
              <p:cNvCxnSpPr>
                <a:stCxn id="183" idx="2"/>
                <a:endCxn id="187" idx="0"/>
              </p:cNvCxnSpPr>
              <p:nvPr/>
            </p:nvCxnSpPr>
            <p:spPr>
              <a:xfrm rot="5400000">
                <a:off x="2988379" y="3808153"/>
                <a:ext cx="288000" cy="411300"/>
              </a:xfrm>
              <a:prstGeom prst="bentConnector3">
                <a:avLst>
                  <a:gd fmla="val 49987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29"/>
              <p:cNvCxnSpPr>
                <a:stCxn id="177" idx="2"/>
                <a:endCxn id="179" idx="0"/>
              </p:cNvCxnSpPr>
              <p:nvPr/>
            </p:nvCxnSpPr>
            <p:spPr>
              <a:xfrm flipH="1" rot="-5400000">
                <a:off x="4633654" y="1015675"/>
                <a:ext cx="288000" cy="411300"/>
              </a:xfrm>
              <a:prstGeom prst="bentConnector3">
                <a:avLst>
                  <a:gd fmla="val 49987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" name="Google Shape;197;p29"/>
              <p:cNvCxnSpPr>
                <a:stCxn id="179" idx="2"/>
                <a:endCxn id="181" idx="0"/>
              </p:cNvCxnSpPr>
              <p:nvPr/>
            </p:nvCxnSpPr>
            <p:spPr>
              <a:xfrm flipH="1" rot="-5400000">
                <a:off x="5044979" y="1946503"/>
                <a:ext cx="288000" cy="411300"/>
              </a:xfrm>
              <a:prstGeom prst="bentConnector3">
                <a:avLst>
                  <a:gd fmla="val 49987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" name="Google Shape;198;p29"/>
              <p:cNvCxnSpPr>
                <a:stCxn id="181" idx="2"/>
                <a:endCxn id="186" idx="0"/>
              </p:cNvCxnSpPr>
              <p:nvPr/>
            </p:nvCxnSpPr>
            <p:spPr>
              <a:xfrm flipH="1" rot="-5400000">
                <a:off x="5456304" y="2877328"/>
                <a:ext cx="288000" cy="411300"/>
              </a:xfrm>
              <a:prstGeom prst="bentConnector3">
                <a:avLst>
                  <a:gd fmla="val 49987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" name="Google Shape;199;p29"/>
              <p:cNvCxnSpPr>
                <a:stCxn id="186" idx="2"/>
                <a:endCxn id="190" idx="0"/>
              </p:cNvCxnSpPr>
              <p:nvPr/>
            </p:nvCxnSpPr>
            <p:spPr>
              <a:xfrm flipH="1" rot="-5400000">
                <a:off x="5867629" y="3808153"/>
                <a:ext cx="288000" cy="411300"/>
              </a:xfrm>
              <a:prstGeom prst="bentConnector3">
                <a:avLst>
                  <a:gd fmla="val 49987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29"/>
              <p:cNvCxnSpPr>
                <a:stCxn id="179" idx="2"/>
                <a:endCxn id="180" idx="0"/>
              </p:cNvCxnSpPr>
              <p:nvPr/>
            </p:nvCxnSpPr>
            <p:spPr>
              <a:xfrm rot="5400000">
                <a:off x="4633679" y="1946503"/>
                <a:ext cx="288000" cy="411300"/>
              </a:xfrm>
              <a:prstGeom prst="bentConnector3">
                <a:avLst>
                  <a:gd fmla="val 49987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" name="Google Shape;201;p29"/>
              <p:cNvCxnSpPr>
                <a:stCxn id="181" idx="2"/>
                <a:endCxn id="185" idx="0"/>
              </p:cNvCxnSpPr>
              <p:nvPr/>
            </p:nvCxnSpPr>
            <p:spPr>
              <a:xfrm rot="5400000">
                <a:off x="5045004" y="2877328"/>
                <a:ext cx="288000" cy="411300"/>
              </a:xfrm>
              <a:prstGeom prst="bentConnector3">
                <a:avLst>
                  <a:gd fmla="val 49987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" name="Google Shape;202;p29"/>
              <p:cNvCxnSpPr>
                <a:stCxn id="182" idx="2"/>
                <a:endCxn id="184" idx="0"/>
              </p:cNvCxnSpPr>
              <p:nvPr/>
            </p:nvCxnSpPr>
            <p:spPr>
              <a:xfrm flipH="1" rot="-5400000">
                <a:off x="3811004" y="2877328"/>
                <a:ext cx="288000" cy="411300"/>
              </a:xfrm>
              <a:prstGeom prst="bentConnector3">
                <a:avLst>
                  <a:gd fmla="val 49987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29"/>
              <p:cNvCxnSpPr>
                <a:stCxn id="183" idx="2"/>
                <a:endCxn id="188" idx="0"/>
              </p:cNvCxnSpPr>
              <p:nvPr/>
            </p:nvCxnSpPr>
            <p:spPr>
              <a:xfrm flipH="1" rot="-5400000">
                <a:off x="3399679" y="3808153"/>
                <a:ext cx="288000" cy="411300"/>
              </a:xfrm>
              <a:prstGeom prst="bentConnector3">
                <a:avLst>
                  <a:gd fmla="val 49987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p29"/>
              <p:cNvCxnSpPr>
                <a:stCxn id="185" idx="2"/>
                <a:endCxn id="191" idx="0"/>
              </p:cNvCxnSpPr>
              <p:nvPr/>
            </p:nvCxnSpPr>
            <p:spPr>
              <a:xfrm rot="5400000">
                <a:off x="4633679" y="3808153"/>
                <a:ext cx="288000" cy="411300"/>
              </a:xfrm>
              <a:prstGeom prst="bentConnector3">
                <a:avLst>
                  <a:gd fmla="val 49987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29"/>
              <p:cNvCxnSpPr>
                <a:stCxn id="185" idx="2"/>
                <a:endCxn id="189" idx="0"/>
              </p:cNvCxnSpPr>
              <p:nvPr/>
            </p:nvCxnSpPr>
            <p:spPr>
              <a:xfrm flipH="1" rot="-5400000">
                <a:off x="5044979" y="3808153"/>
                <a:ext cx="288000" cy="411300"/>
              </a:xfrm>
              <a:prstGeom prst="bentConnector3">
                <a:avLst>
                  <a:gd fmla="val 49987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06" name="Google Shape;206;p29"/>
          <p:cNvSpPr txBox="1"/>
          <p:nvPr/>
        </p:nvSpPr>
        <p:spPr>
          <a:xfrm>
            <a:off x="2832450" y="61900"/>
            <a:ext cx="347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Organisation Structure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0"/>
          <p:cNvPicPr preferRelativeResize="0"/>
          <p:nvPr/>
        </p:nvPicPr>
        <p:blipFill rotWithShape="1">
          <a:blip r:embed="rId3">
            <a:alphaModFix/>
          </a:blip>
          <a:srcRect b="0" l="89" r="79" t="0"/>
          <a:stretch/>
        </p:blipFill>
        <p:spPr>
          <a:xfrm>
            <a:off x="2314575" y="204788"/>
            <a:ext cx="4514851" cy="473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Insights / Findings</a:t>
            </a:r>
            <a:endParaRPr b="1"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444725" y="1054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Breakdown by job title is too granular for useful analysis, with only 10 job titles having 5 or more people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Job department is a strong predictor of annual sick leave for departments with more than 4 people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Median sick leave is highest </a:t>
            </a:r>
            <a:r>
              <a:rPr lang="en-GB" sz="2100">
                <a:solidFill>
                  <a:schemeClr val="dk1"/>
                </a:solidFill>
              </a:rPr>
              <a:t>at Level 3, decreases slightly at Level 2 and decreases significantly at Level 1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33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RESOURCES USED IN THIS PROJECT </a:t>
            </a:r>
            <a:endParaRPr b="1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063" y="3568850"/>
            <a:ext cx="1068693" cy="12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12826" l="0" r="0" t="13071"/>
          <a:stretch/>
        </p:blipFill>
        <p:spPr>
          <a:xfrm>
            <a:off x="6070549" y="1281125"/>
            <a:ext cx="2452665" cy="73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87" y="4074806"/>
            <a:ext cx="1790350" cy="832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 b="23290" l="0" r="0" t="18657"/>
          <a:stretch/>
        </p:blipFill>
        <p:spPr>
          <a:xfrm>
            <a:off x="6350212" y="2676075"/>
            <a:ext cx="2173000" cy="6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73465" y="2677231"/>
            <a:ext cx="2719575" cy="533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5186" y="2282862"/>
            <a:ext cx="1529350" cy="1238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07649" y="4137525"/>
            <a:ext cx="2839802" cy="572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14"/>
          <p:cNvGrpSpPr/>
          <p:nvPr/>
        </p:nvGrpSpPr>
        <p:grpSpPr>
          <a:xfrm>
            <a:off x="3676832" y="1281121"/>
            <a:ext cx="1790335" cy="1038307"/>
            <a:chOff x="2467725" y="1924570"/>
            <a:chExt cx="2173000" cy="1232704"/>
          </a:xfrm>
        </p:grpSpPr>
        <p:pic>
          <p:nvPicPr>
            <p:cNvPr id="72" name="Google Shape;72;p14"/>
            <p:cNvPicPr preferRelativeResize="0"/>
            <p:nvPr/>
          </p:nvPicPr>
          <p:blipFill rotWithShape="1">
            <a:blip r:embed="rId10">
              <a:alphaModFix/>
            </a:blip>
            <a:srcRect b="0" l="0" r="0" t="72242"/>
            <a:stretch/>
          </p:blipFill>
          <p:spPr>
            <a:xfrm>
              <a:off x="2467725" y="2876774"/>
              <a:ext cx="2173000" cy="28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092728" y="1924570"/>
              <a:ext cx="923000" cy="923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4" name="Google Shape;74;p14"/>
          <p:cNvPicPr preferRelativeResize="0"/>
          <p:nvPr/>
        </p:nvPicPr>
        <p:blipFill rotWithShape="1">
          <a:blip r:embed="rId12">
            <a:alphaModFix/>
          </a:blip>
          <a:srcRect b="13545" l="10724" r="6528" t="11452"/>
          <a:stretch/>
        </p:blipFill>
        <p:spPr>
          <a:xfrm>
            <a:off x="620787" y="1322700"/>
            <a:ext cx="2452675" cy="750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380575" y="1828200"/>
            <a:ext cx="8520600" cy="14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20"/>
              <a:t>What is the relationship between</a:t>
            </a:r>
            <a:br>
              <a:rPr lang="en-GB" sz="3620"/>
            </a:br>
            <a:r>
              <a:rPr lang="en-GB" sz="3620"/>
              <a:t>store trading duration and revenue?</a:t>
            </a:r>
            <a:endParaRPr sz="3620"/>
          </a:p>
        </p:txBody>
      </p:sp>
      <p:sp>
        <p:nvSpPr>
          <p:cNvPr id="223" name="Google Shape;223;p32"/>
          <p:cNvSpPr txBox="1"/>
          <p:nvPr>
            <p:ph type="title"/>
          </p:nvPr>
        </p:nvSpPr>
        <p:spPr>
          <a:xfrm>
            <a:off x="380575" y="1264500"/>
            <a:ext cx="8520600" cy="5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-GB" sz="2320"/>
              <a:t>Question 5</a:t>
            </a:r>
            <a:endParaRPr sz="36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50" y="991150"/>
            <a:ext cx="7166875" cy="415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 txBox="1"/>
          <p:nvPr/>
        </p:nvSpPr>
        <p:spPr>
          <a:xfrm>
            <a:off x="533250" y="375550"/>
            <a:ext cx="671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 scatter plot visualising the relationship between store trading duration and store revenue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490025" y="577250"/>
            <a:ext cx="8159100" cy="4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</a:rPr>
              <a:t>Insights about store trading duration and store revenue:</a:t>
            </a:r>
            <a:endParaRPr b="1" sz="2400">
              <a:solidFill>
                <a:schemeClr val="dk1"/>
              </a:solidFill>
            </a:endParaRPr>
          </a:p>
          <a:p>
            <a:pPr indent="-364649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316">
                <a:solidFill>
                  <a:schemeClr val="dk1"/>
                </a:solidFill>
              </a:rPr>
              <a:t>There is no relationship to be found (graph is uncorrelated)</a:t>
            </a:r>
            <a:endParaRPr sz="2316">
              <a:solidFill>
                <a:schemeClr val="dk1"/>
              </a:solidFill>
            </a:endParaRPr>
          </a:p>
          <a:p>
            <a:pPr indent="-36464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316">
                <a:solidFill>
                  <a:schemeClr val="dk1"/>
                </a:solidFill>
              </a:rPr>
              <a:t>Points on the scatter plot with higher opacity illustrate a number of datapoints stacked on the same value</a:t>
            </a:r>
            <a:endParaRPr sz="2316">
              <a:solidFill>
                <a:schemeClr val="dk1"/>
              </a:solidFill>
            </a:endParaRPr>
          </a:p>
          <a:p>
            <a:pPr indent="-36464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316">
                <a:solidFill>
                  <a:schemeClr val="dk1"/>
                </a:solidFill>
              </a:rPr>
              <a:t>Stores opening year does not have an effect on annual sales, i.e a newly opened store can reach high revenue just as often as an existing one</a:t>
            </a:r>
            <a:endParaRPr sz="2316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380575" y="1828200"/>
            <a:ext cx="8520600" cy="16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20"/>
              <a:t>What </a:t>
            </a:r>
            <a:r>
              <a:rPr lang="en-GB" sz="3620"/>
              <a:t>is</a:t>
            </a:r>
            <a:r>
              <a:rPr lang="en-GB" sz="3620"/>
              <a:t> the relationship between</a:t>
            </a:r>
            <a:br>
              <a:rPr lang="en-GB" sz="3620"/>
            </a:br>
            <a:r>
              <a:rPr lang="en-GB" sz="3620"/>
              <a:t>store size, number of employees</a:t>
            </a:r>
            <a:br>
              <a:rPr lang="en-GB" sz="3620"/>
            </a:br>
            <a:r>
              <a:rPr lang="en-GB" sz="3620"/>
              <a:t>and revenue?</a:t>
            </a:r>
            <a:endParaRPr sz="3620"/>
          </a:p>
        </p:txBody>
      </p:sp>
      <p:sp>
        <p:nvSpPr>
          <p:cNvPr id="240" name="Google Shape;240;p35"/>
          <p:cNvSpPr txBox="1"/>
          <p:nvPr>
            <p:ph type="title"/>
          </p:nvPr>
        </p:nvSpPr>
        <p:spPr>
          <a:xfrm>
            <a:off x="380575" y="1264500"/>
            <a:ext cx="8520600" cy="5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-GB" sz="2320"/>
              <a:t>Question 6</a:t>
            </a:r>
            <a:endParaRPr sz="36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6"/>
          <p:cNvPicPr preferRelativeResize="0"/>
          <p:nvPr/>
        </p:nvPicPr>
        <p:blipFill rotWithShape="1">
          <a:blip r:embed="rId3">
            <a:alphaModFix/>
          </a:blip>
          <a:srcRect b="59" l="0" r="0" t="49"/>
          <a:stretch/>
        </p:blipFill>
        <p:spPr>
          <a:xfrm>
            <a:off x="418787" y="555187"/>
            <a:ext cx="4020727" cy="4033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 rotWithShape="1">
          <a:blip r:embed="rId4">
            <a:alphaModFix/>
          </a:blip>
          <a:srcRect b="79" l="0" r="0" t="79"/>
          <a:stretch/>
        </p:blipFill>
        <p:spPr>
          <a:xfrm>
            <a:off x="4710613" y="555175"/>
            <a:ext cx="4014600" cy="4033137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 txBox="1"/>
          <p:nvPr/>
        </p:nvSpPr>
        <p:spPr>
          <a:xfrm>
            <a:off x="5901325" y="3641850"/>
            <a:ext cx="28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434343"/>
                </a:solidFill>
              </a:rPr>
              <a:t>r</a:t>
            </a:r>
            <a:r>
              <a:rPr b="1" lang="en-GB" sz="900">
                <a:solidFill>
                  <a:srgbClr val="434343"/>
                </a:solidFill>
              </a:rPr>
              <a:t> = 0.997</a:t>
            </a:r>
            <a:endParaRPr b="1" sz="900"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rgbClr val="434343"/>
                </a:solidFill>
              </a:rPr>
              <a:t>Store size = (Annual revenue × 0.248) + 659</a:t>
            </a:r>
            <a:endParaRPr b="1" sz="900">
              <a:solidFill>
                <a:srgbClr val="434343"/>
              </a:solidFill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1234925" y="3641850"/>
            <a:ext cx="320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434343"/>
                </a:solidFill>
              </a:rPr>
              <a:t>r</a:t>
            </a:r>
            <a:r>
              <a:rPr b="1" lang="en-GB" sz="900">
                <a:solidFill>
                  <a:srgbClr val="434343"/>
                </a:solidFill>
              </a:rPr>
              <a:t> = 0.958</a:t>
            </a:r>
            <a:endParaRPr b="1" sz="900"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434343"/>
                </a:solidFill>
              </a:rPr>
              <a:t>Employee count </a:t>
            </a:r>
            <a:r>
              <a:rPr b="1" lang="en-GB" sz="900">
                <a:solidFill>
                  <a:srgbClr val="434343"/>
                </a:solidFill>
              </a:rPr>
              <a:t> = (Annual revenue × </a:t>
            </a:r>
            <a:r>
              <a:rPr b="1" lang="en-GB" sz="900">
                <a:solidFill>
                  <a:srgbClr val="434343"/>
                </a:solidFill>
              </a:rPr>
              <a:t>0.000288</a:t>
            </a:r>
            <a:r>
              <a:rPr b="1" lang="en-GB" sz="900">
                <a:solidFill>
                  <a:srgbClr val="434343"/>
                </a:solidFill>
              </a:rPr>
              <a:t>) - 5</a:t>
            </a:r>
            <a:endParaRPr b="1" sz="900">
              <a:solidFill>
                <a:srgbClr val="434343"/>
              </a:solidFill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569275" y="4650900"/>
            <a:ext cx="407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+</a:t>
            </a:r>
            <a:r>
              <a:rPr lang="en-GB" sz="1200"/>
              <a:t>50k annual revenue ≈ +14 employees</a:t>
            </a:r>
            <a:endParaRPr sz="1200"/>
          </a:p>
        </p:txBody>
      </p:sp>
      <p:sp>
        <p:nvSpPr>
          <p:cNvPr id="250" name="Google Shape;250;p36"/>
          <p:cNvSpPr txBox="1"/>
          <p:nvPr/>
        </p:nvSpPr>
        <p:spPr>
          <a:xfrm>
            <a:off x="4834750" y="4650900"/>
            <a:ext cx="423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+50k annual revenue </a:t>
            </a:r>
            <a:r>
              <a:rPr lang="en-GB" sz="1200">
                <a:solidFill>
                  <a:schemeClr val="dk1"/>
                </a:solidFill>
              </a:rPr>
              <a:t>≈</a:t>
            </a:r>
            <a:r>
              <a:rPr lang="en-GB" sz="1200"/>
              <a:t> +12k square feet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288" y="152400"/>
            <a:ext cx="6551782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7"/>
          <p:cNvSpPr txBox="1"/>
          <p:nvPr/>
        </p:nvSpPr>
        <p:spPr>
          <a:xfrm>
            <a:off x="2566513" y="3922275"/>
            <a:ext cx="320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434343"/>
                </a:solidFill>
              </a:rPr>
              <a:t>r = </a:t>
            </a:r>
            <a:r>
              <a:rPr b="1" lang="en-GB" sz="900">
                <a:solidFill>
                  <a:srgbClr val="434343"/>
                </a:solidFill>
              </a:rPr>
              <a:t>0.971</a:t>
            </a:r>
            <a:endParaRPr b="1" sz="900"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434343"/>
                </a:solidFill>
              </a:rPr>
              <a:t>Employee count  = (Store size × </a:t>
            </a:r>
            <a:r>
              <a:rPr b="1" lang="en-GB" sz="900">
                <a:solidFill>
                  <a:srgbClr val="434343"/>
                </a:solidFill>
              </a:rPr>
              <a:t>0.00117</a:t>
            </a:r>
            <a:r>
              <a:rPr b="1" lang="en-GB" sz="900">
                <a:solidFill>
                  <a:srgbClr val="434343"/>
                </a:solidFill>
              </a:rPr>
              <a:t>) - 6</a:t>
            </a:r>
            <a:endParaRPr b="1" sz="900">
              <a:solidFill>
                <a:srgbClr val="434343"/>
              </a:solidFill>
            </a:endParaRPr>
          </a:p>
        </p:txBody>
      </p:sp>
      <p:sp>
        <p:nvSpPr>
          <p:cNvPr id="257" name="Google Shape;257;p37"/>
          <p:cNvSpPr txBox="1"/>
          <p:nvPr/>
        </p:nvSpPr>
        <p:spPr>
          <a:xfrm>
            <a:off x="5828800" y="2202300"/>
            <a:ext cx="164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+10k square footage</a:t>
            </a:r>
            <a:br>
              <a:rPr lang="en-GB" sz="1200"/>
            </a:br>
            <a:r>
              <a:rPr lang="en-GB" sz="1200"/>
              <a:t>means approximately</a:t>
            </a:r>
            <a:br>
              <a:rPr lang="en-GB" sz="1200"/>
            </a:br>
            <a:r>
              <a:rPr lang="en-GB" sz="1200"/>
              <a:t> +12 employees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9549"/>
              <a:buNone/>
            </a:pPr>
            <a:r>
              <a:rPr b="1" lang="en-GB"/>
              <a:t>Insights / Findings</a:t>
            </a:r>
            <a:endParaRPr b="1" sz="2220"/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444725" y="1054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Almost perfect positive linear relationships between all three variables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-GB" sz="2100">
                <a:solidFill>
                  <a:schemeClr val="dk1"/>
                </a:solidFill>
              </a:rPr>
              <a:t>Correlation does not mean causation</a:t>
            </a:r>
            <a:r>
              <a:rPr lang="en-GB" sz="2100">
                <a:solidFill>
                  <a:schemeClr val="dk1"/>
                </a:solidFill>
              </a:rPr>
              <a:t> - it is impossible to tell from this analysis if an increase in one of the variables is </a:t>
            </a:r>
            <a:r>
              <a:rPr i="1" lang="en-GB" sz="2100">
                <a:solidFill>
                  <a:schemeClr val="dk1"/>
                </a:solidFill>
              </a:rPr>
              <a:t>causing</a:t>
            </a:r>
            <a:r>
              <a:rPr lang="en-GB" sz="2100">
                <a:solidFill>
                  <a:schemeClr val="dk1"/>
                </a:solidFill>
              </a:rPr>
              <a:t> the increase in another, or if they are both increasing in response to another unknown variable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/>
        </p:nvSpPr>
        <p:spPr>
          <a:xfrm>
            <a:off x="1469550" y="1694363"/>
            <a:ext cx="620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/>
              <a:t>Thank you for your time!</a:t>
            </a:r>
            <a:endParaRPr b="1" sz="4000"/>
          </a:p>
        </p:txBody>
      </p:sp>
      <p:sp>
        <p:nvSpPr>
          <p:cNvPr id="269" name="Google Shape;269;p39"/>
          <p:cNvSpPr txBox="1"/>
          <p:nvPr/>
        </p:nvSpPr>
        <p:spPr>
          <a:xfrm>
            <a:off x="2789550" y="2653788"/>
            <a:ext cx="3564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Any questions?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80575" y="1828200"/>
            <a:ext cx="8520600" cy="14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20"/>
              <a:t>W</a:t>
            </a:r>
            <a:r>
              <a:rPr lang="en-GB" sz="3620"/>
              <a:t>hat are the regional sales</a:t>
            </a:r>
            <a:br>
              <a:rPr lang="en-GB" sz="3620"/>
            </a:br>
            <a:r>
              <a:rPr lang="en-GB" sz="3620"/>
              <a:t>in the best performing country?</a:t>
            </a:r>
            <a:endParaRPr sz="3620"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380575" y="1264500"/>
            <a:ext cx="8520600" cy="5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-GB" sz="2320"/>
              <a:t>Question 1</a:t>
            </a:r>
            <a:endParaRPr sz="36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1522" l="0" r="0" t="1531"/>
          <a:stretch/>
        </p:blipFill>
        <p:spPr>
          <a:xfrm>
            <a:off x="304800" y="397475"/>
            <a:ext cx="6471200" cy="46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6888900" y="1873600"/>
            <a:ext cx="1913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US is the only country that has stores in more than one region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7117600" y="1833000"/>
            <a:ext cx="1720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The Southwest and Northwest are the most profitable regions in the US</a:t>
            </a:r>
            <a:endParaRPr sz="16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25" y="307875"/>
            <a:ext cx="6780726" cy="45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0575" y="1828200"/>
            <a:ext cx="8520600" cy="14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20"/>
              <a:t>What is the relationship between</a:t>
            </a:r>
            <a:br>
              <a:rPr lang="en-GB" sz="3620"/>
            </a:br>
            <a:r>
              <a:rPr lang="en-GB" sz="3620"/>
              <a:t>annual leave taken and bonus?</a:t>
            </a:r>
            <a:endParaRPr sz="3620"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80575" y="1264500"/>
            <a:ext cx="8520600" cy="5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-GB" sz="2320"/>
              <a:t>Question 2</a:t>
            </a:r>
            <a:endParaRPr sz="36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7883125" y="1181800"/>
            <a:ext cx="11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00" y="472375"/>
            <a:ext cx="6298124" cy="4198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6234900" y="1018300"/>
            <a:ext cx="2753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No pattern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Corr = </a:t>
            </a:r>
            <a:r>
              <a:rPr lang="en-GB" sz="1800">
                <a:solidFill>
                  <a:schemeClr val="dk1"/>
                </a:solidFill>
              </a:rPr>
              <a:t>-0.041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Regression line almost horizontal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Random data points e.g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Highest = £6,700.00 bonus for 29 hrs leave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Lowest = £500 bonus for 35 hrs leave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Conclusion</a:t>
            </a:r>
            <a:r>
              <a:rPr b="1" lang="en-GB" sz="3600"/>
              <a:t>s </a:t>
            </a:r>
            <a:endParaRPr b="1" sz="3600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44725" y="1490675"/>
            <a:ext cx="85206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4229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600">
                <a:solidFill>
                  <a:schemeClr val="dk1"/>
                </a:solidFill>
              </a:rPr>
              <a:t>Hypothesis: “Employees who take more leave hours get less bonus as they work less”</a:t>
            </a:r>
            <a:endParaRPr sz="3600">
              <a:solidFill>
                <a:schemeClr val="dk1"/>
              </a:solidFill>
            </a:endParaRPr>
          </a:p>
          <a:p>
            <a:pPr indent="-4229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600">
                <a:solidFill>
                  <a:schemeClr val="dk1"/>
                </a:solidFill>
              </a:rPr>
              <a:t>There is no relationship between the annual leave taken and the bonus.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80575" y="1828200"/>
            <a:ext cx="8520600" cy="14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20"/>
              <a:t>What is the relationship between</a:t>
            </a:r>
            <a:br>
              <a:rPr lang="en-GB" sz="3620"/>
            </a:br>
            <a:r>
              <a:rPr lang="en-GB" sz="3620"/>
              <a:t>Country and Revenue?</a:t>
            </a:r>
            <a:endParaRPr sz="3620"/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380575" y="1264500"/>
            <a:ext cx="8520600" cy="5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-GB" sz="2320"/>
              <a:t>Question 3</a:t>
            </a:r>
            <a:endParaRPr sz="36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