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288000" cy="10287000"/>
  <p:notesSz cx="6858000" cy="9144000"/>
  <p:embeddedFontLst>
    <p:embeddedFont>
      <p:font typeface="Aileron" panose="020B0604020202020204" charset="0"/>
      <p:regular r:id="rId38"/>
    </p:embeddedFont>
    <p:embeddedFont>
      <p:font typeface="Aileron Bold" panose="020B0604020202020204" charset="0"/>
      <p:regular r:id="rId39"/>
    </p:embeddedFont>
    <p:embeddedFont>
      <p:font typeface="Aileron Heavy" panose="020B0604020202020204" charset="0"/>
      <p:regular r:id="rId40"/>
    </p:embeddedFont>
    <p:embeddedFont>
      <p:font typeface="Canva Sans" panose="020B0604020202020204" charset="0"/>
      <p:regular r:id="rId41"/>
    </p:embeddedFont>
    <p:embeddedFont>
      <p:font typeface="Canva Sans Bold" panose="020B0604020202020204" charset="0"/>
      <p:regular r:id="rId42"/>
    </p:embeddedFont>
    <p:embeddedFont>
      <p:font typeface="Crimson Pro" panose="020B0604020202020204" charset="0"/>
      <p:regular r:id="rId43"/>
    </p:embeddedFont>
    <p:embeddedFont>
      <p:font typeface="Dream Avenue" panose="020B0604020202020204" charset="0"/>
      <p:regular r:id="rId44"/>
    </p:embeddedFont>
    <p:embeddedFont>
      <p:font typeface="Lora" pitchFamily="2" charset="0"/>
      <p:regular r:id="rId45"/>
    </p:embeddedFont>
    <p:embeddedFont>
      <p:font typeface="Montserrat Classic Bold" panose="020B0604020202020204" charset="0"/>
      <p:regular r:id="rId46"/>
    </p:embeddedFont>
    <p:embeddedFont>
      <p:font typeface="Oswald Bold" panose="020B0604020202020204" charset="0"/>
      <p:regular r:id="rId47"/>
    </p:embeddedFont>
    <p:embeddedFont>
      <p:font typeface="Poppins" panose="00000500000000000000" pitchFamily="2" charset="0"/>
      <p:regular r:id="rId48"/>
    </p:embeddedFont>
    <p:embeddedFont>
      <p:font typeface="TAN Pearl" panose="020B0604020202020204"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877281" y="0"/>
            <a:ext cx="3088591" cy="10287000"/>
            <a:chOff x="0" y="0"/>
            <a:chExt cx="813456" cy="2709333"/>
          </a:xfrm>
        </p:grpSpPr>
        <p:sp>
          <p:nvSpPr>
            <p:cNvPr id="3" name="Freeform 3"/>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4" name="TextBox 4"/>
            <p:cNvSpPr txBox="1"/>
            <p:nvPr/>
          </p:nvSpPr>
          <p:spPr>
            <a:xfrm>
              <a:off x="0" y="-28575"/>
              <a:ext cx="813456" cy="2737908"/>
            </a:xfrm>
            <a:prstGeom prst="rect">
              <a:avLst/>
            </a:prstGeom>
          </p:spPr>
          <p:txBody>
            <a:bodyPr lIns="50800" tIns="50800" rIns="50800" bIns="50800" rtlCol="0" anchor="ctr"/>
            <a:lstStyle/>
            <a:p>
              <a:pPr algn="ctr">
                <a:lnSpc>
                  <a:spcPts val="2852"/>
                </a:lnSpc>
              </a:pPr>
              <a:endParaRPr/>
            </a:p>
          </p:txBody>
        </p:sp>
      </p:grpSp>
      <p:grpSp>
        <p:nvGrpSpPr>
          <p:cNvPr id="5" name="Group 5"/>
          <p:cNvGrpSpPr/>
          <p:nvPr/>
        </p:nvGrpSpPr>
        <p:grpSpPr>
          <a:xfrm>
            <a:off x="9790083" y="1311549"/>
            <a:ext cx="6998751" cy="7663902"/>
            <a:chOff x="0" y="0"/>
            <a:chExt cx="5759450" cy="6306820"/>
          </a:xfrm>
        </p:grpSpPr>
        <p:sp>
          <p:nvSpPr>
            <p:cNvPr id="6" name="Freeform 6"/>
            <p:cNvSpPr/>
            <p:nvPr/>
          </p:nvSpPr>
          <p:spPr>
            <a:xfrm>
              <a:off x="0" y="-109220"/>
              <a:ext cx="5759450" cy="6416040"/>
            </a:xfrm>
            <a:custGeom>
              <a:avLst/>
              <a:gdLst/>
              <a:ahLst/>
              <a:cxnLst/>
              <a:rect l="l" t="t" r="r" b="b"/>
              <a:pathLst>
                <a:path w="5759450" h="6416040">
                  <a:moveTo>
                    <a:pt x="3689350" y="2145030"/>
                  </a:moveTo>
                  <a:lnTo>
                    <a:pt x="5759450" y="1197610"/>
                  </a:lnTo>
                  <a:lnTo>
                    <a:pt x="5759450" y="2886710"/>
                  </a:lnTo>
                  <a:lnTo>
                    <a:pt x="4556760" y="3754120"/>
                  </a:lnTo>
                  <a:cubicBezTo>
                    <a:pt x="4946650" y="3728720"/>
                    <a:pt x="5336540" y="3740150"/>
                    <a:pt x="5723890" y="3787140"/>
                  </a:cubicBezTo>
                  <a:lnTo>
                    <a:pt x="5585460" y="5309870"/>
                  </a:lnTo>
                  <a:cubicBezTo>
                    <a:pt x="3920490" y="5110480"/>
                    <a:pt x="871220" y="6416040"/>
                    <a:pt x="871220" y="6416040"/>
                  </a:cubicBezTo>
                  <a:lnTo>
                    <a:pt x="871220" y="5125720"/>
                  </a:lnTo>
                  <a:lnTo>
                    <a:pt x="833120" y="5143500"/>
                  </a:lnTo>
                  <a:cubicBezTo>
                    <a:pt x="538480" y="5278120"/>
                    <a:pt x="189230" y="5148580"/>
                    <a:pt x="54610" y="4852670"/>
                  </a:cubicBezTo>
                  <a:cubicBezTo>
                    <a:pt x="17780" y="4776470"/>
                    <a:pt x="0" y="4692650"/>
                    <a:pt x="0" y="4607560"/>
                  </a:cubicBezTo>
                  <a:cubicBezTo>
                    <a:pt x="0" y="4114800"/>
                    <a:pt x="207010" y="3644900"/>
                    <a:pt x="570230" y="3310890"/>
                  </a:cubicBezTo>
                  <a:lnTo>
                    <a:pt x="1681480" y="2293620"/>
                  </a:lnTo>
                  <a:cubicBezTo>
                    <a:pt x="1130300" y="2419350"/>
                    <a:pt x="563880" y="2466340"/>
                    <a:pt x="0" y="2437130"/>
                  </a:cubicBezTo>
                  <a:lnTo>
                    <a:pt x="0" y="1084580"/>
                  </a:lnTo>
                  <a:cubicBezTo>
                    <a:pt x="1257300" y="1145540"/>
                    <a:pt x="2424430" y="811530"/>
                    <a:pt x="3529330" y="203200"/>
                  </a:cubicBezTo>
                  <a:cubicBezTo>
                    <a:pt x="3896360" y="0"/>
                    <a:pt x="4358640" y="133350"/>
                    <a:pt x="4561840" y="500380"/>
                  </a:cubicBezTo>
                  <a:cubicBezTo>
                    <a:pt x="4624070" y="613410"/>
                    <a:pt x="4657090" y="739140"/>
                    <a:pt x="4657090" y="867410"/>
                  </a:cubicBezTo>
                  <a:lnTo>
                    <a:pt x="4657090" y="923290"/>
                  </a:lnTo>
                  <a:cubicBezTo>
                    <a:pt x="4657090" y="1136650"/>
                    <a:pt x="4568190" y="1339850"/>
                    <a:pt x="4410710" y="1483360"/>
                  </a:cubicBezTo>
                  <a:cubicBezTo>
                    <a:pt x="4122420" y="1747520"/>
                    <a:pt x="3689350" y="2145030"/>
                    <a:pt x="3689350" y="2145030"/>
                  </a:cubicBezTo>
                  <a:close/>
                </a:path>
              </a:pathLst>
            </a:custGeom>
            <a:blipFill>
              <a:blip r:embed="rId2"/>
              <a:stretch>
                <a:fillRect l="-23015" r="-23015"/>
              </a:stretch>
            </a:blipFill>
          </p:spPr>
        </p:sp>
      </p:grpSp>
      <p:sp>
        <p:nvSpPr>
          <p:cNvPr id="7" name="Freeform 7"/>
          <p:cNvSpPr/>
          <p:nvPr/>
        </p:nvSpPr>
        <p:spPr>
          <a:xfrm>
            <a:off x="-3725255" y="7105272"/>
            <a:ext cx="7450509" cy="7450509"/>
          </a:xfrm>
          <a:custGeom>
            <a:avLst/>
            <a:gdLst/>
            <a:ahLst/>
            <a:cxnLst/>
            <a:rect l="l" t="t" r="r" b="b"/>
            <a:pathLst>
              <a:path w="7450509" h="7450509">
                <a:moveTo>
                  <a:pt x="0" y="0"/>
                </a:moveTo>
                <a:lnTo>
                  <a:pt x="7450510" y="0"/>
                </a:lnTo>
                <a:lnTo>
                  <a:pt x="7450510" y="7450510"/>
                </a:lnTo>
                <a:lnTo>
                  <a:pt x="0" y="7450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6706625" y="-4304799"/>
            <a:ext cx="7450509" cy="7450509"/>
          </a:xfrm>
          <a:custGeom>
            <a:avLst/>
            <a:gdLst/>
            <a:ahLst/>
            <a:cxnLst/>
            <a:rect l="l" t="t" r="r" b="b"/>
            <a:pathLst>
              <a:path w="7450509" h="7450509">
                <a:moveTo>
                  <a:pt x="0" y="0"/>
                </a:moveTo>
                <a:lnTo>
                  <a:pt x="7450509" y="0"/>
                </a:lnTo>
                <a:lnTo>
                  <a:pt x="7450509" y="7450509"/>
                </a:lnTo>
                <a:lnTo>
                  <a:pt x="0" y="74505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2686236" y="3883989"/>
            <a:ext cx="5776942" cy="1971833"/>
          </a:xfrm>
          <a:prstGeom prst="rect">
            <a:avLst/>
          </a:prstGeom>
        </p:spPr>
        <p:txBody>
          <a:bodyPr lIns="0" tIns="0" rIns="0" bIns="0" rtlCol="0" anchor="t">
            <a:spAutoFit/>
          </a:bodyPr>
          <a:lstStyle/>
          <a:p>
            <a:pPr algn="l">
              <a:lnSpc>
                <a:spcPts val="7436"/>
              </a:lnSpc>
            </a:pPr>
            <a:r>
              <a:rPr lang="en-US" sz="6885">
                <a:solidFill>
                  <a:srgbClr val="000000"/>
                </a:solidFill>
                <a:latin typeface="TAN Pearl"/>
                <a:ea typeface="TAN Pearl"/>
                <a:cs typeface="TAN Pearl"/>
                <a:sym typeface="TAN Pearl"/>
              </a:rPr>
              <a:t>Vodafone case study</a:t>
            </a:r>
          </a:p>
        </p:txBody>
      </p:sp>
      <p:sp>
        <p:nvSpPr>
          <p:cNvPr id="10" name="TextBox 10"/>
          <p:cNvSpPr txBox="1"/>
          <p:nvPr/>
        </p:nvSpPr>
        <p:spPr>
          <a:xfrm>
            <a:off x="2686236" y="6243960"/>
            <a:ext cx="6627597" cy="612957"/>
          </a:xfrm>
          <a:prstGeom prst="rect">
            <a:avLst/>
          </a:prstGeom>
        </p:spPr>
        <p:txBody>
          <a:bodyPr lIns="0" tIns="0" rIns="0" bIns="0" rtlCol="0" anchor="t">
            <a:spAutoFit/>
          </a:bodyPr>
          <a:lstStyle/>
          <a:p>
            <a:pPr marL="0" lvl="0" indent="0" algn="l">
              <a:lnSpc>
                <a:spcPts val="5064"/>
              </a:lnSpc>
              <a:spcBef>
                <a:spcPct val="0"/>
              </a:spcBef>
            </a:pPr>
            <a:r>
              <a:rPr lang="en-US" sz="3617">
                <a:solidFill>
                  <a:srgbClr val="000000"/>
                </a:solidFill>
                <a:latin typeface="Lora"/>
                <a:ea typeface="Lora"/>
                <a:cs typeface="Lora"/>
                <a:sym typeface="Lora"/>
              </a:rPr>
              <a:t>Hazem Hamdy Hassanein</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9956" y="827887"/>
            <a:ext cx="19947911" cy="1241236"/>
            <a:chOff x="0" y="0"/>
            <a:chExt cx="5039628" cy="313585"/>
          </a:xfrm>
        </p:grpSpPr>
        <p:sp>
          <p:nvSpPr>
            <p:cNvPr id="3" name="Freeform 3"/>
            <p:cNvSpPr/>
            <p:nvPr/>
          </p:nvSpPr>
          <p:spPr>
            <a:xfrm>
              <a:off x="0" y="0"/>
              <a:ext cx="5039628" cy="313585"/>
            </a:xfrm>
            <a:custGeom>
              <a:avLst/>
              <a:gdLst/>
              <a:ahLst/>
              <a:cxnLst/>
              <a:rect l="l" t="t" r="r" b="b"/>
              <a:pathLst>
                <a:path w="5039628" h="313585">
                  <a:moveTo>
                    <a:pt x="0" y="0"/>
                  </a:moveTo>
                  <a:lnTo>
                    <a:pt x="5039628" y="0"/>
                  </a:lnTo>
                  <a:lnTo>
                    <a:pt x="5039628" y="313585"/>
                  </a:lnTo>
                  <a:lnTo>
                    <a:pt x="0" y="313585"/>
                  </a:lnTo>
                  <a:close/>
                </a:path>
              </a:pathLst>
            </a:custGeom>
            <a:solidFill>
              <a:srgbClr val="DFD3CA"/>
            </a:solidFill>
            <a:ln cap="sq">
              <a:noFill/>
              <a:prstDash val="solid"/>
              <a:miter/>
            </a:ln>
          </p:spPr>
        </p:sp>
        <p:sp>
          <p:nvSpPr>
            <p:cNvPr id="4" name="TextBox 4"/>
            <p:cNvSpPr txBox="1"/>
            <p:nvPr/>
          </p:nvSpPr>
          <p:spPr>
            <a:xfrm>
              <a:off x="0" y="-57150"/>
              <a:ext cx="5039628" cy="370735"/>
            </a:xfrm>
            <a:prstGeom prst="rect">
              <a:avLst/>
            </a:prstGeom>
          </p:spPr>
          <p:txBody>
            <a:bodyPr lIns="0" tIns="0" rIns="0" bIns="0" rtlCol="0" anchor="ctr"/>
            <a:lstStyle/>
            <a:p>
              <a:pPr marL="0" lvl="0" indent="0" algn="ctr">
                <a:lnSpc>
                  <a:spcPts val="3804"/>
                </a:lnSpc>
                <a:spcBef>
                  <a:spcPct val="0"/>
                </a:spcBef>
              </a:pPr>
              <a:endParaRPr/>
            </a:p>
          </p:txBody>
        </p:sp>
      </p:grpSp>
      <p:sp>
        <p:nvSpPr>
          <p:cNvPr id="5" name="Freeform 5"/>
          <p:cNvSpPr/>
          <p:nvPr/>
        </p:nvSpPr>
        <p:spPr>
          <a:xfrm>
            <a:off x="2351824" y="2609348"/>
            <a:ext cx="13584352" cy="6648952"/>
          </a:xfrm>
          <a:custGeom>
            <a:avLst/>
            <a:gdLst/>
            <a:ahLst/>
            <a:cxnLst/>
            <a:rect l="l" t="t" r="r" b="b"/>
            <a:pathLst>
              <a:path w="13584352" h="6648952">
                <a:moveTo>
                  <a:pt x="0" y="0"/>
                </a:moveTo>
                <a:lnTo>
                  <a:pt x="13584352" y="0"/>
                </a:lnTo>
                <a:lnTo>
                  <a:pt x="13584352" y="6648952"/>
                </a:lnTo>
                <a:lnTo>
                  <a:pt x="0" y="6648952"/>
                </a:lnTo>
                <a:lnTo>
                  <a:pt x="0" y="0"/>
                </a:lnTo>
                <a:close/>
              </a:path>
            </a:pathLst>
          </a:custGeom>
          <a:blipFill>
            <a:blip r:embed="rId2"/>
            <a:stretch>
              <a:fillRect t="-33860" r="-23329"/>
            </a:stretch>
          </a:blipFill>
        </p:spPr>
      </p:sp>
      <p:sp>
        <p:nvSpPr>
          <p:cNvPr id="6" name="TextBox 6"/>
          <p:cNvSpPr txBox="1"/>
          <p:nvPr/>
        </p:nvSpPr>
        <p:spPr>
          <a:xfrm>
            <a:off x="1028700" y="895409"/>
            <a:ext cx="8878143" cy="1040305"/>
          </a:xfrm>
          <a:prstGeom prst="rect">
            <a:avLst/>
          </a:prstGeom>
        </p:spPr>
        <p:txBody>
          <a:bodyPr lIns="0" tIns="0" rIns="0" bIns="0" rtlCol="0" anchor="t">
            <a:spAutoFit/>
          </a:bodyPr>
          <a:lstStyle/>
          <a:p>
            <a:pPr marL="0" lvl="0" indent="0" algn="ctr">
              <a:lnSpc>
                <a:spcPts val="8325"/>
              </a:lnSpc>
              <a:spcBef>
                <a:spcPct val="0"/>
              </a:spcBef>
            </a:pPr>
            <a:r>
              <a:rPr lang="en-US" sz="5076">
                <a:solidFill>
                  <a:srgbClr val="000000"/>
                </a:solidFill>
                <a:latin typeface="TAN Pearl"/>
                <a:ea typeface="TAN Pearl"/>
                <a:cs typeface="TAN Pearl"/>
                <a:sym typeface="TAN Pearl"/>
              </a:rPr>
              <a:t>AFTER MERGING</a:t>
            </a:r>
          </a:p>
        </p:txBody>
      </p:sp>
      <p:sp>
        <p:nvSpPr>
          <p:cNvPr id="7" name="TextBox 7"/>
          <p:cNvSpPr txBox="1"/>
          <p:nvPr/>
        </p:nvSpPr>
        <p:spPr>
          <a:xfrm>
            <a:off x="15936176" y="1267847"/>
            <a:ext cx="1323124"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SOLUTION</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FD4CB"/>
        </a:solidFill>
        <a:effectLst/>
      </p:bgPr>
    </p:bg>
    <p:spTree>
      <p:nvGrpSpPr>
        <p:cNvPr id="1" name=""/>
        <p:cNvGrpSpPr/>
        <p:nvPr/>
      </p:nvGrpSpPr>
      <p:grpSpPr>
        <a:xfrm>
          <a:off x="0" y="0"/>
          <a:ext cx="0" cy="0"/>
          <a:chOff x="0" y="0"/>
          <a:chExt cx="0" cy="0"/>
        </a:xfrm>
      </p:grpSpPr>
      <p:sp>
        <p:nvSpPr>
          <p:cNvPr id="2" name="TextBox 2"/>
          <p:cNvSpPr txBox="1"/>
          <p:nvPr/>
        </p:nvSpPr>
        <p:spPr>
          <a:xfrm>
            <a:off x="2475512" y="4602163"/>
            <a:ext cx="13336977" cy="1149350"/>
          </a:xfrm>
          <a:prstGeom prst="rect">
            <a:avLst/>
          </a:prstGeom>
        </p:spPr>
        <p:txBody>
          <a:bodyPr lIns="0" tIns="0" rIns="0" bIns="0" rtlCol="0" anchor="t">
            <a:spAutoFit/>
          </a:bodyPr>
          <a:lstStyle/>
          <a:p>
            <a:pPr marL="0" lvl="0" indent="0" algn="ctr">
              <a:lnSpc>
                <a:spcPts val="8800"/>
              </a:lnSpc>
            </a:pPr>
            <a:r>
              <a:rPr lang="en-US" sz="8000">
                <a:solidFill>
                  <a:srgbClr val="393939"/>
                </a:solidFill>
                <a:latin typeface="Crimson Pro"/>
                <a:ea typeface="Crimson Pro"/>
                <a:cs typeface="Crimson Pro"/>
                <a:sym typeface="Crimson Pro"/>
              </a:rPr>
              <a:t>PREPROCESSING</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786898" y="2039884"/>
            <a:ext cx="8688355" cy="976177"/>
          </a:xfrm>
          <a:prstGeom prst="rect">
            <a:avLst/>
          </a:prstGeom>
        </p:spPr>
        <p:txBody>
          <a:bodyPr lIns="0" tIns="0" rIns="0" bIns="0" rtlCol="0" anchor="t">
            <a:spAutoFit/>
          </a:bodyPr>
          <a:lstStyle/>
          <a:p>
            <a:pPr algn="l">
              <a:lnSpc>
                <a:spcPts val="3944"/>
              </a:lnSpc>
            </a:pPr>
            <a:endParaRPr/>
          </a:p>
          <a:p>
            <a:pPr marL="608373" lvl="1" indent="-304187" algn="l">
              <a:lnSpc>
                <a:spcPts val="3944"/>
              </a:lnSpc>
              <a:buFont typeface="Arial"/>
              <a:buChar char="•"/>
            </a:pPr>
            <a:r>
              <a:rPr lang="en-US" sz="2817">
                <a:solidFill>
                  <a:srgbClr val="010101"/>
                </a:solidFill>
                <a:latin typeface="Lora"/>
                <a:ea typeface="Lora"/>
                <a:cs typeface="Lora"/>
                <a:sym typeface="Lora"/>
              </a:rPr>
              <a:t>Filled the null values with N/A</a:t>
            </a:r>
          </a:p>
        </p:txBody>
      </p:sp>
      <p:grpSp>
        <p:nvGrpSpPr>
          <p:cNvPr id="3" name="Group 3"/>
          <p:cNvGrpSpPr/>
          <p:nvPr/>
        </p:nvGrpSpPr>
        <p:grpSpPr>
          <a:xfrm>
            <a:off x="-877281" y="0"/>
            <a:ext cx="3088591" cy="10287000"/>
            <a:chOff x="0" y="0"/>
            <a:chExt cx="813456" cy="2709333"/>
          </a:xfrm>
        </p:grpSpPr>
        <p:sp>
          <p:nvSpPr>
            <p:cNvPr id="4" name="Freeform 4"/>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5" name="TextBox 5"/>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6" name="Freeform 6"/>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
        <p:nvSpPr>
          <p:cNvPr id="7" name="Freeform 7"/>
          <p:cNvSpPr/>
          <p:nvPr/>
        </p:nvSpPr>
        <p:spPr>
          <a:xfrm>
            <a:off x="2786898" y="3758779"/>
            <a:ext cx="14313415" cy="2461192"/>
          </a:xfrm>
          <a:custGeom>
            <a:avLst/>
            <a:gdLst/>
            <a:ahLst/>
            <a:cxnLst/>
            <a:rect l="l" t="t" r="r" b="b"/>
            <a:pathLst>
              <a:path w="14313415" h="2461192">
                <a:moveTo>
                  <a:pt x="0" y="0"/>
                </a:moveTo>
                <a:lnTo>
                  <a:pt x="14313414" y="0"/>
                </a:lnTo>
                <a:lnTo>
                  <a:pt x="14313414" y="2461192"/>
                </a:lnTo>
                <a:lnTo>
                  <a:pt x="0" y="2461192"/>
                </a:lnTo>
                <a:lnTo>
                  <a:pt x="0" y="0"/>
                </a:lnTo>
                <a:close/>
              </a:path>
            </a:pathLst>
          </a:custGeom>
          <a:blipFill>
            <a:blip r:embed="rId4"/>
            <a:stretch>
              <a:fillRect/>
            </a:stretch>
          </a:blipFill>
        </p:spPr>
      </p:sp>
      <p:sp>
        <p:nvSpPr>
          <p:cNvPr id="8" name="TextBox 8"/>
          <p:cNvSpPr txBox="1"/>
          <p:nvPr/>
        </p:nvSpPr>
        <p:spPr>
          <a:xfrm>
            <a:off x="2786898" y="1369568"/>
            <a:ext cx="7534961" cy="1186980"/>
          </a:xfrm>
          <a:prstGeom prst="rect">
            <a:avLst/>
          </a:prstGeom>
        </p:spPr>
        <p:txBody>
          <a:bodyPr lIns="0" tIns="0" rIns="0" bIns="0" rtlCol="0" anchor="t">
            <a:spAutoFit/>
          </a:bodyPr>
          <a:lstStyle/>
          <a:p>
            <a:pPr marL="0" lvl="0" indent="0" algn="l">
              <a:lnSpc>
                <a:spcPts val="9650"/>
              </a:lnSpc>
              <a:spcBef>
                <a:spcPct val="0"/>
              </a:spcBef>
            </a:pPr>
            <a:r>
              <a:rPr lang="en-US" sz="6893" spc="89">
                <a:solidFill>
                  <a:srgbClr val="000000"/>
                </a:solidFill>
                <a:latin typeface="Dream Avenue"/>
                <a:ea typeface="Dream Avenue"/>
                <a:cs typeface="Dream Avenue"/>
                <a:sym typeface="Dream Avenue"/>
              </a:rPr>
              <a:t>PREPROCESSING</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786898" y="2039884"/>
            <a:ext cx="8688355" cy="976177"/>
          </a:xfrm>
          <a:prstGeom prst="rect">
            <a:avLst/>
          </a:prstGeom>
        </p:spPr>
        <p:txBody>
          <a:bodyPr lIns="0" tIns="0" rIns="0" bIns="0" rtlCol="0" anchor="t">
            <a:spAutoFit/>
          </a:bodyPr>
          <a:lstStyle/>
          <a:p>
            <a:pPr algn="l">
              <a:lnSpc>
                <a:spcPts val="3944"/>
              </a:lnSpc>
            </a:pPr>
            <a:endParaRPr/>
          </a:p>
          <a:p>
            <a:pPr marL="608373" lvl="1" indent="-304187" algn="l">
              <a:lnSpc>
                <a:spcPts val="3944"/>
              </a:lnSpc>
              <a:buFont typeface="Arial"/>
              <a:buChar char="•"/>
            </a:pPr>
            <a:r>
              <a:rPr lang="en-US" sz="2817">
                <a:solidFill>
                  <a:srgbClr val="010101"/>
                </a:solidFill>
                <a:latin typeface="Lora"/>
                <a:ea typeface="Lora"/>
                <a:cs typeface="Lora"/>
                <a:sym typeface="Lora"/>
              </a:rPr>
              <a:t>Filled the null values with N/A</a:t>
            </a:r>
          </a:p>
        </p:txBody>
      </p:sp>
      <p:grpSp>
        <p:nvGrpSpPr>
          <p:cNvPr id="3" name="Group 3"/>
          <p:cNvGrpSpPr/>
          <p:nvPr/>
        </p:nvGrpSpPr>
        <p:grpSpPr>
          <a:xfrm>
            <a:off x="-877281" y="0"/>
            <a:ext cx="3088591" cy="10287000"/>
            <a:chOff x="0" y="0"/>
            <a:chExt cx="813456" cy="2709333"/>
          </a:xfrm>
        </p:grpSpPr>
        <p:sp>
          <p:nvSpPr>
            <p:cNvPr id="4" name="Freeform 4"/>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5" name="TextBox 5"/>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6" name="Freeform 6"/>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
        <p:nvSpPr>
          <p:cNvPr id="7" name="Freeform 7"/>
          <p:cNvSpPr/>
          <p:nvPr/>
        </p:nvSpPr>
        <p:spPr>
          <a:xfrm>
            <a:off x="2786898" y="3758779"/>
            <a:ext cx="14313415" cy="2461192"/>
          </a:xfrm>
          <a:custGeom>
            <a:avLst/>
            <a:gdLst/>
            <a:ahLst/>
            <a:cxnLst/>
            <a:rect l="l" t="t" r="r" b="b"/>
            <a:pathLst>
              <a:path w="14313415" h="2461192">
                <a:moveTo>
                  <a:pt x="0" y="0"/>
                </a:moveTo>
                <a:lnTo>
                  <a:pt x="14313414" y="0"/>
                </a:lnTo>
                <a:lnTo>
                  <a:pt x="14313414" y="2461192"/>
                </a:lnTo>
                <a:lnTo>
                  <a:pt x="0" y="2461192"/>
                </a:lnTo>
                <a:lnTo>
                  <a:pt x="0" y="0"/>
                </a:lnTo>
                <a:close/>
              </a:path>
            </a:pathLst>
          </a:custGeom>
          <a:blipFill>
            <a:blip r:embed="rId4"/>
            <a:stretch>
              <a:fillRect/>
            </a:stretch>
          </a:blipFill>
        </p:spPr>
      </p:sp>
      <p:sp>
        <p:nvSpPr>
          <p:cNvPr id="8" name="Freeform 8"/>
          <p:cNvSpPr/>
          <p:nvPr/>
        </p:nvSpPr>
        <p:spPr>
          <a:xfrm>
            <a:off x="2786898" y="6877799"/>
            <a:ext cx="14313415" cy="1918657"/>
          </a:xfrm>
          <a:custGeom>
            <a:avLst/>
            <a:gdLst/>
            <a:ahLst/>
            <a:cxnLst/>
            <a:rect l="l" t="t" r="r" b="b"/>
            <a:pathLst>
              <a:path w="14313415" h="1918657">
                <a:moveTo>
                  <a:pt x="0" y="0"/>
                </a:moveTo>
                <a:lnTo>
                  <a:pt x="14313414" y="0"/>
                </a:lnTo>
                <a:lnTo>
                  <a:pt x="14313414" y="1918657"/>
                </a:lnTo>
                <a:lnTo>
                  <a:pt x="0" y="1918657"/>
                </a:lnTo>
                <a:lnTo>
                  <a:pt x="0" y="0"/>
                </a:lnTo>
                <a:close/>
              </a:path>
            </a:pathLst>
          </a:custGeom>
          <a:blipFill>
            <a:blip r:embed="rId5"/>
            <a:stretch>
              <a:fillRect/>
            </a:stretch>
          </a:blipFill>
        </p:spPr>
      </p:sp>
      <p:sp>
        <p:nvSpPr>
          <p:cNvPr id="9" name="TextBox 9"/>
          <p:cNvSpPr txBox="1"/>
          <p:nvPr/>
        </p:nvSpPr>
        <p:spPr>
          <a:xfrm>
            <a:off x="2786898" y="1369568"/>
            <a:ext cx="7534961" cy="1186980"/>
          </a:xfrm>
          <a:prstGeom prst="rect">
            <a:avLst/>
          </a:prstGeom>
        </p:spPr>
        <p:txBody>
          <a:bodyPr lIns="0" tIns="0" rIns="0" bIns="0" rtlCol="0" anchor="t">
            <a:spAutoFit/>
          </a:bodyPr>
          <a:lstStyle/>
          <a:p>
            <a:pPr marL="0" lvl="0" indent="0" algn="l">
              <a:lnSpc>
                <a:spcPts val="9650"/>
              </a:lnSpc>
              <a:spcBef>
                <a:spcPct val="0"/>
              </a:spcBef>
            </a:pPr>
            <a:r>
              <a:rPr lang="en-US" sz="6893" spc="89">
                <a:solidFill>
                  <a:srgbClr val="000000"/>
                </a:solidFill>
                <a:latin typeface="Dream Avenue"/>
                <a:ea typeface="Dream Avenue"/>
                <a:cs typeface="Dream Avenue"/>
                <a:sym typeface="Dream Avenue"/>
              </a:rPr>
              <a:t>PREPROCESSING</a:t>
            </a: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786898" y="2039884"/>
            <a:ext cx="8688355" cy="976177"/>
          </a:xfrm>
          <a:prstGeom prst="rect">
            <a:avLst/>
          </a:prstGeom>
        </p:spPr>
        <p:txBody>
          <a:bodyPr lIns="0" tIns="0" rIns="0" bIns="0" rtlCol="0" anchor="t">
            <a:spAutoFit/>
          </a:bodyPr>
          <a:lstStyle/>
          <a:p>
            <a:pPr algn="l">
              <a:lnSpc>
                <a:spcPts val="3944"/>
              </a:lnSpc>
            </a:pPr>
            <a:endParaRPr/>
          </a:p>
          <a:p>
            <a:pPr marL="608373" lvl="1" indent="-304187" algn="l">
              <a:lnSpc>
                <a:spcPts val="3944"/>
              </a:lnSpc>
              <a:buFont typeface="Arial"/>
              <a:buChar char="•"/>
            </a:pPr>
            <a:r>
              <a:rPr lang="en-US" sz="2817">
                <a:solidFill>
                  <a:srgbClr val="010101"/>
                </a:solidFill>
                <a:latin typeface="Lora"/>
                <a:ea typeface="Lora"/>
                <a:cs typeface="Lora"/>
                <a:sym typeface="Lora"/>
              </a:rPr>
              <a:t>Dropped the duplicate rows</a:t>
            </a:r>
          </a:p>
        </p:txBody>
      </p:sp>
      <p:grpSp>
        <p:nvGrpSpPr>
          <p:cNvPr id="3" name="Group 3"/>
          <p:cNvGrpSpPr/>
          <p:nvPr/>
        </p:nvGrpSpPr>
        <p:grpSpPr>
          <a:xfrm>
            <a:off x="-877281" y="0"/>
            <a:ext cx="3088591" cy="10287000"/>
            <a:chOff x="0" y="0"/>
            <a:chExt cx="813456" cy="2709333"/>
          </a:xfrm>
        </p:grpSpPr>
        <p:sp>
          <p:nvSpPr>
            <p:cNvPr id="4" name="Freeform 4"/>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5" name="TextBox 5"/>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6" name="Freeform 6"/>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
        <p:nvSpPr>
          <p:cNvPr id="7" name="Freeform 7"/>
          <p:cNvSpPr/>
          <p:nvPr/>
        </p:nvSpPr>
        <p:spPr>
          <a:xfrm>
            <a:off x="2786898" y="3891624"/>
            <a:ext cx="14238557" cy="2173162"/>
          </a:xfrm>
          <a:custGeom>
            <a:avLst/>
            <a:gdLst/>
            <a:ahLst/>
            <a:cxnLst/>
            <a:rect l="l" t="t" r="r" b="b"/>
            <a:pathLst>
              <a:path w="14238557" h="2173162">
                <a:moveTo>
                  <a:pt x="0" y="0"/>
                </a:moveTo>
                <a:lnTo>
                  <a:pt x="14238557" y="0"/>
                </a:lnTo>
                <a:lnTo>
                  <a:pt x="14238557" y="2173162"/>
                </a:lnTo>
                <a:lnTo>
                  <a:pt x="0" y="2173162"/>
                </a:lnTo>
                <a:lnTo>
                  <a:pt x="0" y="0"/>
                </a:lnTo>
                <a:close/>
              </a:path>
            </a:pathLst>
          </a:custGeom>
          <a:blipFill>
            <a:blip r:embed="rId4"/>
            <a:stretch>
              <a:fillRect/>
            </a:stretch>
          </a:blipFill>
        </p:spPr>
      </p:sp>
      <p:sp>
        <p:nvSpPr>
          <p:cNvPr id="8" name="TextBox 8"/>
          <p:cNvSpPr txBox="1"/>
          <p:nvPr/>
        </p:nvSpPr>
        <p:spPr>
          <a:xfrm>
            <a:off x="2786898" y="1369568"/>
            <a:ext cx="7534961" cy="1186980"/>
          </a:xfrm>
          <a:prstGeom prst="rect">
            <a:avLst/>
          </a:prstGeom>
        </p:spPr>
        <p:txBody>
          <a:bodyPr lIns="0" tIns="0" rIns="0" bIns="0" rtlCol="0" anchor="t">
            <a:spAutoFit/>
          </a:bodyPr>
          <a:lstStyle/>
          <a:p>
            <a:pPr marL="0" lvl="0" indent="0" algn="l">
              <a:lnSpc>
                <a:spcPts val="9650"/>
              </a:lnSpc>
              <a:spcBef>
                <a:spcPct val="0"/>
              </a:spcBef>
            </a:pPr>
            <a:r>
              <a:rPr lang="en-US" sz="6893" spc="89">
                <a:solidFill>
                  <a:srgbClr val="000000"/>
                </a:solidFill>
                <a:latin typeface="Dream Avenue"/>
                <a:ea typeface="Dream Avenue"/>
                <a:cs typeface="Dream Avenue"/>
                <a:sym typeface="Dream Avenue"/>
              </a:rPr>
              <a:t>PREPROCESSING</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786898" y="2039884"/>
            <a:ext cx="8688355" cy="976177"/>
          </a:xfrm>
          <a:prstGeom prst="rect">
            <a:avLst/>
          </a:prstGeom>
        </p:spPr>
        <p:txBody>
          <a:bodyPr lIns="0" tIns="0" rIns="0" bIns="0" rtlCol="0" anchor="t">
            <a:spAutoFit/>
          </a:bodyPr>
          <a:lstStyle/>
          <a:p>
            <a:pPr algn="l">
              <a:lnSpc>
                <a:spcPts val="3944"/>
              </a:lnSpc>
            </a:pPr>
            <a:endParaRPr/>
          </a:p>
          <a:p>
            <a:pPr marL="608373" lvl="1" indent="-304187" algn="l">
              <a:lnSpc>
                <a:spcPts val="3944"/>
              </a:lnSpc>
              <a:buFont typeface="Arial"/>
              <a:buChar char="•"/>
            </a:pPr>
            <a:r>
              <a:rPr lang="en-US" sz="2817">
                <a:solidFill>
                  <a:srgbClr val="010101"/>
                </a:solidFill>
                <a:latin typeface="Lora"/>
                <a:ea typeface="Lora"/>
                <a:cs typeface="Lora"/>
                <a:sym typeface="Lora"/>
              </a:rPr>
              <a:t>Dropped the duplicate rows</a:t>
            </a:r>
          </a:p>
        </p:txBody>
      </p:sp>
      <p:grpSp>
        <p:nvGrpSpPr>
          <p:cNvPr id="3" name="Group 3"/>
          <p:cNvGrpSpPr/>
          <p:nvPr/>
        </p:nvGrpSpPr>
        <p:grpSpPr>
          <a:xfrm>
            <a:off x="-877281" y="0"/>
            <a:ext cx="3088591" cy="10287000"/>
            <a:chOff x="0" y="0"/>
            <a:chExt cx="813456" cy="2709333"/>
          </a:xfrm>
        </p:grpSpPr>
        <p:sp>
          <p:nvSpPr>
            <p:cNvPr id="4" name="Freeform 4"/>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5" name="TextBox 5"/>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6" name="Freeform 6"/>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
        <p:nvSpPr>
          <p:cNvPr id="7" name="Freeform 7"/>
          <p:cNvSpPr/>
          <p:nvPr/>
        </p:nvSpPr>
        <p:spPr>
          <a:xfrm>
            <a:off x="2786898" y="3891624"/>
            <a:ext cx="14238557" cy="2173162"/>
          </a:xfrm>
          <a:custGeom>
            <a:avLst/>
            <a:gdLst/>
            <a:ahLst/>
            <a:cxnLst/>
            <a:rect l="l" t="t" r="r" b="b"/>
            <a:pathLst>
              <a:path w="14238557" h="2173162">
                <a:moveTo>
                  <a:pt x="0" y="0"/>
                </a:moveTo>
                <a:lnTo>
                  <a:pt x="14238557" y="0"/>
                </a:lnTo>
                <a:lnTo>
                  <a:pt x="14238557" y="2173162"/>
                </a:lnTo>
                <a:lnTo>
                  <a:pt x="0" y="2173162"/>
                </a:lnTo>
                <a:lnTo>
                  <a:pt x="0" y="0"/>
                </a:lnTo>
                <a:close/>
              </a:path>
            </a:pathLst>
          </a:custGeom>
          <a:blipFill>
            <a:blip r:embed="rId4"/>
            <a:stretch>
              <a:fillRect/>
            </a:stretch>
          </a:blipFill>
        </p:spPr>
      </p:sp>
      <p:sp>
        <p:nvSpPr>
          <p:cNvPr id="8" name="Freeform 8"/>
          <p:cNvSpPr/>
          <p:nvPr/>
        </p:nvSpPr>
        <p:spPr>
          <a:xfrm>
            <a:off x="2786898" y="6940348"/>
            <a:ext cx="14238557" cy="1591451"/>
          </a:xfrm>
          <a:custGeom>
            <a:avLst/>
            <a:gdLst/>
            <a:ahLst/>
            <a:cxnLst/>
            <a:rect l="l" t="t" r="r" b="b"/>
            <a:pathLst>
              <a:path w="14238557" h="1591451">
                <a:moveTo>
                  <a:pt x="0" y="0"/>
                </a:moveTo>
                <a:lnTo>
                  <a:pt x="14238557" y="0"/>
                </a:lnTo>
                <a:lnTo>
                  <a:pt x="14238557" y="1591451"/>
                </a:lnTo>
                <a:lnTo>
                  <a:pt x="0" y="1591451"/>
                </a:lnTo>
                <a:lnTo>
                  <a:pt x="0" y="0"/>
                </a:lnTo>
                <a:close/>
              </a:path>
            </a:pathLst>
          </a:custGeom>
          <a:blipFill>
            <a:blip r:embed="rId5"/>
            <a:stretch>
              <a:fillRect/>
            </a:stretch>
          </a:blipFill>
        </p:spPr>
      </p:sp>
      <p:sp>
        <p:nvSpPr>
          <p:cNvPr id="9" name="TextBox 9"/>
          <p:cNvSpPr txBox="1"/>
          <p:nvPr/>
        </p:nvSpPr>
        <p:spPr>
          <a:xfrm>
            <a:off x="2786898" y="1369568"/>
            <a:ext cx="7534961" cy="1186980"/>
          </a:xfrm>
          <a:prstGeom prst="rect">
            <a:avLst/>
          </a:prstGeom>
        </p:spPr>
        <p:txBody>
          <a:bodyPr lIns="0" tIns="0" rIns="0" bIns="0" rtlCol="0" anchor="t">
            <a:spAutoFit/>
          </a:bodyPr>
          <a:lstStyle/>
          <a:p>
            <a:pPr marL="0" lvl="0" indent="0" algn="l">
              <a:lnSpc>
                <a:spcPts val="9650"/>
              </a:lnSpc>
              <a:spcBef>
                <a:spcPct val="0"/>
              </a:spcBef>
            </a:pPr>
            <a:r>
              <a:rPr lang="en-US" sz="6893" spc="89">
                <a:solidFill>
                  <a:srgbClr val="000000"/>
                </a:solidFill>
                <a:latin typeface="Dream Avenue"/>
                <a:ea typeface="Dream Avenue"/>
                <a:cs typeface="Dream Avenue"/>
                <a:sym typeface="Dream Avenue"/>
              </a:rPr>
              <a:t>PREPROCESSING</a:t>
            </a: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786898" y="1800303"/>
            <a:ext cx="8688355" cy="976177"/>
          </a:xfrm>
          <a:prstGeom prst="rect">
            <a:avLst/>
          </a:prstGeom>
        </p:spPr>
        <p:txBody>
          <a:bodyPr lIns="0" tIns="0" rIns="0" bIns="0" rtlCol="0" anchor="t">
            <a:spAutoFit/>
          </a:bodyPr>
          <a:lstStyle/>
          <a:p>
            <a:pPr algn="l">
              <a:lnSpc>
                <a:spcPts val="3944"/>
              </a:lnSpc>
            </a:pPr>
            <a:endParaRPr/>
          </a:p>
          <a:p>
            <a:pPr marL="608373" lvl="1" indent="-304187" algn="l">
              <a:lnSpc>
                <a:spcPts val="3944"/>
              </a:lnSpc>
              <a:buFont typeface="Arial"/>
              <a:buChar char="•"/>
            </a:pPr>
            <a:r>
              <a:rPr lang="en-US" sz="2817">
                <a:solidFill>
                  <a:srgbClr val="010101"/>
                </a:solidFill>
                <a:latin typeface="Lora"/>
                <a:ea typeface="Lora"/>
                <a:cs typeface="Lora"/>
                <a:sym typeface="Lora"/>
              </a:rPr>
              <a:t>The Result</a:t>
            </a:r>
          </a:p>
        </p:txBody>
      </p:sp>
      <p:grpSp>
        <p:nvGrpSpPr>
          <p:cNvPr id="3" name="Group 3"/>
          <p:cNvGrpSpPr/>
          <p:nvPr/>
        </p:nvGrpSpPr>
        <p:grpSpPr>
          <a:xfrm>
            <a:off x="-877281" y="0"/>
            <a:ext cx="3088591" cy="10287000"/>
            <a:chOff x="0" y="0"/>
            <a:chExt cx="813456" cy="2709333"/>
          </a:xfrm>
        </p:grpSpPr>
        <p:sp>
          <p:nvSpPr>
            <p:cNvPr id="4" name="Freeform 4"/>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5" name="TextBox 5"/>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6" name="Freeform 6"/>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
        <p:nvSpPr>
          <p:cNvPr id="7" name="Freeform 7"/>
          <p:cNvSpPr/>
          <p:nvPr/>
        </p:nvSpPr>
        <p:spPr>
          <a:xfrm>
            <a:off x="4276035" y="3164622"/>
            <a:ext cx="9735929" cy="6093678"/>
          </a:xfrm>
          <a:custGeom>
            <a:avLst/>
            <a:gdLst/>
            <a:ahLst/>
            <a:cxnLst/>
            <a:rect l="l" t="t" r="r" b="b"/>
            <a:pathLst>
              <a:path w="9735929" h="6093678">
                <a:moveTo>
                  <a:pt x="0" y="0"/>
                </a:moveTo>
                <a:lnTo>
                  <a:pt x="9735930" y="0"/>
                </a:lnTo>
                <a:lnTo>
                  <a:pt x="9735930" y="6093678"/>
                </a:lnTo>
                <a:lnTo>
                  <a:pt x="0" y="6093678"/>
                </a:lnTo>
                <a:lnTo>
                  <a:pt x="0" y="0"/>
                </a:lnTo>
                <a:close/>
              </a:path>
            </a:pathLst>
          </a:custGeom>
          <a:blipFill>
            <a:blip r:embed="rId4"/>
            <a:stretch>
              <a:fillRect b="-3788"/>
            </a:stretch>
          </a:blipFill>
        </p:spPr>
      </p:sp>
      <p:sp>
        <p:nvSpPr>
          <p:cNvPr id="8" name="TextBox 8"/>
          <p:cNvSpPr txBox="1"/>
          <p:nvPr/>
        </p:nvSpPr>
        <p:spPr>
          <a:xfrm>
            <a:off x="2786898" y="1255082"/>
            <a:ext cx="7534961" cy="1061885"/>
          </a:xfrm>
          <a:prstGeom prst="rect">
            <a:avLst/>
          </a:prstGeom>
        </p:spPr>
        <p:txBody>
          <a:bodyPr lIns="0" tIns="0" rIns="0" bIns="0" rtlCol="0" anchor="t">
            <a:spAutoFit/>
          </a:bodyPr>
          <a:lstStyle/>
          <a:p>
            <a:pPr marL="0" lvl="0" indent="0" algn="l">
              <a:lnSpc>
                <a:spcPts val="8670"/>
              </a:lnSpc>
              <a:spcBef>
                <a:spcPct val="0"/>
              </a:spcBef>
            </a:pPr>
            <a:r>
              <a:rPr lang="en-US" sz="6193" spc="80">
                <a:solidFill>
                  <a:srgbClr val="000000"/>
                </a:solidFill>
                <a:latin typeface="Dream Avenue"/>
                <a:ea typeface="Dream Avenue"/>
                <a:cs typeface="Dream Avenue"/>
                <a:sym typeface="Dream Avenue"/>
              </a:rPr>
              <a:t>PREPROCESSING</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FD4CB"/>
        </a:solidFill>
        <a:effectLst/>
      </p:bgPr>
    </p:bg>
    <p:spTree>
      <p:nvGrpSpPr>
        <p:cNvPr id="1" name=""/>
        <p:cNvGrpSpPr/>
        <p:nvPr/>
      </p:nvGrpSpPr>
      <p:grpSpPr>
        <a:xfrm>
          <a:off x="0" y="0"/>
          <a:ext cx="0" cy="0"/>
          <a:chOff x="0" y="0"/>
          <a:chExt cx="0" cy="0"/>
        </a:xfrm>
      </p:grpSpPr>
      <p:sp>
        <p:nvSpPr>
          <p:cNvPr id="2" name="TextBox 2"/>
          <p:cNvSpPr txBox="1"/>
          <p:nvPr/>
        </p:nvSpPr>
        <p:spPr>
          <a:xfrm>
            <a:off x="2475512" y="4602163"/>
            <a:ext cx="13336977" cy="1149350"/>
          </a:xfrm>
          <a:prstGeom prst="rect">
            <a:avLst/>
          </a:prstGeom>
        </p:spPr>
        <p:txBody>
          <a:bodyPr lIns="0" tIns="0" rIns="0" bIns="0" rtlCol="0" anchor="t">
            <a:spAutoFit/>
          </a:bodyPr>
          <a:lstStyle/>
          <a:p>
            <a:pPr marL="0" lvl="0" indent="0" algn="ctr">
              <a:lnSpc>
                <a:spcPts val="8800"/>
              </a:lnSpc>
            </a:pPr>
            <a:r>
              <a:rPr lang="en-US" sz="8000">
                <a:solidFill>
                  <a:srgbClr val="393939"/>
                </a:solidFill>
                <a:latin typeface="Crimson Pro"/>
                <a:ea typeface="Crimson Pro"/>
                <a:cs typeface="Crimson Pro"/>
                <a:sym typeface="Crimson Pro"/>
              </a:rPr>
              <a:t>ANALYSIS</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851608" y="3902226"/>
            <a:ext cx="14584784" cy="4131109"/>
          </a:xfrm>
          <a:custGeom>
            <a:avLst/>
            <a:gdLst/>
            <a:ahLst/>
            <a:cxnLst/>
            <a:rect l="l" t="t" r="r" b="b"/>
            <a:pathLst>
              <a:path w="14584784" h="4131109">
                <a:moveTo>
                  <a:pt x="0" y="0"/>
                </a:moveTo>
                <a:lnTo>
                  <a:pt x="14584784" y="0"/>
                </a:lnTo>
                <a:lnTo>
                  <a:pt x="14584784" y="4131110"/>
                </a:lnTo>
                <a:lnTo>
                  <a:pt x="0" y="4131110"/>
                </a:lnTo>
                <a:lnTo>
                  <a:pt x="0" y="0"/>
                </a:lnTo>
                <a:close/>
              </a:path>
            </a:pathLst>
          </a:custGeom>
          <a:blipFill>
            <a:blip r:embed="rId2"/>
            <a:stretch>
              <a:fillRect r="-21069"/>
            </a:stretch>
          </a:blipFill>
        </p:spPr>
      </p:sp>
      <p:sp>
        <p:nvSpPr>
          <p:cNvPr id="9" name="TextBox 9"/>
          <p:cNvSpPr txBox="1"/>
          <p:nvPr/>
        </p:nvSpPr>
        <p:spPr>
          <a:xfrm>
            <a:off x="1851608" y="2176778"/>
            <a:ext cx="9122118"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PIE CHART CODE</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8703485" y="1110196"/>
            <a:ext cx="8598564" cy="8075909"/>
          </a:xfrm>
          <a:prstGeom prst="rect">
            <a:avLst/>
          </a:prstGeom>
        </p:spPr>
      </p:pic>
      <p:grpSp>
        <p:nvGrpSpPr>
          <p:cNvPr id="3" name="Group 3"/>
          <p:cNvGrpSpPr/>
          <p:nvPr/>
        </p:nvGrpSpPr>
        <p:grpSpPr>
          <a:xfrm>
            <a:off x="1028700" y="4197668"/>
            <a:ext cx="6952527" cy="1891665"/>
            <a:chOff x="0" y="0"/>
            <a:chExt cx="9270037" cy="2522220"/>
          </a:xfrm>
        </p:grpSpPr>
        <p:sp>
          <p:nvSpPr>
            <p:cNvPr id="4" name="TextBox 4"/>
            <p:cNvSpPr txBox="1"/>
            <p:nvPr/>
          </p:nvSpPr>
          <p:spPr>
            <a:xfrm>
              <a:off x="0" y="-57150"/>
              <a:ext cx="9270037" cy="1194223"/>
            </a:xfrm>
            <a:prstGeom prst="rect">
              <a:avLst/>
            </a:prstGeom>
          </p:spPr>
          <p:txBody>
            <a:bodyPr lIns="0" tIns="0" rIns="0" bIns="0" rtlCol="0" anchor="t">
              <a:spAutoFit/>
            </a:bodyPr>
            <a:lstStyle/>
            <a:p>
              <a:pPr algn="ctr">
                <a:lnSpc>
                  <a:spcPts val="7280"/>
                </a:lnSpc>
              </a:pPr>
              <a:r>
                <a:rPr lang="en-US" sz="5600" spc="168">
                  <a:solidFill>
                    <a:srgbClr val="000000"/>
                  </a:solidFill>
                  <a:latin typeface="Aileron Heavy"/>
                  <a:ea typeface="Aileron Heavy"/>
                  <a:cs typeface="Aileron Heavy"/>
                  <a:sym typeface="Aileron Heavy"/>
                </a:rPr>
                <a:t>LEVEL-01</a:t>
              </a:r>
            </a:p>
          </p:txBody>
        </p:sp>
        <p:sp>
          <p:nvSpPr>
            <p:cNvPr id="5" name="TextBox 5"/>
            <p:cNvSpPr txBox="1"/>
            <p:nvPr/>
          </p:nvSpPr>
          <p:spPr>
            <a:xfrm>
              <a:off x="0" y="1333923"/>
              <a:ext cx="9270037" cy="1188297"/>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Likely represents a broad category or department that the employee belongs to</a:t>
              </a:r>
            </a:p>
          </p:txBody>
        </p:sp>
      </p:grpSp>
      <p:sp>
        <p:nvSpPr>
          <p:cNvPr id="6" name="AutoShape 6"/>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10126" y="-26875"/>
            <a:ext cx="9377874" cy="10712225"/>
            <a:chOff x="0" y="0"/>
            <a:chExt cx="2469893" cy="2821327"/>
          </a:xfrm>
        </p:grpSpPr>
        <p:sp>
          <p:nvSpPr>
            <p:cNvPr id="3" name="Freeform 3"/>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DFD3CA"/>
            </a:solidFill>
          </p:spPr>
        </p:sp>
        <p:sp>
          <p:nvSpPr>
            <p:cNvPr id="4" name="TextBox 4"/>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323474" y="2804478"/>
            <a:ext cx="5873170" cy="2190115"/>
          </a:xfrm>
          <a:prstGeom prst="rect">
            <a:avLst/>
          </a:prstGeom>
        </p:spPr>
        <p:txBody>
          <a:bodyPr lIns="0" tIns="0" rIns="0" bIns="0" rtlCol="0" anchor="t">
            <a:spAutoFit/>
          </a:bodyPr>
          <a:lstStyle/>
          <a:p>
            <a:pPr algn="l">
              <a:lnSpc>
                <a:spcPts val="8480"/>
              </a:lnSpc>
            </a:pPr>
            <a:r>
              <a:rPr lang="en-US" sz="8000">
                <a:solidFill>
                  <a:srgbClr val="000000"/>
                </a:solidFill>
                <a:latin typeface="Montserrat Classic Bold"/>
                <a:ea typeface="Montserrat Classic Bold"/>
                <a:cs typeface="Montserrat Classic Bold"/>
                <a:sym typeface="Montserrat Classic Bold"/>
              </a:rPr>
              <a:t>LIST OF CONTENTS</a:t>
            </a:r>
          </a:p>
        </p:txBody>
      </p:sp>
      <p:sp>
        <p:nvSpPr>
          <p:cNvPr id="6" name="TextBox 6"/>
          <p:cNvSpPr txBox="1"/>
          <p:nvPr/>
        </p:nvSpPr>
        <p:spPr>
          <a:xfrm>
            <a:off x="11338157" y="6985121"/>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BAR CHART</a:t>
            </a:r>
          </a:p>
        </p:txBody>
      </p:sp>
      <p:sp>
        <p:nvSpPr>
          <p:cNvPr id="7" name="TextBox 7"/>
          <p:cNvSpPr txBox="1"/>
          <p:nvPr/>
        </p:nvSpPr>
        <p:spPr>
          <a:xfrm>
            <a:off x="9944130" y="6870821"/>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06</a:t>
            </a:r>
          </a:p>
        </p:txBody>
      </p:sp>
      <p:sp>
        <p:nvSpPr>
          <p:cNvPr id="8" name="TextBox 8"/>
          <p:cNvSpPr txBox="1"/>
          <p:nvPr/>
        </p:nvSpPr>
        <p:spPr>
          <a:xfrm>
            <a:off x="9944130" y="1802425"/>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01</a:t>
            </a:r>
          </a:p>
        </p:txBody>
      </p:sp>
      <p:sp>
        <p:nvSpPr>
          <p:cNvPr id="9" name="TextBox 9"/>
          <p:cNvSpPr txBox="1"/>
          <p:nvPr/>
        </p:nvSpPr>
        <p:spPr>
          <a:xfrm>
            <a:off x="11338157" y="1916725"/>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INTRODUCTION</a:t>
            </a:r>
          </a:p>
        </p:txBody>
      </p:sp>
      <p:sp>
        <p:nvSpPr>
          <p:cNvPr id="10" name="TextBox 10"/>
          <p:cNvSpPr txBox="1"/>
          <p:nvPr/>
        </p:nvSpPr>
        <p:spPr>
          <a:xfrm>
            <a:off x="9944130" y="2816104"/>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02</a:t>
            </a:r>
          </a:p>
        </p:txBody>
      </p:sp>
      <p:sp>
        <p:nvSpPr>
          <p:cNvPr id="11" name="TextBox 11"/>
          <p:cNvSpPr txBox="1"/>
          <p:nvPr/>
        </p:nvSpPr>
        <p:spPr>
          <a:xfrm>
            <a:off x="11338157" y="2930404"/>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CHALLENGES</a:t>
            </a:r>
          </a:p>
        </p:txBody>
      </p:sp>
      <p:sp>
        <p:nvSpPr>
          <p:cNvPr id="12" name="TextBox 12"/>
          <p:cNvSpPr txBox="1"/>
          <p:nvPr/>
        </p:nvSpPr>
        <p:spPr>
          <a:xfrm>
            <a:off x="9944130" y="3829783"/>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03</a:t>
            </a:r>
          </a:p>
        </p:txBody>
      </p:sp>
      <p:sp>
        <p:nvSpPr>
          <p:cNvPr id="13" name="TextBox 13"/>
          <p:cNvSpPr txBox="1"/>
          <p:nvPr/>
        </p:nvSpPr>
        <p:spPr>
          <a:xfrm>
            <a:off x="11338157" y="3944083"/>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SOLUTION</a:t>
            </a:r>
          </a:p>
        </p:txBody>
      </p:sp>
      <p:sp>
        <p:nvSpPr>
          <p:cNvPr id="14" name="TextBox 14"/>
          <p:cNvSpPr txBox="1"/>
          <p:nvPr/>
        </p:nvSpPr>
        <p:spPr>
          <a:xfrm>
            <a:off x="9944130" y="4843463"/>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04</a:t>
            </a:r>
          </a:p>
        </p:txBody>
      </p:sp>
      <p:sp>
        <p:nvSpPr>
          <p:cNvPr id="15" name="TextBox 15"/>
          <p:cNvSpPr txBox="1"/>
          <p:nvPr/>
        </p:nvSpPr>
        <p:spPr>
          <a:xfrm>
            <a:off x="11338157" y="4957763"/>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PREPROCESSING</a:t>
            </a:r>
          </a:p>
        </p:txBody>
      </p:sp>
      <p:sp>
        <p:nvSpPr>
          <p:cNvPr id="16" name="TextBox 16"/>
          <p:cNvSpPr txBox="1"/>
          <p:nvPr/>
        </p:nvSpPr>
        <p:spPr>
          <a:xfrm>
            <a:off x="9944130" y="5857142"/>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05</a:t>
            </a:r>
          </a:p>
        </p:txBody>
      </p:sp>
      <p:sp>
        <p:nvSpPr>
          <p:cNvPr id="17" name="TextBox 17"/>
          <p:cNvSpPr txBox="1"/>
          <p:nvPr/>
        </p:nvSpPr>
        <p:spPr>
          <a:xfrm>
            <a:off x="11338157" y="5971442"/>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PIE CHART</a:t>
            </a:r>
          </a:p>
        </p:txBody>
      </p:sp>
      <p:sp>
        <p:nvSpPr>
          <p:cNvPr id="18" name="TextBox 18"/>
          <p:cNvSpPr txBox="1"/>
          <p:nvPr/>
        </p:nvSpPr>
        <p:spPr>
          <a:xfrm>
            <a:off x="11338157" y="7998800"/>
            <a:ext cx="4226126" cy="371475"/>
          </a:xfrm>
          <a:prstGeom prst="rect">
            <a:avLst/>
          </a:prstGeom>
        </p:spPr>
        <p:txBody>
          <a:bodyPr lIns="0" tIns="0" rIns="0" bIns="0" rtlCol="0" anchor="t">
            <a:spAutoFit/>
          </a:bodyPr>
          <a:lstStyle/>
          <a:p>
            <a:pPr algn="l">
              <a:lnSpc>
                <a:spcPts val="2999"/>
              </a:lnSpc>
            </a:pPr>
            <a:r>
              <a:rPr lang="en-US" sz="2499">
                <a:solidFill>
                  <a:srgbClr val="000000"/>
                </a:solidFill>
                <a:latin typeface="Montserrat Classic Bold"/>
                <a:ea typeface="Montserrat Classic Bold"/>
                <a:cs typeface="Montserrat Classic Bold"/>
                <a:sym typeface="Montserrat Classic Bold"/>
              </a:rPr>
              <a:t>TREND CHART</a:t>
            </a:r>
          </a:p>
        </p:txBody>
      </p:sp>
      <p:sp>
        <p:nvSpPr>
          <p:cNvPr id="19" name="TextBox 19"/>
          <p:cNvSpPr txBox="1"/>
          <p:nvPr/>
        </p:nvSpPr>
        <p:spPr>
          <a:xfrm>
            <a:off x="9944130" y="7884500"/>
            <a:ext cx="1394026" cy="600075"/>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ea typeface="Montserrat Classic Bold"/>
                <a:cs typeface="Montserrat Classic Bold"/>
                <a:sym typeface="Montserrat Classic Bold"/>
              </a:rPr>
              <a:t>07</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8099253" y="1047878"/>
            <a:ext cx="9346384" cy="8178480"/>
          </a:xfrm>
          <a:prstGeom prst="rect">
            <a:avLst/>
          </a:prstGeom>
        </p:spPr>
      </p:pic>
      <p:grpSp>
        <p:nvGrpSpPr>
          <p:cNvPr id="3" name="Group 3"/>
          <p:cNvGrpSpPr/>
          <p:nvPr/>
        </p:nvGrpSpPr>
        <p:grpSpPr>
          <a:xfrm>
            <a:off x="1028700" y="3969068"/>
            <a:ext cx="6952527" cy="2348865"/>
            <a:chOff x="0" y="0"/>
            <a:chExt cx="9270037" cy="3131820"/>
          </a:xfrm>
        </p:grpSpPr>
        <p:sp>
          <p:nvSpPr>
            <p:cNvPr id="4" name="TextBox 4"/>
            <p:cNvSpPr txBox="1"/>
            <p:nvPr/>
          </p:nvSpPr>
          <p:spPr>
            <a:xfrm>
              <a:off x="0" y="-57150"/>
              <a:ext cx="9270037" cy="1194223"/>
            </a:xfrm>
            <a:prstGeom prst="rect">
              <a:avLst/>
            </a:prstGeom>
          </p:spPr>
          <p:txBody>
            <a:bodyPr lIns="0" tIns="0" rIns="0" bIns="0" rtlCol="0" anchor="t">
              <a:spAutoFit/>
            </a:bodyPr>
            <a:lstStyle/>
            <a:p>
              <a:pPr algn="ctr">
                <a:lnSpc>
                  <a:spcPts val="7280"/>
                </a:lnSpc>
              </a:pPr>
              <a:r>
                <a:rPr lang="en-US" sz="5600" spc="168">
                  <a:solidFill>
                    <a:srgbClr val="000000"/>
                  </a:solidFill>
                  <a:latin typeface="Aileron Heavy"/>
                  <a:ea typeface="Aileron Heavy"/>
                  <a:cs typeface="Aileron Heavy"/>
                  <a:sym typeface="Aileron Heavy"/>
                </a:rPr>
                <a:t>LEVEL-02</a:t>
              </a:r>
            </a:p>
          </p:txBody>
        </p:sp>
        <p:sp>
          <p:nvSpPr>
            <p:cNvPr id="5" name="TextBox 5"/>
            <p:cNvSpPr txBox="1"/>
            <p:nvPr/>
          </p:nvSpPr>
          <p:spPr>
            <a:xfrm>
              <a:off x="0" y="1333923"/>
              <a:ext cx="9270037" cy="1797897"/>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Provides a more specific classification within that broad category, such as a job grade or role</a:t>
              </a:r>
            </a:p>
          </p:txBody>
        </p:sp>
      </p:grpSp>
      <p:sp>
        <p:nvSpPr>
          <p:cNvPr id="6" name="AutoShape 6"/>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9291576" y="1217714"/>
            <a:ext cx="7308343" cy="7175760"/>
          </a:xfrm>
          <a:prstGeom prst="rect">
            <a:avLst/>
          </a:prstGeom>
        </p:spPr>
      </p:pic>
      <p:grpSp>
        <p:nvGrpSpPr>
          <p:cNvPr id="3" name="Group 3"/>
          <p:cNvGrpSpPr/>
          <p:nvPr/>
        </p:nvGrpSpPr>
        <p:grpSpPr>
          <a:xfrm>
            <a:off x="1028700" y="3969068"/>
            <a:ext cx="6952527" cy="2348865"/>
            <a:chOff x="0" y="0"/>
            <a:chExt cx="9270037" cy="3131820"/>
          </a:xfrm>
        </p:grpSpPr>
        <p:sp>
          <p:nvSpPr>
            <p:cNvPr id="4" name="TextBox 4"/>
            <p:cNvSpPr txBox="1"/>
            <p:nvPr/>
          </p:nvSpPr>
          <p:spPr>
            <a:xfrm>
              <a:off x="0" y="-57150"/>
              <a:ext cx="9270037" cy="1194223"/>
            </a:xfrm>
            <a:prstGeom prst="rect">
              <a:avLst/>
            </a:prstGeom>
          </p:spPr>
          <p:txBody>
            <a:bodyPr lIns="0" tIns="0" rIns="0" bIns="0" rtlCol="0" anchor="t">
              <a:spAutoFit/>
            </a:bodyPr>
            <a:lstStyle/>
            <a:p>
              <a:pPr algn="ctr">
                <a:lnSpc>
                  <a:spcPts val="7280"/>
                </a:lnSpc>
              </a:pPr>
              <a:r>
                <a:rPr lang="en-US" sz="5600" spc="168">
                  <a:solidFill>
                    <a:srgbClr val="000000"/>
                  </a:solidFill>
                  <a:latin typeface="Aileron Heavy"/>
                  <a:ea typeface="Aileron Heavy"/>
                  <a:cs typeface="Aileron Heavy"/>
                  <a:sym typeface="Aileron Heavy"/>
                </a:rPr>
                <a:t>LEVEL-03</a:t>
              </a:r>
            </a:p>
          </p:txBody>
        </p:sp>
        <p:sp>
          <p:nvSpPr>
            <p:cNvPr id="5" name="TextBox 5"/>
            <p:cNvSpPr txBox="1"/>
            <p:nvPr/>
          </p:nvSpPr>
          <p:spPr>
            <a:xfrm>
              <a:off x="0" y="1333923"/>
              <a:ext cx="9270037" cy="1797897"/>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Offers an even finer level of detail, such as a specific position, team, or additional sub-classification</a:t>
              </a:r>
            </a:p>
          </p:txBody>
        </p:sp>
      </p:grpSp>
      <p:sp>
        <p:nvSpPr>
          <p:cNvPr id="6" name="AutoShape 6"/>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402209" y="2884602"/>
            <a:ext cx="11483582" cy="6835608"/>
          </a:xfrm>
          <a:custGeom>
            <a:avLst/>
            <a:gdLst/>
            <a:ahLst/>
            <a:cxnLst/>
            <a:rect l="l" t="t" r="r" b="b"/>
            <a:pathLst>
              <a:path w="11483582" h="6835608">
                <a:moveTo>
                  <a:pt x="0" y="0"/>
                </a:moveTo>
                <a:lnTo>
                  <a:pt x="11483582" y="0"/>
                </a:lnTo>
                <a:lnTo>
                  <a:pt x="11483582" y="6835608"/>
                </a:lnTo>
                <a:lnTo>
                  <a:pt x="0" y="6835608"/>
                </a:lnTo>
                <a:lnTo>
                  <a:pt x="0" y="0"/>
                </a:lnTo>
                <a:close/>
              </a:path>
            </a:pathLst>
          </a:custGeom>
          <a:blipFill>
            <a:blip r:embed="rId2"/>
            <a:stretch>
              <a:fillRect l="-1991" r="-22517"/>
            </a:stretch>
          </a:blipFill>
        </p:spPr>
      </p:sp>
      <p:sp>
        <p:nvSpPr>
          <p:cNvPr id="9" name="TextBox 9"/>
          <p:cNvSpPr txBox="1"/>
          <p:nvPr/>
        </p:nvSpPr>
        <p:spPr>
          <a:xfrm>
            <a:off x="1741526" y="795808"/>
            <a:ext cx="9816503"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BAR CHART CODE</a:t>
            </a:r>
          </a:p>
        </p:txBody>
      </p:sp>
      <p:sp>
        <p:nvSpPr>
          <p:cNvPr id="10" name="TextBox 10"/>
          <p:cNvSpPr txBox="1"/>
          <p:nvPr/>
        </p:nvSpPr>
        <p:spPr>
          <a:xfrm>
            <a:off x="732749" y="2006072"/>
            <a:ext cx="6952527"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Task Distribution by Employee</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a:off x="1884583" y="1600382"/>
            <a:ext cx="14626926" cy="8449341"/>
          </a:xfrm>
          <a:custGeom>
            <a:avLst/>
            <a:gdLst/>
            <a:ahLst/>
            <a:cxnLst/>
            <a:rect l="l" t="t" r="r" b="b"/>
            <a:pathLst>
              <a:path w="14626926" h="8449341">
                <a:moveTo>
                  <a:pt x="0" y="0"/>
                </a:moveTo>
                <a:lnTo>
                  <a:pt x="14626926" y="0"/>
                </a:lnTo>
                <a:lnTo>
                  <a:pt x="14626926" y="8449341"/>
                </a:lnTo>
                <a:lnTo>
                  <a:pt x="0" y="8449341"/>
                </a:lnTo>
                <a:lnTo>
                  <a:pt x="0" y="0"/>
                </a:lnTo>
                <a:close/>
              </a:path>
            </a:pathLst>
          </a:custGeom>
          <a:blipFill>
            <a:blip r:embed="rId2"/>
            <a:stretch>
              <a:fillRect l="-1864" t="-2885" r="-5059" b="-2366"/>
            </a:stretch>
          </a:blipFill>
        </p:spPr>
      </p:sp>
      <p:sp>
        <p:nvSpPr>
          <p:cNvPr id="4" name="TextBox 4"/>
          <p:cNvSpPr txBox="1"/>
          <p:nvPr/>
        </p:nvSpPr>
        <p:spPr>
          <a:xfrm>
            <a:off x="5667736" y="381479"/>
            <a:ext cx="6952527" cy="4813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Task distribution for top 10 employees</a:t>
            </a:r>
          </a:p>
        </p:txBody>
      </p:sp>
      <p:sp>
        <p:nvSpPr>
          <p:cNvPr id="5" name="TextBox 5"/>
          <p:cNvSpPr txBox="1"/>
          <p:nvPr/>
        </p:nvSpPr>
        <p:spPr>
          <a:xfrm>
            <a:off x="2468196" y="981075"/>
            <a:ext cx="14043314" cy="4383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Identify workload distribution and check if any employee is overloaded with tasks</a:t>
            </a:r>
          </a:p>
        </p:txBody>
      </p:sp>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769128" y="1619534"/>
            <a:ext cx="9522725"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BAR CHART CODE</a:t>
            </a:r>
          </a:p>
        </p:txBody>
      </p:sp>
      <p:sp>
        <p:nvSpPr>
          <p:cNvPr id="9" name="Freeform 9"/>
          <p:cNvSpPr/>
          <p:nvPr/>
        </p:nvSpPr>
        <p:spPr>
          <a:xfrm>
            <a:off x="1769128" y="3879815"/>
            <a:ext cx="14749743" cy="4569112"/>
          </a:xfrm>
          <a:custGeom>
            <a:avLst/>
            <a:gdLst/>
            <a:ahLst/>
            <a:cxnLst/>
            <a:rect l="l" t="t" r="r" b="b"/>
            <a:pathLst>
              <a:path w="14749743" h="4569112">
                <a:moveTo>
                  <a:pt x="0" y="0"/>
                </a:moveTo>
                <a:lnTo>
                  <a:pt x="14749744" y="0"/>
                </a:lnTo>
                <a:lnTo>
                  <a:pt x="14749744" y="4569112"/>
                </a:lnTo>
                <a:lnTo>
                  <a:pt x="0" y="4569112"/>
                </a:lnTo>
                <a:lnTo>
                  <a:pt x="0" y="0"/>
                </a:lnTo>
                <a:close/>
              </a:path>
            </a:pathLst>
          </a:custGeom>
          <a:blipFill>
            <a:blip r:embed="rId2"/>
            <a:stretch>
              <a:fillRect r="-25228"/>
            </a:stretch>
          </a:blipFill>
        </p:spPr>
      </p:sp>
      <p:sp>
        <p:nvSpPr>
          <p:cNvPr id="10" name="TextBox 10"/>
          <p:cNvSpPr txBox="1"/>
          <p:nvPr/>
        </p:nvSpPr>
        <p:spPr>
          <a:xfrm>
            <a:off x="0" y="2887407"/>
            <a:ext cx="6952527"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Location-Based Task</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rot="-24000">
            <a:off x="3454040" y="1479106"/>
            <a:ext cx="11379920" cy="8406980"/>
          </a:xfrm>
          <a:custGeom>
            <a:avLst/>
            <a:gdLst/>
            <a:ahLst/>
            <a:cxnLst/>
            <a:rect l="l" t="t" r="r" b="b"/>
            <a:pathLst>
              <a:path w="11379920" h="8406980">
                <a:moveTo>
                  <a:pt x="58141" y="0"/>
                </a:moveTo>
                <a:lnTo>
                  <a:pt x="11379920" y="79042"/>
                </a:lnTo>
                <a:lnTo>
                  <a:pt x="11321779" y="8406981"/>
                </a:lnTo>
                <a:lnTo>
                  <a:pt x="0" y="8327939"/>
                </a:lnTo>
                <a:lnTo>
                  <a:pt x="58141" y="0"/>
                </a:lnTo>
                <a:close/>
              </a:path>
            </a:pathLst>
          </a:custGeom>
          <a:blipFill>
            <a:blip r:embed="rId2"/>
            <a:stretch>
              <a:fillRect l="-310" t="-1145" r="-1321" b="-48"/>
            </a:stretch>
          </a:blipFill>
        </p:spPr>
      </p:sp>
      <p:sp>
        <p:nvSpPr>
          <p:cNvPr id="4" name="TextBox 4"/>
          <p:cNvSpPr txBox="1"/>
          <p:nvPr/>
        </p:nvSpPr>
        <p:spPr>
          <a:xfrm>
            <a:off x="5667736" y="305469"/>
            <a:ext cx="6952527" cy="4813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Location-Based Task</a:t>
            </a:r>
          </a:p>
        </p:txBody>
      </p:sp>
      <p:sp>
        <p:nvSpPr>
          <p:cNvPr id="5" name="TextBox 5"/>
          <p:cNvSpPr txBox="1"/>
          <p:nvPr/>
        </p:nvSpPr>
        <p:spPr>
          <a:xfrm>
            <a:off x="4328733" y="822280"/>
            <a:ext cx="9630533" cy="4383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Understand regional differences in task performance</a:t>
            </a:r>
          </a:p>
        </p:txBody>
      </p:sp>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757343" y="3364599"/>
            <a:ext cx="14773314" cy="5653564"/>
          </a:xfrm>
          <a:custGeom>
            <a:avLst/>
            <a:gdLst/>
            <a:ahLst/>
            <a:cxnLst/>
            <a:rect l="l" t="t" r="r" b="b"/>
            <a:pathLst>
              <a:path w="14773314" h="5653564">
                <a:moveTo>
                  <a:pt x="0" y="0"/>
                </a:moveTo>
                <a:lnTo>
                  <a:pt x="14773314" y="0"/>
                </a:lnTo>
                <a:lnTo>
                  <a:pt x="14773314" y="5653564"/>
                </a:lnTo>
                <a:lnTo>
                  <a:pt x="0" y="5653564"/>
                </a:lnTo>
                <a:lnTo>
                  <a:pt x="0" y="0"/>
                </a:lnTo>
                <a:close/>
              </a:path>
            </a:pathLst>
          </a:custGeom>
          <a:blipFill>
            <a:blip r:embed="rId2"/>
            <a:stretch>
              <a:fillRect r="-16601"/>
            </a:stretch>
          </a:blipFill>
        </p:spPr>
      </p:sp>
      <p:sp>
        <p:nvSpPr>
          <p:cNvPr id="9" name="TextBox 9"/>
          <p:cNvSpPr txBox="1"/>
          <p:nvPr/>
        </p:nvSpPr>
        <p:spPr>
          <a:xfrm>
            <a:off x="1769128" y="1143000"/>
            <a:ext cx="9522725"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BAR CHART CODE</a:t>
            </a:r>
          </a:p>
        </p:txBody>
      </p:sp>
      <p:sp>
        <p:nvSpPr>
          <p:cNvPr id="10" name="TextBox 10"/>
          <p:cNvSpPr txBox="1"/>
          <p:nvPr/>
        </p:nvSpPr>
        <p:spPr>
          <a:xfrm>
            <a:off x="1335356" y="2357459"/>
            <a:ext cx="8154348"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Approval partial Status Across Different Tasks</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a:off x="3866459" y="1658220"/>
            <a:ext cx="10555081" cy="8111590"/>
          </a:xfrm>
          <a:custGeom>
            <a:avLst/>
            <a:gdLst/>
            <a:ahLst/>
            <a:cxnLst/>
            <a:rect l="l" t="t" r="r" b="b"/>
            <a:pathLst>
              <a:path w="10555081" h="8111590">
                <a:moveTo>
                  <a:pt x="0" y="0"/>
                </a:moveTo>
                <a:lnTo>
                  <a:pt x="10555082" y="0"/>
                </a:lnTo>
                <a:lnTo>
                  <a:pt x="10555082" y="8111590"/>
                </a:lnTo>
                <a:lnTo>
                  <a:pt x="0" y="8111590"/>
                </a:lnTo>
                <a:lnTo>
                  <a:pt x="0" y="0"/>
                </a:lnTo>
                <a:close/>
              </a:path>
            </a:pathLst>
          </a:custGeom>
          <a:blipFill>
            <a:blip r:embed="rId2"/>
            <a:stretch>
              <a:fillRect/>
            </a:stretch>
          </a:blipFill>
        </p:spPr>
      </p:sp>
      <p:sp>
        <p:nvSpPr>
          <p:cNvPr id="4" name="TextBox 4"/>
          <p:cNvSpPr txBox="1"/>
          <p:nvPr/>
        </p:nvSpPr>
        <p:spPr>
          <a:xfrm>
            <a:off x="4958658" y="478337"/>
            <a:ext cx="9062389" cy="9766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Approval partial Status Across Different Tasks</a:t>
            </a:r>
          </a:p>
          <a:p>
            <a:pPr algn="ctr">
              <a:lnSpc>
                <a:spcPts val="3919"/>
              </a:lnSpc>
            </a:pPr>
            <a:endParaRPr lang="en-US" sz="2799" spc="55">
              <a:solidFill>
                <a:srgbClr val="231F20"/>
              </a:solidFill>
              <a:latin typeface="Aileron Bold"/>
              <a:ea typeface="Aileron Bold"/>
              <a:cs typeface="Aileron Bold"/>
              <a:sym typeface="Aileron Bold"/>
            </a:endParaRPr>
          </a:p>
        </p:txBody>
      </p:sp>
      <p:sp>
        <p:nvSpPr>
          <p:cNvPr id="5" name="TextBox 5"/>
          <p:cNvSpPr txBox="1"/>
          <p:nvPr/>
        </p:nvSpPr>
        <p:spPr>
          <a:xfrm>
            <a:off x="5580327" y="981075"/>
            <a:ext cx="7819051" cy="4383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Identify tasks that are lagging in approval</a:t>
            </a:r>
          </a:p>
        </p:txBody>
      </p:sp>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721776" y="3212138"/>
            <a:ext cx="14844449" cy="6046162"/>
          </a:xfrm>
          <a:custGeom>
            <a:avLst/>
            <a:gdLst/>
            <a:ahLst/>
            <a:cxnLst/>
            <a:rect l="l" t="t" r="r" b="b"/>
            <a:pathLst>
              <a:path w="14844449" h="6046162">
                <a:moveTo>
                  <a:pt x="0" y="0"/>
                </a:moveTo>
                <a:lnTo>
                  <a:pt x="14844448" y="0"/>
                </a:lnTo>
                <a:lnTo>
                  <a:pt x="14844448" y="6046162"/>
                </a:lnTo>
                <a:lnTo>
                  <a:pt x="0" y="6046162"/>
                </a:lnTo>
                <a:lnTo>
                  <a:pt x="0" y="0"/>
                </a:lnTo>
                <a:close/>
              </a:path>
            </a:pathLst>
          </a:custGeom>
          <a:blipFill>
            <a:blip r:embed="rId2"/>
            <a:stretch>
              <a:fillRect l="-1592" t="-1231" r="-1592"/>
            </a:stretch>
          </a:blipFill>
        </p:spPr>
      </p:sp>
      <p:sp>
        <p:nvSpPr>
          <p:cNvPr id="9" name="TextBox 9"/>
          <p:cNvSpPr txBox="1"/>
          <p:nvPr/>
        </p:nvSpPr>
        <p:spPr>
          <a:xfrm>
            <a:off x="1715714" y="1143000"/>
            <a:ext cx="9522725"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BAR CHART CODE</a:t>
            </a:r>
          </a:p>
        </p:txBody>
      </p:sp>
      <p:sp>
        <p:nvSpPr>
          <p:cNvPr id="10" name="TextBox 10"/>
          <p:cNvSpPr txBox="1"/>
          <p:nvPr/>
        </p:nvSpPr>
        <p:spPr>
          <a:xfrm>
            <a:off x="1276570" y="2357459"/>
            <a:ext cx="9179960"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Employee Task Assignment in Partial Approval Status</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a:off x="2300776" y="1932966"/>
            <a:ext cx="13686449" cy="8027357"/>
          </a:xfrm>
          <a:custGeom>
            <a:avLst/>
            <a:gdLst/>
            <a:ahLst/>
            <a:cxnLst/>
            <a:rect l="l" t="t" r="r" b="b"/>
            <a:pathLst>
              <a:path w="13686449" h="8027357">
                <a:moveTo>
                  <a:pt x="0" y="0"/>
                </a:moveTo>
                <a:lnTo>
                  <a:pt x="13686448" y="0"/>
                </a:lnTo>
                <a:lnTo>
                  <a:pt x="13686448" y="8027357"/>
                </a:lnTo>
                <a:lnTo>
                  <a:pt x="0" y="8027357"/>
                </a:lnTo>
                <a:lnTo>
                  <a:pt x="0" y="0"/>
                </a:lnTo>
                <a:close/>
              </a:path>
            </a:pathLst>
          </a:custGeom>
          <a:blipFill>
            <a:blip r:embed="rId2"/>
            <a:stretch>
              <a:fillRect l="-2468" t="-3140" r="-5120" b="-3348"/>
            </a:stretch>
          </a:blipFill>
        </p:spPr>
      </p:sp>
      <p:sp>
        <p:nvSpPr>
          <p:cNvPr id="4" name="TextBox 4"/>
          <p:cNvSpPr txBox="1"/>
          <p:nvPr/>
        </p:nvSpPr>
        <p:spPr>
          <a:xfrm>
            <a:off x="4826089" y="511810"/>
            <a:ext cx="9523271" cy="9766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Employee Task Assignment in Partial Approval Status</a:t>
            </a:r>
          </a:p>
          <a:p>
            <a:pPr algn="ctr">
              <a:lnSpc>
                <a:spcPts val="3919"/>
              </a:lnSpc>
            </a:pPr>
            <a:endParaRPr lang="en-US" sz="2799" spc="55">
              <a:solidFill>
                <a:srgbClr val="231F20"/>
              </a:solidFill>
              <a:latin typeface="Aileron Bold"/>
              <a:ea typeface="Aileron Bold"/>
              <a:cs typeface="Aileron Bold"/>
              <a:sym typeface="Aileron Bold"/>
            </a:endParaRPr>
          </a:p>
        </p:txBody>
      </p:sp>
      <p:sp>
        <p:nvSpPr>
          <p:cNvPr id="5" name="TextBox 5"/>
          <p:cNvSpPr txBox="1"/>
          <p:nvPr/>
        </p:nvSpPr>
        <p:spPr>
          <a:xfrm>
            <a:off x="1455268" y="1014548"/>
            <a:ext cx="15804032" cy="4383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Identifies employees who are repeatedly assigned tasks that remain in partial approval status</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721675"/>
            <a:chOff x="0" y="0"/>
            <a:chExt cx="4816593" cy="190071"/>
          </a:xfrm>
        </p:grpSpPr>
        <p:sp>
          <p:nvSpPr>
            <p:cNvPr id="3" name="Freeform 3"/>
            <p:cNvSpPr/>
            <p:nvPr/>
          </p:nvSpPr>
          <p:spPr>
            <a:xfrm>
              <a:off x="0" y="0"/>
              <a:ext cx="4816592" cy="190071"/>
            </a:xfrm>
            <a:custGeom>
              <a:avLst/>
              <a:gdLst/>
              <a:ahLst/>
              <a:cxnLst/>
              <a:rect l="l" t="t" r="r" b="b"/>
              <a:pathLst>
                <a:path w="4816592" h="190071">
                  <a:moveTo>
                    <a:pt x="0" y="0"/>
                  </a:moveTo>
                  <a:lnTo>
                    <a:pt x="4816592" y="0"/>
                  </a:lnTo>
                  <a:lnTo>
                    <a:pt x="4816592" y="190071"/>
                  </a:lnTo>
                  <a:lnTo>
                    <a:pt x="0" y="190071"/>
                  </a:lnTo>
                  <a:close/>
                </a:path>
              </a:pathLst>
            </a:custGeom>
            <a:solidFill>
              <a:srgbClr val="DFD3CA"/>
            </a:solidFill>
          </p:spPr>
        </p:sp>
        <p:sp>
          <p:nvSpPr>
            <p:cNvPr id="4" name="TextBox 4"/>
            <p:cNvSpPr txBox="1"/>
            <p:nvPr/>
          </p:nvSpPr>
          <p:spPr>
            <a:xfrm>
              <a:off x="0" y="-38100"/>
              <a:ext cx="4816593" cy="22817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4127422"/>
            <a:ext cx="9010205" cy="6159578"/>
            <a:chOff x="0" y="0"/>
            <a:chExt cx="2373058" cy="1622276"/>
          </a:xfrm>
        </p:grpSpPr>
        <p:sp>
          <p:nvSpPr>
            <p:cNvPr id="6" name="Freeform 6"/>
            <p:cNvSpPr/>
            <p:nvPr/>
          </p:nvSpPr>
          <p:spPr>
            <a:xfrm>
              <a:off x="0" y="0"/>
              <a:ext cx="2373058" cy="1622276"/>
            </a:xfrm>
            <a:custGeom>
              <a:avLst/>
              <a:gdLst/>
              <a:ahLst/>
              <a:cxnLst/>
              <a:rect l="l" t="t" r="r" b="b"/>
              <a:pathLst>
                <a:path w="2373058" h="1622276">
                  <a:moveTo>
                    <a:pt x="0" y="0"/>
                  </a:moveTo>
                  <a:lnTo>
                    <a:pt x="2373058" y="0"/>
                  </a:lnTo>
                  <a:lnTo>
                    <a:pt x="2373058" y="1622276"/>
                  </a:lnTo>
                  <a:lnTo>
                    <a:pt x="0" y="1622276"/>
                  </a:lnTo>
                  <a:close/>
                </a:path>
              </a:pathLst>
            </a:custGeom>
            <a:solidFill>
              <a:srgbClr val="DFD3CA"/>
            </a:solidFill>
          </p:spPr>
        </p:sp>
        <p:sp>
          <p:nvSpPr>
            <p:cNvPr id="7" name="TextBox 7"/>
            <p:cNvSpPr txBox="1"/>
            <p:nvPr/>
          </p:nvSpPr>
          <p:spPr>
            <a:xfrm>
              <a:off x="0" y="-38100"/>
              <a:ext cx="2373058" cy="1660376"/>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9010205" y="2427556"/>
            <a:ext cx="9277795" cy="7859444"/>
            <a:chOff x="0" y="0"/>
            <a:chExt cx="12370393" cy="10479259"/>
          </a:xfrm>
        </p:grpSpPr>
        <p:pic>
          <p:nvPicPr>
            <p:cNvPr id="9" name="Picture 9"/>
            <p:cNvPicPr>
              <a:picLocks noChangeAspect="1"/>
            </p:cNvPicPr>
            <p:nvPr/>
          </p:nvPicPr>
          <p:blipFill>
            <a:blip r:embed="rId2"/>
            <a:srcRect l="10675" r="10675"/>
            <a:stretch>
              <a:fillRect/>
            </a:stretch>
          </p:blipFill>
          <p:spPr>
            <a:xfrm>
              <a:off x="0" y="0"/>
              <a:ext cx="12370393" cy="10479259"/>
            </a:xfrm>
            <a:prstGeom prst="rect">
              <a:avLst/>
            </a:prstGeom>
          </p:spPr>
        </p:pic>
      </p:grpSp>
      <p:sp>
        <p:nvSpPr>
          <p:cNvPr id="10" name="TextBox 10"/>
          <p:cNvSpPr txBox="1"/>
          <p:nvPr/>
        </p:nvSpPr>
        <p:spPr>
          <a:xfrm>
            <a:off x="1028700" y="2541856"/>
            <a:ext cx="6921912"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INTRODUCTION</a:t>
            </a:r>
          </a:p>
        </p:txBody>
      </p:sp>
      <p:sp>
        <p:nvSpPr>
          <p:cNvPr id="11" name="TextBox 11"/>
          <p:cNvSpPr txBox="1"/>
          <p:nvPr/>
        </p:nvSpPr>
        <p:spPr>
          <a:xfrm>
            <a:off x="1028700" y="3885935"/>
            <a:ext cx="7432776" cy="6122669"/>
          </a:xfrm>
          <a:prstGeom prst="rect">
            <a:avLst/>
          </a:prstGeom>
        </p:spPr>
        <p:txBody>
          <a:bodyPr lIns="0" tIns="0" rIns="0" bIns="0" rtlCol="0" anchor="t">
            <a:spAutoFit/>
          </a:bodyPr>
          <a:lstStyle/>
          <a:p>
            <a:pPr algn="l">
              <a:lnSpc>
                <a:spcPts val="3450"/>
              </a:lnSpc>
            </a:pPr>
            <a:endParaRPr/>
          </a:p>
          <a:p>
            <a:pPr algn="l">
              <a:lnSpc>
                <a:spcPts val="3450"/>
              </a:lnSpc>
            </a:pPr>
            <a:endParaRPr/>
          </a:p>
          <a:p>
            <a:pPr algn="l">
              <a:lnSpc>
                <a:spcPts val="3450"/>
              </a:lnSpc>
            </a:pPr>
            <a:r>
              <a:rPr lang="en-US" sz="2300">
                <a:solidFill>
                  <a:srgbClr val="000000"/>
                </a:solidFill>
                <a:latin typeface="Poppins"/>
                <a:ea typeface="Poppins"/>
                <a:cs typeface="Poppins"/>
                <a:sym typeface="Poppins"/>
              </a:rPr>
              <a:t>This dataset provides a comprehensive view of employee activities, detailing metrics like Value, Cost, and Approval status. It enables the analysis of performance, task allocation, and cost-efficiency, with key categories such as 'Contracted Hours,' 'Allocated Hours,' and 'Remaining' highlighting workload and productivity. Additionally, it offers insights into organizational and regional performance, making it essential for optimizing resource use and evaluating how well employees meet their targets.</a:t>
            </a:r>
          </a:p>
          <a:p>
            <a:pPr algn="l">
              <a:lnSpc>
                <a:spcPts val="3450"/>
              </a:lnSpc>
            </a:pPr>
            <a:endParaRPr lang="en-US" sz="2300">
              <a:solidFill>
                <a:srgbClr val="000000"/>
              </a:solidFill>
              <a:latin typeface="Poppins"/>
              <a:ea typeface="Poppins"/>
              <a:cs typeface="Poppins"/>
              <a:sym typeface="Poppins"/>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715714" y="3318966"/>
            <a:ext cx="14851948" cy="5939334"/>
          </a:xfrm>
          <a:custGeom>
            <a:avLst/>
            <a:gdLst/>
            <a:ahLst/>
            <a:cxnLst/>
            <a:rect l="l" t="t" r="r" b="b"/>
            <a:pathLst>
              <a:path w="14851948" h="5939334">
                <a:moveTo>
                  <a:pt x="0" y="0"/>
                </a:moveTo>
                <a:lnTo>
                  <a:pt x="14851948" y="0"/>
                </a:lnTo>
                <a:lnTo>
                  <a:pt x="14851948" y="5939334"/>
                </a:lnTo>
                <a:lnTo>
                  <a:pt x="0" y="5939334"/>
                </a:lnTo>
                <a:lnTo>
                  <a:pt x="0" y="0"/>
                </a:lnTo>
                <a:close/>
              </a:path>
            </a:pathLst>
          </a:custGeom>
          <a:blipFill>
            <a:blip r:embed="rId2"/>
            <a:stretch>
              <a:fillRect r="-22746"/>
            </a:stretch>
          </a:blipFill>
        </p:spPr>
      </p:sp>
      <p:sp>
        <p:nvSpPr>
          <p:cNvPr id="9" name="TextBox 9"/>
          <p:cNvSpPr txBox="1"/>
          <p:nvPr/>
        </p:nvSpPr>
        <p:spPr>
          <a:xfrm>
            <a:off x="1715714" y="1143000"/>
            <a:ext cx="9522725"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BAR CHART CODE</a:t>
            </a:r>
          </a:p>
        </p:txBody>
      </p:sp>
      <p:sp>
        <p:nvSpPr>
          <p:cNvPr id="10" name="TextBox 10"/>
          <p:cNvSpPr txBox="1"/>
          <p:nvPr/>
        </p:nvSpPr>
        <p:spPr>
          <a:xfrm>
            <a:off x="-486099" y="2384166"/>
            <a:ext cx="9179960"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Task partial Rate by Employee</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a:off x="4001172" y="1558585"/>
            <a:ext cx="11287801" cy="8477446"/>
          </a:xfrm>
          <a:custGeom>
            <a:avLst/>
            <a:gdLst/>
            <a:ahLst/>
            <a:cxnLst/>
            <a:rect l="l" t="t" r="r" b="b"/>
            <a:pathLst>
              <a:path w="11287801" h="8477446">
                <a:moveTo>
                  <a:pt x="0" y="0"/>
                </a:moveTo>
                <a:lnTo>
                  <a:pt x="11287802" y="0"/>
                </a:lnTo>
                <a:lnTo>
                  <a:pt x="11287802" y="8477446"/>
                </a:lnTo>
                <a:lnTo>
                  <a:pt x="0" y="8477446"/>
                </a:lnTo>
                <a:lnTo>
                  <a:pt x="0" y="0"/>
                </a:lnTo>
                <a:close/>
              </a:path>
            </a:pathLst>
          </a:custGeom>
          <a:blipFill>
            <a:blip r:embed="rId2"/>
            <a:stretch>
              <a:fillRect t="-990" r="-712"/>
            </a:stretch>
          </a:blipFill>
        </p:spPr>
      </p:sp>
      <p:sp>
        <p:nvSpPr>
          <p:cNvPr id="4" name="TextBox 4"/>
          <p:cNvSpPr txBox="1"/>
          <p:nvPr/>
        </p:nvSpPr>
        <p:spPr>
          <a:xfrm>
            <a:off x="5113878" y="356471"/>
            <a:ext cx="9062389" cy="4813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Task partial Rate by Employee</a:t>
            </a:r>
          </a:p>
        </p:txBody>
      </p:sp>
      <p:sp>
        <p:nvSpPr>
          <p:cNvPr id="5" name="TextBox 5"/>
          <p:cNvSpPr txBox="1"/>
          <p:nvPr/>
        </p:nvSpPr>
        <p:spPr>
          <a:xfrm>
            <a:off x="4792248" y="871864"/>
            <a:ext cx="9705651" cy="4383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Identify employees that are lagging in approval status</a:t>
            </a:r>
          </a:p>
        </p:txBody>
      </p:sp>
    </p:spTree>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715714" y="3328715"/>
            <a:ext cx="14882861" cy="5929585"/>
          </a:xfrm>
          <a:custGeom>
            <a:avLst/>
            <a:gdLst/>
            <a:ahLst/>
            <a:cxnLst/>
            <a:rect l="l" t="t" r="r" b="b"/>
            <a:pathLst>
              <a:path w="14882861" h="5929585">
                <a:moveTo>
                  <a:pt x="0" y="0"/>
                </a:moveTo>
                <a:lnTo>
                  <a:pt x="14882861" y="0"/>
                </a:lnTo>
                <a:lnTo>
                  <a:pt x="14882861" y="5929585"/>
                </a:lnTo>
                <a:lnTo>
                  <a:pt x="0" y="5929585"/>
                </a:lnTo>
                <a:lnTo>
                  <a:pt x="0" y="0"/>
                </a:lnTo>
                <a:close/>
              </a:path>
            </a:pathLst>
          </a:custGeom>
          <a:blipFill>
            <a:blip r:embed="rId2"/>
            <a:stretch>
              <a:fillRect r="-25015"/>
            </a:stretch>
          </a:blipFill>
        </p:spPr>
      </p:sp>
      <p:sp>
        <p:nvSpPr>
          <p:cNvPr id="9" name="TextBox 9"/>
          <p:cNvSpPr txBox="1"/>
          <p:nvPr/>
        </p:nvSpPr>
        <p:spPr>
          <a:xfrm>
            <a:off x="1715714" y="1143000"/>
            <a:ext cx="9522725"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BAR CHART CODE</a:t>
            </a:r>
          </a:p>
        </p:txBody>
      </p:sp>
      <p:sp>
        <p:nvSpPr>
          <p:cNvPr id="10" name="TextBox 10"/>
          <p:cNvSpPr txBox="1"/>
          <p:nvPr/>
        </p:nvSpPr>
        <p:spPr>
          <a:xfrm>
            <a:off x="-219028" y="2357459"/>
            <a:ext cx="9179960"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Sub-Dimension vs. Value Analysis</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a:off x="3138627" y="2181631"/>
            <a:ext cx="12702451" cy="7948892"/>
          </a:xfrm>
          <a:custGeom>
            <a:avLst/>
            <a:gdLst/>
            <a:ahLst/>
            <a:cxnLst/>
            <a:rect l="l" t="t" r="r" b="b"/>
            <a:pathLst>
              <a:path w="12702451" h="7948892">
                <a:moveTo>
                  <a:pt x="0" y="0"/>
                </a:moveTo>
                <a:lnTo>
                  <a:pt x="12702451" y="0"/>
                </a:lnTo>
                <a:lnTo>
                  <a:pt x="12702451" y="7948892"/>
                </a:lnTo>
                <a:lnTo>
                  <a:pt x="0" y="7948892"/>
                </a:lnTo>
                <a:lnTo>
                  <a:pt x="0" y="0"/>
                </a:lnTo>
                <a:close/>
              </a:path>
            </a:pathLst>
          </a:custGeom>
          <a:blipFill>
            <a:blip r:embed="rId2"/>
            <a:stretch>
              <a:fillRect l="-707" r="-1196" b="-1719"/>
            </a:stretch>
          </a:blipFill>
        </p:spPr>
      </p:sp>
      <p:sp>
        <p:nvSpPr>
          <p:cNvPr id="4" name="TextBox 4"/>
          <p:cNvSpPr txBox="1"/>
          <p:nvPr/>
        </p:nvSpPr>
        <p:spPr>
          <a:xfrm>
            <a:off x="5000058" y="254602"/>
            <a:ext cx="9062389" cy="4813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Sub-Dimension vs. Value Analysis</a:t>
            </a:r>
          </a:p>
        </p:txBody>
      </p:sp>
      <p:sp>
        <p:nvSpPr>
          <p:cNvPr id="5" name="TextBox 5"/>
          <p:cNvSpPr txBox="1"/>
          <p:nvPr/>
        </p:nvSpPr>
        <p:spPr>
          <a:xfrm>
            <a:off x="2148582" y="850117"/>
            <a:ext cx="13990835" cy="8955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Calculates the average value associated with each sub-dimension, providing insights into how resources or efforts are distributed across different categories</a:t>
            </a:r>
          </a:p>
        </p:txBody>
      </p:sp>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851608" y="3722586"/>
            <a:ext cx="14741601" cy="5471706"/>
          </a:xfrm>
          <a:custGeom>
            <a:avLst/>
            <a:gdLst/>
            <a:ahLst/>
            <a:cxnLst/>
            <a:rect l="l" t="t" r="r" b="b"/>
            <a:pathLst>
              <a:path w="14741601" h="5471706">
                <a:moveTo>
                  <a:pt x="0" y="0"/>
                </a:moveTo>
                <a:lnTo>
                  <a:pt x="14741601" y="0"/>
                </a:lnTo>
                <a:lnTo>
                  <a:pt x="14741601" y="5471706"/>
                </a:lnTo>
                <a:lnTo>
                  <a:pt x="0" y="5471706"/>
                </a:lnTo>
                <a:lnTo>
                  <a:pt x="0" y="0"/>
                </a:lnTo>
                <a:close/>
              </a:path>
            </a:pathLst>
          </a:custGeom>
          <a:blipFill>
            <a:blip r:embed="rId2"/>
            <a:stretch>
              <a:fillRect r="-10832"/>
            </a:stretch>
          </a:blipFill>
        </p:spPr>
      </p:sp>
      <p:sp>
        <p:nvSpPr>
          <p:cNvPr id="9" name="TextBox 9"/>
          <p:cNvSpPr txBox="1"/>
          <p:nvPr/>
        </p:nvSpPr>
        <p:spPr>
          <a:xfrm>
            <a:off x="1851608" y="1715897"/>
            <a:ext cx="10419248"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THE TREND CHART CODE</a:t>
            </a:r>
          </a:p>
        </p:txBody>
      </p:sp>
      <p:sp>
        <p:nvSpPr>
          <p:cNvPr id="10" name="TextBox 10"/>
          <p:cNvSpPr txBox="1"/>
          <p:nvPr/>
        </p:nvSpPr>
        <p:spPr>
          <a:xfrm>
            <a:off x="-960647" y="2844344"/>
            <a:ext cx="9179960" cy="448310"/>
          </a:xfrm>
          <a:prstGeom prst="rect">
            <a:avLst/>
          </a:prstGeom>
        </p:spPr>
        <p:txBody>
          <a:bodyPr lIns="0" tIns="0" rIns="0" bIns="0" rtlCol="0" anchor="t">
            <a:spAutoFit/>
          </a:bodyPr>
          <a:lstStyle/>
          <a:p>
            <a:pPr algn="ctr">
              <a:lnSpc>
                <a:spcPts val="3640"/>
              </a:lnSpc>
            </a:pPr>
            <a:r>
              <a:rPr lang="en-US" sz="2600" spc="52">
                <a:solidFill>
                  <a:srgbClr val="231F20"/>
                </a:solidFill>
                <a:latin typeface="Aileron"/>
                <a:ea typeface="Aileron"/>
                <a:cs typeface="Aileron"/>
                <a:sym typeface="Aileron"/>
              </a:rPr>
              <a:t>Monthly Value Trends</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48250" y="5048250"/>
            <a:ext cx="10287000" cy="0"/>
          </a:xfrm>
          <a:prstGeom prst="line">
            <a:avLst/>
          </a:prstGeom>
          <a:ln w="190500" cap="flat">
            <a:solidFill>
              <a:srgbClr val="DFD3CA"/>
            </a:solidFill>
            <a:prstDash val="solid"/>
            <a:headEnd type="none" w="sm" len="sm"/>
            <a:tailEnd type="none" w="sm" len="sm"/>
          </a:ln>
        </p:spPr>
      </p:sp>
      <p:sp>
        <p:nvSpPr>
          <p:cNvPr id="3" name="Freeform 3"/>
          <p:cNvSpPr/>
          <p:nvPr/>
        </p:nvSpPr>
        <p:spPr>
          <a:xfrm>
            <a:off x="3346082" y="1907573"/>
            <a:ext cx="12363753" cy="8076631"/>
          </a:xfrm>
          <a:custGeom>
            <a:avLst/>
            <a:gdLst/>
            <a:ahLst/>
            <a:cxnLst/>
            <a:rect l="l" t="t" r="r" b="b"/>
            <a:pathLst>
              <a:path w="12363753" h="8076631">
                <a:moveTo>
                  <a:pt x="0" y="0"/>
                </a:moveTo>
                <a:lnTo>
                  <a:pt x="12363753" y="0"/>
                </a:lnTo>
                <a:lnTo>
                  <a:pt x="12363753" y="8076631"/>
                </a:lnTo>
                <a:lnTo>
                  <a:pt x="0" y="8076631"/>
                </a:lnTo>
                <a:lnTo>
                  <a:pt x="0" y="0"/>
                </a:lnTo>
                <a:close/>
              </a:path>
            </a:pathLst>
          </a:custGeom>
          <a:blipFill>
            <a:blip r:embed="rId2"/>
            <a:stretch>
              <a:fillRect l="-2703" t="-1534" r="-2000" b="-2951"/>
            </a:stretch>
          </a:blipFill>
        </p:spPr>
      </p:sp>
      <p:sp>
        <p:nvSpPr>
          <p:cNvPr id="4" name="TextBox 4"/>
          <p:cNvSpPr txBox="1"/>
          <p:nvPr/>
        </p:nvSpPr>
        <p:spPr>
          <a:xfrm>
            <a:off x="5000058" y="254602"/>
            <a:ext cx="9062389" cy="481330"/>
          </a:xfrm>
          <a:prstGeom prst="rect">
            <a:avLst/>
          </a:prstGeom>
        </p:spPr>
        <p:txBody>
          <a:bodyPr lIns="0" tIns="0" rIns="0" bIns="0" rtlCol="0" anchor="t">
            <a:spAutoFit/>
          </a:bodyPr>
          <a:lstStyle/>
          <a:p>
            <a:pPr algn="ctr">
              <a:lnSpc>
                <a:spcPts val="3919"/>
              </a:lnSpc>
            </a:pPr>
            <a:r>
              <a:rPr lang="en-US" sz="2799" spc="55">
                <a:solidFill>
                  <a:srgbClr val="231F20"/>
                </a:solidFill>
                <a:latin typeface="Aileron Bold"/>
                <a:ea typeface="Aileron Bold"/>
                <a:cs typeface="Aileron Bold"/>
                <a:sym typeface="Aileron Bold"/>
              </a:rPr>
              <a:t>Monthly Value Trends</a:t>
            </a:r>
          </a:p>
        </p:txBody>
      </p:sp>
      <p:sp>
        <p:nvSpPr>
          <p:cNvPr id="5" name="TextBox 5"/>
          <p:cNvSpPr txBox="1"/>
          <p:nvPr/>
        </p:nvSpPr>
        <p:spPr>
          <a:xfrm>
            <a:off x="2148582" y="850117"/>
            <a:ext cx="13990835" cy="895532"/>
          </a:xfrm>
          <a:prstGeom prst="rect">
            <a:avLst/>
          </a:prstGeom>
        </p:spPr>
        <p:txBody>
          <a:bodyPr lIns="0" tIns="0" rIns="0" bIns="0" rtlCol="0" anchor="t">
            <a:spAutoFit/>
          </a:bodyPr>
          <a:lstStyle/>
          <a:p>
            <a:pPr algn="ctr">
              <a:lnSpc>
                <a:spcPts val="3664"/>
              </a:lnSpc>
              <a:spcBef>
                <a:spcPct val="0"/>
              </a:spcBef>
            </a:pPr>
            <a:r>
              <a:rPr lang="en-US" sz="2617">
                <a:solidFill>
                  <a:srgbClr val="231F20"/>
                </a:solidFill>
                <a:latin typeface="Lora"/>
                <a:ea typeface="Lora"/>
                <a:cs typeface="Lora"/>
                <a:sym typeface="Lora"/>
              </a:rPr>
              <a:t>Purpose: Calculates the average value associated with each sub-dimension, providing insights into how resources or efforts are distributed across different categories</a:t>
            </a:r>
          </a:p>
        </p:txBody>
      </p:sp>
    </p:spTree>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flipH="1">
            <a:off x="4954093" y="-208997"/>
            <a:ext cx="0" cy="10974228"/>
          </a:xfrm>
          <a:prstGeom prst="line">
            <a:avLst/>
          </a:prstGeom>
          <a:ln w="19050" cap="flat">
            <a:solidFill>
              <a:srgbClr val="100F0D"/>
            </a:solidFill>
            <a:prstDash val="solid"/>
            <a:headEnd type="none" w="sm" len="sm"/>
            <a:tailEnd type="none" w="sm" len="sm"/>
          </a:ln>
        </p:spPr>
      </p:sp>
      <p:grpSp>
        <p:nvGrpSpPr>
          <p:cNvPr id="3" name="Group 3"/>
          <p:cNvGrpSpPr/>
          <p:nvPr/>
        </p:nvGrpSpPr>
        <p:grpSpPr>
          <a:xfrm>
            <a:off x="0" y="0"/>
            <a:ext cx="4848206" cy="10287000"/>
            <a:chOff x="0" y="0"/>
            <a:chExt cx="1276894" cy="2709333"/>
          </a:xfrm>
        </p:grpSpPr>
        <p:sp>
          <p:nvSpPr>
            <p:cNvPr id="4" name="Freeform 4"/>
            <p:cNvSpPr/>
            <p:nvPr/>
          </p:nvSpPr>
          <p:spPr>
            <a:xfrm>
              <a:off x="0" y="0"/>
              <a:ext cx="1276894" cy="2709333"/>
            </a:xfrm>
            <a:custGeom>
              <a:avLst/>
              <a:gdLst/>
              <a:ahLst/>
              <a:cxnLst/>
              <a:rect l="l" t="t" r="r" b="b"/>
              <a:pathLst>
                <a:path w="1276894" h="2709333">
                  <a:moveTo>
                    <a:pt x="0" y="0"/>
                  </a:moveTo>
                  <a:lnTo>
                    <a:pt x="1276894" y="0"/>
                  </a:lnTo>
                  <a:lnTo>
                    <a:pt x="1276894" y="2709333"/>
                  </a:lnTo>
                  <a:lnTo>
                    <a:pt x="0" y="2709333"/>
                  </a:lnTo>
                  <a:close/>
                </a:path>
              </a:pathLst>
            </a:custGeom>
            <a:solidFill>
              <a:srgbClr val="DFD3CA"/>
            </a:solidFill>
          </p:spPr>
        </p:sp>
        <p:sp>
          <p:nvSpPr>
            <p:cNvPr id="5" name="TextBox 5"/>
            <p:cNvSpPr txBox="1"/>
            <p:nvPr/>
          </p:nvSpPr>
          <p:spPr>
            <a:xfrm>
              <a:off x="0" y="-28575"/>
              <a:ext cx="1276894" cy="2737908"/>
            </a:xfrm>
            <a:prstGeom prst="rect">
              <a:avLst/>
            </a:prstGeom>
          </p:spPr>
          <p:txBody>
            <a:bodyPr lIns="50800" tIns="50800" rIns="50800" bIns="50800" rtlCol="0" anchor="ctr"/>
            <a:lstStyle/>
            <a:p>
              <a:pPr algn="ctr">
                <a:lnSpc>
                  <a:spcPts val="2852"/>
                </a:lnSpc>
              </a:pPr>
              <a:endParaRPr/>
            </a:p>
          </p:txBody>
        </p:sp>
      </p:grpSp>
      <p:grpSp>
        <p:nvGrpSpPr>
          <p:cNvPr id="6" name="Group 6"/>
          <p:cNvGrpSpPr/>
          <p:nvPr/>
        </p:nvGrpSpPr>
        <p:grpSpPr>
          <a:xfrm>
            <a:off x="1656637" y="1771117"/>
            <a:ext cx="17822925" cy="6405099"/>
            <a:chOff x="0" y="0"/>
            <a:chExt cx="4694104" cy="1686940"/>
          </a:xfrm>
        </p:grpSpPr>
        <p:sp>
          <p:nvSpPr>
            <p:cNvPr id="7" name="Freeform 7"/>
            <p:cNvSpPr/>
            <p:nvPr/>
          </p:nvSpPr>
          <p:spPr>
            <a:xfrm>
              <a:off x="0" y="0"/>
              <a:ext cx="4694104" cy="1686940"/>
            </a:xfrm>
            <a:custGeom>
              <a:avLst/>
              <a:gdLst/>
              <a:ahLst/>
              <a:cxnLst/>
              <a:rect l="l" t="t" r="r" b="b"/>
              <a:pathLst>
                <a:path w="4694104" h="1686940">
                  <a:moveTo>
                    <a:pt x="0" y="0"/>
                  </a:moveTo>
                  <a:lnTo>
                    <a:pt x="4694104" y="0"/>
                  </a:lnTo>
                  <a:lnTo>
                    <a:pt x="4694104" y="1686940"/>
                  </a:lnTo>
                  <a:lnTo>
                    <a:pt x="0" y="1686940"/>
                  </a:lnTo>
                  <a:close/>
                </a:path>
              </a:pathLst>
            </a:custGeom>
            <a:solidFill>
              <a:srgbClr val="FDFDFD"/>
            </a:solidFill>
          </p:spPr>
        </p:sp>
        <p:sp>
          <p:nvSpPr>
            <p:cNvPr id="8" name="TextBox 8"/>
            <p:cNvSpPr txBox="1"/>
            <p:nvPr/>
          </p:nvSpPr>
          <p:spPr>
            <a:xfrm>
              <a:off x="0" y="-28575"/>
              <a:ext cx="4694104" cy="1715515"/>
            </a:xfrm>
            <a:prstGeom prst="rect">
              <a:avLst/>
            </a:prstGeom>
          </p:spPr>
          <p:txBody>
            <a:bodyPr lIns="50800" tIns="50800" rIns="50800" bIns="50800" rtlCol="0" anchor="ctr"/>
            <a:lstStyle/>
            <a:p>
              <a:pPr algn="ctr">
                <a:lnSpc>
                  <a:spcPts val="2852"/>
                </a:lnSpc>
              </a:pPr>
              <a:endParaRPr/>
            </a:p>
          </p:txBody>
        </p:sp>
      </p:grpSp>
      <p:grpSp>
        <p:nvGrpSpPr>
          <p:cNvPr id="9" name="Group 9"/>
          <p:cNvGrpSpPr/>
          <p:nvPr/>
        </p:nvGrpSpPr>
        <p:grpSpPr>
          <a:xfrm>
            <a:off x="9144000" y="1478575"/>
            <a:ext cx="7927269" cy="7779725"/>
            <a:chOff x="0" y="0"/>
            <a:chExt cx="6277610" cy="6160770"/>
          </a:xfrm>
        </p:grpSpPr>
        <p:sp>
          <p:nvSpPr>
            <p:cNvPr id="10" name="Freeform 10"/>
            <p:cNvSpPr/>
            <p:nvPr/>
          </p:nvSpPr>
          <p:spPr>
            <a:xfrm rot="719028">
              <a:off x="607402" y="-550826"/>
              <a:ext cx="5968076" cy="6822879"/>
            </a:xfrm>
            <a:custGeom>
              <a:avLst/>
              <a:gdLst/>
              <a:ahLst/>
              <a:cxnLst/>
              <a:rect l="l" t="t" r="r" b="b"/>
              <a:pathLst>
                <a:path w="5968076" h="6822879">
                  <a:moveTo>
                    <a:pt x="2654804" y="5408984"/>
                  </a:moveTo>
                  <a:lnTo>
                    <a:pt x="1485779" y="5657123"/>
                  </a:lnTo>
                  <a:lnTo>
                    <a:pt x="1255242" y="4925781"/>
                  </a:lnTo>
                  <a:lnTo>
                    <a:pt x="1169025" y="6574740"/>
                  </a:lnTo>
                  <a:lnTo>
                    <a:pt x="0" y="6822879"/>
                  </a:lnTo>
                  <a:cubicBezTo>
                    <a:pt x="0" y="6822879"/>
                    <a:pt x="170137" y="3520256"/>
                    <a:pt x="235738" y="2257372"/>
                  </a:cubicBezTo>
                  <a:cubicBezTo>
                    <a:pt x="250570" y="1972494"/>
                    <a:pt x="454247" y="1733219"/>
                    <a:pt x="733770" y="1673887"/>
                  </a:cubicBezTo>
                  <a:lnTo>
                    <a:pt x="845579" y="1650154"/>
                  </a:lnTo>
                  <a:cubicBezTo>
                    <a:pt x="1173552" y="1580538"/>
                    <a:pt x="1497721" y="1780477"/>
                    <a:pt x="1584466" y="2103516"/>
                  </a:cubicBezTo>
                  <a:cubicBezTo>
                    <a:pt x="1740328" y="2691017"/>
                    <a:pt x="1959508" y="3515649"/>
                    <a:pt x="1959508" y="3515649"/>
                  </a:cubicBezTo>
                  <a:cubicBezTo>
                    <a:pt x="1959508" y="3515649"/>
                    <a:pt x="1903078" y="2699315"/>
                    <a:pt x="1859816" y="2091808"/>
                  </a:cubicBezTo>
                  <a:cubicBezTo>
                    <a:pt x="1834015" y="1719481"/>
                    <a:pt x="2086395" y="1385479"/>
                    <a:pt x="2450395" y="1308216"/>
                  </a:cubicBezTo>
                  <a:cubicBezTo>
                    <a:pt x="2897631" y="1213285"/>
                    <a:pt x="3338367" y="1497538"/>
                    <a:pt x="3434541" y="1944510"/>
                  </a:cubicBezTo>
                  <a:cubicBezTo>
                    <a:pt x="3555688" y="2503027"/>
                    <a:pt x="3695032" y="3147265"/>
                    <a:pt x="3695032" y="3147265"/>
                  </a:cubicBezTo>
                  <a:lnTo>
                    <a:pt x="3634031" y="248138"/>
                  </a:lnTo>
                  <a:lnTo>
                    <a:pt x="4803057" y="0"/>
                  </a:lnTo>
                  <a:lnTo>
                    <a:pt x="5968076" y="4705705"/>
                  </a:lnTo>
                  <a:lnTo>
                    <a:pt x="4799051" y="4953844"/>
                  </a:lnTo>
                  <a:lnTo>
                    <a:pt x="4352484" y="3009012"/>
                  </a:lnTo>
                  <a:cubicBezTo>
                    <a:pt x="4352484" y="3009012"/>
                    <a:pt x="4386695" y="4901155"/>
                    <a:pt x="4404102" y="5851707"/>
                  </a:cubicBezTo>
                  <a:cubicBezTo>
                    <a:pt x="4409715" y="6159509"/>
                    <a:pt x="4196668" y="6428038"/>
                    <a:pt x="3894784" y="6492116"/>
                  </a:cubicBezTo>
                  <a:cubicBezTo>
                    <a:pt x="3534510" y="6568588"/>
                    <a:pt x="3180860" y="6339853"/>
                    <a:pt x="3103145" y="5979844"/>
                  </a:cubicBezTo>
                  <a:cubicBezTo>
                    <a:pt x="2910688" y="5097608"/>
                    <a:pt x="2590753" y="3627038"/>
                    <a:pt x="2590753" y="3627038"/>
                  </a:cubicBezTo>
                  <a:lnTo>
                    <a:pt x="2750462" y="5388679"/>
                  </a:lnTo>
                  <a:lnTo>
                    <a:pt x="2654804" y="5408984"/>
                  </a:lnTo>
                </a:path>
              </a:pathLst>
            </a:custGeom>
            <a:blipFill>
              <a:blip r:embed="rId2"/>
              <a:stretch>
                <a:fillRect l="-48866" r="-33697" b="-6460"/>
              </a:stretch>
            </a:blipFill>
          </p:spPr>
        </p:sp>
      </p:grpSp>
      <p:sp>
        <p:nvSpPr>
          <p:cNvPr id="11" name="TextBox 11"/>
          <p:cNvSpPr txBox="1"/>
          <p:nvPr/>
        </p:nvSpPr>
        <p:spPr>
          <a:xfrm>
            <a:off x="4031685" y="3487221"/>
            <a:ext cx="3649535" cy="2649042"/>
          </a:xfrm>
          <a:prstGeom prst="rect">
            <a:avLst/>
          </a:prstGeom>
        </p:spPr>
        <p:txBody>
          <a:bodyPr lIns="0" tIns="0" rIns="0" bIns="0" rtlCol="0" anchor="t">
            <a:spAutoFit/>
          </a:bodyPr>
          <a:lstStyle/>
          <a:p>
            <a:pPr marL="0" lvl="0" indent="0" algn="ctr">
              <a:lnSpc>
                <a:spcPts val="10590"/>
              </a:lnSpc>
              <a:spcBef>
                <a:spcPct val="0"/>
              </a:spcBef>
            </a:pPr>
            <a:r>
              <a:rPr lang="en-US" sz="6457">
                <a:solidFill>
                  <a:srgbClr val="000000"/>
                </a:solidFill>
                <a:latin typeface="TAN Pearl"/>
                <a:ea typeface="TAN Pearl"/>
                <a:cs typeface="TAN Pearl"/>
                <a:sym typeface="TAN Pearl"/>
              </a:rPr>
              <a:t>Thank You</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730473" y="2569907"/>
            <a:ext cx="16827054" cy="6688393"/>
          </a:xfrm>
          <a:custGeom>
            <a:avLst/>
            <a:gdLst/>
            <a:ahLst/>
            <a:cxnLst/>
            <a:rect l="l" t="t" r="r" b="b"/>
            <a:pathLst>
              <a:path w="16827054" h="6688393">
                <a:moveTo>
                  <a:pt x="0" y="0"/>
                </a:moveTo>
                <a:lnTo>
                  <a:pt x="16827054" y="0"/>
                </a:lnTo>
                <a:lnTo>
                  <a:pt x="16827054" y="6688393"/>
                </a:lnTo>
                <a:lnTo>
                  <a:pt x="0" y="6688393"/>
                </a:lnTo>
                <a:lnTo>
                  <a:pt x="0" y="0"/>
                </a:lnTo>
                <a:close/>
              </a:path>
            </a:pathLst>
          </a:custGeom>
          <a:blipFill>
            <a:blip r:embed="rId2"/>
            <a:stretch>
              <a:fillRect t="-33655"/>
            </a:stretch>
          </a:blipFill>
        </p:spPr>
      </p:sp>
      <p:sp>
        <p:nvSpPr>
          <p:cNvPr id="9" name="TextBox 9"/>
          <p:cNvSpPr txBox="1"/>
          <p:nvPr/>
        </p:nvSpPr>
        <p:spPr>
          <a:xfrm>
            <a:off x="1751867" y="1143000"/>
            <a:ext cx="8374319"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BEFORE RESHAPING</a:t>
            </a:r>
          </a:p>
        </p:txBody>
      </p:sp>
      <p:sp>
        <p:nvSpPr>
          <p:cNvPr id="10" name="TextBox 10"/>
          <p:cNvSpPr txBox="1"/>
          <p:nvPr/>
        </p:nvSpPr>
        <p:spPr>
          <a:xfrm>
            <a:off x="15819509" y="990600"/>
            <a:ext cx="1738017"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CHALLENGE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700718"/>
            <a:ext cx="18288000" cy="4834439"/>
            <a:chOff x="0" y="0"/>
            <a:chExt cx="4816593" cy="1273268"/>
          </a:xfrm>
        </p:grpSpPr>
        <p:sp>
          <p:nvSpPr>
            <p:cNvPr id="3" name="Freeform 3"/>
            <p:cNvSpPr/>
            <p:nvPr/>
          </p:nvSpPr>
          <p:spPr>
            <a:xfrm>
              <a:off x="0" y="0"/>
              <a:ext cx="4816592" cy="1273268"/>
            </a:xfrm>
            <a:custGeom>
              <a:avLst/>
              <a:gdLst/>
              <a:ahLst/>
              <a:cxnLst/>
              <a:rect l="l" t="t" r="r" b="b"/>
              <a:pathLst>
                <a:path w="4816592" h="1273268">
                  <a:moveTo>
                    <a:pt x="0" y="0"/>
                  </a:moveTo>
                  <a:lnTo>
                    <a:pt x="4816592" y="0"/>
                  </a:lnTo>
                  <a:lnTo>
                    <a:pt x="4816592" y="1273268"/>
                  </a:lnTo>
                  <a:lnTo>
                    <a:pt x="0" y="1273268"/>
                  </a:lnTo>
                  <a:close/>
                </a:path>
              </a:pathLst>
            </a:custGeom>
            <a:solidFill>
              <a:srgbClr val="DFD3CA"/>
            </a:solidFill>
          </p:spPr>
        </p:sp>
        <p:sp>
          <p:nvSpPr>
            <p:cNvPr id="4" name="TextBox 4"/>
            <p:cNvSpPr txBox="1"/>
            <p:nvPr/>
          </p:nvSpPr>
          <p:spPr>
            <a:xfrm>
              <a:off x="0" y="-38100"/>
              <a:ext cx="4816593" cy="131136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721675"/>
            <a:chOff x="0" y="0"/>
            <a:chExt cx="4816593" cy="190071"/>
          </a:xfrm>
        </p:grpSpPr>
        <p:sp>
          <p:nvSpPr>
            <p:cNvPr id="6" name="Freeform 6"/>
            <p:cNvSpPr/>
            <p:nvPr/>
          </p:nvSpPr>
          <p:spPr>
            <a:xfrm>
              <a:off x="0" y="0"/>
              <a:ext cx="4816592" cy="190071"/>
            </a:xfrm>
            <a:custGeom>
              <a:avLst/>
              <a:gdLst/>
              <a:ahLst/>
              <a:cxnLst/>
              <a:rect l="l" t="t" r="r" b="b"/>
              <a:pathLst>
                <a:path w="4816592" h="190071">
                  <a:moveTo>
                    <a:pt x="0" y="0"/>
                  </a:moveTo>
                  <a:lnTo>
                    <a:pt x="4816592" y="0"/>
                  </a:lnTo>
                  <a:lnTo>
                    <a:pt x="4816592" y="190071"/>
                  </a:lnTo>
                  <a:lnTo>
                    <a:pt x="0" y="190071"/>
                  </a:lnTo>
                  <a:close/>
                </a:path>
              </a:pathLst>
            </a:custGeom>
            <a:solidFill>
              <a:srgbClr val="DFD3CA"/>
            </a:solidFill>
          </p:spPr>
        </p:sp>
        <p:sp>
          <p:nvSpPr>
            <p:cNvPr id="7" name="TextBox 7"/>
            <p:cNvSpPr txBox="1"/>
            <p:nvPr/>
          </p:nvSpPr>
          <p:spPr>
            <a:xfrm>
              <a:off x="0" y="-38100"/>
              <a:ext cx="4816593" cy="228171"/>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45415" y="2759637"/>
            <a:ext cx="15797171" cy="2019858"/>
          </a:xfrm>
          <a:custGeom>
            <a:avLst/>
            <a:gdLst/>
            <a:ahLst/>
            <a:cxnLst/>
            <a:rect l="l" t="t" r="r" b="b"/>
            <a:pathLst>
              <a:path w="15797171" h="2019858">
                <a:moveTo>
                  <a:pt x="0" y="0"/>
                </a:moveTo>
                <a:lnTo>
                  <a:pt x="15797170" y="0"/>
                </a:lnTo>
                <a:lnTo>
                  <a:pt x="15797170" y="2019858"/>
                </a:lnTo>
                <a:lnTo>
                  <a:pt x="0" y="2019858"/>
                </a:lnTo>
                <a:lnTo>
                  <a:pt x="0" y="0"/>
                </a:lnTo>
                <a:close/>
              </a:path>
            </a:pathLst>
          </a:custGeom>
          <a:blipFill>
            <a:blip r:embed="rId2"/>
            <a:stretch>
              <a:fillRect l="-1494" r="-20642"/>
            </a:stretch>
          </a:blipFill>
        </p:spPr>
      </p:sp>
      <p:sp>
        <p:nvSpPr>
          <p:cNvPr id="9" name="TextBox 9"/>
          <p:cNvSpPr txBox="1"/>
          <p:nvPr/>
        </p:nvSpPr>
        <p:spPr>
          <a:xfrm>
            <a:off x="3788807" y="771964"/>
            <a:ext cx="10710386" cy="928754"/>
          </a:xfrm>
          <a:prstGeom prst="rect">
            <a:avLst/>
          </a:prstGeom>
        </p:spPr>
        <p:txBody>
          <a:bodyPr lIns="0" tIns="0" rIns="0" bIns="0" rtlCol="0" anchor="t">
            <a:spAutoFit/>
          </a:bodyPr>
          <a:lstStyle/>
          <a:p>
            <a:pPr algn="ctr">
              <a:lnSpc>
                <a:spcPts val="7102"/>
              </a:lnSpc>
            </a:pPr>
            <a:r>
              <a:rPr lang="en-US" sz="6700" spc="26">
                <a:solidFill>
                  <a:srgbClr val="000000"/>
                </a:solidFill>
                <a:latin typeface="Oswald Bold"/>
                <a:ea typeface="Oswald Bold"/>
                <a:cs typeface="Oswald Bold"/>
                <a:sym typeface="Oswald Bold"/>
              </a:rPr>
              <a:t>THE CODE TO RESHAPE</a:t>
            </a:r>
          </a:p>
        </p:txBody>
      </p:sp>
      <p:sp>
        <p:nvSpPr>
          <p:cNvPr id="10" name="TextBox 10"/>
          <p:cNvSpPr txBox="1"/>
          <p:nvPr/>
        </p:nvSpPr>
        <p:spPr>
          <a:xfrm>
            <a:off x="15819510" y="990600"/>
            <a:ext cx="1630290"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CHALLENGE</a:t>
            </a:r>
          </a:p>
        </p:txBody>
      </p:sp>
      <p:sp>
        <p:nvSpPr>
          <p:cNvPr id="11" name="TextBox 11"/>
          <p:cNvSpPr txBox="1"/>
          <p:nvPr/>
        </p:nvSpPr>
        <p:spPr>
          <a:xfrm>
            <a:off x="5889751" y="1977447"/>
            <a:ext cx="6508497" cy="448311"/>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Canva Sans Bold"/>
                <a:ea typeface="Canva Sans Bold"/>
                <a:cs typeface="Canva Sans Bold"/>
                <a:sym typeface="Canva Sans Bold"/>
              </a:rPr>
              <a:t>Reshape dates to make one date column</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700718"/>
            <a:ext cx="18288000" cy="4834439"/>
            <a:chOff x="0" y="0"/>
            <a:chExt cx="4816593" cy="1273268"/>
          </a:xfrm>
        </p:grpSpPr>
        <p:sp>
          <p:nvSpPr>
            <p:cNvPr id="3" name="Freeform 3"/>
            <p:cNvSpPr/>
            <p:nvPr/>
          </p:nvSpPr>
          <p:spPr>
            <a:xfrm>
              <a:off x="0" y="0"/>
              <a:ext cx="4816592" cy="1273268"/>
            </a:xfrm>
            <a:custGeom>
              <a:avLst/>
              <a:gdLst/>
              <a:ahLst/>
              <a:cxnLst/>
              <a:rect l="l" t="t" r="r" b="b"/>
              <a:pathLst>
                <a:path w="4816592" h="1273268">
                  <a:moveTo>
                    <a:pt x="0" y="0"/>
                  </a:moveTo>
                  <a:lnTo>
                    <a:pt x="4816592" y="0"/>
                  </a:lnTo>
                  <a:lnTo>
                    <a:pt x="4816592" y="1273268"/>
                  </a:lnTo>
                  <a:lnTo>
                    <a:pt x="0" y="1273268"/>
                  </a:lnTo>
                  <a:close/>
                </a:path>
              </a:pathLst>
            </a:custGeom>
            <a:solidFill>
              <a:srgbClr val="DFD3CA"/>
            </a:solidFill>
          </p:spPr>
        </p:sp>
        <p:sp>
          <p:nvSpPr>
            <p:cNvPr id="4" name="TextBox 4"/>
            <p:cNvSpPr txBox="1"/>
            <p:nvPr/>
          </p:nvSpPr>
          <p:spPr>
            <a:xfrm>
              <a:off x="0" y="-38100"/>
              <a:ext cx="4816593" cy="131136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721675"/>
            <a:chOff x="0" y="0"/>
            <a:chExt cx="4816593" cy="190071"/>
          </a:xfrm>
        </p:grpSpPr>
        <p:sp>
          <p:nvSpPr>
            <p:cNvPr id="6" name="Freeform 6"/>
            <p:cNvSpPr/>
            <p:nvPr/>
          </p:nvSpPr>
          <p:spPr>
            <a:xfrm>
              <a:off x="0" y="0"/>
              <a:ext cx="4816592" cy="190071"/>
            </a:xfrm>
            <a:custGeom>
              <a:avLst/>
              <a:gdLst/>
              <a:ahLst/>
              <a:cxnLst/>
              <a:rect l="l" t="t" r="r" b="b"/>
              <a:pathLst>
                <a:path w="4816592" h="190071">
                  <a:moveTo>
                    <a:pt x="0" y="0"/>
                  </a:moveTo>
                  <a:lnTo>
                    <a:pt x="4816592" y="0"/>
                  </a:lnTo>
                  <a:lnTo>
                    <a:pt x="4816592" y="190071"/>
                  </a:lnTo>
                  <a:lnTo>
                    <a:pt x="0" y="190071"/>
                  </a:lnTo>
                  <a:close/>
                </a:path>
              </a:pathLst>
            </a:custGeom>
            <a:solidFill>
              <a:srgbClr val="DFD3CA"/>
            </a:solidFill>
          </p:spPr>
        </p:sp>
        <p:sp>
          <p:nvSpPr>
            <p:cNvPr id="7" name="TextBox 7"/>
            <p:cNvSpPr txBox="1"/>
            <p:nvPr/>
          </p:nvSpPr>
          <p:spPr>
            <a:xfrm>
              <a:off x="0" y="-38100"/>
              <a:ext cx="4816593" cy="228171"/>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45415" y="2350062"/>
            <a:ext cx="15797171" cy="2019858"/>
          </a:xfrm>
          <a:custGeom>
            <a:avLst/>
            <a:gdLst/>
            <a:ahLst/>
            <a:cxnLst/>
            <a:rect l="l" t="t" r="r" b="b"/>
            <a:pathLst>
              <a:path w="15797171" h="2019858">
                <a:moveTo>
                  <a:pt x="0" y="0"/>
                </a:moveTo>
                <a:lnTo>
                  <a:pt x="15797170" y="0"/>
                </a:lnTo>
                <a:lnTo>
                  <a:pt x="15797170" y="2019858"/>
                </a:lnTo>
                <a:lnTo>
                  <a:pt x="0" y="2019858"/>
                </a:lnTo>
                <a:lnTo>
                  <a:pt x="0" y="0"/>
                </a:lnTo>
                <a:close/>
              </a:path>
            </a:pathLst>
          </a:custGeom>
          <a:blipFill>
            <a:blip r:embed="rId2"/>
            <a:stretch>
              <a:fillRect l="-1494" r="-20642"/>
            </a:stretch>
          </a:blipFill>
        </p:spPr>
      </p:sp>
      <p:sp>
        <p:nvSpPr>
          <p:cNvPr id="9" name="Freeform 9"/>
          <p:cNvSpPr/>
          <p:nvPr/>
        </p:nvSpPr>
        <p:spPr>
          <a:xfrm>
            <a:off x="1245415" y="4520546"/>
            <a:ext cx="15797171" cy="5282179"/>
          </a:xfrm>
          <a:custGeom>
            <a:avLst/>
            <a:gdLst/>
            <a:ahLst/>
            <a:cxnLst/>
            <a:rect l="l" t="t" r="r" b="b"/>
            <a:pathLst>
              <a:path w="15797171" h="5282179">
                <a:moveTo>
                  <a:pt x="0" y="0"/>
                </a:moveTo>
                <a:lnTo>
                  <a:pt x="15797170" y="0"/>
                </a:lnTo>
                <a:lnTo>
                  <a:pt x="15797170" y="5282178"/>
                </a:lnTo>
                <a:lnTo>
                  <a:pt x="0" y="5282178"/>
                </a:lnTo>
                <a:lnTo>
                  <a:pt x="0" y="0"/>
                </a:lnTo>
                <a:close/>
              </a:path>
            </a:pathLst>
          </a:custGeom>
          <a:blipFill>
            <a:blip r:embed="rId3"/>
            <a:stretch>
              <a:fillRect/>
            </a:stretch>
          </a:blipFill>
        </p:spPr>
      </p:sp>
      <p:sp>
        <p:nvSpPr>
          <p:cNvPr id="10" name="TextBox 10"/>
          <p:cNvSpPr txBox="1"/>
          <p:nvPr/>
        </p:nvSpPr>
        <p:spPr>
          <a:xfrm>
            <a:off x="3788807" y="771964"/>
            <a:ext cx="10710386" cy="928754"/>
          </a:xfrm>
          <a:prstGeom prst="rect">
            <a:avLst/>
          </a:prstGeom>
        </p:spPr>
        <p:txBody>
          <a:bodyPr lIns="0" tIns="0" rIns="0" bIns="0" rtlCol="0" anchor="t">
            <a:spAutoFit/>
          </a:bodyPr>
          <a:lstStyle/>
          <a:p>
            <a:pPr algn="ctr">
              <a:lnSpc>
                <a:spcPts val="7102"/>
              </a:lnSpc>
            </a:pPr>
            <a:r>
              <a:rPr lang="en-US" sz="6700" spc="26">
                <a:solidFill>
                  <a:srgbClr val="000000"/>
                </a:solidFill>
                <a:latin typeface="Oswald Bold"/>
                <a:ea typeface="Oswald Bold"/>
                <a:cs typeface="Oswald Bold"/>
                <a:sym typeface="Oswald Bold"/>
              </a:rPr>
              <a:t>THE CODE TO RESHAPE</a:t>
            </a:r>
          </a:p>
        </p:txBody>
      </p:sp>
      <p:sp>
        <p:nvSpPr>
          <p:cNvPr id="11" name="TextBox 11"/>
          <p:cNvSpPr txBox="1"/>
          <p:nvPr/>
        </p:nvSpPr>
        <p:spPr>
          <a:xfrm>
            <a:off x="15849600" y="990600"/>
            <a:ext cx="1630290"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CHALLENGE</a:t>
            </a:r>
          </a:p>
        </p:txBody>
      </p:sp>
      <p:sp>
        <p:nvSpPr>
          <p:cNvPr id="12" name="TextBox 12"/>
          <p:cNvSpPr txBox="1"/>
          <p:nvPr/>
        </p:nvSpPr>
        <p:spPr>
          <a:xfrm>
            <a:off x="6515858" y="1841427"/>
            <a:ext cx="5256285" cy="356235"/>
          </a:xfrm>
          <a:prstGeom prst="rect">
            <a:avLst/>
          </a:prstGeom>
        </p:spPr>
        <p:txBody>
          <a:bodyPr lIns="0" tIns="0" rIns="0" bIns="0" rtlCol="0" anchor="t">
            <a:spAutoFit/>
          </a:bodyPr>
          <a:lstStyle/>
          <a:p>
            <a:pPr algn="ctr">
              <a:lnSpc>
                <a:spcPts val="2939"/>
              </a:lnSpc>
              <a:spcBef>
                <a:spcPct val="0"/>
              </a:spcBef>
            </a:pPr>
            <a:r>
              <a:rPr lang="en-US" sz="2099">
                <a:solidFill>
                  <a:srgbClr val="000000"/>
                </a:solidFill>
                <a:latin typeface="Canva Sans Bold"/>
                <a:ea typeface="Canva Sans Bold"/>
                <a:cs typeface="Canva Sans Bold"/>
                <a:sym typeface="Canva Sans Bold"/>
              </a:rPr>
              <a:t>Reshape dates to make one date column</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0856" y="0"/>
            <a:ext cx="6017144" cy="10287000"/>
            <a:chOff x="0" y="0"/>
            <a:chExt cx="1584762" cy="2709333"/>
          </a:xfrm>
        </p:grpSpPr>
        <p:sp>
          <p:nvSpPr>
            <p:cNvPr id="3" name="Freeform 3"/>
            <p:cNvSpPr/>
            <p:nvPr/>
          </p:nvSpPr>
          <p:spPr>
            <a:xfrm>
              <a:off x="0" y="0"/>
              <a:ext cx="1584762" cy="2709333"/>
            </a:xfrm>
            <a:custGeom>
              <a:avLst/>
              <a:gdLst/>
              <a:ahLst/>
              <a:cxnLst/>
              <a:rect l="l" t="t" r="r" b="b"/>
              <a:pathLst>
                <a:path w="1584762" h="2709333">
                  <a:moveTo>
                    <a:pt x="0" y="0"/>
                  </a:moveTo>
                  <a:lnTo>
                    <a:pt x="1584762" y="0"/>
                  </a:lnTo>
                  <a:lnTo>
                    <a:pt x="1584762" y="2709333"/>
                  </a:lnTo>
                  <a:lnTo>
                    <a:pt x="0" y="2709333"/>
                  </a:lnTo>
                  <a:close/>
                </a:path>
              </a:pathLst>
            </a:custGeom>
            <a:solidFill>
              <a:srgbClr val="DFD3CA"/>
            </a:solidFill>
          </p:spPr>
        </p:sp>
        <p:sp>
          <p:nvSpPr>
            <p:cNvPr id="4" name="TextBox 4"/>
            <p:cNvSpPr txBox="1"/>
            <p:nvPr/>
          </p:nvSpPr>
          <p:spPr>
            <a:xfrm>
              <a:off x="0" y="-38100"/>
              <a:ext cx="1584762"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0"/>
            <a:chOff x="0" y="0"/>
            <a:chExt cx="270933" cy="2709333"/>
          </a:xfrm>
        </p:grpSpPr>
        <p:sp>
          <p:nvSpPr>
            <p:cNvPr id="6" name="Freeform 6"/>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DFD3CA"/>
            </a:solidFill>
          </p:spPr>
        </p:sp>
        <p:sp>
          <p:nvSpPr>
            <p:cNvPr id="7" name="TextBox 7"/>
            <p:cNvSpPr txBox="1"/>
            <p:nvPr/>
          </p:nvSpPr>
          <p:spPr>
            <a:xfrm>
              <a:off x="0" y="-38100"/>
              <a:ext cx="27093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4047091" y="2449491"/>
            <a:ext cx="10193819" cy="7316619"/>
          </a:xfrm>
          <a:custGeom>
            <a:avLst/>
            <a:gdLst/>
            <a:ahLst/>
            <a:cxnLst/>
            <a:rect l="l" t="t" r="r" b="b"/>
            <a:pathLst>
              <a:path w="10193819" h="7316619">
                <a:moveTo>
                  <a:pt x="0" y="0"/>
                </a:moveTo>
                <a:lnTo>
                  <a:pt x="10193818" y="0"/>
                </a:lnTo>
                <a:lnTo>
                  <a:pt x="10193818" y="7316619"/>
                </a:lnTo>
                <a:lnTo>
                  <a:pt x="0" y="7316619"/>
                </a:lnTo>
                <a:lnTo>
                  <a:pt x="0" y="0"/>
                </a:lnTo>
                <a:close/>
              </a:path>
            </a:pathLst>
          </a:custGeom>
          <a:blipFill>
            <a:blip r:embed="rId2"/>
            <a:stretch>
              <a:fillRect t="-33234" r="-80007"/>
            </a:stretch>
          </a:blipFill>
        </p:spPr>
      </p:sp>
      <p:sp>
        <p:nvSpPr>
          <p:cNvPr id="9" name="TextBox 9"/>
          <p:cNvSpPr txBox="1"/>
          <p:nvPr/>
        </p:nvSpPr>
        <p:spPr>
          <a:xfrm>
            <a:off x="1778978" y="1143000"/>
            <a:ext cx="8374319" cy="1104265"/>
          </a:xfrm>
          <a:prstGeom prst="rect">
            <a:avLst/>
          </a:prstGeom>
        </p:spPr>
        <p:txBody>
          <a:bodyPr lIns="0" tIns="0" rIns="0" bIns="0" rtlCol="0" anchor="t">
            <a:spAutoFit/>
          </a:bodyPr>
          <a:lstStyle/>
          <a:p>
            <a:pPr algn="l">
              <a:lnSpc>
                <a:spcPts val="8480"/>
              </a:lnSpc>
            </a:pPr>
            <a:r>
              <a:rPr lang="en-US" sz="8000" spc="32">
                <a:solidFill>
                  <a:srgbClr val="000000"/>
                </a:solidFill>
                <a:latin typeface="Oswald Bold"/>
                <a:ea typeface="Oswald Bold"/>
                <a:cs typeface="Oswald Bold"/>
                <a:sym typeface="Oswald Bold"/>
              </a:rPr>
              <a:t>AFTER RESHAPING</a:t>
            </a:r>
          </a:p>
        </p:txBody>
      </p:sp>
      <p:sp>
        <p:nvSpPr>
          <p:cNvPr id="10" name="TextBox 10"/>
          <p:cNvSpPr txBox="1"/>
          <p:nvPr/>
        </p:nvSpPr>
        <p:spPr>
          <a:xfrm>
            <a:off x="15921146" y="990600"/>
            <a:ext cx="1376254"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SOLUTION</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62368" y="2692041"/>
            <a:ext cx="7677889" cy="6713857"/>
          </a:xfrm>
          <a:custGeom>
            <a:avLst/>
            <a:gdLst/>
            <a:ahLst/>
            <a:cxnLst/>
            <a:rect l="l" t="t" r="r" b="b"/>
            <a:pathLst>
              <a:path w="7677889" h="6713857">
                <a:moveTo>
                  <a:pt x="0" y="0"/>
                </a:moveTo>
                <a:lnTo>
                  <a:pt x="7677889" y="0"/>
                </a:lnTo>
                <a:lnTo>
                  <a:pt x="7677889" y="6713857"/>
                </a:lnTo>
                <a:lnTo>
                  <a:pt x="0" y="6713857"/>
                </a:lnTo>
                <a:lnTo>
                  <a:pt x="0" y="0"/>
                </a:lnTo>
                <a:close/>
              </a:path>
            </a:pathLst>
          </a:custGeom>
          <a:blipFill>
            <a:blip r:embed="rId2"/>
            <a:stretch>
              <a:fillRect t="-32198" r="-117599"/>
            </a:stretch>
          </a:blipFill>
        </p:spPr>
      </p:sp>
      <p:sp>
        <p:nvSpPr>
          <p:cNvPr id="3" name="Freeform 3"/>
          <p:cNvSpPr/>
          <p:nvPr/>
        </p:nvSpPr>
        <p:spPr>
          <a:xfrm>
            <a:off x="11059545" y="2692041"/>
            <a:ext cx="3944892" cy="6566259"/>
          </a:xfrm>
          <a:custGeom>
            <a:avLst/>
            <a:gdLst/>
            <a:ahLst/>
            <a:cxnLst/>
            <a:rect l="l" t="t" r="r" b="b"/>
            <a:pathLst>
              <a:path w="3944892" h="6566259">
                <a:moveTo>
                  <a:pt x="0" y="0"/>
                </a:moveTo>
                <a:lnTo>
                  <a:pt x="3944892" y="0"/>
                </a:lnTo>
                <a:lnTo>
                  <a:pt x="3944892" y="6566259"/>
                </a:lnTo>
                <a:lnTo>
                  <a:pt x="0" y="6566259"/>
                </a:lnTo>
                <a:lnTo>
                  <a:pt x="0" y="0"/>
                </a:lnTo>
                <a:close/>
              </a:path>
            </a:pathLst>
          </a:custGeom>
          <a:blipFill>
            <a:blip r:embed="rId3"/>
            <a:stretch>
              <a:fillRect t="-30964" r="-310334"/>
            </a:stretch>
          </a:blipFill>
        </p:spPr>
      </p:sp>
      <p:grpSp>
        <p:nvGrpSpPr>
          <p:cNvPr id="4" name="Group 4"/>
          <p:cNvGrpSpPr/>
          <p:nvPr/>
        </p:nvGrpSpPr>
        <p:grpSpPr>
          <a:xfrm>
            <a:off x="-829956" y="827887"/>
            <a:ext cx="19947911" cy="1241236"/>
            <a:chOff x="0" y="0"/>
            <a:chExt cx="5039628" cy="313585"/>
          </a:xfrm>
        </p:grpSpPr>
        <p:sp>
          <p:nvSpPr>
            <p:cNvPr id="5" name="Freeform 5"/>
            <p:cNvSpPr/>
            <p:nvPr/>
          </p:nvSpPr>
          <p:spPr>
            <a:xfrm>
              <a:off x="0" y="0"/>
              <a:ext cx="5039628" cy="313585"/>
            </a:xfrm>
            <a:custGeom>
              <a:avLst/>
              <a:gdLst/>
              <a:ahLst/>
              <a:cxnLst/>
              <a:rect l="l" t="t" r="r" b="b"/>
              <a:pathLst>
                <a:path w="5039628" h="313585">
                  <a:moveTo>
                    <a:pt x="0" y="0"/>
                  </a:moveTo>
                  <a:lnTo>
                    <a:pt x="5039628" y="0"/>
                  </a:lnTo>
                  <a:lnTo>
                    <a:pt x="5039628" y="313585"/>
                  </a:lnTo>
                  <a:lnTo>
                    <a:pt x="0" y="313585"/>
                  </a:lnTo>
                  <a:close/>
                </a:path>
              </a:pathLst>
            </a:custGeom>
            <a:solidFill>
              <a:srgbClr val="DFD3CA"/>
            </a:solidFill>
            <a:ln cap="sq">
              <a:noFill/>
              <a:prstDash val="solid"/>
              <a:miter/>
            </a:ln>
          </p:spPr>
        </p:sp>
        <p:sp>
          <p:nvSpPr>
            <p:cNvPr id="6" name="TextBox 6"/>
            <p:cNvSpPr txBox="1"/>
            <p:nvPr/>
          </p:nvSpPr>
          <p:spPr>
            <a:xfrm>
              <a:off x="0" y="-57150"/>
              <a:ext cx="5039628" cy="370735"/>
            </a:xfrm>
            <a:prstGeom prst="rect">
              <a:avLst/>
            </a:prstGeom>
          </p:spPr>
          <p:txBody>
            <a:bodyPr lIns="0" tIns="0" rIns="0" bIns="0" rtlCol="0" anchor="ctr"/>
            <a:lstStyle/>
            <a:p>
              <a:pPr marL="0" lvl="0" indent="0" algn="ctr">
                <a:lnSpc>
                  <a:spcPts val="3804"/>
                </a:lnSpc>
                <a:spcBef>
                  <a:spcPct val="0"/>
                </a:spcBef>
              </a:pPr>
              <a:endParaRPr/>
            </a:p>
          </p:txBody>
        </p:sp>
      </p:grpSp>
      <p:sp>
        <p:nvSpPr>
          <p:cNvPr id="7" name="TextBox 7"/>
          <p:cNvSpPr txBox="1"/>
          <p:nvPr/>
        </p:nvSpPr>
        <p:spPr>
          <a:xfrm>
            <a:off x="1028700" y="895409"/>
            <a:ext cx="8878143" cy="1040305"/>
          </a:xfrm>
          <a:prstGeom prst="rect">
            <a:avLst/>
          </a:prstGeom>
        </p:spPr>
        <p:txBody>
          <a:bodyPr lIns="0" tIns="0" rIns="0" bIns="0" rtlCol="0" anchor="t">
            <a:spAutoFit/>
          </a:bodyPr>
          <a:lstStyle/>
          <a:p>
            <a:pPr marL="0" lvl="0" indent="0" algn="ctr">
              <a:lnSpc>
                <a:spcPts val="8325"/>
              </a:lnSpc>
              <a:spcBef>
                <a:spcPct val="0"/>
              </a:spcBef>
            </a:pPr>
            <a:r>
              <a:rPr lang="en-US" sz="5076">
                <a:solidFill>
                  <a:srgbClr val="000000"/>
                </a:solidFill>
                <a:latin typeface="TAN Pearl"/>
                <a:ea typeface="TAN Pearl"/>
                <a:cs typeface="TAN Pearl"/>
                <a:sym typeface="TAN Pearl"/>
              </a:rPr>
              <a:t>BEFORE MERGING</a:t>
            </a:r>
          </a:p>
        </p:txBody>
      </p:sp>
      <p:sp>
        <p:nvSpPr>
          <p:cNvPr id="8" name="TextBox 8"/>
          <p:cNvSpPr txBox="1"/>
          <p:nvPr/>
        </p:nvSpPr>
        <p:spPr>
          <a:xfrm>
            <a:off x="15819510" y="1225696"/>
            <a:ext cx="1630290"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CHALLENGE</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700718"/>
            <a:ext cx="18288000" cy="4834439"/>
            <a:chOff x="0" y="0"/>
            <a:chExt cx="4816593" cy="1273268"/>
          </a:xfrm>
        </p:grpSpPr>
        <p:sp>
          <p:nvSpPr>
            <p:cNvPr id="3" name="Freeform 3"/>
            <p:cNvSpPr/>
            <p:nvPr/>
          </p:nvSpPr>
          <p:spPr>
            <a:xfrm>
              <a:off x="0" y="0"/>
              <a:ext cx="4816592" cy="1273268"/>
            </a:xfrm>
            <a:custGeom>
              <a:avLst/>
              <a:gdLst/>
              <a:ahLst/>
              <a:cxnLst/>
              <a:rect l="l" t="t" r="r" b="b"/>
              <a:pathLst>
                <a:path w="4816592" h="1273268">
                  <a:moveTo>
                    <a:pt x="0" y="0"/>
                  </a:moveTo>
                  <a:lnTo>
                    <a:pt x="4816592" y="0"/>
                  </a:lnTo>
                  <a:lnTo>
                    <a:pt x="4816592" y="1273268"/>
                  </a:lnTo>
                  <a:lnTo>
                    <a:pt x="0" y="1273268"/>
                  </a:lnTo>
                  <a:close/>
                </a:path>
              </a:pathLst>
            </a:custGeom>
            <a:solidFill>
              <a:srgbClr val="DFD3CA"/>
            </a:solidFill>
          </p:spPr>
        </p:sp>
        <p:sp>
          <p:nvSpPr>
            <p:cNvPr id="4" name="TextBox 4"/>
            <p:cNvSpPr txBox="1"/>
            <p:nvPr/>
          </p:nvSpPr>
          <p:spPr>
            <a:xfrm>
              <a:off x="0" y="-38100"/>
              <a:ext cx="4816593" cy="131136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721675"/>
            <a:chOff x="0" y="0"/>
            <a:chExt cx="4816593" cy="190071"/>
          </a:xfrm>
        </p:grpSpPr>
        <p:sp>
          <p:nvSpPr>
            <p:cNvPr id="6" name="Freeform 6"/>
            <p:cNvSpPr/>
            <p:nvPr/>
          </p:nvSpPr>
          <p:spPr>
            <a:xfrm>
              <a:off x="0" y="0"/>
              <a:ext cx="4816592" cy="190071"/>
            </a:xfrm>
            <a:custGeom>
              <a:avLst/>
              <a:gdLst/>
              <a:ahLst/>
              <a:cxnLst/>
              <a:rect l="l" t="t" r="r" b="b"/>
              <a:pathLst>
                <a:path w="4816592" h="190071">
                  <a:moveTo>
                    <a:pt x="0" y="0"/>
                  </a:moveTo>
                  <a:lnTo>
                    <a:pt x="4816592" y="0"/>
                  </a:lnTo>
                  <a:lnTo>
                    <a:pt x="4816592" y="190071"/>
                  </a:lnTo>
                  <a:lnTo>
                    <a:pt x="0" y="190071"/>
                  </a:lnTo>
                  <a:close/>
                </a:path>
              </a:pathLst>
            </a:custGeom>
            <a:solidFill>
              <a:srgbClr val="DFD3CA"/>
            </a:solidFill>
          </p:spPr>
        </p:sp>
        <p:sp>
          <p:nvSpPr>
            <p:cNvPr id="7" name="TextBox 7"/>
            <p:cNvSpPr txBox="1"/>
            <p:nvPr/>
          </p:nvSpPr>
          <p:spPr>
            <a:xfrm>
              <a:off x="0" y="-38100"/>
              <a:ext cx="4816593" cy="228171"/>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354343" y="2263895"/>
            <a:ext cx="15579315" cy="3382758"/>
          </a:xfrm>
          <a:custGeom>
            <a:avLst/>
            <a:gdLst/>
            <a:ahLst/>
            <a:cxnLst/>
            <a:rect l="l" t="t" r="r" b="b"/>
            <a:pathLst>
              <a:path w="15579315" h="3382758">
                <a:moveTo>
                  <a:pt x="0" y="0"/>
                </a:moveTo>
                <a:lnTo>
                  <a:pt x="15579314" y="0"/>
                </a:lnTo>
                <a:lnTo>
                  <a:pt x="15579314" y="3382758"/>
                </a:lnTo>
                <a:lnTo>
                  <a:pt x="0" y="3382758"/>
                </a:lnTo>
                <a:lnTo>
                  <a:pt x="0" y="0"/>
                </a:lnTo>
                <a:close/>
              </a:path>
            </a:pathLst>
          </a:custGeom>
          <a:blipFill>
            <a:blip r:embed="rId2"/>
            <a:stretch>
              <a:fillRect r="-70508"/>
            </a:stretch>
          </a:blipFill>
        </p:spPr>
      </p:sp>
      <p:sp>
        <p:nvSpPr>
          <p:cNvPr id="9" name="Freeform 9"/>
          <p:cNvSpPr/>
          <p:nvPr/>
        </p:nvSpPr>
        <p:spPr>
          <a:xfrm>
            <a:off x="1354343" y="6208628"/>
            <a:ext cx="15579315" cy="2923464"/>
          </a:xfrm>
          <a:custGeom>
            <a:avLst/>
            <a:gdLst/>
            <a:ahLst/>
            <a:cxnLst/>
            <a:rect l="l" t="t" r="r" b="b"/>
            <a:pathLst>
              <a:path w="15579315" h="2923464">
                <a:moveTo>
                  <a:pt x="0" y="0"/>
                </a:moveTo>
                <a:lnTo>
                  <a:pt x="15579314" y="0"/>
                </a:lnTo>
                <a:lnTo>
                  <a:pt x="15579314" y="2923464"/>
                </a:lnTo>
                <a:lnTo>
                  <a:pt x="0" y="2923464"/>
                </a:lnTo>
                <a:lnTo>
                  <a:pt x="0" y="0"/>
                </a:lnTo>
                <a:close/>
              </a:path>
            </a:pathLst>
          </a:custGeom>
          <a:blipFill>
            <a:blip r:embed="rId3"/>
            <a:stretch>
              <a:fillRect/>
            </a:stretch>
          </a:blipFill>
        </p:spPr>
      </p:sp>
      <p:sp>
        <p:nvSpPr>
          <p:cNvPr id="10" name="TextBox 10"/>
          <p:cNvSpPr txBox="1"/>
          <p:nvPr/>
        </p:nvSpPr>
        <p:spPr>
          <a:xfrm>
            <a:off x="3788807" y="771964"/>
            <a:ext cx="10710386" cy="928754"/>
          </a:xfrm>
          <a:prstGeom prst="rect">
            <a:avLst/>
          </a:prstGeom>
        </p:spPr>
        <p:txBody>
          <a:bodyPr lIns="0" tIns="0" rIns="0" bIns="0" rtlCol="0" anchor="t">
            <a:spAutoFit/>
          </a:bodyPr>
          <a:lstStyle/>
          <a:p>
            <a:pPr algn="ctr">
              <a:lnSpc>
                <a:spcPts val="7102"/>
              </a:lnSpc>
            </a:pPr>
            <a:r>
              <a:rPr lang="en-US" sz="6700" spc="26">
                <a:solidFill>
                  <a:srgbClr val="000000"/>
                </a:solidFill>
                <a:latin typeface="Oswald Bold"/>
                <a:ea typeface="Oswald Bold"/>
                <a:cs typeface="Oswald Bold"/>
                <a:sym typeface="Oswald Bold"/>
              </a:rPr>
              <a:t>THE CODE TO MERGE</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433</Words>
  <Application>Microsoft Office PowerPoint</Application>
  <PresentationFormat>Custom</PresentationFormat>
  <Paragraphs>89</Paragraphs>
  <Slides>36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36</vt:i4>
      </vt:variant>
    </vt:vector>
  </HeadingPairs>
  <TitlesOfParts>
    <vt:vector size="51" baseType="lpstr">
      <vt:lpstr>Dream Avenue</vt:lpstr>
      <vt:lpstr>Calibri</vt:lpstr>
      <vt:lpstr>Aileron Bold</vt:lpstr>
      <vt:lpstr>Arial</vt:lpstr>
      <vt:lpstr>Canva Sans</vt:lpstr>
      <vt:lpstr>Canva Sans Bold</vt:lpstr>
      <vt:lpstr>Montserrat Classic Bold</vt:lpstr>
      <vt:lpstr>TAN Pearl</vt:lpstr>
      <vt:lpstr>Aileron</vt:lpstr>
      <vt:lpstr>Oswald Bold</vt:lpstr>
      <vt:lpstr>Poppins</vt:lpstr>
      <vt:lpstr>Lora</vt:lpstr>
      <vt:lpstr>Aileron Heavy</vt:lpstr>
      <vt:lpstr>Crimson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Hazem Hamdy Hassanein</dc:title>
  <dc:creator>Menna Sebaq</dc:creator>
  <cp:lastModifiedBy>Menna Sebaq</cp:lastModifiedBy>
  <cp:revision>3</cp:revision>
  <dcterms:created xsi:type="dcterms:W3CDTF">2006-08-16T00:00:00Z</dcterms:created>
  <dcterms:modified xsi:type="dcterms:W3CDTF">2024-08-29T21:57:25Z</dcterms:modified>
  <dc:identifier>DAGPOm-9erw</dc:identifier>
</cp:coreProperties>
</file>