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9" r:id="rId3"/>
    <p:sldId id="260" r:id="rId4"/>
    <p:sldId id="284" r:id="rId5"/>
    <p:sldId id="277" r:id="rId6"/>
    <p:sldId id="262" r:id="rId7"/>
    <p:sldId id="312" r:id="rId8"/>
    <p:sldId id="268" r:id="rId9"/>
    <p:sldId id="314" r:id="rId10"/>
    <p:sldId id="315" r:id="rId11"/>
    <p:sldId id="270" r:id="rId12"/>
    <p:sldId id="316" r:id="rId13"/>
    <p:sldId id="317" r:id="rId14"/>
    <p:sldId id="269" r:id="rId15"/>
  </p:sldIdLst>
  <p:sldSz cx="9144000" cy="5143500" type="screen16x9"/>
  <p:notesSz cx="6858000" cy="9144000"/>
  <p:embeddedFontLst>
    <p:embeddedFont>
      <p:font typeface="Play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823D5-F814-4986-AAAE-DA5650B431E9}" v="20" dt="2024-07-31T16:57:12.556"/>
  </p1510:revLst>
</p1510:revInfo>
</file>

<file path=ppt/tableStyles.xml><?xml version="1.0" encoding="utf-8"?>
<a:tblStyleLst xmlns:a="http://schemas.openxmlformats.org/drawingml/2006/main" def="{2E4FAE21-A6B6-4DDB-B265-EFF1092B3956}">
  <a:tblStyle styleId="{2E4FAE21-A6B6-4DDB-B265-EFF1092B3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16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0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05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3" r:id="rId8"/>
    <p:sldLayoutId id="2147483667" r:id="rId9"/>
    <p:sldLayoutId id="2147483675" r:id="rId10"/>
    <p:sldLayoutId id="2147483678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903765"/>
            <a:ext cx="6578400" cy="133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bg1"/>
                </a:solidFill>
              </a:rPr>
              <a:t>Intro to:</a:t>
            </a:r>
            <a:br>
              <a:rPr lang="en" sz="4100" dirty="0">
                <a:solidFill>
                  <a:schemeClr val="lt2"/>
                </a:solidFill>
              </a:rPr>
            </a:br>
            <a:r>
              <a:rPr lang="en" sz="4100" dirty="0">
                <a:solidFill>
                  <a:schemeClr val="lt2"/>
                </a:solidFill>
              </a:rPr>
              <a:t>Exception Handling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Keywords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68372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54"/>
          <p:cNvSpPr/>
          <p:nvPr/>
        </p:nvSpPr>
        <p:spPr>
          <a:xfrm>
            <a:off x="4898885" y="1202767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552276" y="225267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Keywords</a:t>
            </a:r>
            <a:endParaRPr dirty="0"/>
          </a:p>
        </p:txBody>
      </p:sp>
      <p:grpSp>
        <p:nvGrpSpPr>
          <p:cNvPr id="3077" name="Google Shape;3077;p54"/>
          <p:cNvGrpSpPr/>
          <p:nvPr/>
        </p:nvGrpSpPr>
        <p:grpSpPr>
          <a:xfrm>
            <a:off x="5072626" y="1379756"/>
            <a:ext cx="448041" cy="441545"/>
            <a:chOff x="-1727600" y="-916350"/>
            <a:chExt cx="530100" cy="524400"/>
          </a:xfrm>
        </p:grpSpPr>
        <p:sp>
          <p:nvSpPr>
            <p:cNvPr id="3078" name="Google Shape;3078;p54"/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5" name="Google Shape;3085;p54"/>
          <p:cNvSpPr txBox="1">
            <a:spLocks noGrp="1"/>
          </p:cNvSpPr>
          <p:nvPr>
            <p:ph type="subTitle" idx="5"/>
          </p:nvPr>
        </p:nvSpPr>
        <p:spPr>
          <a:xfrm>
            <a:off x="5850870" y="1429051"/>
            <a:ext cx="2876086" cy="87937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block of code that handles the exception. When an exception occurs in the try block, control is transferred to the corresponding catch block.</a:t>
            </a:r>
            <a:endParaRPr dirty="0"/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5850870" y="1070974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Catch block</a:t>
            </a:r>
            <a:endParaRPr dirty="0"/>
          </a:p>
        </p:txBody>
      </p:sp>
      <p:sp>
        <p:nvSpPr>
          <p:cNvPr id="14" name="Google Shape;3059;p54">
            <a:extLst>
              <a:ext uri="{FF2B5EF4-FFF2-40B4-BE49-F238E27FC236}">
                <a16:creationId xmlns:a16="http://schemas.microsoft.com/office/drawing/2014/main" id="{1C912013-6292-2598-FCFD-1BC9A50170CB}"/>
              </a:ext>
            </a:extLst>
          </p:cNvPr>
          <p:cNvSpPr/>
          <p:nvPr/>
        </p:nvSpPr>
        <p:spPr>
          <a:xfrm>
            <a:off x="757309" y="1121574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3077;p54">
            <a:extLst>
              <a:ext uri="{FF2B5EF4-FFF2-40B4-BE49-F238E27FC236}">
                <a16:creationId xmlns:a16="http://schemas.microsoft.com/office/drawing/2014/main" id="{83EC1129-FF98-5BED-1754-F865306594C0}"/>
              </a:ext>
            </a:extLst>
          </p:cNvPr>
          <p:cNvGrpSpPr/>
          <p:nvPr/>
        </p:nvGrpSpPr>
        <p:grpSpPr>
          <a:xfrm>
            <a:off x="931050" y="1298563"/>
            <a:ext cx="448041" cy="441545"/>
            <a:chOff x="-1727600" y="-916350"/>
            <a:chExt cx="530100" cy="524400"/>
          </a:xfrm>
        </p:grpSpPr>
        <p:sp>
          <p:nvSpPr>
            <p:cNvPr id="16" name="Google Shape;3078;p54">
              <a:extLst>
                <a:ext uri="{FF2B5EF4-FFF2-40B4-BE49-F238E27FC236}">
                  <a16:creationId xmlns:a16="http://schemas.microsoft.com/office/drawing/2014/main" id="{B259A760-F9F5-1AEA-8BFF-B237F2184F11}"/>
                </a:ext>
              </a:extLst>
            </p:cNvPr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79;p54">
              <a:extLst>
                <a:ext uri="{FF2B5EF4-FFF2-40B4-BE49-F238E27FC236}">
                  <a16:creationId xmlns:a16="http://schemas.microsoft.com/office/drawing/2014/main" id="{F2709CB0-154E-84FE-9AF6-1E36F94FDB0D}"/>
                </a:ext>
              </a:extLst>
            </p:cNvPr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80;p54">
              <a:extLst>
                <a:ext uri="{FF2B5EF4-FFF2-40B4-BE49-F238E27FC236}">
                  <a16:creationId xmlns:a16="http://schemas.microsoft.com/office/drawing/2014/main" id="{E700552C-A594-A9FC-F641-BF0758E057C6}"/>
                </a:ext>
              </a:extLst>
            </p:cNvPr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085;p54">
            <a:extLst>
              <a:ext uri="{FF2B5EF4-FFF2-40B4-BE49-F238E27FC236}">
                <a16:creationId xmlns:a16="http://schemas.microsoft.com/office/drawing/2014/main" id="{BEE2DF33-F5D6-208E-209A-A6DF51CB7FC8}"/>
              </a:ext>
            </a:extLst>
          </p:cNvPr>
          <p:cNvSpPr txBox="1">
            <a:spLocks/>
          </p:cNvSpPr>
          <p:nvPr/>
        </p:nvSpPr>
        <p:spPr>
          <a:xfrm>
            <a:off x="1709294" y="1371023"/>
            <a:ext cx="289422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/>
              <a:t>A block of code where exceptions might occur. You write the code that you think might cause an exception inside this block.</a:t>
            </a:r>
          </a:p>
        </p:txBody>
      </p:sp>
      <p:sp>
        <p:nvSpPr>
          <p:cNvPr id="20" name="Google Shape;3086;p54">
            <a:extLst>
              <a:ext uri="{FF2B5EF4-FFF2-40B4-BE49-F238E27FC236}">
                <a16:creationId xmlns:a16="http://schemas.microsoft.com/office/drawing/2014/main" id="{0EC7B755-7776-30E0-6B51-0CBA996EDA48}"/>
              </a:ext>
            </a:extLst>
          </p:cNvPr>
          <p:cNvSpPr txBox="1">
            <a:spLocks/>
          </p:cNvSpPr>
          <p:nvPr/>
        </p:nvSpPr>
        <p:spPr>
          <a:xfrm>
            <a:off x="1668706" y="988662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GB" dirty="0"/>
              <a:t>Try block</a:t>
            </a:r>
          </a:p>
        </p:txBody>
      </p:sp>
      <p:sp>
        <p:nvSpPr>
          <p:cNvPr id="21" name="Google Shape;3059;p54">
            <a:extLst>
              <a:ext uri="{FF2B5EF4-FFF2-40B4-BE49-F238E27FC236}">
                <a16:creationId xmlns:a16="http://schemas.microsoft.com/office/drawing/2014/main" id="{8604527C-391A-5B13-E01E-E3EEC6CF3134}"/>
              </a:ext>
            </a:extLst>
          </p:cNvPr>
          <p:cNvSpPr/>
          <p:nvPr/>
        </p:nvSpPr>
        <p:spPr>
          <a:xfrm>
            <a:off x="4898885" y="3570266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3077;p54">
            <a:extLst>
              <a:ext uri="{FF2B5EF4-FFF2-40B4-BE49-F238E27FC236}">
                <a16:creationId xmlns:a16="http://schemas.microsoft.com/office/drawing/2014/main" id="{41765AB2-A730-BA1A-CCE5-93B405742A58}"/>
              </a:ext>
            </a:extLst>
          </p:cNvPr>
          <p:cNvGrpSpPr/>
          <p:nvPr/>
        </p:nvGrpSpPr>
        <p:grpSpPr>
          <a:xfrm>
            <a:off x="5072626" y="3747255"/>
            <a:ext cx="448041" cy="441545"/>
            <a:chOff x="-1727600" y="-916350"/>
            <a:chExt cx="530100" cy="524400"/>
          </a:xfrm>
        </p:grpSpPr>
        <p:sp>
          <p:nvSpPr>
            <p:cNvPr id="23" name="Google Shape;3078;p54">
              <a:extLst>
                <a:ext uri="{FF2B5EF4-FFF2-40B4-BE49-F238E27FC236}">
                  <a16:creationId xmlns:a16="http://schemas.microsoft.com/office/drawing/2014/main" id="{26D6A647-2962-E9C9-F88B-DB05ACB41921}"/>
                </a:ext>
              </a:extLst>
            </p:cNvPr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79;p54">
              <a:extLst>
                <a:ext uri="{FF2B5EF4-FFF2-40B4-BE49-F238E27FC236}">
                  <a16:creationId xmlns:a16="http://schemas.microsoft.com/office/drawing/2014/main" id="{DD522890-E4A8-C49C-5A93-C91502668ACA}"/>
                </a:ext>
              </a:extLst>
            </p:cNvPr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80;p54">
              <a:extLst>
                <a:ext uri="{FF2B5EF4-FFF2-40B4-BE49-F238E27FC236}">
                  <a16:creationId xmlns:a16="http://schemas.microsoft.com/office/drawing/2014/main" id="{B7C7A6C4-5CB3-3968-8D14-10A0EEFC13CA}"/>
                </a:ext>
              </a:extLst>
            </p:cNvPr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085;p54">
            <a:extLst>
              <a:ext uri="{FF2B5EF4-FFF2-40B4-BE49-F238E27FC236}">
                <a16:creationId xmlns:a16="http://schemas.microsoft.com/office/drawing/2014/main" id="{F2EEC5EB-DC72-5589-6542-D4E4874B23DA}"/>
              </a:ext>
            </a:extLst>
          </p:cNvPr>
          <p:cNvSpPr txBox="1">
            <a:spLocks/>
          </p:cNvSpPr>
          <p:nvPr/>
        </p:nvSpPr>
        <p:spPr>
          <a:xfrm>
            <a:off x="5850870" y="3819715"/>
            <a:ext cx="338457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/>
              <a:t>The action of creating an exception object and signaling that an exceptional situation has occurred.</a:t>
            </a:r>
          </a:p>
        </p:txBody>
      </p:sp>
      <p:sp>
        <p:nvSpPr>
          <p:cNvPr id="27" name="Google Shape;3086;p54">
            <a:extLst>
              <a:ext uri="{FF2B5EF4-FFF2-40B4-BE49-F238E27FC236}">
                <a16:creationId xmlns:a16="http://schemas.microsoft.com/office/drawing/2014/main" id="{89A1117B-1E94-70CF-7D38-5DFF84B4C766}"/>
              </a:ext>
            </a:extLst>
          </p:cNvPr>
          <p:cNvSpPr txBox="1">
            <a:spLocks/>
          </p:cNvSpPr>
          <p:nvPr/>
        </p:nvSpPr>
        <p:spPr>
          <a:xfrm>
            <a:off x="5850870" y="3438473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GB" dirty="0"/>
              <a:t>Throw</a:t>
            </a:r>
          </a:p>
        </p:txBody>
      </p:sp>
      <p:sp>
        <p:nvSpPr>
          <p:cNvPr id="28" name="Google Shape;3059;p54">
            <a:extLst>
              <a:ext uri="{FF2B5EF4-FFF2-40B4-BE49-F238E27FC236}">
                <a16:creationId xmlns:a16="http://schemas.microsoft.com/office/drawing/2014/main" id="{DA454291-44DA-978A-9BB8-F16C3EC5438B}"/>
              </a:ext>
            </a:extLst>
          </p:cNvPr>
          <p:cNvSpPr/>
          <p:nvPr/>
        </p:nvSpPr>
        <p:spPr>
          <a:xfrm>
            <a:off x="725795" y="3512964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077;p54">
            <a:extLst>
              <a:ext uri="{FF2B5EF4-FFF2-40B4-BE49-F238E27FC236}">
                <a16:creationId xmlns:a16="http://schemas.microsoft.com/office/drawing/2014/main" id="{0EFDE24E-0927-703B-10E0-DEF3AFBFA49F}"/>
              </a:ext>
            </a:extLst>
          </p:cNvPr>
          <p:cNvGrpSpPr/>
          <p:nvPr/>
        </p:nvGrpSpPr>
        <p:grpSpPr>
          <a:xfrm>
            <a:off x="899536" y="3689953"/>
            <a:ext cx="448041" cy="441545"/>
            <a:chOff x="-1727600" y="-916350"/>
            <a:chExt cx="530100" cy="524400"/>
          </a:xfrm>
        </p:grpSpPr>
        <p:sp>
          <p:nvSpPr>
            <p:cNvPr id="30" name="Google Shape;3078;p54">
              <a:extLst>
                <a:ext uri="{FF2B5EF4-FFF2-40B4-BE49-F238E27FC236}">
                  <a16:creationId xmlns:a16="http://schemas.microsoft.com/office/drawing/2014/main" id="{85970456-A212-50DA-FFAD-3780C020D0DA}"/>
                </a:ext>
              </a:extLst>
            </p:cNvPr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79;p54">
              <a:extLst>
                <a:ext uri="{FF2B5EF4-FFF2-40B4-BE49-F238E27FC236}">
                  <a16:creationId xmlns:a16="http://schemas.microsoft.com/office/drawing/2014/main" id="{3A68B09C-266D-E892-0576-41F8F9222DED}"/>
                </a:ext>
              </a:extLst>
            </p:cNvPr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80;p54">
              <a:extLst>
                <a:ext uri="{FF2B5EF4-FFF2-40B4-BE49-F238E27FC236}">
                  <a16:creationId xmlns:a16="http://schemas.microsoft.com/office/drawing/2014/main" id="{A449CBBE-B26F-3E41-9D7C-3A1E5C13359E}"/>
                </a:ext>
              </a:extLst>
            </p:cNvPr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085;p54">
            <a:extLst>
              <a:ext uri="{FF2B5EF4-FFF2-40B4-BE49-F238E27FC236}">
                <a16:creationId xmlns:a16="http://schemas.microsoft.com/office/drawing/2014/main" id="{049E4113-AB91-16A2-8050-EE55E65F3FFB}"/>
              </a:ext>
            </a:extLst>
          </p:cNvPr>
          <p:cNvSpPr txBox="1">
            <a:spLocks/>
          </p:cNvSpPr>
          <p:nvPr/>
        </p:nvSpPr>
        <p:spPr>
          <a:xfrm>
            <a:off x="1677779" y="3762413"/>
            <a:ext cx="3221106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/>
              <a:t>A block of code that is always executed, regardless of whether an exception occurred or not. It is typically used for  cleanup activities like closing files or releasing resources.</a:t>
            </a:r>
          </a:p>
        </p:txBody>
      </p:sp>
      <p:sp>
        <p:nvSpPr>
          <p:cNvPr id="34" name="Google Shape;3086;p54">
            <a:extLst>
              <a:ext uri="{FF2B5EF4-FFF2-40B4-BE49-F238E27FC236}">
                <a16:creationId xmlns:a16="http://schemas.microsoft.com/office/drawing/2014/main" id="{55427A0F-12F1-7BE2-A494-DB7EE15F66F2}"/>
              </a:ext>
            </a:extLst>
          </p:cNvPr>
          <p:cNvSpPr txBox="1">
            <a:spLocks/>
          </p:cNvSpPr>
          <p:nvPr/>
        </p:nvSpPr>
        <p:spPr>
          <a:xfrm>
            <a:off x="1677780" y="3381171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GB" dirty="0"/>
              <a:t>Finally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745883" y="2393070"/>
            <a:ext cx="5926156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Exceptions</a:t>
            </a:r>
            <a:endParaRPr lang="ar-EG"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429231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355129" y="1548221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1657640" y="1386840"/>
            <a:ext cx="6290020" cy="86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Steps to Create a Custom Exception</a:t>
            </a:r>
            <a:endParaRPr sz="2800" dirty="0"/>
          </a:p>
        </p:txBody>
      </p:sp>
      <p:grpSp>
        <p:nvGrpSpPr>
          <p:cNvPr id="4" name="Google Shape;2742;p47">
            <a:extLst>
              <a:ext uri="{FF2B5EF4-FFF2-40B4-BE49-F238E27FC236}">
                <a16:creationId xmlns:a16="http://schemas.microsoft.com/office/drawing/2014/main" id="{3330904E-AA62-C692-278C-62BBBB388AC8}"/>
              </a:ext>
            </a:extLst>
          </p:cNvPr>
          <p:cNvGrpSpPr/>
          <p:nvPr/>
        </p:nvGrpSpPr>
        <p:grpSpPr>
          <a:xfrm>
            <a:off x="593348" y="1779851"/>
            <a:ext cx="579119" cy="670560"/>
            <a:chOff x="1950500" y="-1481350"/>
            <a:chExt cx="428475" cy="539025"/>
          </a:xfrm>
        </p:grpSpPr>
        <p:sp>
          <p:nvSpPr>
            <p:cNvPr id="5" name="Google Shape;2743;p47">
              <a:extLst>
                <a:ext uri="{FF2B5EF4-FFF2-40B4-BE49-F238E27FC236}">
                  <a16:creationId xmlns:a16="http://schemas.microsoft.com/office/drawing/2014/main" id="{8826E366-DBCE-863A-5C72-56463BE4CC4E}"/>
                </a:ext>
              </a:extLst>
            </p:cNvPr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4;p47">
              <a:extLst>
                <a:ext uri="{FF2B5EF4-FFF2-40B4-BE49-F238E27FC236}">
                  <a16:creationId xmlns:a16="http://schemas.microsoft.com/office/drawing/2014/main" id="{E4C9AC68-E09F-C79C-461D-4EC07B7EBD30}"/>
                </a:ext>
              </a:extLst>
            </p:cNvPr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4C715243-4D5F-353D-43B1-8C9CCD39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168" y="2046630"/>
            <a:ext cx="7592092" cy="2494890"/>
          </a:xfrm>
        </p:spPr>
        <p:txBody>
          <a:bodyPr/>
          <a:lstStyle/>
          <a:p>
            <a:r>
              <a:rPr lang="en-US" dirty="0"/>
              <a:t>1-Create a new class that inherits from the `Exception` class.</a:t>
            </a:r>
          </a:p>
          <a:p>
            <a:r>
              <a:rPr lang="en-US" dirty="0"/>
              <a:t>2- Provide multiple constructors to support different use cases: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sz="1400" dirty="0">
                <a:solidFill>
                  <a:schemeClr val="tx2"/>
                </a:solidFill>
              </a:rPr>
              <a:t>-</a:t>
            </a:r>
            <a:r>
              <a:rPr lang="en-GB" sz="1400" b="1" dirty="0">
                <a:solidFill>
                  <a:schemeClr val="tx2"/>
                </a:solidFill>
              </a:rPr>
              <a:t>Default Constructor</a:t>
            </a:r>
            <a:r>
              <a:rPr lang="en-GB" sz="1400" dirty="0">
                <a:solidFill>
                  <a:schemeClr val="tx2"/>
                </a:solidFill>
              </a:rPr>
              <a:t>: </a:t>
            </a:r>
            <a:r>
              <a:rPr lang="en-US" sz="1400" dirty="0">
                <a:solidFill>
                  <a:schemeClr val="tx2"/>
                </a:solidFill>
              </a:rPr>
              <a:t>For creating an exception without additional information.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-</a:t>
            </a:r>
            <a:r>
              <a:rPr lang="en-GB" sz="1400" b="1" dirty="0">
                <a:solidFill>
                  <a:schemeClr val="tx2"/>
                </a:solidFill>
              </a:rPr>
              <a:t>Message Constructor</a:t>
            </a:r>
            <a:r>
              <a:rPr lang="en-GB" sz="1400" dirty="0">
                <a:solidFill>
                  <a:schemeClr val="tx2"/>
                </a:solidFill>
              </a:rPr>
              <a:t>: For passing a custom error message.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 -</a:t>
            </a:r>
            <a:r>
              <a:rPr lang="en-US" sz="1400" b="1" dirty="0">
                <a:solidFill>
                  <a:schemeClr val="tx2"/>
                </a:solidFill>
              </a:rPr>
              <a:t>Inner Exception Constructor</a:t>
            </a:r>
            <a:r>
              <a:rPr lang="en-US" sz="1400" dirty="0">
                <a:solidFill>
                  <a:schemeClr val="tx2"/>
                </a:solidFill>
              </a:rPr>
              <a:t>: For linking related exceptions, providing a chain of errors.</a:t>
            </a:r>
            <a:endParaRPr lang="ar-EG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1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tx2"/>
                </a:solidFill>
              </a:rPr>
              <a:t>You!</a:t>
            </a:r>
            <a:endParaRPr sz="7200" dirty="0">
              <a:solidFill>
                <a:schemeClr val="tx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Try, catch, finally, and throw.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Keywords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exception handling?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7"/>
            <a:ext cx="2409600" cy="5872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Exceptions</a:t>
            </a:r>
            <a:endParaRPr lang="ar-EG"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important?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315818" y="3505524"/>
            <a:ext cx="2884259" cy="373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exception handling?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</a:t>
            </a:r>
            <a:endParaRPr dirty="0"/>
          </a:p>
        </p:txBody>
      </p:sp>
      <p:grpSp>
        <p:nvGrpSpPr>
          <p:cNvPr id="3332" name="Google Shape;3332;p68"/>
          <p:cNvGrpSpPr/>
          <p:nvPr/>
        </p:nvGrpSpPr>
        <p:grpSpPr>
          <a:xfrm>
            <a:off x="4308725" y="1999470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/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event that disrupts the normal flow of the program's instructions. Examples include division by zero, file not found, or an invalid input.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 error message">
            <a:extLst>
              <a:ext uri="{FF2B5EF4-FFF2-40B4-BE49-F238E27FC236}">
                <a16:creationId xmlns:a16="http://schemas.microsoft.com/office/drawing/2014/main" id="{20C45DCE-A131-F598-CD61-BB4A6AF9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705009"/>
            <a:ext cx="6156960" cy="3713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844840"/>
            <a:ext cx="5763900" cy="559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exception handling?</a:t>
            </a:r>
            <a:br>
              <a:rPr lang="en-US" dirty="0"/>
            </a:b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670690" y="1697726"/>
            <a:ext cx="4080630" cy="2041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2"/>
                </a:solidFill>
              </a:rPr>
              <a:t>Exception handling </a:t>
            </a:r>
            <a:r>
              <a:rPr lang="en-US" sz="1800" dirty="0"/>
              <a:t>is a mechanism in programming languages to manage errors and exceptional situations that occur during the execution of a program. It helps in maintaining the normal flow of the program even when an unexpected event or error occurs.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500044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Why?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696780" y="3451897"/>
            <a:ext cx="2884259" cy="373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important?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0211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908585" y="47838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reasons</a:t>
            </a:r>
            <a:endParaRPr dirty="0"/>
          </a:p>
        </p:txBody>
      </p: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799464" y="1473924"/>
            <a:ext cx="6470776" cy="65082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handling helps create robust and reliable programs by ensuring that unexpected errors are properly managed. Without it, a program might crash or produce incorrect results when an error occurs.</a:t>
            </a:r>
            <a:endParaRPr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799464" y="1059629"/>
            <a:ext cx="4652136" cy="6316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Robustness and Reliability</a:t>
            </a:r>
            <a:endParaRPr dirty="0"/>
          </a:p>
        </p:txBody>
      </p:sp>
      <p:sp>
        <p:nvSpPr>
          <p:cNvPr id="3032" name="Google Shape;3032;p52"/>
          <p:cNvSpPr txBox="1">
            <a:spLocks noGrp="1"/>
          </p:cNvSpPr>
          <p:nvPr>
            <p:ph type="subTitle" idx="3"/>
          </p:nvPr>
        </p:nvSpPr>
        <p:spPr>
          <a:xfrm>
            <a:off x="1805874" y="4077724"/>
            <a:ext cx="6322125" cy="8237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 handling separates error handling code from regular code, making the code cleaner and easier to read and maintain.</a:t>
            </a:r>
            <a:endParaRPr dirty="0"/>
          </a:p>
        </p:txBody>
      </p:sp>
      <p:sp>
        <p:nvSpPr>
          <p:cNvPr id="3033" name="Google Shape;3033;p52"/>
          <p:cNvSpPr txBox="1">
            <a:spLocks noGrp="1"/>
          </p:cNvSpPr>
          <p:nvPr>
            <p:ph type="subTitle" idx="4"/>
          </p:nvPr>
        </p:nvSpPr>
        <p:spPr>
          <a:xfrm>
            <a:off x="1805874" y="3696475"/>
            <a:ext cx="4503485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Separation of Error Handling Code</a:t>
            </a:r>
            <a:endParaRPr dirty="0"/>
          </a:p>
        </p:txBody>
      </p:sp>
      <p:sp>
        <p:nvSpPr>
          <p:cNvPr id="3034" name="Google Shape;3034;p52"/>
          <p:cNvSpPr txBox="1">
            <a:spLocks noGrp="1"/>
          </p:cNvSpPr>
          <p:nvPr>
            <p:ph type="subTitle" idx="5"/>
          </p:nvPr>
        </p:nvSpPr>
        <p:spPr>
          <a:xfrm>
            <a:off x="1805875" y="2894087"/>
            <a:ext cx="6820210" cy="69325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allows a program to continue running even when an error occurs. For instance, in a web server, if one request fails, exception handling ensures that the server can continue to handle other requests without crashing.</a:t>
            </a:r>
            <a:endParaRPr dirty="0"/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359658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Program Continuity</a:t>
            </a:r>
            <a:endParaRPr dirty="0"/>
          </a:p>
        </p:txBody>
      </p:sp>
      <p:grpSp>
        <p:nvGrpSpPr>
          <p:cNvPr id="49" name="Google Shape;2695;p44">
            <a:extLst>
              <a:ext uri="{FF2B5EF4-FFF2-40B4-BE49-F238E27FC236}">
                <a16:creationId xmlns:a16="http://schemas.microsoft.com/office/drawing/2014/main" id="{E6BD850C-DE72-FD27-F211-3AFD39512CFF}"/>
              </a:ext>
            </a:extLst>
          </p:cNvPr>
          <p:cNvGrpSpPr/>
          <p:nvPr/>
        </p:nvGrpSpPr>
        <p:grpSpPr>
          <a:xfrm>
            <a:off x="672055" y="3887125"/>
            <a:ext cx="821466" cy="827256"/>
            <a:chOff x="851175" y="1582401"/>
            <a:chExt cx="964872" cy="964872"/>
          </a:xfrm>
        </p:grpSpPr>
        <p:sp>
          <p:nvSpPr>
            <p:cNvPr id="50" name="Google Shape;2696;p44">
              <a:extLst>
                <a:ext uri="{FF2B5EF4-FFF2-40B4-BE49-F238E27FC236}">
                  <a16:creationId xmlns:a16="http://schemas.microsoft.com/office/drawing/2014/main" id="{F861CCBF-155C-BB0F-20E7-096EE50B0D1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7;p44">
              <a:extLst>
                <a:ext uri="{FF2B5EF4-FFF2-40B4-BE49-F238E27FC236}">
                  <a16:creationId xmlns:a16="http://schemas.microsoft.com/office/drawing/2014/main" id="{E7B32558-B9FF-37A0-DCD7-EEE00AA1EAD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697;p44">
            <a:extLst>
              <a:ext uri="{FF2B5EF4-FFF2-40B4-BE49-F238E27FC236}">
                <a16:creationId xmlns:a16="http://schemas.microsoft.com/office/drawing/2014/main" id="{C5A549CE-F3E7-DDE8-D073-AEA33E5E580D}"/>
              </a:ext>
            </a:extLst>
          </p:cNvPr>
          <p:cNvSpPr/>
          <p:nvPr/>
        </p:nvSpPr>
        <p:spPr>
          <a:xfrm>
            <a:off x="672055" y="1329200"/>
            <a:ext cx="821466" cy="827256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697;p44">
            <a:extLst>
              <a:ext uri="{FF2B5EF4-FFF2-40B4-BE49-F238E27FC236}">
                <a16:creationId xmlns:a16="http://schemas.microsoft.com/office/drawing/2014/main" id="{57E51876-DF0D-C078-AFF5-BA2745CC43C5}"/>
              </a:ext>
            </a:extLst>
          </p:cNvPr>
          <p:cNvSpPr/>
          <p:nvPr/>
        </p:nvSpPr>
        <p:spPr>
          <a:xfrm>
            <a:off x="672055" y="2634735"/>
            <a:ext cx="821466" cy="827256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700;p44">
            <a:extLst>
              <a:ext uri="{FF2B5EF4-FFF2-40B4-BE49-F238E27FC236}">
                <a16:creationId xmlns:a16="http://schemas.microsoft.com/office/drawing/2014/main" id="{706E10C6-4A16-589A-890F-B854D781E391}"/>
              </a:ext>
            </a:extLst>
          </p:cNvPr>
          <p:cNvSpPr txBox="1">
            <a:spLocks/>
          </p:cNvSpPr>
          <p:nvPr/>
        </p:nvSpPr>
        <p:spPr>
          <a:xfrm>
            <a:off x="-1282412" y="2638191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ctr"/>
            <a:r>
              <a:rPr lang="en" sz="4400" dirty="0"/>
              <a:t>02</a:t>
            </a:r>
          </a:p>
        </p:txBody>
      </p:sp>
      <p:sp>
        <p:nvSpPr>
          <p:cNvPr id="58" name="Google Shape;2700;p44">
            <a:extLst>
              <a:ext uri="{FF2B5EF4-FFF2-40B4-BE49-F238E27FC236}">
                <a16:creationId xmlns:a16="http://schemas.microsoft.com/office/drawing/2014/main" id="{8EE34303-2523-83B9-06BD-FA77761FCA39}"/>
              </a:ext>
            </a:extLst>
          </p:cNvPr>
          <p:cNvSpPr txBox="1">
            <a:spLocks/>
          </p:cNvSpPr>
          <p:nvPr/>
        </p:nvSpPr>
        <p:spPr>
          <a:xfrm>
            <a:off x="262830" y="1312955"/>
            <a:ext cx="1639915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ctr"/>
            <a:r>
              <a:rPr lang="en" sz="4400" dirty="0"/>
              <a:t>01</a:t>
            </a:r>
          </a:p>
        </p:txBody>
      </p:sp>
      <p:sp>
        <p:nvSpPr>
          <p:cNvPr id="59" name="Google Shape;2700;p44">
            <a:extLst>
              <a:ext uri="{FF2B5EF4-FFF2-40B4-BE49-F238E27FC236}">
                <a16:creationId xmlns:a16="http://schemas.microsoft.com/office/drawing/2014/main" id="{876EE7B0-3823-3759-D25B-FF269260203F}"/>
              </a:ext>
            </a:extLst>
          </p:cNvPr>
          <p:cNvSpPr txBox="1">
            <a:spLocks/>
          </p:cNvSpPr>
          <p:nvPr/>
        </p:nvSpPr>
        <p:spPr>
          <a:xfrm>
            <a:off x="-1323051" y="3887125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ctr"/>
            <a:r>
              <a:rPr lang="en" sz="4400" dirty="0"/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355129" y="1548221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1657640" y="1572893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User Experience</a:t>
            </a:r>
            <a:endParaRPr sz="4000" dirty="0"/>
          </a:p>
        </p:txBody>
      </p:sp>
      <p:sp>
        <p:nvSpPr>
          <p:cNvPr id="3221" name="Google Shape;3221;p62"/>
          <p:cNvSpPr txBox="1">
            <a:spLocks noGrp="1"/>
          </p:cNvSpPr>
          <p:nvPr>
            <p:ph type="subTitle" idx="1"/>
          </p:nvPr>
        </p:nvSpPr>
        <p:spPr>
          <a:xfrm>
            <a:off x="1546371" y="2237740"/>
            <a:ext cx="5901400" cy="1521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improves the user experience by providing meaningful error messages and handling errors in a user-friendly manner. Instead of displaying a cryptic error message or crashing, the program can inform the user about the problem and suggest possible actions.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412550" y="164556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7873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471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Source Sans Pro</vt:lpstr>
      <vt:lpstr>Play</vt:lpstr>
      <vt:lpstr>Arial</vt:lpstr>
      <vt:lpstr>Computer Science &amp; Mathematics Major For College: Computer Science &amp; Programming by Slidesgo</vt:lpstr>
      <vt:lpstr>Intro to: Exception Handling</vt:lpstr>
      <vt:lpstr>TABLE OF CONTENTS</vt:lpstr>
      <vt:lpstr>INTRODUCTION</vt:lpstr>
      <vt:lpstr>Exception</vt:lpstr>
      <vt:lpstr>PowerPoint Presentation</vt:lpstr>
      <vt:lpstr>What is exception handling? </vt:lpstr>
      <vt:lpstr>Why?</vt:lpstr>
      <vt:lpstr>Main reasons</vt:lpstr>
      <vt:lpstr>User Experience</vt:lpstr>
      <vt:lpstr>Keywords</vt:lpstr>
      <vt:lpstr>Keywords</vt:lpstr>
      <vt:lpstr>Creating Exceptions</vt:lpstr>
      <vt:lpstr>Steps to Create a Custom Exception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حازم</dc:creator>
  <cp:lastModifiedBy>hazem emad</cp:lastModifiedBy>
  <cp:revision>2</cp:revision>
  <dcterms:modified xsi:type="dcterms:W3CDTF">2024-07-31T17:13:06Z</dcterms:modified>
</cp:coreProperties>
</file>