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drawings/drawing10.xml" ContentType="application/vnd.openxmlformats-officedocument.drawingml.chartshapes+xml"/>
  <Override PartName="/ppt/charts/chart12.xml" ContentType="application/vnd.openxmlformats-officedocument.drawingml.chart+xml"/>
  <Override PartName="/ppt/drawings/drawing11.xml" ContentType="application/vnd.openxmlformats-officedocument.drawingml.chartshapes+xml"/>
  <Override PartName="/ppt/charts/chart13.xml" ContentType="application/vnd.openxmlformats-officedocument.drawingml.chart+xml"/>
  <Override PartName="/ppt/drawings/drawing12.xml" ContentType="application/vnd.openxmlformats-officedocument.drawingml.chartshapes+xml"/>
  <Override PartName="/ppt/charts/chart14.xml" ContentType="application/vnd.openxmlformats-officedocument.drawingml.chart+xml"/>
  <Override PartName="/ppt/drawings/drawing1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64"/>
  </p:notesMasterIdLst>
  <p:handoutMasterIdLst>
    <p:handoutMasterId r:id="rId65"/>
  </p:handoutMasterIdLst>
  <p:sldIdLst>
    <p:sldId id="315" r:id="rId2"/>
    <p:sldId id="321" r:id="rId3"/>
    <p:sldId id="325" r:id="rId4"/>
    <p:sldId id="367" r:id="rId5"/>
    <p:sldId id="368" r:id="rId6"/>
    <p:sldId id="369" r:id="rId7"/>
    <p:sldId id="370" r:id="rId8"/>
    <p:sldId id="371" r:id="rId9"/>
    <p:sldId id="386" r:id="rId10"/>
    <p:sldId id="372" r:id="rId11"/>
    <p:sldId id="366" r:id="rId12"/>
    <p:sldId id="376" r:id="rId13"/>
    <p:sldId id="332" r:id="rId14"/>
    <p:sldId id="374" r:id="rId15"/>
    <p:sldId id="364" r:id="rId16"/>
    <p:sldId id="365" r:id="rId17"/>
    <p:sldId id="375" r:id="rId18"/>
    <p:sldId id="381" r:id="rId19"/>
    <p:sldId id="384" r:id="rId20"/>
    <p:sldId id="335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82" r:id="rId34"/>
    <p:sldId id="387" r:id="rId35"/>
    <p:sldId id="392" r:id="rId36"/>
    <p:sldId id="397" r:id="rId37"/>
    <p:sldId id="362" r:id="rId38"/>
    <p:sldId id="385" r:id="rId39"/>
    <p:sldId id="320" r:id="rId40"/>
    <p:sldId id="323" r:id="rId41"/>
    <p:sldId id="259" r:id="rId42"/>
    <p:sldId id="309" r:id="rId43"/>
    <p:sldId id="322" r:id="rId44"/>
    <p:sldId id="311" r:id="rId45"/>
    <p:sldId id="319" r:id="rId46"/>
    <p:sldId id="336" r:id="rId47"/>
    <p:sldId id="333" r:id="rId48"/>
    <p:sldId id="337" r:id="rId49"/>
    <p:sldId id="377" r:id="rId50"/>
    <p:sldId id="378" r:id="rId51"/>
    <p:sldId id="379" r:id="rId52"/>
    <p:sldId id="380" r:id="rId53"/>
    <p:sldId id="388" r:id="rId54"/>
    <p:sldId id="389" r:id="rId55"/>
    <p:sldId id="390" r:id="rId56"/>
    <p:sldId id="391" r:id="rId57"/>
    <p:sldId id="395" r:id="rId58"/>
    <p:sldId id="393" r:id="rId59"/>
    <p:sldId id="394" r:id="rId60"/>
    <p:sldId id="396" r:id="rId61"/>
    <p:sldId id="398" r:id="rId62"/>
    <p:sldId id="308" r:id="rId63"/>
  </p:sldIdLst>
  <p:sldSz cx="9144000" cy="6858000" type="screen4x3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em ibrahim" initials="h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F"/>
    <a:srgbClr val="941100"/>
    <a:srgbClr val="006E92"/>
    <a:srgbClr val="0F416E"/>
    <a:srgbClr val="D4E6F4"/>
    <a:srgbClr val="4C99B2"/>
    <a:srgbClr val="B2D3DE"/>
    <a:srgbClr val="A2D7CB"/>
    <a:srgbClr val="5CBAA4"/>
    <a:srgbClr val="99C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9" autoAdjust="0"/>
    <p:restoredTop sz="95788" autoAdjust="0"/>
  </p:normalViewPr>
  <p:slideViewPr>
    <p:cSldViewPr>
      <p:cViewPr varScale="1">
        <p:scale>
          <a:sx n="140" d="100"/>
          <a:sy n="140" d="100"/>
        </p:scale>
        <p:origin x="1480" y="184"/>
      </p:cViewPr>
      <p:guideLst>
        <p:guide orient="horz" pos="3793"/>
        <p:guide orient="horz" pos="255"/>
        <p:guide orient="horz" pos="1706"/>
        <p:guide pos="5466"/>
        <p:guide pos="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-3930" y="-39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3.xml"/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xxx</c:v>
                </c:pt>
              </c:strCache>
            </c:strRef>
          </c:tx>
          <c:spPr>
            <a:ln w="19051"/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1-FA33-8041-9795-C0F52013C334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3-FA33-8041-9795-C0F52013C33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5-FA33-8041-9795-C0F52013C334}"/>
              </c:ext>
            </c:extLst>
          </c:dPt>
          <c:dLbls>
            <c:dLbl>
              <c:idx val="0"/>
              <c:layout>
                <c:manualLayout>
                  <c:x val="1.8690130072523181E-2"/>
                  <c:y val="-3.8339761532721023E-3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a: 50%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33-8041-9795-C0F52013C334}"/>
                </c:ext>
              </c:extLst>
            </c:dLbl>
            <c:dLbl>
              <c:idx val="1"/>
              <c:layout>
                <c:manualLayout>
                  <c:x val="-3.993072055174593E-2"/>
                  <c:y val="5.7509642299081537E-2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b: 40%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33-8041-9795-C0F52013C334}"/>
                </c:ext>
              </c:extLst>
            </c:dLbl>
            <c:dLbl>
              <c:idx val="2"/>
              <c:layout>
                <c:manualLayout>
                  <c:x val="-4.8987358876741299E-2"/>
                  <c:y val="-1.9169880766360513E-2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c: 10%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33-8041-9795-C0F52013C3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a:</c:v>
                </c:pt>
                <c:pt idx="1">
                  <c:v>b:</c:v>
                </c:pt>
                <c:pt idx="2">
                  <c:v>c: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33-8041-9795-C0F52013C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49931398003917"/>
          <c:y val="0.14741638309331234"/>
          <c:w val="0.84447782331609555"/>
          <c:h val="0.460751254042278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006E9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A-F145-9DE1-5B6F8D00A0F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4C99B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2.4</c:v>
                </c:pt>
                <c:pt idx="4">
                  <c:v>4.4000000000000004</c:v>
                </c:pt>
                <c:pt idx="5">
                  <c:v>3</c:v>
                </c:pt>
                <c:pt idx="6">
                  <c:v>2.8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AA-F145-9DE1-5B6F8D00A0F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99C5D3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AA-F145-9DE1-5B6F8D00A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16">
            <a:noFill/>
          </a:ln>
        </c:spPr>
        <c:crossAx val="40038400"/>
        <c:crosses val="autoZero"/>
        <c:crossBetween val="between"/>
      </c:valAx>
      <c:spPr>
        <a:noFill/>
        <a:ln w="25375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0.15571</cdr:x>
      <cdr:y>0</cdr:y>
    </cdr:from>
    <cdr:to>
      <cdr:x>0.84356</cdr:x>
      <cdr:y>0.08723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-27384"/>
          <a:ext cx="2701625" cy="30778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0.74424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-4538823" y="3072243"/>
          <a:ext cx="3055324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l-GR" sz="1100" i="0" kern="0">
              <a:latin typeface="Cambria Math" panose="02040503050406030204" pitchFamily="18" charset="0"/>
              <a:ea typeface="Cambria Math" panose="02040503050406030204" pitchFamily="18" charset="0"/>
            </a:rPr>
            <a:t>𝜖</a:t>
          </a:r>
          <a:r>
            <a:rPr lang="en-US" sz="1100" dirty="0">
              <a:latin typeface="+mj-lt"/>
            </a:rPr>
            <a:t> %: Percentage of relative estimation error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0.49242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0" y="3072226"/>
          <a:ext cx="2021520" cy="60018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  <a:ea typeface="Cambria Math" panose="02040503050406030204" pitchFamily="18" charset="0"/>
            </a:rPr>
            <a:t>𝜏</a:t>
          </a:r>
          <a:r>
            <a:rPr lang="en-US" sz="1100" dirty="0">
              <a:latin typeface="+mj-lt"/>
            </a:rPr>
            <a:t>: Mean identification time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0.2406</cdr:x>
      <cdr:y>0</cdr:y>
    </cdr:from>
    <cdr:to>
      <cdr:x>0.76681</cdr:x>
      <cdr:y>0.08723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-27384"/>
          <a:ext cx="2160237" cy="30778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0.15571</cdr:x>
      <cdr:y>0.01516</cdr:y>
    </cdr:from>
    <cdr:to>
      <cdr:x>0.84356</cdr:x>
      <cdr:y>0.10239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53490"/>
          <a:ext cx="2701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0.10106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48798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0.15571</cdr:x>
      <cdr:y>0.01516</cdr:y>
    </cdr:from>
    <cdr:to>
      <cdr:x>0.84356</cdr:x>
      <cdr:y>0.10239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53490"/>
          <a:ext cx="2701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0.10106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48798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0.15571</cdr:x>
      <cdr:y>0</cdr:y>
    </cdr:from>
    <cdr:to>
      <cdr:x>0.84356</cdr:x>
      <cdr:y>0.0822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0"/>
          <a:ext cx="2701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Simple Estimation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0.09603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51785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Proposed ML estimation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0.11742</cdr:x>
      <cdr:y>0.73912</cdr:y>
    </cdr:from>
    <cdr:to>
      <cdr:x>0.96209</cdr:x>
      <cdr:y>0.73912</cdr:y>
    </cdr:to>
    <cdr:cxnSp macro="">
      <cdr:nvCxnSpPr>
        <cdr:cNvPr id="3" name="Gerade Verbindung 2">
          <a:extLst xmlns:a="http://schemas.openxmlformats.org/drawingml/2006/main">
            <a:ext uri="{FF2B5EF4-FFF2-40B4-BE49-F238E27FC236}">
              <a16:creationId xmlns:a16="http://schemas.microsoft.com/office/drawing/2014/main" id="{4A17FBEB-57E4-1644-BBAF-60AED78DF2A9}"/>
            </a:ext>
          </a:extLst>
        </cdr:cNvPr>
        <cdr:cNvCxnSpPr/>
      </cdr:nvCxnSpPr>
      <cdr:spPr bwMode="auto">
        <a:xfrm xmlns:a="http://schemas.openxmlformats.org/drawingml/2006/main">
          <a:off x="465138" y="2448326"/>
          <a:ext cx="334594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AA462A89-C98B-47DD-B90F-91A5A53F9B43}" type="datetimeFigureOut">
              <a:rPr lang="de-DE"/>
              <a:pPr>
                <a:defRPr/>
              </a:pPr>
              <a:t>07.04.18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7E8CBED8-DC35-4046-95F3-C8A9622E2BA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848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5" y="0"/>
            <a:ext cx="3600450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363" y="0"/>
            <a:ext cx="1439862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D128E39D-64B6-43AA-8112-E8570A28280E}" type="datetimeFigureOut">
              <a:rPr lang="de-DE"/>
              <a:pPr>
                <a:defRPr/>
              </a:pPr>
              <a:t>07.04.18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3552825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5" y="3494088"/>
            <a:ext cx="5759450" cy="5761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5" y="9372600"/>
            <a:ext cx="3600450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363" y="9372600"/>
            <a:ext cx="1439862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5CE6F52F-4F01-47B4-A1A3-4442B48B2E2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792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rtl="0" eaLnBrk="0" fontAlgn="base" hangingPunct="0">
      <a:spcBef>
        <a:spcPct val="30000"/>
      </a:spcBef>
      <a:spcAft>
        <a:spcPct val="0"/>
      </a:spcAft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E6F52F-4F01-47B4-A1A3-4442B48B2E25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59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endParaRPr lang="de-DE" noProof="0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6725" y="2636912"/>
            <a:ext cx="8208000" cy="338447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2973" r="4705" b="27453"/>
          <a:stretch/>
        </p:blipFill>
        <p:spPr bwMode="auto">
          <a:xfrm>
            <a:off x="456158" y="2636912"/>
            <a:ext cx="822029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2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7094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Name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09683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963"/>
            <a:ext cx="8207375" cy="11549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ADD CONTENT</a:t>
            </a:r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1577044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773238"/>
            <a:ext cx="8208000" cy="4248150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320D6C2-5F7D-C049-A855-7D0EF76C4F02}" type="datetime3">
              <a:rPr lang="de-DE" smtClean="0"/>
              <a:t>07/04/2018</a:t>
            </a:fld>
            <a:endParaRPr lang="de-DE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1484785"/>
            <a:ext cx="8208000" cy="46085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5332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i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484784"/>
            <a:ext cx="8208000" cy="4536604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4AC1D3-972F-D046-836F-E0EFE0B268B4}" type="datetime3">
              <a:rPr lang="de-DE" smtClean="0"/>
              <a:t>07/04/2018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801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466725" y="735087"/>
            <a:ext cx="633670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>
                <a:latin typeface="+mj-lt"/>
              </a:rPr>
              <a:t>Thank you for your attention</a:t>
            </a:r>
            <a:endParaRPr lang="de-DE" sz="2400">
              <a:latin typeface="+mj-lt"/>
            </a:endParaRPr>
          </a:p>
        </p:txBody>
      </p:sp>
      <p:sp>
        <p:nvSpPr>
          <p:cNvPr id="10" name="Inhaltsplatzhalter 14"/>
          <p:cNvSpPr>
            <a:spLocks noGrp="1"/>
          </p:cNvSpPr>
          <p:nvPr>
            <p:ph sz="quarter" idx="12" hasCustomPrompt="1"/>
          </p:nvPr>
        </p:nvSpPr>
        <p:spPr>
          <a:xfrm>
            <a:off x="466725" y="1772816"/>
            <a:ext cx="3313187" cy="215410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3" name="Inhaltsplatzhalter 14"/>
          <p:cNvSpPr>
            <a:spLocks noGrp="1"/>
          </p:cNvSpPr>
          <p:nvPr>
            <p:ph sz="quarter" idx="13" hasCustomPrompt="1"/>
          </p:nvPr>
        </p:nvSpPr>
        <p:spPr>
          <a:xfrm>
            <a:off x="466725" y="2027489"/>
            <a:ext cx="3313187" cy="21209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2358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963"/>
            <a:ext cx="8207375" cy="86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73238"/>
            <a:ext cx="82073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 flipV="1">
            <a:off x="469900" y="6165850"/>
            <a:ext cx="8207375" cy="0"/>
          </a:xfrm>
          <a:prstGeom prst="line">
            <a:avLst/>
          </a:prstGeom>
          <a:noFill/>
          <a:ln w="3175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Grafik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3471" y="6300028"/>
            <a:ext cx="11629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D94CD70-145A-9148-945C-8FC1141B16FD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0" r:id="rId4"/>
    <p:sldLayoutId id="2147483695" r:id="rId5"/>
    <p:sldLayoutId id="2147483696" r:id="rId6"/>
  </p:sldLayoutIdLst>
  <p:hf sldNum="0" hdr="0"/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58775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79500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39863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7986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0.png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1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6.jpeg"/><Relationship Id="rId7" Type="http://schemas.openxmlformats.org/officeDocument/2006/relationships/image" Target="../media/image2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200.png"/><Relationship Id="rId5" Type="http://schemas.openxmlformats.org/officeDocument/2006/relationships/image" Target="../media/image27.png"/><Relationship Id="rId10" Type="http://schemas.openxmlformats.org/officeDocument/2006/relationships/image" Target="../media/image260.png"/><Relationship Id="rId4" Type="http://schemas.openxmlformats.org/officeDocument/2006/relationships/image" Target="../media/image170.png"/><Relationship Id="rId9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1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6.jpe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1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70.png"/><Relationship Id="rId7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6.jpeg"/><Relationship Id="rId10" Type="http://schemas.openxmlformats.org/officeDocument/2006/relationships/image" Target="../media/image21.emf"/><Relationship Id="rId4" Type="http://schemas.openxmlformats.org/officeDocument/2006/relationships/image" Target="../media/image28.png"/><Relationship Id="rId9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emf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70.png"/><Relationship Id="rId7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6.jpeg"/><Relationship Id="rId10" Type="http://schemas.openxmlformats.org/officeDocument/2006/relationships/image" Target="../media/image24.emf"/><Relationship Id="rId4" Type="http://schemas.openxmlformats.org/officeDocument/2006/relationships/image" Target="../media/image28.png"/><Relationship Id="rId9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emf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jpeg"/><Relationship Id="rId7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2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6.jpe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emf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.jpe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270.png"/><Relationship Id="rId7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6.jpeg"/><Relationship Id="rId10" Type="http://schemas.openxmlformats.org/officeDocument/2006/relationships/image" Target="../media/image29.emf"/><Relationship Id="rId4" Type="http://schemas.openxmlformats.org/officeDocument/2006/relationships/image" Target="../media/image28.png"/><Relationship Id="rId9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emf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emf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5.png"/><Relationship Id="rId5" Type="http://schemas.openxmlformats.org/officeDocument/2006/relationships/image" Target="../media/image51.png"/><Relationship Id="rId10" Type="http://schemas.openxmlformats.org/officeDocument/2006/relationships/image" Target="../media/image64.png"/><Relationship Id="rId4" Type="http://schemas.openxmlformats.org/officeDocument/2006/relationships/image" Target="../media/image4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.jpeg"/><Relationship Id="rId7" Type="http://schemas.openxmlformats.org/officeDocument/2006/relationships/image" Target="../media/image71.png"/><Relationship Id="rId12" Type="http://schemas.openxmlformats.org/officeDocument/2006/relationships/image" Target="../media/image9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4" Type="http://schemas.openxmlformats.org/officeDocument/2006/relationships/image" Target="../media/image36.png"/><Relationship Id="rId9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emf"/><Relationship Id="rId4" Type="http://schemas.openxmlformats.org/officeDocument/2006/relationships/image" Target="../media/image3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270.png"/><Relationship Id="rId7" Type="http://schemas.openxmlformats.org/officeDocument/2006/relationships/chart" Target="../charts/chart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0.png"/><Relationship Id="rId11" Type="http://schemas.openxmlformats.org/officeDocument/2006/relationships/image" Target="../media/image320.png"/><Relationship Id="rId5" Type="http://schemas.openxmlformats.org/officeDocument/2006/relationships/image" Target="../media/image6.jpeg"/><Relationship Id="rId10" Type="http://schemas.openxmlformats.org/officeDocument/2006/relationships/image" Target="../media/image78.emf"/><Relationship Id="rId4" Type="http://schemas.openxmlformats.org/officeDocument/2006/relationships/image" Target="../media/image28.png"/><Relationship Id="rId9" Type="http://schemas.openxmlformats.org/officeDocument/2006/relationships/chart" Target="../charts/char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image" Target="../media/image270.png"/><Relationship Id="rId7" Type="http://schemas.openxmlformats.org/officeDocument/2006/relationships/chart" Target="../charts/chart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image" Target="../media/image80.emf"/><Relationship Id="rId5" Type="http://schemas.openxmlformats.org/officeDocument/2006/relationships/image" Target="../media/image6.jpeg"/><Relationship Id="rId10" Type="http://schemas.openxmlformats.org/officeDocument/2006/relationships/image" Target="../media/image79.emf"/><Relationship Id="rId4" Type="http://schemas.openxmlformats.org/officeDocument/2006/relationships/image" Target="../media/image28.png"/><Relationship Id="rId9" Type="http://schemas.openxmlformats.org/officeDocument/2006/relationships/image" Target="../media/image77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90.png"/><Relationship Id="rId7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750.png"/><Relationship Id="rId4" Type="http://schemas.openxmlformats.org/officeDocument/2006/relationships/image" Target="../media/image710.png"/><Relationship Id="rId9" Type="http://schemas.openxmlformats.org/officeDocument/2006/relationships/image" Target="../media/image7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2.svg"/><Relationship Id="rId7" Type="http://schemas.openxmlformats.org/officeDocument/2006/relationships/image" Target="../media/image6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82.png"/><Relationship Id="rId4" Type="http://schemas.openxmlformats.org/officeDocument/2006/relationships/image" Target="../media/image8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emf"/><Relationship Id="rId4" Type="http://schemas.openxmlformats.org/officeDocument/2006/relationships/image" Target="../media/image8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6.jpeg"/><Relationship Id="rId7" Type="http://schemas.openxmlformats.org/officeDocument/2006/relationships/image" Target="../media/image9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Hazem </a:t>
            </a:r>
            <a:r>
              <a:rPr lang="de-DE" dirty="0" err="1"/>
              <a:t>Elsaid</a:t>
            </a:r>
            <a:r>
              <a:rPr lang="de-DE"/>
              <a:t> Ibrahim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87FC861-5090-BA41-824C-704183365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8" b="18958"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Design and Implementation of Anti-collision Algorithms for Dense RFID Systems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03E203-80CE-8345-9D30-77E7141E23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432584C-E272-0F4D-8FE5-C14070770073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Modified Framed Slotted ALOHA algorithm:</a:t>
            </a:r>
          </a:p>
          <a:p>
            <a:pPr marL="180975" lvl="1" indent="0">
              <a:buFont typeface="Wingdings" pitchFamily="2" charset="2"/>
              <a:buNone/>
            </a:pPr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536575" lvl="3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100" b="1" kern="0"/>
          </a:p>
        </p:txBody>
      </p:sp>
      <p:sp>
        <p:nvSpPr>
          <p:cNvPr id="12" name="Ellipse 12">
            <a:extLst>
              <a:ext uri="{FF2B5EF4-FFF2-40B4-BE49-F238E27FC236}">
                <a16:creationId xmlns:a16="http://schemas.microsoft.com/office/drawing/2014/main" id="{0F62CAFA-D67B-1C46-9721-BCDB7FC2DF1F}"/>
              </a:ext>
            </a:extLst>
          </p:cNvPr>
          <p:cNvSpPr/>
          <p:nvPr/>
        </p:nvSpPr>
        <p:spPr>
          <a:xfrm>
            <a:off x="2870349" y="1777318"/>
            <a:ext cx="2919889" cy="62766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13" name="Gerade Verbindung mit Pfeil 14">
            <a:extLst>
              <a:ext uri="{FF2B5EF4-FFF2-40B4-BE49-F238E27FC236}">
                <a16:creationId xmlns:a16="http://schemas.microsoft.com/office/drawing/2014/main" id="{579B0814-0E83-A941-BA00-9B1D7D1FDC3B}"/>
              </a:ext>
            </a:extLst>
          </p:cNvPr>
          <p:cNvCxnSpPr/>
          <p:nvPr/>
        </p:nvCxnSpPr>
        <p:spPr>
          <a:xfrm>
            <a:off x="4324172" y="3080957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aute 13">
            <a:extLst>
              <a:ext uri="{FF2B5EF4-FFF2-40B4-BE49-F238E27FC236}">
                <a16:creationId xmlns:a16="http://schemas.microsoft.com/office/drawing/2014/main" id="{CD989717-6175-834C-A349-583B0158E3B3}"/>
              </a:ext>
            </a:extLst>
          </p:cNvPr>
          <p:cNvSpPr/>
          <p:nvPr/>
        </p:nvSpPr>
        <p:spPr>
          <a:xfrm>
            <a:off x="2876246" y="3301253"/>
            <a:ext cx="2927206" cy="637590"/>
          </a:xfrm>
          <a:prstGeom prst="diamond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15" name="Gerade Verbindung mit Pfeil 17">
            <a:extLst>
              <a:ext uri="{FF2B5EF4-FFF2-40B4-BE49-F238E27FC236}">
                <a16:creationId xmlns:a16="http://schemas.microsoft.com/office/drawing/2014/main" id="{2670D110-453F-F844-8995-FC247BD968D4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2483768" y="3620048"/>
            <a:ext cx="396131" cy="3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/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Optimize the next frame length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33">
            <a:extLst>
              <a:ext uri="{FF2B5EF4-FFF2-40B4-BE49-F238E27FC236}">
                <a16:creationId xmlns:a16="http://schemas.microsoft.com/office/drawing/2014/main" id="{B4F94876-8D28-8549-AED1-1960D6840E13}"/>
              </a:ext>
            </a:extLst>
          </p:cNvPr>
          <p:cNvSpPr/>
          <p:nvPr/>
        </p:nvSpPr>
        <p:spPr>
          <a:xfrm>
            <a:off x="1907704" y="3410626"/>
            <a:ext cx="576064" cy="41884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BF9DDFAA-19DB-CE49-82C7-28BD97CB4FF6}"/>
              </a:ext>
            </a:extLst>
          </p:cNvPr>
          <p:cNvSpPr txBox="1"/>
          <p:nvPr/>
        </p:nvSpPr>
        <p:spPr>
          <a:xfrm>
            <a:off x="2483768" y="329653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EFE5B53A-C2F2-8F4B-A2C9-1BB323F88305}"/>
              </a:ext>
            </a:extLst>
          </p:cNvPr>
          <p:cNvSpPr txBox="1"/>
          <p:nvPr/>
        </p:nvSpPr>
        <p:spPr>
          <a:xfrm>
            <a:off x="4340074" y="3913867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127DAE51-BD43-AB4C-A8CD-6DD9B8A0695E}"/>
              </a:ext>
            </a:extLst>
          </p:cNvPr>
          <p:cNvSpPr/>
          <p:nvPr/>
        </p:nvSpPr>
        <p:spPr>
          <a:xfrm>
            <a:off x="2883563" y="2644863"/>
            <a:ext cx="2919888" cy="4356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 (Collided- Successful- Empty) slots</a:t>
            </a:r>
          </a:p>
        </p:txBody>
      </p:sp>
      <p:cxnSp>
        <p:nvCxnSpPr>
          <p:cNvPr id="21" name="Gerade Verbindung mit Pfeil 14">
            <a:extLst>
              <a:ext uri="{FF2B5EF4-FFF2-40B4-BE49-F238E27FC236}">
                <a16:creationId xmlns:a16="http://schemas.microsoft.com/office/drawing/2014/main" id="{D37D6B0B-C7F5-7546-9B8A-4435689349FC}"/>
              </a:ext>
            </a:extLst>
          </p:cNvPr>
          <p:cNvCxnSpPr/>
          <p:nvPr/>
        </p:nvCxnSpPr>
        <p:spPr>
          <a:xfrm>
            <a:off x="4331674" y="3944604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1">
            <a:extLst>
              <a:ext uri="{FF2B5EF4-FFF2-40B4-BE49-F238E27FC236}">
                <a16:creationId xmlns:a16="http://schemas.microsoft.com/office/drawing/2014/main" id="{B0668368-FCB1-B949-856A-3E1035293496}"/>
              </a:ext>
            </a:extLst>
          </p:cNvPr>
          <p:cNvCxnSpPr/>
          <p:nvPr/>
        </p:nvCxnSpPr>
        <p:spPr>
          <a:xfrm flipH="1">
            <a:off x="4355976" y="2527256"/>
            <a:ext cx="1707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9">
            <a:extLst>
              <a:ext uri="{FF2B5EF4-FFF2-40B4-BE49-F238E27FC236}">
                <a16:creationId xmlns:a16="http://schemas.microsoft.com/office/drawing/2014/main" id="{BC78FD97-F7EC-4741-9028-87FDC489FF10}"/>
              </a:ext>
            </a:extLst>
          </p:cNvPr>
          <p:cNvCxnSpPr/>
          <p:nvPr/>
        </p:nvCxnSpPr>
        <p:spPr>
          <a:xfrm>
            <a:off x="5823235" y="5264919"/>
            <a:ext cx="240247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5">
            <a:extLst>
              <a:ext uri="{FF2B5EF4-FFF2-40B4-BE49-F238E27FC236}">
                <a16:creationId xmlns:a16="http://schemas.microsoft.com/office/drawing/2014/main" id="{4FE2D05E-C390-8E40-9424-2891F2B16201}"/>
              </a:ext>
            </a:extLst>
          </p:cNvPr>
          <p:cNvCxnSpPr/>
          <p:nvPr/>
        </p:nvCxnSpPr>
        <p:spPr>
          <a:xfrm flipV="1">
            <a:off x="6063482" y="2527256"/>
            <a:ext cx="0" cy="273766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9">
            <a:extLst>
              <a:ext uri="{FF2B5EF4-FFF2-40B4-BE49-F238E27FC236}">
                <a16:creationId xmlns:a16="http://schemas.microsoft.com/office/drawing/2014/main" id="{83DDA0CE-6F5B-5E48-A660-E860D38978B5}"/>
              </a:ext>
            </a:extLst>
          </p:cNvPr>
          <p:cNvSpPr/>
          <p:nvPr/>
        </p:nvSpPr>
        <p:spPr>
          <a:xfrm>
            <a:off x="2875612" y="4169336"/>
            <a:ext cx="2919888" cy="611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Receive the PHY-Layer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Slots durations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Collision recovery probability</a:t>
            </a:r>
          </a:p>
        </p:txBody>
      </p:sp>
      <p:cxnSp>
        <p:nvCxnSpPr>
          <p:cNvPr id="26" name="Gerade Verbindung mit Pfeil 39">
            <a:extLst>
              <a:ext uri="{FF2B5EF4-FFF2-40B4-BE49-F238E27FC236}">
                <a16:creationId xmlns:a16="http://schemas.microsoft.com/office/drawing/2014/main" id="{93121087-4ACA-BE4F-B945-3D0A932F54ED}"/>
              </a:ext>
            </a:extLst>
          </p:cNvPr>
          <p:cNvCxnSpPr/>
          <p:nvPr/>
        </p:nvCxnSpPr>
        <p:spPr>
          <a:xfrm>
            <a:off x="4332123" y="2417601"/>
            <a:ext cx="0" cy="219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4">
            <a:extLst>
              <a:ext uri="{FF2B5EF4-FFF2-40B4-BE49-F238E27FC236}">
                <a16:creationId xmlns:a16="http://schemas.microsoft.com/office/drawing/2014/main" id="{729CC52A-D0A7-9F41-8507-7F7FFE28B153}"/>
              </a:ext>
            </a:extLst>
          </p:cNvPr>
          <p:cNvCxnSpPr/>
          <p:nvPr/>
        </p:nvCxnSpPr>
        <p:spPr>
          <a:xfrm>
            <a:off x="4332123" y="4797152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Placeholder 4">
            <a:extLst>
              <a:ext uri="{FF2B5EF4-FFF2-40B4-BE49-F238E27FC236}">
                <a16:creationId xmlns:a16="http://schemas.microsoft.com/office/drawing/2014/main" id="{79B14A7D-4EBB-2841-97DA-54D37AAEB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29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06744-C877-394C-913E-B45FB3E6F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5" y="3068960"/>
            <a:ext cx="4170385" cy="2547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FA15FF31-50E1-ED4F-AC90-406CF85D70CC}"/>
                  </a:ext>
                </a:extLst>
              </p:cNvPr>
              <p:cNvSpPr/>
              <p:nvPr/>
            </p:nvSpPr>
            <p:spPr bwMode="auto">
              <a:xfrm>
                <a:off x="3635896" y="1124744"/>
                <a:ext cx="3744416" cy="2088232"/>
              </a:xfrm>
              <a:prstGeom prst="cloudCallout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2000" b="1" dirty="0">
                    <a:solidFill>
                      <a:srgbClr val="FF0000"/>
                    </a:solidFill>
                    <a:latin typeface="+mj-lt"/>
                  </a:rPr>
                  <a:t>How many objects do I have?</a:t>
                </a:r>
              </a:p>
              <a:p>
                <a:pPr algn="ctr">
                  <a:spcAft>
                    <a:spcPct val="4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de-DE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l-GR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14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DE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p>
                            <m:sSupPr>
                              <m:ctrlPr>
                                <a:rPr lang="de-DE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m:rPr>
                              <m:nor/>
                            </m:rPr>
                            <a:rPr lang="en-US" sz="1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FA15FF31-50E1-ED4F-AC90-406CF85D7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1124744"/>
                <a:ext cx="3744416" cy="2088232"/>
              </a:xfrm>
              <a:prstGeom prst="cloudCallout">
                <a:avLst/>
              </a:prstGeom>
              <a:blipFill>
                <a:blip r:embed="rId5"/>
                <a:stretch>
                  <a:fillRect b="-20419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51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EF8D30E-03C1-2648-A429-24ABA5D0FC8F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Conventional Estimation Systems:</a:t>
            </a:r>
            <a:endParaRPr lang="de-DE" sz="1400" i="1" kern="0" dirty="0">
              <a:latin typeface="Cambria Math" panose="02040503050406030204" pitchFamily="18" charset="0"/>
            </a:endParaRP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r>
              <a:rPr lang="en-US" sz="1600" kern="0" dirty="0"/>
              <a:t>Proposed Estimation System:</a:t>
            </a:r>
          </a:p>
          <a:p>
            <a:pPr lvl="1"/>
            <a:endParaRPr lang="en-US" sz="1400" kern="0" dirty="0"/>
          </a:p>
          <a:p>
            <a:pPr lvl="1"/>
            <a:endParaRPr lang="en-US" sz="1400" kern="0" dirty="0"/>
          </a:p>
          <a:p>
            <a:pPr lvl="1"/>
            <a:endParaRPr lang="en-US" sz="1600" kern="0" dirty="0"/>
          </a:p>
          <a:p>
            <a:endParaRPr lang="en-US" sz="1600" kern="0" dirty="0"/>
          </a:p>
          <a:p>
            <a:pPr lvl="1"/>
            <a:endParaRPr lang="de-DE" sz="1600" kern="0" dirty="0"/>
          </a:p>
          <a:p>
            <a:pPr marL="180975" lvl="1" indent="0">
              <a:buFont typeface="Wingdings" pitchFamily="2" charset="2"/>
              <a:buNone/>
            </a:pPr>
            <a:br>
              <a:rPr lang="en-US" sz="1600" kern="0" dirty="0"/>
            </a:br>
            <a:endParaRPr lang="en-US" sz="1600" kern="0" dirty="0"/>
          </a:p>
          <a:p>
            <a:endParaRPr lang="de-DE" sz="1600" kern="0" dirty="0"/>
          </a:p>
          <a:p>
            <a:pPr lvl="1"/>
            <a:endParaRPr lang="en-US" sz="1600" kern="0" dirty="0"/>
          </a:p>
          <a:p>
            <a:pPr marL="361950" lvl="2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128C57D-3CD0-5442-A713-0C3867BD7055}"/>
              </a:ext>
            </a:extLst>
          </p:cNvPr>
          <p:cNvGrpSpPr/>
          <p:nvPr/>
        </p:nvGrpSpPr>
        <p:grpSpPr>
          <a:xfrm>
            <a:off x="3058447" y="1666620"/>
            <a:ext cx="3494001" cy="792088"/>
            <a:chOff x="3988580" y="1339861"/>
            <a:chExt cx="3494001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/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Pfeil nach unten 64">
              <a:extLst>
                <a:ext uri="{FF2B5EF4-FFF2-40B4-BE49-F238E27FC236}">
                  <a16:creationId xmlns:a16="http://schemas.microsoft.com/office/drawing/2014/main" id="{FD707427-3E3E-FD42-BB11-9438C0C007EC}"/>
                </a:ext>
              </a:extLst>
            </p:cNvPr>
            <p:cNvSpPr/>
            <p:nvPr/>
          </p:nvSpPr>
          <p:spPr>
            <a:xfrm rot="16200000">
              <a:off x="5080600" y="1501422"/>
              <a:ext cx="259287" cy="48667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/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036B1D-69F3-AB41-A04E-0C94E7BE43D3}"/>
              </a:ext>
            </a:extLst>
          </p:cNvPr>
          <p:cNvGrpSpPr/>
          <p:nvPr/>
        </p:nvGrpSpPr>
        <p:grpSpPr>
          <a:xfrm>
            <a:off x="1080892" y="3549399"/>
            <a:ext cx="5471556" cy="1103737"/>
            <a:chOff x="2011025" y="2420888"/>
            <a:chExt cx="5471556" cy="1103737"/>
          </a:xfrm>
        </p:grpSpPr>
        <p:sp>
          <p:nvSpPr>
            <p:cNvPr id="21" name="Rechteck 35">
              <a:extLst>
                <a:ext uri="{FF2B5EF4-FFF2-40B4-BE49-F238E27FC236}">
                  <a16:creationId xmlns:a16="http://schemas.microsoft.com/office/drawing/2014/main" id="{FDDE6ECA-9F55-0241-B9C4-A54ABD1BBDAA}"/>
                </a:ext>
              </a:extLst>
            </p:cNvPr>
            <p:cNvSpPr/>
            <p:nvPr/>
          </p:nvSpPr>
          <p:spPr>
            <a:xfrm>
              <a:off x="3097426" y="2732537"/>
              <a:ext cx="1432827" cy="792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PHY-Layer</a:t>
              </a:r>
            </a:p>
            <a:p>
              <a:pPr algn="ctr"/>
              <a:endPara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/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feil nach unten 64">
              <a:extLst>
                <a:ext uri="{FF2B5EF4-FFF2-40B4-BE49-F238E27FC236}">
                  <a16:creationId xmlns:a16="http://schemas.microsoft.com/office/drawing/2014/main" id="{DABE406D-D641-0F4A-BE6B-E07171CBF602}"/>
                </a:ext>
              </a:extLst>
            </p:cNvPr>
            <p:cNvSpPr/>
            <p:nvPr/>
          </p:nvSpPr>
          <p:spPr>
            <a:xfrm rot="16200000">
              <a:off x="4910990" y="2395662"/>
              <a:ext cx="174632" cy="93610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/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Pfeil nach unten 7">
              <a:extLst>
                <a:ext uri="{FF2B5EF4-FFF2-40B4-BE49-F238E27FC236}">
                  <a16:creationId xmlns:a16="http://schemas.microsoft.com/office/drawing/2014/main" id="{D80463B4-D749-9141-8599-7C575975D9F6}"/>
                </a:ext>
              </a:extLst>
            </p:cNvPr>
            <p:cNvSpPr/>
            <p:nvPr/>
          </p:nvSpPr>
          <p:spPr>
            <a:xfrm rot="16200000">
              <a:off x="2752841" y="2952631"/>
              <a:ext cx="180020" cy="4320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/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/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238ECA-C641-0D41-840F-C1A5EC71AC69}"/>
                </a:ext>
              </a:extLst>
            </p:cNvPr>
            <p:cNvCxnSpPr/>
            <p:nvPr/>
          </p:nvCxnSpPr>
          <p:spPr bwMode="auto">
            <a:xfrm>
              <a:off x="4530253" y="3356992"/>
              <a:ext cx="936103" cy="0"/>
            </a:xfrm>
            <a:prstGeom prst="straightConnector1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/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After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/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(1−</m:t>
                            </m:r>
                            <m:r>
                              <a:rPr lang="pt-BR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d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200" kern="0" dirty="0">
                  <a:solidFill>
                    <a:schemeClr val="tx1"/>
                  </a:solidFill>
                </a:endParaRPr>
              </a:p>
              <a:p>
                <a:pPr lvl="1"/>
                <a:endParaRPr lang="en-US" sz="10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/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Before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/>
              <p:nvPr/>
            </p:nvSpPr>
            <p:spPr>
              <a:xfrm>
                <a:off x="3365500" y="5042029"/>
                <a:ext cx="2093294" cy="30754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pt-BR" sz="1000" i="1" ker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Collision recovery probability</a:t>
                </a:r>
                <a:endParaRPr lang="de-DE" sz="10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00" y="5042029"/>
                <a:ext cx="2093294" cy="30754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22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Conventional ML posteriori distribution*:</a:t>
                </a:r>
                <a:endParaRPr lang="de-DE" sz="1600" i="1" kern="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de-DE" sz="1600" i="1" kern="0" dirty="0">
                    <a:latin typeface="Cambria Math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600" i="1" kern="0" smtClean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sz="1600" i="1" kern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600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160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Sup>
                      <m:sSub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bSup>
                  </m:oMath>
                </a14:m>
                <a:endParaRPr lang="en-US" sz="1600" kern="0" dirty="0"/>
              </a:p>
              <a:p>
                <a:endParaRPr lang="en-US" sz="1600" kern="0" dirty="0"/>
              </a:p>
              <a:p>
                <a:r>
                  <a:rPr lang="en-US" sz="1600" kern="0" dirty="0"/>
                  <a:t>Dense RFID network with CR capability </a:t>
                </a:r>
              </a:p>
              <a:p>
                <a:pPr lvl="1"/>
                <a:r>
                  <a:rPr lang="en-US" sz="1600" kern="0" dirty="0"/>
                  <a:t>Poisson distribution with mean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de-DE" sz="1600" b="0" i="0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600" i="1" kern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𝐿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600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sSubSup>
                          <m:sSubSup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−1−</m:t>
                            </m:r>
                            <m:r>
                              <m:rPr>
                                <m:sty m:val="p"/>
                              </m:rPr>
                              <a:rPr lang="el-GR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sSubSup>
                          <m:sSubSup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Proposed normalized </a:t>
                </a:r>
                <a:r>
                  <a:rPr lang="en-US" sz="1600" kern="0" dirty="0"/>
                  <a:t>posteriori distribution:</a:t>
                </a:r>
              </a:p>
              <a:p>
                <a:pPr marL="360363" lvl="1" indent="0">
                  <a:buNone/>
                </a:pPr>
                <a:r>
                  <a:rPr lang="en-US" sz="1600" kern="0" dirty="0"/>
                  <a:t>         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600" i="1" kern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𝐿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600" i="1" ker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sSubSup>
                          <m:sSubSup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−1−</m:t>
                            </m:r>
                            <m:r>
                              <m:rPr>
                                <m:sty m:val="p"/>
                              </m:rPr>
                              <a:rPr lang="el-GR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sSubSup>
                          <m:sSubSupPr>
                            <m:ctrlP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spcAft>
                    <a:spcPct val="0"/>
                  </a:spcAft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br>
                  <a:rPr lang="en-US" sz="1600" kern="0" dirty="0"/>
                </a:b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r>
                  <a:rPr lang="en-CA" sz="1100" i="1" dirty="0">
                    <a:latin typeface="Calibri" panose="020F0502020204030204" pitchFamily="34" charset="0"/>
                  </a:rPr>
                  <a:t>*Chen 2011</a:t>
                </a:r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  <a:blipFill>
                <a:blip r:embed="rId4"/>
                <a:stretch>
                  <a:fillRect l="-287" t="-489" b="-2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bgerundetes Rechteck 7">
                <a:extLst>
                  <a:ext uri="{FF2B5EF4-FFF2-40B4-BE49-F238E27FC236}">
                    <a16:creationId xmlns:a16="http://schemas.microsoft.com/office/drawing/2014/main" id="{6F54D019-EC99-A94B-8E8E-FF316CF2EA27}"/>
                  </a:ext>
                </a:extLst>
              </p:cNvPr>
              <p:cNvSpPr/>
              <p:nvPr/>
            </p:nvSpPr>
            <p:spPr>
              <a:xfrm>
                <a:off x="6264610" y="1292838"/>
                <a:ext cx="2627870" cy="1056042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an empty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successful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collided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current FSA frame length</a:t>
                </a:r>
              </a:p>
            </p:txBody>
          </p:sp>
        </mc:Choice>
        <mc:Fallback xmlns="">
          <p:sp>
            <p:nvSpPr>
              <p:cNvPr id="12" name="Abgerundetes Rechteck 7">
                <a:extLst>
                  <a:ext uri="{FF2B5EF4-FFF2-40B4-BE49-F238E27FC236}">
                    <a16:creationId xmlns:a16="http://schemas.microsoft.com/office/drawing/2014/main" id="{6F54D019-EC99-A94B-8E8E-FF316CF2E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10" y="1292838"/>
                <a:ext cx="2627870" cy="105604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4CAA8D-BB10-2B48-8CCC-675D99099DFB}"/>
              </a:ext>
            </a:extLst>
          </p:cNvPr>
          <p:cNvSpPr/>
          <p:nvPr/>
        </p:nvSpPr>
        <p:spPr bwMode="auto">
          <a:xfrm>
            <a:off x="2915816" y="3068960"/>
            <a:ext cx="720080" cy="50405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3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1600" kern="0" dirty="0"/>
                  <a:t>Proposed </a:t>
                </a:r>
                <a:r>
                  <a:rPr lang="en-US" sz="1600" kern="0" dirty="0"/>
                  <a:t>a posteriori distribution:</a:t>
                </a:r>
              </a:p>
              <a:p>
                <a:pPr marL="0" indent="0" algn="ctr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de-DE" sz="1600" i="1" kern="0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  <m:r>
                          <a:rPr lang="de-DE" sz="1600" i="1" kern="0" dirty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𝐿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, 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r>
                          <a:rPr lang="pt-BR" sz="1600" i="1" kern="0" dirty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de-DE" sz="1600" i="1" kern="0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 kern="0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600" i="1" kern="0" dirty="0" smtClean="0">
                            <a:latin typeface="Cambria Math"/>
                          </a:rPr>
                          <m:t>−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ker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sz="1600" i="1" ker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de-DE" sz="1600" i="1" kern="0" smtClean="0">
                                <a:latin typeface="Cambria Math"/>
                              </a:rPr>
                              <m:t>−1−</m:t>
                            </m:r>
                            <m:f>
                              <m:f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1600" kern="0" dirty="0"/>
                  <a:t> </a:t>
                </a:r>
              </a:p>
              <a:p>
                <a:pPr>
                  <a:spcAft>
                    <a:spcPct val="0"/>
                  </a:spcAft>
                </a:pPr>
                <a:r>
                  <a:rPr lang="en-US" sz="1600" kern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i="1" kern="0" dirty="0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1600" kern="0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𝑛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\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i="1" kern="0" dirty="0">
                                <a:latin typeface="Cambria Math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sz="1600" i="1" kern="0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1600" kern="0" dirty="0"/>
              </a:p>
              <a:p>
                <a:pPr>
                  <a:spcAft>
                    <a:spcPct val="0"/>
                  </a:spcAft>
                </a:pPr>
                <a:endParaRPr lang="en-US" sz="1600" kern="0" dirty="0"/>
              </a:p>
              <a:p>
                <a:r>
                  <a:rPr lang="de-DE" sz="1600" kern="0" dirty="0"/>
                  <a:t>After</a:t>
                </a:r>
                <a:r>
                  <a:rPr lang="de-DE" sz="1600" i="1" kern="0" dirty="0">
                    <a:cs typeface="Calibri" panose="020F0502020204030204" pitchFamily="34" charset="0"/>
                  </a:rPr>
                  <a:t> </a:t>
                </a:r>
                <a:r>
                  <a:rPr lang="en-US" sz="1600" kern="0" dirty="0">
                    <a:cs typeface="Calibri" panose="020F0502020204030204" pitchFamily="34" charset="0"/>
                  </a:rPr>
                  <a:t>simplifications</a:t>
                </a:r>
                <a:r>
                  <a:rPr lang="de-DE" sz="1600" kern="0" dirty="0">
                    <a:cs typeface="Calibri" panose="020F0502020204030204" pitchFamily="34" charset="0"/>
                  </a:rPr>
                  <a:t>:</a:t>
                </a:r>
                <a:endParaRPr lang="de-DE" sz="1600" i="1" kern="0" dirty="0">
                  <a:cs typeface="Calibri" panose="020F0502020204030204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i="1" kern="0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120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de-DE" sz="1400" i="1" kern="0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𝑛</m:t>
                      </m:r>
                      <m:r>
                        <a:rPr lang="de-DE" sz="1400" i="1" kern="0" dirty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r>
                  <a:rPr lang="en-US" sz="1600" kern="0" dirty="0"/>
                  <a:t>Using Descartes’ rules of sign:</a:t>
                </a:r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  <a:blipFill>
                <a:blip r:embed="rId4"/>
                <a:stretch>
                  <a:fillRect l="-28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C87683AA-6C06-F741-8160-D2BC0BF5D0A5}"/>
              </a:ext>
            </a:extLst>
          </p:cNvPr>
          <p:cNvSpPr/>
          <p:nvPr/>
        </p:nvSpPr>
        <p:spPr>
          <a:xfrm>
            <a:off x="1581573" y="2119522"/>
            <a:ext cx="288032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bgerundetes Rechteck 7">
                <a:extLst>
                  <a:ext uri="{FF2B5EF4-FFF2-40B4-BE49-F238E27FC236}">
                    <a16:creationId xmlns:a16="http://schemas.microsoft.com/office/drawing/2014/main" id="{1EBE7ADF-FCEC-784C-95EE-6B601FD5D7AC}"/>
                  </a:ext>
                </a:extLst>
              </p:cNvPr>
              <p:cNvSpPr/>
              <p:nvPr/>
            </p:nvSpPr>
            <p:spPr>
              <a:xfrm>
                <a:off x="6300192" y="3993897"/>
                <a:ext cx="2590984" cy="2099399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de-DE" sz="11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𝑎𝑐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−4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𝑎𝑏𝑐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+8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de-DE" sz="1100">
                        <a:solidFill>
                          <a:schemeClr val="tx1"/>
                        </a:solidFill>
                        <a:latin typeface="Cambria Math"/>
                      </a:rPr>
                      <m:t>0.5</m:t>
                    </m:r>
                    <m:rad>
                      <m:radPr>
                        <m:degHide m:val="on"/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d>
                          <m:d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de-DE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i="1" baseline="300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  <m:sSubSup>
                                  <m:sSubSupPr>
                                    <m:ctrlP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i="1" baseline="300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</m:rad>
                          </m:num>
                          <m:den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−3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𝑏𝑑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+12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𝑎𝑒</m:t>
                    </m:r>
                  </m:oMath>
                </a14:m>
                <a:endParaRPr lang="de-DE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−9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𝑏𝑐𝑑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+27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−72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𝑎𝑐𝑒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Abgerundetes Rechteck 7">
                <a:extLst>
                  <a:ext uri="{FF2B5EF4-FFF2-40B4-BE49-F238E27FC236}">
                    <a16:creationId xmlns:a16="http://schemas.microsoft.com/office/drawing/2014/main" id="{1EBE7ADF-FCEC-784C-95EE-6B601FD5D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93897"/>
                <a:ext cx="2590984" cy="209939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eschweifte Klammer rechts 12">
            <a:extLst>
              <a:ext uri="{FF2B5EF4-FFF2-40B4-BE49-F238E27FC236}">
                <a16:creationId xmlns:a16="http://schemas.microsoft.com/office/drawing/2014/main" id="{61E46C17-89A8-274B-AF28-BEB9362CD9D9}"/>
              </a:ext>
            </a:extLst>
          </p:cNvPr>
          <p:cNvSpPr/>
          <p:nvPr/>
        </p:nvSpPr>
        <p:spPr>
          <a:xfrm rot="5400000">
            <a:off x="863588" y="3150303"/>
            <a:ext cx="216024" cy="1152128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eschweifte Klammer rechts 13">
            <a:extLst>
              <a:ext uri="{FF2B5EF4-FFF2-40B4-BE49-F238E27FC236}">
                <a16:creationId xmlns:a16="http://schemas.microsoft.com/office/drawing/2014/main" id="{35D7654A-2579-9F43-A7E9-75A52F55F698}"/>
              </a:ext>
            </a:extLst>
          </p:cNvPr>
          <p:cNvSpPr/>
          <p:nvPr/>
        </p:nvSpPr>
        <p:spPr>
          <a:xfrm rot="5400000">
            <a:off x="2555776" y="3058642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eschweifte Klammer rechts 14">
            <a:extLst>
              <a:ext uri="{FF2B5EF4-FFF2-40B4-BE49-F238E27FC236}">
                <a16:creationId xmlns:a16="http://schemas.microsoft.com/office/drawing/2014/main" id="{A0D9FAFB-AEDF-F84D-AC4F-7404E4436CBF}"/>
              </a:ext>
            </a:extLst>
          </p:cNvPr>
          <p:cNvSpPr/>
          <p:nvPr/>
        </p:nvSpPr>
        <p:spPr>
          <a:xfrm rot="5400000">
            <a:off x="4347800" y="3050466"/>
            <a:ext cx="232375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eschweifte Klammer rechts 15">
            <a:extLst>
              <a:ext uri="{FF2B5EF4-FFF2-40B4-BE49-F238E27FC236}">
                <a16:creationId xmlns:a16="http://schemas.microsoft.com/office/drawing/2014/main" id="{61399547-334B-8D43-A9CC-6BCB2A05C7D4}"/>
              </a:ext>
            </a:extLst>
          </p:cNvPr>
          <p:cNvSpPr/>
          <p:nvPr/>
        </p:nvSpPr>
        <p:spPr>
          <a:xfrm rot="5400000">
            <a:off x="6156176" y="3042291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eschweifte Klammer rechts 16">
            <a:extLst>
              <a:ext uri="{FF2B5EF4-FFF2-40B4-BE49-F238E27FC236}">
                <a16:creationId xmlns:a16="http://schemas.microsoft.com/office/drawing/2014/main" id="{BE5B1FEB-0B22-0C4E-8FC7-A82DF128071C}"/>
              </a:ext>
            </a:extLst>
          </p:cNvPr>
          <p:cNvSpPr/>
          <p:nvPr/>
        </p:nvSpPr>
        <p:spPr>
          <a:xfrm rot="5400000">
            <a:off x="7748527" y="3178132"/>
            <a:ext cx="199673" cy="1080120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/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/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/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/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/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Abgerundetes Rechteck 3">
                <a:extLst>
                  <a:ext uri="{FF2B5EF4-FFF2-40B4-BE49-F238E27FC236}">
                    <a16:creationId xmlns:a16="http://schemas.microsoft.com/office/drawing/2014/main" id="{79385D9C-B2BD-2747-AF71-7F0B3B25ACA7}"/>
                  </a:ext>
                </a:extLst>
              </p:cNvPr>
              <p:cNvSpPr/>
              <p:nvPr/>
            </p:nvSpPr>
            <p:spPr>
              <a:xfrm>
                <a:off x="347381" y="4581129"/>
                <a:ext cx="3456383" cy="576063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+0.5</m:t>
                      </m:r>
                      <m:rad>
                        <m:radPr>
                          <m:degHide m:val="on"/>
                          <m:ctrlP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  <m:sSup>
                            <m:sSupPr>
                              <m:ctrlP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5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Abgerundetes Rechteck 3">
                <a:extLst>
                  <a:ext uri="{FF2B5EF4-FFF2-40B4-BE49-F238E27FC236}">
                    <a16:creationId xmlns:a16="http://schemas.microsoft.com/office/drawing/2014/main" id="{79385D9C-B2BD-2747-AF71-7F0B3B25A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81" y="4581129"/>
                <a:ext cx="3456383" cy="57606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97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1004CA-8464-0040-8727-6095D769B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0" y="2492896"/>
            <a:ext cx="8139205" cy="35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Mean identification time comparison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DCE01DE-8D86-B34E-89B2-5E7981F061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46955"/>
            <a:ext cx="8057400" cy="362338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1AFF3A-0A50-6048-A8D9-33EF84DA3B87}"/>
              </a:ext>
            </a:extLst>
          </p:cNvPr>
          <p:cNvCxnSpPr>
            <a:cxnSpLocks/>
          </p:cNvCxnSpPr>
          <p:nvPr/>
        </p:nvCxnSpPr>
        <p:spPr bwMode="auto">
          <a:xfrm>
            <a:off x="8316416" y="3675256"/>
            <a:ext cx="0" cy="28803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A0F599-0193-4C45-AC5B-1D6B6C65D605}"/>
              </a:ext>
            </a:extLst>
          </p:cNvPr>
          <p:cNvCxnSpPr>
            <a:cxnSpLocks/>
          </p:cNvCxnSpPr>
          <p:nvPr/>
        </p:nvCxnSpPr>
        <p:spPr bwMode="auto">
          <a:xfrm>
            <a:off x="8316416" y="3963288"/>
            <a:ext cx="0" cy="473824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FCA269-218C-FF4B-9893-31C15F60B649}"/>
              </a:ext>
            </a:extLst>
          </p:cNvPr>
          <p:cNvSpPr txBox="1"/>
          <p:nvPr/>
        </p:nvSpPr>
        <p:spPr>
          <a:xfrm>
            <a:off x="8308920" y="407707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j-lt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92275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8E4E19-CE9C-814D-8F2B-5A529FFDB616}"/>
              </a:ext>
            </a:extLst>
          </p:cNvPr>
          <p:cNvSpPr>
            <a:spLocks/>
          </p:cNvSpPr>
          <p:nvPr/>
        </p:nvSpPr>
        <p:spPr bwMode="auto">
          <a:xfrm>
            <a:off x="5001922" y="4433733"/>
            <a:ext cx="538171" cy="1241017"/>
          </a:xfrm>
          <a:custGeom>
            <a:avLst/>
            <a:gdLst>
              <a:gd name="connsiteX0" fmla="*/ 0 w 364907"/>
              <a:gd name="connsiteY0" fmla="*/ 0 h 1241017"/>
              <a:gd name="connsiteX1" fmla="*/ 364907 w 364907"/>
              <a:gd name="connsiteY1" fmla="*/ 411238 h 1241017"/>
              <a:gd name="connsiteX2" fmla="*/ 364907 w 364907"/>
              <a:gd name="connsiteY2" fmla="*/ 822474 h 1241017"/>
              <a:gd name="connsiteX3" fmla="*/ 364907 w 364907"/>
              <a:gd name="connsiteY3" fmla="*/ 829781 h 1241017"/>
              <a:gd name="connsiteX4" fmla="*/ 364907 w 364907"/>
              <a:gd name="connsiteY4" fmla="*/ 1241017 h 1241017"/>
              <a:gd name="connsiteX5" fmla="*/ 0 w 364907"/>
              <a:gd name="connsiteY5" fmla="*/ 828736 h 1241017"/>
              <a:gd name="connsiteX6" fmla="*/ 0 w 364907"/>
              <a:gd name="connsiteY6" fmla="*/ 417500 h 1241017"/>
              <a:gd name="connsiteX7" fmla="*/ 0 w 364907"/>
              <a:gd name="connsiteY7" fmla="*/ 411236 h 12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907" h="1241017">
                <a:moveTo>
                  <a:pt x="0" y="0"/>
                </a:moveTo>
                <a:lnTo>
                  <a:pt x="364907" y="411238"/>
                </a:lnTo>
                <a:lnTo>
                  <a:pt x="364907" y="822474"/>
                </a:lnTo>
                <a:lnTo>
                  <a:pt x="364907" y="829781"/>
                </a:lnTo>
                <a:lnTo>
                  <a:pt x="364907" y="1241017"/>
                </a:lnTo>
                <a:lnTo>
                  <a:pt x="0" y="828736"/>
                </a:lnTo>
                <a:lnTo>
                  <a:pt x="0" y="417500"/>
                </a:lnTo>
                <a:lnTo>
                  <a:pt x="0" y="411236"/>
                </a:lnTo>
                <a:close/>
              </a:path>
            </a:pathLst>
          </a:custGeom>
          <a:solidFill>
            <a:srgbClr val="0A436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8AE5D97-3327-F447-B18E-CC2B9B97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093" y="4844970"/>
            <a:ext cx="1077919" cy="1248326"/>
          </a:xfrm>
          <a:prstGeom prst="rect">
            <a:avLst/>
          </a:prstGeom>
          <a:solidFill>
            <a:srgbClr val="1AA8FE"/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rgbClr val="A3D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80D84BC4-E609-1246-A9BA-2F1A0FCCAC7D}"/>
              </a:ext>
            </a:extLst>
          </p:cNvPr>
          <p:cNvSpPr>
            <a:spLocks/>
          </p:cNvSpPr>
          <p:nvPr/>
        </p:nvSpPr>
        <p:spPr bwMode="auto">
          <a:xfrm>
            <a:off x="5001922" y="4433732"/>
            <a:ext cx="1616090" cy="411237"/>
          </a:xfrm>
          <a:custGeom>
            <a:avLst/>
            <a:gdLst>
              <a:gd name="T0" fmla="*/ 682 w 1024"/>
              <a:gd name="T1" fmla="*/ 0 h 394"/>
              <a:gd name="T2" fmla="*/ 0 w 1024"/>
              <a:gd name="T3" fmla="*/ 0 h 394"/>
              <a:gd name="T4" fmla="*/ 341 w 1024"/>
              <a:gd name="T5" fmla="*/ 394 h 394"/>
              <a:gd name="T6" fmla="*/ 1024 w 1024"/>
              <a:gd name="T7" fmla="*/ 394 h 394"/>
              <a:gd name="T8" fmla="*/ 682 w 1024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394">
                <a:moveTo>
                  <a:pt x="682" y="0"/>
                </a:moveTo>
                <a:lnTo>
                  <a:pt x="0" y="0"/>
                </a:lnTo>
                <a:lnTo>
                  <a:pt x="341" y="394"/>
                </a:lnTo>
                <a:lnTo>
                  <a:pt x="1024" y="394"/>
                </a:lnTo>
                <a:lnTo>
                  <a:pt x="682" y="0"/>
                </a:lnTo>
                <a:close/>
              </a:path>
            </a:pathLst>
          </a:custGeom>
          <a:solidFill>
            <a:srgbClr val="A3D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4301985A-A2E0-924C-972A-E82731F1D94D}"/>
              </a:ext>
            </a:extLst>
          </p:cNvPr>
          <p:cNvSpPr>
            <a:spLocks/>
          </p:cNvSpPr>
          <p:nvPr/>
        </p:nvSpPr>
        <p:spPr bwMode="auto">
          <a:xfrm>
            <a:off x="5540093" y="4970220"/>
            <a:ext cx="732291" cy="218144"/>
          </a:xfrm>
          <a:custGeom>
            <a:avLst/>
            <a:gdLst>
              <a:gd name="T0" fmla="*/ 0 w 464"/>
              <a:gd name="T1" fmla="*/ 70 h 209"/>
              <a:gd name="T2" fmla="*/ 331 w 464"/>
              <a:gd name="T3" fmla="*/ 70 h 209"/>
              <a:gd name="T4" fmla="*/ 331 w 464"/>
              <a:gd name="T5" fmla="*/ 0 h 209"/>
              <a:gd name="T6" fmla="*/ 464 w 464"/>
              <a:gd name="T7" fmla="*/ 105 h 209"/>
              <a:gd name="T8" fmla="*/ 331 w 464"/>
              <a:gd name="T9" fmla="*/ 209 h 209"/>
              <a:gd name="T10" fmla="*/ 331 w 464"/>
              <a:gd name="T11" fmla="*/ 138 h 209"/>
              <a:gd name="T12" fmla="*/ 0 w 464"/>
              <a:gd name="T13" fmla="*/ 138 h 209"/>
              <a:gd name="T14" fmla="*/ 0 w 464"/>
              <a:gd name="T15" fmla="*/ 7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209">
                <a:moveTo>
                  <a:pt x="0" y="70"/>
                </a:moveTo>
                <a:lnTo>
                  <a:pt x="331" y="70"/>
                </a:lnTo>
                <a:lnTo>
                  <a:pt x="331" y="0"/>
                </a:lnTo>
                <a:lnTo>
                  <a:pt x="464" y="105"/>
                </a:lnTo>
                <a:lnTo>
                  <a:pt x="331" y="209"/>
                </a:lnTo>
                <a:lnTo>
                  <a:pt x="331" y="138"/>
                </a:lnTo>
                <a:lnTo>
                  <a:pt x="0" y="138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E08EC4C6-6D2C-574D-BBC4-C021072EE5F0}"/>
              </a:ext>
            </a:extLst>
          </p:cNvPr>
          <p:cNvSpPr>
            <a:spLocks/>
          </p:cNvSpPr>
          <p:nvPr/>
        </p:nvSpPr>
        <p:spPr bwMode="auto">
          <a:xfrm>
            <a:off x="5001922" y="4631002"/>
            <a:ext cx="538171" cy="483256"/>
          </a:xfrm>
          <a:custGeom>
            <a:avLst/>
            <a:gdLst>
              <a:gd name="T0" fmla="*/ 341 w 341"/>
              <a:gd name="T1" fmla="*/ 395 h 463"/>
              <a:gd name="T2" fmla="*/ 0 w 341"/>
              <a:gd name="T3" fmla="*/ 0 h 463"/>
              <a:gd name="T4" fmla="*/ 0 w 341"/>
              <a:gd name="T5" fmla="*/ 70 h 463"/>
              <a:gd name="T6" fmla="*/ 341 w 341"/>
              <a:gd name="T7" fmla="*/ 463 h 463"/>
              <a:gd name="T8" fmla="*/ 341 w 341"/>
              <a:gd name="T9" fmla="*/ 395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463">
                <a:moveTo>
                  <a:pt x="341" y="395"/>
                </a:moveTo>
                <a:lnTo>
                  <a:pt x="0" y="0"/>
                </a:lnTo>
                <a:lnTo>
                  <a:pt x="0" y="70"/>
                </a:lnTo>
                <a:lnTo>
                  <a:pt x="341" y="463"/>
                </a:lnTo>
                <a:lnTo>
                  <a:pt x="341" y="39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837B33-197B-1441-BF94-084C6826E22B}"/>
              </a:ext>
            </a:extLst>
          </p:cNvPr>
          <p:cNvGrpSpPr/>
          <p:nvPr/>
        </p:nvGrpSpPr>
        <p:grpSpPr>
          <a:xfrm>
            <a:off x="1964753" y="5263514"/>
            <a:ext cx="3575340" cy="829782"/>
            <a:chOff x="4156797" y="4618261"/>
            <a:chExt cx="2424260" cy="829782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61705F3-6F4F-F64E-8310-737C7CE97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872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E5B3B6C-F2E0-884A-8E3B-B797D583A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797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60D361-BC3D-084D-B98A-71A4C521C42F}"/>
                </a:ext>
              </a:extLst>
            </p:cNvPr>
            <p:cNvGrpSpPr/>
            <p:nvPr/>
          </p:nvGrpSpPr>
          <p:grpSpPr>
            <a:xfrm>
              <a:off x="5485267" y="4618261"/>
              <a:ext cx="1095790" cy="829782"/>
              <a:chOff x="3293222" y="4618261"/>
              <a:chExt cx="1095790" cy="829782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ED2BA92-83BB-7441-893C-4A1C3E517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129" y="5029499"/>
                <a:ext cx="730883" cy="418544"/>
              </a:xfrm>
              <a:prstGeom prst="rect">
                <a:avLst/>
              </a:prstGeom>
              <a:solidFill>
                <a:srgbClr val="F3591F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 dirty="0">
                    <a:solidFill>
                      <a:srgbClr val="FABDA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141A42E5-D1A8-D84B-B4AE-235E48AC0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1240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4A169FE4-1997-F947-BA74-25C9AEED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ABDA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29AAFB19-2B91-1E4E-8573-A7B7F5565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815530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180667A1-3C4B-4540-90B7-130E1573D6CD}"/>
                  </a:ext>
                </a:extLst>
              </p:cNvPr>
              <p:cNvSpPr/>
              <p:nvPr/>
            </p:nvSpPr>
            <p:spPr>
              <a:xfrm>
                <a:off x="3658129" y="5152552"/>
                <a:ext cx="151649" cy="219456"/>
              </a:xfrm>
              <a:prstGeom prst="rightArrow">
                <a:avLst>
                  <a:gd name="adj1" fmla="val 32639"/>
                  <a:gd name="adj2" fmla="val 78823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D38FF95-0EF3-594B-87C2-0854F769C591}"/>
              </a:ext>
            </a:extLst>
          </p:cNvPr>
          <p:cNvSpPr/>
          <p:nvPr/>
        </p:nvSpPr>
        <p:spPr>
          <a:xfrm>
            <a:off x="466723" y="1986562"/>
            <a:ext cx="3025156" cy="457200"/>
          </a:xfrm>
          <a:prstGeom prst="rect">
            <a:avLst/>
          </a:prstGeom>
          <a:solidFill>
            <a:srgbClr val="1AA8F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Estimation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A6FE57E-F5C1-084B-9A4D-B98D43F975E8}"/>
              </a:ext>
            </a:extLst>
          </p:cNvPr>
          <p:cNvSpPr/>
          <p:nvPr/>
        </p:nvSpPr>
        <p:spPr>
          <a:xfrm>
            <a:off x="5094043" y="4009194"/>
            <a:ext cx="10711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348468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6" y="5080355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0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Length Optimization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0C1B73C-6D41-C443-ACF7-C45DF60D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24905"/>
            <a:ext cx="1844241" cy="18389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4FF830-E006-A84F-99BE-B74E08AF6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0" y="1484784"/>
            <a:ext cx="5341918" cy="2745343"/>
          </a:xfrm>
          <a:prstGeom prst="cloudCallout">
            <a:avLst/>
          </a:prstGeom>
          <a:ln>
            <a:solidFill>
              <a:schemeClr val="tx1"/>
            </a:solidFill>
          </a:ln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D878C3C-C3C9-284E-A342-8CF062AB881A}"/>
              </a:ext>
            </a:extLst>
          </p:cNvPr>
          <p:cNvGrpSpPr/>
          <p:nvPr/>
        </p:nvGrpSpPr>
        <p:grpSpPr>
          <a:xfrm>
            <a:off x="3707904" y="4581128"/>
            <a:ext cx="5052703" cy="717665"/>
            <a:chOff x="3707904" y="4365104"/>
            <a:chExt cx="5052703" cy="717665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60B10E27-2442-B74C-BBD9-99B4B6A392AF}"/>
                </a:ext>
              </a:extLst>
            </p:cNvPr>
            <p:cNvSpPr/>
            <p:nvPr/>
          </p:nvSpPr>
          <p:spPr>
            <a:xfrm>
              <a:off x="3779912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847FBFF2-4A6B-5E48-886E-ECB409E632F8}"/>
                </a:ext>
              </a:extLst>
            </p:cNvPr>
            <p:cNvSpPr/>
            <p:nvPr/>
          </p:nvSpPr>
          <p:spPr>
            <a:xfrm>
              <a:off x="442979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4361616F-5CC0-CA48-8AB1-7D4141AA1E2C}"/>
                </a:ext>
              </a:extLst>
            </p:cNvPr>
            <p:cNvSpPr/>
            <p:nvPr/>
          </p:nvSpPr>
          <p:spPr>
            <a:xfrm>
              <a:off x="507967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C031DA54-8C0B-E143-8DAB-E4BAE61EB8C3}"/>
                </a:ext>
              </a:extLst>
            </p:cNvPr>
            <p:cNvSpPr/>
            <p:nvPr/>
          </p:nvSpPr>
          <p:spPr>
            <a:xfrm>
              <a:off x="5729554" y="4365104"/>
              <a:ext cx="1069267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A3958EC6-6629-8C4A-87FE-9981F771494A}"/>
                </a:ext>
              </a:extLst>
            </p:cNvPr>
            <p:cNvSpPr/>
            <p:nvPr/>
          </p:nvSpPr>
          <p:spPr>
            <a:xfrm>
              <a:off x="6798822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7AA682C2-28D6-7945-AE2E-2C9F12AF8590}"/>
                </a:ext>
              </a:extLst>
            </p:cNvPr>
            <p:cNvSpPr/>
            <p:nvPr/>
          </p:nvSpPr>
          <p:spPr>
            <a:xfrm>
              <a:off x="744870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C0F96260-C9F7-E04E-9C32-1A97AF3C4E08}"/>
                </a:ext>
              </a:extLst>
            </p:cNvPr>
            <p:cNvSpPr/>
            <p:nvPr/>
          </p:nvSpPr>
          <p:spPr>
            <a:xfrm>
              <a:off x="809858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7D757F-1653-8C45-A6E5-BDC5BB5899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96136" y="4503065"/>
              <a:ext cx="971616" cy="0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 Verbindung mit Pfeil 70">
              <a:extLst>
                <a:ext uri="{FF2B5EF4-FFF2-40B4-BE49-F238E27FC236}">
                  <a16:creationId xmlns:a16="http://schemas.microsoft.com/office/drawing/2014/main" id="{B37B2A8A-9C1D-3F41-ABAF-2E707B2C932A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5061353"/>
              <a:ext cx="5052703" cy="4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71">
                  <a:extLst>
                    <a:ext uri="{FF2B5EF4-FFF2-40B4-BE49-F238E27FC236}">
                      <a16:creationId xmlns:a16="http://schemas.microsoft.com/office/drawing/2014/main" id="{567708CC-D65D-8A47-A4E9-2E65B9E55435}"/>
                    </a:ext>
                  </a:extLst>
                </p:cNvPr>
                <p:cNvSpPr txBox="1"/>
                <p:nvPr/>
              </p:nvSpPr>
              <p:spPr>
                <a:xfrm>
                  <a:off x="5704611" y="4692021"/>
                  <a:ext cx="665182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b="0" i="1" dirty="0">
                    <a:solidFill>
                      <a:srgbClr val="000364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8" name="Textfeld 71">
                  <a:extLst>
                    <a:ext uri="{FF2B5EF4-FFF2-40B4-BE49-F238E27FC236}">
                      <a16:creationId xmlns:a16="http://schemas.microsoft.com/office/drawing/2014/main" id="{567708CC-D65D-8A47-A4E9-2E65B9E55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611" y="4692021"/>
                  <a:ext cx="665182" cy="390748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631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Conventional System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Reading 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𝑐𝑜𝑛𝑣</m:t>
                        </m:r>
                        <m: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.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de-DE" sz="1600" b="0" i="1" kern="0" smtClean="0">
                        <a:solidFill>
                          <a:srgbClr val="000364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de-DE" sz="1600" i="1" kern="0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r>
                  <a:rPr lang="en-US" sz="1600" kern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𝑐𝑜𝑛𝑣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.</m:t>
                            </m:r>
                          </m:sub>
                        </m:sSub>
                      </m:num>
                      <m:den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i="1" kern="0">
                        <a:latin typeface="Cambria Math"/>
                      </a:rPr>
                      <m:t>=0</m:t>
                    </m:r>
                  </m:oMath>
                </a14:m>
                <a:endParaRPr lang="de-DE" sz="1600" kern="0" dirty="0">
                  <a:solidFill>
                    <a:srgbClr val="000364"/>
                  </a:solidFill>
                  <a:ea typeface="Cambria Math"/>
                </a:endParaRPr>
              </a:p>
              <a:p>
                <a:r>
                  <a:rPr lang="en-US" sz="1600" kern="0" dirty="0"/>
                  <a:t>Proposed optimum conventional frame length:</a:t>
                </a:r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4"/>
                <a:stretch>
                  <a:fillRect l="-29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/>
              <p:nvPr/>
            </p:nvSpPr>
            <p:spPr>
              <a:xfrm>
                <a:off x="1691680" y="3284984"/>
                <a:ext cx="1368152" cy="50405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𝑐𝑜𝑛𝑣</m:t>
                          </m:r>
                          <m:r>
                            <a:rPr lang="de-DE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de-DE" sz="16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284984"/>
                <a:ext cx="1368152" cy="5040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43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A50460BD-5C68-0344-B061-325EE184D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50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Aware System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Reading 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𝑇𝐴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sz="1600" i="1" kern="0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r>
                  <a:rPr lang="en-US" sz="1600" kern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kern="0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kern="0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  <a:ea typeface="Cambria Math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sz="1600" kern="0" dirty="0"/>
                  <a:t>After simplifications: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 ker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𝑇𝐴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+0.5</m:t>
                    </m:r>
                    <m:d>
                      <m:d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kern="0" dirty="0">
                  <a:solidFill>
                    <a:srgbClr val="000364"/>
                  </a:solidFill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kern="0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kern="0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kern="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600" kern="0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de-DE" sz="1600" kern="0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600" kern="0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600" kern="0" dirty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kern="0" dirty="0"/>
                  <a:t>  is the slot duration constant</a:t>
                </a:r>
                <a:endParaRPr lang="de-DE" sz="1600" kern="0" dirty="0">
                  <a:solidFill>
                    <a:srgbClr val="000364"/>
                  </a:solidFill>
                  <a:ea typeface="Cambria Math"/>
                </a:endParaRPr>
              </a:p>
              <a:p>
                <a:r>
                  <a:rPr lang="en-US" sz="1600" kern="0" dirty="0"/>
                  <a:t>Proposed optimum time aware frame length:</a:t>
                </a:r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4"/>
                <a:stretch>
                  <a:fillRect l="-29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35">
            <a:extLst>
              <a:ext uri="{FF2B5EF4-FFF2-40B4-BE49-F238E27FC236}">
                <a16:creationId xmlns:a16="http://schemas.microsoft.com/office/drawing/2014/main" id="{58866093-F8B3-484A-994B-E0F01208BAAE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 nach unten 64">
            <a:extLst>
              <a:ext uri="{FF2B5EF4-FFF2-40B4-BE49-F238E27FC236}">
                <a16:creationId xmlns:a16="http://schemas.microsoft.com/office/drawing/2014/main" id="{5EBE5905-B9E1-8340-8D43-1D003E4033E6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/>
              <p:nvPr/>
            </p:nvSpPr>
            <p:spPr>
              <a:xfrm>
                <a:off x="1917700" y="4725144"/>
                <a:ext cx="2651204" cy="885784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𝑇𝐴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00" y="4725144"/>
                <a:ext cx="2651204" cy="88578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9">
                <a:extLst>
                  <a:ext uri="{FF2B5EF4-FFF2-40B4-BE49-F238E27FC236}">
                    <a16:creationId xmlns:a16="http://schemas.microsoft.com/office/drawing/2014/main" id="{476F8834-D163-6441-B408-5B6448A4FCB5}"/>
                  </a:ext>
                </a:extLst>
              </p:cNvPr>
              <p:cNvSpPr txBox="1"/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7" name="Textfeld 9">
                <a:extLst>
                  <a:ext uri="{FF2B5EF4-FFF2-40B4-BE49-F238E27FC236}">
                    <a16:creationId xmlns:a16="http://schemas.microsoft.com/office/drawing/2014/main" id="{476F8834-D163-6441-B408-5B6448A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  <a:blipFill>
                <a:blip r:embed="rId8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188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Time-aware 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</m:oMath>
                </a14:m>
                <a:r>
                  <a:rPr lang="en-US" sz="1400" dirty="0"/>
                  <a:t>: Optimum time aware frame length 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675403"/>
              </p:ext>
            </p:extLst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825507"/>
              </p:ext>
            </p:extLst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0079B25-9549-2241-A2FA-28CA887CF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0" y="2852936"/>
            <a:ext cx="3837225" cy="30963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2F8990-8234-7945-81D6-157D86BEF1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40" y="2852936"/>
            <a:ext cx="39604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E5F445B-2ACE-4B4A-9245-FE73B45DF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47186"/>
            <a:ext cx="7918524" cy="34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72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Collision Recovery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platzhalter 6">
                <a:extLst>
                  <a:ext uri="{FF2B5EF4-FFF2-40B4-BE49-F238E27FC236}">
                    <a16:creationId xmlns:a16="http://schemas.microsoft.com/office/drawing/2014/main" id="{DA02AD6B-1A49-A744-94C2-9C2C23CCF1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kern="0" dirty="0">
                    <a:solidFill>
                      <a:schemeClr val="tx1"/>
                    </a:solidFill>
                    <a:latin typeface="+mn-lt"/>
                    <a:cs typeface="+mn-cs"/>
                  </a:rPr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kern="0" dirty="0">
                    <a:solidFill>
                      <a:schemeClr val="tx1"/>
                    </a:solidFill>
                    <a:latin typeface="+mn-lt"/>
                    <a:cs typeface="+mn-cs"/>
                  </a:rPr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kern="0" dirty="0">
                    <a:solidFill>
                      <a:schemeClr val="tx1"/>
                    </a:solidFill>
                    <a:latin typeface="+mn-lt"/>
                    <a:cs typeface="+mn-cs"/>
                  </a:rPr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9" name="Textplatzhalter 6">
                <a:extLst>
                  <a:ext uri="{FF2B5EF4-FFF2-40B4-BE49-F238E27FC236}">
                    <a16:creationId xmlns:a16="http://schemas.microsoft.com/office/drawing/2014/main" id="{DA02AD6B-1A49-A744-94C2-9C2C23CCF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0">
            <a:extLst>
              <a:ext uri="{FF2B5EF4-FFF2-40B4-BE49-F238E27FC236}">
                <a16:creationId xmlns:a16="http://schemas.microsoft.com/office/drawing/2014/main" id="{F2D80C02-60B6-1A46-8672-554B35BB5AED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11">
                <a:extLst>
                  <a:ext uri="{FF2B5EF4-FFF2-40B4-BE49-F238E27FC236}">
                    <a16:creationId xmlns:a16="http://schemas.microsoft.com/office/drawing/2014/main" id="{2B3A7435-8D19-6548-AA99-7A0A94C5547B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1" name="Rechteck 11">
                <a:extLst>
                  <a:ext uri="{FF2B5EF4-FFF2-40B4-BE49-F238E27FC236}">
                    <a16:creationId xmlns:a16="http://schemas.microsoft.com/office/drawing/2014/main" id="{2B3A7435-8D19-6548-AA99-7A0A94C55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feil nach unten 12">
            <a:extLst>
              <a:ext uri="{FF2B5EF4-FFF2-40B4-BE49-F238E27FC236}">
                <a16:creationId xmlns:a16="http://schemas.microsoft.com/office/drawing/2014/main" id="{CE832FB0-0EBC-5342-A081-B951C6194369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13">
                <a:extLst>
                  <a:ext uri="{FF2B5EF4-FFF2-40B4-BE49-F238E27FC236}">
                    <a16:creationId xmlns:a16="http://schemas.microsoft.com/office/drawing/2014/main" id="{C4D591FA-6A39-BF4C-ADB2-B968C5D1FD6E}"/>
                  </a:ext>
                </a:extLst>
              </p:cNvPr>
              <p:cNvSpPr txBox="1"/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r>
                      <a:rPr lang="pt-BR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3" name="Textfeld 13">
                <a:extLst>
                  <a:ext uri="{FF2B5EF4-FFF2-40B4-BE49-F238E27FC236}">
                    <a16:creationId xmlns:a16="http://schemas.microsoft.com/office/drawing/2014/main" id="{C4D591FA-6A39-BF4C-ADB2-B968C5D1F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  <a:blipFill>
                <a:blip r:embed="rId6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bgerundetes Rechteck 15">
                <a:extLst>
                  <a:ext uri="{FF2B5EF4-FFF2-40B4-BE49-F238E27FC236}">
                    <a16:creationId xmlns:a16="http://schemas.microsoft.com/office/drawing/2014/main" id="{D0E46537-A72A-984E-89F1-7AD1DC3FC7BF}"/>
                  </a:ext>
                </a:extLst>
              </p:cNvPr>
              <p:cNvSpPr/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Abgerundetes Rechteck 15">
                <a:extLst>
                  <a:ext uri="{FF2B5EF4-FFF2-40B4-BE49-F238E27FC236}">
                    <a16:creationId xmlns:a16="http://schemas.microsoft.com/office/drawing/2014/main" id="{D0E46537-A72A-984E-89F1-7AD1DC3FC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Collision Recovery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Time-aware 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de-DE" sz="14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/>
                  <a:t>: Optimum time and collision recovery aware frame length 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239645"/>
              </p:ext>
            </p:extLst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753590"/>
              </p:ext>
            </p:extLst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AB6087F-CA5E-D94C-92C2-1C487DED42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9" y="3140968"/>
            <a:ext cx="3863628" cy="2840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392EF9-69BB-1E45-8E86-141194CABC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6" y="3140968"/>
            <a:ext cx="4035556" cy="28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2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Collision Recovery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753C4F2-8ED2-F249-98E5-061370FCF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564614"/>
            <a:ext cx="8208912" cy="36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7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Multiple Collision Recovery Coefficients 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8B574945-A9E8-BF4C-A8BE-21A1825A675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10695E42-3E8B-CD4A-8C18-7922F15611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=2</m:t>
                        </m:r>
                      </m:sub>
                      <m:sup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de-DE" sz="1600" b="0" dirty="0">
                    <a:latin typeface="Cambria Math"/>
                    <a:ea typeface="Cambria Math"/>
                  </a:rPr>
                  <a:t>96</a:t>
                </a:r>
                <a:r>
                  <a:rPr lang="en-US" sz="1600" b="0" dirty="0">
                    <a:latin typeface="Cambria Math"/>
                    <a:ea typeface="Cambria Math"/>
                  </a:rPr>
                  <a:t>% from collided slot is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endParaRPr lang="de-DE" sz="1600" b="0" dirty="0">
                  <a:latin typeface="Cambria Math"/>
                  <a:ea typeface="Cambria Math"/>
                </a:endParaRPr>
              </a:p>
              <a:p>
                <a:endParaRPr lang="de-DE" sz="1600" b="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 dirty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(2)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:r>
                  <a:rPr lang="de-DE" sz="1600" b="0" i="1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(3)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(4) </m:t>
                    </m:r>
                  </m:oMath>
                </a14:m>
                <a:r>
                  <a:rPr lang="ar-EG" sz="1600" b="0" i="1" dirty="0">
                    <a:latin typeface="Cambria Math"/>
                    <a:ea typeface="Cambria Math"/>
                  </a:rPr>
                  <a:t>	</a:t>
                </a:r>
              </a:p>
              <a:p>
                <a:endParaRPr lang="en-US" sz="1600" b="0" dirty="0"/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10695E42-3E8B-CD4A-8C18-7922F156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0">
            <a:extLst>
              <a:ext uri="{FF2B5EF4-FFF2-40B4-BE49-F238E27FC236}">
                <a16:creationId xmlns:a16="http://schemas.microsoft.com/office/drawing/2014/main" id="{83EB1246-CE47-1A46-A4BA-A19C35639CA5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F993EA31-F599-FC42-9E5B-FC155EE40F75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F993EA31-F599-FC42-9E5B-FC155EE40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feil nach unten 12">
            <a:extLst>
              <a:ext uri="{FF2B5EF4-FFF2-40B4-BE49-F238E27FC236}">
                <a16:creationId xmlns:a16="http://schemas.microsoft.com/office/drawing/2014/main" id="{D5B05BF5-6796-6149-835D-9065A9621106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49179977-884A-084A-9970-1973D7247FF9}"/>
                  </a:ext>
                </a:extLst>
              </p:cNvPr>
              <p:cNvSpPr txBox="1"/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pt-BR" sz="16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49179977-884A-084A-9970-1973D724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bgerundetes Rechteck 19">
                <a:extLst>
                  <a:ext uri="{FF2B5EF4-FFF2-40B4-BE49-F238E27FC236}">
                    <a16:creationId xmlns:a16="http://schemas.microsoft.com/office/drawing/2014/main" id="{8C0A2C59-AD27-3147-8CA0-E965756B8A51}"/>
                  </a:ext>
                </a:extLst>
              </p:cNvPr>
              <p:cNvSpPr/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+0.5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Abgerundetes Rechteck 19">
                <a:extLst>
                  <a:ext uri="{FF2B5EF4-FFF2-40B4-BE49-F238E27FC236}">
                    <a16:creationId xmlns:a16="http://schemas.microsoft.com/office/drawing/2014/main" id="{8C0A2C59-AD27-3147-8CA0-E965756B8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bgerundetes Rechteck 22">
            <a:extLst>
              <a:ext uri="{FF2B5EF4-FFF2-40B4-BE49-F238E27FC236}">
                <a16:creationId xmlns:a16="http://schemas.microsoft.com/office/drawing/2014/main" id="{E8C6C942-DAA8-6E4A-9F4A-7199A30851D4}"/>
              </a:ext>
            </a:extLst>
          </p:cNvPr>
          <p:cNvSpPr/>
          <p:nvPr/>
        </p:nvSpPr>
        <p:spPr>
          <a:xfrm>
            <a:off x="6300192" y="3933056"/>
            <a:ext cx="2592288" cy="20080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3">
                <a:extLst>
                  <a:ext uri="{FF2B5EF4-FFF2-40B4-BE49-F238E27FC236}">
                    <a16:creationId xmlns:a16="http://schemas.microsoft.com/office/drawing/2014/main" id="{543949B0-9095-CD49-BD11-7502E574586A}"/>
                  </a:ext>
                </a:extLst>
              </p:cNvPr>
              <p:cNvSpPr txBox="1"/>
              <p:nvPr/>
            </p:nvSpPr>
            <p:spPr>
              <a:xfrm>
                <a:off x="6368691" y="4026770"/>
                <a:ext cx="2436372" cy="198656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100" b="0" u="sng" dirty="0"/>
                  <a:t>Where: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𝑃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𝑞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−4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𝑎𝑏𝑐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de-DE" sz="1100" b="0" i="1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𝑆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r>
                      <a:rPr lang="de-DE" sz="1100" b="0" i="0" smtClean="0">
                        <a:latin typeface="Cambria Math"/>
                      </a:rPr>
                      <m:t>0.5</m:t>
                    </m:r>
                    <m:rad>
                      <m:radPr>
                        <m:degHide m:val="on"/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1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de-DE" sz="1100" b="0" i="1" smtClean="0">
                            <a:latin typeface="Cambria Math"/>
                          </a:rPr>
                          <m:t>𝑃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d>
                          <m:d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100" b="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𝑄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100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−4</m:t>
                                </m:r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</m:rad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1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−3</m:t>
                    </m:r>
                    <m:r>
                      <a:rPr lang="de-DE" sz="1100" b="0" i="1" smtClean="0">
                        <a:latin typeface="Cambria Math"/>
                      </a:rPr>
                      <m:t>𝑏𝑑</m:t>
                    </m:r>
                    <m:r>
                      <a:rPr lang="de-DE" sz="1100" b="0" i="1" smtClean="0">
                        <a:latin typeface="Cambria Math"/>
                      </a:rPr>
                      <m:t>+12</m:t>
                    </m:r>
                    <m:r>
                      <a:rPr lang="de-DE" sz="1100" b="0" i="1" smtClean="0">
                        <a:latin typeface="Cambria Math"/>
                      </a:rPr>
                      <m:t>𝑎𝑒</m:t>
                    </m:r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  <m:r>
                          <a:rPr lang="de-DE" sz="1100" b="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e-DE" sz="1100" b="0" i="1">
                        <a:latin typeface="Cambria Math"/>
                      </a:rPr>
                      <m:t>−</m:t>
                    </m:r>
                    <m:r>
                      <a:rPr lang="de-DE" sz="1100" b="0" i="1" smtClean="0">
                        <a:latin typeface="Cambria Math"/>
                      </a:rPr>
                      <m:t>9</m:t>
                    </m:r>
                    <m:r>
                      <a:rPr lang="de-DE" sz="1100" b="0" i="1" smtClean="0">
                        <a:latin typeface="Cambria Math"/>
                      </a:rPr>
                      <m:t>𝑏𝑐𝑑</m:t>
                    </m:r>
                    <m:r>
                      <a:rPr lang="de-DE" sz="1100" b="0" i="1">
                        <a:latin typeface="Cambria Math"/>
                      </a:rPr>
                      <m:t>+27</m:t>
                    </m:r>
                    <m:r>
                      <a:rPr lang="de-DE" sz="1100" b="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−72</m:t>
                    </m:r>
                    <m:r>
                      <a:rPr lang="de-DE" sz="1100" b="0" i="1" smtClean="0">
                        <a:latin typeface="Cambria Math"/>
                      </a:rPr>
                      <m:t>𝑎𝑐𝑒</m:t>
                    </m:r>
                  </m:oMath>
                </a14:m>
                <a:endParaRPr lang="en-US" sz="1100" b="0" dirty="0"/>
              </a:p>
              <a:p>
                <a:endParaRPr lang="en-US" sz="1100" b="0" dirty="0"/>
              </a:p>
            </p:txBody>
          </p:sp>
        </mc:Choice>
        <mc:Fallback xmlns="">
          <p:sp>
            <p:nvSpPr>
              <p:cNvPr id="30" name="Textfeld 23">
                <a:extLst>
                  <a:ext uri="{FF2B5EF4-FFF2-40B4-BE49-F238E27FC236}">
                    <a16:creationId xmlns:a16="http://schemas.microsoft.com/office/drawing/2014/main" id="{543949B0-9095-CD49-BD11-7502E574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691" y="4026770"/>
                <a:ext cx="2436372" cy="1986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Multiple Collision Recovery Coefficients 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40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9137C3-1D9B-2C41-BA7F-52EEB7F4A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26" y="2852937"/>
            <a:ext cx="7378543" cy="32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9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Multiple Collision Recovery Coefficients 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1600" kern="0" dirty="0"/>
                  <a:t> (strongest tag reply receiver)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=0.6, 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=0.5, 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A483CF-5A56-3C43-B000-343BCEC0C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2780928"/>
            <a:ext cx="7563403" cy="33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79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Multiple Collision Recovery Coefficients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1AF866F-8BD7-5F4F-9964-17BCDE2EF3AC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A0C22C2C-61C5-D241-9C4A-9714BA11B7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(2)+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(3)</m:t>
                        </m:r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A0C22C2C-61C5-D241-9C4A-9714BA11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0">
            <a:extLst>
              <a:ext uri="{FF2B5EF4-FFF2-40B4-BE49-F238E27FC236}">
                <a16:creationId xmlns:a16="http://schemas.microsoft.com/office/drawing/2014/main" id="{2F0C60FE-E5D8-454A-9A69-601BC618663D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10BE077A-CE88-F342-934C-27F203CA5FF9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5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10BE077A-CE88-F342-934C-27F203CA5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feil nach unten 12">
            <a:extLst>
              <a:ext uri="{FF2B5EF4-FFF2-40B4-BE49-F238E27FC236}">
                <a16:creationId xmlns:a16="http://schemas.microsoft.com/office/drawing/2014/main" id="{76927E9C-56D6-944B-91D8-1DE64B4FCD20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985BB1EC-0AD9-944F-B47D-85EF3DFCC35D}"/>
                  </a:ext>
                </a:extLst>
              </p:cNvPr>
              <p:cNvSpPr txBox="1"/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985BB1EC-0AD9-944F-B47D-85EF3DFC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  <a:blipFill>
                <a:blip r:embed="rId6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bgerundetes Rechteck 16">
                <a:extLst>
                  <a:ext uri="{FF2B5EF4-FFF2-40B4-BE49-F238E27FC236}">
                    <a16:creationId xmlns:a16="http://schemas.microsoft.com/office/drawing/2014/main" id="{95DF5488-5F8D-8C4B-AF42-A7653DB2F1D1}"/>
                  </a:ext>
                </a:extLst>
              </p:cNvPr>
              <p:cNvSpPr/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+0.5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Abgerundetes Rechteck 16">
                <a:extLst>
                  <a:ext uri="{FF2B5EF4-FFF2-40B4-BE49-F238E27FC236}">
                    <a16:creationId xmlns:a16="http://schemas.microsoft.com/office/drawing/2014/main" id="{95DF5488-5F8D-8C4B-AF42-A7653DB2F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bgerundetes Rechteck 18">
            <a:extLst>
              <a:ext uri="{FF2B5EF4-FFF2-40B4-BE49-F238E27FC236}">
                <a16:creationId xmlns:a16="http://schemas.microsoft.com/office/drawing/2014/main" id="{F9F8B284-576E-0B4E-8618-47A6B98AB66B}"/>
              </a:ext>
            </a:extLst>
          </p:cNvPr>
          <p:cNvSpPr/>
          <p:nvPr/>
        </p:nvSpPr>
        <p:spPr>
          <a:xfrm>
            <a:off x="6156176" y="4013014"/>
            <a:ext cx="2592288" cy="20080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19">
                <a:extLst>
                  <a:ext uri="{FF2B5EF4-FFF2-40B4-BE49-F238E27FC236}">
                    <a16:creationId xmlns:a16="http://schemas.microsoft.com/office/drawing/2014/main" id="{51EDA58F-752E-A647-8558-B4067EAC61D0}"/>
                  </a:ext>
                </a:extLst>
              </p:cNvPr>
              <p:cNvSpPr txBox="1"/>
              <p:nvPr/>
            </p:nvSpPr>
            <p:spPr>
              <a:xfrm>
                <a:off x="6224675" y="4106728"/>
                <a:ext cx="2436372" cy="198656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100" b="0" u="sng" dirty="0"/>
                  <a:t>Where: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𝑃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𝑞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−4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𝑎𝑏𝑐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de-DE" sz="1100" b="0" i="1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𝑆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r>
                      <a:rPr lang="de-DE" sz="1100" b="0" i="0" smtClean="0">
                        <a:latin typeface="Cambria Math"/>
                      </a:rPr>
                      <m:t>0.5</m:t>
                    </m:r>
                    <m:rad>
                      <m:radPr>
                        <m:degHide m:val="on"/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1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de-DE" sz="1100" b="0" i="1" smtClean="0">
                            <a:latin typeface="Cambria Math"/>
                          </a:rPr>
                          <m:t>𝑃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d>
                          <m:d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100" b="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𝑄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100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−4</m:t>
                                </m:r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</m:rad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1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−3</m:t>
                    </m:r>
                    <m:r>
                      <a:rPr lang="de-DE" sz="1100" b="0" i="1" smtClean="0">
                        <a:latin typeface="Cambria Math"/>
                      </a:rPr>
                      <m:t>𝑏𝑑</m:t>
                    </m:r>
                    <m:r>
                      <a:rPr lang="de-DE" sz="1100" b="0" i="1" smtClean="0">
                        <a:latin typeface="Cambria Math"/>
                      </a:rPr>
                      <m:t>+12</m:t>
                    </m:r>
                    <m:r>
                      <a:rPr lang="de-DE" sz="1100" b="0" i="1" smtClean="0">
                        <a:latin typeface="Cambria Math"/>
                      </a:rPr>
                      <m:t>𝑎𝑒</m:t>
                    </m:r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  <m:r>
                          <a:rPr lang="de-DE" sz="1100" b="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e-DE" sz="1100" b="0" i="1">
                        <a:latin typeface="Cambria Math"/>
                      </a:rPr>
                      <m:t>−</m:t>
                    </m:r>
                    <m:r>
                      <a:rPr lang="de-DE" sz="1100" b="0" i="1" smtClean="0">
                        <a:latin typeface="Cambria Math"/>
                      </a:rPr>
                      <m:t>9</m:t>
                    </m:r>
                    <m:r>
                      <a:rPr lang="de-DE" sz="1100" b="0" i="1" smtClean="0">
                        <a:latin typeface="Cambria Math"/>
                      </a:rPr>
                      <m:t>𝑏𝑐𝑑</m:t>
                    </m:r>
                    <m:r>
                      <a:rPr lang="de-DE" sz="1100" b="0" i="1">
                        <a:latin typeface="Cambria Math"/>
                      </a:rPr>
                      <m:t>+27</m:t>
                    </m:r>
                    <m:r>
                      <a:rPr lang="de-DE" sz="1100" b="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−72</m:t>
                    </m:r>
                    <m:r>
                      <a:rPr lang="de-DE" sz="1100" b="0" i="1" smtClean="0">
                        <a:latin typeface="Cambria Math"/>
                      </a:rPr>
                      <m:t>𝑎𝑐𝑒</m:t>
                    </m:r>
                  </m:oMath>
                </a14:m>
                <a:endParaRPr lang="en-US" sz="1100" b="0" dirty="0"/>
              </a:p>
              <a:p>
                <a:endParaRPr lang="en-US" sz="1100" b="0" dirty="0"/>
              </a:p>
            </p:txBody>
          </p:sp>
        </mc:Choice>
        <mc:Fallback xmlns="">
          <p:sp>
            <p:nvSpPr>
              <p:cNvPr id="30" name="Textfeld 19">
                <a:extLst>
                  <a:ext uri="{FF2B5EF4-FFF2-40B4-BE49-F238E27FC236}">
                    <a16:creationId xmlns:a16="http://schemas.microsoft.com/office/drawing/2014/main" id="{51EDA58F-752E-A647-8558-B4067EAC6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75" y="4106728"/>
                <a:ext cx="2436372" cy="1986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8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 to FSA</a:t>
            </a:r>
          </a:p>
          <a:p>
            <a:pPr>
              <a:lnSpc>
                <a:spcPct val="150000"/>
              </a:lnSpc>
            </a:pPr>
            <a:r>
              <a:rPr lang="en-US" dirty="0"/>
              <a:t>Effect of the PHY-Layer Parameters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Tags Population Estimation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Frame Length Optimization (different scenarios) </a:t>
            </a:r>
          </a:p>
          <a:p>
            <a:pPr>
              <a:lnSpc>
                <a:spcPct val="150000"/>
              </a:lnSpc>
            </a:pPr>
            <a:r>
              <a:rPr lang="en-US" dirty="0"/>
              <a:t> Improvements of the </a:t>
            </a:r>
            <a:r>
              <a:rPr lang="en-US" i="1" dirty="0" err="1"/>
              <a:t>EPCglobal</a:t>
            </a:r>
            <a:r>
              <a:rPr lang="en-US" i="1" dirty="0"/>
              <a:t> C1 G2 </a:t>
            </a:r>
            <a:r>
              <a:rPr lang="en-US" dirty="0"/>
              <a:t>standard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/>
              <a:t>Conclusion and Future Work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07/04/2018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5EA96A08-6EA1-D744-9466-259ED071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362298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5E69F2BA-A9E4-7048-AB3B-8A6D00A233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  <p:extLst>
      <p:ext uri="{BB962C8B-B14F-4D97-AF65-F5344CB8AC3E}">
        <p14:creationId xmlns:p14="http://schemas.microsoft.com/office/powerpoint/2010/main" val="280871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Multiple Collision Recovery Coefficients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53FD2E8-25BC-4443-BF51-2FC2D4435B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1" y="3140968"/>
            <a:ext cx="3876030" cy="276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9CDCC2-FECB-E243-8E0C-B96199840C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77" y="3140968"/>
            <a:ext cx="3959355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4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Multiple Collision Recovery Coefficients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ED64B6-A15C-FE42-A08A-2328756F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3578"/>
            <a:ext cx="7853737" cy="34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90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GB" dirty="0"/>
            </a:br>
            <a:r>
              <a:rPr lang="en-GB" sz="2000" dirty="0">
                <a:solidFill>
                  <a:srgbClr val="00406F"/>
                </a:solidFill>
              </a:rPr>
              <a:t>Comparison of the Proposed Algorithms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3EEFB1B-111D-4C41-AD6E-93DC76AF89E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32472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Relative Percentages of the mean reading time reduction </a:t>
            </a:r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</a:t>
            </a:r>
          </a:p>
          <a:p>
            <a:endParaRPr lang="en-US" sz="1600" kern="0" dirty="0"/>
          </a:p>
          <a:p>
            <a:pPr lvl="2"/>
            <a:endParaRPr lang="en-US" sz="1600" kern="0" dirty="0"/>
          </a:p>
          <a:p>
            <a:pPr marL="180975" lvl="1" indent="0">
              <a:buFont typeface="Wingdings" pitchFamily="2" charset="2"/>
              <a:buNone/>
            </a:pPr>
            <a:r>
              <a:rPr lang="en-US" kern="0" dirty="0"/>
              <a:t>												</a:t>
            </a:r>
            <a:endParaRPr lang="en-US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kern="0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kern="0" dirty="0"/>
          </a:p>
          <a:p>
            <a:pPr lvl="2"/>
            <a:endParaRPr lang="en-US" sz="1600" kern="0" dirty="0"/>
          </a:p>
          <a:p>
            <a:pPr lvl="3"/>
            <a:endParaRPr lang="en-US" sz="1600" kern="0" dirty="0"/>
          </a:p>
          <a:p>
            <a:pPr marL="683025" lvl="4"/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graphicFrame>
        <p:nvGraphicFramePr>
          <p:cNvPr id="10" name="Diagramm 69">
            <a:extLst>
              <a:ext uri="{FF2B5EF4-FFF2-40B4-BE49-F238E27FC236}">
                <a16:creationId xmlns:a16="http://schemas.microsoft.com/office/drawing/2014/main" id="{CDA4FA49-1032-B24A-858F-65B98EDB6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26089"/>
              </p:ext>
            </p:extLst>
          </p:nvPr>
        </p:nvGraphicFramePr>
        <p:xfrm>
          <a:off x="466725" y="2348880"/>
          <a:ext cx="392763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Diagramm 6">
            <a:extLst>
              <a:ext uri="{FF2B5EF4-FFF2-40B4-BE49-F238E27FC236}">
                <a16:creationId xmlns:a16="http://schemas.microsoft.com/office/drawing/2014/main" id="{90744E7A-8DDF-4040-853B-E73BA3DF3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485936"/>
              </p:ext>
            </p:extLst>
          </p:nvPr>
        </p:nvGraphicFramePr>
        <p:xfrm>
          <a:off x="4538823" y="2348880"/>
          <a:ext cx="4105275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BB3F35-BFC9-A440-895B-CE5BA80D9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00" y="2780928"/>
            <a:ext cx="3880732" cy="3201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36E060-0AB3-5643-AF41-DB23D6372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780928"/>
            <a:ext cx="3744417" cy="32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3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7E9F311-7175-0043-9416-4944A32BE880}"/>
              </a:ext>
            </a:extLst>
          </p:cNvPr>
          <p:cNvSpPr>
            <a:spLocks/>
          </p:cNvSpPr>
          <p:nvPr/>
        </p:nvSpPr>
        <p:spPr bwMode="auto">
          <a:xfrm>
            <a:off x="6079618" y="3603952"/>
            <a:ext cx="538171" cy="1241017"/>
          </a:xfrm>
          <a:custGeom>
            <a:avLst/>
            <a:gdLst>
              <a:gd name="connsiteX0" fmla="*/ 0 w 364907"/>
              <a:gd name="connsiteY0" fmla="*/ 0 h 1241017"/>
              <a:gd name="connsiteX1" fmla="*/ 364907 w 364907"/>
              <a:gd name="connsiteY1" fmla="*/ 411238 h 1241017"/>
              <a:gd name="connsiteX2" fmla="*/ 364907 w 364907"/>
              <a:gd name="connsiteY2" fmla="*/ 822474 h 1241017"/>
              <a:gd name="connsiteX3" fmla="*/ 364907 w 364907"/>
              <a:gd name="connsiteY3" fmla="*/ 829781 h 1241017"/>
              <a:gd name="connsiteX4" fmla="*/ 364907 w 364907"/>
              <a:gd name="connsiteY4" fmla="*/ 1241017 h 1241017"/>
              <a:gd name="connsiteX5" fmla="*/ 0 w 364907"/>
              <a:gd name="connsiteY5" fmla="*/ 828736 h 1241017"/>
              <a:gd name="connsiteX6" fmla="*/ 0 w 364907"/>
              <a:gd name="connsiteY6" fmla="*/ 417500 h 1241017"/>
              <a:gd name="connsiteX7" fmla="*/ 0 w 364907"/>
              <a:gd name="connsiteY7" fmla="*/ 411236 h 12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907" h="1241017">
                <a:moveTo>
                  <a:pt x="0" y="0"/>
                </a:moveTo>
                <a:lnTo>
                  <a:pt x="364907" y="411238"/>
                </a:lnTo>
                <a:lnTo>
                  <a:pt x="364907" y="822474"/>
                </a:lnTo>
                <a:lnTo>
                  <a:pt x="364907" y="829781"/>
                </a:lnTo>
                <a:lnTo>
                  <a:pt x="364907" y="1241017"/>
                </a:lnTo>
                <a:lnTo>
                  <a:pt x="0" y="828736"/>
                </a:lnTo>
                <a:lnTo>
                  <a:pt x="0" y="417500"/>
                </a:lnTo>
                <a:lnTo>
                  <a:pt x="0" y="411236"/>
                </a:lnTo>
                <a:close/>
              </a:path>
            </a:pathLst>
          </a:custGeom>
          <a:solidFill>
            <a:srgbClr val="444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8E4E19-CE9C-814D-8F2B-5A529FFDB616}"/>
              </a:ext>
            </a:extLst>
          </p:cNvPr>
          <p:cNvSpPr>
            <a:spLocks/>
          </p:cNvSpPr>
          <p:nvPr/>
        </p:nvSpPr>
        <p:spPr bwMode="auto">
          <a:xfrm>
            <a:off x="5001922" y="4433733"/>
            <a:ext cx="538171" cy="1241017"/>
          </a:xfrm>
          <a:custGeom>
            <a:avLst/>
            <a:gdLst>
              <a:gd name="connsiteX0" fmla="*/ 0 w 364907"/>
              <a:gd name="connsiteY0" fmla="*/ 0 h 1241017"/>
              <a:gd name="connsiteX1" fmla="*/ 364907 w 364907"/>
              <a:gd name="connsiteY1" fmla="*/ 411238 h 1241017"/>
              <a:gd name="connsiteX2" fmla="*/ 364907 w 364907"/>
              <a:gd name="connsiteY2" fmla="*/ 822474 h 1241017"/>
              <a:gd name="connsiteX3" fmla="*/ 364907 w 364907"/>
              <a:gd name="connsiteY3" fmla="*/ 829781 h 1241017"/>
              <a:gd name="connsiteX4" fmla="*/ 364907 w 364907"/>
              <a:gd name="connsiteY4" fmla="*/ 1241017 h 1241017"/>
              <a:gd name="connsiteX5" fmla="*/ 0 w 364907"/>
              <a:gd name="connsiteY5" fmla="*/ 828736 h 1241017"/>
              <a:gd name="connsiteX6" fmla="*/ 0 w 364907"/>
              <a:gd name="connsiteY6" fmla="*/ 417500 h 1241017"/>
              <a:gd name="connsiteX7" fmla="*/ 0 w 364907"/>
              <a:gd name="connsiteY7" fmla="*/ 411236 h 12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907" h="1241017">
                <a:moveTo>
                  <a:pt x="0" y="0"/>
                </a:moveTo>
                <a:lnTo>
                  <a:pt x="364907" y="411238"/>
                </a:lnTo>
                <a:lnTo>
                  <a:pt x="364907" y="822474"/>
                </a:lnTo>
                <a:lnTo>
                  <a:pt x="364907" y="829781"/>
                </a:lnTo>
                <a:lnTo>
                  <a:pt x="364907" y="1241017"/>
                </a:lnTo>
                <a:lnTo>
                  <a:pt x="0" y="828736"/>
                </a:lnTo>
                <a:lnTo>
                  <a:pt x="0" y="417500"/>
                </a:lnTo>
                <a:lnTo>
                  <a:pt x="0" y="411236"/>
                </a:lnTo>
                <a:close/>
              </a:path>
            </a:pathLst>
          </a:custGeom>
          <a:solidFill>
            <a:srgbClr val="0A436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E8355BA-1426-4E48-93F4-AEB83913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789" y="4015188"/>
            <a:ext cx="1077919" cy="2078107"/>
          </a:xfrm>
          <a:prstGeom prst="rect">
            <a:avLst/>
          </a:prstGeom>
          <a:solidFill>
            <a:srgbClr val="A9C500"/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>
                <a:solidFill>
                  <a:srgbClr val="DDE8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8E2AA5C3-B9DD-634C-BCAE-82D27FC3D0F1}"/>
              </a:ext>
            </a:extLst>
          </p:cNvPr>
          <p:cNvSpPr>
            <a:spLocks/>
          </p:cNvSpPr>
          <p:nvPr/>
        </p:nvSpPr>
        <p:spPr bwMode="auto">
          <a:xfrm>
            <a:off x="6079618" y="3603952"/>
            <a:ext cx="1616090" cy="411237"/>
          </a:xfrm>
          <a:custGeom>
            <a:avLst/>
            <a:gdLst>
              <a:gd name="T0" fmla="*/ 682 w 1024"/>
              <a:gd name="T1" fmla="*/ 0 h 394"/>
              <a:gd name="T2" fmla="*/ 0 w 1024"/>
              <a:gd name="T3" fmla="*/ 0 h 394"/>
              <a:gd name="T4" fmla="*/ 341 w 1024"/>
              <a:gd name="T5" fmla="*/ 394 h 394"/>
              <a:gd name="T6" fmla="*/ 1024 w 1024"/>
              <a:gd name="T7" fmla="*/ 394 h 394"/>
              <a:gd name="T8" fmla="*/ 682 w 1024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394">
                <a:moveTo>
                  <a:pt x="682" y="0"/>
                </a:moveTo>
                <a:lnTo>
                  <a:pt x="0" y="0"/>
                </a:lnTo>
                <a:lnTo>
                  <a:pt x="341" y="394"/>
                </a:lnTo>
                <a:lnTo>
                  <a:pt x="1024" y="394"/>
                </a:lnTo>
                <a:lnTo>
                  <a:pt x="682" y="0"/>
                </a:lnTo>
                <a:close/>
              </a:path>
            </a:pathLst>
          </a:custGeom>
          <a:solidFill>
            <a:srgbClr val="DDE8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9D4B875D-6D6F-264E-9F53-1006B26E91D9}"/>
              </a:ext>
            </a:extLst>
          </p:cNvPr>
          <p:cNvSpPr>
            <a:spLocks/>
          </p:cNvSpPr>
          <p:nvPr/>
        </p:nvSpPr>
        <p:spPr bwMode="auto">
          <a:xfrm>
            <a:off x="6079618" y="3801221"/>
            <a:ext cx="538171" cy="483256"/>
          </a:xfrm>
          <a:custGeom>
            <a:avLst/>
            <a:gdLst>
              <a:gd name="T0" fmla="*/ 341 w 341"/>
              <a:gd name="T1" fmla="*/ 395 h 463"/>
              <a:gd name="T2" fmla="*/ 0 w 341"/>
              <a:gd name="T3" fmla="*/ 0 h 463"/>
              <a:gd name="T4" fmla="*/ 0 w 341"/>
              <a:gd name="T5" fmla="*/ 70 h 463"/>
              <a:gd name="T6" fmla="*/ 341 w 341"/>
              <a:gd name="T7" fmla="*/ 463 h 463"/>
              <a:gd name="T8" fmla="*/ 341 w 341"/>
              <a:gd name="T9" fmla="*/ 395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463">
                <a:moveTo>
                  <a:pt x="341" y="395"/>
                </a:moveTo>
                <a:lnTo>
                  <a:pt x="0" y="0"/>
                </a:lnTo>
                <a:lnTo>
                  <a:pt x="0" y="70"/>
                </a:lnTo>
                <a:lnTo>
                  <a:pt x="341" y="463"/>
                </a:lnTo>
                <a:lnTo>
                  <a:pt x="341" y="39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CCC81786-DF49-4846-B3A9-FF7389CBF586}"/>
              </a:ext>
            </a:extLst>
          </p:cNvPr>
          <p:cNvSpPr>
            <a:spLocks/>
          </p:cNvSpPr>
          <p:nvPr/>
        </p:nvSpPr>
        <p:spPr bwMode="auto">
          <a:xfrm>
            <a:off x="6617789" y="4140439"/>
            <a:ext cx="732291" cy="218144"/>
          </a:xfrm>
          <a:custGeom>
            <a:avLst/>
            <a:gdLst>
              <a:gd name="T0" fmla="*/ 0 w 464"/>
              <a:gd name="T1" fmla="*/ 70 h 209"/>
              <a:gd name="T2" fmla="*/ 331 w 464"/>
              <a:gd name="T3" fmla="*/ 70 h 209"/>
              <a:gd name="T4" fmla="*/ 331 w 464"/>
              <a:gd name="T5" fmla="*/ 0 h 209"/>
              <a:gd name="T6" fmla="*/ 464 w 464"/>
              <a:gd name="T7" fmla="*/ 105 h 209"/>
              <a:gd name="T8" fmla="*/ 331 w 464"/>
              <a:gd name="T9" fmla="*/ 209 h 209"/>
              <a:gd name="T10" fmla="*/ 331 w 464"/>
              <a:gd name="T11" fmla="*/ 138 h 209"/>
              <a:gd name="T12" fmla="*/ 0 w 464"/>
              <a:gd name="T13" fmla="*/ 138 h 209"/>
              <a:gd name="T14" fmla="*/ 0 w 464"/>
              <a:gd name="T15" fmla="*/ 7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209">
                <a:moveTo>
                  <a:pt x="0" y="70"/>
                </a:moveTo>
                <a:lnTo>
                  <a:pt x="331" y="70"/>
                </a:lnTo>
                <a:lnTo>
                  <a:pt x="331" y="0"/>
                </a:lnTo>
                <a:lnTo>
                  <a:pt x="464" y="105"/>
                </a:lnTo>
                <a:lnTo>
                  <a:pt x="331" y="209"/>
                </a:lnTo>
                <a:lnTo>
                  <a:pt x="331" y="138"/>
                </a:lnTo>
                <a:lnTo>
                  <a:pt x="0" y="138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8AE5D97-3327-F447-B18E-CC2B9B97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093" y="4844970"/>
            <a:ext cx="1077919" cy="1248326"/>
          </a:xfrm>
          <a:prstGeom prst="rect">
            <a:avLst/>
          </a:prstGeom>
          <a:solidFill>
            <a:srgbClr val="1AA8FE"/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rgbClr val="A3D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80D84BC4-E609-1246-A9BA-2F1A0FCCAC7D}"/>
              </a:ext>
            </a:extLst>
          </p:cNvPr>
          <p:cNvSpPr>
            <a:spLocks/>
          </p:cNvSpPr>
          <p:nvPr/>
        </p:nvSpPr>
        <p:spPr bwMode="auto">
          <a:xfrm>
            <a:off x="5001922" y="4433732"/>
            <a:ext cx="1616090" cy="411237"/>
          </a:xfrm>
          <a:custGeom>
            <a:avLst/>
            <a:gdLst>
              <a:gd name="T0" fmla="*/ 682 w 1024"/>
              <a:gd name="T1" fmla="*/ 0 h 394"/>
              <a:gd name="T2" fmla="*/ 0 w 1024"/>
              <a:gd name="T3" fmla="*/ 0 h 394"/>
              <a:gd name="T4" fmla="*/ 341 w 1024"/>
              <a:gd name="T5" fmla="*/ 394 h 394"/>
              <a:gd name="T6" fmla="*/ 1024 w 1024"/>
              <a:gd name="T7" fmla="*/ 394 h 394"/>
              <a:gd name="T8" fmla="*/ 682 w 1024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394">
                <a:moveTo>
                  <a:pt x="682" y="0"/>
                </a:moveTo>
                <a:lnTo>
                  <a:pt x="0" y="0"/>
                </a:lnTo>
                <a:lnTo>
                  <a:pt x="341" y="394"/>
                </a:lnTo>
                <a:lnTo>
                  <a:pt x="1024" y="394"/>
                </a:lnTo>
                <a:lnTo>
                  <a:pt x="682" y="0"/>
                </a:lnTo>
                <a:close/>
              </a:path>
            </a:pathLst>
          </a:custGeom>
          <a:solidFill>
            <a:srgbClr val="A3D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4301985A-A2E0-924C-972A-E82731F1D94D}"/>
              </a:ext>
            </a:extLst>
          </p:cNvPr>
          <p:cNvSpPr>
            <a:spLocks/>
          </p:cNvSpPr>
          <p:nvPr/>
        </p:nvSpPr>
        <p:spPr bwMode="auto">
          <a:xfrm>
            <a:off x="5540093" y="4970220"/>
            <a:ext cx="732291" cy="218144"/>
          </a:xfrm>
          <a:custGeom>
            <a:avLst/>
            <a:gdLst>
              <a:gd name="T0" fmla="*/ 0 w 464"/>
              <a:gd name="T1" fmla="*/ 70 h 209"/>
              <a:gd name="T2" fmla="*/ 331 w 464"/>
              <a:gd name="T3" fmla="*/ 70 h 209"/>
              <a:gd name="T4" fmla="*/ 331 w 464"/>
              <a:gd name="T5" fmla="*/ 0 h 209"/>
              <a:gd name="T6" fmla="*/ 464 w 464"/>
              <a:gd name="T7" fmla="*/ 105 h 209"/>
              <a:gd name="T8" fmla="*/ 331 w 464"/>
              <a:gd name="T9" fmla="*/ 209 h 209"/>
              <a:gd name="T10" fmla="*/ 331 w 464"/>
              <a:gd name="T11" fmla="*/ 138 h 209"/>
              <a:gd name="T12" fmla="*/ 0 w 464"/>
              <a:gd name="T13" fmla="*/ 138 h 209"/>
              <a:gd name="T14" fmla="*/ 0 w 464"/>
              <a:gd name="T15" fmla="*/ 7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209">
                <a:moveTo>
                  <a:pt x="0" y="70"/>
                </a:moveTo>
                <a:lnTo>
                  <a:pt x="331" y="70"/>
                </a:lnTo>
                <a:lnTo>
                  <a:pt x="331" y="0"/>
                </a:lnTo>
                <a:lnTo>
                  <a:pt x="464" y="105"/>
                </a:lnTo>
                <a:lnTo>
                  <a:pt x="331" y="209"/>
                </a:lnTo>
                <a:lnTo>
                  <a:pt x="331" y="138"/>
                </a:lnTo>
                <a:lnTo>
                  <a:pt x="0" y="138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E08EC4C6-6D2C-574D-BBC4-C021072EE5F0}"/>
              </a:ext>
            </a:extLst>
          </p:cNvPr>
          <p:cNvSpPr>
            <a:spLocks/>
          </p:cNvSpPr>
          <p:nvPr/>
        </p:nvSpPr>
        <p:spPr bwMode="auto">
          <a:xfrm>
            <a:off x="5001922" y="4631002"/>
            <a:ext cx="538171" cy="483256"/>
          </a:xfrm>
          <a:custGeom>
            <a:avLst/>
            <a:gdLst>
              <a:gd name="T0" fmla="*/ 341 w 341"/>
              <a:gd name="T1" fmla="*/ 395 h 463"/>
              <a:gd name="T2" fmla="*/ 0 w 341"/>
              <a:gd name="T3" fmla="*/ 0 h 463"/>
              <a:gd name="T4" fmla="*/ 0 w 341"/>
              <a:gd name="T5" fmla="*/ 70 h 463"/>
              <a:gd name="T6" fmla="*/ 341 w 341"/>
              <a:gd name="T7" fmla="*/ 463 h 463"/>
              <a:gd name="T8" fmla="*/ 341 w 341"/>
              <a:gd name="T9" fmla="*/ 395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463">
                <a:moveTo>
                  <a:pt x="341" y="395"/>
                </a:moveTo>
                <a:lnTo>
                  <a:pt x="0" y="0"/>
                </a:lnTo>
                <a:lnTo>
                  <a:pt x="0" y="70"/>
                </a:lnTo>
                <a:lnTo>
                  <a:pt x="341" y="463"/>
                </a:lnTo>
                <a:lnTo>
                  <a:pt x="341" y="39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837B33-197B-1441-BF94-084C6826E22B}"/>
              </a:ext>
            </a:extLst>
          </p:cNvPr>
          <p:cNvGrpSpPr/>
          <p:nvPr/>
        </p:nvGrpSpPr>
        <p:grpSpPr>
          <a:xfrm>
            <a:off x="1964753" y="5263514"/>
            <a:ext cx="3575340" cy="829782"/>
            <a:chOff x="4156797" y="4618261"/>
            <a:chExt cx="2424260" cy="829782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61705F3-6F4F-F64E-8310-737C7CE97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872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E5B3B6C-F2E0-884A-8E3B-B797D583A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797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60D361-BC3D-084D-B98A-71A4C521C42F}"/>
                </a:ext>
              </a:extLst>
            </p:cNvPr>
            <p:cNvGrpSpPr/>
            <p:nvPr/>
          </p:nvGrpSpPr>
          <p:grpSpPr>
            <a:xfrm>
              <a:off x="5485267" y="4618261"/>
              <a:ext cx="1095790" cy="829782"/>
              <a:chOff x="3293222" y="4618261"/>
              <a:chExt cx="1095790" cy="829782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ED2BA92-83BB-7441-893C-4A1C3E517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129" y="5029499"/>
                <a:ext cx="730883" cy="418544"/>
              </a:xfrm>
              <a:prstGeom prst="rect">
                <a:avLst/>
              </a:prstGeom>
              <a:solidFill>
                <a:srgbClr val="F3591F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 dirty="0">
                    <a:solidFill>
                      <a:srgbClr val="FABDA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141A42E5-D1A8-D84B-B4AE-235E48AC0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1240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4A169FE4-1997-F947-BA74-25C9AEED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ABDA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29AAFB19-2B91-1E4E-8573-A7B7F5565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815530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180667A1-3C4B-4540-90B7-130E1573D6CD}"/>
                  </a:ext>
                </a:extLst>
              </p:cNvPr>
              <p:cNvSpPr/>
              <p:nvPr/>
            </p:nvSpPr>
            <p:spPr>
              <a:xfrm>
                <a:off x="3658129" y="5152552"/>
                <a:ext cx="151649" cy="219456"/>
              </a:xfrm>
              <a:prstGeom prst="rightArrow">
                <a:avLst>
                  <a:gd name="adj1" fmla="val 32639"/>
                  <a:gd name="adj2" fmla="val 78823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D38FF95-0EF3-594B-87C2-0854F769C591}"/>
              </a:ext>
            </a:extLst>
          </p:cNvPr>
          <p:cNvSpPr/>
          <p:nvPr/>
        </p:nvSpPr>
        <p:spPr>
          <a:xfrm>
            <a:off x="466723" y="1986562"/>
            <a:ext cx="3025156" cy="457200"/>
          </a:xfrm>
          <a:prstGeom prst="rect">
            <a:avLst/>
          </a:prstGeom>
          <a:solidFill>
            <a:srgbClr val="1AA8F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Estimation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9BBB6-DB75-8946-95CF-3AB09D1F4A99}"/>
              </a:ext>
            </a:extLst>
          </p:cNvPr>
          <p:cNvSpPr/>
          <p:nvPr/>
        </p:nvSpPr>
        <p:spPr>
          <a:xfrm>
            <a:off x="466722" y="2790280"/>
            <a:ext cx="3025157" cy="457200"/>
          </a:xfrm>
          <a:prstGeom prst="rect">
            <a:avLst/>
          </a:prstGeom>
          <a:solidFill>
            <a:srgbClr val="A9C500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Frame length optimization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3795D18-B1E4-3343-A3CA-497A488745A3}"/>
              </a:ext>
            </a:extLst>
          </p:cNvPr>
          <p:cNvSpPr/>
          <p:nvPr/>
        </p:nvSpPr>
        <p:spPr>
          <a:xfrm>
            <a:off x="6165170" y="3244945"/>
            <a:ext cx="10711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6FE57E-F5C1-084B-9A4D-B98D43F975E8}"/>
              </a:ext>
            </a:extLst>
          </p:cNvPr>
          <p:cNvSpPr/>
          <p:nvPr/>
        </p:nvSpPr>
        <p:spPr>
          <a:xfrm>
            <a:off x="5094043" y="4009194"/>
            <a:ext cx="10711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229200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6" y="4669393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14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Collided Slot in </a:t>
            </a:r>
            <a:r>
              <a:rPr lang="en-US" dirty="0" err="1"/>
              <a:t>EPCglobal</a:t>
            </a:r>
            <a:r>
              <a:rPr lang="en-US" dirty="0"/>
              <a:t> C1G2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745D959E-0F2A-0F41-88D8-3DCC4A908F54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Without collision recovery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kern="0" dirty="0"/>
          </a:p>
          <a:p>
            <a:endParaRPr lang="en-US" sz="1500" kern="0" dirty="0"/>
          </a:p>
          <a:p>
            <a:endParaRPr lang="en-US" sz="1500" kern="0" dirty="0"/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collision recovery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pPr lvl="3"/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endParaRPr lang="en-US" sz="14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None/>
            </a:pPr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id="{6790AAB6-A2AE-3642-9286-D25B2143BB81}"/>
              </a:ext>
            </a:extLst>
          </p:cNvPr>
          <p:cNvSpPr txBox="1"/>
          <p:nvPr/>
        </p:nvSpPr>
        <p:spPr>
          <a:xfrm>
            <a:off x="8326299" y="3090446"/>
            <a:ext cx="56618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51E4C38-A181-8A40-843C-9F387804318F}"/>
              </a:ext>
            </a:extLst>
          </p:cNvPr>
          <p:cNvGrpSpPr/>
          <p:nvPr/>
        </p:nvGrpSpPr>
        <p:grpSpPr>
          <a:xfrm>
            <a:off x="1270513" y="2044352"/>
            <a:ext cx="762005" cy="722539"/>
            <a:chOff x="1270513" y="2044352"/>
            <a:chExt cx="785142" cy="987393"/>
          </a:xfrm>
        </p:grpSpPr>
        <p:cxnSp>
          <p:nvCxnSpPr>
            <p:cNvPr id="42" name="Gerade Verbindung 49">
              <a:extLst>
                <a:ext uri="{FF2B5EF4-FFF2-40B4-BE49-F238E27FC236}">
                  <a16:creationId xmlns:a16="http://schemas.microsoft.com/office/drawing/2014/main" id="{9F760751-FDB8-7447-B95B-8F018360FD79}"/>
                </a:ext>
              </a:extLst>
            </p:cNvPr>
            <p:cNvCxnSpPr>
              <a:cxnSpLocks/>
            </p:cNvCxnSpPr>
            <p:nvPr/>
          </p:nvCxnSpPr>
          <p:spPr>
            <a:xfrm>
              <a:off x="1962268" y="2071043"/>
              <a:ext cx="93387" cy="41773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50">
              <a:extLst>
                <a:ext uri="{FF2B5EF4-FFF2-40B4-BE49-F238E27FC236}">
                  <a16:creationId xmlns:a16="http://schemas.microsoft.com/office/drawing/2014/main" id="{B1A3D333-7D15-D940-942F-794942663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513" y="2044352"/>
              <a:ext cx="209372" cy="44442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55">
              <a:extLst>
                <a:ext uri="{FF2B5EF4-FFF2-40B4-BE49-F238E27FC236}">
                  <a16:creationId xmlns:a16="http://schemas.microsoft.com/office/drawing/2014/main" id="{A0759503-A660-384F-A7DE-C286A465F371}"/>
                </a:ext>
              </a:extLst>
            </p:cNvPr>
            <p:cNvSpPr/>
            <p:nvPr/>
          </p:nvSpPr>
          <p:spPr>
            <a:xfrm>
              <a:off x="1272796" y="2469290"/>
              <a:ext cx="782859" cy="562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Query 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 RN16s</a:t>
              </a:r>
            </a:p>
          </p:txBody>
        </p:sp>
      </p:grp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90E1783A-0591-F94C-84A4-4D52A8A453DF}"/>
              </a:ext>
            </a:extLst>
          </p:cNvPr>
          <p:cNvCxnSpPr>
            <a:cxnSpLocks/>
          </p:cNvCxnSpPr>
          <p:nvPr/>
        </p:nvCxnSpPr>
        <p:spPr>
          <a:xfrm flipH="1">
            <a:off x="8499963" y="1531142"/>
            <a:ext cx="12168" cy="1626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0">
            <a:extLst>
              <a:ext uri="{FF2B5EF4-FFF2-40B4-BE49-F238E27FC236}">
                <a16:creationId xmlns:a16="http://schemas.microsoft.com/office/drawing/2014/main" id="{AE2C0273-A6FA-8943-905C-8000F0DFF470}"/>
              </a:ext>
            </a:extLst>
          </p:cNvPr>
          <p:cNvSpPr txBox="1"/>
          <p:nvPr/>
        </p:nvSpPr>
        <p:spPr>
          <a:xfrm>
            <a:off x="5597048" y="1274897"/>
            <a:ext cx="7025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3" name="Textfeld 14">
            <a:extLst>
              <a:ext uri="{FF2B5EF4-FFF2-40B4-BE49-F238E27FC236}">
                <a16:creationId xmlns:a16="http://schemas.microsoft.com/office/drawing/2014/main" id="{5ED06246-0BA7-D941-BEA8-06331464E015}"/>
              </a:ext>
            </a:extLst>
          </p:cNvPr>
          <p:cNvSpPr txBox="1"/>
          <p:nvPr/>
        </p:nvSpPr>
        <p:spPr>
          <a:xfrm>
            <a:off x="8240889" y="1257700"/>
            <a:ext cx="50084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cxnSp>
        <p:nvCxnSpPr>
          <p:cNvPr id="18" name="Gerade Verbindung mit Pfeil 20">
            <a:extLst>
              <a:ext uri="{FF2B5EF4-FFF2-40B4-BE49-F238E27FC236}">
                <a16:creationId xmlns:a16="http://schemas.microsoft.com/office/drawing/2014/main" id="{EBCC03DD-32AE-5942-B156-2AB8F0D3F07C}"/>
              </a:ext>
            </a:extLst>
          </p:cNvPr>
          <p:cNvCxnSpPr/>
          <p:nvPr/>
        </p:nvCxnSpPr>
        <p:spPr>
          <a:xfrm>
            <a:off x="5936762" y="1585398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1">
            <a:extLst>
              <a:ext uri="{FF2B5EF4-FFF2-40B4-BE49-F238E27FC236}">
                <a16:creationId xmlns:a16="http://schemas.microsoft.com/office/drawing/2014/main" id="{B1EDAFE7-1D9B-1941-83A2-A0D91B45572A}"/>
              </a:ext>
            </a:extLst>
          </p:cNvPr>
          <p:cNvCxnSpPr/>
          <p:nvPr/>
        </p:nvCxnSpPr>
        <p:spPr>
          <a:xfrm flipH="1">
            <a:off x="5942846" y="2073320"/>
            <a:ext cx="2569285" cy="3571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8">
            <a:extLst>
              <a:ext uri="{FF2B5EF4-FFF2-40B4-BE49-F238E27FC236}">
                <a16:creationId xmlns:a16="http://schemas.microsoft.com/office/drawing/2014/main" id="{92EA8E2C-E527-AB48-876B-87030045634C}"/>
              </a:ext>
            </a:extLst>
          </p:cNvPr>
          <p:cNvSpPr txBox="1"/>
          <p:nvPr/>
        </p:nvSpPr>
        <p:spPr>
          <a:xfrm rot="396810">
            <a:off x="6560241" y="142721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3" name="Textfeld 29">
            <a:extLst>
              <a:ext uri="{FF2B5EF4-FFF2-40B4-BE49-F238E27FC236}">
                <a16:creationId xmlns:a16="http://schemas.microsoft.com/office/drawing/2014/main" id="{6A08E140-B0D0-E844-BA83-7B564544A8A2}"/>
              </a:ext>
            </a:extLst>
          </p:cNvPr>
          <p:cNvSpPr txBox="1"/>
          <p:nvPr/>
        </p:nvSpPr>
        <p:spPr>
          <a:xfrm rot="21129546">
            <a:off x="6258129" y="1952345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4" name="Gerade Verbindung mit Pfeil 30">
            <a:extLst>
              <a:ext uri="{FF2B5EF4-FFF2-40B4-BE49-F238E27FC236}">
                <a16:creationId xmlns:a16="http://schemas.microsoft.com/office/drawing/2014/main" id="{2358701B-F884-2041-AA1E-84AFCDABC2EF}"/>
              </a:ext>
            </a:extLst>
          </p:cNvPr>
          <p:cNvCxnSpPr/>
          <p:nvPr/>
        </p:nvCxnSpPr>
        <p:spPr>
          <a:xfrm>
            <a:off x="5936762" y="2609054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61">
            <a:extLst>
              <a:ext uri="{FF2B5EF4-FFF2-40B4-BE49-F238E27FC236}">
                <a16:creationId xmlns:a16="http://schemas.microsoft.com/office/drawing/2014/main" id="{9758CA7C-3C8B-4346-B90D-38BF37B2143E}"/>
              </a:ext>
            </a:extLst>
          </p:cNvPr>
          <p:cNvCxnSpPr>
            <a:cxnSpLocks/>
          </p:cNvCxnSpPr>
          <p:nvPr/>
        </p:nvCxnSpPr>
        <p:spPr>
          <a:xfrm flipH="1">
            <a:off x="5848099" y="1553250"/>
            <a:ext cx="19431" cy="100896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E6A2EE-4C21-414D-B64E-DA4AAB943FF2}"/>
                  </a:ext>
                </a:extLst>
              </p:cNvPr>
              <p:cNvSpPr txBox="1"/>
              <p:nvPr/>
            </p:nvSpPr>
            <p:spPr>
              <a:xfrm>
                <a:off x="5431851" y="1767550"/>
                <a:ext cx="350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E6A2EE-4C21-414D-B64E-DA4AAB943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51" y="1767550"/>
                <a:ext cx="350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28">
            <a:extLst>
              <a:ext uri="{FF2B5EF4-FFF2-40B4-BE49-F238E27FC236}">
                <a16:creationId xmlns:a16="http://schemas.microsoft.com/office/drawing/2014/main" id="{3F4F1B6A-0846-0F46-8A4E-12938BF2F70E}"/>
              </a:ext>
            </a:extLst>
          </p:cNvPr>
          <p:cNvSpPr txBox="1"/>
          <p:nvPr/>
        </p:nvSpPr>
        <p:spPr>
          <a:xfrm rot="396810">
            <a:off x="6749298" y="2465334"/>
            <a:ext cx="96391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Query-Rep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F248D6-B7E2-4744-9290-8BE852287BC2}"/>
              </a:ext>
            </a:extLst>
          </p:cNvPr>
          <p:cNvGrpSpPr/>
          <p:nvPr/>
        </p:nvGrpSpPr>
        <p:grpSpPr>
          <a:xfrm>
            <a:off x="480542" y="1549030"/>
            <a:ext cx="3921279" cy="502839"/>
            <a:chOff x="366658" y="3087429"/>
            <a:chExt cx="3921279" cy="502839"/>
          </a:xfrm>
        </p:grpSpPr>
        <p:grpSp>
          <p:nvGrpSpPr>
            <p:cNvPr id="73" name="Gruppieren 81">
              <a:extLst>
                <a:ext uri="{FF2B5EF4-FFF2-40B4-BE49-F238E27FC236}">
                  <a16:creationId xmlns:a16="http://schemas.microsoft.com/office/drawing/2014/main" id="{23DC8D1D-F6C7-1643-9FF2-D4D42154F411}"/>
                </a:ext>
              </a:extLst>
            </p:cNvPr>
            <p:cNvGrpSpPr/>
            <p:nvPr/>
          </p:nvGrpSpPr>
          <p:grpSpPr>
            <a:xfrm>
              <a:off x="370266" y="3087429"/>
              <a:ext cx="3917671" cy="500066"/>
              <a:chOff x="370266" y="3735501"/>
              <a:chExt cx="3917671" cy="500066"/>
            </a:xfrm>
          </p:grpSpPr>
          <p:sp>
            <p:nvSpPr>
              <p:cNvPr id="77" name="Rectangle 64">
                <a:extLst>
                  <a:ext uri="{FF2B5EF4-FFF2-40B4-BE49-F238E27FC236}">
                    <a16:creationId xmlns:a16="http://schemas.microsoft.com/office/drawing/2014/main" id="{510FA98A-D976-CF4B-BAE2-2B211B95EDB3}"/>
                  </a:ext>
                </a:extLst>
              </p:cNvPr>
              <p:cNvSpPr/>
              <p:nvPr/>
            </p:nvSpPr>
            <p:spPr>
              <a:xfrm>
                <a:off x="370266" y="3735501"/>
                <a:ext cx="3917671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" name="Rectangle 65">
                <a:extLst>
                  <a:ext uri="{FF2B5EF4-FFF2-40B4-BE49-F238E27FC236}">
                    <a16:creationId xmlns:a16="http://schemas.microsoft.com/office/drawing/2014/main" id="{3508C937-73F8-F04C-B4AA-F23E300EACAA}"/>
                  </a:ext>
                </a:extLst>
              </p:cNvPr>
              <p:cNvSpPr/>
              <p:nvPr/>
            </p:nvSpPr>
            <p:spPr>
              <a:xfrm>
                <a:off x="370266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31">
                <a:extLst>
                  <a:ext uri="{FF2B5EF4-FFF2-40B4-BE49-F238E27FC236}">
                    <a16:creationId xmlns:a16="http://schemas.microsoft.com/office/drawing/2014/main" id="{5D4D6040-D704-0A49-A90F-3D413200011E}"/>
                  </a:ext>
                </a:extLst>
              </p:cNvPr>
              <p:cNvSpPr/>
              <p:nvPr/>
            </p:nvSpPr>
            <p:spPr>
              <a:xfrm>
                <a:off x="1370398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65">
                <a:extLst>
                  <a:ext uri="{FF2B5EF4-FFF2-40B4-BE49-F238E27FC236}">
                    <a16:creationId xmlns:a16="http://schemas.microsoft.com/office/drawing/2014/main" id="{8A7E2A6F-A827-C143-98E2-B8BEBA1220C9}"/>
                  </a:ext>
                </a:extLst>
              </p:cNvPr>
              <p:cNvSpPr/>
              <p:nvPr/>
            </p:nvSpPr>
            <p:spPr>
              <a:xfrm>
                <a:off x="236568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31">
                <a:extLst>
                  <a:ext uri="{FF2B5EF4-FFF2-40B4-BE49-F238E27FC236}">
                    <a16:creationId xmlns:a16="http://schemas.microsoft.com/office/drawing/2014/main" id="{D011892D-B417-B844-8689-CEBB07216368}"/>
                  </a:ext>
                </a:extLst>
              </p:cNvPr>
              <p:cNvSpPr/>
              <p:nvPr/>
            </p:nvSpPr>
            <p:spPr>
              <a:xfrm>
                <a:off x="874322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Rectangle 31">
              <a:extLst>
                <a:ext uri="{FF2B5EF4-FFF2-40B4-BE49-F238E27FC236}">
                  <a16:creationId xmlns:a16="http://schemas.microsoft.com/office/drawing/2014/main" id="{85EE801B-F123-B444-BF75-3BA349FA37C2}"/>
                </a:ext>
              </a:extLst>
            </p:cNvPr>
            <p:cNvSpPr/>
            <p:nvPr/>
          </p:nvSpPr>
          <p:spPr>
            <a:xfrm>
              <a:off x="366658" y="3090202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Rectangle 107">
              <a:extLst>
                <a:ext uri="{FF2B5EF4-FFF2-40B4-BE49-F238E27FC236}">
                  <a16:creationId xmlns:a16="http://schemas.microsoft.com/office/drawing/2014/main" id="{6CD04C19-0E49-0F4C-8D83-CEBCFFA9B788}"/>
                </a:ext>
              </a:extLst>
            </p:cNvPr>
            <p:cNvSpPr/>
            <p:nvPr/>
          </p:nvSpPr>
          <p:spPr>
            <a:xfrm>
              <a:off x="869078" y="3090202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6" name="Rectangle 31">
              <a:extLst>
                <a:ext uri="{FF2B5EF4-FFF2-40B4-BE49-F238E27FC236}">
                  <a16:creationId xmlns:a16="http://schemas.microsoft.com/office/drawing/2014/main" id="{247354BC-CA77-B747-863D-5ED139AE1CCD}"/>
                </a:ext>
              </a:extLst>
            </p:cNvPr>
            <p:cNvSpPr/>
            <p:nvPr/>
          </p:nvSpPr>
          <p:spPr>
            <a:xfrm>
              <a:off x="1373134" y="3090202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5" name="Rectangle 107">
            <a:extLst>
              <a:ext uri="{FF2B5EF4-FFF2-40B4-BE49-F238E27FC236}">
                <a16:creationId xmlns:a16="http://schemas.microsoft.com/office/drawing/2014/main" id="{EFB4D980-0680-E645-A903-0C8D4EA13DEB}"/>
              </a:ext>
            </a:extLst>
          </p:cNvPr>
          <p:cNvSpPr/>
          <p:nvPr/>
        </p:nvSpPr>
        <p:spPr>
          <a:xfrm>
            <a:off x="1969006" y="1549030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86" name="Rectangle 31">
            <a:extLst>
              <a:ext uri="{FF2B5EF4-FFF2-40B4-BE49-F238E27FC236}">
                <a16:creationId xmlns:a16="http://schemas.microsoft.com/office/drawing/2014/main" id="{1688B089-E9E7-C441-A0CA-8F4B63972FBF}"/>
              </a:ext>
            </a:extLst>
          </p:cNvPr>
          <p:cNvSpPr/>
          <p:nvPr/>
        </p:nvSpPr>
        <p:spPr>
          <a:xfrm>
            <a:off x="2451790" y="1549030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Rectangle 31">
            <a:extLst>
              <a:ext uri="{FF2B5EF4-FFF2-40B4-BE49-F238E27FC236}">
                <a16:creationId xmlns:a16="http://schemas.microsoft.com/office/drawing/2014/main" id="{8304D883-8BBD-1D4B-A8F0-DF931698BEE3}"/>
              </a:ext>
            </a:extLst>
          </p:cNvPr>
          <p:cNvSpPr/>
          <p:nvPr/>
        </p:nvSpPr>
        <p:spPr>
          <a:xfrm>
            <a:off x="2954636" y="1549030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Rectangle 107">
            <a:extLst>
              <a:ext uri="{FF2B5EF4-FFF2-40B4-BE49-F238E27FC236}">
                <a16:creationId xmlns:a16="http://schemas.microsoft.com/office/drawing/2014/main" id="{8F2C77E6-4E9F-BB46-BA28-7E1654B3558D}"/>
              </a:ext>
            </a:extLst>
          </p:cNvPr>
          <p:cNvSpPr/>
          <p:nvPr/>
        </p:nvSpPr>
        <p:spPr>
          <a:xfrm>
            <a:off x="3412323" y="1546257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89" name="Rectangle 31">
            <a:extLst>
              <a:ext uri="{FF2B5EF4-FFF2-40B4-BE49-F238E27FC236}">
                <a16:creationId xmlns:a16="http://schemas.microsoft.com/office/drawing/2014/main" id="{B2127E44-45E2-F14E-B438-5135C1DBE708}"/>
              </a:ext>
            </a:extLst>
          </p:cNvPr>
          <p:cNvSpPr/>
          <p:nvPr/>
        </p:nvSpPr>
        <p:spPr>
          <a:xfrm>
            <a:off x="3901755" y="1546024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Textfeld 16">
            <a:extLst>
              <a:ext uri="{FF2B5EF4-FFF2-40B4-BE49-F238E27FC236}">
                <a16:creationId xmlns:a16="http://schemas.microsoft.com/office/drawing/2014/main" id="{1D0A0C00-38F7-EE49-9EAE-D0007EB0A0D9}"/>
              </a:ext>
            </a:extLst>
          </p:cNvPr>
          <p:cNvSpPr txBox="1"/>
          <p:nvPr/>
        </p:nvSpPr>
        <p:spPr>
          <a:xfrm>
            <a:off x="8326299" y="5826750"/>
            <a:ext cx="56618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100" name="Gerade Verbindung mit Pfeil 12">
            <a:extLst>
              <a:ext uri="{FF2B5EF4-FFF2-40B4-BE49-F238E27FC236}">
                <a16:creationId xmlns:a16="http://schemas.microsoft.com/office/drawing/2014/main" id="{18B80404-8632-E549-B49E-FB0DEAFFCEDD}"/>
              </a:ext>
            </a:extLst>
          </p:cNvPr>
          <p:cNvCxnSpPr>
            <a:cxnSpLocks/>
          </p:cNvCxnSpPr>
          <p:nvPr/>
        </p:nvCxnSpPr>
        <p:spPr>
          <a:xfrm flipH="1">
            <a:off x="8491310" y="3717032"/>
            <a:ext cx="20821" cy="2149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20">
            <a:extLst>
              <a:ext uri="{FF2B5EF4-FFF2-40B4-BE49-F238E27FC236}">
                <a16:creationId xmlns:a16="http://schemas.microsoft.com/office/drawing/2014/main" id="{7D5224E0-0E7F-F44E-97EC-E9013BD01A79}"/>
              </a:ext>
            </a:extLst>
          </p:cNvPr>
          <p:cNvCxnSpPr/>
          <p:nvPr/>
        </p:nvCxnSpPr>
        <p:spPr>
          <a:xfrm>
            <a:off x="5936762" y="3771288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21">
            <a:extLst>
              <a:ext uri="{FF2B5EF4-FFF2-40B4-BE49-F238E27FC236}">
                <a16:creationId xmlns:a16="http://schemas.microsoft.com/office/drawing/2014/main" id="{5DD0AA8F-7BB8-504B-BF1A-57894DF75893}"/>
              </a:ext>
            </a:extLst>
          </p:cNvPr>
          <p:cNvCxnSpPr/>
          <p:nvPr/>
        </p:nvCxnSpPr>
        <p:spPr>
          <a:xfrm flipH="1">
            <a:off x="5942846" y="4259210"/>
            <a:ext cx="2569285" cy="3571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28">
            <a:extLst>
              <a:ext uri="{FF2B5EF4-FFF2-40B4-BE49-F238E27FC236}">
                <a16:creationId xmlns:a16="http://schemas.microsoft.com/office/drawing/2014/main" id="{45AE64C3-C2F1-F44C-8046-C20D7CD5BC32}"/>
              </a:ext>
            </a:extLst>
          </p:cNvPr>
          <p:cNvSpPr txBox="1"/>
          <p:nvPr/>
        </p:nvSpPr>
        <p:spPr>
          <a:xfrm rot="396810">
            <a:off x="6560241" y="3652841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104" name="Textfeld 29">
            <a:extLst>
              <a:ext uri="{FF2B5EF4-FFF2-40B4-BE49-F238E27FC236}">
                <a16:creationId xmlns:a16="http://schemas.microsoft.com/office/drawing/2014/main" id="{4C859BEF-D3B5-C347-97B0-FA80711B27FC}"/>
              </a:ext>
            </a:extLst>
          </p:cNvPr>
          <p:cNvSpPr txBox="1"/>
          <p:nvPr/>
        </p:nvSpPr>
        <p:spPr>
          <a:xfrm rot="21129546">
            <a:off x="6258129" y="4138235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105" name="Gerade Verbindung mit Pfeil 30">
            <a:extLst>
              <a:ext uri="{FF2B5EF4-FFF2-40B4-BE49-F238E27FC236}">
                <a16:creationId xmlns:a16="http://schemas.microsoft.com/office/drawing/2014/main" id="{BC80EECA-1EFC-ED42-9598-7ED5F3C384FD}"/>
              </a:ext>
            </a:extLst>
          </p:cNvPr>
          <p:cNvCxnSpPr>
            <a:cxnSpLocks/>
          </p:cNvCxnSpPr>
          <p:nvPr/>
        </p:nvCxnSpPr>
        <p:spPr>
          <a:xfrm>
            <a:off x="5936762" y="4724131"/>
            <a:ext cx="2554548" cy="1505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61">
            <a:extLst>
              <a:ext uri="{FF2B5EF4-FFF2-40B4-BE49-F238E27FC236}">
                <a16:creationId xmlns:a16="http://schemas.microsoft.com/office/drawing/2014/main" id="{87FEE773-52E7-5642-A938-D2791074C3C2}"/>
              </a:ext>
            </a:extLst>
          </p:cNvPr>
          <p:cNvCxnSpPr>
            <a:cxnSpLocks/>
          </p:cNvCxnSpPr>
          <p:nvPr/>
        </p:nvCxnSpPr>
        <p:spPr>
          <a:xfrm flipH="1">
            <a:off x="5848712" y="3766993"/>
            <a:ext cx="19432" cy="16525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8A6A69D-17BE-0149-96D9-8F904D7B5788}"/>
                  </a:ext>
                </a:extLst>
              </p:cNvPr>
              <p:cNvSpPr txBox="1"/>
              <p:nvPr/>
            </p:nvSpPr>
            <p:spPr>
              <a:xfrm>
                <a:off x="5508104" y="4149080"/>
                <a:ext cx="4081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8A6A69D-17BE-0149-96D9-8F904D7B5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149080"/>
                <a:ext cx="40812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feld 28">
            <a:extLst>
              <a:ext uri="{FF2B5EF4-FFF2-40B4-BE49-F238E27FC236}">
                <a16:creationId xmlns:a16="http://schemas.microsoft.com/office/drawing/2014/main" id="{82E462F5-3A43-1A40-9A53-E79B9B6BC3E0}"/>
              </a:ext>
            </a:extLst>
          </p:cNvPr>
          <p:cNvSpPr txBox="1"/>
          <p:nvPr/>
        </p:nvSpPr>
        <p:spPr>
          <a:xfrm rot="267795">
            <a:off x="6774746" y="4509482"/>
            <a:ext cx="104252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30EE55B-9F2C-8342-B55A-2AFAC5F9B8DC}"/>
              </a:ext>
            </a:extLst>
          </p:cNvPr>
          <p:cNvGrpSpPr/>
          <p:nvPr/>
        </p:nvGrpSpPr>
        <p:grpSpPr>
          <a:xfrm>
            <a:off x="480542" y="3648030"/>
            <a:ext cx="3921279" cy="502839"/>
            <a:chOff x="366658" y="3087429"/>
            <a:chExt cx="3921279" cy="502839"/>
          </a:xfrm>
        </p:grpSpPr>
        <p:grpSp>
          <p:nvGrpSpPr>
            <p:cNvPr id="111" name="Gruppieren 81">
              <a:extLst>
                <a:ext uri="{FF2B5EF4-FFF2-40B4-BE49-F238E27FC236}">
                  <a16:creationId xmlns:a16="http://schemas.microsoft.com/office/drawing/2014/main" id="{A9D67795-4034-8C4C-9DD5-5187DB8C170F}"/>
                </a:ext>
              </a:extLst>
            </p:cNvPr>
            <p:cNvGrpSpPr/>
            <p:nvPr/>
          </p:nvGrpSpPr>
          <p:grpSpPr>
            <a:xfrm>
              <a:off x="370266" y="3087429"/>
              <a:ext cx="3917671" cy="500066"/>
              <a:chOff x="370266" y="3735501"/>
              <a:chExt cx="3917671" cy="500066"/>
            </a:xfrm>
          </p:grpSpPr>
          <p:sp>
            <p:nvSpPr>
              <p:cNvPr id="115" name="Rectangle 64">
                <a:extLst>
                  <a:ext uri="{FF2B5EF4-FFF2-40B4-BE49-F238E27FC236}">
                    <a16:creationId xmlns:a16="http://schemas.microsoft.com/office/drawing/2014/main" id="{6FCE7B28-3F9E-B14C-A3E3-861F19403764}"/>
                  </a:ext>
                </a:extLst>
              </p:cNvPr>
              <p:cNvSpPr/>
              <p:nvPr/>
            </p:nvSpPr>
            <p:spPr>
              <a:xfrm>
                <a:off x="370266" y="3735501"/>
                <a:ext cx="3917671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6" name="Rectangle 65">
                <a:extLst>
                  <a:ext uri="{FF2B5EF4-FFF2-40B4-BE49-F238E27FC236}">
                    <a16:creationId xmlns:a16="http://schemas.microsoft.com/office/drawing/2014/main" id="{2B1E7AAB-1403-F046-98CC-6978E2294D8D}"/>
                  </a:ext>
                </a:extLst>
              </p:cNvPr>
              <p:cNvSpPr/>
              <p:nvPr/>
            </p:nvSpPr>
            <p:spPr>
              <a:xfrm>
                <a:off x="370266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31">
                <a:extLst>
                  <a:ext uri="{FF2B5EF4-FFF2-40B4-BE49-F238E27FC236}">
                    <a16:creationId xmlns:a16="http://schemas.microsoft.com/office/drawing/2014/main" id="{200AB70A-5A84-FF46-A6D6-D8A18FF63995}"/>
                  </a:ext>
                </a:extLst>
              </p:cNvPr>
              <p:cNvSpPr/>
              <p:nvPr/>
            </p:nvSpPr>
            <p:spPr>
              <a:xfrm>
                <a:off x="1370398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65">
                <a:extLst>
                  <a:ext uri="{FF2B5EF4-FFF2-40B4-BE49-F238E27FC236}">
                    <a16:creationId xmlns:a16="http://schemas.microsoft.com/office/drawing/2014/main" id="{5DC79FCE-E651-A346-B713-0EF756180EFF}"/>
                  </a:ext>
                </a:extLst>
              </p:cNvPr>
              <p:cNvSpPr/>
              <p:nvPr/>
            </p:nvSpPr>
            <p:spPr>
              <a:xfrm>
                <a:off x="236568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31">
                <a:extLst>
                  <a:ext uri="{FF2B5EF4-FFF2-40B4-BE49-F238E27FC236}">
                    <a16:creationId xmlns:a16="http://schemas.microsoft.com/office/drawing/2014/main" id="{1AA63CFE-986B-544F-8617-714B239516B0}"/>
                  </a:ext>
                </a:extLst>
              </p:cNvPr>
              <p:cNvSpPr/>
              <p:nvPr/>
            </p:nvSpPr>
            <p:spPr>
              <a:xfrm>
                <a:off x="874322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Rectangle 31">
              <a:extLst>
                <a:ext uri="{FF2B5EF4-FFF2-40B4-BE49-F238E27FC236}">
                  <a16:creationId xmlns:a16="http://schemas.microsoft.com/office/drawing/2014/main" id="{0E051D62-5883-D74E-A515-530A94125617}"/>
                </a:ext>
              </a:extLst>
            </p:cNvPr>
            <p:cNvSpPr/>
            <p:nvPr/>
          </p:nvSpPr>
          <p:spPr>
            <a:xfrm>
              <a:off x="366658" y="3090202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5D7833F3-BAD0-2F4C-98FB-86B68372E522}"/>
                </a:ext>
              </a:extLst>
            </p:cNvPr>
            <p:cNvSpPr/>
            <p:nvPr/>
          </p:nvSpPr>
          <p:spPr>
            <a:xfrm>
              <a:off x="869078" y="3090202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4" name="Rectangle 31">
              <a:extLst>
                <a:ext uri="{FF2B5EF4-FFF2-40B4-BE49-F238E27FC236}">
                  <a16:creationId xmlns:a16="http://schemas.microsoft.com/office/drawing/2014/main" id="{31C6CA07-1982-304B-9410-44B33D308C21}"/>
                </a:ext>
              </a:extLst>
            </p:cNvPr>
            <p:cNvSpPr/>
            <p:nvPr/>
          </p:nvSpPr>
          <p:spPr>
            <a:xfrm>
              <a:off x="1373134" y="3090202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0" name="Rectangle 107">
            <a:extLst>
              <a:ext uri="{FF2B5EF4-FFF2-40B4-BE49-F238E27FC236}">
                <a16:creationId xmlns:a16="http://schemas.microsoft.com/office/drawing/2014/main" id="{78B6D4ED-6685-284C-8330-D0F1E08CC5F0}"/>
              </a:ext>
            </a:extLst>
          </p:cNvPr>
          <p:cNvSpPr/>
          <p:nvPr/>
        </p:nvSpPr>
        <p:spPr>
          <a:xfrm>
            <a:off x="1969006" y="3648030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21" name="Rectangle 31">
            <a:extLst>
              <a:ext uri="{FF2B5EF4-FFF2-40B4-BE49-F238E27FC236}">
                <a16:creationId xmlns:a16="http://schemas.microsoft.com/office/drawing/2014/main" id="{F3B49C0D-A5AB-F349-B5E7-6B7E9ECC69E6}"/>
              </a:ext>
            </a:extLst>
          </p:cNvPr>
          <p:cNvSpPr/>
          <p:nvPr/>
        </p:nvSpPr>
        <p:spPr>
          <a:xfrm>
            <a:off x="2451790" y="3648030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Rectangle 31">
            <a:extLst>
              <a:ext uri="{FF2B5EF4-FFF2-40B4-BE49-F238E27FC236}">
                <a16:creationId xmlns:a16="http://schemas.microsoft.com/office/drawing/2014/main" id="{CA483ED9-6433-EF4F-BECE-BAF1F129D4CD}"/>
              </a:ext>
            </a:extLst>
          </p:cNvPr>
          <p:cNvSpPr/>
          <p:nvPr/>
        </p:nvSpPr>
        <p:spPr>
          <a:xfrm>
            <a:off x="2954636" y="3648030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Rectangle 107">
            <a:extLst>
              <a:ext uri="{FF2B5EF4-FFF2-40B4-BE49-F238E27FC236}">
                <a16:creationId xmlns:a16="http://schemas.microsoft.com/office/drawing/2014/main" id="{25C80490-7C6E-6943-A662-BC2CD0A47188}"/>
              </a:ext>
            </a:extLst>
          </p:cNvPr>
          <p:cNvSpPr/>
          <p:nvPr/>
        </p:nvSpPr>
        <p:spPr>
          <a:xfrm>
            <a:off x="3412323" y="3645257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24" name="Rectangle 31">
            <a:extLst>
              <a:ext uri="{FF2B5EF4-FFF2-40B4-BE49-F238E27FC236}">
                <a16:creationId xmlns:a16="http://schemas.microsoft.com/office/drawing/2014/main" id="{5D7E02C3-8FC7-7A44-8BEB-21B58EB667A1}"/>
              </a:ext>
            </a:extLst>
          </p:cNvPr>
          <p:cNvSpPr/>
          <p:nvPr/>
        </p:nvSpPr>
        <p:spPr>
          <a:xfrm>
            <a:off x="3901755" y="3645024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8" name="Gerade Verbindung mit Pfeil 12">
            <a:extLst>
              <a:ext uri="{FF2B5EF4-FFF2-40B4-BE49-F238E27FC236}">
                <a16:creationId xmlns:a16="http://schemas.microsoft.com/office/drawing/2014/main" id="{EE11C9A8-AB9B-A548-A917-23F890CA8F89}"/>
              </a:ext>
            </a:extLst>
          </p:cNvPr>
          <p:cNvCxnSpPr>
            <a:cxnSpLocks/>
          </p:cNvCxnSpPr>
          <p:nvPr/>
        </p:nvCxnSpPr>
        <p:spPr>
          <a:xfrm flipH="1">
            <a:off x="5927984" y="1527841"/>
            <a:ext cx="12168" cy="1626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">
            <a:extLst>
              <a:ext uri="{FF2B5EF4-FFF2-40B4-BE49-F238E27FC236}">
                <a16:creationId xmlns:a16="http://schemas.microsoft.com/office/drawing/2014/main" id="{876ECBCB-F397-FC4C-9223-BA4156A806DF}"/>
              </a:ext>
            </a:extLst>
          </p:cNvPr>
          <p:cNvCxnSpPr>
            <a:cxnSpLocks/>
          </p:cNvCxnSpPr>
          <p:nvPr/>
        </p:nvCxnSpPr>
        <p:spPr>
          <a:xfrm flipH="1">
            <a:off x="5919331" y="3717032"/>
            <a:ext cx="20821" cy="2149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21">
            <a:extLst>
              <a:ext uri="{FF2B5EF4-FFF2-40B4-BE49-F238E27FC236}">
                <a16:creationId xmlns:a16="http://schemas.microsoft.com/office/drawing/2014/main" id="{0210CB57-2DEF-CF4A-A96E-F90A41F9546B}"/>
              </a:ext>
            </a:extLst>
          </p:cNvPr>
          <p:cNvCxnSpPr>
            <a:cxnSpLocks/>
          </p:cNvCxnSpPr>
          <p:nvPr/>
        </p:nvCxnSpPr>
        <p:spPr>
          <a:xfrm flipH="1">
            <a:off x="5894367" y="4971321"/>
            <a:ext cx="2596944" cy="306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30">
            <a:extLst>
              <a:ext uri="{FF2B5EF4-FFF2-40B4-BE49-F238E27FC236}">
                <a16:creationId xmlns:a16="http://schemas.microsoft.com/office/drawing/2014/main" id="{4315110D-A0C2-8843-8F77-C20DE7D4D99B}"/>
              </a:ext>
            </a:extLst>
          </p:cNvPr>
          <p:cNvCxnSpPr/>
          <p:nvPr/>
        </p:nvCxnSpPr>
        <p:spPr>
          <a:xfrm>
            <a:off x="5915216" y="5419530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28">
            <a:extLst>
              <a:ext uri="{FF2B5EF4-FFF2-40B4-BE49-F238E27FC236}">
                <a16:creationId xmlns:a16="http://schemas.microsoft.com/office/drawing/2014/main" id="{242CD373-D4AE-BF42-A0D6-E73028A9E9D7}"/>
              </a:ext>
            </a:extLst>
          </p:cNvPr>
          <p:cNvSpPr txBox="1"/>
          <p:nvPr/>
        </p:nvSpPr>
        <p:spPr>
          <a:xfrm rot="396810">
            <a:off x="6727752" y="5275810"/>
            <a:ext cx="96391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Query-Rep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41EA33D-CFD7-C845-BBCA-B0BBBB3CCA0B}"/>
              </a:ext>
            </a:extLst>
          </p:cNvPr>
          <p:cNvGrpSpPr/>
          <p:nvPr/>
        </p:nvGrpSpPr>
        <p:grpSpPr>
          <a:xfrm>
            <a:off x="1270513" y="4143353"/>
            <a:ext cx="1835541" cy="822626"/>
            <a:chOff x="1270513" y="4564632"/>
            <a:chExt cx="1835541" cy="987393"/>
          </a:xfrm>
        </p:grpSpPr>
        <p:cxnSp>
          <p:nvCxnSpPr>
            <p:cNvPr id="97" name="Gerade Verbindung 49">
              <a:extLst>
                <a:ext uri="{FF2B5EF4-FFF2-40B4-BE49-F238E27FC236}">
                  <a16:creationId xmlns:a16="http://schemas.microsoft.com/office/drawing/2014/main" id="{1E1AB851-77BB-874E-BBAA-C7FF63139633}"/>
                </a:ext>
              </a:extLst>
            </p:cNvPr>
            <p:cNvCxnSpPr>
              <a:cxnSpLocks/>
            </p:cNvCxnSpPr>
            <p:nvPr/>
          </p:nvCxnSpPr>
          <p:spPr>
            <a:xfrm>
              <a:off x="1991026" y="4584094"/>
              <a:ext cx="1115028" cy="42495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50">
              <a:extLst>
                <a:ext uri="{FF2B5EF4-FFF2-40B4-BE49-F238E27FC236}">
                  <a16:creationId xmlns:a16="http://schemas.microsoft.com/office/drawing/2014/main" id="{77A74ACB-71B0-324E-8F20-B110633F0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513" y="4564632"/>
              <a:ext cx="206471" cy="44442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hteck 55">
              <a:extLst>
                <a:ext uri="{FF2B5EF4-FFF2-40B4-BE49-F238E27FC236}">
                  <a16:creationId xmlns:a16="http://schemas.microsoft.com/office/drawing/2014/main" id="{D2169372-56F0-504E-95B4-1AA1774F66C6}"/>
                </a:ext>
              </a:extLst>
            </p:cNvPr>
            <p:cNvSpPr/>
            <p:nvPr/>
          </p:nvSpPr>
          <p:spPr>
            <a:xfrm>
              <a:off x="1272764" y="4989570"/>
              <a:ext cx="772014" cy="562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Query 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 RN16s</a:t>
              </a:r>
            </a:p>
          </p:txBody>
        </p:sp>
        <p:sp>
          <p:nvSpPr>
            <p:cNvPr id="137" name="Rechteck 55">
              <a:extLst>
                <a:ext uri="{FF2B5EF4-FFF2-40B4-BE49-F238E27FC236}">
                  <a16:creationId xmlns:a16="http://schemas.microsoft.com/office/drawing/2014/main" id="{7A893DAD-438A-AC46-828D-A6214D20A9AA}"/>
                </a:ext>
              </a:extLst>
            </p:cNvPr>
            <p:cNvSpPr/>
            <p:nvPr/>
          </p:nvSpPr>
          <p:spPr>
            <a:xfrm>
              <a:off x="2045894" y="4989570"/>
              <a:ext cx="1060160" cy="562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ACK(RN16</a:t>
              </a:r>
              <a:r>
                <a:rPr lang="de-DE" sz="1100" baseline="-25000" dirty="0">
                  <a:solidFill>
                    <a:schemeClr val="tx1"/>
                  </a:solidFill>
                </a:rPr>
                <a:t>1</a:t>
              </a:r>
              <a:r>
                <a:rPr lang="de-DE" sz="11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+ EPC</a:t>
              </a:r>
              <a:r>
                <a:rPr lang="de-DE" sz="1100" baseline="-25000" dirty="0">
                  <a:solidFill>
                    <a:schemeClr val="tx1"/>
                  </a:solidFill>
                </a:rPr>
                <a:t>1</a:t>
              </a:r>
              <a:endParaRPr lang="en-US" sz="11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feld 29">
            <a:extLst>
              <a:ext uri="{FF2B5EF4-FFF2-40B4-BE49-F238E27FC236}">
                <a16:creationId xmlns:a16="http://schemas.microsoft.com/office/drawing/2014/main" id="{00C97372-1116-3740-B1F2-96D0F7C313ED}"/>
              </a:ext>
            </a:extLst>
          </p:cNvPr>
          <p:cNvSpPr txBox="1"/>
          <p:nvPr/>
        </p:nvSpPr>
        <p:spPr>
          <a:xfrm rot="21129546">
            <a:off x="6750790" y="4847458"/>
            <a:ext cx="5229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6" name="Textfeld 10">
            <a:extLst>
              <a:ext uri="{FF2B5EF4-FFF2-40B4-BE49-F238E27FC236}">
                <a16:creationId xmlns:a16="http://schemas.microsoft.com/office/drawing/2014/main" id="{B604B831-1E1B-2B48-AD36-3813B772435B}"/>
              </a:ext>
            </a:extLst>
          </p:cNvPr>
          <p:cNvSpPr txBox="1"/>
          <p:nvPr/>
        </p:nvSpPr>
        <p:spPr>
          <a:xfrm>
            <a:off x="5603780" y="3481263"/>
            <a:ext cx="7025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47" name="Textfeld 14">
            <a:extLst>
              <a:ext uri="{FF2B5EF4-FFF2-40B4-BE49-F238E27FC236}">
                <a16:creationId xmlns:a16="http://schemas.microsoft.com/office/drawing/2014/main" id="{00AC9033-1544-E442-92DB-0A80DED9B5FA}"/>
              </a:ext>
            </a:extLst>
          </p:cNvPr>
          <p:cNvSpPr txBox="1"/>
          <p:nvPr/>
        </p:nvSpPr>
        <p:spPr>
          <a:xfrm>
            <a:off x="8247621" y="3464066"/>
            <a:ext cx="50084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pic>
        <p:nvPicPr>
          <p:cNvPr id="148" name="Grafik 8">
            <a:extLst>
              <a:ext uri="{FF2B5EF4-FFF2-40B4-BE49-F238E27FC236}">
                <a16:creationId xmlns:a16="http://schemas.microsoft.com/office/drawing/2014/main" id="{E36F573A-F89C-DB41-9010-A9D7E6EDE9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4" y="5389427"/>
            <a:ext cx="300320" cy="469556"/>
          </a:xfrm>
          <a:prstGeom prst="rect">
            <a:avLst/>
          </a:prstGeom>
        </p:spPr>
      </p:pic>
      <p:sp>
        <p:nvSpPr>
          <p:cNvPr id="149" name="Textfeld 9">
            <a:extLst>
              <a:ext uri="{FF2B5EF4-FFF2-40B4-BE49-F238E27FC236}">
                <a16:creationId xmlns:a16="http://schemas.microsoft.com/office/drawing/2014/main" id="{C1728F84-3691-CB44-B4F4-432D0C985ADD}"/>
              </a:ext>
            </a:extLst>
          </p:cNvPr>
          <p:cNvSpPr txBox="1"/>
          <p:nvPr/>
        </p:nvSpPr>
        <p:spPr>
          <a:xfrm>
            <a:off x="690312" y="5504178"/>
            <a:ext cx="435268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00000"/>
                </a:solidFill>
                <a:latin typeface="Calibri" panose="020F0502020204030204" pitchFamily="34" charset="0"/>
              </a:rPr>
              <a:t>Can we Acknowledge more than one tag per slot?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745698D-7A8D-D645-9DC7-0F7F863942A8}"/>
              </a:ext>
            </a:extLst>
          </p:cNvPr>
          <p:cNvCxnSpPr/>
          <p:nvPr/>
        </p:nvCxnSpPr>
        <p:spPr bwMode="auto">
          <a:xfrm flipH="1">
            <a:off x="6316176" y="1942170"/>
            <a:ext cx="1793145" cy="35715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E39A129-512B-084A-BA87-9F9558C3E393}"/>
              </a:ext>
            </a:extLst>
          </p:cNvPr>
          <p:cNvCxnSpPr>
            <a:cxnSpLocks/>
          </p:cNvCxnSpPr>
          <p:nvPr/>
        </p:nvCxnSpPr>
        <p:spPr bwMode="auto">
          <a:xfrm flipH="1">
            <a:off x="6281058" y="2067390"/>
            <a:ext cx="1891929" cy="121818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F561A93-053F-A347-94DA-18EF2A3991AB}"/>
              </a:ext>
            </a:extLst>
          </p:cNvPr>
          <p:cNvGrpSpPr/>
          <p:nvPr/>
        </p:nvGrpSpPr>
        <p:grpSpPr>
          <a:xfrm rot="321201">
            <a:off x="6976868" y="4088204"/>
            <a:ext cx="1131864" cy="357156"/>
            <a:chOff x="6250460" y="4123858"/>
            <a:chExt cx="1891929" cy="357156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3D3F8A2-5F10-7847-AD04-0AB571AE4B9B}"/>
                </a:ext>
              </a:extLst>
            </p:cNvPr>
            <p:cNvCxnSpPr/>
            <p:nvPr/>
          </p:nvCxnSpPr>
          <p:spPr bwMode="auto">
            <a:xfrm flipH="1">
              <a:off x="6285578" y="4123858"/>
              <a:ext cx="1793145" cy="357156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981BA28-06BE-394E-BF2F-7A563A6155A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250460" y="4249078"/>
              <a:ext cx="1891929" cy="12181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B369EF4-0BDC-BF4B-AEC4-FC22A3FCCDDF}"/>
              </a:ext>
            </a:extLst>
          </p:cNvPr>
          <p:cNvSpPr/>
          <p:nvPr/>
        </p:nvSpPr>
        <p:spPr bwMode="auto">
          <a:xfrm rot="21142422">
            <a:off x="6306280" y="4251611"/>
            <a:ext cx="508489" cy="27822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B24D70D-EC99-5241-A8B4-E484B7836283}"/>
              </a:ext>
            </a:extLst>
          </p:cNvPr>
          <p:cNvSpPr/>
          <p:nvPr/>
        </p:nvSpPr>
        <p:spPr bwMode="auto">
          <a:xfrm>
            <a:off x="4438161" y="2501724"/>
            <a:ext cx="1266204" cy="287109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Discard all tags</a:t>
            </a:r>
          </a:p>
        </p:txBody>
      </p:sp>
      <p:sp>
        <p:nvSpPr>
          <p:cNvPr id="163" name="Pfeil nach rechts 4">
            <a:extLst>
              <a:ext uri="{FF2B5EF4-FFF2-40B4-BE49-F238E27FC236}">
                <a16:creationId xmlns:a16="http://schemas.microsoft.com/office/drawing/2014/main" id="{55E5D502-BB55-DB41-A563-792D2656A91F}"/>
              </a:ext>
            </a:extLst>
          </p:cNvPr>
          <p:cNvSpPr/>
          <p:nvPr/>
        </p:nvSpPr>
        <p:spPr>
          <a:xfrm>
            <a:off x="5724128" y="2512180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84CF8FAC-AEA3-FE4C-A145-9174523F920C}"/>
              </a:ext>
            </a:extLst>
          </p:cNvPr>
          <p:cNvSpPr/>
          <p:nvPr/>
        </p:nvSpPr>
        <p:spPr bwMode="auto">
          <a:xfrm>
            <a:off x="4425563" y="4619838"/>
            <a:ext cx="1266204" cy="287109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ACK single tag</a:t>
            </a:r>
          </a:p>
        </p:txBody>
      </p:sp>
      <p:sp>
        <p:nvSpPr>
          <p:cNvPr id="165" name="Pfeil nach rechts 4">
            <a:extLst>
              <a:ext uri="{FF2B5EF4-FFF2-40B4-BE49-F238E27FC236}">
                <a16:creationId xmlns:a16="http://schemas.microsoft.com/office/drawing/2014/main" id="{C6A9DF16-6314-3147-B3D5-83B89FCAB317}"/>
              </a:ext>
            </a:extLst>
          </p:cNvPr>
          <p:cNvSpPr/>
          <p:nvPr/>
        </p:nvSpPr>
        <p:spPr>
          <a:xfrm>
            <a:off x="5711530" y="4630294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63" grpId="0" animBg="1"/>
      <p:bldP spid="1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elle 37">
            <a:extLst>
              <a:ext uri="{FF2B5EF4-FFF2-40B4-BE49-F238E27FC236}">
                <a16:creationId xmlns:a16="http://schemas.microsoft.com/office/drawing/2014/main" id="{C5BBCAE2-9758-244A-95CC-4F240BB82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38601"/>
              </p:ext>
            </p:extLst>
          </p:nvPr>
        </p:nvGraphicFramePr>
        <p:xfrm>
          <a:off x="233293" y="1268760"/>
          <a:ext cx="2322483" cy="7636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0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5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 Command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bits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1110001001100000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Gerade Verbindung mit Pfeil 39">
            <a:extLst>
              <a:ext uri="{FF2B5EF4-FFF2-40B4-BE49-F238E27FC236}">
                <a16:creationId xmlns:a16="http://schemas.microsoft.com/office/drawing/2014/main" id="{11ABE4FF-1285-0943-9B32-4A6D82FB7C4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107336" y="1332589"/>
            <a:ext cx="36508" cy="45446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40">
            <a:extLst>
              <a:ext uri="{FF2B5EF4-FFF2-40B4-BE49-F238E27FC236}">
                <a16:creationId xmlns:a16="http://schemas.microsoft.com/office/drawing/2014/main" id="{D6F999F0-708F-2343-A027-F9B3DF98EB18}"/>
              </a:ext>
            </a:extLst>
          </p:cNvPr>
          <p:cNvSpPr txBox="1"/>
          <p:nvPr/>
        </p:nvSpPr>
        <p:spPr>
          <a:xfrm>
            <a:off x="2602557" y="1032991"/>
            <a:ext cx="7025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5" name="Textfeld 41">
            <a:extLst>
              <a:ext uri="{FF2B5EF4-FFF2-40B4-BE49-F238E27FC236}">
                <a16:creationId xmlns:a16="http://schemas.microsoft.com/office/drawing/2014/main" id="{32B5ECBE-53AA-3349-B743-572451808833}"/>
              </a:ext>
            </a:extLst>
          </p:cNvPr>
          <p:cNvSpPr txBox="1"/>
          <p:nvPr/>
        </p:nvSpPr>
        <p:spPr>
          <a:xfrm>
            <a:off x="5781224" y="1032991"/>
            <a:ext cx="50084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7" name="Textfeld 43">
            <a:extLst>
              <a:ext uri="{FF2B5EF4-FFF2-40B4-BE49-F238E27FC236}">
                <a16:creationId xmlns:a16="http://schemas.microsoft.com/office/drawing/2014/main" id="{04187D73-D545-554A-B0F0-E008D67604FC}"/>
              </a:ext>
            </a:extLst>
          </p:cNvPr>
          <p:cNvSpPr txBox="1"/>
          <p:nvPr/>
        </p:nvSpPr>
        <p:spPr>
          <a:xfrm>
            <a:off x="5883997" y="5877272"/>
            <a:ext cx="51969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19" name="Gerade Verbindung mit Pfeil 45">
            <a:extLst>
              <a:ext uri="{FF2B5EF4-FFF2-40B4-BE49-F238E27FC236}">
                <a16:creationId xmlns:a16="http://schemas.microsoft.com/office/drawing/2014/main" id="{48D5CC62-B001-C24F-9917-5A61FB7CE567}"/>
              </a:ext>
            </a:extLst>
          </p:cNvPr>
          <p:cNvCxnSpPr>
            <a:cxnSpLocks/>
          </p:cNvCxnSpPr>
          <p:nvPr/>
        </p:nvCxnSpPr>
        <p:spPr>
          <a:xfrm>
            <a:off x="3010992" y="1412776"/>
            <a:ext cx="3058773" cy="2802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46">
            <a:extLst>
              <a:ext uri="{FF2B5EF4-FFF2-40B4-BE49-F238E27FC236}">
                <a16:creationId xmlns:a16="http://schemas.microsoft.com/office/drawing/2014/main" id="{C08C631B-C0AB-4347-9DD8-1D8EC867C38E}"/>
              </a:ext>
            </a:extLst>
          </p:cNvPr>
          <p:cNvCxnSpPr>
            <a:cxnSpLocks/>
          </p:cNvCxnSpPr>
          <p:nvPr/>
        </p:nvCxnSpPr>
        <p:spPr>
          <a:xfrm>
            <a:off x="3010992" y="1925053"/>
            <a:ext cx="3096344" cy="279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49">
            <a:extLst>
              <a:ext uri="{FF2B5EF4-FFF2-40B4-BE49-F238E27FC236}">
                <a16:creationId xmlns:a16="http://schemas.microsoft.com/office/drawing/2014/main" id="{165FA0DD-4915-AE4F-B1C2-FC15EFDB0A43}"/>
              </a:ext>
            </a:extLst>
          </p:cNvPr>
          <p:cNvSpPr txBox="1"/>
          <p:nvPr/>
        </p:nvSpPr>
        <p:spPr>
          <a:xfrm rot="382277">
            <a:off x="3931637" y="1313811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3" name="Textfeld 50">
            <a:extLst>
              <a:ext uri="{FF2B5EF4-FFF2-40B4-BE49-F238E27FC236}">
                <a16:creationId xmlns:a16="http://schemas.microsoft.com/office/drawing/2014/main" id="{A70822B3-B47E-2B48-8F85-BDBC5D28C474}"/>
              </a:ext>
            </a:extLst>
          </p:cNvPr>
          <p:cNvSpPr txBox="1"/>
          <p:nvPr/>
        </p:nvSpPr>
        <p:spPr>
          <a:xfrm rot="323545">
            <a:off x="3902600" y="1765969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cxnSp>
        <p:nvCxnSpPr>
          <p:cNvPr id="24" name="Gerade Verbindung mit Pfeil 60">
            <a:extLst>
              <a:ext uri="{FF2B5EF4-FFF2-40B4-BE49-F238E27FC236}">
                <a16:creationId xmlns:a16="http://schemas.microsoft.com/office/drawing/2014/main" id="{AB3161B8-4833-E743-A457-2DE2CFFB9527}"/>
              </a:ext>
            </a:extLst>
          </p:cNvPr>
          <p:cNvCxnSpPr>
            <a:cxnSpLocks/>
          </p:cNvCxnSpPr>
          <p:nvPr/>
        </p:nvCxnSpPr>
        <p:spPr>
          <a:xfrm>
            <a:off x="3010992" y="1293920"/>
            <a:ext cx="0" cy="46231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feil nach rechts 4">
            <a:extLst>
              <a:ext uri="{FF2B5EF4-FFF2-40B4-BE49-F238E27FC236}">
                <a16:creationId xmlns:a16="http://schemas.microsoft.com/office/drawing/2014/main" id="{AC6CF2E8-BB7A-DC47-98CF-30FBC67871B0}"/>
              </a:ext>
            </a:extLst>
          </p:cNvPr>
          <p:cNvSpPr/>
          <p:nvPr/>
        </p:nvSpPr>
        <p:spPr>
          <a:xfrm>
            <a:off x="2696314" y="1332589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Placeholder 10">
            <a:extLst>
              <a:ext uri="{FF2B5EF4-FFF2-40B4-BE49-F238E27FC236}">
                <a16:creationId xmlns:a16="http://schemas.microsoft.com/office/drawing/2014/main" id="{1A7A40C9-DD1F-5244-AE0F-D8438F511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C53EE10-C346-D540-B5F5-F6B984FD6473}"/>
              </a:ext>
            </a:extLst>
          </p:cNvPr>
          <p:cNvSpPr/>
          <p:nvPr/>
        </p:nvSpPr>
        <p:spPr bwMode="auto">
          <a:xfrm>
            <a:off x="6354075" y="1484784"/>
            <a:ext cx="2536265" cy="438357"/>
          </a:xfrm>
          <a:prstGeom prst="roundRect">
            <a:avLst/>
          </a:prstGeom>
          <a:solidFill>
            <a:schemeClr val="accent5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 New tags switched to the modified mode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 Conventional tags neglect it</a:t>
            </a:r>
          </a:p>
        </p:txBody>
      </p:sp>
      <p:sp>
        <p:nvSpPr>
          <p:cNvPr id="34" name="Pfeil nach rechts 4">
            <a:extLst>
              <a:ext uri="{FF2B5EF4-FFF2-40B4-BE49-F238E27FC236}">
                <a16:creationId xmlns:a16="http://schemas.microsoft.com/office/drawing/2014/main" id="{F9CE9E54-A234-D442-9B85-66E67F11BFD1}"/>
              </a:ext>
            </a:extLst>
          </p:cNvPr>
          <p:cNvSpPr/>
          <p:nvPr/>
        </p:nvSpPr>
        <p:spPr>
          <a:xfrm>
            <a:off x="6132350" y="1569223"/>
            <a:ext cx="195861" cy="22254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D49C14-41A7-6742-9A07-357352DDAEAB}"/>
              </a:ext>
            </a:extLst>
          </p:cNvPr>
          <p:cNvGrpSpPr/>
          <p:nvPr/>
        </p:nvGrpSpPr>
        <p:grpSpPr>
          <a:xfrm rot="277911">
            <a:off x="3018307" y="2328697"/>
            <a:ext cx="3089029" cy="546122"/>
            <a:chOff x="3018307" y="2034788"/>
            <a:chExt cx="3089029" cy="546122"/>
          </a:xfrm>
        </p:grpSpPr>
        <p:cxnSp>
          <p:nvCxnSpPr>
            <p:cNvPr id="35" name="Gerade Verbindung mit Pfeil 47">
              <a:extLst>
                <a:ext uri="{FF2B5EF4-FFF2-40B4-BE49-F238E27FC236}">
                  <a16:creationId xmlns:a16="http://schemas.microsoft.com/office/drawing/2014/main" id="{6B707A92-5919-9B41-9120-776CA73F76ED}"/>
                </a:ext>
              </a:extLst>
            </p:cNvPr>
            <p:cNvCxnSpPr/>
            <p:nvPr/>
          </p:nvCxnSpPr>
          <p:spPr>
            <a:xfrm flipH="1">
              <a:off x="3018307" y="2148862"/>
              <a:ext cx="3089029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51">
              <a:extLst>
                <a:ext uri="{FF2B5EF4-FFF2-40B4-BE49-F238E27FC236}">
                  <a16:creationId xmlns:a16="http://schemas.microsoft.com/office/drawing/2014/main" id="{8E3EBDCB-B3A5-0E4A-A888-47C5DAB579D0}"/>
                </a:ext>
              </a:extLst>
            </p:cNvPr>
            <p:cNvSpPr txBox="1"/>
            <p:nvPr/>
          </p:nvSpPr>
          <p:spPr>
            <a:xfrm rot="21129546">
              <a:off x="3598288" y="2034788"/>
              <a:ext cx="1986441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RN16</a:t>
              </a:r>
              <a:r>
                <a: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+RN16</a:t>
              </a:r>
              <a:r>
                <a: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+….+RN16</a:t>
              </a:r>
              <a:r>
                <a: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0299763-DFA3-9840-8EC6-65D267640BE6}"/>
              </a:ext>
            </a:extLst>
          </p:cNvPr>
          <p:cNvSpPr/>
          <p:nvPr/>
        </p:nvSpPr>
        <p:spPr bwMode="auto">
          <a:xfrm>
            <a:off x="6403691" y="2204864"/>
            <a:ext cx="1194785" cy="1957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Pilot       (optional)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A66E3A-AB48-444B-BBC5-48F1ED94DCF4}"/>
              </a:ext>
            </a:extLst>
          </p:cNvPr>
          <p:cNvSpPr/>
          <p:nvPr/>
        </p:nvSpPr>
        <p:spPr bwMode="auto">
          <a:xfrm>
            <a:off x="8244408" y="2204864"/>
            <a:ext cx="648072" cy="1957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elle 23">
                <a:extLst>
                  <a:ext uri="{FF2B5EF4-FFF2-40B4-BE49-F238E27FC236}">
                    <a16:creationId xmlns:a16="http://schemas.microsoft.com/office/drawing/2014/main" id="{31BBFCAC-D75A-D14A-97A0-7CFBF70DF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809389"/>
                  </p:ext>
                </p:extLst>
              </p:nvPr>
            </p:nvGraphicFramePr>
            <p:xfrm>
              <a:off x="7270159" y="2693822"/>
              <a:ext cx="165618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040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0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0 0 0 0 0 0 0 0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</a:t>
                          </a:r>
                          <a:r>
                            <a:rPr lang="en-US" sz="1200" baseline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 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69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0 1 0 0 0 1 0 0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86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0 1 0 1 0 1 0 1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171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1 0 1 0 1 0 1 0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188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1 0 1 1 1 0 1 1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239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1 1 1 0 1 1 1 0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256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1 1 1 1 1 1 1 1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elle 23">
                <a:extLst>
                  <a:ext uri="{FF2B5EF4-FFF2-40B4-BE49-F238E27FC236}">
                    <a16:creationId xmlns:a16="http://schemas.microsoft.com/office/drawing/2014/main" id="{31BBFCAC-D75A-D14A-97A0-7CFBF70DF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809389"/>
                  </p:ext>
                </p:extLst>
              </p:nvPr>
            </p:nvGraphicFramePr>
            <p:xfrm>
              <a:off x="7270159" y="2693822"/>
              <a:ext cx="165618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040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26667" r="-230000" b="-7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0 0 0 0 0 0 0 0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135714" r="-230000" b="-6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</a:t>
                          </a:r>
                          <a:r>
                            <a:rPr lang="en-US" sz="1200" baseline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 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220000" r="-230000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0 1 0 0 0 1 0 0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342857" r="-230000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0 1 0 1 0 1 0 1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413333" r="-23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1 0 1 0 1 0 1 0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550000" r="-230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1 0 1 1 1 0 1 1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606667" r="-230000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1 1 1 0 1 1 1 0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757143" r="-230000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1 1 1 1 1 1 1 1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46E86A-6487-8544-BB3A-1A25ACABF0A8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414918"/>
            <a:ext cx="462314" cy="2898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233A28-5F24-6F46-BD24-F59EB81ED89F}"/>
              </a:ext>
            </a:extLst>
          </p:cNvPr>
          <p:cNvCxnSpPr>
            <a:cxnSpLocks/>
          </p:cNvCxnSpPr>
          <p:nvPr/>
        </p:nvCxnSpPr>
        <p:spPr bwMode="auto">
          <a:xfrm>
            <a:off x="7598476" y="2414918"/>
            <a:ext cx="1327867" cy="26554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431677A-D3C3-374E-BE4E-B90410BE4CA3}"/>
              </a:ext>
            </a:extLst>
          </p:cNvPr>
          <p:cNvSpPr/>
          <p:nvPr/>
        </p:nvSpPr>
        <p:spPr bwMode="auto">
          <a:xfrm>
            <a:off x="7598477" y="2204864"/>
            <a:ext cx="648072" cy="1957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preamble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8E4927-8FC5-8B4D-ADA4-898A9E244525}"/>
              </a:ext>
            </a:extLst>
          </p:cNvPr>
          <p:cNvCxnSpPr/>
          <p:nvPr/>
        </p:nvCxnSpPr>
        <p:spPr bwMode="auto">
          <a:xfrm>
            <a:off x="6403691" y="2132856"/>
            <a:ext cx="119478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00EA7-1EE5-2347-A519-6E0E3B07F6E0}"/>
              </a:ext>
            </a:extLst>
          </p:cNvPr>
          <p:cNvCxnSpPr>
            <a:cxnSpLocks/>
          </p:cNvCxnSpPr>
          <p:nvPr/>
        </p:nvCxnSpPr>
        <p:spPr bwMode="auto">
          <a:xfrm>
            <a:off x="7598476" y="2132856"/>
            <a:ext cx="64593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284994-458A-0D47-A2CA-804201A3042A}"/>
              </a:ext>
            </a:extLst>
          </p:cNvPr>
          <p:cNvCxnSpPr>
            <a:cxnSpLocks/>
          </p:cNvCxnSpPr>
          <p:nvPr/>
        </p:nvCxnSpPr>
        <p:spPr bwMode="auto">
          <a:xfrm>
            <a:off x="8244408" y="2132856"/>
            <a:ext cx="64593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FE7B9A0-ED7F-1A4A-BCB4-C63A6ACB8082}"/>
              </a:ext>
            </a:extLst>
          </p:cNvPr>
          <p:cNvCxnSpPr/>
          <p:nvPr/>
        </p:nvCxnSpPr>
        <p:spPr bwMode="auto">
          <a:xfrm>
            <a:off x="6804248" y="2204864"/>
            <a:ext cx="0" cy="195766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B5E5EC-D5E5-ED43-B952-36E7976CE30A}"/>
              </a:ext>
            </a:extLst>
          </p:cNvPr>
          <p:cNvCxnSpPr>
            <a:cxnSpLocks/>
          </p:cNvCxnSpPr>
          <p:nvPr/>
        </p:nvCxnSpPr>
        <p:spPr bwMode="auto">
          <a:xfrm>
            <a:off x="7054829" y="2564904"/>
            <a:ext cx="113484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0F7709-D657-2848-AB99-24B8B4442234}"/>
              </a:ext>
            </a:extLst>
          </p:cNvPr>
          <p:cNvSpPr txBox="1"/>
          <p:nvPr/>
        </p:nvSpPr>
        <p:spPr>
          <a:xfrm>
            <a:off x="7264684" y="2378333"/>
            <a:ext cx="46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bits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225AEF-98B3-8C46-A3D5-CF9A0AE0E64A}"/>
              </a:ext>
            </a:extLst>
          </p:cNvPr>
          <p:cNvSpPr txBox="1"/>
          <p:nvPr/>
        </p:nvSpPr>
        <p:spPr>
          <a:xfrm>
            <a:off x="6671234" y="1948154"/>
            <a:ext cx="59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bits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4A4ECA-05E1-1B45-AA7C-244A8DAC757B}"/>
              </a:ext>
            </a:extLst>
          </p:cNvPr>
          <p:cNvSpPr txBox="1"/>
          <p:nvPr/>
        </p:nvSpPr>
        <p:spPr>
          <a:xfrm>
            <a:off x="7723073" y="1944191"/>
            <a:ext cx="46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bits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5CEDE2-B818-D741-8E44-9ABAD6A89C96}"/>
              </a:ext>
            </a:extLst>
          </p:cNvPr>
          <p:cNvSpPr txBox="1"/>
          <p:nvPr/>
        </p:nvSpPr>
        <p:spPr>
          <a:xfrm>
            <a:off x="8370756" y="1948154"/>
            <a:ext cx="555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bits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2EC1B1-85BB-BD42-92E5-30DA5065821A}"/>
              </a:ext>
            </a:extLst>
          </p:cNvPr>
          <p:cNvSpPr txBox="1"/>
          <p:nvPr/>
        </p:nvSpPr>
        <p:spPr>
          <a:xfrm>
            <a:off x="6228184" y="2564904"/>
            <a:ext cx="94843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CA" sz="800" b="1" dirty="0">
                <a:solidFill>
                  <a:srgbClr val="FF0000"/>
                </a:solidFill>
                <a:latin typeface="Calibri" pitchFamily="34" charset="0"/>
              </a:rPr>
              <a:t>Conventional pilot</a:t>
            </a:r>
          </a:p>
        </p:txBody>
      </p:sp>
      <p:sp>
        <p:nvSpPr>
          <p:cNvPr id="67" name="Pfeil nach rechts 4">
            <a:extLst>
              <a:ext uri="{FF2B5EF4-FFF2-40B4-BE49-F238E27FC236}">
                <a16:creationId xmlns:a16="http://schemas.microsoft.com/office/drawing/2014/main" id="{5E8C1D9F-9520-EC47-B9BE-9016577CB868}"/>
              </a:ext>
            </a:extLst>
          </p:cNvPr>
          <p:cNvSpPr/>
          <p:nvPr/>
        </p:nvSpPr>
        <p:spPr>
          <a:xfrm>
            <a:off x="7045585" y="2697556"/>
            <a:ext cx="195861" cy="22254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39">
            <a:extLst>
              <a:ext uri="{FF2B5EF4-FFF2-40B4-BE49-F238E27FC236}">
                <a16:creationId xmlns:a16="http://schemas.microsoft.com/office/drawing/2014/main" id="{012ED756-C776-5841-A0D1-32DC9F7C8C5E}"/>
              </a:ext>
            </a:extLst>
          </p:cNvPr>
          <p:cNvSpPr txBox="1"/>
          <p:nvPr/>
        </p:nvSpPr>
        <p:spPr>
          <a:xfrm>
            <a:off x="7192676" y="4178115"/>
            <a:ext cx="1861206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8-bits orthogonal pilot [J. </a:t>
            </a:r>
            <a:r>
              <a:rPr lang="en-US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Kaitovic</a:t>
            </a:r>
            <a:r>
              <a:rPr lang="en-US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02A58EBC-8DCB-C143-B33E-D85DBE2ADCC7}"/>
                  </a:ext>
                </a:extLst>
              </p:cNvPr>
              <p:cNvSpPr/>
              <p:nvPr/>
            </p:nvSpPr>
            <p:spPr bwMode="auto">
              <a:xfrm>
                <a:off x="208459" y="2564904"/>
                <a:ext cx="2469705" cy="362172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Counts the number of resolved tags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𝑠𝑜𝑙</m:t>
                        </m:r>
                      </m:sub>
                    </m:sSub>
                    <m:r>
                      <a:rPr lang="de-DE" sz="1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000" kern="0" dirty="0"/>
                  <a:t>- Sends the first ACK command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02A58EBC-8DCB-C143-B33E-D85DBE2A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459" y="2564904"/>
                <a:ext cx="2469705" cy="362172"/>
              </a:xfrm>
              <a:prstGeom prst="roundRect">
                <a:avLst/>
              </a:prstGeom>
              <a:blipFill>
                <a:blip r:embed="rId5"/>
                <a:stretch>
                  <a:fillRect l="-1515" b="-6452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Pfeil nach rechts 4">
            <a:extLst>
              <a:ext uri="{FF2B5EF4-FFF2-40B4-BE49-F238E27FC236}">
                <a16:creationId xmlns:a16="http://schemas.microsoft.com/office/drawing/2014/main" id="{31D157FE-C215-D541-8234-FB1D93539B04}"/>
              </a:ext>
            </a:extLst>
          </p:cNvPr>
          <p:cNvSpPr/>
          <p:nvPr/>
        </p:nvSpPr>
        <p:spPr>
          <a:xfrm>
            <a:off x="2719288" y="2653377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Gerade Verbindung mit Pfeil 30">
            <a:extLst>
              <a:ext uri="{FF2B5EF4-FFF2-40B4-BE49-F238E27FC236}">
                <a16:creationId xmlns:a16="http://schemas.microsoft.com/office/drawing/2014/main" id="{00397B87-A8E8-3543-B391-37278516F01B}"/>
              </a:ext>
            </a:extLst>
          </p:cNvPr>
          <p:cNvCxnSpPr>
            <a:cxnSpLocks/>
          </p:cNvCxnSpPr>
          <p:nvPr/>
        </p:nvCxnSpPr>
        <p:spPr>
          <a:xfrm>
            <a:off x="3027275" y="3084455"/>
            <a:ext cx="3094421" cy="200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28">
            <a:extLst>
              <a:ext uri="{FF2B5EF4-FFF2-40B4-BE49-F238E27FC236}">
                <a16:creationId xmlns:a16="http://schemas.microsoft.com/office/drawing/2014/main" id="{13CBE96F-AFC6-1043-9483-BAED7BCFC6DC}"/>
              </a:ext>
            </a:extLst>
          </p:cNvPr>
          <p:cNvSpPr txBox="1"/>
          <p:nvPr/>
        </p:nvSpPr>
        <p:spPr>
          <a:xfrm rot="267795">
            <a:off x="4166254" y="2682887"/>
            <a:ext cx="104252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73" name="Gerade Verbindung mit Pfeil 21">
            <a:extLst>
              <a:ext uri="{FF2B5EF4-FFF2-40B4-BE49-F238E27FC236}">
                <a16:creationId xmlns:a16="http://schemas.microsoft.com/office/drawing/2014/main" id="{56851DD7-5C59-D84F-ACEC-149D547052C3}"/>
              </a:ext>
            </a:extLst>
          </p:cNvPr>
          <p:cNvCxnSpPr>
            <a:cxnSpLocks/>
          </p:cNvCxnSpPr>
          <p:nvPr/>
        </p:nvCxnSpPr>
        <p:spPr>
          <a:xfrm flipH="1">
            <a:off x="3001300" y="3367500"/>
            <a:ext cx="3106036" cy="2498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29">
            <a:extLst>
              <a:ext uri="{FF2B5EF4-FFF2-40B4-BE49-F238E27FC236}">
                <a16:creationId xmlns:a16="http://schemas.microsoft.com/office/drawing/2014/main" id="{9ADB8FFC-281F-5143-AEED-5D22B97CF9F0}"/>
              </a:ext>
            </a:extLst>
          </p:cNvPr>
          <p:cNvSpPr txBox="1"/>
          <p:nvPr/>
        </p:nvSpPr>
        <p:spPr>
          <a:xfrm>
            <a:off x="4405677" y="3191253"/>
            <a:ext cx="5229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AD59616-BE69-7944-A659-62C4973D52CD}"/>
              </a:ext>
            </a:extLst>
          </p:cNvPr>
          <p:cNvGrpSpPr/>
          <p:nvPr/>
        </p:nvGrpSpPr>
        <p:grpSpPr>
          <a:xfrm>
            <a:off x="179512" y="3068960"/>
            <a:ext cx="2586043" cy="1307617"/>
            <a:chOff x="263662" y="3645024"/>
            <a:chExt cx="4370534" cy="179756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CDF13B6-8B5B-DC40-8E79-6707B2C89EFD}"/>
                </a:ext>
              </a:extLst>
            </p:cNvPr>
            <p:cNvGrpSpPr/>
            <p:nvPr/>
          </p:nvGrpSpPr>
          <p:grpSpPr>
            <a:xfrm>
              <a:off x="480542" y="3648030"/>
              <a:ext cx="3921279" cy="502839"/>
              <a:chOff x="366658" y="3087429"/>
              <a:chExt cx="3921279" cy="502839"/>
            </a:xfrm>
          </p:grpSpPr>
          <p:grpSp>
            <p:nvGrpSpPr>
              <p:cNvPr id="81" name="Gruppieren 81">
                <a:extLst>
                  <a:ext uri="{FF2B5EF4-FFF2-40B4-BE49-F238E27FC236}">
                    <a16:creationId xmlns:a16="http://schemas.microsoft.com/office/drawing/2014/main" id="{0B8B05C1-E32A-8042-B9C9-DC6EC2396099}"/>
                  </a:ext>
                </a:extLst>
              </p:cNvPr>
              <p:cNvGrpSpPr/>
              <p:nvPr/>
            </p:nvGrpSpPr>
            <p:grpSpPr>
              <a:xfrm>
                <a:off x="370266" y="3087429"/>
                <a:ext cx="3917671" cy="500066"/>
                <a:chOff x="370266" y="3735501"/>
                <a:chExt cx="3917671" cy="500066"/>
              </a:xfrm>
            </p:grpSpPr>
            <p:sp>
              <p:nvSpPr>
                <p:cNvPr id="85" name="Rectangle 64">
                  <a:extLst>
                    <a:ext uri="{FF2B5EF4-FFF2-40B4-BE49-F238E27FC236}">
                      <a16:creationId xmlns:a16="http://schemas.microsoft.com/office/drawing/2014/main" id="{B6500C70-9B72-F84F-ABEC-9F278D98F485}"/>
                    </a:ext>
                  </a:extLst>
                </p:cNvPr>
                <p:cNvSpPr/>
                <p:nvPr/>
              </p:nvSpPr>
              <p:spPr>
                <a:xfrm>
                  <a:off x="370266" y="3735501"/>
                  <a:ext cx="3917671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" name="Rectangle 65">
                  <a:extLst>
                    <a:ext uri="{FF2B5EF4-FFF2-40B4-BE49-F238E27FC236}">
                      <a16:creationId xmlns:a16="http://schemas.microsoft.com/office/drawing/2014/main" id="{CA10D6DA-1AEB-9647-A973-423AF65BB47B}"/>
                    </a:ext>
                  </a:extLst>
                </p:cNvPr>
                <p:cNvSpPr/>
                <p:nvPr/>
              </p:nvSpPr>
              <p:spPr>
                <a:xfrm>
                  <a:off x="370266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31">
                  <a:extLst>
                    <a:ext uri="{FF2B5EF4-FFF2-40B4-BE49-F238E27FC236}">
                      <a16:creationId xmlns:a16="http://schemas.microsoft.com/office/drawing/2014/main" id="{8098D696-7CD9-5940-8A57-2C12374BF92D}"/>
                    </a:ext>
                  </a:extLst>
                </p:cNvPr>
                <p:cNvSpPr/>
                <p:nvPr/>
              </p:nvSpPr>
              <p:spPr>
                <a:xfrm>
                  <a:off x="1370398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65">
                  <a:extLst>
                    <a:ext uri="{FF2B5EF4-FFF2-40B4-BE49-F238E27FC236}">
                      <a16:creationId xmlns:a16="http://schemas.microsoft.com/office/drawing/2014/main" id="{F9152045-89FE-834F-B974-2964289AF929}"/>
                    </a:ext>
                  </a:extLst>
                </p:cNvPr>
                <p:cNvSpPr/>
                <p:nvPr/>
              </p:nvSpPr>
              <p:spPr>
                <a:xfrm>
                  <a:off x="2365687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31">
                  <a:extLst>
                    <a:ext uri="{FF2B5EF4-FFF2-40B4-BE49-F238E27FC236}">
                      <a16:creationId xmlns:a16="http://schemas.microsoft.com/office/drawing/2014/main" id="{098910F2-F23B-434C-8C12-33CF2FADEFC3}"/>
                    </a:ext>
                  </a:extLst>
                </p:cNvPr>
                <p:cNvSpPr/>
                <p:nvPr/>
              </p:nvSpPr>
              <p:spPr>
                <a:xfrm>
                  <a:off x="874322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Rectangle 31">
                <a:extLst>
                  <a:ext uri="{FF2B5EF4-FFF2-40B4-BE49-F238E27FC236}">
                    <a16:creationId xmlns:a16="http://schemas.microsoft.com/office/drawing/2014/main" id="{890B5DBD-C2DC-D04B-BBFF-E80D3E82ADED}"/>
                  </a:ext>
                </a:extLst>
              </p:cNvPr>
              <p:cNvSpPr/>
              <p:nvPr/>
            </p:nvSpPr>
            <p:spPr>
              <a:xfrm>
                <a:off x="366658" y="3090202"/>
                <a:ext cx="500066" cy="50006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</a:t>
                </a:r>
                <a:endParaRPr lang="en-CA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3" name="Rectangle 107">
                <a:extLst>
                  <a:ext uri="{FF2B5EF4-FFF2-40B4-BE49-F238E27FC236}">
                    <a16:creationId xmlns:a16="http://schemas.microsoft.com/office/drawing/2014/main" id="{19C27850-9645-9E4E-BF49-27CFF40E0A27}"/>
                  </a:ext>
                </a:extLst>
              </p:cNvPr>
              <p:cNvSpPr/>
              <p:nvPr/>
            </p:nvSpPr>
            <p:spPr>
              <a:xfrm>
                <a:off x="869078" y="3090202"/>
                <a:ext cx="500066" cy="5000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>
                    <a:solidFill>
                      <a:schemeClr val="tx1"/>
                    </a:solidFill>
                    <a:latin typeface="Calibri" panose="020F0502020204030204" pitchFamily="34" charset="0"/>
                  </a:rPr>
                  <a:t>E</a:t>
                </a:r>
              </a:p>
            </p:txBody>
          </p:sp>
          <p:sp>
            <p:nvSpPr>
              <p:cNvPr id="84" name="Rectangle 31">
                <a:extLst>
                  <a:ext uri="{FF2B5EF4-FFF2-40B4-BE49-F238E27FC236}">
                    <a16:creationId xmlns:a16="http://schemas.microsoft.com/office/drawing/2014/main" id="{988F9194-6608-9148-A1FA-E7637E5FB5C1}"/>
                  </a:ext>
                </a:extLst>
              </p:cNvPr>
              <p:cNvSpPr/>
              <p:nvPr/>
            </p:nvSpPr>
            <p:spPr>
              <a:xfrm>
                <a:off x="1373134" y="3090202"/>
                <a:ext cx="500066" cy="50006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</a:t>
                </a:r>
                <a:endParaRPr lang="en-CA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0" name="Rectangle 107">
              <a:extLst>
                <a:ext uri="{FF2B5EF4-FFF2-40B4-BE49-F238E27FC236}">
                  <a16:creationId xmlns:a16="http://schemas.microsoft.com/office/drawing/2014/main" id="{DC4A09BD-216D-C24E-A70B-C9B89DA7FA4A}"/>
                </a:ext>
              </a:extLst>
            </p:cNvPr>
            <p:cNvSpPr/>
            <p:nvPr/>
          </p:nvSpPr>
          <p:spPr>
            <a:xfrm>
              <a:off x="1969006" y="3648030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1" name="Rectangle 31">
              <a:extLst>
                <a:ext uri="{FF2B5EF4-FFF2-40B4-BE49-F238E27FC236}">
                  <a16:creationId xmlns:a16="http://schemas.microsoft.com/office/drawing/2014/main" id="{99AF067B-EF07-2F42-B7D6-EAABA6A23B2B}"/>
                </a:ext>
              </a:extLst>
            </p:cNvPr>
            <p:cNvSpPr/>
            <p:nvPr/>
          </p:nvSpPr>
          <p:spPr>
            <a:xfrm>
              <a:off x="2451790" y="3648030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" name="Rectangle 31">
              <a:extLst>
                <a:ext uri="{FF2B5EF4-FFF2-40B4-BE49-F238E27FC236}">
                  <a16:creationId xmlns:a16="http://schemas.microsoft.com/office/drawing/2014/main" id="{D08D4760-E9F8-3949-8A6C-DCA6E8EC0D7C}"/>
                </a:ext>
              </a:extLst>
            </p:cNvPr>
            <p:cNvSpPr/>
            <p:nvPr/>
          </p:nvSpPr>
          <p:spPr>
            <a:xfrm>
              <a:off x="2954636" y="3648030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" name="Rectangle 107">
              <a:extLst>
                <a:ext uri="{FF2B5EF4-FFF2-40B4-BE49-F238E27FC236}">
                  <a16:creationId xmlns:a16="http://schemas.microsoft.com/office/drawing/2014/main" id="{A176B434-404B-7647-A1D6-07692C335A02}"/>
                </a:ext>
              </a:extLst>
            </p:cNvPr>
            <p:cNvSpPr/>
            <p:nvPr/>
          </p:nvSpPr>
          <p:spPr>
            <a:xfrm>
              <a:off x="3412323" y="3645257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4" name="Rectangle 31">
              <a:extLst>
                <a:ext uri="{FF2B5EF4-FFF2-40B4-BE49-F238E27FC236}">
                  <a16:creationId xmlns:a16="http://schemas.microsoft.com/office/drawing/2014/main" id="{35B0515B-1A05-8544-9D73-7463703CA56F}"/>
                </a:ext>
              </a:extLst>
            </p:cNvPr>
            <p:cNvSpPr/>
            <p:nvPr/>
          </p:nvSpPr>
          <p:spPr>
            <a:xfrm>
              <a:off x="3901755" y="3645024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1B9E071-BB4C-3A4E-AB43-ACCF913D637A}"/>
                </a:ext>
              </a:extLst>
            </p:cNvPr>
            <p:cNvGrpSpPr/>
            <p:nvPr/>
          </p:nvGrpSpPr>
          <p:grpSpPr>
            <a:xfrm>
              <a:off x="263662" y="4143354"/>
              <a:ext cx="4370534" cy="1299233"/>
              <a:chOff x="263662" y="4564632"/>
              <a:chExt cx="4370534" cy="1559461"/>
            </a:xfrm>
          </p:grpSpPr>
          <p:cxnSp>
            <p:nvCxnSpPr>
              <p:cNvPr id="96" name="Gerade Verbindung 49">
                <a:extLst>
                  <a:ext uri="{FF2B5EF4-FFF2-40B4-BE49-F238E27FC236}">
                    <a16:creationId xmlns:a16="http://schemas.microsoft.com/office/drawing/2014/main" id="{8FD9CA63-5524-0849-A1F8-6B6C38B3B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025" y="4584094"/>
                <a:ext cx="2643171" cy="9716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50">
                <a:extLst>
                  <a:ext uri="{FF2B5EF4-FFF2-40B4-BE49-F238E27FC236}">
                    <a16:creationId xmlns:a16="http://schemas.microsoft.com/office/drawing/2014/main" id="{7CF7B6E1-6A15-0A4C-9B99-70CE7A7D5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665" y="4564632"/>
                <a:ext cx="1191321" cy="99114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hteck 55">
                <a:extLst>
                  <a:ext uri="{FF2B5EF4-FFF2-40B4-BE49-F238E27FC236}">
                    <a16:creationId xmlns:a16="http://schemas.microsoft.com/office/drawing/2014/main" id="{9ECBE5B2-1486-9542-AE29-054C642DC032}"/>
                  </a:ext>
                </a:extLst>
              </p:cNvPr>
              <p:cNvSpPr/>
              <p:nvPr/>
            </p:nvSpPr>
            <p:spPr>
              <a:xfrm>
                <a:off x="263662" y="5561632"/>
                <a:ext cx="890197" cy="562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Query 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RN16s</a:t>
                </a:r>
              </a:p>
            </p:txBody>
          </p:sp>
          <p:sp>
            <p:nvSpPr>
              <p:cNvPr id="99" name="Rechteck 55">
                <a:extLst>
                  <a:ext uri="{FF2B5EF4-FFF2-40B4-BE49-F238E27FC236}">
                    <a16:creationId xmlns:a16="http://schemas.microsoft.com/office/drawing/2014/main" id="{31204A0A-3667-D04F-BB5F-B072466C58EA}"/>
                  </a:ext>
                </a:extLst>
              </p:cNvPr>
              <p:cNvSpPr/>
              <p:nvPr/>
            </p:nvSpPr>
            <p:spPr>
              <a:xfrm>
                <a:off x="1154978" y="5561635"/>
                <a:ext cx="1267177" cy="562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ACK(RN16</a:t>
                </a:r>
                <a:r>
                  <a:rPr lang="de-DE" sz="8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EPC</a:t>
                </a:r>
                <a:r>
                  <a:rPr lang="de-DE" sz="8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8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01" name="Gerade Verbindung 36">
            <a:extLst>
              <a:ext uri="{FF2B5EF4-FFF2-40B4-BE49-F238E27FC236}">
                <a16:creationId xmlns:a16="http://schemas.microsoft.com/office/drawing/2014/main" id="{7CE2B5A1-C935-944E-A4EE-DE5617E7A683}"/>
              </a:ext>
            </a:extLst>
          </p:cNvPr>
          <p:cNvCxnSpPr/>
          <p:nvPr/>
        </p:nvCxnSpPr>
        <p:spPr>
          <a:xfrm>
            <a:off x="4566782" y="3651491"/>
            <a:ext cx="3943" cy="5040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30">
            <a:extLst>
              <a:ext uri="{FF2B5EF4-FFF2-40B4-BE49-F238E27FC236}">
                <a16:creationId xmlns:a16="http://schemas.microsoft.com/office/drawing/2014/main" id="{802151F9-2925-9645-ABCE-4D3F47126AC4}"/>
              </a:ext>
            </a:extLst>
          </p:cNvPr>
          <p:cNvCxnSpPr>
            <a:cxnSpLocks/>
          </p:cNvCxnSpPr>
          <p:nvPr/>
        </p:nvCxnSpPr>
        <p:spPr>
          <a:xfrm>
            <a:off x="3032678" y="4406992"/>
            <a:ext cx="3094421" cy="200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28">
                <a:extLst>
                  <a:ext uri="{FF2B5EF4-FFF2-40B4-BE49-F238E27FC236}">
                    <a16:creationId xmlns:a16="http://schemas.microsoft.com/office/drawing/2014/main" id="{0625A801-78B4-9F41-8FD4-43E1F706A453}"/>
                  </a:ext>
                </a:extLst>
              </p:cNvPr>
              <p:cNvSpPr txBox="1"/>
              <p:nvPr/>
            </p:nvSpPr>
            <p:spPr>
              <a:xfrm rot="267795">
                <a:off x="4096602" y="4232729"/>
                <a:ext cx="1221360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ACK(RN16</a:t>
                </a:r>
                <a14:m>
                  <m:oMath xmlns:m="http://schemas.openxmlformats.org/officeDocument/2006/math">
                    <m:r>
                      <a:rPr lang="en-US" sz="14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𝑅𝑠𝑜𝑙</m:t>
                    </m:r>
                  </m:oMath>
                </a14:m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3" name="Textfeld 28">
                <a:extLst>
                  <a:ext uri="{FF2B5EF4-FFF2-40B4-BE49-F238E27FC236}">
                    <a16:creationId xmlns:a16="http://schemas.microsoft.com/office/drawing/2014/main" id="{0625A801-78B4-9F41-8FD4-43E1F706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795">
                <a:off x="4096602" y="4232729"/>
                <a:ext cx="1221360" cy="307777"/>
              </a:xfrm>
              <a:prstGeom prst="rect">
                <a:avLst/>
              </a:prstGeom>
              <a:blipFill>
                <a:blip r:embed="rId6"/>
                <a:stretch>
                  <a:fillRect l="-2020"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Gerade Verbindung mit Pfeil 21">
            <a:extLst>
              <a:ext uri="{FF2B5EF4-FFF2-40B4-BE49-F238E27FC236}">
                <a16:creationId xmlns:a16="http://schemas.microsoft.com/office/drawing/2014/main" id="{B00F42B0-B47A-0743-96D6-2878B98C8FCC}"/>
              </a:ext>
            </a:extLst>
          </p:cNvPr>
          <p:cNvCxnSpPr>
            <a:cxnSpLocks/>
          </p:cNvCxnSpPr>
          <p:nvPr/>
        </p:nvCxnSpPr>
        <p:spPr>
          <a:xfrm flipH="1">
            <a:off x="3021063" y="4667720"/>
            <a:ext cx="3106036" cy="2498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29">
                <a:extLst>
                  <a:ext uri="{FF2B5EF4-FFF2-40B4-BE49-F238E27FC236}">
                    <a16:creationId xmlns:a16="http://schemas.microsoft.com/office/drawing/2014/main" id="{D81893CA-0222-1B4D-958E-FD5B37BE825C}"/>
                  </a:ext>
                </a:extLst>
              </p:cNvPr>
              <p:cNvSpPr txBox="1"/>
              <p:nvPr/>
            </p:nvSpPr>
            <p:spPr>
              <a:xfrm rot="21339518">
                <a:off x="4208299" y="4509134"/>
                <a:ext cx="701731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EPC</a:t>
                </a:r>
                <a14:m>
                  <m:oMath xmlns:m="http://schemas.openxmlformats.org/officeDocument/2006/math">
                    <m:r>
                      <a:rPr lang="en-US" sz="14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𝑅𝑠𝑜𝑙</m:t>
                    </m:r>
                  </m:oMath>
                </a14:m>
                <a:endPara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Textfeld 29">
                <a:extLst>
                  <a:ext uri="{FF2B5EF4-FFF2-40B4-BE49-F238E27FC236}">
                    <a16:creationId xmlns:a16="http://schemas.microsoft.com/office/drawing/2014/main" id="{D81893CA-0222-1B4D-958E-FD5B37BE8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9518">
                <a:off x="4208299" y="4509134"/>
                <a:ext cx="701731" cy="307777"/>
              </a:xfrm>
              <a:prstGeom prst="rect">
                <a:avLst/>
              </a:prstGeom>
              <a:blipFill>
                <a:blip r:embed="rId7"/>
                <a:stretch>
                  <a:fillRect l="-3509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55">
                <a:extLst>
                  <a:ext uri="{FF2B5EF4-FFF2-40B4-BE49-F238E27FC236}">
                    <a16:creationId xmlns:a16="http://schemas.microsoft.com/office/drawing/2014/main" id="{A27C6589-2DD3-1144-87E8-6A2D7ECA2FBF}"/>
                  </a:ext>
                </a:extLst>
              </p:cNvPr>
              <p:cNvSpPr/>
              <p:nvPr/>
            </p:nvSpPr>
            <p:spPr>
              <a:xfrm>
                <a:off x="1979322" y="4035696"/>
                <a:ext cx="774835" cy="340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ACK(RN16</a:t>
                </a:r>
                <a14:m>
                  <m:oMath xmlns:m="http://schemas.openxmlformats.org/officeDocument/2006/math">
                    <m:r>
                      <a:rPr lang="de-DE" sz="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𝑅𝑠𝑜𝑙</m:t>
                    </m:r>
                  </m:oMath>
                </a14:m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:r>
                  <a:rPr lang="de-DE" sz="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EPC</a:t>
                </a:r>
                <a:r>
                  <a:rPr lang="de-DE" sz="8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14:m>
                  <m:oMath xmlns:m="http://schemas.openxmlformats.org/officeDocument/2006/math">
                    <m:r>
                      <a:rPr lang="de-DE" sz="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𝑠𝑜𝑙</m:t>
                    </m:r>
                  </m:oMath>
                </a14:m>
                <a:endParaRPr lang="en-US" sz="8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55">
                <a:extLst>
                  <a:ext uri="{FF2B5EF4-FFF2-40B4-BE49-F238E27FC236}">
                    <a16:creationId xmlns:a16="http://schemas.microsoft.com/office/drawing/2014/main" id="{A27C6589-2DD3-1144-87E8-6A2D7ECA2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22" y="4035696"/>
                <a:ext cx="774835" cy="340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hteck 55">
            <a:extLst>
              <a:ext uri="{FF2B5EF4-FFF2-40B4-BE49-F238E27FC236}">
                <a16:creationId xmlns:a16="http://schemas.microsoft.com/office/drawing/2014/main" id="{41C6A7E5-EAD3-754F-BAD5-91B93263B105}"/>
              </a:ext>
            </a:extLst>
          </p:cNvPr>
          <p:cNvSpPr/>
          <p:nvPr/>
        </p:nvSpPr>
        <p:spPr>
          <a:xfrm>
            <a:off x="1452593" y="4035697"/>
            <a:ext cx="526729" cy="34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8" name="Gerade Verbindung 36">
            <a:extLst>
              <a:ext uri="{FF2B5EF4-FFF2-40B4-BE49-F238E27FC236}">
                <a16:creationId xmlns:a16="http://schemas.microsoft.com/office/drawing/2014/main" id="{1A7DB247-D362-2E4C-82FC-329B0BE76FCA}"/>
              </a:ext>
            </a:extLst>
          </p:cNvPr>
          <p:cNvCxnSpPr>
            <a:cxnSpLocks/>
          </p:cNvCxnSpPr>
          <p:nvPr/>
        </p:nvCxnSpPr>
        <p:spPr>
          <a:xfrm flipH="1">
            <a:off x="1581528" y="4206134"/>
            <a:ext cx="27982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64">
            <a:extLst>
              <a:ext uri="{FF2B5EF4-FFF2-40B4-BE49-F238E27FC236}">
                <a16:creationId xmlns:a16="http://schemas.microsoft.com/office/drawing/2014/main" id="{781E7F8C-11CC-9346-B1FA-480BAD5AE2EB}"/>
              </a:ext>
            </a:extLst>
          </p:cNvPr>
          <p:cNvCxnSpPr>
            <a:cxnSpLocks/>
          </p:cNvCxnSpPr>
          <p:nvPr/>
        </p:nvCxnSpPr>
        <p:spPr>
          <a:xfrm>
            <a:off x="185478" y="4583409"/>
            <a:ext cx="495330" cy="73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65">
            <a:extLst>
              <a:ext uri="{FF2B5EF4-FFF2-40B4-BE49-F238E27FC236}">
                <a16:creationId xmlns:a16="http://schemas.microsoft.com/office/drawing/2014/main" id="{EE2EC9EC-8234-C849-9820-583112286615}"/>
              </a:ext>
            </a:extLst>
          </p:cNvPr>
          <p:cNvCxnSpPr>
            <a:cxnSpLocks/>
          </p:cNvCxnSpPr>
          <p:nvPr/>
        </p:nvCxnSpPr>
        <p:spPr>
          <a:xfrm>
            <a:off x="670415" y="4590726"/>
            <a:ext cx="79860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36">
                <a:extLst>
                  <a:ext uri="{FF2B5EF4-FFF2-40B4-BE49-F238E27FC236}">
                    <a16:creationId xmlns:a16="http://schemas.microsoft.com/office/drawing/2014/main" id="{4FB0F5E5-3C5C-AF45-94A3-D36DE798BBB6}"/>
                  </a:ext>
                </a:extLst>
              </p:cNvPr>
              <p:cNvSpPr txBox="1"/>
              <p:nvPr/>
            </p:nvSpPr>
            <p:spPr>
              <a:xfrm>
                <a:off x="287709" y="4348031"/>
                <a:ext cx="359394" cy="24269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000" b="1" i="1" baseline="-25000" dirty="0" err="1">
                          <a:latin typeface="Cambria Math" panose="02040503050406030204" pitchFamily="18" charset="0"/>
                        </a:rPr>
                        <m:t>𝒔𝒂</m:t>
                      </m:r>
                    </m:oMath>
                  </m:oMathPara>
                </a14:m>
                <a:endParaRPr lang="en-CA" sz="1000" b="1" i="1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14" name="TextBox 36">
                <a:extLst>
                  <a:ext uri="{FF2B5EF4-FFF2-40B4-BE49-F238E27FC236}">
                    <a16:creationId xmlns:a16="http://schemas.microsoft.com/office/drawing/2014/main" id="{4FB0F5E5-3C5C-AF45-94A3-D36DE798B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9" y="4348031"/>
                <a:ext cx="359394" cy="2426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36">
                <a:extLst>
                  <a:ext uri="{FF2B5EF4-FFF2-40B4-BE49-F238E27FC236}">
                    <a16:creationId xmlns:a16="http://schemas.microsoft.com/office/drawing/2014/main" id="{B0D4C96F-ED62-A64F-95F6-1E21BCFDD538}"/>
                  </a:ext>
                </a:extLst>
              </p:cNvPr>
              <p:cNvSpPr txBox="1"/>
              <p:nvPr/>
            </p:nvSpPr>
            <p:spPr>
              <a:xfrm>
                <a:off x="904552" y="4361563"/>
                <a:ext cx="357790" cy="24269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000" b="1" i="1" baseline="-25000" dirty="0" err="1">
                          <a:latin typeface="Cambria Math" panose="02040503050406030204" pitchFamily="18" charset="0"/>
                        </a:rPr>
                        <m:t>𝒔𝒃</m:t>
                      </m:r>
                    </m:oMath>
                  </m:oMathPara>
                </a14:m>
                <a:endParaRPr lang="en-CA" sz="1000" b="1" i="1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15" name="TextBox 36">
                <a:extLst>
                  <a:ext uri="{FF2B5EF4-FFF2-40B4-BE49-F238E27FC236}">
                    <a16:creationId xmlns:a16="http://schemas.microsoft.com/office/drawing/2014/main" id="{B0D4C96F-ED62-A64F-95F6-1E21BCFDD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52" y="4361563"/>
                <a:ext cx="357790" cy="242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36">
                <a:extLst>
                  <a:ext uri="{FF2B5EF4-FFF2-40B4-BE49-F238E27FC236}">
                    <a16:creationId xmlns:a16="http://schemas.microsoft.com/office/drawing/2014/main" id="{C43F07A2-80BC-C141-A9CC-0C9A5423BDB0}"/>
                  </a:ext>
                </a:extLst>
              </p:cNvPr>
              <p:cNvSpPr txBox="1"/>
              <p:nvPr/>
            </p:nvSpPr>
            <p:spPr>
              <a:xfrm>
                <a:off x="2555776" y="3166255"/>
                <a:ext cx="391454" cy="27276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200" b="1" i="1" baseline="-2500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𝒔𝒃</m:t>
                      </m:r>
                    </m:oMath>
                  </m:oMathPara>
                </a14:m>
                <a:endParaRPr lang="en-CA" sz="1200" b="1" i="1" baseline="-250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1" name="TextBox 36">
                <a:extLst>
                  <a:ext uri="{FF2B5EF4-FFF2-40B4-BE49-F238E27FC236}">
                    <a16:creationId xmlns:a16="http://schemas.microsoft.com/office/drawing/2014/main" id="{C43F07A2-80BC-C141-A9CC-0C9A5423B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166255"/>
                <a:ext cx="391454" cy="272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36">
                <a:extLst>
                  <a:ext uri="{FF2B5EF4-FFF2-40B4-BE49-F238E27FC236}">
                    <a16:creationId xmlns:a16="http://schemas.microsoft.com/office/drawing/2014/main" id="{040F8832-FC4F-5342-A5AA-C509A3AC4111}"/>
                  </a:ext>
                </a:extLst>
              </p:cNvPr>
              <p:cNvSpPr txBox="1"/>
              <p:nvPr/>
            </p:nvSpPr>
            <p:spPr>
              <a:xfrm>
                <a:off x="2522760" y="1916832"/>
                <a:ext cx="393056" cy="27276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200" b="1" i="1" baseline="-25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𝒔𝒂</m:t>
                      </m:r>
                    </m:oMath>
                  </m:oMathPara>
                </a14:m>
                <a:endParaRPr lang="en-CA" sz="1200" b="1" i="1" baseline="-250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2" name="TextBox 36">
                <a:extLst>
                  <a:ext uri="{FF2B5EF4-FFF2-40B4-BE49-F238E27FC236}">
                    <a16:creationId xmlns:a16="http://schemas.microsoft.com/office/drawing/2014/main" id="{040F8832-FC4F-5342-A5AA-C509A3AC4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760" y="1916832"/>
                <a:ext cx="393056" cy="2727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Left Brace 124">
            <a:extLst>
              <a:ext uri="{FF2B5EF4-FFF2-40B4-BE49-F238E27FC236}">
                <a16:creationId xmlns:a16="http://schemas.microsoft.com/office/drawing/2014/main" id="{32AF05DF-3DDF-C045-AF0A-ED1347E163A8}"/>
              </a:ext>
            </a:extLst>
          </p:cNvPr>
          <p:cNvSpPr/>
          <p:nvPr/>
        </p:nvSpPr>
        <p:spPr bwMode="auto">
          <a:xfrm>
            <a:off x="2804512" y="1417014"/>
            <a:ext cx="185251" cy="1285463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B9311A21-E2BF-5C43-BCC1-40F48050709A}"/>
              </a:ext>
            </a:extLst>
          </p:cNvPr>
          <p:cNvSpPr/>
          <p:nvPr/>
        </p:nvSpPr>
        <p:spPr bwMode="auto">
          <a:xfrm>
            <a:off x="2842908" y="3107477"/>
            <a:ext cx="140926" cy="469334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FB5469D9-0D88-8E4A-95F5-AC7CDBB9C5BB}"/>
                  </a:ext>
                </a:extLst>
              </p:cNvPr>
              <p:cNvSpPr/>
              <p:nvPr/>
            </p:nvSpPr>
            <p:spPr bwMode="auto">
              <a:xfrm>
                <a:off x="143156" y="5015280"/>
                <a:ext cx="2676369" cy="565715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:r>
                  <a:rPr lang="en-US" sz="12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Proposed pseudo parallel slot duration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kern="0">
                          <a:latin typeface="Cambria Math"/>
                        </a:rPr>
                        <m:t>𝑡</m:t>
                      </m:r>
                      <m:r>
                        <a:rPr lang="de-DE" sz="1400" i="1" kern="0" baseline="-25000">
                          <a:latin typeface="Cambria Math"/>
                        </a:rPr>
                        <m:t>𝑝𝑝𝑠</m:t>
                      </m:r>
                      <m:r>
                        <a:rPr lang="en-US" sz="1400" i="1" kern="0">
                          <a:latin typeface="Cambria Math"/>
                        </a:rPr>
                        <m:t>=</m:t>
                      </m:r>
                      <m:r>
                        <a:rPr lang="de-DE" sz="1400" i="1" kern="0">
                          <a:latin typeface="Cambria Math"/>
                        </a:rPr>
                        <m:t>𝑡</m:t>
                      </m:r>
                      <m:r>
                        <a:rPr lang="de-DE" sz="1400" i="1" kern="0" baseline="-25000">
                          <a:latin typeface="Cambria Math"/>
                        </a:rPr>
                        <m:t>𝑠𝑎</m:t>
                      </m:r>
                      <m:r>
                        <a:rPr lang="de-DE" sz="1400" i="1" kern="0">
                          <a:latin typeface="Cambria Math"/>
                        </a:rPr>
                        <m:t>+</m:t>
                      </m:r>
                      <m:r>
                        <a:rPr lang="en-US" sz="1400" i="1" kern="0">
                          <a:latin typeface="Cambria Math"/>
                        </a:rPr>
                        <m:t>𝑅</m:t>
                      </m:r>
                      <m:r>
                        <a:rPr lang="en-US" sz="1400" i="1" kern="0" baseline="-25000">
                          <a:latin typeface="Cambria Math"/>
                        </a:rPr>
                        <m:t>𝑠𝑜𝑙</m:t>
                      </m:r>
                      <m:r>
                        <a:rPr lang="en-US" sz="1400" i="1" ker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sz="1400" i="1" kern="0">
                          <a:latin typeface="Cambria Math"/>
                        </a:rPr>
                        <m:t>𝑡</m:t>
                      </m:r>
                      <m:r>
                        <a:rPr lang="de-DE" sz="1400" i="1" kern="0" baseline="-25000">
                          <a:latin typeface="Cambria Math"/>
                        </a:rPr>
                        <m:t>𝑠𝑏</m:t>
                      </m:r>
                    </m:oMath>
                  </m:oMathPara>
                </a14:m>
                <a:endParaRPr lang="en-US" sz="1400" kern="0" dirty="0"/>
              </a:p>
            </p:txBody>
          </p:sp>
        </mc:Choice>
        <mc:Fallback xmlns=""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FB5469D9-0D88-8E4A-95F5-AC7CDBB9C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156" y="5015280"/>
                <a:ext cx="2676369" cy="565715"/>
              </a:xfrm>
              <a:prstGeom prst="roundRect">
                <a:avLst/>
              </a:prstGeom>
              <a:blipFill>
                <a:blip r:embed="rId13"/>
                <a:stretch>
                  <a:fillRect l="-1402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50527F25-099A-984D-AB79-001D10E2D3C3}"/>
                  </a:ext>
                </a:extLst>
              </p:cNvPr>
              <p:cNvSpPr/>
              <p:nvPr/>
            </p:nvSpPr>
            <p:spPr bwMode="auto">
              <a:xfrm>
                <a:off x="6194381" y="3172611"/>
                <a:ext cx="761262" cy="339065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kern="0" dirty="0"/>
                  <a:t> </a:t>
                </a:r>
                <a14:m>
                  <m:oMath xmlns:m="http://schemas.openxmlformats.org/officeDocument/2006/math">
                    <m:r>
                      <a:rPr lang="en-US" sz="8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𝑹𝒔𝒐𝒍</m:t>
                    </m:r>
                    <m:r>
                      <a:rPr lang="en-US" sz="8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8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sz="8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tags </a:t>
                </a:r>
              </a:p>
              <a:p>
                <a:pPr algn="ctr"/>
                <a:r>
                  <a:rPr lang="en-US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Wait state</a:t>
                </a:r>
              </a:p>
            </p:txBody>
          </p:sp>
        </mc:Choice>
        <mc:Fallback xmlns=""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50527F25-099A-984D-AB79-001D10E2D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4381" y="3172611"/>
                <a:ext cx="761262" cy="339065"/>
              </a:xfrm>
              <a:prstGeom prst="roundRect">
                <a:avLst/>
              </a:prstGeom>
              <a:blipFill>
                <a:blip r:embed="rId14"/>
                <a:stretch>
                  <a:fillRect r="-1587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4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 animBg="1"/>
      <p:bldP spid="34" grpId="0" animBg="1"/>
      <p:bldP spid="66" grpId="0"/>
      <p:bldP spid="67" grpId="0" animBg="1"/>
      <p:bldP spid="6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Reading Efficiency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1D97BC2D-0A10-9244-A550-4AA37BDFC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1" y="1485546"/>
            <a:ext cx="6541844" cy="84053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FC60FAC-3277-394F-9AD6-C1A307FE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1" y="2552798"/>
            <a:ext cx="6541844" cy="84053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8E4458AD-19EF-7447-B121-1ABBDE5DF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1" y="3624027"/>
            <a:ext cx="6541844" cy="84053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1FE0EB48-58FC-B24E-B4F7-C298B0E47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1" y="4691280"/>
            <a:ext cx="6541844" cy="84053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07F5D7-8AB1-8D42-BF63-7AAD816FC89B}"/>
              </a:ext>
            </a:extLst>
          </p:cNvPr>
          <p:cNvGrpSpPr/>
          <p:nvPr/>
        </p:nvGrpSpPr>
        <p:grpSpPr>
          <a:xfrm>
            <a:off x="395537" y="1556709"/>
            <a:ext cx="1945331" cy="4406146"/>
            <a:chOff x="4939457" y="1700093"/>
            <a:chExt cx="2050637" cy="440614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7EF9B21-7354-324F-A6E6-0CC4F1140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457" y="1700093"/>
              <a:ext cx="2050637" cy="1198425"/>
            </a:xfrm>
            <a:custGeom>
              <a:avLst/>
              <a:gdLst>
                <a:gd name="T0" fmla="*/ 423 w 423"/>
                <a:gd name="T1" fmla="*/ 0 h 603"/>
                <a:gd name="T2" fmla="*/ 423 w 423"/>
                <a:gd name="T3" fmla="*/ 392 h 603"/>
                <a:gd name="T4" fmla="*/ 211 w 423"/>
                <a:gd name="T5" fmla="*/ 603 h 603"/>
                <a:gd name="T6" fmla="*/ 0 w 423"/>
                <a:gd name="T7" fmla="*/ 392 h 603"/>
                <a:gd name="T8" fmla="*/ 0 w 423"/>
                <a:gd name="T9" fmla="*/ 0 h 603"/>
                <a:gd name="T10" fmla="*/ 211 w 423"/>
                <a:gd name="T11" fmla="*/ 211 h 603"/>
                <a:gd name="T12" fmla="*/ 423 w 423"/>
                <a:gd name="T1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603">
                  <a:moveTo>
                    <a:pt x="423" y="0"/>
                  </a:moveTo>
                  <a:lnTo>
                    <a:pt x="423" y="392"/>
                  </a:lnTo>
                  <a:lnTo>
                    <a:pt x="211" y="603"/>
                  </a:lnTo>
                  <a:lnTo>
                    <a:pt x="0" y="392"/>
                  </a:lnTo>
                  <a:lnTo>
                    <a:pt x="0" y="0"/>
                  </a:lnTo>
                  <a:lnTo>
                    <a:pt x="211" y="21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BB9D012-1CC6-6D4A-89F8-2867A03D6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457" y="2767345"/>
              <a:ext cx="2050637" cy="1200412"/>
            </a:xfrm>
            <a:custGeom>
              <a:avLst/>
              <a:gdLst>
                <a:gd name="T0" fmla="*/ 423 w 423"/>
                <a:gd name="T1" fmla="*/ 0 h 604"/>
                <a:gd name="T2" fmla="*/ 423 w 423"/>
                <a:gd name="T3" fmla="*/ 392 h 604"/>
                <a:gd name="T4" fmla="*/ 211 w 423"/>
                <a:gd name="T5" fmla="*/ 604 h 604"/>
                <a:gd name="T6" fmla="*/ 0 w 423"/>
                <a:gd name="T7" fmla="*/ 392 h 604"/>
                <a:gd name="T8" fmla="*/ 0 w 423"/>
                <a:gd name="T9" fmla="*/ 0 h 604"/>
                <a:gd name="T10" fmla="*/ 211 w 423"/>
                <a:gd name="T11" fmla="*/ 211 h 604"/>
                <a:gd name="T12" fmla="*/ 423 w 423"/>
                <a:gd name="T1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604">
                  <a:moveTo>
                    <a:pt x="423" y="0"/>
                  </a:moveTo>
                  <a:lnTo>
                    <a:pt x="423" y="392"/>
                  </a:lnTo>
                  <a:lnTo>
                    <a:pt x="211" y="604"/>
                  </a:lnTo>
                  <a:lnTo>
                    <a:pt x="0" y="392"/>
                  </a:lnTo>
                  <a:lnTo>
                    <a:pt x="0" y="0"/>
                  </a:lnTo>
                  <a:lnTo>
                    <a:pt x="211" y="21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91BD973-4252-BC45-AC4B-FEBD129E7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457" y="3838574"/>
              <a:ext cx="2050637" cy="1200412"/>
            </a:xfrm>
            <a:custGeom>
              <a:avLst/>
              <a:gdLst>
                <a:gd name="T0" fmla="*/ 423 w 423"/>
                <a:gd name="T1" fmla="*/ 0 h 604"/>
                <a:gd name="T2" fmla="*/ 423 w 423"/>
                <a:gd name="T3" fmla="*/ 392 h 604"/>
                <a:gd name="T4" fmla="*/ 211 w 423"/>
                <a:gd name="T5" fmla="*/ 604 h 604"/>
                <a:gd name="T6" fmla="*/ 0 w 423"/>
                <a:gd name="T7" fmla="*/ 392 h 604"/>
                <a:gd name="T8" fmla="*/ 0 w 423"/>
                <a:gd name="T9" fmla="*/ 0 h 604"/>
                <a:gd name="T10" fmla="*/ 211 w 423"/>
                <a:gd name="T11" fmla="*/ 211 h 604"/>
                <a:gd name="T12" fmla="*/ 423 w 423"/>
                <a:gd name="T1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604">
                  <a:moveTo>
                    <a:pt x="423" y="0"/>
                  </a:moveTo>
                  <a:lnTo>
                    <a:pt x="423" y="392"/>
                  </a:lnTo>
                  <a:lnTo>
                    <a:pt x="211" y="604"/>
                  </a:lnTo>
                  <a:lnTo>
                    <a:pt x="0" y="392"/>
                  </a:lnTo>
                  <a:lnTo>
                    <a:pt x="0" y="0"/>
                  </a:lnTo>
                  <a:lnTo>
                    <a:pt x="211" y="21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8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F99CBD9-5B11-F844-9A94-1BDEBA912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457" y="4905827"/>
              <a:ext cx="2050637" cy="1200412"/>
            </a:xfrm>
            <a:custGeom>
              <a:avLst/>
              <a:gdLst>
                <a:gd name="T0" fmla="*/ 423 w 423"/>
                <a:gd name="T1" fmla="*/ 0 h 604"/>
                <a:gd name="T2" fmla="*/ 423 w 423"/>
                <a:gd name="T3" fmla="*/ 392 h 604"/>
                <a:gd name="T4" fmla="*/ 211 w 423"/>
                <a:gd name="T5" fmla="*/ 604 h 604"/>
                <a:gd name="T6" fmla="*/ 0 w 423"/>
                <a:gd name="T7" fmla="*/ 392 h 604"/>
                <a:gd name="T8" fmla="*/ 0 w 423"/>
                <a:gd name="T9" fmla="*/ 0 h 604"/>
                <a:gd name="T10" fmla="*/ 211 w 423"/>
                <a:gd name="T11" fmla="*/ 211 h 604"/>
                <a:gd name="T12" fmla="*/ 423 w 423"/>
                <a:gd name="T1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604">
                  <a:moveTo>
                    <a:pt x="423" y="0"/>
                  </a:moveTo>
                  <a:lnTo>
                    <a:pt x="423" y="392"/>
                  </a:lnTo>
                  <a:lnTo>
                    <a:pt x="211" y="604"/>
                  </a:lnTo>
                  <a:lnTo>
                    <a:pt x="0" y="392"/>
                  </a:lnTo>
                  <a:lnTo>
                    <a:pt x="0" y="0"/>
                  </a:lnTo>
                  <a:lnTo>
                    <a:pt x="211" y="21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3A91A2-FA25-2A49-8469-36FEE6320D8C}"/>
                  </a:ext>
                </a:extLst>
              </p:cNvPr>
              <p:cNvSpPr txBox="1"/>
              <p:nvPr/>
            </p:nvSpPr>
            <p:spPr>
              <a:xfrm>
                <a:off x="2482653" y="1693316"/>
                <a:ext cx="1945331" cy="491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ker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de-DE" sz="1600" i="1" kern="0" baseline="-25000">
                          <a:latin typeface="Cambria Math" panose="02040503050406030204" pitchFamily="18" charset="0"/>
                          <a:ea typeface="Cambria Math"/>
                        </a:rPr>
                        <m:t>𝑐𝑜𝑛𝑣</m:t>
                      </m:r>
                      <m:r>
                        <a:rPr lang="de-DE" sz="1600" i="1" kern="0" baseline="-25000">
                          <a:latin typeface="Cambria Math" panose="02040503050406030204" pitchFamily="18" charset="0"/>
                          <a:ea typeface="Cambria Math"/>
                        </a:rPr>
                        <m:t>.=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ker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e-DE" sz="16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sz="1600" i="1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3A91A2-FA25-2A49-8469-36FEE632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53" y="1693316"/>
                <a:ext cx="1945331" cy="491096"/>
              </a:xfrm>
              <a:prstGeom prst="rect">
                <a:avLst/>
              </a:prstGeom>
              <a:blipFill>
                <a:blip r:embed="rId4"/>
                <a:stretch>
                  <a:fillRect l="-3226" t="-147500" b="-2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569FA5-3EAB-C24C-974B-517B9D5FAAA5}"/>
                  </a:ext>
                </a:extLst>
              </p:cNvPr>
              <p:cNvSpPr txBox="1"/>
              <p:nvPr/>
            </p:nvSpPr>
            <p:spPr>
              <a:xfrm>
                <a:off x="5796136" y="1516603"/>
                <a:ext cx="2656014" cy="778418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𝑷</m:t>
                    </m:r>
                    <m:d>
                      <m:d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𝑹</m:t>
                        </m:r>
                      </m:e>
                    </m:d>
                    <m:r>
                      <a:rPr lang="de-DE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𝑹</m:t>
                            </m:r>
                          </m:den>
                        </m:f>
                      </m:e>
                    </m:d>
                    <m:r>
                      <a:rPr lang="de-DE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𝑳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𝑹</m:t>
                        </m:r>
                      </m:sup>
                    </m:sSup>
                    <m:r>
                      <a:rPr lang="de-DE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𝑳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𝑹</m:t>
                        </m:r>
                      </m:sup>
                    </m:sSup>
                  </m:oMath>
                </a14:m>
                <a:endParaRPr lang="en-US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569FA5-3EAB-C24C-974B-517B9D5F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516603"/>
                <a:ext cx="2656014" cy="778418"/>
              </a:xfrm>
              <a:prstGeom prst="rect">
                <a:avLst/>
              </a:prstGeom>
              <a:blipFill>
                <a:blip r:embed="rId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32C0CA-9D7B-F148-B70A-66BD3EB0371B}"/>
                  </a:ext>
                </a:extLst>
              </p:cNvPr>
              <p:cNvSpPr txBox="1"/>
              <p:nvPr/>
            </p:nvSpPr>
            <p:spPr>
              <a:xfrm>
                <a:off x="2482653" y="2488415"/>
                <a:ext cx="1945331" cy="78335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ker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de-DE" sz="1600" i="1" kern="0" baseline="-25000">
                          <a:latin typeface="Cambria Math" panose="02040503050406030204" pitchFamily="18" charset="0"/>
                          <a:ea typeface="Cambria Math"/>
                        </a:rPr>
                        <m:t>𝑛𝑒𝑤</m:t>
                      </m:r>
                      <m:r>
                        <a:rPr lang="de-DE" sz="1600" i="1" ker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US" sz="1600" i="1" ker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16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de-DE" sz="16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32C0CA-9D7B-F148-B70A-66BD3EB0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53" y="2488415"/>
                <a:ext cx="1945331" cy="783356"/>
              </a:xfrm>
              <a:prstGeom prst="rect">
                <a:avLst/>
              </a:prstGeom>
              <a:blipFill>
                <a:blip r:embed="rId6"/>
                <a:stretch>
                  <a:fillRect l="-7097" t="-95238" b="-150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4F2960-A9FB-834D-88A9-5AA9F68E7134}"/>
                  </a:ext>
                </a:extLst>
              </p:cNvPr>
              <p:cNvSpPr txBox="1"/>
              <p:nvPr/>
            </p:nvSpPr>
            <p:spPr>
              <a:xfrm>
                <a:off x="5796136" y="2649898"/>
                <a:ext cx="2656014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2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Number of orthogonal codes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2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𝑠𝑜𝑙</m:t>
                        </m:r>
                        <m:r>
                          <a:rPr lang="de-DE" sz="12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Number of recovered tags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4F2960-A9FB-834D-88A9-5AA9F68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649898"/>
                <a:ext cx="2656014" cy="646331"/>
              </a:xfrm>
              <a:prstGeom prst="rect">
                <a:avLst/>
              </a:prstGeom>
              <a:blipFill>
                <a:blip r:embed="rId7"/>
                <a:stretch>
                  <a:fillRect l="-3333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2D2F4-B2CC-8048-AA04-F6363CCC7D0C}"/>
                  </a:ext>
                </a:extLst>
              </p:cNvPr>
              <p:cNvSpPr txBox="1"/>
              <p:nvPr/>
            </p:nvSpPr>
            <p:spPr>
              <a:xfrm>
                <a:off x="2484884" y="3521754"/>
                <a:ext cx="2231132" cy="78335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indent="-96837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ker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de-DE" sz="1600" i="1" kern="0" baseline="-25000">
                          <a:latin typeface="Cambria Math" panose="02040503050406030204" pitchFamily="18" charset="0"/>
                          <a:ea typeface="Cambria Math"/>
                        </a:rPr>
                        <m:t>𝑛𝑒𝑤</m:t>
                      </m:r>
                      <m:r>
                        <a:rPr lang="de-DE" sz="1600" i="1" ker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US" sz="1600" i="1" ker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de-DE" sz="1600" i="1" kern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𝑃</m:t>
                      </m:r>
                      <m:r>
                        <a:rPr lang="de-DE" sz="1600" i="1" kern="0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de-DE" sz="1600" i="1" kern="0" baseline="-25000">
                          <a:solidFill>
                            <a:srgbClr val="C0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kern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2D2F4-B2CC-8048-AA04-F6363CCC7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884" y="3521754"/>
                <a:ext cx="2231132" cy="783356"/>
              </a:xfrm>
              <a:prstGeom prst="rect">
                <a:avLst/>
              </a:prstGeom>
              <a:blipFill>
                <a:blip r:embed="rId8"/>
                <a:stretch>
                  <a:fillRect l="-6818" t="-93651" r="-1705" b="-150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AC0BEE-BED3-0542-AAC5-456B6498367C}"/>
                  </a:ext>
                </a:extLst>
              </p:cNvPr>
              <p:cNvSpPr txBox="1"/>
              <p:nvPr/>
            </p:nvSpPr>
            <p:spPr>
              <a:xfrm>
                <a:off x="5796136" y="3721127"/>
                <a:ext cx="2656014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: Probability that each replied tag choose a unique orthogonal pilot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AC0BEE-BED3-0542-AAC5-456B6498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21127"/>
                <a:ext cx="2656014" cy="646331"/>
              </a:xfrm>
              <a:prstGeom prst="rect">
                <a:avLst/>
              </a:prstGeom>
              <a:blipFill>
                <a:blip r:embed="rId9"/>
                <a:stretch>
                  <a:fillRect l="-333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E3B183-24CD-5141-B91D-B98EB95632E9}"/>
                  </a:ext>
                </a:extLst>
              </p:cNvPr>
              <p:cNvSpPr txBox="1"/>
              <p:nvPr/>
            </p:nvSpPr>
            <p:spPr>
              <a:xfrm>
                <a:off x="2480659" y="4778250"/>
                <a:ext cx="3099453" cy="59490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ker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de-DE" sz="1600" i="1" kern="0" baseline="-25000">
                          <a:latin typeface="Cambria Math" panose="02040503050406030204" pitchFamily="18" charset="0"/>
                          <a:ea typeface="Cambria Math"/>
                        </a:rPr>
                        <m:t>𝑛𝑒𝑤</m:t>
                      </m:r>
                      <m:r>
                        <a:rPr lang="de-DE" sz="1600" i="1" ker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US" sz="1600" i="1" ker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r>
                        <a:rPr lang="de-DE" sz="1600" i="1" kern="0">
                          <a:latin typeface="Cambria Math"/>
                        </a:rPr>
                        <m:t>𝑃</m:t>
                      </m:r>
                      <m:r>
                        <a:rPr lang="de-DE" sz="1600" i="1" kern="0" baseline="-25000">
                          <a:latin typeface="Cambria Math"/>
                        </a:rPr>
                        <m:t>𝑆</m:t>
                      </m:r>
                      <m:r>
                        <a:rPr lang="de-DE" sz="1600" i="1" kern="0" baseline="-25000">
                          <a:latin typeface="Cambria Math"/>
                        </a:rPr>
                        <m:t>1∙</m:t>
                      </m:r>
                      <m:r>
                        <a:rPr lang="de-DE" sz="160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E3B183-24CD-5141-B91D-B98EB9563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659" y="4778250"/>
                <a:ext cx="3099453" cy="594906"/>
              </a:xfrm>
              <a:prstGeom prst="rect">
                <a:avLst/>
              </a:prstGeom>
              <a:blipFill>
                <a:blip r:embed="rId12"/>
                <a:stretch>
                  <a:fillRect l="-5306" t="-137500" b="-2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7917BB-420E-AD49-A51D-2148580BD668}"/>
                  </a:ext>
                </a:extLst>
              </p:cNvPr>
              <p:cNvSpPr txBox="1"/>
              <p:nvPr/>
            </p:nvSpPr>
            <p:spPr>
              <a:xfrm>
                <a:off x="5796136" y="4711981"/>
                <a:ext cx="2656014" cy="799130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sz="12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12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e-DE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200" i="1" kern="0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e-DE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200" i="1" kern="0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𝑠𝑎</m:t>
                              </m:r>
                              <m:r>
                                <a:rPr lang="en-US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de-DE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200" i="1" kern="0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𝑠𝑏</m:t>
                              </m:r>
                              <m:r>
                                <a:rPr lang="en-US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1200" i="1" kern="0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𝑠𝑜𝑙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7917BB-420E-AD49-A51D-2148580BD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11981"/>
                <a:ext cx="2656014" cy="799130"/>
              </a:xfrm>
              <a:prstGeom prst="rect">
                <a:avLst/>
              </a:prstGeom>
              <a:blipFill>
                <a:blip r:embed="rId11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5">
            <a:extLst>
              <a:ext uri="{FF2B5EF4-FFF2-40B4-BE49-F238E27FC236}">
                <a16:creationId xmlns:a16="http://schemas.microsoft.com/office/drawing/2014/main" id="{0C363851-37BA-1543-B24F-8881DE3FE451}"/>
              </a:ext>
            </a:extLst>
          </p:cNvPr>
          <p:cNvSpPr>
            <a:spLocks/>
          </p:cNvSpPr>
          <p:nvPr/>
        </p:nvSpPr>
        <p:spPr bwMode="auto">
          <a:xfrm>
            <a:off x="395536" y="1460608"/>
            <a:ext cx="1945331" cy="1198425"/>
          </a:xfrm>
          <a:custGeom>
            <a:avLst/>
            <a:gdLst>
              <a:gd name="T0" fmla="*/ 423 w 423"/>
              <a:gd name="T1" fmla="*/ 0 h 603"/>
              <a:gd name="T2" fmla="*/ 423 w 423"/>
              <a:gd name="T3" fmla="*/ 392 h 603"/>
              <a:gd name="T4" fmla="*/ 211 w 423"/>
              <a:gd name="T5" fmla="*/ 603 h 603"/>
              <a:gd name="T6" fmla="*/ 0 w 423"/>
              <a:gd name="T7" fmla="*/ 392 h 603"/>
              <a:gd name="T8" fmla="*/ 0 w 423"/>
              <a:gd name="T9" fmla="*/ 0 h 603"/>
              <a:gd name="T10" fmla="*/ 211 w 423"/>
              <a:gd name="T11" fmla="*/ 211 h 603"/>
              <a:gd name="T12" fmla="*/ 423 w 423"/>
              <a:gd name="T13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3" h="603">
                <a:moveTo>
                  <a:pt x="423" y="0"/>
                </a:moveTo>
                <a:lnTo>
                  <a:pt x="423" y="392"/>
                </a:lnTo>
                <a:lnTo>
                  <a:pt x="211" y="603"/>
                </a:lnTo>
                <a:lnTo>
                  <a:pt x="0" y="392"/>
                </a:lnTo>
                <a:lnTo>
                  <a:pt x="0" y="0"/>
                </a:lnTo>
                <a:lnTo>
                  <a:pt x="211" y="211"/>
                </a:lnTo>
                <a:lnTo>
                  <a:pt x="42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Conventional FSA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C0C314CC-2D66-C246-9705-3277A9FC9367}"/>
              </a:ext>
            </a:extLst>
          </p:cNvPr>
          <p:cNvSpPr>
            <a:spLocks/>
          </p:cNvSpPr>
          <p:nvPr/>
        </p:nvSpPr>
        <p:spPr bwMode="auto">
          <a:xfrm>
            <a:off x="395536" y="2527860"/>
            <a:ext cx="1945331" cy="1200412"/>
          </a:xfrm>
          <a:custGeom>
            <a:avLst/>
            <a:gdLst>
              <a:gd name="T0" fmla="*/ 423 w 423"/>
              <a:gd name="T1" fmla="*/ 0 h 604"/>
              <a:gd name="T2" fmla="*/ 423 w 423"/>
              <a:gd name="T3" fmla="*/ 392 h 604"/>
              <a:gd name="T4" fmla="*/ 211 w 423"/>
              <a:gd name="T5" fmla="*/ 604 h 604"/>
              <a:gd name="T6" fmla="*/ 0 w 423"/>
              <a:gd name="T7" fmla="*/ 392 h 604"/>
              <a:gd name="T8" fmla="*/ 0 w 423"/>
              <a:gd name="T9" fmla="*/ 0 h 604"/>
              <a:gd name="T10" fmla="*/ 211 w 423"/>
              <a:gd name="T11" fmla="*/ 211 h 604"/>
              <a:gd name="T12" fmla="*/ 423 w 423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3" h="604">
                <a:moveTo>
                  <a:pt x="423" y="0"/>
                </a:moveTo>
                <a:lnTo>
                  <a:pt x="423" y="392"/>
                </a:lnTo>
                <a:lnTo>
                  <a:pt x="211" y="604"/>
                </a:lnTo>
                <a:lnTo>
                  <a:pt x="0" y="392"/>
                </a:lnTo>
                <a:lnTo>
                  <a:pt x="0" y="0"/>
                </a:lnTo>
                <a:lnTo>
                  <a:pt x="211" y="21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ACKs</a:t>
            </a:r>
          </a:p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16BF2EDD-5BA1-494B-8C2C-95679F6F5E2A}"/>
              </a:ext>
            </a:extLst>
          </p:cNvPr>
          <p:cNvSpPr>
            <a:spLocks/>
          </p:cNvSpPr>
          <p:nvPr/>
        </p:nvSpPr>
        <p:spPr bwMode="auto">
          <a:xfrm>
            <a:off x="395536" y="3599089"/>
            <a:ext cx="1945331" cy="1200412"/>
          </a:xfrm>
          <a:custGeom>
            <a:avLst/>
            <a:gdLst>
              <a:gd name="T0" fmla="*/ 423 w 423"/>
              <a:gd name="T1" fmla="*/ 0 h 604"/>
              <a:gd name="T2" fmla="*/ 423 w 423"/>
              <a:gd name="T3" fmla="*/ 392 h 604"/>
              <a:gd name="T4" fmla="*/ 211 w 423"/>
              <a:gd name="T5" fmla="*/ 604 h 604"/>
              <a:gd name="T6" fmla="*/ 0 w 423"/>
              <a:gd name="T7" fmla="*/ 392 h 604"/>
              <a:gd name="T8" fmla="*/ 0 w 423"/>
              <a:gd name="T9" fmla="*/ 0 h 604"/>
              <a:gd name="T10" fmla="*/ 211 w 423"/>
              <a:gd name="T11" fmla="*/ 211 h 604"/>
              <a:gd name="T12" fmla="*/ 423 w 423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3" h="604">
                <a:moveTo>
                  <a:pt x="423" y="0"/>
                </a:moveTo>
                <a:lnTo>
                  <a:pt x="423" y="392"/>
                </a:lnTo>
                <a:lnTo>
                  <a:pt x="211" y="604"/>
                </a:lnTo>
                <a:lnTo>
                  <a:pt x="0" y="392"/>
                </a:lnTo>
                <a:lnTo>
                  <a:pt x="0" y="0"/>
                </a:lnTo>
                <a:lnTo>
                  <a:pt x="211" y="21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1"/>
            <a:endParaRPr lang="en-US" sz="1600" kern="0" dirty="0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1D477E48-06A3-8D44-B7C9-AACA54FB1890}"/>
              </a:ext>
            </a:extLst>
          </p:cNvPr>
          <p:cNvSpPr>
            <a:spLocks/>
          </p:cNvSpPr>
          <p:nvPr/>
        </p:nvSpPr>
        <p:spPr bwMode="auto">
          <a:xfrm>
            <a:off x="395536" y="4666342"/>
            <a:ext cx="1945331" cy="1200412"/>
          </a:xfrm>
          <a:custGeom>
            <a:avLst/>
            <a:gdLst>
              <a:gd name="T0" fmla="*/ 423 w 423"/>
              <a:gd name="T1" fmla="*/ 0 h 604"/>
              <a:gd name="T2" fmla="*/ 423 w 423"/>
              <a:gd name="T3" fmla="*/ 392 h 604"/>
              <a:gd name="T4" fmla="*/ 211 w 423"/>
              <a:gd name="T5" fmla="*/ 604 h 604"/>
              <a:gd name="T6" fmla="*/ 0 w 423"/>
              <a:gd name="T7" fmla="*/ 392 h 604"/>
              <a:gd name="T8" fmla="*/ 0 w 423"/>
              <a:gd name="T9" fmla="*/ 0 h 604"/>
              <a:gd name="T10" fmla="*/ 211 w 423"/>
              <a:gd name="T11" fmla="*/ 211 h 604"/>
              <a:gd name="T12" fmla="*/ 423 w 423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3" h="604">
                <a:moveTo>
                  <a:pt x="423" y="0"/>
                </a:moveTo>
                <a:lnTo>
                  <a:pt x="423" y="392"/>
                </a:lnTo>
                <a:lnTo>
                  <a:pt x="211" y="604"/>
                </a:lnTo>
                <a:lnTo>
                  <a:pt x="0" y="392"/>
                </a:lnTo>
                <a:lnTo>
                  <a:pt x="0" y="0"/>
                </a:lnTo>
                <a:lnTo>
                  <a:pt x="211" y="21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F924A-6B45-C54D-AEE3-6E2C6D454662}"/>
              </a:ext>
            </a:extLst>
          </p:cNvPr>
          <p:cNvSpPr/>
          <p:nvPr/>
        </p:nvSpPr>
        <p:spPr>
          <a:xfrm>
            <a:off x="640816" y="3994408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Unique </a:t>
            </a: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012042-9F58-D04C-891A-B2DCCBB0AF95}"/>
              </a:ext>
            </a:extLst>
          </p:cNvPr>
          <p:cNvSpPr/>
          <p:nvPr/>
        </p:nvSpPr>
        <p:spPr>
          <a:xfrm>
            <a:off x="517561" y="5086925"/>
            <a:ext cx="1699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 parallel </a:t>
            </a: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923089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pPr lvl="1"/>
            <a:r>
              <a:rPr lang="en-US" dirty="0"/>
              <a:t>Simulation Results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3EEFB1B-111D-4C41-AD6E-93DC76AF89E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32472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Average reading time comparison</a:t>
            </a:r>
          </a:p>
          <a:p>
            <a:pPr lvl="1"/>
            <a:r>
              <a:rPr lang="en-US" dirty="0"/>
              <a:t>parameters </a:t>
            </a:r>
            <a:endParaRPr lang="en-US" sz="1600" kern="0" dirty="0"/>
          </a:p>
          <a:p>
            <a:pPr marL="360363" lvl="1" indent="0">
              <a:buNone/>
            </a:pPr>
            <a:endParaRPr lang="en-US" sz="1600" kern="0" dirty="0"/>
          </a:p>
          <a:p>
            <a:pPr lvl="1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</a:t>
            </a:r>
          </a:p>
          <a:p>
            <a:endParaRPr lang="en-US" sz="1600" kern="0" dirty="0"/>
          </a:p>
          <a:p>
            <a:pPr lvl="2"/>
            <a:endParaRPr lang="en-US" sz="1600" kern="0" dirty="0"/>
          </a:p>
          <a:p>
            <a:pPr marL="180975" lvl="1" indent="0">
              <a:buFont typeface="Wingdings" pitchFamily="2" charset="2"/>
              <a:buNone/>
            </a:pPr>
            <a:r>
              <a:rPr lang="en-US" kern="0" dirty="0"/>
              <a:t>												</a:t>
            </a:r>
            <a:endParaRPr lang="en-US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kern="0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kern="0" dirty="0"/>
          </a:p>
          <a:p>
            <a:pPr lvl="2"/>
            <a:endParaRPr lang="en-US" sz="1600" kern="0" dirty="0"/>
          </a:p>
          <a:p>
            <a:pPr lvl="3"/>
            <a:endParaRPr lang="en-US" sz="1600" kern="0" dirty="0"/>
          </a:p>
          <a:p>
            <a:pPr marL="683025" lvl="4"/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A42B-EEFE-1A42-9B52-A8FF118C9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26392"/>
            <a:ext cx="8143700" cy="35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7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40DAE9-7EB5-C04A-960F-B1181F1954C3}"/>
              </a:ext>
            </a:extLst>
          </p:cNvPr>
          <p:cNvGrpSpPr/>
          <p:nvPr/>
        </p:nvGrpSpPr>
        <p:grpSpPr>
          <a:xfrm>
            <a:off x="1964753" y="2774171"/>
            <a:ext cx="6808654" cy="3319125"/>
            <a:chOff x="4156797" y="2128918"/>
            <a:chExt cx="4616609" cy="331912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FC7936D-CB8E-1E45-B3B9-014072F07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616" y="2128918"/>
              <a:ext cx="364907" cy="1244671"/>
            </a:xfrm>
            <a:custGeom>
              <a:avLst/>
              <a:gdLst>
                <a:gd name="connsiteX0" fmla="*/ 0 w 364907"/>
                <a:gd name="connsiteY0" fmla="*/ 0 h 1244671"/>
                <a:gd name="connsiteX1" fmla="*/ 364907 w 364907"/>
                <a:gd name="connsiteY1" fmla="*/ 411238 h 1244671"/>
                <a:gd name="connsiteX2" fmla="*/ 364907 w 364907"/>
                <a:gd name="connsiteY2" fmla="*/ 826128 h 1244671"/>
                <a:gd name="connsiteX3" fmla="*/ 364907 w 364907"/>
                <a:gd name="connsiteY3" fmla="*/ 829781 h 1244671"/>
                <a:gd name="connsiteX4" fmla="*/ 364907 w 364907"/>
                <a:gd name="connsiteY4" fmla="*/ 1244671 h 1244671"/>
                <a:gd name="connsiteX5" fmla="*/ 0 w 364907"/>
                <a:gd name="connsiteY5" fmla="*/ 832390 h 1244671"/>
                <a:gd name="connsiteX6" fmla="*/ 0 w 364907"/>
                <a:gd name="connsiteY6" fmla="*/ 417500 h 1244671"/>
                <a:gd name="connsiteX7" fmla="*/ 0 w 364907"/>
                <a:gd name="connsiteY7" fmla="*/ 414890 h 124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907" h="1244671">
                  <a:moveTo>
                    <a:pt x="0" y="0"/>
                  </a:moveTo>
                  <a:lnTo>
                    <a:pt x="364907" y="411238"/>
                  </a:lnTo>
                  <a:lnTo>
                    <a:pt x="364907" y="826128"/>
                  </a:lnTo>
                  <a:lnTo>
                    <a:pt x="364907" y="829781"/>
                  </a:lnTo>
                  <a:lnTo>
                    <a:pt x="364907" y="1244671"/>
                  </a:lnTo>
                  <a:lnTo>
                    <a:pt x="0" y="832390"/>
                  </a:lnTo>
                  <a:lnTo>
                    <a:pt x="0" y="417500"/>
                  </a:lnTo>
                  <a:lnTo>
                    <a:pt x="0" y="414890"/>
                  </a:lnTo>
                  <a:close/>
                </a:path>
              </a:pathLst>
            </a:custGeom>
            <a:solidFill>
              <a:srgbClr val="17172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7E9F311-7175-0043-9416-4944A32BE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882" y="2958699"/>
              <a:ext cx="364907" cy="1241017"/>
            </a:xfrm>
            <a:custGeom>
              <a:avLst/>
              <a:gdLst>
                <a:gd name="connsiteX0" fmla="*/ 0 w 364907"/>
                <a:gd name="connsiteY0" fmla="*/ 0 h 1241017"/>
                <a:gd name="connsiteX1" fmla="*/ 364907 w 364907"/>
                <a:gd name="connsiteY1" fmla="*/ 411238 h 1241017"/>
                <a:gd name="connsiteX2" fmla="*/ 364907 w 364907"/>
                <a:gd name="connsiteY2" fmla="*/ 822474 h 1241017"/>
                <a:gd name="connsiteX3" fmla="*/ 364907 w 364907"/>
                <a:gd name="connsiteY3" fmla="*/ 829781 h 1241017"/>
                <a:gd name="connsiteX4" fmla="*/ 364907 w 364907"/>
                <a:gd name="connsiteY4" fmla="*/ 1241017 h 1241017"/>
                <a:gd name="connsiteX5" fmla="*/ 0 w 364907"/>
                <a:gd name="connsiteY5" fmla="*/ 828736 h 1241017"/>
                <a:gd name="connsiteX6" fmla="*/ 0 w 364907"/>
                <a:gd name="connsiteY6" fmla="*/ 417500 h 1241017"/>
                <a:gd name="connsiteX7" fmla="*/ 0 w 364907"/>
                <a:gd name="connsiteY7" fmla="*/ 411236 h 12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907" h="1241017">
                  <a:moveTo>
                    <a:pt x="0" y="0"/>
                  </a:moveTo>
                  <a:lnTo>
                    <a:pt x="364907" y="411238"/>
                  </a:lnTo>
                  <a:lnTo>
                    <a:pt x="364907" y="822474"/>
                  </a:lnTo>
                  <a:lnTo>
                    <a:pt x="364907" y="829781"/>
                  </a:lnTo>
                  <a:lnTo>
                    <a:pt x="364907" y="1241017"/>
                  </a:lnTo>
                  <a:lnTo>
                    <a:pt x="0" y="828736"/>
                  </a:lnTo>
                  <a:lnTo>
                    <a:pt x="0" y="417500"/>
                  </a:lnTo>
                  <a:lnTo>
                    <a:pt x="0" y="411236"/>
                  </a:lnTo>
                  <a:close/>
                </a:path>
              </a:pathLst>
            </a:custGeom>
            <a:solidFill>
              <a:srgbClr val="444F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68E4E19-CE9C-814D-8F2B-5A529FFDB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150" y="3788480"/>
              <a:ext cx="364907" cy="1241017"/>
            </a:xfrm>
            <a:custGeom>
              <a:avLst/>
              <a:gdLst>
                <a:gd name="connsiteX0" fmla="*/ 0 w 364907"/>
                <a:gd name="connsiteY0" fmla="*/ 0 h 1241017"/>
                <a:gd name="connsiteX1" fmla="*/ 364907 w 364907"/>
                <a:gd name="connsiteY1" fmla="*/ 411238 h 1241017"/>
                <a:gd name="connsiteX2" fmla="*/ 364907 w 364907"/>
                <a:gd name="connsiteY2" fmla="*/ 822474 h 1241017"/>
                <a:gd name="connsiteX3" fmla="*/ 364907 w 364907"/>
                <a:gd name="connsiteY3" fmla="*/ 829781 h 1241017"/>
                <a:gd name="connsiteX4" fmla="*/ 364907 w 364907"/>
                <a:gd name="connsiteY4" fmla="*/ 1241017 h 1241017"/>
                <a:gd name="connsiteX5" fmla="*/ 0 w 364907"/>
                <a:gd name="connsiteY5" fmla="*/ 828736 h 1241017"/>
                <a:gd name="connsiteX6" fmla="*/ 0 w 364907"/>
                <a:gd name="connsiteY6" fmla="*/ 417500 h 1241017"/>
                <a:gd name="connsiteX7" fmla="*/ 0 w 364907"/>
                <a:gd name="connsiteY7" fmla="*/ 411236 h 12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907" h="1241017">
                  <a:moveTo>
                    <a:pt x="0" y="0"/>
                  </a:moveTo>
                  <a:lnTo>
                    <a:pt x="364907" y="411238"/>
                  </a:lnTo>
                  <a:lnTo>
                    <a:pt x="364907" y="822474"/>
                  </a:lnTo>
                  <a:lnTo>
                    <a:pt x="364907" y="829781"/>
                  </a:lnTo>
                  <a:lnTo>
                    <a:pt x="364907" y="1241017"/>
                  </a:lnTo>
                  <a:lnTo>
                    <a:pt x="0" y="828736"/>
                  </a:lnTo>
                  <a:lnTo>
                    <a:pt x="0" y="417500"/>
                  </a:lnTo>
                  <a:lnTo>
                    <a:pt x="0" y="411236"/>
                  </a:lnTo>
                  <a:close/>
                </a:path>
              </a:pathLst>
            </a:custGeom>
            <a:solidFill>
              <a:srgbClr val="0A436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C527CBE-86BE-7F47-A273-11284B904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2523" y="2540155"/>
              <a:ext cx="730883" cy="2907887"/>
            </a:xfrm>
            <a:prstGeom prst="rect">
              <a:avLst/>
            </a:prstGeom>
            <a:solidFill>
              <a:srgbClr val="393950"/>
            </a:solidFill>
            <a:ln>
              <a:noFill/>
            </a:ln>
            <a:extLst/>
          </p:spPr>
          <p:txBody>
            <a:bodyPr vert="horz" wrap="square" lIns="91440" tIns="45720" rIns="9144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 dirty="0">
                  <a:solidFill>
                    <a:srgbClr val="B0B0B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E8355BA-1426-4E48-93F4-AEB839136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789" y="3369935"/>
              <a:ext cx="730883" cy="2078107"/>
            </a:xfrm>
            <a:prstGeom prst="rect">
              <a:avLst/>
            </a:prstGeom>
            <a:solidFill>
              <a:srgbClr val="A9C500"/>
            </a:solidFill>
            <a:ln>
              <a:noFill/>
            </a:ln>
            <a:extLst/>
          </p:spPr>
          <p:txBody>
            <a:bodyPr vert="horz" wrap="square" lIns="91440" tIns="45720" rIns="9144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800" b="1" dirty="0">
                  <a:solidFill>
                    <a:srgbClr val="DDE8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E2AA5C3-B9DD-634C-BCAE-82D27FC3D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882" y="2958699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DDE8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D4B875D-6D6F-264E-9F53-1006B26E9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882" y="3155968"/>
              <a:ext cx="364907" cy="483256"/>
            </a:xfrm>
            <a:custGeom>
              <a:avLst/>
              <a:gdLst>
                <a:gd name="T0" fmla="*/ 341 w 341"/>
                <a:gd name="T1" fmla="*/ 395 h 463"/>
                <a:gd name="T2" fmla="*/ 0 w 341"/>
                <a:gd name="T3" fmla="*/ 0 h 463"/>
                <a:gd name="T4" fmla="*/ 0 w 341"/>
                <a:gd name="T5" fmla="*/ 70 h 463"/>
                <a:gd name="T6" fmla="*/ 341 w 341"/>
                <a:gd name="T7" fmla="*/ 463 h 463"/>
                <a:gd name="T8" fmla="*/ 341 w 341"/>
                <a:gd name="T9" fmla="*/ 39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63">
                  <a:moveTo>
                    <a:pt x="341" y="395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341" y="463"/>
                  </a:lnTo>
                  <a:lnTo>
                    <a:pt x="341" y="39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CCC81786-DF49-4846-B3A9-FF7389CBF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1789" y="3495186"/>
              <a:ext cx="496530" cy="218144"/>
            </a:xfrm>
            <a:custGeom>
              <a:avLst/>
              <a:gdLst>
                <a:gd name="T0" fmla="*/ 0 w 464"/>
                <a:gd name="T1" fmla="*/ 70 h 209"/>
                <a:gd name="T2" fmla="*/ 331 w 464"/>
                <a:gd name="T3" fmla="*/ 70 h 209"/>
                <a:gd name="T4" fmla="*/ 331 w 464"/>
                <a:gd name="T5" fmla="*/ 0 h 209"/>
                <a:gd name="T6" fmla="*/ 464 w 464"/>
                <a:gd name="T7" fmla="*/ 105 h 209"/>
                <a:gd name="T8" fmla="*/ 331 w 464"/>
                <a:gd name="T9" fmla="*/ 209 h 209"/>
                <a:gd name="T10" fmla="*/ 331 w 464"/>
                <a:gd name="T11" fmla="*/ 138 h 209"/>
                <a:gd name="T12" fmla="*/ 0 w 464"/>
                <a:gd name="T13" fmla="*/ 138 h 209"/>
                <a:gd name="T14" fmla="*/ 0 w 464"/>
                <a:gd name="T15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209">
                  <a:moveTo>
                    <a:pt x="0" y="70"/>
                  </a:moveTo>
                  <a:lnTo>
                    <a:pt x="331" y="70"/>
                  </a:lnTo>
                  <a:lnTo>
                    <a:pt x="331" y="0"/>
                  </a:lnTo>
                  <a:lnTo>
                    <a:pt x="464" y="105"/>
                  </a:lnTo>
                  <a:lnTo>
                    <a:pt x="331" y="209"/>
                  </a:lnTo>
                  <a:lnTo>
                    <a:pt x="331" y="138"/>
                  </a:lnTo>
                  <a:lnTo>
                    <a:pt x="0" y="13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68AE5D97-3327-F447-B18E-CC2B9B972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057" y="4199717"/>
              <a:ext cx="730883" cy="1248326"/>
            </a:xfrm>
            <a:prstGeom prst="rect">
              <a:avLst/>
            </a:prstGeom>
            <a:solidFill>
              <a:srgbClr val="1AA8FE"/>
            </a:solidFill>
            <a:ln>
              <a:noFill/>
            </a:ln>
            <a:extLst/>
          </p:spPr>
          <p:txBody>
            <a:bodyPr vert="horz" wrap="square" lIns="91440" tIns="45720" rIns="9144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600" b="1" dirty="0">
                  <a:solidFill>
                    <a:srgbClr val="A3D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0D84BC4-E609-1246-A9BA-2F1A0FCCA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150" y="3788479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A3DC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4301985A-A2E0-924C-972A-E82731F1D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057" y="4324967"/>
              <a:ext cx="496530" cy="218144"/>
            </a:xfrm>
            <a:custGeom>
              <a:avLst/>
              <a:gdLst>
                <a:gd name="T0" fmla="*/ 0 w 464"/>
                <a:gd name="T1" fmla="*/ 70 h 209"/>
                <a:gd name="T2" fmla="*/ 331 w 464"/>
                <a:gd name="T3" fmla="*/ 70 h 209"/>
                <a:gd name="T4" fmla="*/ 331 w 464"/>
                <a:gd name="T5" fmla="*/ 0 h 209"/>
                <a:gd name="T6" fmla="*/ 464 w 464"/>
                <a:gd name="T7" fmla="*/ 105 h 209"/>
                <a:gd name="T8" fmla="*/ 331 w 464"/>
                <a:gd name="T9" fmla="*/ 209 h 209"/>
                <a:gd name="T10" fmla="*/ 331 w 464"/>
                <a:gd name="T11" fmla="*/ 138 h 209"/>
                <a:gd name="T12" fmla="*/ 0 w 464"/>
                <a:gd name="T13" fmla="*/ 138 h 209"/>
                <a:gd name="T14" fmla="*/ 0 w 464"/>
                <a:gd name="T15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209">
                  <a:moveTo>
                    <a:pt x="0" y="70"/>
                  </a:moveTo>
                  <a:lnTo>
                    <a:pt x="331" y="70"/>
                  </a:lnTo>
                  <a:lnTo>
                    <a:pt x="331" y="0"/>
                  </a:lnTo>
                  <a:lnTo>
                    <a:pt x="464" y="105"/>
                  </a:lnTo>
                  <a:lnTo>
                    <a:pt x="331" y="209"/>
                  </a:lnTo>
                  <a:lnTo>
                    <a:pt x="331" y="138"/>
                  </a:lnTo>
                  <a:lnTo>
                    <a:pt x="0" y="13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015BE26-DE9D-D848-B998-C0FD0D15C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616" y="2128918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B0B0B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71593F7C-D714-5C44-BB3F-3E0964EB4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616" y="2326187"/>
              <a:ext cx="364907" cy="483256"/>
            </a:xfrm>
            <a:custGeom>
              <a:avLst/>
              <a:gdLst>
                <a:gd name="T0" fmla="*/ 341 w 341"/>
                <a:gd name="T1" fmla="*/ 395 h 463"/>
                <a:gd name="T2" fmla="*/ 0 w 341"/>
                <a:gd name="T3" fmla="*/ 0 h 463"/>
                <a:gd name="T4" fmla="*/ 0 w 341"/>
                <a:gd name="T5" fmla="*/ 70 h 463"/>
                <a:gd name="T6" fmla="*/ 341 w 341"/>
                <a:gd name="T7" fmla="*/ 463 h 463"/>
                <a:gd name="T8" fmla="*/ 341 w 341"/>
                <a:gd name="T9" fmla="*/ 39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63">
                  <a:moveTo>
                    <a:pt x="341" y="395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341" y="463"/>
                  </a:lnTo>
                  <a:lnTo>
                    <a:pt x="341" y="39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2F679194-FBF7-3E40-A499-ABA13827D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523" y="2665405"/>
              <a:ext cx="496530" cy="218144"/>
            </a:xfrm>
            <a:custGeom>
              <a:avLst/>
              <a:gdLst>
                <a:gd name="T0" fmla="*/ 0 w 464"/>
                <a:gd name="T1" fmla="*/ 70 h 209"/>
                <a:gd name="T2" fmla="*/ 331 w 464"/>
                <a:gd name="T3" fmla="*/ 70 h 209"/>
                <a:gd name="T4" fmla="*/ 331 w 464"/>
                <a:gd name="T5" fmla="*/ 0 h 209"/>
                <a:gd name="T6" fmla="*/ 464 w 464"/>
                <a:gd name="T7" fmla="*/ 105 h 209"/>
                <a:gd name="T8" fmla="*/ 331 w 464"/>
                <a:gd name="T9" fmla="*/ 209 h 209"/>
                <a:gd name="T10" fmla="*/ 331 w 464"/>
                <a:gd name="T11" fmla="*/ 138 h 209"/>
                <a:gd name="T12" fmla="*/ 0 w 464"/>
                <a:gd name="T13" fmla="*/ 138 h 209"/>
                <a:gd name="T14" fmla="*/ 0 w 464"/>
                <a:gd name="T15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209">
                  <a:moveTo>
                    <a:pt x="0" y="70"/>
                  </a:moveTo>
                  <a:lnTo>
                    <a:pt x="331" y="70"/>
                  </a:lnTo>
                  <a:lnTo>
                    <a:pt x="331" y="0"/>
                  </a:lnTo>
                  <a:lnTo>
                    <a:pt x="464" y="105"/>
                  </a:lnTo>
                  <a:lnTo>
                    <a:pt x="331" y="209"/>
                  </a:lnTo>
                  <a:lnTo>
                    <a:pt x="331" y="138"/>
                  </a:lnTo>
                  <a:lnTo>
                    <a:pt x="0" y="13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08EC4C6-6D2C-574D-BBC4-C021072E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150" y="3985749"/>
              <a:ext cx="364907" cy="483256"/>
            </a:xfrm>
            <a:custGeom>
              <a:avLst/>
              <a:gdLst>
                <a:gd name="T0" fmla="*/ 341 w 341"/>
                <a:gd name="T1" fmla="*/ 395 h 463"/>
                <a:gd name="T2" fmla="*/ 0 w 341"/>
                <a:gd name="T3" fmla="*/ 0 h 463"/>
                <a:gd name="T4" fmla="*/ 0 w 341"/>
                <a:gd name="T5" fmla="*/ 70 h 463"/>
                <a:gd name="T6" fmla="*/ 341 w 341"/>
                <a:gd name="T7" fmla="*/ 463 h 463"/>
                <a:gd name="T8" fmla="*/ 341 w 341"/>
                <a:gd name="T9" fmla="*/ 39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63">
                  <a:moveTo>
                    <a:pt x="341" y="395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341" y="463"/>
                  </a:lnTo>
                  <a:lnTo>
                    <a:pt x="341" y="39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37B33-197B-1441-BF94-084C6826E22B}"/>
                </a:ext>
              </a:extLst>
            </p:cNvPr>
            <p:cNvGrpSpPr/>
            <p:nvPr/>
          </p:nvGrpSpPr>
          <p:grpSpPr>
            <a:xfrm>
              <a:off x="4156797" y="4618261"/>
              <a:ext cx="2424260" cy="829782"/>
              <a:chOff x="4156797" y="4618261"/>
              <a:chExt cx="2424260" cy="829782"/>
            </a:xfrm>
          </p:grpSpPr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061705F3-6F4F-F64E-8310-737C7CE97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872" y="5036805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E6999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E5B3B6C-F2E0-884A-8E3B-B797D583A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797" y="5036805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E6999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860D361-BC3D-084D-B98A-71A4C521C42F}"/>
                  </a:ext>
                </a:extLst>
              </p:cNvPr>
              <p:cNvGrpSpPr/>
              <p:nvPr/>
            </p:nvGrpSpPr>
            <p:grpSpPr>
              <a:xfrm>
                <a:off x="5485267" y="4618261"/>
                <a:ext cx="1095790" cy="829782"/>
                <a:chOff x="3293222" y="4618261"/>
                <a:chExt cx="1095790" cy="829782"/>
              </a:xfrm>
            </p:grpSpPr>
            <p:sp>
              <p:nvSpPr>
                <p:cNvPr id="28" name="Rectangle 5">
                  <a:extLst>
                    <a:ext uri="{FF2B5EF4-FFF2-40B4-BE49-F238E27FC236}">
                      <a16:creationId xmlns:a16="http://schemas.microsoft.com/office/drawing/2014/main" id="{2ED2BA92-83BB-7441-893C-4A1C3E517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8129" y="5029499"/>
                  <a:ext cx="730883" cy="418544"/>
                </a:xfrm>
                <a:prstGeom prst="rect">
                  <a:avLst/>
                </a:prstGeom>
                <a:solidFill>
                  <a:srgbClr val="F3591F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0" numCol="1" anchor="b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FABDA5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01</a:t>
                  </a:r>
                </a:p>
              </p:txBody>
            </p:sp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141A42E5-D1A8-D84B-B4AE-235E48AC0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222" y="4618261"/>
                  <a:ext cx="364907" cy="829781"/>
                </a:xfrm>
                <a:custGeom>
                  <a:avLst/>
                  <a:gdLst>
                    <a:gd name="T0" fmla="*/ 341 w 341"/>
                    <a:gd name="T1" fmla="*/ 394 h 795"/>
                    <a:gd name="T2" fmla="*/ 0 w 341"/>
                    <a:gd name="T3" fmla="*/ 0 h 795"/>
                    <a:gd name="T4" fmla="*/ 0 w 341"/>
                    <a:gd name="T5" fmla="*/ 400 h 795"/>
                    <a:gd name="T6" fmla="*/ 341 w 341"/>
                    <a:gd name="T7" fmla="*/ 795 h 795"/>
                    <a:gd name="T8" fmla="*/ 341 w 341"/>
                    <a:gd name="T9" fmla="*/ 394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795">
                      <a:moveTo>
                        <a:pt x="341" y="394"/>
                      </a:moveTo>
                      <a:lnTo>
                        <a:pt x="0" y="0"/>
                      </a:lnTo>
                      <a:lnTo>
                        <a:pt x="0" y="400"/>
                      </a:lnTo>
                      <a:lnTo>
                        <a:pt x="341" y="795"/>
                      </a:lnTo>
                      <a:lnTo>
                        <a:pt x="341" y="394"/>
                      </a:lnTo>
                      <a:close/>
                    </a:path>
                  </a:pathLst>
                </a:custGeom>
                <a:solidFill>
                  <a:srgbClr val="61240C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7">
                  <a:extLst>
                    <a:ext uri="{FF2B5EF4-FFF2-40B4-BE49-F238E27FC236}">
                      <a16:creationId xmlns:a16="http://schemas.microsoft.com/office/drawing/2014/main" id="{4A169FE4-1997-F947-BA74-25C9AEEDE7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222" y="4618261"/>
                  <a:ext cx="1095790" cy="411237"/>
                </a:xfrm>
                <a:custGeom>
                  <a:avLst/>
                  <a:gdLst>
                    <a:gd name="T0" fmla="*/ 682 w 1024"/>
                    <a:gd name="T1" fmla="*/ 0 h 394"/>
                    <a:gd name="T2" fmla="*/ 0 w 1024"/>
                    <a:gd name="T3" fmla="*/ 0 h 394"/>
                    <a:gd name="T4" fmla="*/ 341 w 1024"/>
                    <a:gd name="T5" fmla="*/ 394 h 394"/>
                    <a:gd name="T6" fmla="*/ 1024 w 1024"/>
                    <a:gd name="T7" fmla="*/ 394 h 394"/>
                    <a:gd name="T8" fmla="*/ 682 w 1024"/>
                    <a:gd name="T9" fmla="*/ 0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4" h="394">
                      <a:moveTo>
                        <a:pt x="682" y="0"/>
                      </a:moveTo>
                      <a:lnTo>
                        <a:pt x="0" y="0"/>
                      </a:lnTo>
                      <a:lnTo>
                        <a:pt x="341" y="394"/>
                      </a:lnTo>
                      <a:lnTo>
                        <a:pt x="1024" y="39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rgbClr val="FABDA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8">
                  <a:extLst>
                    <a:ext uri="{FF2B5EF4-FFF2-40B4-BE49-F238E27FC236}">
                      <a16:creationId xmlns:a16="http://schemas.microsoft.com/office/drawing/2014/main" id="{29AAFB19-2B91-1E4E-8573-A7B7F5565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222" y="4815530"/>
                  <a:ext cx="364907" cy="483256"/>
                </a:xfrm>
                <a:custGeom>
                  <a:avLst/>
                  <a:gdLst>
                    <a:gd name="T0" fmla="*/ 341 w 341"/>
                    <a:gd name="T1" fmla="*/ 395 h 463"/>
                    <a:gd name="T2" fmla="*/ 0 w 341"/>
                    <a:gd name="T3" fmla="*/ 0 h 463"/>
                    <a:gd name="T4" fmla="*/ 0 w 341"/>
                    <a:gd name="T5" fmla="*/ 70 h 463"/>
                    <a:gd name="T6" fmla="*/ 341 w 341"/>
                    <a:gd name="T7" fmla="*/ 463 h 463"/>
                    <a:gd name="T8" fmla="*/ 341 w 341"/>
                    <a:gd name="T9" fmla="*/ 395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463">
                      <a:moveTo>
                        <a:pt x="341" y="395"/>
                      </a:moveTo>
                      <a:lnTo>
                        <a:pt x="0" y="0"/>
                      </a:lnTo>
                      <a:lnTo>
                        <a:pt x="0" y="70"/>
                      </a:lnTo>
                      <a:lnTo>
                        <a:pt x="341" y="463"/>
                      </a:lnTo>
                      <a:lnTo>
                        <a:pt x="341" y="395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ight Arrow 31">
                  <a:extLst>
                    <a:ext uri="{FF2B5EF4-FFF2-40B4-BE49-F238E27FC236}">
                      <a16:creationId xmlns:a16="http://schemas.microsoft.com/office/drawing/2014/main" id="{180667A1-3C4B-4540-90B7-130E1573D6CD}"/>
                    </a:ext>
                  </a:extLst>
                </p:cNvPr>
                <p:cNvSpPr/>
                <p:nvPr/>
              </p:nvSpPr>
              <p:spPr>
                <a:xfrm>
                  <a:off x="3658129" y="5152552"/>
                  <a:ext cx="151649" cy="219456"/>
                </a:xfrm>
                <a:prstGeom prst="rightArrow">
                  <a:avLst>
                    <a:gd name="adj1" fmla="val 32639"/>
                    <a:gd name="adj2" fmla="val 78823"/>
                  </a:avLst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D38FF95-0EF3-594B-87C2-0854F769C591}"/>
              </a:ext>
            </a:extLst>
          </p:cNvPr>
          <p:cNvSpPr/>
          <p:nvPr/>
        </p:nvSpPr>
        <p:spPr>
          <a:xfrm>
            <a:off x="466723" y="1986562"/>
            <a:ext cx="3025156" cy="457200"/>
          </a:xfrm>
          <a:prstGeom prst="rect">
            <a:avLst/>
          </a:prstGeom>
          <a:solidFill>
            <a:srgbClr val="1AA8F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Estimation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9BBB6-DB75-8946-95CF-3AB09D1F4A99}"/>
              </a:ext>
            </a:extLst>
          </p:cNvPr>
          <p:cNvSpPr/>
          <p:nvPr/>
        </p:nvSpPr>
        <p:spPr>
          <a:xfrm>
            <a:off x="466722" y="2790280"/>
            <a:ext cx="3025157" cy="457200"/>
          </a:xfrm>
          <a:prstGeom prst="rect">
            <a:avLst/>
          </a:prstGeom>
          <a:solidFill>
            <a:srgbClr val="A9C500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Frame length optimization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7D892A-1186-4741-9706-E8A6E94B0193}"/>
              </a:ext>
            </a:extLst>
          </p:cNvPr>
          <p:cNvSpPr/>
          <p:nvPr/>
        </p:nvSpPr>
        <p:spPr>
          <a:xfrm>
            <a:off x="470200" y="3664252"/>
            <a:ext cx="3021679" cy="457200"/>
          </a:xfrm>
          <a:prstGeom prst="rect">
            <a:avLst/>
          </a:prstGeom>
          <a:solidFill>
            <a:srgbClr val="393950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EPC global C1 G2 modification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3FC0EA-82B7-0B41-B195-2979420A482E}"/>
              </a:ext>
            </a:extLst>
          </p:cNvPr>
          <p:cNvSpPr/>
          <p:nvPr/>
        </p:nvSpPr>
        <p:spPr>
          <a:xfrm>
            <a:off x="7350080" y="1059946"/>
            <a:ext cx="13308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3795D18-B1E4-3343-A3CA-497A488745A3}"/>
              </a:ext>
            </a:extLst>
          </p:cNvPr>
          <p:cNvSpPr/>
          <p:nvPr/>
        </p:nvSpPr>
        <p:spPr>
          <a:xfrm>
            <a:off x="6165170" y="3244945"/>
            <a:ext cx="10711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6FE57E-F5C1-084B-9A4D-B98D43F975E8}"/>
              </a:ext>
            </a:extLst>
          </p:cNvPr>
          <p:cNvSpPr/>
          <p:nvPr/>
        </p:nvSpPr>
        <p:spPr>
          <a:xfrm>
            <a:off x="5094043" y="4009194"/>
            <a:ext cx="10711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229200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033BD4-78EF-5B4E-BE2F-0DCA1C76ED0E}"/>
              </a:ext>
            </a:extLst>
          </p:cNvPr>
          <p:cNvGrpSpPr>
            <a:grpSpLocks noChangeAspect="1"/>
          </p:cNvGrpSpPr>
          <p:nvPr/>
        </p:nvGrpSpPr>
        <p:grpSpPr>
          <a:xfrm>
            <a:off x="7694822" y="1574166"/>
            <a:ext cx="588680" cy="1444714"/>
            <a:chOff x="3213100" y="4545013"/>
            <a:chExt cx="744538" cy="1827213"/>
          </a:xfrm>
        </p:grpSpPr>
        <p:sp>
          <p:nvSpPr>
            <p:cNvPr id="59" name="Freeform 334">
              <a:extLst>
                <a:ext uri="{FF2B5EF4-FFF2-40B4-BE49-F238E27FC236}">
                  <a16:creationId xmlns:a16="http://schemas.microsoft.com/office/drawing/2014/main" id="{A88E3E11-F1F3-304D-BB19-603B5BDD6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100" y="4545013"/>
              <a:ext cx="744538" cy="1827213"/>
            </a:xfrm>
            <a:custGeom>
              <a:avLst/>
              <a:gdLst>
                <a:gd name="T0" fmla="*/ 433 w 1876"/>
                <a:gd name="T1" fmla="*/ 967 h 4604"/>
                <a:gd name="T2" fmla="*/ 336 w 1876"/>
                <a:gd name="T3" fmla="*/ 728 h 4604"/>
                <a:gd name="T4" fmla="*/ 227 w 1876"/>
                <a:gd name="T5" fmla="*/ 422 h 4604"/>
                <a:gd name="T6" fmla="*/ 209 w 1876"/>
                <a:gd name="T7" fmla="*/ 174 h 4604"/>
                <a:gd name="T8" fmla="*/ 145 w 1876"/>
                <a:gd name="T9" fmla="*/ 2 h 4604"/>
                <a:gd name="T10" fmla="*/ 78 w 1876"/>
                <a:gd name="T11" fmla="*/ 26 h 4604"/>
                <a:gd name="T12" fmla="*/ 14 w 1876"/>
                <a:gd name="T13" fmla="*/ 61 h 4604"/>
                <a:gd name="T14" fmla="*/ 51 w 1876"/>
                <a:gd name="T15" fmla="*/ 341 h 4604"/>
                <a:gd name="T16" fmla="*/ 9 w 1876"/>
                <a:gd name="T17" fmla="*/ 500 h 4604"/>
                <a:gd name="T18" fmla="*/ 154 w 1876"/>
                <a:gd name="T19" fmla="*/ 1001 h 4604"/>
                <a:gd name="T20" fmla="*/ 305 w 1876"/>
                <a:gd name="T21" fmla="*/ 1361 h 4604"/>
                <a:gd name="T22" fmla="*/ 318 w 1876"/>
                <a:gd name="T23" fmla="*/ 2220 h 4604"/>
                <a:gd name="T24" fmla="*/ 184 w 1876"/>
                <a:gd name="T25" fmla="*/ 2520 h 4604"/>
                <a:gd name="T26" fmla="*/ 445 w 1876"/>
                <a:gd name="T27" fmla="*/ 2658 h 4604"/>
                <a:gd name="T28" fmla="*/ 429 w 1876"/>
                <a:gd name="T29" fmla="*/ 3209 h 4604"/>
                <a:gd name="T30" fmla="*/ 421 w 1876"/>
                <a:gd name="T31" fmla="*/ 3486 h 4604"/>
                <a:gd name="T32" fmla="*/ 390 w 1876"/>
                <a:gd name="T33" fmla="*/ 3941 h 4604"/>
                <a:gd name="T34" fmla="*/ 337 w 1876"/>
                <a:gd name="T35" fmla="*/ 4293 h 4604"/>
                <a:gd name="T36" fmla="*/ 354 w 1876"/>
                <a:gd name="T37" fmla="*/ 4452 h 4604"/>
                <a:gd name="T38" fmla="*/ 214 w 1876"/>
                <a:gd name="T39" fmla="*/ 4551 h 4604"/>
                <a:gd name="T40" fmla="*/ 291 w 1876"/>
                <a:gd name="T41" fmla="*/ 4595 h 4604"/>
                <a:gd name="T42" fmla="*/ 498 w 1876"/>
                <a:gd name="T43" fmla="*/ 4545 h 4604"/>
                <a:gd name="T44" fmla="*/ 642 w 1876"/>
                <a:gd name="T45" fmla="*/ 4499 h 4604"/>
                <a:gd name="T46" fmla="*/ 633 w 1876"/>
                <a:gd name="T47" fmla="*/ 4311 h 4604"/>
                <a:gd name="T48" fmla="*/ 603 w 1876"/>
                <a:gd name="T49" fmla="*/ 4157 h 4604"/>
                <a:gd name="T50" fmla="*/ 707 w 1876"/>
                <a:gd name="T51" fmla="*/ 3567 h 4604"/>
                <a:gd name="T52" fmla="*/ 849 w 1876"/>
                <a:gd name="T53" fmla="*/ 2892 h 4604"/>
                <a:gd name="T54" fmla="*/ 1003 w 1876"/>
                <a:gd name="T55" fmla="*/ 3279 h 4604"/>
                <a:gd name="T56" fmla="*/ 1060 w 1876"/>
                <a:gd name="T57" fmla="*/ 3527 h 4604"/>
                <a:gd name="T58" fmla="*/ 1107 w 1876"/>
                <a:gd name="T59" fmla="*/ 3865 h 4604"/>
                <a:gd name="T60" fmla="*/ 1132 w 1876"/>
                <a:gd name="T61" fmla="*/ 4053 h 4604"/>
                <a:gd name="T62" fmla="*/ 1146 w 1876"/>
                <a:gd name="T63" fmla="*/ 4249 h 4604"/>
                <a:gd name="T64" fmla="*/ 1182 w 1876"/>
                <a:gd name="T65" fmla="*/ 4456 h 4604"/>
                <a:gd name="T66" fmla="*/ 1259 w 1876"/>
                <a:gd name="T67" fmla="*/ 4551 h 4604"/>
                <a:gd name="T68" fmla="*/ 1467 w 1876"/>
                <a:gd name="T69" fmla="*/ 4602 h 4604"/>
                <a:gd name="T70" fmla="*/ 1469 w 1876"/>
                <a:gd name="T71" fmla="*/ 4525 h 4604"/>
                <a:gd name="T72" fmla="*/ 1375 w 1876"/>
                <a:gd name="T73" fmla="*/ 4295 h 4604"/>
                <a:gd name="T74" fmla="*/ 1349 w 1876"/>
                <a:gd name="T75" fmla="*/ 3744 h 4604"/>
                <a:gd name="T76" fmla="*/ 1324 w 1876"/>
                <a:gd name="T77" fmla="*/ 3422 h 4604"/>
                <a:gd name="T78" fmla="*/ 1286 w 1876"/>
                <a:gd name="T79" fmla="*/ 2762 h 4604"/>
                <a:gd name="T80" fmla="*/ 1456 w 1876"/>
                <a:gd name="T81" fmla="*/ 2715 h 4604"/>
                <a:gd name="T82" fmla="*/ 1357 w 1876"/>
                <a:gd name="T83" fmla="*/ 1567 h 4604"/>
                <a:gd name="T84" fmla="*/ 1552 w 1876"/>
                <a:gd name="T85" fmla="*/ 1252 h 4604"/>
                <a:gd name="T86" fmla="*/ 1631 w 1876"/>
                <a:gd name="T87" fmla="*/ 1068 h 4604"/>
                <a:gd name="T88" fmla="*/ 1706 w 1876"/>
                <a:gd name="T89" fmla="*/ 849 h 4604"/>
                <a:gd name="T90" fmla="*/ 1846 w 1876"/>
                <a:gd name="T91" fmla="*/ 579 h 4604"/>
                <a:gd name="T92" fmla="*/ 1856 w 1876"/>
                <a:gd name="T93" fmla="*/ 258 h 4604"/>
                <a:gd name="T94" fmla="*/ 1843 w 1876"/>
                <a:gd name="T95" fmla="*/ 157 h 4604"/>
                <a:gd name="T96" fmla="*/ 1786 w 1876"/>
                <a:gd name="T97" fmla="*/ 98 h 4604"/>
                <a:gd name="T98" fmla="*/ 1706 w 1876"/>
                <a:gd name="T99" fmla="*/ 109 h 4604"/>
                <a:gd name="T100" fmla="*/ 1635 w 1876"/>
                <a:gd name="T101" fmla="*/ 420 h 4604"/>
                <a:gd name="T102" fmla="*/ 1493 w 1876"/>
                <a:gd name="T103" fmla="*/ 800 h 4604"/>
                <a:gd name="T104" fmla="*/ 1292 w 1876"/>
                <a:gd name="T105" fmla="*/ 1150 h 4604"/>
                <a:gd name="T106" fmla="*/ 1130 w 1876"/>
                <a:gd name="T107" fmla="*/ 1214 h 4604"/>
                <a:gd name="T108" fmla="*/ 1127 w 1876"/>
                <a:gd name="T109" fmla="*/ 1168 h 4604"/>
                <a:gd name="T110" fmla="*/ 1154 w 1876"/>
                <a:gd name="T111" fmla="*/ 1050 h 4604"/>
                <a:gd name="T112" fmla="*/ 1046 w 1876"/>
                <a:gd name="T113" fmla="*/ 774 h 4604"/>
                <a:gd name="T114" fmla="*/ 835 w 1876"/>
                <a:gd name="T115" fmla="*/ 772 h 4604"/>
                <a:gd name="T116" fmla="*/ 723 w 1876"/>
                <a:gd name="T117" fmla="*/ 956 h 4604"/>
                <a:gd name="T118" fmla="*/ 708 w 1876"/>
                <a:gd name="T119" fmla="*/ 1047 h 4604"/>
                <a:gd name="T120" fmla="*/ 717 w 1876"/>
                <a:gd name="T121" fmla="*/ 1170 h 4604"/>
                <a:gd name="T122" fmla="*/ 586 w 1876"/>
                <a:gd name="T123" fmla="*/ 1208 h 4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6" h="4604">
                  <a:moveTo>
                    <a:pt x="586" y="1208"/>
                  </a:moveTo>
                  <a:lnTo>
                    <a:pt x="567" y="1185"/>
                  </a:lnTo>
                  <a:lnTo>
                    <a:pt x="504" y="1086"/>
                  </a:lnTo>
                  <a:lnTo>
                    <a:pt x="488" y="1052"/>
                  </a:lnTo>
                  <a:lnTo>
                    <a:pt x="476" y="1029"/>
                  </a:lnTo>
                  <a:lnTo>
                    <a:pt x="442" y="989"/>
                  </a:lnTo>
                  <a:lnTo>
                    <a:pt x="433" y="967"/>
                  </a:lnTo>
                  <a:lnTo>
                    <a:pt x="424" y="942"/>
                  </a:lnTo>
                  <a:lnTo>
                    <a:pt x="394" y="884"/>
                  </a:lnTo>
                  <a:lnTo>
                    <a:pt x="386" y="859"/>
                  </a:lnTo>
                  <a:lnTo>
                    <a:pt x="381" y="835"/>
                  </a:lnTo>
                  <a:lnTo>
                    <a:pt x="363" y="783"/>
                  </a:lnTo>
                  <a:lnTo>
                    <a:pt x="353" y="761"/>
                  </a:lnTo>
                  <a:lnTo>
                    <a:pt x="336" y="728"/>
                  </a:lnTo>
                  <a:lnTo>
                    <a:pt x="289" y="632"/>
                  </a:lnTo>
                  <a:lnTo>
                    <a:pt x="265" y="570"/>
                  </a:lnTo>
                  <a:lnTo>
                    <a:pt x="259" y="546"/>
                  </a:lnTo>
                  <a:lnTo>
                    <a:pt x="249" y="468"/>
                  </a:lnTo>
                  <a:lnTo>
                    <a:pt x="248" y="442"/>
                  </a:lnTo>
                  <a:lnTo>
                    <a:pt x="236" y="429"/>
                  </a:lnTo>
                  <a:lnTo>
                    <a:pt x="227" y="422"/>
                  </a:lnTo>
                  <a:lnTo>
                    <a:pt x="209" y="421"/>
                  </a:lnTo>
                  <a:lnTo>
                    <a:pt x="201" y="338"/>
                  </a:lnTo>
                  <a:lnTo>
                    <a:pt x="195" y="237"/>
                  </a:lnTo>
                  <a:lnTo>
                    <a:pt x="195" y="224"/>
                  </a:lnTo>
                  <a:lnTo>
                    <a:pt x="196" y="200"/>
                  </a:lnTo>
                  <a:lnTo>
                    <a:pt x="202" y="187"/>
                  </a:lnTo>
                  <a:lnTo>
                    <a:pt x="209" y="174"/>
                  </a:lnTo>
                  <a:lnTo>
                    <a:pt x="211" y="132"/>
                  </a:lnTo>
                  <a:lnTo>
                    <a:pt x="209" y="104"/>
                  </a:lnTo>
                  <a:lnTo>
                    <a:pt x="204" y="71"/>
                  </a:lnTo>
                  <a:lnTo>
                    <a:pt x="186" y="17"/>
                  </a:lnTo>
                  <a:lnTo>
                    <a:pt x="176" y="5"/>
                  </a:lnTo>
                  <a:lnTo>
                    <a:pt x="166" y="0"/>
                  </a:lnTo>
                  <a:lnTo>
                    <a:pt x="145" y="2"/>
                  </a:lnTo>
                  <a:lnTo>
                    <a:pt x="140" y="8"/>
                  </a:lnTo>
                  <a:lnTo>
                    <a:pt x="136" y="9"/>
                  </a:lnTo>
                  <a:lnTo>
                    <a:pt x="122" y="2"/>
                  </a:lnTo>
                  <a:lnTo>
                    <a:pt x="109" y="6"/>
                  </a:lnTo>
                  <a:lnTo>
                    <a:pt x="88" y="22"/>
                  </a:lnTo>
                  <a:lnTo>
                    <a:pt x="84" y="27"/>
                  </a:lnTo>
                  <a:lnTo>
                    <a:pt x="78" y="26"/>
                  </a:lnTo>
                  <a:lnTo>
                    <a:pt x="61" y="32"/>
                  </a:lnTo>
                  <a:lnTo>
                    <a:pt x="49" y="43"/>
                  </a:lnTo>
                  <a:lnTo>
                    <a:pt x="46" y="47"/>
                  </a:lnTo>
                  <a:lnTo>
                    <a:pt x="44" y="45"/>
                  </a:lnTo>
                  <a:lnTo>
                    <a:pt x="33" y="45"/>
                  </a:lnTo>
                  <a:lnTo>
                    <a:pt x="24" y="52"/>
                  </a:lnTo>
                  <a:lnTo>
                    <a:pt x="14" y="61"/>
                  </a:lnTo>
                  <a:lnTo>
                    <a:pt x="9" y="85"/>
                  </a:lnTo>
                  <a:lnTo>
                    <a:pt x="7" y="100"/>
                  </a:lnTo>
                  <a:lnTo>
                    <a:pt x="0" y="137"/>
                  </a:lnTo>
                  <a:lnTo>
                    <a:pt x="0" y="172"/>
                  </a:lnTo>
                  <a:lnTo>
                    <a:pt x="18" y="214"/>
                  </a:lnTo>
                  <a:lnTo>
                    <a:pt x="40" y="254"/>
                  </a:lnTo>
                  <a:lnTo>
                    <a:pt x="51" y="341"/>
                  </a:lnTo>
                  <a:lnTo>
                    <a:pt x="60" y="432"/>
                  </a:lnTo>
                  <a:lnTo>
                    <a:pt x="61" y="444"/>
                  </a:lnTo>
                  <a:lnTo>
                    <a:pt x="64" y="463"/>
                  </a:lnTo>
                  <a:lnTo>
                    <a:pt x="60" y="464"/>
                  </a:lnTo>
                  <a:lnTo>
                    <a:pt x="33" y="478"/>
                  </a:lnTo>
                  <a:lnTo>
                    <a:pt x="11" y="491"/>
                  </a:lnTo>
                  <a:lnTo>
                    <a:pt x="9" y="500"/>
                  </a:lnTo>
                  <a:lnTo>
                    <a:pt x="7" y="514"/>
                  </a:lnTo>
                  <a:lnTo>
                    <a:pt x="22" y="560"/>
                  </a:lnTo>
                  <a:lnTo>
                    <a:pt x="100" y="762"/>
                  </a:lnTo>
                  <a:lnTo>
                    <a:pt x="140" y="885"/>
                  </a:lnTo>
                  <a:lnTo>
                    <a:pt x="145" y="921"/>
                  </a:lnTo>
                  <a:lnTo>
                    <a:pt x="147" y="949"/>
                  </a:lnTo>
                  <a:lnTo>
                    <a:pt x="154" y="1001"/>
                  </a:lnTo>
                  <a:lnTo>
                    <a:pt x="176" y="1073"/>
                  </a:lnTo>
                  <a:lnTo>
                    <a:pt x="200" y="1122"/>
                  </a:lnTo>
                  <a:lnTo>
                    <a:pt x="222" y="1164"/>
                  </a:lnTo>
                  <a:lnTo>
                    <a:pt x="252" y="1218"/>
                  </a:lnTo>
                  <a:lnTo>
                    <a:pt x="270" y="1264"/>
                  </a:lnTo>
                  <a:lnTo>
                    <a:pt x="283" y="1308"/>
                  </a:lnTo>
                  <a:lnTo>
                    <a:pt x="305" y="1361"/>
                  </a:lnTo>
                  <a:lnTo>
                    <a:pt x="344" y="1422"/>
                  </a:lnTo>
                  <a:lnTo>
                    <a:pt x="440" y="1571"/>
                  </a:lnTo>
                  <a:lnTo>
                    <a:pt x="468" y="1620"/>
                  </a:lnTo>
                  <a:lnTo>
                    <a:pt x="455" y="1684"/>
                  </a:lnTo>
                  <a:lnTo>
                    <a:pt x="384" y="1999"/>
                  </a:lnTo>
                  <a:lnTo>
                    <a:pt x="344" y="2145"/>
                  </a:lnTo>
                  <a:lnTo>
                    <a:pt x="318" y="2220"/>
                  </a:lnTo>
                  <a:lnTo>
                    <a:pt x="307" y="2245"/>
                  </a:lnTo>
                  <a:lnTo>
                    <a:pt x="261" y="2326"/>
                  </a:lnTo>
                  <a:lnTo>
                    <a:pt x="176" y="2448"/>
                  </a:lnTo>
                  <a:lnTo>
                    <a:pt x="162" y="2479"/>
                  </a:lnTo>
                  <a:lnTo>
                    <a:pt x="160" y="2490"/>
                  </a:lnTo>
                  <a:lnTo>
                    <a:pt x="162" y="2503"/>
                  </a:lnTo>
                  <a:lnTo>
                    <a:pt x="184" y="2520"/>
                  </a:lnTo>
                  <a:lnTo>
                    <a:pt x="219" y="2549"/>
                  </a:lnTo>
                  <a:lnTo>
                    <a:pt x="243" y="2566"/>
                  </a:lnTo>
                  <a:lnTo>
                    <a:pt x="303" y="2592"/>
                  </a:lnTo>
                  <a:lnTo>
                    <a:pt x="393" y="2614"/>
                  </a:lnTo>
                  <a:lnTo>
                    <a:pt x="410" y="2615"/>
                  </a:lnTo>
                  <a:lnTo>
                    <a:pt x="416" y="2626"/>
                  </a:lnTo>
                  <a:lnTo>
                    <a:pt x="445" y="2658"/>
                  </a:lnTo>
                  <a:lnTo>
                    <a:pt x="441" y="2704"/>
                  </a:lnTo>
                  <a:lnTo>
                    <a:pt x="443" y="2723"/>
                  </a:lnTo>
                  <a:lnTo>
                    <a:pt x="445" y="2745"/>
                  </a:lnTo>
                  <a:lnTo>
                    <a:pt x="442" y="2761"/>
                  </a:lnTo>
                  <a:lnTo>
                    <a:pt x="434" y="2930"/>
                  </a:lnTo>
                  <a:lnTo>
                    <a:pt x="427" y="3162"/>
                  </a:lnTo>
                  <a:lnTo>
                    <a:pt x="429" y="3209"/>
                  </a:lnTo>
                  <a:lnTo>
                    <a:pt x="440" y="3266"/>
                  </a:lnTo>
                  <a:lnTo>
                    <a:pt x="442" y="3299"/>
                  </a:lnTo>
                  <a:lnTo>
                    <a:pt x="440" y="3312"/>
                  </a:lnTo>
                  <a:lnTo>
                    <a:pt x="424" y="3378"/>
                  </a:lnTo>
                  <a:lnTo>
                    <a:pt x="419" y="3431"/>
                  </a:lnTo>
                  <a:lnTo>
                    <a:pt x="420" y="3449"/>
                  </a:lnTo>
                  <a:lnTo>
                    <a:pt x="421" y="3486"/>
                  </a:lnTo>
                  <a:lnTo>
                    <a:pt x="416" y="3510"/>
                  </a:lnTo>
                  <a:lnTo>
                    <a:pt x="399" y="3569"/>
                  </a:lnTo>
                  <a:lnTo>
                    <a:pt x="396" y="3599"/>
                  </a:lnTo>
                  <a:lnTo>
                    <a:pt x="401" y="3718"/>
                  </a:lnTo>
                  <a:lnTo>
                    <a:pt x="405" y="3882"/>
                  </a:lnTo>
                  <a:lnTo>
                    <a:pt x="401" y="3908"/>
                  </a:lnTo>
                  <a:lnTo>
                    <a:pt x="390" y="3941"/>
                  </a:lnTo>
                  <a:lnTo>
                    <a:pt x="386" y="3995"/>
                  </a:lnTo>
                  <a:lnTo>
                    <a:pt x="380" y="4084"/>
                  </a:lnTo>
                  <a:lnTo>
                    <a:pt x="373" y="4129"/>
                  </a:lnTo>
                  <a:lnTo>
                    <a:pt x="366" y="4173"/>
                  </a:lnTo>
                  <a:lnTo>
                    <a:pt x="353" y="4220"/>
                  </a:lnTo>
                  <a:lnTo>
                    <a:pt x="344" y="4255"/>
                  </a:lnTo>
                  <a:lnTo>
                    <a:pt x="337" y="4293"/>
                  </a:lnTo>
                  <a:lnTo>
                    <a:pt x="342" y="4311"/>
                  </a:lnTo>
                  <a:lnTo>
                    <a:pt x="348" y="4317"/>
                  </a:lnTo>
                  <a:lnTo>
                    <a:pt x="376" y="4348"/>
                  </a:lnTo>
                  <a:lnTo>
                    <a:pt x="385" y="4365"/>
                  </a:lnTo>
                  <a:lnTo>
                    <a:pt x="384" y="4374"/>
                  </a:lnTo>
                  <a:lnTo>
                    <a:pt x="370" y="4420"/>
                  </a:lnTo>
                  <a:lnTo>
                    <a:pt x="354" y="4452"/>
                  </a:lnTo>
                  <a:lnTo>
                    <a:pt x="342" y="4465"/>
                  </a:lnTo>
                  <a:lnTo>
                    <a:pt x="318" y="4487"/>
                  </a:lnTo>
                  <a:lnTo>
                    <a:pt x="262" y="4517"/>
                  </a:lnTo>
                  <a:lnTo>
                    <a:pt x="249" y="4522"/>
                  </a:lnTo>
                  <a:lnTo>
                    <a:pt x="232" y="4529"/>
                  </a:lnTo>
                  <a:lnTo>
                    <a:pt x="222" y="4538"/>
                  </a:lnTo>
                  <a:lnTo>
                    <a:pt x="214" y="4551"/>
                  </a:lnTo>
                  <a:lnTo>
                    <a:pt x="213" y="4556"/>
                  </a:lnTo>
                  <a:lnTo>
                    <a:pt x="211" y="4556"/>
                  </a:lnTo>
                  <a:lnTo>
                    <a:pt x="210" y="4569"/>
                  </a:lnTo>
                  <a:lnTo>
                    <a:pt x="210" y="4573"/>
                  </a:lnTo>
                  <a:lnTo>
                    <a:pt x="221" y="4579"/>
                  </a:lnTo>
                  <a:lnTo>
                    <a:pt x="253" y="4588"/>
                  </a:lnTo>
                  <a:lnTo>
                    <a:pt x="291" y="4595"/>
                  </a:lnTo>
                  <a:lnTo>
                    <a:pt x="314" y="4597"/>
                  </a:lnTo>
                  <a:lnTo>
                    <a:pt x="370" y="4596"/>
                  </a:lnTo>
                  <a:lnTo>
                    <a:pt x="450" y="4586"/>
                  </a:lnTo>
                  <a:lnTo>
                    <a:pt x="475" y="4578"/>
                  </a:lnTo>
                  <a:lnTo>
                    <a:pt x="485" y="4570"/>
                  </a:lnTo>
                  <a:lnTo>
                    <a:pt x="497" y="4549"/>
                  </a:lnTo>
                  <a:lnTo>
                    <a:pt x="498" y="4545"/>
                  </a:lnTo>
                  <a:lnTo>
                    <a:pt x="512" y="4547"/>
                  </a:lnTo>
                  <a:lnTo>
                    <a:pt x="539" y="4547"/>
                  </a:lnTo>
                  <a:lnTo>
                    <a:pt x="581" y="4539"/>
                  </a:lnTo>
                  <a:lnTo>
                    <a:pt x="626" y="4525"/>
                  </a:lnTo>
                  <a:lnTo>
                    <a:pt x="637" y="4517"/>
                  </a:lnTo>
                  <a:lnTo>
                    <a:pt x="642" y="4501"/>
                  </a:lnTo>
                  <a:lnTo>
                    <a:pt x="642" y="4499"/>
                  </a:lnTo>
                  <a:lnTo>
                    <a:pt x="640" y="4479"/>
                  </a:lnTo>
                  <a:lnTo>
                    <a:pt x="643" y="4468"/>
                  </a:lnTo>
                  <a:lnTo>
                    <a:pt x="646" y="4450"/>
                  </a:lnTo>
                  <a:lnTo>
                    <a:pt x="633" y="4400"/>
                  </a:lnTo>
                  <a:lnTo>
                    <a:pt x="621" y="4351"/>
                  </a:lnTo>
                  <a:lnTo>
                    <a:pt x="621" y="4345"/>
                  </a:lnTo>
                  <a:lnTo>
                    <a:pt x="633" y="4311"/>
                  </a:lnTo>
                  <a:lnTo>
                    <a:pt x="648" y="4286"/>
                  </a:lnTo>
                  <a:lnTo>
                    <a:pt x="652" y="4280"/>
                  </a:lnTo>
                  <a:lnTo>
                    <a:pt x="653" y="4264"/>
                  </a:lnTo>
                  <a:lnTo>
                    <a:pt x="643" y="4238"/>
                  </a:lnTo>
                  <a:lnTo>
                    <a:pt x="605" y="4189"/>
                  </a:lnTo>
                  <a:lnTo>
                    <a:pt x="598" y="4171"/>
                  </a:lnTo>
                  <a:lnTo>
                    <a:pt x="603" y="4157"/>
                  </a:lnTo>
                  <a:lnTo>
                    <a:pt x="634" y="4105"/>
                  </a:lnTo>
                  <a:lnTo>
                    <a:pt x="644" y="4080"/>
                  </a:lnTo>
                  <a:lnTo>
                    <a:pt x="656" y="4028"/>
                  </a:lnTo>
                  <a:lnTo>
                    <a:pt x="694" y="3791"/>
                  </a:lnTo>
                  <a:lnTo>
                    <a:pt x="699" y="3716"/>
                  </a:lnTo>
                  <a:lnTo>
                    <a:pt x="701" y="3611"/>
                  </a:lnTo>
                  <a:lnTo>
                    <a:pt x="707" y="3567"/>
                  </a:lnTo>
                  <a:lnTo>
                    <a:pt x="708" y="3547"/>
                  </a:lnTo>
                  <a:lnTo>
                    <a:pt x="718" y="3441"/>
                  </a:lnTo>
                  <a:lnTo>
                    <a:pt x="727" y="3406"/>
                  </a:lnTo>
                  <a:lnTo>
                    <a:pt x="749" y="3336"/>
                  </a:lnTo>
                  <a:lnTo>
                    <a:pt x="766" y="3256"/>
                  </a:lnTo>
                  <a:lnTo>
                    <a:pt x="806" y="3069"/>
                  </a:lnTo>
                  <a:lnTo>
                    <a:pt x="849" y="2892"/>
                  </a:lnTo>
                  <a:lnTo>
                    <a:pt x="860" y="2871"/>
                  </a:lnTo>
                  <a:lnTo>
                    <a:pt x="874" y="2855"/>
                  </a:lnTo>
                  <a:lnTo>
                    <a:pt x="876" y="2855"/>
                  </a:lnTo>
                  <a:lnTo>
                    <a:pt x="887" y="2877"/>
                  </a:lnTo>
                  <a:lnTo>
                    <a:pt x="913" y="2964"/>
                  </a:lnTo>
                  <a:lnTo>
                    <a:pt x="958" y="3127"/>
                  </a:lnTo>
                  <a:lnTo>
                    <a:pt x="1003" y="3279"/>
                  </a:lnTo>
                  <a:lnTo>
                    <a:pt x="1015" y="3313"/>
                  </a:lnTo>
                  <a:lnTo>
                    <a:pt x="1028" y="3358"/>
                  </a:lnTo>
                  <a:lnTo>
                    <a:pt x="1029" y="3394"/>
                  </a:lnTo>
                  <a:lnTo>
                    <a:pt x="1031" y="3433"/>
                  </a:lnTo>
                  <a:lnTo>
                    <a:pt x="1042" y="3488"/>
                  </a:lnTo>
                  <a:lnTo>
                    <a:pt x="1051" y="3507"/>
                  </a:lnTo>
                  <a:lnTo>
                    <a:pt x="1060" y="3527"/>
                  </a:lnTo>
                  <a:lnTo>
                    <a:pt x="1075" y="3562"/>
                  </a:lnTo>
                  <a:lnTo>
                    <a:pt x="1076" y="3576"/>
                  </a:lnTo>
                  <a:lnTo>
                    <a:pt x="1081" y="3607"/>
                  </a:lnTo>
                  <a:lnTo>
                    <a:pt x="1103" y="3722"/>
                  </a:lnTo>
                  <a:lnTo>
                    <a:pt x="1111" y="3794"/>
                  </a:lnTo>
                  <a:lnTo>
                    <a:pt x="1110" y="3818"/>
                  </a:lnTo>
                  <a:lnTo>
                    <a:pt x="1107" y="3865"/>
                  </a:lnTo>
                  <a:lnTo>
                    <a:pt x="1110" y="3956"/>
                  </a:lnTo>
                  <a:lnTo>
                    <a:pt x="1112" y="3973"/>
                  </a:lnTo>
                  <a:lnTo>
                    <a:pt x="1108" y="3954"/>
                  </a:lnTo>
                  <a:lnTo>
                    <a:pt x="1115" y="3984"/>
                  </a:lnTo>
                  <a:lnTo>
                    <a:pt x="1124" y="4017"/>
                  </a:lnTo>
                  <a:lnTo>
                    <a:pt x="1133" y="4036"/>
                  </a:lnTo>
                  <a:lnTo>
                    <a:pt x="1132" y="4053"/>
                  </a:lnTo>
                  <a:lnTo>
                    <a:pt x="1127" y="4067"/>
                  </a:lnTo>
                  <a:lnTo>
                    <a:pt x="1115" y="4096"/>
                  </a:lnTo>
                  <a:lnTo>
                    <a:pt x="1106" y="4151"/>
                  </a:lnTo>
                  <a:lnTo>
                    <a:pt x="1110" y="4181"/>
                  </a:lnTo>
                  <a:lnTo>
                    <a:pt x="1115" y="4197"/>
                  </a:lnTo>
                  <a:lnTo>
                    <a:pt x="1129" y="4223"/>
                  </a:lnTo>
                  <a:lnTo>
                    <a:pt x="1146" y="4249"/>
                  </a:lnTo>
                  <a:lnTo>
                    <a:pt x="1159" y="4276"/>
                  </a:lnTo>
                  <a:lnTo>
                    <a:pt x="1162" y="4293"/>
                  </a:lnTo>
                  <a:lnTo>
                    <a:pt x="1167" y="4325"/>
                  </a:lnTo>
                  <a:lnTo>
                    <a:pt x="1181" y="4373"/>
                  </a:lnTo>
                  <a:lnTo>
                    <a:pt x="1187" y="4383"/>
                  </a:lnTo>
                  <a:lnTo>
                    <a:pt x="1189" y="4412"/>
                  </a:lnTo>
                  <a:lnTo>
                    <a:pt x="1182" y="4456"/>
                  </a:lnTo>
                  <a:lnTo>
                    <a:pt x="1182" y="4483"/>
                  </a:lnTo>
                  <a:lnTo>
                    <a:pt x="1184" y="4491"/>
                  </a:lnTo>
                  <a:lnTo>
                    <a:pt x="1184" y="4507"/>
                  </a:lnTo>
                  <a:lnTo>
                    <a:pt x="1189" y="4525"/>
                  </a:lnTo>
                  <a:lnTo>
                    <a:pt x="1208" y="4536"/>
                  </a:lnTo>
                  <a:lnTo>
                    <a:pt x="1238" y="4545"/>
                  </a:lnTo>
                  <a:lnTo>
                    <a:pt x="1259" y="4551"/>
                  </a:lnTo>
                  <a:lnTo>
                    <a:pt x="1264" y="4553"/>
                  </a:lnTo>
                  <a:lnTo>
                    <a:pt x="1264" y="4564"/>
                  </a:lnTo>
                  <a:lnTo>
                    <a:pt x="1267" y="4583"/>
                  </a:lnTo>
                  <a:lnTo>
                    <a:pt x="1281" y="4599"/>
                  </a:lnTo>
                  <a:lnTo>
                    <a:pt x="1294" y="4604"/>
                  </a:lnTo>
                  <a:lnTo>
                    <a:pt x="1365" y="4604"/>
                  </a:lnTo>
                  <a:lnTo>
                    <a:pt x="1467" y="4602"/>
                  </a:lnTo>
                  <a:lnTo>
                    <a:pt x="1487" y="4600"/>
                  </a:lnTo>
                  <a:lnTo>
                    <a:pt x="1499" y="4588"/>
                  </a:lnTo>
                  <a:lnTo>
                    <a:pt x="1500" y="4584"/>
                  </a:lnTo>
                  <a:lnTo>
                    <a:pt x="1499" y="4573"/>
                  </a:lnTo>
                  <a:lnTo>
                    <a:pt x="1495" y="4566"/>
                  </a:lnTo>
                  <a:lnTo>
                    <a:pt x="1489" y="4554"/>
                  </a:lnTo>
                  <a:lnTo>
                    <a:pt x="1469" y="4525"/>
                  </a:lnTo>
                  <a:lnTo>
                    <a:pt x="1439" y="4492"/>
                  </a:lnTo>
                  <a:lnTo>
                    <a:pt x="1414" y="4456"/>
                  </a:lnTo>
                  <a:lnTo>
                    <a:pt x="1396" y="4404"/>
                  </a:lnTo>
                  <a:lnTo>
                    <a:pt x="1378" y="4350"/>
                  </a:lnTo>
                  <a:lnTo>
                    <a:pt x="1368" y="4326"/>
                  </a:lnTo>
                  <a:lnTo>
                    <a:pt x="1366" y="4325"/>
                  </a:lnTo>
                  <a:lnTo>
                    <a:pt x="1375" y="4295"/>
                  </a:lnTo>
                  <a:lnTo>
                    <a:pt x="1387" y="4242"/>
                  </a:lnTo>
                  <a:lnTo>
                    <a:pt x="1386" y="4225"/>
                  </a:lnTo>
                  <a:lnTo>
                    <a:pt x="1378" y="4205"/>
                  </a:lnTo>
                  <a:lnTo>
                    <a:pt x="1377" y="4199"/>
                  </a:lnTo>
                  <a:lnTo>
                    <a:pt x="1364" y="4017"/>
                  </a:lnTo>
                  <a:lnTo>
                    <a:pt x="1351" y="3783"/>
                  </a:lnTo>
                  <a:lnTo>
                    <a:pt x="1349" y="3744"/>
                  </a:lnTo>
                  <a:lnTo>
                    <a:pt x="1347" y="3680"/>
                  </a:lnTo>
                  <a:lnTo>
                    <a:pt x="1351" y="3650"/>
                  </a:lnTo>
                  <a:lnTo>
                    <a:pt x="1355" y="3620"/>
                  </a:lnTo>
                  <a:lnTo>
                    <a:pt x="1348" y="3576"/>
                  </a:lnTo>
                  <a:lnTo>
                    <a:pt x="1346" y="3571"/>
                  </a:lnTo>
                  <a:lnTo>
                    <a:pt x="1337" y="3509"/>
                  </a:lnTo>
                  <a:lnTo>
                    <a:pt x="1324" y="3422"/>
                  </a:lnTo>
                  <a:lnTo>
                    <a:pt x="1322" y="3389"/>
                  </a:lnTo>
                  <a:lnTo>
                    <a:pt x="1318" y="3366"/>
                  </a:lnTo>
                  <a:lnTo>
                    <a:pt x="1304" y="3212"/>
                  </a:lnTo>
                  <a:lnTo>
                    <a:pt x="1294" y="3008"/>
                  </a:lnTo>
                  <a:lnTo>
                    <a:pt x="1292" y="2930"/>
                  </a:lnTo>
                  <a:lnTo>
                    <a:pt x="1292" y="2850"/>
                  </a:lnTo>
                  <a:lnTo>
                    <a:pt x="1286" y="2762"/>
                  </a:lnTo>
                  <a:lnTo>
                    <a:pt x="1281" y="2740"/>
                  </a:lnTo>
                  <a:lnTo>
                    <a:pt x="1282" y="2735"/>
                  </a:lnTo>
                  <a:lnTo>
                    <a:pt x="1287" y="2717"/>
                  </a:lnTo>
                  <a:lnTo>
                    <a:pt x="1308" y="2710"/>
                  </a:lnTo>
                  <a:lnTo>
                    <a:pt x="1365" y="2711"/>
                  </a:lnTo>
                  <a:lnTo>
                    <a:pt x="1425" y="2715"/>
                  </a:lnTo>
                  <a:lnTo>
                    <a:pt x="1456" y="2715"/>
                  </a:lnTo>
                  <a:lnTo>
                    <a:pt x="1467" y="2710"/>
                  </a:lnTo>
                  <a:lnTo>
                    <a:pt x="1467" y="2706"/>
                  </a:lnTo>
                  <a:lnTo>
                    <a:pt x="1417" y="2250"/>
                  </a:lnTo>
                  <a:lnTo>
                    <a:pt x="1360" y="1732"/>
                  </a:lnTo>
                  <a:lnTo>
                    <a:pt x="1356" y="1667"/>
                  </a:lnTo>
                  <a:lnTo>
                    <a:pt x="1353" y="1595"/>
                  </a:lnTo>
                  <a:lnTo>
                    <a:pt x="1357" y="1567"/>
                  </a:lnTo>
                  <a:lnTo>
                    <a:pt x="1362" y="1560"/>
                  </a:lnTo>
                  <a:lnTo>
                    <a:pt x="1387" y="1537"/>
                  </a:lnTo>
                  <a:lnTo>
                    <a:pt x="1466" y="1436"/>
                  </a:lnTo>
                  <a:lnTo>
                    <a:pt x="1514" y="1363"/>
                  </a:lnTo>
                  <a:lnTo>
                    <a:pt x="1530" y="1331"/>
                  </a:lnTo>
                  <a:lnTo>
                    <a:pt x="1541" y="1303"/>
                  </a:lnTo>
                  <a:lnTo>
                    <a:pt x="1552" y="1252"/>
                  </a:lnTo>
                  <a:lnTo>
                    <a:pt x="1556" y="1213"/>
                  </a:lnTo>
                  <a:lnTo>
                    <a:pt x="1565" y="1187"/>
                  </a:lnTo>
                  <a:lnTo>
                    <a:pt x="1574" y="1179"/>
                  </a:lnTo>
                  <a:lnTo>
                    <a:pt x="1584" y="1170"/>
                  </a:lnTo>
                  <a:lnTo>
                    <a:pt x="1600" y="1142"/>
                  </a:lnTo>
                  <a:lnTo>
                    <a:pt x="1619" y="1091"/>
                  </a:lnTo>
                  <a:lnTo>
                    <a:pt x="1631" y="1068"/>
                  </a:lnTo>
                  <a:lnTo>
                    <a:pt x="1640" y="1047"/>
                  </a:lnTo>
                  <a:lnTo>
                    <a:pt x="1654" y="989"/>
                  </a:lnTo>
                  <a:lnTo>
                    <a:pt x="1667" y="962"/>
                  </a:lnTo>
                  <a:lnTo>
                    <a:pt x="1677" y="938"/>
                  </a:lnTo>
                  <a:lnTo>
                    <a:pt x="1684" y="898"/>
                  </a:lnTo>
                  <a:lnTo>
                    <a:pt x="1694" y="867"/>
                  </a:lnTo>
                  <a:lnTo>
                    <a:pt x="1706" y="849"/>
                  </a:lnTo>
                  <a:lnTo>
                    <a:pt x="1743" y="784"/>
                  </a:lnTo>
                  <a:lnTo>
                    <a:pt x="1785" y="722"/>
                  </a:lnTo>
                  <a:lnTo>
                    <a:pt x="1812" y="684"/>
                  </a:lnTo>
                  <a:lnTo>
                    <a:pt x="1856" y="618"/>
                  </a:lnTo>
                  <a:lnTo>
                    <a:pt x="1863" y="601"/>
                  </a:lnTo>
                  <a:lnTo>
                    <a:pt x="1861" y="595"/>
                  </a:lnTo>
                  <a:lnTo>
                    <a:pt x="1846" y="579"/>
                  </a:lnTo>
                  <a:lnTo>
                    <a:pt x="1811" y="559"/>
                  </a:lnTo>
                  <a:lnTo>
                    <a:pt x="1803" y="555"/>
                  </a:lnTo>
                  <a:lnTo>
                    <a:pt x="1756" y="516"/>
                  </a:lnTo>
                  <a:lnTo>
                    <a:pt x="1769" y="456"/>
                  </a:lnTo>
                  <a:lnTo>
                    <a:pt x="1790" y="372"/>
                  </a:lnTo>
                  <a:lnTo>
                    <a:pt x="1819" y="320"/>
                  </a:lnTo>
                  <a:lnTo>
                    <a:pt x="1856" y="258"/>
                  </a:lnTo>
                  <a:lnTo>
                    <a:pt x="1867" y="234"/>
                  </a:lnTo>
                  <a:lnTo>
                    <a:pt x="1876" y="196"/>
                  </a:lnTo>
                  <a:lnTo>
                    <a:pt x="1871" y="181"/>
                  </a:lnTo>
                  <a:lnTo>
                    <a:pt x="1863" y="172"/>
                  </a:lnTo>
                  <a:lnTo>
                    <a:pt x="1846" y="165"/>
                  </a:lnTo>
                  <a:lnTo>
                    <a:pt x="1845" y="165"/>
                  </a:lnTo>
                  <a:lnTo>
                    <a:pt x="1843" y="157"/>
                  </a:lnTo>
                  <a:lnTo>
                    <a:pt x="1832" y="144"/>
                  </a:lnTo>
                  <a:lnTo>
                    <a:pt x="1819" y="139"/>
                  </a:lnTo>
                  <a:lnTo>
                    <a:pt x="1817" y="139"/>
                  </a:lnTo>
                  <a:lnTo>
                    <a:pt x="1817" y="136"/>
                  </a:lnTo>
                  <a:lnTo>
                    <a:pt x="1815" y="115"/>
                  </a:lnTo>
                  <a:lnTo>
                    <a:pt x="1804" y="107"/>
                  </a:lnTo>
                  <a:lnTo>
                    <a:pt x="1786" y="98"/>
                  </a:lnTo>
                  <a:lnTo>
                    <a:pt x="1782" y="98"/>
                  </a:lnTo>
                  <a:lnTo>
                    <a:pt x="1781" y="96"/>
                  </a:lnTo>
                  <a:lnTo>
                    <a:pt x="1768" y="82"/>
                  </a:lnTo>
                  <a:lnTo>
                    <a:pt x="1755" y="78"/>
                  </a:lnTo>
                  <a:lnTo>
                    <a:pt x="1747" y="78"/>
                  </a:lnTo>
                  <a:lnTo>
                    <a:pt x="1732" y="84"/>
                  </a:lnTo>
                  <a:lnTo>
                    <a:pt x="1706" y="109"/>
                  </a:lnTo>
                  <a:lnTo>
                    <a:pt x="1692" y="132"/>
                  </a:lnTo>
                  <a:lnTo>
                    <a:pt x="1668" y="172"/>
                  </a:lnTo>
                  <a:lnTo>
                    <a:pt x="1658" y="197"/>
                  </a:lnTo>
                  <a:lnTo>
                    <a:pt x="1654" y="220"/>
                  </a:lnTo>
                  <a:lnTo>
                    <a:pt x="1654" y="308"/>
                  </a:lnTo>
                  <a:lnTo>
                    <a:pt x="1651" y="332"/>
                  </a:lnTo>
                  <a:lnTo>
                    <a:pt x="1635" y="420"/>
                  </a:lnTo>
                  <a:lnTo>
                    <a:pt x="1616" y="487"/>
                  </a:lnTo>
                  <a:lnTo>
                    <a:pt x="1606" y="489"/>
                  </a:lnTo>
                  <a:lnTo>
                    <a:pt x="1598" y="495"/>
                  </a:lnTo>
                  <a:lnTo>
                    <a:pt x="1594" y="501"/>
                  </a:lnTo>
                  <a:lnTo>
                    <a:pt x="1589" y="504"/>
                  </a:lnTo>
                  <a:lnTo>
                    <a:pt x="1572" y="557"/>
                  </a:lnTo>
                  <a:lnTo>
                    <a:pt x="1493" y="800"/>
                  </a:lnTo>
                  <a:lnTo>
                    <a:pt x="1445" y="936"/>
                  </a:lnTo>
                  <a:lnTo>
                    <a:pt x="1431" y="967"/>
                  </a:lnTo>
                  <a:lnTo>
                    <a:pt x="1410" y="995"/>
                  </a:lnTo>
                  <a:lnTo>
                    <a:pt x="1381" y="1024"/>
                  </a:lnTo>
                  <a:lnTo>
                    <a:pt x="1356" y="1061"/>
                  </a:lnTo>
                  <a:lnTo>
                    <a:pt x="1329" y="1104"/>
                  </a:lnTo>
                  <a:lnTo>
                    <a:pt x="1292" y="1150"/>
                  </a:lnTo>
                  <a:lnTo>
                    <a:pt x="1279" y="1169"/>
                  </a:lnTo>
                  <a:lnTo>
                    <a:pt x="1255" y="1203"/>
                  </a:lnTo>
                  <a:lnTo>
                    <a:pt x="1246" y="1210"/>
                  </a:lnTo>
                  <a:lnTo>
                    <a:pt x="1217" y="1218"/>
                  </a:lnTo>
                  <a:lnTo>
                    <a:pt x="1172" y="1222"/>
                  </a:lnTo>
                  <a:lnTo>
                    <a:pt x="1159" y="1218"/>
                  </a:lnTo>
                  <a:lnTo>
                    <a:pt x="1130" y="1214"/>
                  </a:lnTo>
                  <a:lnTo>
                    <a:pt x="1115" y="1220"/>
                  </a:lnTo>
                  <a:lnTo>
                    <a:pt x="1086" y="1229"/>
                  </a:lnTo>
                  <a:lnTo>
                    <a:pt x="1082" y="1226"/>
                  </a:lnTo>
                  <a:lnTo>
                    <a:pt x="1092" y="1208"/>
                  </a:lnTo>
                  <a:lnTo>
                    <a:pt x="1098" y="1190"/>
                  </a:lnTo>
                  <a:lnTo>
                    <a:pt x="1106" y="1188"/>
                  </a:lnTo>
                  <a:lnTo>
                    <a:pt x="1127" y="1168"/>
                  </a:lnTo>
                  <a:lnTo>
                    <a:pt x="1137" y="1150"/>
                  </a:lnTo>
                  <a:lnTo>
                    <a:pt x="1146" y="1111"/>
                  </a:lnTo>
                  <a:lnTo>
                    <a:pt x="1146" y="1103"/>
                  </a:lnTo>
                  <a:lnTo>
                    <a:pt x="1149" y="1093"/>
                  </a:lnTo>
                  <a:lnTo>
                    <a:pt x="1155" y="1072"/>
                  </a:lnTo>
                  <a:lnTo>
                    <a:pt x="1154" y="1054"/>
                  </a:lnTo>
                  <a:lnTo>
                    <a:pt x="1154" y="1050"/>
                  </a:lnTo>
                  <a:lnTo>
                    <a:pt x="1154" y="1033"/>
                  </a:lnTo>
                  <a:lnTo>
                    <a:pt x="1151" y="950"/>
                  </a:lnTo>
                  <a:lnTo>
                    <a:pt x="1145" y="898"/>
                  </a:lnTo>
                  <a:lnTo>
                    <a:pt x="1139" y="881"/>
                  </a:lnTo>
                  <a:lnTo>
                    <a:pt x="1125" y="853"/>
                  </a:lnTo>
                  <a:lnTo>
                    <a:pt x="1086" y="802"/>
                  </a:lnTo>
                  <a:lnTo>
                    <a:pt x="1046" y="774"/>
                  </a:lnTo>
                  <a:lnTo>
                    <a:pt x="1020" y="765"/>
                  </a:lnTo>
                  <a:lnTo>
                    <a:pt x="993" y="758"/>
                  </a:lnTo>
                  <a:lnTo>
                    <a:pt x="948" y="759"/>
                  </a:lnTo>
                  <a:lnTo>
                    <a:pt x="898" y="774"/>
                  </a:lnTo>
                  <a:lnTo>
                    <a:pt x="883" y="774"/>
                  </a:lnTo>
                  <a:lnTo>
                    <a:pt x="871" y="769"/>
                  </a:lnTo>
                  <a:lnTo>
                    <a:pt x="835" y="772"/>
                  </a:lnTo>
                  <a:lnTo>
                    <a:pt x="806" y="785"/>
                  </a:lnTo>
                  <a:lnTo>
                    <a:pt x="792" y="794"/>
                  </a:lnTo>
                  <a:lnTo>
                    <a:pt x="766" y="819"/>
                  </a:lnTo>
                  <a:lnTo>
                    <a:pt x="745" y="853"/>
                  </a:lnTo>
                  <a:lnTo>
                    <a:pt x="733" y="893"/>
                  </a:lnTo>
                  <a:lnTo>
                    <a:pt x="729" y="915"/>
                  </a:lnTo>
                  <a:lnTo>
                    <a:pt x="723" y="956"/>
                  </a:lnTo>
                  <a:lnTo>
                    <a:pt x="730" y="1002"/>
                  </a:lnTo>
                  <a:lnTo>
                    <a:pt x="731" y="1008"/>
                  </a:lnTo>
                  <a:lnTo>
                    <a:pt x="731" y="1008"/>
                  </a:lnTo>
                  <a:lnTo>
                    <a:pt x="725" y="1010"/>
                  </a:lnTo>
                  <a:lnTo>
                    <a:pt x="716" y="1021"/>
                  </a:lnTo>
                  <a:lnTo>
                    <a:pt x="710" y="1029"/>
                  </a:lnTo>
                  <a:lnTo>
                    <a:pt x="708" y="1047"/>
                  </a:lnTo>
                  <a:lnTo>
                    <a:pt x="710" y="1078"/>
                  </a:lnTo>
                  <a:lnTo>
                    <a:pt x="713" y="1098"/>
                  </a:lnTo>
                  <a:lnTo>
                    <a:pt x="716" y="1133"/>
                  </a:lnTo>
                  <a:lnTo>
                    <a:pt x="721" y="1152"/>
                  </a:lnTo>
                  <a:lnTo>
                    <a:pt x="723" y="1160"/>
                  </a:lnTo>
                  <a:lnTo>
                    <a:pt x="721" y="1170"/>
                  </a:lnTo>
                  <a:lnTo>
                    <a:pt x="717" y="1170"/>
                  </a:lnTo>
                  <a:lnTo>
                    <a:pt x="710" y="1168"/>
                  </a:lnTo>
                  <a:lnTo>
                    <a:pt x="681" y="1164"/>
                  </a:lnTo>
                  <a:lnTo>
                    <a:pt x="668" y="1166"/>
                  </a:lnTo>
                  <a:lnTo>
                    <a:pt x="650" y="1173"/>
                  </a:lnTo>
                  <a:lnTo>
                    <a:pt x="629" y="1188"/>
                  </a:lnTo>
                  <a:lnTo>
                    <a:pt x="599" y="1205"/>
                  </a:lnTo>
                  <a:lnTo>
                    <a:pt x="586" y="1208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35">
              <a:extLst>
                <a:ext uri="{FF2B5EF4-FFF2-40B4-BE49-F238E27FC236}">
                  <a16:creationId xmlns:a16="http://schemas.microsoft.com/office/drawing/2014/main" id="{4D1876E0-AEDC-E845-A3F0-382553BEA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2" y="5076825"/>
              <a:ext cx="268288" cy="447675"/>
            </a:xfrm>
            <a:custGeom>
              <a:avLst/>
              <a:gdLst>
                <a:gd name="T0" fmla="*/ 672 w 677"/>
                <a:gd name="T1" fmla="*/ 202 h 1127"/>
                <a:gd name="T2" fmla="*/ 664 w 677"/>
                <a:gd name="T3" fmla="*/ 185 h 1127"/>
                <a:gd name="T4" fmla="*/ 620 w 677"/>
                <a:gd name="T5" fmla="*/ 135 h 1127"/>
                <a:gd name="T6" fmla="*/ 532 w 677"/>
                <a:gd name="T7" fmla="*/ 53 h 1127"/>
                <a:gd name="T8" fmla="*/ 510 w 677"/>
                <a:gd name="T9" fmla="*/ 26 h 1127"/>
                <a:gd name="T10" fmla="*/ 492 w 677"/>
                <a:gd name="T11" fmla="*/ 14 h 1127"/>
                <a:gd name="T12" fmla="*/ 482 w 677"/>
                <a:gd name="T13" fmla="*/ 18 h 1127"/>
                <a:gd name="T14" fmla="*/ 450 w 677"/>
                <a:gd name="T15" fmla="*/ 27 h 1127"/>
                <a:gd name="T16" fmla="*/ 427 w 677"/>
                <a:gd name="T17" fmla="*/ 30 h 1127"/>
                <a:gd name="T18" fmla="*/ 361 w 677"/>
                <a:gd name="T19" fmla="*/ 32 h 1127"/>
                <a:gd name="T20" fmla="*/ 341 w 677"/>
                <a:gd name="T21" fmla="*/ 27 h 1127"/>
                <a:gd name="T22" fmla="*/ 306 w 677"/>
                <a:gd name="T23" fmla="*/ 10 h 1127"/>
                <a:gd name="T24" fmla="*/ 291 w 677"/>
                <a:gd name="T25" fmla="*/ 0 h 1127"/>
                <a:gd name="T26" fmla="*/ 287 w 677"/>
                <a:gd name="T27" fmla="*/ 0 h 1127"/>
                <a:gd name="T28" fmla="*/ 266 w 677"/>
                <a:gd name="T29" fmla="*/ 6 h 1127"/>
                <a:gd name="T30" fmla="*/ 257 w 677"/>
                <a:gd name="T31" fmla="*/ 17 h 1127"/>
                <a:gd name="T32" fmla="*/ 182 w 677"/>
                <a:gd name="T33" fmla="*/ 79 h 1127"/>
                <a:gd name="T34" fmla="*/ 114 w 677"/>
                <a:gd name="T35" fmla="*/ 126 h 1127"/>
                <a:gd name="T36" fmla="*/ 113 w 677"/>
                <a:gd name="T37" fmla="*/ 190 h 1127"/>
                <a:gd name="T38" fmla="*/ 114 w 677"/>
                <a:gd name="T39" fmla="*/ 324 h 1127"/>
                <a:gd name="T40" fmla="*/ 112 w 677"/>
                <a:gd name="T41" fmla="*/ 367 h 1127"/>
                <a:gd name="T42" fmla="*/ 81 w 677"/>
                <a:gd name="T43" fmla="*/ 560 h 1127"/>
                <a:gd name="T44" fmla="*/ 15 w 677"/>
                <a:gd name="T45" fmla="*/ 902 h 1127"/>
                <a:gd name="T46" fmla="*/ 0 w 677"/>
                <a:gd name="T47" fmla="*/ 974 h 1127"/>
                <a:gd name="T48" fmla="*/ 8 w 677"/>
                <a:gd name="T49" fmla="*/ 985 h 1127"/>
                <a:gd name="T50" fmla="*/ 65 w 677"/>
                <a:gd name="T51" fmla="*/ 1056 h 1127"/>
                <a:gd name="T52" fmla="*/ 90 w 677"/>
                <a:gd name="T53" fmla="*/ 1078 h 1127"/>
                <a:gd name="T54" fmla="*/ 105 w 677"/>
                <a:gd name="T55" fmla="*/ 1085 h 1127"/>
                <a:gd name="T56" fmla="*/ 177 w 677"/>
                <a:gd name="T57" fmla="*/ 1099 h 1127"/>
                <a:gd name="T58" fmla="*/ 304 w 677"/>
                <a:gd name="T59" fmla="*/ 1117 h 1127"/>
                <a:gd name="T60" fmla="*/ 329 w 677"/>
                <a:gd name="T61" fmla="*/ 1121 h 1127"/>
                <a:gd name="T62" fmla="*/ 297 w 677"/>
                <a:gd name="T63" fmla="*/ 1025 h 1127"/>
                <a:gd name="T64" fmla="*/ 333 w 677"/>
                <a:gd name="T65" fmla="*/ 106 h 1127"/>
                <a:gd name="T66" fmla="*/ 272 w 677"/>
                <a:gd name="T67" fmla="*/ 150 h 1127"/>
                <a:gd name="T68" fmla="*/ 339 w 677"/>
                <a:gd name="T69" fmla="*/ 49 h 1127"/>
                <a:gd name="T70" fmla="*/ 429 w 677"/>
                <a:gd name="T71" fmla="*/ 41 h 1127"/>
                <a:gd name="T72" fmla="*/ 458 w 677"/>
                <a:gd name="T73" fmla="*/ 91 h 1127"/>
                <a:gd name="T74" fmla="*/ 489 w 677"/>
                <a:gd name="T75" fmla="*/ 149 h 1127"/>
                <a:gd name="T76" fmla="*/ 471 w 677"/>
                <a:gd name="T77" fmla="*/ 131 h 1127"/>
                <a:gd name="T78" fmla="*/ 453 w 677"/>
                <a:gd name="T79" fmla="*/ 102 h 1127"/>
                <a:gd name="T80" fmla="*/ 422 w 677"/>
                <a:gd name="T81" fmla="*/ 122 h 1127"/>
                <a:gd name="T82" fmla="*/ 420 w 677"/>
                <a:gd name="T83" fmla="*/ 126 h 1127"/>
                <a:gd name="T84" fmla="*/ 420 w 677"/>
                <a:gd name="T85" fmla="*/ 144 h 1127"/>
                <a:gd name="T86" fmla="*/ 445 w 677"/>
                <a:gd name="T87" fmla="*/ 596 h 1127"/>
                <a:gd name="T88" fmla="*/ 469 w 677"/>
                <a:gd name="T89" fmla="*/ 1034 h 1127"/>
                <a:gd name="T90" fmla="*/ 447 w 677"/>
                <a:gd name="T91" fmla="*/ 1073 h 1127"/>
                <a:gd name="T92" fmla="*/ 423 w 677"/>
                <a:gd name="T93" fmla="*/ 1125 h 1127"/>
                <a:gd name="T94" fmla="*/ 427 w 677"/>
                <a:gd name="T95" fmla="*/ 1127 h 1127"/>
                <a:gd name="T96" fmla="*/ 468 w 677"/>
                <a:gd name="T97" fmla="*/ 1122 h 1127"/>
                <a:gd name="T98" fmla="*/ 560 w 677"/>
                <a:gd name="T99" fmla="*/ 1104 h 1127"/>
                <a:gd name="T100" fmla="*/ 595 w 677"/>
                <a:gd name="T101" fmla="*/ 1099 h 1127"/>
                <a:gd name="T102" fmla="*/ 606 w 677"/>
                <a:gd name="T103" fmla="*/ 1096 h 1127"/>
                <a:gd name="T104" fmla="*/ 624 w 677"/>
                <a:gd name="T105" fmla="*/ 1083 h 1127"/>
                <a:gd name="T106" fmla="*/ 648 w 677"/>
                <a:gd name="T107" fmla="*/ 1050 h 1127"/>
                <a:gd name="T108" fmla="*/ 663 w 677"/>
                <a:gd name="T109" fmla="*/ 1024 h 1127"/>
                <a:gd name="T110" fmla="*/ 669 w 677"/>
                <a:gd name="T111" fmla="*/ 989 h 1127"/>
                <a:gd name="T112" fmla="*/ 676 w 677"/>
                <a:gd name="T113" fmla="*/ 762 h 1127"/>
                <a:gd name="T114" fmla="*/ 677 w 677"/>
                <a:gd name="T115" fmla="*/ 320 h 1127"/>
                <a:gd name="T116" fmla="*/ 672 w 677"/>
                <a:gd name="T117" fmla="*/ 20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7" h="1127">
                  <a:moveTo>
                    <a:pt x="672" y="202"/>
                  </a:moveTo>
                  <a:lnTo>
                    <a:pt x="664" y="185"/>
                  </a:lnTo>
                  <a:lnTo>
                    <a:pt x="620" y="135"/>
                  </a:lnTo>
                  <a:lnTo>
                    <a:pt x="532" y="53"/>
                  </a:lnTo>
                  <a:lnTo>
                    <a:pt x="510" y="26"/>
                  </a:lnTo>
                  <a:lnTo>
                    <a:pt x="492" y="14"/>
                  </a:lnTo>
                  <a:lnTo>
                    <a:pt x="482" y="18"/>
                  </a:lnTo>
                  <a:lnTo>
                    <a:pt x="450" y="27"/>
                  </a:lnTo>
                  <a:lnTo>
                    <a:pt x="427" y="30"/>
                  </a:lnTo>
                  <a:lnTo>
                    <a:pt x="361" y="32"/>
                  </a:lnTo>
                  <a:lnTo>
                    <a:pt x="341" y="27"/>
                  </a:lnTo>
                  <a:lnTo>
                    <a:pt x="306" y="10"/>
                  </a:lnTo>
                  <a:lnTo>
                    <a:pt x="291" y="0"/>
                  </a:lnTo>
                  <a:lnTo>
                    <a:pt x="287" y="0"/>
                  </a:lnTo>
                  <a:lnTo>
                    <a:pt x="266" y="6"/>
                  </a:lnTo>
                  <a:lnTo>
                    <a:pt x="257" y="17"/>
                  </a:lnTo>
                  <a:lnTo>
                    <a:pt x="182" y="79"/>
                  </a:lnTo>
                  <a:lnTo>
                    <a:pt x="114" y="126"/>
                  </a:lnTo>
                  <a:lnTo>
                    <a:pt x="113" y="190"/>
                  </a:lnTo>
                  <a:lnTo>
                    <a:pt x="114" y="324"/>
                  </a:lnTo>
                  <a:lnTo>
                    <a:pt x="112" y="367"/>
                  </a:lnTo>
                  <a:lnTo>
                    <a:pt x="81" y="560"/>
                  </a:lnTo>
                  <a:lnTo>
                    <a:pt x="15" y="902"/>
                  </a:lnTo>
                  <a:lnTo>
                    <a:pt x="0" y="974"/>
                  </a:lnTo>
                  <a:lnTo>
                    <a:pt x="8" y="985"/>
                  </a:lnTo>
                  <a:lnTo>
                    <a:pt x="65" y="1056"/>
                  </a:lnTo>
                  <a:lnTo>
                    <a:pt x="90" y="1078"/>
                  </a:lnTo>
                  <a:lnTo>
                    <a:pt x="105" y="1085"/>
                  </a:lnTo>
                  <a:lnTo>
                    <a:pt x="177" y="1099"/>
                  </a:lnTo>
                  <a:lnTo>
                    <a:pt x="304" y="1117"/>
                  </a:lnTo>
                  <a:lnTo>
                    <a:pt x="329" y="1121"/>
                  </a:lnTo>
                  <a:lnTo>
                    <a:pt x="297" y="1025"/>
                  </a:lnTo>
                  <a:lnTo>
                    <a:pt x="333" y="106"/>
                  </a:lnTo>
                  <a:lnTo>
                    <a:pt x="272" y="150"/>
                  </a:lnTo>
                  <a:lnTo>
                    <a:pt x="339" y="49"/>
                  </a:lnTo>
                  <a:lnTo>
                    <a:pt x="429" y="41"/>
                  </a:lnTo>
                  <a:lnTo>
                    <a:pt x="458" y="91"/>
                  </a:lnTo>
                  <a:lnTo>
                    <a:pt x="489" y="149"/>
                  </a:lnTo>
                  <a:lnTo>
                    <a:pt x="471" y="131"/>
                  </a:lnTo>
                  <a:lnTo>
                    <a:pt x="453" y="102"/>
                  </a:lnTo>
                  <a:lnTo>
                    <a:pt x="422" y="122"/>
                  </a:lnTo>
                  <a:lnTo>
                    <a:pt x="420" y="126"/>
                  </a:lnTo>
                  <a:lnTo>
                    <a:pt x="420" y="144"/>
                  </a:lnTo>
                  <a:lnTo>
                    <a:pt x="445" y="596"/>
                  </a:lnTo>
                  <a:lnTo>
                    <a:pt x="469" y="1034"/>
                  </a:lnTo>
                  <a:lnTo>
                    <a:pt x="447" y="1073"/>
                  </a:lnTo>
                  <a:lnTo>
                    <a:pt x="423" y="1125"/>
                  </a:lnTo>
                  <a:lnTo>
                    <a:pt x="427" y="1127"/>
                  </a:lnTo>
                  <a:lnTo>
                    <a:pt x="468" y="1122"/>
                  </a:lnTo>
                  <a:lnTo>
                    <a:pt x="560" y="1104"/>
                  </a:lnTo>
                  <a:lnTo>
                    <a:pt x="595" y="1099"/>
                  </a:lnTo>
                  <a:lnTo>
                    <a:pt x="606" y="1096"/>
                  </a:lnTo>
                  <a:lnTo>
                    <a:pt x="624" y="1083"/>
                  </a:lnTo>
                  <a:lnTo>
                    <a:pt x="648" y="1050"/>
                  </a:lnTo>
                  <a:lnTo>
                    <a:pt x="663" y="1024"/>
                  </a:lnTo>
                  <a:lnTo>
                    <a:pt x="669" y="989"/>
                  </a:lnTo>
                  <a:lnTo>
                    <a:pt x="676" y="762"/>
                  </a:lnTo>
                  <a:lnTo>
                    <a:pt x="677" y="320"/>
                  </a:lnTo>
                  <a:lnTo>
                    <a:pt x="672" y="2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6">
              <a:extLst>
                <a:ext uri="{FF2B5EF4-FFF2-40B4-BE49-F238E27FC236}">
                  <a16:creationId xmlns:a16="http://schemas.microsoft.com/office/drawing/2014/main" id="{2CF19E53-39F2-1F46-8662-E1442C59A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4700588"/>
              <a:ext cx="71438" cy="33338"/>
            </a:xfrm>
            <a:custGeom>
              <a:avLst/>
              <a:gdLst>
                <a:gd name="T0" fmla="*/ 182 w 182"/>
                <a:gd name="T1" fmla="*/ 33 h 85"/>
                <a:gd name="T2" fmla="*/ 175 w 182"/>
                <a:gd name="T3" fmla="*/ 10 h 85"/>
                <a:gd name="T4" fmla="*/ 170 w 182"/>
                <a:gd name="T5" fmla="*/ 0 h 85"/>
                <a:gd name="T6" fmla="*/ 85 w 182"/>
                <a:gd name="T7" fmla="*/ 28 h 85"/>
                <a:gd name="T8" fmla="*/ 0 w 182"/>
                <a:gd name="T9" fmla="*/ 62 h 85"/>
                <a:gd name="T10" fmla="*/ 0 w 182"/>
                <a:gd name="T11" fmla="*/ 78 h 85"/>
                <a:gd name="T12" fmla="*/ 3 w 182"/>
                <a:gd name="T13" fmla="*/ 85 h 85"/>
                <a:gd name="T14" fmla="*/ 182 w 182"/>
                <a:gd name="T15" fmla="*/ 3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85">
                  <a:moveTo>
                    <a:pt x="182" y="33"/>
                  </a:moveTo>
                  <a:lnTo>
                    <a:pt x="175" y="10"/>
                  </a:lnTo>
                  <a:lnTo>
                    <a:pt x="170" y="0"/>
                  </a:lnTo>
                  <a:lnTo>
                    <a:pt x="85" y="28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3" y="85"/>
                  </a:lnTo>
                  <a:lnTo>
                    <a:pt x="182" y="3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37">
              <a:extLst>
                <a:ext uri="{FF2B5EF4-FFF2-40B4-BE49-F238E27FC236}">
                  <a16:creationId xmlns:a16="http://schemas.microsoft.com/office/drawing/2014/main" id="{5300BE80-907D-DA4C-9815-BBC534E56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688" y="4725988"/>
              <a:ext cx="77788" cy="39688"/>
            </a:xfrm>
            <a:custGeom>
              <a:avLst/>
              <a:gdLst>
                <a:gd name="T0" fmla="*/ 0 w 196"/>
                <a:gd name="T1" fmla="*/ 36 h 99"/>
                <a:gd name="T2" fmla="*/ 5 w 196"/>
                <a:gd name="T3" fmla="*/ 7 h 99"/>
                <a:gd name="T4" fmla="*/ 13 w 196"/>
                <a:gd name="T5" fmla="*/ 0 h 99"/>
                <a:gd name="T6" fmla="*/ 64 w 196"/>
                <a:gd name="T7" fmla="*/ 14 h 99"/>
                <a:gd name="T8" fmla="*/ 154 w 196"/>
                <a:gd name="T9" fmla="*/ 50 h 99"/>
                <a:gd name="T10" fmla="*/ 196 w 196"/>
                <a:gd name="T11" fmla="*/ 73 h 99"/>
                <a:gd name="T12" fmla="*/ 188 w 196"/>
                <a:gd name="T13" fmla="*/ 99 h 99"/>
                <a:gd name="T14" fmla="*/ 0 w 196"/>
                <a:gd name="T15" fmla="*/ 3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99">
                  <a:moveTo>
                    <a:pt x="0" y="36"/>
                  </a:moveTo>
                  <a:lnTo>
                    <a:pt x="5" y="7"/>
                  </a:lnTo>
                  <a:lnTo>
                    <a:pt x="13" y="0"/>
                  </a:lnTo>
                  <a:lnTo>
                    <a:pt x="64" y="14"/>
                  </a:lnTo>
                  <a:lnTo>
                    <a:pt x="154" y="50"/>
                  </a:lnTo>
                  <a:lnTo>
                    <a:pt x="196" y="73"/>
                  </a:lnTo>
                  <a:lnTo>
                    <a:pt x="188" y="9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Freeform 62">
            <a:extLst>
              <a:ext uri="{FF2B5EF4-FFF2-40B4-BE49-F238E27FC236}">
                <a16:creationId xmlns:a16="http://schemas.microsoft.com/office/drawing/2014/main" id="{8DA6AEC1-B2D5-664B-BE41-C87BAFE1E0A1}"/>
              </a:ext>
            </a:extLst>
          </p:cNvPr>
          <p:cNvSpPr>
            <a:spLocks/>
          </p:cNvSpPr>
          <p:nvPr/>
        </p:nvSpPr>
        <p:spPr bwMode="auto">
          <a:xfrm>
            <a:off x="7323893" y="2843038"/>
            <a:ext cx="1272800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6" y="4669393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23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Hazem </a:t>
            </a:r>
            <a:r>
              <a:rPr lang="de-DE" err="1"/>
              <a:t>Elsaid</a:t>
            </a:r>
            <a:r>
              <a:rPr lang="de-DE"/>
              <a:t> Ibrahim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err="1"/>
              <a:t>Hazem.a.elsaid@fau.de</a:t>
            </a:r>
            <a:endParaRPr lang="de-DE"/>
          </a:p>
        </p:txBody>
      </p:sp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C8B9B86D-8A5C-CD47-8AAC-AC569B07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4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21C712E-A34A-D445-8790-DC72058E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1DA9A5F-3E78-7C4B-ABC9-48F26CD0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9305903-5F54-B84D-B19D-D03820FF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34EB43F-415E-164C-95A6-37FFBB73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27D76FB-51FE-8F4C-AB8F-A2CC5F6C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55DB0E3-BE94-FA44-9961-5F859756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F4C24C1D-D06B-3F4D-BD8F-9AF1555E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5D71516-21ED-E647-B80E-4988B040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62948DA-8A03-D841-9688-284B7131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8A9DACC-9414-AD40-AFA5-4EEB84BB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9EB00962-EB73-3E4E-A80F-87745F4C46CA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9C8AECE5-B73D-B441-84A3-09046FD2E56D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92B104C4-1A50-D145-9D21-2962EEF7E51B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CA7C8D4-D688-1E4A-8760-7895269F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D58481A4-3317-F548-BBA5-0DC5C635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D90CC47-763C-AD42-B116-86393713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7913BC9-7137-B942-B66E-DB681A43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079AD408-70AA-8642-BE1F-93635081D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D6F57EC8-C542-5D41-9FF3-E7870D4F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D207B8AA-6B67-7144-8896-783FDE396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8F9EA6F5-856B-BD41-8B67-32D47FCCE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FBC899D-27A8-1F49-8F41-352C548ED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FDA66272-68A8-5949-880C-46614376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F540D924-96B7-9440-87D7-B0AD59BB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0A5FBBE-0A9D-3140-98DB-C41DA8E8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7E43A6DC-C4D5-964C-A68C-D1D176B1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D7DB8C32-AC59-D643-91E3-517EA7CB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3CF2E5-5671-0C40-A42D-BE9A5DFD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6C09C23-96DD-374D-9272-5ADDDDD2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01DF4D95-015B-A342-9FDE-68A83179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C838E98-CC25-3C40-9C51-D483FC37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Bogen 70">
            <a:extLst>
              <a:ext uri="{FF2B5EF4-FFF2-40B4-BE49-F238E27FC236}">
                <a16:creationId xmlns:a16="http://schemas.microsoft.com/office/drawing/2014/main" id="{908BB711-EC10-114F-88B1-1DC2F236D587}"/>
              </a:ext>
            </a:extLst>
          </p:cNvPr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ogen 71">
            <a:extLst>
              <a:ext uri="{FF2B5EF4-FFF2-40B4-BE49-F238E27FC236}">
                <a16:creationId xmlns:a16="http://schemas.microsoft.com/office/drawing/2014/main" id="{9FE8D2FC-4689-C448-B99D-79593D6A4E81}"/>
              </a:ext>
            </a:extLst>
          </p:cNvPr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ogen 72">
            <a:extLst>
              <a:ext uri="{FF2B5EF4-FFF2-40B4-BE49-F238E27FC236}">
                <a16:creationId xmlns:a16="http://schemas.microsoft.com/office/drawing/2014/main" id="{0CEBDD3B-54E2-5842-9AC7-E675FC9BEBAF}"/>
              </a:ext>
            </a:extLst>
          </p:cNvPr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ogen 73">
            <a:extLst>
              <a:ext uri="{FF2B5EF4-FFF2-40B4-BE49-F238E27FC236}">
                <a16:creationId xmlns:a16="http://schemas.microsoft.com/office/drawing/2014/main" id="{B9F66990-A635-D44E-9B58-1A214187502C}"/>
              </a:ext>
            </a:extLst>
          </p:cNvPr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ogen 74">
            <a:extLst>
              <a:ext uri="{FF2B5EF4-FFF2-40B4-BE49-F238E27FC236}">
                <a16:creationId xmlns:a16="http://schemas.microsoft.com/office/drawing/2014/main" id="{B54647BD-73C7-AD4E-BA93-33D325865741}"/>
              </a:ext>
            </a:extLst>
          </p:cNvPr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75">
            <a:extLst>
              <a:ext uri="{FF2B5EF4-FFF2-40B4-BE49-F238E27FC236}">
                <a16:creationId xmlns:a16="http://schemas.microsoft.com/office/drawing/2014/main" id="{E7E13A3A-380E-8941-85D4-25D1F50741FF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76">
            <a:extLst>
              <a:ext uri="{FF2B5EF4-FFF2-40B4-BE49-F238E27FC236}">
                <a16:creationId xmlns:a16="http://schemas.microsoft.com/office/drawing/2014/main" id="{55E9C6DE-8208-6A46-BCB6-FAF755153D75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  <p:sp>
        <p:nvSpPr>
          <p:cNvPr id="48" name="Textplatzhalter 6">
            <a:extLst>
              <a:ext uri="{FF2B5EF4-FFF2-40B4-BE49-F238E27FC236}">
                <a16:creationId xmlns:a16="http://schemas.microsoft.com/office/drawing/2014/main" id="{F85D9E1E-88A0-5C49-B3DA-E65F805AAD99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Reader informs the tags with the current frame length</a:t>
            </a:r>
          </a:p>
          <a:p>
            <a:r>
              <a:rPr lang="en-US" sz="1600" kern="0" dirty="0"/>
              <a:t>Each tag chooses random slot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grpSp>
        <p:nvGrpSpPr>
          <p:cNvPr id="49" name="Gruppieren 86">
            <a:extLst>
              <a:ext uri="{FF2B5EF4-FFF2-40B4-BE49-F238E27FC236}">
                <a16:creationId xmlns:a16="http://schemas.microsoft.com/office/drawing/2014/main" id="{02756C76-AA7B-9D42-AC68-74B28D40B833}"/>
              </a:ext>
            </a:extLst>
          </p:cNvPr>
          <p:cNvGrpSpPr/>
          <p:nvPr/>
        </p:nvGrpSpPr>
        <p:grpSpPr>
          <a:xfrm>
            <a:off x="370266" y="3087429"/>
            <a:ext cx="3985710" cy="500066"/>
            <a:chOff x="370266" y="3735501"/>
            <a:chExt cx="3985710" cy="500066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B5B1487-E2DE-8145-AE5B-46B3DAA0D4AC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4A032FC1-9A1B-CD4E-ADD6-E11F6B3740EE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D62A8334-98D5-5940-991B-B6997D4C450B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9FC5C39-4752-2E42-8608-5AD2AC3A5991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65">
              <a:extLst>
                <a:ext uri="{FF2B5EF4-FFF2-40B4-BE49-F238E27FC236}">
                  <a16:creationId xmlns:a16="http://schemas.microsoft.com/office/drawing/2014/main" id="{91B36F45-924E-6143-BA18-B08E580D8494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B502034-62CF-5146-ABFF-3B44014A09C2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8" name="Rectangle 31">
              <a:extLst>
                <a:ext uri="{FF2B5EF4-FFF2-40B4-BE49-F238E27FC236}">
                  <a16:creationId xmlns:a16="http://schemas.microsoft.com/office/drawing/2014/main" id="{20EF5C80-B680-BE4C-9283-653BE9793F71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Gerade Verbindung mit Pfeil 70">
            <a:extLst>
              <a:ext uri="{FF2B5EF4-FFF2-40B4-BE49-F238E27FC236}">
                <a16:creationId xmlns:a16="http://schemas.microsoft.com/office/drawing/2014/main" id="{ECF2A788-11B5-2A41-8DF8-1F238A9A3A86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71">
            <a:extLst>
              <a:ext uri="{FF2B5EF4-FFF2-40B4-BE49-F238E27FC236}">
                <a16:creationId xmlns:a16="http://schemas.microsoft.com/office/drawing/2014/main" id="{183C32A0-6597-A540-BCBB-8131FB22E40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pic>
        <p:nvPicPr>
          <p:cNvPr id="61" name="Picture Placeholder 4">
            <a:extLst>
              <a:ext uri="{FF2B5EF4-FFF2-40B4-BE49-F238E27FC236}">
                <a16:creationId xmlns:a16="http://schemas.microsoft.com/office/drawing/2014/main" id="{17F03CFE-CC8D-7E43-AC1B-033BE5BC1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6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7E28-CEEC-2349-A4F7-D3584D41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B53E-0C65-7446-BA9E-40CA92CF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409B82-CF96-A24A-B605-5358353ECD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7894-3E11-E140-A758-C2F0E9A984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F65E02-F21E-0846-9C0D-E76FE52024EC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46B46-9F2A-D243-9AA8-6228282B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75089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defTabSz="503238" eaLnBrk="1" hangingPunct="1"/>
            <a:r>
              <a:rPr lang="de-DE" err="1"/>
              <a:t>Graphic</a:t>
            </a:r>
            <a:r>
              <a:rPr lang="de-DE"/>
              <a:t> </a:t>
            </a:r>
            <a:r>
              <a:rPr lang="de-DE" err="1"/>
              <a:t>elements</a:t>
            </a:r>
            <a:br>
              <a:rPr lang="de-DE"/>
            </a:br>
            <a:r>
              <a:rPr lang="de-DE" err="1"/>
              <a:t>Boxes</a:t>
            </a:r>
            <a:r>
              <a:rPr lang="de-DE"/>
              <a:t>, </a:t>
            </a:r>
            <a:r>
              <a:rPr lang="de-DE" err="1"/>
              <a:t>arrows</a:t>
            </a:r>
            <a:r>
              <a:rPr lang="de-DE"/>
              <a:t>, </a:t>
            </a:r>
            <a:r>
              <a:rPr lang="de-DE" err="1"/>
              <a:t>bonds</a:t>
            </a:r>
            <a:r>
              <a:rPr lang="de-DE"/>
              <a:t> and </a:t>
            </a:r>
            <a:r>
              <a:rPr lang="de-DE" err="1"/>
              <a:t>lines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700807"/>
            <a:ext cx="8208000" cy="4392489"/>
          </a:xfrm>
        </p:spPr>
        <p:txBody>
          <a:bodyPr/>
          <a:lstStyle/>
          <a:p>
            <a:r>
              <a:rPr lang="de-DE" err="1"/>
              <a:t>Following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 </a:t>
            </a:r>
            <a:r>
              <a:rPr lang="de-DE" err="1"/>
              <a:t>could</a:t>
            </a:r>
            <a:r>
              <a:rPr lang="de-DE"/>
              <a:t> be copy/</a:t>
            </a:r>
            <a:r>
              <a:rPr lang="de-DE" err="1"/>
              <a:t>pasted</a:t>
            </a:r>
            <a:r>
              <a:rPr lang="de-DE"/>
              <a:t> in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presentation</a:t>
            </a:r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6725" y="3102011"/>
            <a:ext cx="433388" cy="43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042988" y="3102011"/>
            <a:ext cx="1081087" cy="792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2" name="Rectangle 30"/>
          <p:cNvSpPr>
            <a:spLocks noChangeArrowheads="1"/>
          </p:cNvSpPr>
          <p:nvPr/>
        </p:nvSpPr>
        <p:spPr bwMode="auto">
          <a:xfrm>
            <a:off x="2266950" y="3102011"/>
            <a:ext cx="23050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Coloured</a:t>
            </a:r>
            <a:r>
              <a:rPr lang="de-DE" sz="1400"/>
              <a:t> box 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Grey</a:t>
            </a:r>
          </a:p>
        </p:txBody>
      </p:sp>
      <p:sp>
        <p:nvSpPr>
          <p:cNvPr id="9223" name="AutoShape 16"/>
          <p:cNvSpPr>
            <a:spLocks noChangeArrowheads="1"/>
          </p:cNvSpPr>
          <p:nvPr/>
        </p:nvSpPr>
        <p:spPr bwMode="auto">
          <a:xfrm>
            <a:off x="5940425" y="3821148"/>
            <a:ext cx="287338" cy="576263"/>
          </a:xfrm>
          <a:prstGeom prst="leftArrow">
            <a:avLst>
              <a:gd name="adj1" fmla="val 47917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4" name="AutoShape 17"/>
          <p:cNvSpPr>
            <a:spLocks noChangeArrowheads="1"/>
          </p:cNvSpPr>
          <p:nvPr/>
        </p:nvSpPr>
        <p:spPr bwMode="auto">
          <a:xfrm>
            <a:off x="6516688" y="3821148"/>
            <a:ext cx="287337" cy="576263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5" name="AutoShape 18"/>
          <p:cNvSpPr>
            <a:spLocks noChangeArrowheads="1"/>
          </p:cNvSpPr>
          <p:nvPr/>
        </p:nvSpPr>
        <p:spPr bwMode="auto">
          <a:xfrm>
            <a:off x="6877050" y="4110073"/>
            <a:ext cx="574675" cy="287338"/>
          </a:xfrm>
          <a:prstGeom prst="upArrow">
            <a:avLst>
              <a:gd name="adj1" fmla="val 375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6" name="AutoShape 19"/>
          <p:cNvSpPr>
            <a:spLocks noChangeArrowheads="1"/>
          </p:cNvSpPr>
          <p:nvPr/>
        </p:nvSpPr>
        <p:spPr bwMode="auto">
          <a:xfrm>
            <a:off x="7524750" y="4110073"/>
            <a:ext cx="576263" cy="287338"/>
          </a:xfrm>
          <a:prstGeom prst="downArrow">
            <a:avLst>
              <a:gd name="adj1" fmla="val 42704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7" name="AutoShape 20"/>
          <p:cNvSpPr>
            <a:spLocks noChangeArrowheads="1"/>
          </p:cNvSpPr>
          <p:nvPr/>
        </p:nvSpPr>
        <p:spPr bwMode="auto">
          <a:xfrm>
            <a:off x="4787900" y="3678273"/>
            <a:ext cx="431800" cy="287338"/>
          </a:xfrm>
          <a:prstGeom prst="leftArrow">
            <a:avLst>
              <a:gd name="adj1" fmla="val 53120"/>
              <a:gd name="adj2" fmla="val 51163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8" name="AutoShape 21"/>
          <p:cNvSpPr>
            <a:spLocks noChangeArrowheads="1"/>
          </p:cNvSpPr>
          <p:nvPr/>
        </p:nvSpPr>
        <p:spPr bwMode="auto">
          <a:xfrm>
            <a:off x="5364163" y="3678273"/>
            <a:ext cx="431800" cy="288925"/>
          </a:xfrm>
          <a:prstGeom prst="rightArrow">
            <a:avLst>
              <a:gd name="adj1" fmla="val 50000"/>
              <a:gd name="adj2" fmla="val 49402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9" name="Line 22"/>
          <p:cNvSpPr>
            <a:spLocks noChangeShapeType="1"/>
          </p:cNvSpPr>
          <p:nvPr/>
        </p:nvSpPr>
        <p:spPr bwMode="auto">
          <a:xfrm>
            <a:off x="4932363" y="3244886"/>
            <a:ext cx="360362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 flipV="1">
            <a:off x="4932363" y="3533811"/>
            <a:ext cx="28733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1" name="Line 24"/>
          <p:cNvSpPr>
            <a:spLocks noChangeShapeType="1"/>
          </p:cNvSpPr>
          <p:nvPr/>
        </p:nvSpPr>
        <p:spPr bwMode="auto">
          <a:xfrm flipH="1">
            <a:off x="5321300" y="3244886"/>
            <a:ext cx="360363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2" name="Line 25"/>
          <p:cNvSpPr>
            <a:spLocks noChangeShapeType="1"/>
          </p:cNvSpPr>
          <p:nvPr/>
        </p:nvSpPr>
        <p:spPr bwMode="auto">
          <a:xfrm flipH="1">
            <a:off x="5364163" y="3533811"/>
            <a:ext cx="3175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3" name="Line 26"/>
          <p:cNvSpPr>
            <a:spLocks noChangeShapeType="1"/>
          </p:cNvSpPr>
          <p:nvPr/>
        </p:nvSpPr>
        <p:spPr bwMode="auto">
          <a:xfrm>
            <a:off x="4932363" y="4110073"/>
            <a:ext cx="719137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4" name="Rectangle 28"/>
          <p:cNvSpPr>
            <a:spLocks noChangeArrowheads="1"/>
          </p:cNvSpPr>
          <p:nvPr/>
        </p:nvSpPr>
        <p:spPr bwMode="auto">
          <a:xfrm>
            <a:off x="5940425" y="3102011"/>
            <a:ext cx="27368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Arrows</a:t>
            </a:r>
            <a:r>
              <a:rPr lang="de-DE" sz="1400"/>
              <a:t> and </a:t>
            </a:r>
            <a:r>
              <a:rPr lang="de-DE" sz="1400" err="1"/>
              <a:t>bonds</a:t>
            </a:r>
            <a:endParaRPr lang="de-DE" sz="1400"/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 err="1"/>
              <a:t>LIKE-blue</a:t>
            </a:r>
            <a:endParaRPr lang="de-DE" sz="1400"/>
          </a:p>
        </p:txBody>
      </p:sp>
      <p:sp>
        <p:nvSpPr>
          <p:cNvPr id="9235" name="Line 6"/>
          <p:cNvSpPr>
            <a:spLocks noChangeShapeType="1"/>
          </p:cNvSpPr>
          <p:nvPr/>
        </p:nvSpPr>
        <p:spPr bwMode="auto">
          <a:xfrm>
            <a:off x="5364163" y="4686336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6" name="Line 7"/>
          <p:cNvSpPr>
            <a:spLocks noChangeShapeType="1"/>
          </p:cNvSpPr>
          <p:nvPr/>
        </p:nvSpPr>
        <p:spPr bwMode="auto">
          <a:xfrm>
            <a:off x="4787900" y="4686336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7" name="Line 8"/>
          <p:cNvSpPr>
            <a:spLocks noChangeShapeType="1"/>
          </p:cNvSpPr>
          <p:nvPr/>
        </p:nvSpPr>
        <p:spPr bwMode="auto">
          <a:xfrm>
            <a:off x="4787900" y="4829211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8" name="Line 9"/>
          <p:cNvSpPr>
            <a:spLocks noChangeShapeType="1"/>
          </p:cNvSpPr>
          <p:nvPr/>
        </p:nvSpPr>
        <p:spPr bwMode="auto">
          <a:xfrm>
            <a:off x="5364163" y="4829211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9" name="Line 10"/>
          <p:cNvSpPr>
            <a:spLocks noChangeShapeType="1"/>
          </p:cNvSpPr>
          <p:nvPr/>
        </p:nvSpPr>
        <p:spPr bwMode="auto">
          <a:xfrm>
            <a:off x="4787900" y="4973673"/>
            <a:ext cx="431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0" name="Line 11"/>
          <p:cNvSpPr>
            <a:spLocks noChangeShapeType="1"/>
          </p:cNvSpPr>
          <p:nvPr/>
        </p:nvSpPr>
        <p:spPr bwMode="auto">
          <a:xfrm>
            <a:off x="4787900" y="5118136"/>
            <a:ext cx="431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1" name="Line 12"/>
          <p:cNvSpPr>
            <a:spLocks noChangeShapeType="1"/>
          </p:cNvSpPr>
          <p:nvPr/>
        </p:nvSpPr>
        <p:spPr bwMode="auto">
          <a:xfrm>
            <a:off x="4787900" y="5261011"/>
            <a:ext cx="431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2" name="Line 13"/>
          <p:cNvSpPr>
            <a:spLocks noChangeShapeType="1"/>
          </p:cNvSpPr>
          <p:nvPr/>
        </p:nvSpPr>
        <p:spPr bwMode="auto">
          <a:xfrm>
            <a:off x="4787900" y="5405473"/>
            <a:ext cx="431800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3" name="Rectangle 14"/>
          <p:cNvSpPr>
            <a:spLocks noChangeArrowheads="1"/>
          </p:cNvSpPr>
          <p:nvPr/>
        </p:nvSpPr>
        <p:spPr bwMode="auto">
          <a:xfrm>
            <a:off x="469900" y="4548223"/>
            <a:ext cx="431800" cy="431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4" name="Rectangle 15"/>
          <p:cNvSpPr>
            <a:spLocks noChangeArrowheads="1"/>
          </p:cNvSpPr>
          <p:nvPr/>
        </p:nvSpPr>
        <p:spPr bwMode="auto">
          <a:xfrm>
            <a:off x="1042988" y="4548223"/>
            <a:ext cx="1081087" cy="1081088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5" name="Rectangle 27"/>
          <p:cNvSpPr>
            <a:spLocks noChangeArrowheads="1"/>
          </p:cNvSpPr>
          <p:nvPr/>
        </p:nvSpPr>
        <p:spPr bwMode="auto">
          <a:xfrm>
            <a:off x="5940425" y="4541873"/>
            <a:ext cx="2736850" cy="112471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Lines 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dashed</a:t>
            </a:r>
            <a:r>
              <a:rPr lang="de-DE" sz="1400"/>
              <a:t>: 1 pt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drawn</a:t>
            </a:r>
            <a:r>
              <a:rPr lang="de-DE" sz="1400"/>
              <a:t> </a:t>
            </a:r>
            <a:r>
              <a:rPr lang="de-DE" sz="1400" err="1"/>
              <a:t>througt</a:t>
            </a:r>
            <a:r>
              <a:rPr lang="de-DE" sz="1400"/>
              <a:t>: 1, 2, 3, 4 and 5 pt</a:t>
            </a: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2266950" y="4537111"/>
            <a:ext cx="2305050" cy="141710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Box </a:t>
            </a:r>
            <a:r>
              <a:rPr lang="de-DE" sz="1400" err="1"/>
              <a:t>with</a:t>
            </a:r>
            <a:r>
              <a:rPr lang="de-DE" sz="1400"/>
              <a:t> </a:t>
            </a:r>
            <a:r>
              <a:rPr lang="de-DE" sz="1400" err="1"/>
              <a:t>outline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depending</a:t>
            </a:r>
            <a:r>
              <a:rPr lang="de-DE" sz="1400"/>
              <a:t> on the box </a:t>
            </a:r>
            <a:r>
              <a:rPr lang="de-DE" sz="1400" err="1"/>
              <a:t>size</a:t>
            </a:r>
            <a:r>
              <a:rPr lang="de-DE" sz="1400"/>
              <a:t> 2, 4, 6, 8 pt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Small box  &lt;–&gt; </a:t>
            </a:r>
            <a:r>
              <a:rPr lang="de-DE" sz="1400" err="1"/>
              <a:t>thin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Big box &lt; –&gt; </a:t>
            </a:r>
            <a:r>
              <a:rPr lang="de-DE" sz="1400" err="1"/>
              <a:t>thick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</p:txBody>
      </p:sp>
      <p:sp>
        <p:nvSpPr>
          <p:cNvPr id="9247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D13216-A6AC-7043-B2A7-D6AC5D30DD6B}" type="datetime3">
              <a:rPr lang="de-DE" smtClean="0"/>
              <a:t>07/04/2018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Charts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de-DE" sz="1400"/>
              <a:t>These Charts </a:t>
            </a:r>
            <a:r>
              <a:rPr lang="de-DE" sz="1400" err="1"/>
              <a:t>are</a:t>
            </a:r>
            <a:r>
              <a:rPr lang="de-DE" sz="1400"/>
              <a:t> </a:t>
            </a:r>
            <a:r>
              <a:rPr lang="de-DE" sz="1400" err="1"/>
              <a:t>editable</a:t>
            </a:r>
            <a:r>
              <a:rPr lang="de-DE" sz="1400"/>
              <a:t> and </a:t>
            </a:r>
            <a:r>
              <a:rPr lang="de-DE" sz="1400" err="1"/>
              <a:t>could</a:t>
            </a:r>
            <a:r>
              <a:rPr lang="de-DE" sz="1400"/>
              <a:t> be copy/</a:t>
            </a:r>
            <a:r>
              <a:rPr lang="de-DE" sz="1400" err="1"/>
              <a:t>pasted</a:t>
            </a:r>
            <a:r>
              <a:rPr lang="de-DE" sz="1400"/>
              <a:t> in </a:t>
            </a:r>
            <a:r>
              <a:rPr lang="de-DE" sz="1400" err="1"/>
              <a:t>your</a:t>
            </a:r>
            <a:r>
              <a:rPr lang="de-DE" sz="1400"/>
              <a:t> </a:t>
            </a:r>
            <a:r>
              <a:rPr lang="de-DE" sz="1400" err="1"/>
              <a:t>presentation</a:t>
            </a:r>
            <a:r>
              <a:rPr lang="de-DE" sz="1400"/>
              <a:t>. </a:t>
            </a:r>
            <a:br>
              <a:rPr lang="de-DE" sz="1400"/>
            </a:br>
            <a:r>
              <a:rPr lang="de-DE" sz="1400"/>
              <a:t>For </a:t>
            </a:r>
            <a:r>
              <a:rPr lang="de-DE" sz="1400" err="1"/>
              <a:t>any</a:t>
            </a:r>
            <a:r>
              <a:rPr lang="de-DE" sz="1400"/>
              <a:t> </a:t>
            </a:r>
            <a:r>
              <a:rPr lang="de-DE" sz="1400" err="1"/>
              <a:t>changes</a:t>
            </a:r>
            <a:r>
              <a:rPr lang="de-DE" sz="1400"/>
              <a:t> in </a:t>
            </a:r>
            <a:r>
              <a:rPr lang="de-DE" sz="1400" err="1"/>
              <a:t>colour</a:t>
            </a:r>
            <a:r>
              <a:rPr lang="de-DE" sz="1400"/>
              <a:t> </a:t>
            </a:r>
            <a:r>
              <a:rPr lang="de-DE" sz="1400" err="1"/>
              <a:t>or</a:t>
            </a:r>
            <a:r>
              <a:rPr lang="de-DE" sz="1400"/>
              <a:t> </a:t>
            </a:r>
            <a:r>
              <a:rPr lang="de-DE" sz="1400" err="1"/>
              <a:t>formatting</a:t>
            </a:r>
            <a:r>
              <a:rPr lang="de-DE" sz="1400"/>
              <a:t>: </a:t>
            </a:r>
            <a:br>
              <a:rPr lang="de-DE" sz="1400"/>
            </a:br>
            <a:r>
              <a:rPr lang="de-DE" sz="1400" err="1"/>
              <a:t>Strg</a:t>
            </a:r>
            <a:r>
              <a:rPr lang="de-DE" sz="1400"/>
              <a:t> - Insert </a:t>
            </a:r>
            <a:r>
              <a:rPr lang="de-DE" sz="1400" err="1"/>
              <a:t>options</a:t>
            </a:r>
            <a:r>
              <a:rPr lang="de-DE" sz="1400"/>
              <a:t> - Original </a:t>
            </a:r>
            <a:r>
              <a:rPr lang="de-DE" sz="1400" err="1"/>
              <a:t>formatting</a:t>
            </a:r>
            <a:r>
              <a:rPr lang="de-DE" sz="1400"/>
              <a:t>.</a:t>
            </a:r>
          </a:p>
          <a:p>
            <a:endParaRPr lang="de-DE" sz="140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graphicFrame>
        <p:nvGraphicFramePr>
          <p:cNvPr id="2" name="Diagramm 69"/>
          <p:cNvGraphicFramePr>
            <a:graphicFrameLocks/>
          </p:cNvGraphicFramePr>
          <p:nvPr/>
        </p:nvGraphicFramePr>
        <p:xfrm>
          <a:off x="466725" y="2700338"/>
          <a:ext cx="3960813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296" name="Gerade Verbindung 2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302564"/>
              </p:ext>
            </p:extLst>
          </p:nvPr>
        </p:nvGraphicFramePr>
        <p:xfrm>
          <a:off x="4572000" y="2700338"/>
          <a:ext cx="4105275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936951-B6E4-6B4C-B98D-0176FEB2D1E4}" type="datetime3">
              <a:rPr lang="de-DE" smtClean="0"/>
              <a:t>07/04/2018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Name, Titel and Date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66725" y="1772815"/>
            <a:ext cx="8208000" cy="4320481"/>
          </a:xfrm>
        </p:spPr>
        <p:txBody>
          <a:bodyPr/>
          <a:lstStyle/>
          <a:p>
            <a:r>
              <a:rPr lang="de-DE" sz="1400"/>
              <a:t>To </a:t>
            </a:r>
            <a:r>
              <a:rPr lang="de-DE" sz="1400" err="1"/>
              <a:t>add</a:t>
            </a:r>
            <a:r>
              <a:rPr lang="de-DE" sz="1400"/>
              <a:t> Name, Titel and Date: Insert – Header and </a:t>
            </a:r>
            <a:r>
              <a:rPr lang="de-DE" sz="1400" err="1"/>
              <a:t>Footer</a:t>
            </a:r>
            <a:endParaRPr lang="de-DE" sz="140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47383" y="2905145"/>
            <a:ext cx="1152128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>
                <a:latin typeface="+mj-lt"/>
              </a:rPr>
              <a:t>Click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54F70C-1C5C-F54B-8CE9-00F6E176CBA2}" type="datetime3">
              <a:rPr lang="de-DE" smtClean="0"/>
              <a:t>07/04/2018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56756" y="3105200"/>
            <a:ext cx="1434004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Date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1383" y="4725144"/>
            <a:ext cx="1879377" cy="492443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</a:t>
            </a:r>
            <a:r>
              <a:rPr lang="de-DE" sz="1300" err="1">
                <a:latin typeface="+mj-lt"/>
              </a:rPr>
              <a:t>Footer</a:t>
            </a:r>
            <a:r>
              <a:rPr lang="de-DE" sz="1300">
                <a:latin typeface="+mj-lt"/>
              </a:rPr>
              <a:t>&gt; Enter Name and Titel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763688" y="5336833"/>
            <a:ext cx="802927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endParaRPr lang="de-DE" sz="1300">
              <a:latin typeface="+mj-lt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687642" y="2260688"/>
            <a:ext cx="4437267" cy="3797378"/>
            <a:chOff x="2687642" y="2260688"/>
            <a:chExt cx="4437267" cy="3797378"/>
          </a:xfrm>
        </p:grpSpPr>
        <p:pic>
          <p:nvPicPr>
            <p:cNvPr id="1026" name="Picture 2" descr="Change or delete headers or footer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642" y="2260688"/>
              <a:ext cx="4437267" cy="379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2928449" y="5375305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>
                  <a:solidFill>
                    <a:srgbClr val="00406F"/>
                  </a:solidFill>
                  <a:latin typeface="Arial Unicode MS"/>
                  <a:ea typeface="Arial Unicode MS"/>
                  <a:cs typeface="Arial Unicode MS"/>
                </a:rPr>
                <a:t>✓</a:t>
              </a:r>
              <a:endParaRPr lang="de-DE" sz="800" b="1">
                <a:solidFill>
                  <a:srgbClr val="00406F"/>
                </a:solidFill>
                <a:latin typeface="+mj-lt"/>
              </a:endParaRPr>
            </a:p>
          </p:txBody>
        </p:sp>
      </p:grpSp>
      <p:sp>
        <p:nvSpPr>
          <p:cNvPr id="17" name="Line 23"/>
          <p:cNvSpPr>
            <a:spLocks noChangeShapeType="1"/>
          </p:cNvSpPr>
          <p:nvPr/>
        </p:nvSpPr>
        <p:spPr bwMode="auto">
          <a:xfrm flipH="1" flipV="1">
            <a:off x="2566616" y="548159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 flipV="1">
            <a:off x="2590054" y="495751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H="1" flipV="1">
            <a:off x="2590760" y="3249965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6960046" y="3051339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65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Table </a:t>
            </a:r>
            <a:r>
              <a:rPr lang="de-DE" err="1"/>
              <a:t>sheets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en-US" sz="1400"/>
              <a:t>These Table sheets are editable and could be copy/pasted in your presentation. </a:t>
            </a:r>
            <a:br>
              <a:rPr lang="en-US" sz="1400"/>
            </a:br>
            <a:r>
              <a:rPr lang="en-US" sz="1400"/>
              <a:t>For any changes in </a:t>
            </a:r>
            <a:r>
              <a:rPr lang="en-US" sz="1400" err="1"/>
              <a:t>colour</a:t>
            </a:r>
            <a:r>
              <a:rPr lang="en-US" sz="1400"/>
              <a:t> or formatting:</a:t>
            </a:r>
            <a:br>
              <a:rPr lang="en-US" sz="1400"/>
            </a:br>
            <a:r>
              <a:rPr lang="en-US" sz="1400" err="1"/>
              <a:t>Strg</a:t>
            </a:r>
            <a:r>
              <a:rPr lang="en-US" sz="1400"/>
              <a:t> - Insert options - Original formatting.</a:t>
            </a:r>
          </a:p>
          <a:p>
            <a:endParaRPr lang="de-DE" sz="140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15365" name="Gerade Verbindung 9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2309"/>
              </p:ext>
            </p:extLst>
          </p:nvPr>
        </p:nvGraphicFramePr>
        <p:xfrm>
          <a:off x="466725" y="2701925"/>
          <a:ext cx="6256338" cy="331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947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  <a:latin typeface="+mj-lt"/>
                        </a:rPr>
                        <a:t>Tabelle</a:t>
                      </a: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Lorem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ipsum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dolor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Sit</a:t>
                      </a:r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amet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consetetur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Magna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aliquyam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Duo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dolores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789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Stet clita kasd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7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Lorem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ipsum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947"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Total:</a:t>
                      </a: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2526</a:t>
                      </a: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54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26" name="Gerade Verbindung 11"/>
          <p:cNvCxnSpPr>
            <a:cxnSpLocks noChangeShapeType="1"/>
          </p:cNvCxnSpPr>
          <p:nvPr/>
        </p:nvCxnSpPr>
        <p:spPr bwMode="auto">
          <a:xfrm>
            <a:off x="6445250" y="2493963"/>
            <a:ext cx="0" cy="71437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7B04C4-8D55-574D-94FA-5FD54F447841}" type="datetime3">
              <a:rPr lang="de-DE" smtClean="0"/>
              <a:t>07/04/2018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 err="1"/>
              <a:t>Colours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66725" y="1700808"/>
            <a:ext cx="8208000" cy="4392488"/>
          </a:xfrm>
        </p:spPr>
        <p:txBody>
          <a:bodyPr/>
          <a:lstStyle/>
          <a:p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colours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Title / Content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Listing / </a:t>
            </a:r>
            <a:r>
              <a:rPr lang="de-DE" err="1"/>
              <a:t>Numbering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Graphics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Backround</a:t>
            </a:r>
            <a:endParaRPr lang="de-DE"/>
          </a:p>
          <a:p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Rechteck 2"/>
          <p:cNvSpPr/>
          <p:nvPr/>
        </p:nvSpPr>
        <p:spPr bwMode="auto">
          <a:xfrm>
            <a:off x="4572000" y="2852936"/>
            <a:ext cx="291616" cy="252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021118" y="2852936"/>
            <a:ext cx="291616" cy="252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5436745" y="2852936"/>
            <a:ext cx="291616" cy="2523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811414" y="2852936"/>
            <a:ext cx="291616" cy="252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572000" y="3248658"/>
            <a:ext cx="291616" cy="2523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021118" y="2074962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4572000" y="2074962"/>
            <a:ext cx="291616" cy="2523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572000" y="2438084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5021118" y="2438084"/>
            <a:ext cx="291616" cy="252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4C36E5-A7DB-444F-9CD4-15135EE407DD}" type="datetime3">
              <a:rPr lang="de-DE" smtClean="0"/>
              <a:t>07/04/2018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921388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estimation error versus the the collision recovery capability using 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2B39FBF-E305-B14B-BC32-7ECA2B5F1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51" y="3216310"/>
            <a:ext cx="6366148" cy="27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9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Percentage of the relative estimation error 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047405"/>
              </p:ext>
            </p:extLst>
          </p:nvPr>
        </p:nvGraphicFramePr>
        <p:xfrm>
          <a:off x="466725" y="2348881"/>
          <a:ext cx="39276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09676626-F896-D049-A1A9-3AD045A5E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0" y="2780928"/>
            <a:ext cx="3822896" cy="2586144"/>
          </a:xfrm>
          <a:prstGeom prst="rect">
            <a:avLst/>
          </a:prstGeom>
        </p:spPr>
      </p:pic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467"/>
              </p:ext>
            </p:extLst>
          </p:nvPr>
        </p:nvGraphicFramePr>
        <p:xfrm>
          <a:off x="4538823" y="2348881"/>
          <a:ext cx="4105275" cy="367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16B54A9-DF07-DD49-9C4E-8DADF0685E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63" y="2780928"/>
            <a:ext cx="3990073" cy="2586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100" dirty="0">
                    <a:latin typeface="+mj-lt"/>
                  </a:rPr>
                  <a:t> %: Percentage of relative estimation error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551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Mean identification time 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/>
        </p:nvGraphicFramePr>
        <p:xfrm>
          <a:off x="466725" y="2348881"/>
          <a:ext cx="39276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222464"/>
              </p:ext>
            </p:extLst>
          </p:nvPr>
        </p:nvGraphicFramePr>
        <p:xfrm>
          <a:off x="4538823" y="2348881"/>
          <a:ext cx="4105275" cy="367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 dirty="0">
                    <a:latin typeface="+mj-lt"/>
                  </a:rPr>
                  <a:t>: Mean identification time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C3CCCC-3917-FB4C-87D1-0B8F502E59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3" y="2852935"/>
            <a:ext cx="3637739" cy="2573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5A39B-24F2-0D43-8DBD-0F6D6B7A30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4" y="2853724"/>
            <a:ext cx="3740592" cy="2600232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98374ED4-097C-884F-9C72-F2C64E64490F}"/>
              </a:ext>
            </a:extLst>
          </p:cNvPr>
          <p:cNvSpPr/>
          <p:nvPr/>
        </p:nvSpPr>
        <p:spPr bwMode="auto">
          <a:xfrm>
            <a:off x="8306498" y="4509120"/>
            <a:ext cx="144462" cy="216024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71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Conventional Estimation Systems:</a:t>
                </a:r>
                <a:endParaRPr lang="de-DE" sz="1400" i="1" kern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after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</a:p>
              <a:p>
                <a:endParaRPr lang="en-US" sz="1600" kern="0" dirty="0"/>
              </a:p>
              <a:p>
                <a:r>
                  <a:rPr lang="en-US" sz="1600" kern="0" dirty="0"/>
                  <a:t>Proposed Estimation System: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400" i="1" ker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400" kern="0" dirty="0"/>
                  <a:t> is the collision recovery probability</a:t>
                </a:r>
                <a:endParaRPr lang="pt-BR" sz="1400" i="1" kern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before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  <m:r>
                          <a:rPr lang="de-DE" sz="1300" b="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de-DE" sz="13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3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3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300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300" i="1" ker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300" i="1" kern="0">
                                <a:latin typeface="Cambria Math"/>
                              </a:rPr>
                              <m:t>(1−</m:t>
                            </m:r>
                            <m:r>
                              <a:rPr lang="pt-BR" sz="1300" i="1" ker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e-DE" sz="1300" i="1" ker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1300" kern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  <m:r>
                          <a:rPr lang="de-DE" sz="1300" b="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de-DE" sz="13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3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3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300" i="1" ker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e-DE" sz="1300" i="1" ker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pt-BR" sz="1300" i="1" ker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d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300" kern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  <m:r>
                          <a:rPr lang="de-DE" sz="1300" b="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300" kern="0" dirty="0"/>
              </a:p>
              <a:p>
                <a:pPr lvl="1"/>
                <a:endParaRPr lang="en-US" sz="1400" kern="0" dirty="0"/>
              </a:p>
              <a:p>
                <a:pPr lvl="1"/>
                <a:endParaRPr lang="en-US" sz="1400" kern="0" dirty="0"/>
              </a:p>
              <a:p>
                <a:pPr lvl="1"/>
                <a:endParaRPr lang="en-US" sz="1600" kern="0" dirty="0"/>
              </a:p>
              <a:p>
                <a:endParaRPr lang="en-US" sz="1600" kern="0" dirty="0"/>
              </a:p>
              <a:p>
                <a:pPr lvl="1"/>
                <a:endParaRPr lang="de-DE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br>
                  <a:rPr lang="en-US" sz="1600" kern="0" dirty="0"/>
                </a:br>
                <a:endParaRPr lang="en-US" sz="1600" kern="0" dirty="0"/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3"/>
                <a:stretch>
                  <a:fillRect l="-296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128C57D-3CD0-5442-A713-0C3867BD7055}"/>
              </a:ext>
            </a:extLst>
          </p:cNvPr>
          <p:cNvGrpSpPr/>
          <p:nvPr/>
        </p:nvGrpSpPr>
        <p:grpSpPr>
          <a:xfrm>
            <a:off x="5180099" y="1340769"/>
            <a:ext cx="3494001" cy="792088"/>
            <a:chOff x="3988580" y="1339861"/>
            <a:chExt cx="3494001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/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Pfeil nach unten 64">
              <a:extLst>
                <a:ext uri="{FF2B5EF4-FFF2-40B4-BE49-F238E27FC236}">
                  <a16:creationId xmlns:a16="http://schemas.microsoft.com/office/drawing/2014/main" id="{FD707427-3E3E-FD42-BB11-9438C0C007EC}"/>
                </a:ext>
              </a:extLst>
            </p:cNvPr>
            <p:cNvSpPr/>
            <p:nvPr/>
          </p:nvSpPr>
          <p:spPr>
            <a:xfrm rot="16200000">
              <a:off x="5080600" y="1501422"/>
              <a:ext cx="259287" cy="48667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/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036B1D-69F3-AB41-A04E-0C94E7BE43D3}"/>
              </a:ext>
            </a:extLst>
          </p:cNvPr>
          <p:cNvGrpSpPr/>
          <p:nvPr/>
        </p:nvGrpSpPr>
        <p:grpSpPr>
          <a:xfrm>
            <a:off x="3202544" y="3861048"/>
            <a:ext cx="5471556" cy="1103737"/>
            <a:chOff x="2011025" y="2420888"/>
            <a:chExt cx="5471556" cy="1103737"/>
          </a:xfrm>
        </p:grpSpPr>
        <p:sp>
          <p:nvSpPr>
            <p:cNvPr id="21" name="Rechteck 35">
              <a:extLst>
                <a:ext uri="{FF2B5EF4-FFF2-40B4-BE49-F238E27FC236}">
                  <a16:creationId xmlns:a16="http://schemas.microsoft.com/office/drawing/2014/main" id="{FDDE6ECA-9F55-0241-B9C4-A54ABD1BBDAA}"/>
                </a:ext>
              </a:extLst>
            </p:cNvPr>
            <p:cNvSpPr/>
            <p:nvPr/>
          </p:nvSpPr>
          <p:spPr>
            <a:xfrm>
              <a:off x="3097426" y="2732537"/>
              <a:ext cx="1432827" cy="792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PHY-Layer</a:t>
              </a:r>
            </a:p>
            <a:p>
              <a:pPr algn="ctr"/>
              <a:endPara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/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feil nach unten 64">
              <a:extLst>
                <a:ext uri="{FF2B5EF4-FFF2-40B4-BE49-F238E27FC236}">
                  <a16:creationId xmlns:a16="http://schemas.microsoft.com/office/drawing/2014/main" id="{DABE406D-D641-0F4A-BE6B-E07171CBF602}"/>
                </a:ext>
              </a:extLst>
            </p:cNvPr>
            <p:cNvSpPr/>
            <p:nvPr/>
          </p:nvSpPr>
          <p:spPr>
            <a:xfrm rot="16200000">
              <a:off x="4910990" y="2395662"/>
              <a:ext cx="174632" cy="93610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/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Pfeil nach unten 7">
              <a:extLst>
                <a:ext uri="{FF2B5EF4-FFF2-40B4-BE49-F238E27FC236}">
                  <a16:creationId xmlns:a16="http://schemas.microsoft.com/office/drawing/2014/main" id="{D80463B4-D749-9141-8599-7C575975D9F6}"/>
                </a:ext>
              </a:extLst>
            </p:cNvPr>
            <p:cNvSpPr/>
            <p:nvPr/>
          </p:nvSpPr>
          <p:spPr>
            <a:xfrm rot="16200000">
              <a:off x="2752841" y="2952631"/>
              <a:ext cx="180020" cy="4320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/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/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238ECA-C641-0D41-840F-C1A5EC71AC69}"/>
                </a:ext>
              </a:extLst>
            </p:cNvPr>
            <p:cNvCxnSpPr/>
            <p:nvPr/>
          </p:nvCxnSpPr>
          <p:spPr bwMode="auto">
            <a:xfrm>
              <a:off x="4530253" y="3356992"/>
              <a:ext cx="936103" cy="0"/>
            </a:xfrm>
            <a:prstGeom prst="straightConnector1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16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37089E92-CFCB-B448-B2F8-9222AFF7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5A4BF1E-9BDC-7E43-8C74-27622670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0045085-2566-DE4E-9B59-3610A3D2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76418F1-3A76-F343-BC10-85A2E38C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22A57A0-AC64-5E4A-A4DB-8D63F3594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59CF679-B42C-F342-8F6E-FBBDFB06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118FF0F-8ED9-7F4D-8005-1174EF26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A15FFEF-20BB-374A-8056-355C9104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8B4B95-E837-674E-8FD7-358EF4CE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446FF5F4-8856-9747-82B6-1C9F75B6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221C0008-5044-7645-B90A-2FC867229B7B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094BF561-541C-AE4A-AE4B-95BB34810E54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9A73D46-EFFE-F04F-A958-B4BA75C256B2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5225C042-887D-6D43-82FD-FD892F19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F98EE421-82B5-814F-BF57-E179E5A43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4CE4DA6-AA39-7E40-8444-01CE7EDB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8B2369C-5C7C-9B44-B246-FA69585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F0E741F3-6FAA-084A-ACE1-EE22AE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818B4385-90E6-1249-B9EB-FE57EFCD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AA5C4A9B-C9CF-C249-996B-2AE34373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6721E1C-2ACD-7C4E-B49A-49306860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3FE6EFE6-A053-2F44-BD24-D8F6B1E9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0515D730-B020-DA4E-9996-C58C08DA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CBBD44F-BB2E-F146-A203-EB4CC845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CD9BB89C-03E8-C941-97BA-571AC564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D12D8A1-3702-EA4B-90CF-A950857C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85A9EEB6-74DB-5747-BAA7-859ED2FD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AC36FBF6-0640-7247-B75B-F2D9E288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01C2504-9BDC-454F-BBF9-71736DAF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B54BF39-7C6F-C141-951E-74FD5BC6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6D00FA10-94B6-4D4E-8640-FF84D38A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B2C4F5D5-717D-0649-BCDE-04AC715C4E5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Reader informs the tags with the current frame length</a:t>
            </a:r>
          </a:p>
          <a:p>
            <a:r>
              <a:rPr lang="en-US" sz="1600" kern="0" dirty="0"/>
              <a:t>Each tag chooses random slot</a:t>
            </a:r>
          </a:p>
          <a:p>
            <a:pPr lvl="1"/>
            <a:r>
              <a:rPr lang="en-US" sz="1600" kern="0" dirty="0"/>
              <a:t>Successful slot</a:t>
            </a:r>
          </a:p>
          <a:p>
            <a:pPr lvl="2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77E90D4-FDD0-EB47-91DD-72EB31517772}"/>
              </a:ext>
            </a:extLst>
          </p:cNvPr>
          <p:cNvSpPr>
            <a:spLocks/>
          </p:cNvSpPr>
          <p:nvPr/>
        </p:nvSpPr>
        <p:spPr bwMode="auto">
          <a:xfrm rot="7573044" flipV="1">
            <a:off x="5069759" y="2526333"/>
            <a:ext cx="1429226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feld 42">
            <a:extLst>
              <a:ext uri="{FF2B5EF4-FFF2-40B4-BE49-F238E27FC236}">
                <a16:creationId xmlns:a16="http://schemas.microsoft.com/office/drawing/2014/main" id="{5D7A0CDC-B4D4-8F48-A2BE-EB8FA71939B8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Successful</a:t>
            </a:r>
          </a:p>
        </p:txBody>
      </p:sp>
      <p:grpSp>
        <p:nvGrpSpPr>
          <p:cNvPr id="46" name="Gruppieren 83">
            <a:extLst>
              <a:ext uri="{FF2B5EF4-FFF2-40B4-BE49-F238E27FC236}">
                <a16:creationId xmlns:a16="http://schemas.microsoft.com/office/drawing/2014/main" id="{1D9D3F0A-E5DB-BB41-996E-6D49A1B5BD84}"/>
              </a:ext>
            </a:extLst>
          </p:cNvPr>
          <p:cNvGrpSpPr/>
          <p:nvPr/>
        </p:nvGrpSpPr>
        <p:grpSpPr>
          <a:xfrm>
            <a:off x="370266" y="3087429"/>
            <a:ext cx="3985710" cy="500066"/>
            <a:chOff x="370266" y="3735501"/>
            <a:chExt cx="3985710" cy="500066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3770D85B-C4DD-3744-876D-8E2FC3540E33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9E137F2-2516-D84C-9760-196D53047EB6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0FC5AA88-69B1-BA40-9C10-B12930B76457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0C7D54B6-6672-A94B-9AAE-2B432BB912A2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5">
              <a:extLst>
                <a:ext uri="{FF2B5EF4-FFF2-40B4-BE49-F238E27FC236}">
                  <a16:creationId xmlns:a16="http://schemas.microsoft.com/office/drawing/2014/main" id="{36AA5ABE-87E8-2C47-819A-A00FFC9BCBE1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6AC7CC65-7716-864E-9960-F2D37B6ED310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31">
              <a:extLst>
                <a:ext uri="{FF2B5EF4-FFF2-40B4-BE49-F238E27FC236}">
                  <a16:creationId xmlns:a16="http://schemas.microsoft.com/office/drawing/2014/main" id="{53CCC3E9-FEEC-5B40-93E4-8D06326EB727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Gerade Verbindung mit Pfeil 70">
            <a:extLst>
              <a:ext uri="{FF2B5EF4-FFF2-40B4-BE49-F238E27FC236}">
                <a16:creationId xmlns:a16="http://schemas.microsoft.com/office/drawing/2014/main" id="{27EB1E90-6506-8246-8C11-501868B9CD2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71">
            <a:extLst>
              <a:ext uri="{FF2B5EF4-FFF2-40B4-BE49-F238E27FC236}">
                <a16:creationId xmlns:a16="http://schemas.microsoft.com/office/drawing/2014/main" id="{22E6E003-52AB-9546-8182-E42246FADB76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CEDAD7F2-3BE2-CC49-AEEC-B4E0C2D334A7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937D13D-772F-FF45-8621-FA165403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Gerade Verbindung mit Pfeil 75">
            <a:extLst>
              <a:ext uri="{FF2B5EF4-FFF2-40B4-BE49-F238E27FC236}">
                <a16:creationId xmlns:a16="http://schemas.microsoft.com/office/drawing/2014/main" id="{47D5F2B5-0D90-4E4D-BF2D-D936F4ECC6EB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76">
            <a:extLst>
              <a:ext uri="{FF2B5EF4-FFF2-40B4-BE49-F238E27FC236}">
                <a16:creationId xmlns:a16="http://schemas.microsoft.com/office/drawing/2014/main" id="{2D81E0B1-A32B-3A43-BA5D-8364BE63E66F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</p:spTree>
    <p:extLst>
      <p:ext uri="{BB962C8B-B14F-4D97-AF65-F5344CB8AC3E}">
        <p14:creationId xmlns:p14="http://schemas.microsoft.com/office/powerpoint/2010/main" val="320854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EF8D30E-03C1-2648-A429-24ABA5D0FC8F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Conventional Estimation Systems:</a:t>
            </a:r>
            <a:endParaRPr lang="de-DE" sz="1400" i="1" kern="0" dirty="0">
              <a:latin typeface="Cambria Math" panose="02040503050406030204" pitchFamily="18" charset="0"/>
            </a:endParaRP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r>
              <a:rPr lang="en-US" sz="1600" kern="0" dirty="0"/>
              <a:t>Proposed Estimation System:</a:t>
            </a:r>
          </a:p>
          <a:p>
            <a:pPr lvl="1"/>
            <a:endParaRPr lang="en-US" sz="1400" kern="0" dirty="0"/>
          </a:p>
          <a:p>
            <a:pPr lvl="1"/>
            <a:endParaRPr lang="en-US" sz="1400" kern="0" dirty="0"/>
          </a:p>
          <a:p>
            <a:pPr lvl="1"/>
            <a:endParaRPr lang="en-US" sz="1600" kern="0" dirty="0"/>
          </a:p>
          <a:p>
            <a:endParaRPr lang="en-US" sz="1600" kern="0" dirty="0"/>
          </a:p>
          <a:p>
            <a:pPr lvl="1"/>
            <a:endParaRPr lang="de-DE" sz="1600" kern="0" dirty="0"/>
          </a:p>
          <a:p>
            <a:pPr marL="180975" lvl="1" indent="0">
              <a:buFont typeface="Wingdings" pitchFamily="2" charset="2"/>
              <a:buNone/>
            </a:pPr>
            <a:br>
              <a:rPr lang="en-US" sz="1600" kern="0" dirty="0"/>
            </a:br>
            <a:endParaRPr lang="en-US" sz="1600" kern="0" dirty="0"/>
          </a:p>
          <a:p>
            <a:endParaRPr lang="de-DE" sz="1600" kern="0" dirty="0"/>
          </a:p>
          <a:p>
            <a:pPr lvl="1"/>
            <a:endParaRPr lang="en-US" sz="1600" kern="0" dirty="0"/>
          </a:p>
          <a:p>
            <a:pPr marL="361950" lvl="2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Pfeil nach unten 64">
            <a:extLst>
              <a:ext uri="{FF2B5EF4-FFF2-40B4-BE49-F238E27FC236}">
                <a16:creationId xmlns:a16="http://schemas.microsoft.com/office/drawing/2014/main" id="{FD707427-3E3E-FD42-BB11-9438C0C007EC}"/>
              </a:ext>
            </a:extLst>
          </p:cNvPr>
          <p:cNvSpPr/>
          <p:nvPr/>
        </p:nvSpPr>
        <p:spPr>
          <a:xfrm rot="16200000">
            <a:off x="4150467" y="1828181"/>
            <a:ext cx="259287" cy="4866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65">
                <a:extLst>
                  <a:ext uri="{FF2B5EF4-FFF2-40B4-BE49-F238E27FC236}">
                    <a16:creationId xmlns:a16="http://schemas.microsoft.com/office/drawing/2014/main" id="{85EE2BE0-451F-E546-9A19-4120621C3E4D}"/>
                  </a:ext>
                </a:extLst>
              </p:cNvPr>
              <p:cNvSpPr txBox="1"/>
              <p:nvPr/>
            </p:nvSpPr>
            <p:spPr>
              <a:xfrm>
                <a:off x="3058447" y="1893387"/>
                <a:ext cx="935769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4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𝐸</m:t>
                        </m:r>
                      </m:sub>
                    </m:sSub>
                  </m:oMath>
                </a14:m>
                <a:endParaRPr lang="en-US" sz="14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9" name="Textfeld 65">
                <a:extLst>
                  <a:ext uri="{FF2B5EF4-FFF2-40B4-BE49-F238E27FC236}">
                    <a16:creationId xmlns:a16="http://schemas.microsoft.com/office/drawing/2014/main" id="{85EE2BE0-451F-E546-9A19-4120621C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7" y="1893387"/>
                <a:ext cx="935769" cy="307777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/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After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/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(1−</m:t>
                            </m:r>
                            <m:r>
                              <a:rPr lang="pt-BR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d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200" kern="0" dirty="0">
                  <a:solidFill>
                    <a:schemeClr val="tx1"/>
                  </a:solidFill>
                </a:endParaRPr>
              </a:p>
              <a:p>
                <a:pPr lvl="1"/>
                <a:endParaRPr lang="en-US" sz="10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/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Before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/>
              <p:nvPr/>
            </p:nvSpPr>
            <p:spPr>
              <a:xfrm>
                <a:off x="3524078" y="5727196"/>
                <a:ext cx="2093294" cy="30754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pt-BR" sz="1000" i="1" ker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Collision recovery probability</a:t>
                </a:r>
                <a:endParaRPr lang="de-DE" sz="10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078" y="5727196"/>
                <a:ext cx="2093294" cy="30754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4D6F46B2-3448-414E-A5E2-9FD2C0228D5D}"/>
              </a:ext>
            </a:extLst>
          </p:cNvPr>
          <p:cNvSpPr/>
          <p:nvPr/>
        </p:nvSpPr>
        <p:spPr>
          <a:xfrm rot="10800000">
            <a:off x="3111626" y="3548169"/>
            <a:ext cx="1718118" cy="1918119"/>
          </a:xfrm>
          <a:custGeom>
            <a:avLst/>
            <a:gdLst>
              <a:gd name="connsiteX0" fmla="*/ 1295612 w 2311824"/>
              <a:gd name="connsiteY0" fmla="*/ 2269068 h 2269068"/>
              <a:gd name="connsiteX1" fmla="*/ 1025100 w 2311824"/>
              <a:gd name="connsiteY1" fmla="*/ 2118063 h 2269068"/>
              <a:gd name="connsiteX2" fmla="*/ 1019189 w 2311824"/>
              <a:gd name="connsiteY2" fmla="*/ 2128954 h 2269068"/>
              <a:gd name="connsiteX3" fmla="*/ 787504 w 2311824"/>
              <a:gd name="connsiteY3" fmla="*/ 2252140 h 2269068"/>
              <a:gd name="connsiteX4" fmla="*/ 508102 w 2311824"/>
              <a:gd name="connsiteY4" fmla="*/ 1972738 h 2269068"/>
              <a:gd name="connsiteX5" fmla="*/ 530059 w 2311824"/>
              <a:gd name="connsiteY5" fmla="*/ 1863982 h 2269068"/>
              <a:gd name="connsiteX6" fmla="*/ 539332 w 2311824"/>
              <a:gd name="connsiteY6" fmla="*/ 1846899 h 2269068"/>
              <a:gd name="connsiteX7" fmla="*/ 279401 w 2311824"/>
              <a:gd name="connsiteY7" fmla="*/ 1701801 h 2269068"/>
              <a:gd name="connsiteX8" fmla="*/ 279401 w 2311824"/>
              <a:gd name="connsiteY8" fmla="*/ 1413937 h 2269068"/>
              <a:gd name="connsiteX9" fmla="*/ 223093 w 2311824"/>
              <a:gd name="connsiteY9" fmla="*/ 1408261 h 2269068"/>
              <a:gd name="connsiteX10" fmla="*/ 0 w 2311824"/>
              <a:gd name="connsiteY10" fmla="*/ 1134535 h 2269068"/>
              <a:gd name="connsiteX11" fmla="*/ 223093 w 2311824"/>
              <a:gd name="connsiteY11" fmla="*/ 860810 h 2269068"/>
              <a:gd name="connsiteX12" fmla="*/ 279401 w 2311824"/>
              <a:gd name="connsiteY12" fmla="*/ 855133 h 2269068"/>
              <a:gd name="connsiteX13" fmla="*/ 279401 w 2311824"/>
              <a:gd name="connsiteY13" fmla="*/ 567267 h 2269068"/>
              <a:gd name="connsiteX14" fmla="*/ 537565 w 2311824"/>
              <a:gd name="connsiteY14" fmla="*/ 423156 h 2269068"/>
              <a:gd name="connsiteX15" fmla="*/ 530055 w 2311824"/>
              <a:gd name="connsiteY15" fmla="*/ 409321 h 2269068"/>
              <a:gd name="connsiteX16" fmla="*/ 508098 w 2311824"/>
              <a:gd name="connsiteY16" fmla="*/ 300565 h 2269068"/>
              <a:gd name="connsiteX17" fmla="*/ 787500 w 2311824"/>
              <a:gd name="connsiteY17" fmla="*/ 21163 h 2269068"/>
              <a:gd name="connsiteX18" fmla="*/ 1019185 w 2311824"/>
              <a:gd name="connsiteY18" fmla="*/ 144349 h 2269068"/>
              <a:gd name="connsiteX19" fmla="*/ 1023333 w 2311824"/>
              <a:gd name="connsiteY19" fmla="*/ 151992 h 2269068"/>
              <a:gd name="connsiteX20" fmla="*/ 1295613 w 2311824"/>
              <a:gd name="connsiteY20" fmla="*/ 0 h 2269068"/>
              <a:gd name="connsiteX21" fmla="*/ 1566127 w 2311824"/>
              <a:gd name="connsiteY21" fmla="*/ 151006 h 2269068"/>
              <a:gd name="connsiteX22" fmla="*/ 1546276 w 2311824"/>
              <a:gd name="connsiteY22" fmla="*/ 187578 h 2269068"/>
              <a:gd name="connsiteX23" fmla="*/ 1524319 w 2311824"/>
              <a:gd name="connsiteY23" fmla="*/ 296333 h 2269068"/>
              <a:gd name="connsiteX24" fmla="*/ 1803721 w 2311824"/>
              <a:gd name="connsiteY24" fmla="*/ 575735 h 2269068"/>
              <a:gd name="connsiteX25" fmla="*/ 2035406 w 2311824"/>
              <a:gd name="connsiteY25" fmla="*/ 452549 h 2269068"/>
              <a:gd name="connsiteX26" fmla="*/ 2051895 w 2311824"/>
              <a:gd name="connsiteY26" fmla="*/ 422170 h 2269068"/>
              <a:gd name="connsiteX27" fmla="*/ 2311824 w 2311824"/>
              <a:gd name="connsiteY27" fmla="*/ 567267 h 2269068"/>
              <a:gd name="connsiteX28" fmla="*/ 2311824 w 2311824"/>
              <a:gd name="connsiteY28" fmla="*/ 855133 h 2269068"/>
              <a:gd name="connsiteX29" fmla="*/ 2255517 w 2311824"/>
              <a:gd name="connsiteY29" fmla="*/ 860810 h 2269068"/>
              <a:gd name="connsiteX30" fmla="*/ 2032424 w 2311824"/>
              <a:gd name="connsiteY30" fmla="*/ 1134535 h 2269068"/>
              <a:gd name="connsiteX31" fmla="*/ 2255517 w 2311824"/>
              <a:gd name="connsiteY31" fmla="*/ 1408261 h 2269068"/>
              <a:gd name="connsiteX32" fmla="*/ 2311824 w 2311824"/>
              <a:gd name="connsiteY32" fmla="*/ 1413937 h 2269068"/>
              <a:gd name="connsiteX33" fmla="*/ 2311824 w 2311824"/>
              <a:gd name="connsiteY33" fmla="*/ 1701801 h 2269068"/>
              <a:gd name="connsiteX34" fmla="*/ 2051890 w 2311824"/>
              <a:gd name="connsiteY34" fmla="*/ 1846901 h 2269068"/>
              <a:gd name="connsiteX35" fmla="*/ 2035401 w 2311824"/>
              <a:gd name="connsiteY35" fmla="*/ 1816522 h 2269068"/>
              <a:gd name="connsiteX36" fmla="*/ 1803716 w 2311824"/>
              <a:gd name="connsiteY36" fmla="*/ 1693336 h 2269068"/>
              <a:gd name="connsiteX37" fmla="*/ 1524314 w 2311824"/>
              <a:gd name="connsiteY37" fmla="*/ 1972738 h 2269068"/>
              <a:gd name="connsiteX38" fmla="*/ 1546271 w 2311824"/>
              <a:gd name="connsiteY38" fmla="*/ 2081494 h 2269068"/>
              <a:gd name="connsiteX39" fmla="*/ 1566121 w 2311824"/>
              <a:gd name="connsiteY39" fmla="*/ 2118065 h 226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11824" h="2269068">
                <a:moveTo>
                  <a:pt x="1295612" y="2269068"/>
                </a:moveTo>
                <a:lnTo>
                  <a:pt x="1025100" y="2118063"/>
                </a:lnTo>
                <a:lnTo>
                  <a:pt x="1019189" y="2128954"/>
                </a:lnTo>
                <a:cubicBezTo>
                  <a:pt x="968978" y="2203276"/>
                  <a:pt x="883947" y="2252140"/>
                  <a:pt x="787504" y="2252140"/>
                </a:cubicBezTo>
                <a:cubicBezTo>
                  <a:pt x="633195" y="2252140"/>
                  <a:pt x="508102" y="2127047"/>
                  <a:pt x="508102" y="1972738"/>
                </a:cubicBezTo>
                <a:cubicBezTo>
                  <a:pt x="508102" y="1934161"/>
                  <a:pt x="515921" y="1897410"/>
                  <a:pt x="530059" y="1863982"/>
                </a:cubicBezTo>
                <a:lnTo>
                  <a:pt x="539332" y="1846899"/>
                </a:lnTo>
                <a:lnTo>
                  <a:pt x="279401" y="1701801"/>
                </a:lnTo>
                <a:lnTo>
                  <a:pt x="279401" y="1413937"/>
                </a:lnTo>
                <a:lnTo>
                  <a:pt x="223093" y="1408261"/>
                </a:lnTo>
                <a:cubicBezTo>
                  <a:pt x="95774" y="1382207"/>
                  <a:pt x="0" y="1269555"/>
                  <a:pt x="0" y="1134535"/>
                </a:cubicBezTo>
                <a:cubicBezTo>
                  <a:pt x="0" y="999515"/>
                  <a:pt x="95774" y="886863"/>
                  <a:pt x="223093" y="860810"/>
                </a:cubicBezTo>
                <a:lnTo>
                  <a:pt x="279401" y="855133"/>
                </a:lnTo>
                <a:lnTo>
                  <a:pt x="279401" y="567267"/>
                </a:lnTo>
                <a:lnTo>
                  <a:pt x="537565" y="423156"/>
                </a:lnTo>
                <a:lnTo>
                  <a:pt x="530055" y="409321"/>
                </a:lnTo>
                <a:cubicBezTo>
                  <a:pt x="515917" y="375894"/>
                  <a:pt x="508098" y="339143"/>
                  <a:pt x="508098" y="300565"/>
                </a:cubicBezTo>
                <a:cubicBezTo>
                  <a:pt x="508098" y="146256"/>
                  <a:pt x="633191" y="21163"/>
                  <a:pt x="787500" y="21163"/>
                </a:cubicBezTo>
                <a:cubicBezTo>
                  <a:pt x="883943" y="21163"/>
                  <a:pt x="968974" y="70028"/>
                  <a:pt x="1019185" y="144349"/>
                </a:cubicBezTo>
                <a:lnTo>
                  <a:pt x="1023333" y="151992"/>
                </a:lnTo>
                <a:lnTo>
                  <a:pt x="1295613" y="0"/>
                </a:lnTo>
                <a:lnTo>
                  <a:pt x="1566127" y="151006"/>
                </a:lnTo>
                <a:lnTo>
                  <a:pt x="1546276" y="187578"/>
                </a:lnTo>
                <a:cubicBezTo>
                  <a:pt x="1532138" y="221005"/>
                  <a:pt x="1524319" y="257756"/>
                  <a:pt x="1524319" y="296333"/>
                </a:cubicBezTo>
                <a:cubicBezTo>
                  <a:pt x="1524319" y="450642"/>
                  <a:pt x="1649412" y="575735"/>
                  <a:pt x="1803721" y="575735"/>
                </a:cubicBezTo>
                <a:cubicBezTo>
                  <a:pt x="1900164" y="575735"/>
                  <a:pt x="1985195" y="526871"/>
                  <a:pt x="2035406" y="452549"/>
                </a:cubicBezTo>
                <a:lnTo>
                  <a:pt x="2051895" y="422170"/>
                </a:lnTo>
                <a:lnTo>
                  <a:pt x="2311824" y="567267"/>
                </a:lnTo>
                <a:lnTo>
                  <a:pt x="2311824" y="855133"/>
                </a:lnTo>
                <a:lnTo>
                  <a:pt x="2255517" y="860810"/>
                </a:lnTo>
                <a:cubicBezTo>
                  <a:pt x="2128199" y="886863"/>
                  <a:pt x="2032424" y="999515"/>
                  <a:pt x="2032424" y="1134535"/>
                </a:cubicBezTo>
                <a:cubicBezTo>
                  <a:pt x="2032424" y="1269555"/>
                  <a:pt x="2128199" y="1382207"/>
                  <a:pt x="2255517" y="1408261"/>
                </a:cubicBezTo>
                <a:lnTo>
                  <a:pt x="2311824" y="1413937"/>
                </a:lnTo>
                <a:lnTo>
                  <a:pt x="2311824" y="1701801"/>
                </a:lnTo>
                <a:lnTo>
                  <a:pt x="2051890" y="1846901"/>
                </a:lnTo>
                <a:lnTo>
                  <a:pt x="2035401" y="1816522"/>
                </a:lnTo>
                <a:cubicBezTo>
                  <a:pt x="1985190" y="1742201"/>
                  <a:pt x="1900159" y="1693336"/>
                  <a:pt x="1803716" y="1693336"/>
                </a:cubicBezTo>
                <a:cubicBezTo>
                  <a:pt x="1649407" y="1693336"/>
                  <a:pt x="1524314" y="1818429"/>
                  <a:pt x="1524314" y="1972738"/>
                </a:cubicBezTo>
                <a:cubicBezTo>
                  <a:pt x="1524314" y="2011315"/>
                  <a:pt x="1532133" y="2048067"/>
                  <a:pt x="1546271" y="2081494"/>
                </a:cubicBezTo>
                <a:lnTo>
                  <a:pt x="1566121" y="2118065"/>
                </a:lnTo>
                <a:close/>
              </a:path>
            </a:pathLst>
          </a:custGeom>
          <a:solidFill>
            <a:srgbClr val="28B9D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A7EB20-6D9C-764F-964D-C4465C8196FD}"/>
              </a:ext>
            </a:extLst>
          </p:cNvPr>
          <p:cNvSpPr/>
          <p:nvPr/>
        </p:nvSpPr>
        <p:spPr>
          <a:xfrm>
            <a:off x="3121696" y="4212535"/>
            <a:ext cx="171812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PHY-Layer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87B323-C07A-D746-BF87-C8EB0D2AEEA5}"/>
              </a:ext>
            </a:extLst>
          </p:cNvPr>
          <p:cNvGrpSpPr/>
          <p:nvPr/>
        </p:nvGrpSpPr>
        <p:grpSpPr>
          <a:xfrm>
            <a:off x="4627082" y="3548169"/>
            <a:ext cx="1724902" cy="1918119"/>
            <a:chOff x="5439386" y="1798913"/>
            <a:chExt cx="2320952" cy="2269068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A666710-10BF-A54F-9043-D3A29B5DA9CA}"/>
                </a:ext>
              </a:extLst>
            </p:cNvPr>
            <p:cNvSpPr/>
            <p:nvPr/>
          </p:nvSpPr>
          <p:spPr>
            <a:xfrm>
              <a:off x="5448514" y="1798913"/>
              <a:ext cx="2311824" cy="2269068"/>
            </a:xfrm>
            <a:custGeom>
              <a:avLst/>
              <a:gdLst>
                <a:gd name="connsiteX0" fmla="*/ 1016212 w 2311824"/>
                <a:gd name="connsiteY0" fmla="*/ 0 h 2269068"/>
                <a:gd name="connsiteX1" fmla="*/ 1249912 w 2311824"/>
                <a:gd name="connsiteY1" fmla="*/ 130455 h 2269068"/>
                <a:gd name="connsiteX2" fmla="*/ 1276060 w 2311824"/>
                <a:gd name="connsiteY2" fmla="*/ 98763 h 2269068"/>
                <a:gd name="connsiteX3" fmla="*/ 1473627 w 2311824"/>
                <a:gd name="connsiteY3" fmla="*/ 16928 h 2269068"/>
                <a:gd name="connsiteX4" fmla="*/ 1753029 w 2311824"/>
                <a:gd name="connsiteY4" fmla="*/ 296330 h 2269068"/>
                <a:gd name="connsiteX5" fmla="*/ 1747353 w 2311824"/>
                <a:gd name="connsiteY5" fmla="*/ 352639 h 2269068"/>
                <a:gd name="connsiteX6" fmla="*/ 1732670 w 2311824"/>
                <a:gd name="connsiteY6" fmla="*/ 399939 h 2269068"/>
                <a:gd name="connsiteX7" fmla="*/ 2032423 w 2311824"/>
                <a:gd name="connsiteY7" fmla="*/ 567267 h 2269068"/>
                <a:gd name="connsiteX8" fmla="*/ 2032423 w 2311824"/>
                <a:gd name="connsiteY8" fmla="*/ 855131 h 2269068"/>
                <a:gd name="connsiteX9" fmla="*/ 2088731 w 2311824"/>
                <a:gd name="connsiteY9" fmla="*/ 860807 h 2269068"/>
                <a:gd name="connsiteX10" fmla="*/ 2311824 w 2311824"/>
                <a:gd name="connsiteY10" fmla="*/ 1134533 h 2269068"/>
                <a:gd name="connsiteX11" fmla="*/ 2088731 w 2311824"/>
                <a:gd name="connsiteY11" fmla="*/ 1408258 h 2269068"/>
                <a:gd name="connsiteX12" fmla="*/ 2032423 w 2311824"/>
                <a:gd name="connsiteY12" fmla="*/ 1413935 h 2269068"/>
                <a:gd name="connsiteX13" fmla="*/ 2032423 w 2311824"/>
                <a:gd name="connsiteY13" fmla="*/ 1701801 h 2269068"/>
                <a:gd name="connsiteX14" fmla="*/ 1731540 w 2311824"/>
                <a:gd name="connsiteY14" fmla="*/ 1869759 h 2269068"/>
                <a:gd name="connsiteX15" fmla="*/ 1747339 w 2311824"/>
                <a:gd name="connsiteY15" fmla="*/ 1920654 h 2269068"/>
                <a:gd name="connsiteX16" fmla="*/ 1753015 w 2311824"/>
                <a:gd name="connsiteY16" fmla="*/ 1976963 h 2269068"/>
                <a:gd name="connsiteX17" fmla="*/ 1473613 w 2311824"/>
                <a:gd name="connsiteY17" fmla="*/ 2256365 h 2269068"/>
                <a:gd name="connsiteX18" fmla="*/ 1276046 w 2311824"/>
                <a:gd name="connsiteY18" fmla="*/ 2174530 h 2269068"/>
                <a:gd name="connsiteX19" fmla="*/ 1247515 w 2311824"/>
                <a:gd name="connsiteY19" fmla="*/ 2139950 h 2269068"/>
                <a:gd name="connsiteX20" fmla="*/ 1016211 w 2311824"/>
                <a:gd name="connsiteY20" fmla="*/ 2269068 h 2269068"/>
                <a:gd name="connsiteX21" fmla="*/ 747472 w 2311824"/>
                <a:gd name="connsiteY21" fmla="*/ 2119053 h 2269068"/>
                <a:gd name="connsiteX22" fmla="*/ 765565 w 2311824"/>
                <a:gd name="connsiteY22" fmla="*/ 2085718 h 2269068"/>
                <a:gd name="connsiteX23" fmla="*/ 787522 w 2311824"/>
                <a:gd name="connsiteY23" fmla="*/ 1976963 h 2269068"/>
                <a:gd name="connsiteX24" fmla="*/ 508120 w 2311824"/>
                <a:gd name="connsiteY24" fmla="*/ 1697561 h 2269068"/>
                <a:gd name="connsiteX25" fmla="*/ 276435 w 2311824"/>
                <a:gd name="connsiteY25" fmla="*/ 1820747 h 2269068"/>
                <a:gd name="connsiteX26" fmla="*/ 261703 w 2311824"/>
                <a:gd name="connsiteY26" fmla="*/ 1847888 h 2269068"/>
                <a:gd name="connsiteX27" fmla="*/ 0 w 2311824"/>
                <a:gd name="connsiteY27" fmla="*/ 1701801 h 2269068"/>
                <a:gd name="connsiteX28" fmla="*/ 0 w 2311824"/>
                <a:gd name="connsiteY28" fmla="*/ 1413935 h 2269068"/>
                <a:gd name="connsiteX29" fmla="*/ 56307 w 2311824"/>
                <a:gd name="connsiteY29" fmla="*/ 1408258 h 2269068"/>
                <a:gd name="connsiteX30" fmla="*/ 279400 w 2311824"/>
                <a:gd name="connsiteY30" fmla="*/ 1134533 h 2269068"/>
                <a:gd name="connsiteX31" fmla="*/ 56307 w 2311824"/>
                <a:gd name="connsiteY31" fmla="*/ 860807 h 2269068"/>
                <a:gd name="connsiteX32" fmla="*/ 0 w 2311824"/>
                <a:gd name="connsiteY32" fmla="*/ 855131 h 2269068"/>
                <a:gd name="connsiteX33" fmla="*/ 0 w 2311824"/>
                <a:gd name="connsiteY33" fmla="*/ 567267 h 2269068"/>
                <a:gd name="connsiteX34" fmla="*/ 259933 w 2311824"/>
                <a:gd name="connsiteY34" fmla="*/ 422167 h 2269068"/>
                <a:gd name="connsiteX35" fmla="*/ 276422 w 2311824"/>
                <a:gd name="connsiteY35" fmla="*/ 452546 h 2269068"/>
                <a:gd name="connsiteX36" fmla="*/ 508107 w 2311824"/>
                <a:gd name="connsiteY36" fmla="*/ 575732 h 2269068"/>
                <a:gd name="connsiteX37" fmla="*/ 787509 w 2311824"/>
                <a:gd name="connsiteY37" fmla="*/ 296330 h 2269068"/>
                <a:gd name="connsiteX38" fmla="*/ 765552 w 2311824"/>
                <a:gd name="connsiteY38" fmla="*/ 187574 h 2269068"/>
                <a:gd name="connsiteX39" fmla="*/ 745702 w 2311824"/>
                <a:gd name="connsiteY39" fmla="*/ 151003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1824" h="2269068">
                  <a:moveTo>
                    <a:pt x="1016212" y="0"/>
                  </a:moveTo>
                  <a:lnTo>
                    <a:pt x="1249912" y="130455"/>
                  </a:lnTo>
                  <a:lnTo>
                    <a:pt x="1276060" y="98763"/>
                  </a:lnTo>
                  <a:cubicBezTo>
                    <a:pt x="1326622" y="48201"/>
                    <a:pt x="1396472" y="16928"/>
                    <a:pt x="1473627" y="16928"/>
                  </a:cubicBezTo>
                  <a:cubicBezTo>
                    <a:pt x="1627936" y="16928"/>
                    <a:pt x="1753029" y="142021"/>
                    <a:pt x="1753029" y="296330"/>
                  </a:cubicBezTo>
                  <a:cubicBezTo>
                    <a:pt x="1753029" y="315619"/>
                    <a:pt x="1751074" y="334451"/>
                    <a:pt x="1747353" y="352639"/>
                  </a:cubicBezTo>
                  <a:lnTo>
                    <a:pt x="1732670" y="399939"/>
                  </a:lnTo>
                  <a:lnTo>
                    <a:pt x="2032423" y="567267"/>
                  </a:lnTo>
                  <a:lnTo>
                    <a:pt x="2032423" y="855131"/>
                  </a:lnTo>
                  <a:lnTo>
                    <a:pt x="2088731" y="860807"/>
                  </a:lnTo>
                  <a:cubicBezTo>
                    <a:pt x="2216050" y="886861"/>
                    <a:pt x="2311824" y="999513"/>
                    <a:pt x="2311824" y="1134533"/>
                  </a:cubicBezTo>
                  <a:cubicBezTo>
                    <a:pt x="2311824" y="1269553"/>
                    <a:pt x="2216050" y="1382205"/>
                    <a:pt x="2088731" y="1408258"/>
                  </a:cubicBezTo>
                  <a:lnTo>
                    <a:pt x="2032423" y="1413935"/>
                  </a:lnTo>
                  <a:lnTo>
                    <a:pt x="2032423" y="1701801"/>
                  </a:lnTo>
                  <a:lnTo>
                    <a:pt x="1731540" y="1869759"/>
                  </a:lnTo>
                  <a:lnTo>
                    <a:pt x="1747339" y="1920654"/>
                  </a:lnTo>
                  <a:cubicBezTo>
                    <a:pt x="1751060" y="1938842"/>
                    <a:pt x="1753015" y="1957675"/>
                    <a:pt x="1753015" y="1976963"/>
                  </a:cubicBezTo>
                  <a:cubicBezTo>
                    <a:pt x="1753015" y="2131272"/>
                    <a:pt x="1627922" y="2256365"/>
                    <a:pt x="1473613" y="2256365"/>
                  </a:cubicBezTo>
                  <a:cubicBezTo>
                    <a:pt x="1396459" y="2256365"/>
                    <a:pt x="1326608" y="2225092"/>
                    <a:pt x="1276046" y="2174530"/>
                  </a:cubicBezTo>
                  <a:lnTo>
                    <a:pt x="1247515" y="2139950"/>
                  </a:lnTo>
                  <a:lnTo>
                    <a:pt x="1016211" y="2269068"/>
                  </a:lnTo>
                  <a:lnTo>
                    <a:pt x="747472" y="2119053"/>
                  </a:lnTo>
                  <a:lnTo>
                    <a:pt x="765565" y="2085718"/>
                  </a:lnTo>
                  <a:cubicBezTo>
                    <a:pt x="779703" y="2052291"/>
                    <a:pt x="787522" y="2015540"/>
                    <a:pt x="787522" y="1976963"/>
                  </a:cubicBezTo>
                  <a:cubicBezTo>
                    <a:pt x="787522" y="1822654"/>
                    <a:pt x="662429" y="1697561"/>
                    <a:pt x="508120" y="1697561"/>
                  </a:cubicBezTo>
                  <a:cubicBezTo>
                    <a:pt x="411677" y="1697561"/>
                    <a:pt x="326646" y="1746425"/>
                    <a:pt x="276435" y="1820747"/>
                  </a:cubicBezTo>
                  <a:lnTo>
                    <a:pt x="261703" y="1847888"/>
                  </a:lnTo>
                  <a:lnTo>
                    <a:pt x="0" y="1701801"/>
                  </a:lnTo>
                  <a:lnTo>
                    <a:pt x="0" y="1413935"/>
                  </a:lnTo>
                  <a:lnTo>
                    <a:pt x="56307" y="1408258"/>
                  </a:lnTo>
                  <a:cubicBezTo>
                    <a:pt x="183625" y="1382205"/>
                    <a:pt x="279400" y="1269553"/>
                    <a:pt x="279400" y="1134533"/>
                  </a:cubicBezTo>
                  <a:cubicBezTo>
                    <a:pt x="279400" y="999513"/>
                    <a:pt x="183625" y="886861"/>
                    <a:pt x="56307" y="860807"/>
                  </a:cubicBezTo>
                  <a:lnTo>
                    <a:pt x="0" y="855131"/>
                  </a:lnTo>
                  <a:lnTo>
                    <a:pt x="0" y="567267"/>
                  </a:lnTo>
                  <a:lnTo>
                    <a:pt x="259933" y="422167"/>
                  </a:lnTo>
                  <a:lnTo>
                    <a:pt x="276422" y="452546"/>
                  </a:lnTo>
                  <a:cubicBezTo>
                    <a:pt x="326633" y="526867"/>
                    <a:pt x="411664" y="575732"/>
                    <a:pt x="508107" y="575732"/>
                  </a:cubicBezTo>
                  <a:cubicBezTo>
                    <a:pt x="662416" y="575732"/>
                    <a:pt x="787509" y="450639"/>
                    <a:pt x="787509" y="296330"/>
                  </a:cubicBezTo>
                  <a:cubicBezTo>
                    <a:pt x="787509" y="257753"/>
                    <a:pt x="779690" y="221001"/>
                    <a:pt x="765552" y="187574"/>
                  </a:cubicBezTo>
                  <a:lnTo>
                    <a:pt x="745702" y="151003"/>
                  </a:lnTo>
                  <a:close/>
                </a:path>
              </a:pathLst>
            </a:custGeom>
            <a:solidFill>
              <a:srgbClr val="F1C50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67A4D17-0BC1-D944-8873-60C94D8FE594}"/>
                    </a:ext>
                  </a:extLst>
                </p:cNvPr>
                <p:cNvSpPr/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050" i="1">
                            <a:latin typeface="Cambria Math"/>
                          </a:rPr>
                          <m:t>=</m:t>
                        </m:r>
                        <m:r>
                          <a:rPr lang="de-DE" sz="1050" i="1">
                            <a:latin typeface="Cambria Math"/>
                          </a:rPr>
                          <m:t>𝑓</m:t>
                        </m:r>
                        <m:r>
                          <a:rPr lang="de-DE" sz="1050" i="1">
                            <a:latin typeface="Cambria Math"/>
                          </a:rPr>
                          <m:t>(</m:t>
                        </m:r>
                        <m:r>
                          <a:rPr lang="de-DE" sz="1050" i="1">
                            <a:latin typeface="Cambria Math"/>
                          </a:rPr>
                          <m:t>𝐿</m:t>
                        </m:r>
                        <m:r>
                          <a:rPr lang="de-DE" sz="105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1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050" dirty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67A4D17-0BC1-D944-8873-60C94D8FE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  <a:blipFill>
                  <a:blip r:embed="rId9"/>
                  <a:stretch>
                    <a:fillRect t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F03F81-43C8-D742-9612-0E5CAF775089}"/>
              </a:ext>
            </a:extLst>
          </p:cNvPr>
          <p:cNvGrpSpPr/>
          <p:nvPr/>
        </p:nvGrpSpPr>
        <p:grpSpPr>
          <a:xfrm>
            <a:off x="4424435" y="1140740"/>
            <a:ext cx="1724902" cy="1918119"/>
            <a:chOff x="5439386" y="1798913"/>
            <a:chExt cx="2320952" cy="2269068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46C711B-F441-AD4E-86F1-DA4C33B59960}"/>
                </a:ext>
              </a:extLst>
            </p:cNvPr>
            <p:cNvSpPr/>
            <p:nvPr/>
          </p:nvSpPr>
          <p:spPr>
            <a:xfrm>
              <a:off x="5448514" y="1798913"/>
              <a:ext cx="2311824" cy="2269068"/>
            </a:xfrm>
            <a:custGeom>
              <a:avLst/>
              <a:gdLst>
                <a:gd name="connsiteX0" fmla="*/ 1016212 w 2311824"/>
                <a:gd name="connsiteY0" fmla="*/ 0 h 2269068"/>
                <a:gd name="connsiteX1" fmla="*/ 1249912 w 2311824"/>
                <a:gd name="connsiteY1" fmla="*/ 130455 h 2269068"/>
                <a:gd name="connsiteX2" fmla="*/ 1276060 w 2311824"/>
                <a:gd name="connsiteY2" fmla="*/ 98763 h 2269068"/>
                <a:gd name="connsiteX3" fmla="*/ 1473627 w 2311824"/>
                <a:gd name="connsiteY3" fmla="*/ 16928 h 2269068"/>
                <a:gd name="connsiteX4" fmla="*/ 1753029 w 2311824"/>
                <a:gd name="connsiteY4" fmla="*/ 296330 h 2269068"/>
                <a:gd name="connsiteX5" fmla="*/ 1747353 w 2311824"/>
                <a:gd name="connsiteY5" fmla="*/ 352639 h 2269068"/>
                <a:gd name="connsiteX6" fmla="*/ 1732670 w 2311824"/>
                <a:gd name="connsiteY6" fmla="*/ 399939 h 2269068"/>
                <a:gd name="connsiteX7" fmla="*/ 2032423 w 2311824"/>
                <a:gd name="connsiteY7" fmla="*/ 567267 h 2269068"/>
                <a:gd name="connsiteX8" fmla="*/ 2032423 w 2311824"/>
                <a:gd name="connsiteY8" fmla="*/ 855131 h 2269068"/>
                <a:gd name="connsiteX9" fmla="*/ 2088731 w 2311824"/>
                <a:gd name="connsiteY9" fmla="*/ 860807 h 2269068"/>
                <a:gd name="connsiteX10" fmla="*/ 2311824 w 2311824"/>
                <a:gd name="connsiteY10" fmla="*/ 1134533 h 2269068"/>
                <a:gd name="connsiteX11" fmla="*/ 2088731 w 2311824"/>
                <a:gd name="connsiteY11" fmla="*/ 1408258 h 2269068"/>
                <a:gd name="connsiteX12" fmla="*/ 2032423 w 2311824"/>
                <a:gd name="connsiteY12" fmla="*/ 1413935 h 2269068"/>
                <a:gd name="connsiteX13" fmla="*/ 2032423 w 2311824"/>
                <a:gd name="connsiteY13" fmla="*/ 1701801 h 2269068"/>
                <a:gd name="connsiteX14" fmla="*/ 1731540 w 2311824"/>
                <a:gd name="connsiteY14" fmla="*/ 1869759 h 2269068"/>
                <a:gd name="connsiteX15" fmla="*/ 1747339 w 2311824"/>
                <a:gd name="connsiteY15" fmla="*/ 1920654 h 2269068"/>
                <a:gd name="connsiteX16" fmla="*/ 1753015 w 2311824"/>
                <a:gd name="connsiteY16" fmla="*/ 1976963 h 2269068"/>
                <a:gd name="connsiteX17" fmla="*/ 1473613 w 2311824"/>
                <a:gd name="connsiteY17" fmla="*/ 2256365 h 2269068"/>
                <a:gd name="connsiteX18" fmla="*/ 1276046 w 2311824"/>
                <a:gd name="connsiteY18" fmla="*/ 2174530 h 2269068"/>
                <a:gd name="connsiteX19" fmla="*/ 1247515 w 2311824"/>
                <a:gd name="connsiteY19" fmla="*/ 2139950 h 2269068"/>
                <a:gd name="connsiteX20" fmla="*/ 1016211 w 2311824"/>
                <a:gd name="connsiteY20" fmla="*/ 2269068 h 2269068"/>
                <a:gd name="connsiteX21" fmla="*/ 747472 w 2311824"/>
                <a:gd name="connsiteY21" fmla="*/ 2119053 h 2269068"/>
                <a:gd name="connsiteX22" fmla="*/ 765565 w 2311824"/>
                <a:gd name="connsiteY22" fmla="*/ 2085718 h 2269068"/>
                <a:gd name="connsiteX23" fmla="*/ 787522 w 2311824"/>
                <a:gd name="connsiteY23" fmla="*/ 1976963 h 2269068"/>
                <a:gd name="connsiteX24" fmla="*/ 508120 w 2311824"/>
                <a:gd name="connsiteY24" fmla="*/ 1697561 h 2269068"/>
                <a:gd name="connsiteX25" fmla="*/ 276435 w 2311824"/>
                <a:gd name="connsiteY25" fmla="*/ 1820747 h 2269068"/>
                <a:gd name="connsiteX26" fmla="*/ 261703 w 2311824"/>
                <a:gd name="connsiteY26" fmla="*/ 1847888 h 2269068"/>
                <a:gd name="connsiteX27" fmla="*/ 0 w 2311824"/>
                <a:gd name="connsiteY27" fmla="*/ 1701801 h 2269068"/>
                <a:gd name="connsiteX28" fmla="*/ 0 w 2311824"/>
                <a:gd name="connsiteY28" fmla="*/ 1413935 h 2269068"/>
                <a:gd name="connsiteX29" fmla="*/ 56307 w 2311824"/>
                <a:gd name="connsiteY29" fmla="*/ 1408258 h 2269068"/>
                <a:gd name="connsiteX30" fmla="*/ 279400 w 2311824"/>
                <a:gd name="connsiteY30" fmla="*/ 1134533 h 2269068"/>
                <a:gd name="connsiteX31" fmla="*/ 56307 w 2311824"/>
                <a:gd name="connsiteY31" fmla="*/ 860807 h 2269068"/>
                <a:gd name="connsiteX32" fmla="*/ 0 w 2311824"/>
                <a:gd name="connsiteY32" fmla="*/ 855131 h 2269068"/>
                <a:gd name="connsiteX33" fmla="*/ 0 w 2311824"/>
                <a:gd name="connsiteY33" fmla="*/ 567267 h 2269068"/>
                <a:gd name="connsiteX34" fmla="*/ 259933 w 2311824"/>
                <a:gd name="connsiteY34" fmla="*/ 422167 h 2269068"/>
                <a:gd name="connsiteX35" fmla="*/ 276422 w 2311824"/>
                <a:gd name="connsiteY35" fmla="*/ 452546 h 2269068"/>
                <a:gd name="connsiteX36" fmla="*/ 508107 w 2311824"/>
                <a:gd name="connsiteY36" fmla="*/ 575732 h 2269068"/>
                <a:gd name="connsiteX37" fmla="*/ 787509 w 2311824"/>
                <a:gd name="connsiteY37" fmla="*/ 296330 h 2269068"/>
                <a:gd name="connsiteX38" fmla="*/ 765552 w 2311824"/>
                <a:gd name="connsiteY38" fmla="*/ 187574 h 2269068"/>
                <a:gd name="connsiteX39" fmla="*/ 745702 w 2311824"/>
                <a:gd name="connsiteY39" fmla="*/ 151003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1824" h="2269068">
                  <a:moveTo>
                    <a:pt x="1016212" y="0"/>
                  </a:moveTo>
                  <a:lnTo>
                    <a:pt x="1249912" y="130455"/>
                  </a:lnTo>
                  <a:lnTo>
                    <a:pt x="1276060" y="98763"/>
                  </a:lnTo>
                  <a:cubicBezTo>
                    <a:pt x="1326622" y="48201"/>
                    <a:pt x="1396472" y="16928"/>
                    <a:pt x="1473627" y="16928"/>
                  </a:cubicBezTo>
                  <a:cubicBezTo>
                    <a:pt x="1627936" y="16928"/>
                    <a:pt x="1753029" y="142021"/>
                    <a:pt x="1753029" y="296330"/>
                  </a:cubicBezTo>
                  <a:cubicBezTo>
                    <a:pt x="1753029" y="315619"/>
                    <a:pt x="1751074" y="334451"/>
                    <a:pt x="1747353" y="352639"/>
                  </a:cubicBezTo>
                  <a:lnTo>
                    <a:pt x="1732670" y="399939"/>
                  </a:lnTo>
                  <a:lnTo>
                    <a:pt x="2032423" y="567267"/>
                  </a:lnTo>
                  <a:lnTo>
                    <a:pt x="2032423" y="855131"/>
                  </a:lnTo>
                  <a:lnTo>
                    <a:pt x="2088731" y="860807"/>
                  </a:lnTo>
                  <a:cubicBezTo>
                    <a:pt x="2216050" y="886861"/>
                    <a:pt x="2311824" y="999513"/>
                    <a:pt x="2311824" y="1134533"/>
                  </a:cubicBezTo>
                  <a:cubicBezTo>
                    <a:pt x="2311824" y="1269553"/>
                    <a:pt x="2216050" y="1382205"/>
                    <a:pt x="2088731" y="1408258"/>
                  </a:cubicBezTo>
                  <a:lnTo>
                    <a:pt x="2032423" y="1413935"/>
                  </a:lnTo>
                  <a:lnTo>
                    <a:pt x="2032423" y="1701801"/>
                  </a:lnTo>
                  <a:lnTo>
                    <a:pt x="1731540" y="1869759"/>
                  </a:lnTo>
                  <a:lnTo>
                    <a:pt x="1747339" y="1920654"/>
                  </a:lnTo>
                  <a:cubicBezTo>
                    <a:pt x="1751060" y="1938842"/>
                    <a:pt x="1753015" y="1957675"/>
                    <a:pt x="1753015" y="1976963"/>
                  </a:cubicBezTo>
                  <a:cubicBezTo>
                    <a:pt x="1753015" y="2131272"/>
                    <a:pt x="1627922" y="2256365"/>
                    <a:pt x="1473613" y="2256365"/>
                  </a:cubicBezTo>
                  <a:cubicBezTo>
                    <a:pt x="1396459" y="2256365"/>
                    <a:pt x="1326608" y="2225092"/>
                    <a:pt x="1276046" y="2174530"/>
                  </a:cubicBezTo>
                  <a:lnTo>
                    <a:pt x="1247515" y="2139950"/>
                  </a:lnTo>
                  <a:lnTo>
                    <a:pt x="1016211" y="2269068"/>
                  </a:lnTo>
                  <a:lnTo>
                    <a:pt x="747472" y="2119053"/>
                  </a:lnTo>
                  <a:lnTo>
                    <a:pt x="765565" y="2085718"/>
                  </a:lnTo>
                  <a:cubicBezTo>
                    <a:pt x="779703" y="2052291"/>
                    <a:pt x="787522" y="2015540"/>
                    <a:pt x="787522" y="1976963"/>
                  </a:cubicBezTo>
                  <a:cubicBezTo>
                    <a:pt x="787522" y="1822654"/>
                    <a:pt x="662429" y="1697561"/>
                    <a:pt x="508120" y="1697561"/>
                  </a:cubicBezTo>
                  <a:cubicBezTo>
                    <a:pt x="411677" y="1697561"/>
                    <a:pt x="326646" y="1746425"/>
                    <a:pt x="276435" y="1820747"/>
                  </a:cubicBezTo>
                  <a:lnTo>
                    <a:pt x="261703" y="1847888"/>
                  </a:lnTo>
                  <a:lnTo>
                    <a:pt x="0" y="1701801"/>
                  </a:lnTo>
                  <a:lnTo>
                    <a:pt x="0" y="1413935"/>
                  </a:lnTo>
                  <a:lnTo>
                    <a:pt x="56307" y="1408258"/>
                  </a:lnTo>
                  <a:cubicBezTo>
                    <a:pt x="183625" y="1382205"/>
                    <a:pt x="279400" y="1269553"/>
                    <a:pt x="279400" y="1134533"/>
                  </a:cubicBezTo>
                  <a:cubicBezTo>
                    <a:pt x="279400" y="999513"/>
                    <a:pt x="183625" y="886861"/>
                    <a:pt x="56307" y="860807"/>
                  </a:cubicBezTo>
                  <a:lnTo>
                    <a:pt x="0" y="855131"/>
                  </a:lnTo>
                  <a:lnTo>
                    <a:pt x="0" y="567267"/>
                  </a:lnTo>
                  <a:lnTo>
                    <a:pt x="259933" y="422167"/>
                  </a:lnTo>
                  <a:lnTo>
                    <a:pt x="276422" y="452546"/>
                  </a:lnTo>
                  <a:cubicBezTo>
                    <a:pt x="326633" y="526867"/>
                    <a:pt x="411664" y="575732"/>
                    <a:pt x="508107" y="575732"/>
                  </a:cubicBezTo>
                  <a:cubicBezTo>
                    <a:pt x="662416" y="575732"/>
                    <a:pt x="787509" y="450639"/>
                    <a:pt x="787509" y="296330"/>
                  </a:cubicBezTo>
                  <a:cubicBezTo>
                    <a:pt x="787509" y="257753"/>
                    <a:pt x="779690" y="221001"/>
                    <a:pt x="765552" y="187574"/>
                  </a:cubicBezTo>
                  <a:lnTo>
                    <a:pt x="745702" y="151003"/>
                  </a:lnTo>
                  <a:close/>
                </a:path>
              </a:pathLst>
            </a:custGeom>
            <a:solidFill>
              <a:srgbClr val="F1C50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7B5667-1348-4D40-AA30-F9ACB25D6FAC}"/>
                    </a:ext>
                  </a:extLst>
                </p:cNvPr>
                <p:cNvSpPr/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050" i="1">
                            <a:latin typeface="Cambria Math"/>
                          </a:rPr>
                          <m:t>=</m:t>
                        </m:r>
                        <m:r>
                          <a:rPr lang="de-DE" sz="1050" i="1">
                            <a:latin typeface="Cambria Math"/>
                          </a:rPr>
                          <m:t>𝑓</m:t>
                        </m:r>
                        <m:r>
                          <a:rPr lang="de-DE" sz="1050" i="1">
                            <a:latin typeface="Cambria Math"/>
                          </a:rPr>
                          <m:t>(</m:t>
                        </m:r>
                        <m:r>
                          <a:rPr lang="de-DE" sz="1050" i="1">
                            <a:latin typeface="Cambria Math"/>
                          </a:rPr>
                          <m:t>𝐿</m:t>
                        </m:r>
                        <m:r>
                          <a:rPr lang="de-DE" sz="105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1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050" dirty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7B5667-1348-4D40-AA30-F9ACB25D6F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  <a:blipFill>
                  <a:blip r:embed="rId10"/>
                  <a:stretch>
                    <a:fillRect t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5555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7223D9F5-8240-814D-B283-D945A43BFC26}"/>
              </a:ext>
            </a:extLst>
          </p:cNvPr>
          <p:cNvSpPr/>
          <p:nvPr/>
        </p:nvSpPr>
        <p:spPr>
          <a:xfrm rot="10800000">
            <a:off x="3923930" y="1798913"/>
            <a:ext cx="1718118" cy="1918119"/>
          </a:xfrm>
          <a:custGeom>
            <a:avLst/>
            <a:gdLst>
              <a:gd name="connsiteX0" fmla="*/ 1295612 w 2311824"/>
              <a:gd name="connsiteY0" fmla="*/ 2269068 h 2269068"/>
              <a:gd name="connsiteX1" fmla="*/ 1025100 w 2311824"/>
              <a:gd name="connsiteY1" fmla="*/ 2118063 h 2269068"/>
              <a:gd name="connsiteX2" fmla="*/ 1019189 w 2311824"/>
              <a:gd name="connsiteY2" fmla="*/ 2128954 h 2269068"/>
              <a:gd name="connsiteX3" fmla="*/ 787504 w 2311824"/>
              <a:gd name="connsiteY3" fmla="*/ 2252140 h 2269068"/>
              <a:gd name="connsiteX4" fmla="*/ 508102 w 2311824"/>
              <a:gd name="connsiteY4" fmla="*/ 1972738 h 2269068"/>
              <a:gd name="connsiteX5" fmla="*/ 530059 w 2311824"/>
              <a:gd name="connsiteY5" fmla="*/ 1863982 h 2269068"/>
              <a:gd name="connsiteX6" fmla="*/ 539332 w 2311824"/>
              <a:gd name="connsiteY6" fmla="*/ 1846899 h 2269068"/>
              <a:gd name="connsiteX7" fmla="*/ 279401 w 2311824"/>
              <a:gd name="connsiteY7" fmla="*/ 1701801 h 2269068"/>
              <a:gd name="connsiteX8" fmla="*/ 279401 w 2311824"/>
              <a:gd name="connsiteY8" fmla="*/ 1413937 h 2269068"/>
              <a:gd name="connsiteX9" fmla="*/ 223093 w 2311824"/>
              <a:gd name="connsiteY9" fmla="*/ 1408261 h 2269068"/>
              <a:gd name="connsiteX10" fmla="*/ 0 w 2311824"/>
              <a:gd name="connsiteY10" fmla="*/ 1134535 h 2269068"/>
              <a:gd name="connsiteX11" fmla="*/ 223093 w 2311824"/>
              <a:gd name="connsiteY11" fmla="*/ 860810 h 2269068"/>
              <a:gd name="connsiteX12" fmla="*/ 279401 w 2311824"/>
              <a:gd name="connsiteY12" fmla="*/ 855133 h 2269068"/>
              <a:gd name="connsiteX13" fmla="*/ 279401 w 2311824"/>
              <a:gd name="connsiteY13" fmla="*/ 567267 h 2269068"/>
              <a:gd name="connsiteX14" fmla="*/ 537565 w 2311824"/>
              <a:gd name="connsiteY14" fmla="*/ 423156 h 2269068"/>
              <a:gd name="connsiteX15" fmla="*/ 530055 w 2311824"/>
              <a:gd name="connsiteY15" fmla="*/ 409321 h 2269068"/>
              <a:gd name="connsiteX16" fmla="*/ 508098 w 2311824"/>
              <a:gd name="connsiteY16" fmla="*/ 300565 h 2269068"/>
              <a:gd name="connsiteX17" fmla="*/ 787500 w 2311824"/>
              <a:gd name="connsiteY17" fmla="*/ 21163 h 2269068"/>
              <a:gd name="connsiteX18" fmla="*/ 1019185 w 2311824"/>
              <a:gd name="connsiteY18" fmla="*/ 144349 h 2269068"/>
              <a:gd name="connsiteX19" fmla="*/ 1023333 w 2311824"/>
              <a:gd name="connsiteY19" fmla="*/ 151992 h 2269068"/>
              <a:gd name="connsiteX20" fmla="*/ 1295613 w 2311824"/>
              <a:gd name="connsiteY20" fmla="*/ 0 h 2269068"/>
              <a:gd name="connsiteX21" fmla="*/ 1566127 w 2311824"/>
              <a:gd name="connsiteY21" fmla="*/ 151006 h 2269068"/>
              <a:gd name="connsiteX22" fmla="*/ 1546276 w 2311824"/>
              <a:gd name="connsiteY22" fmla="*/ 187578 h 2269068"/>
              <a:gd name="connsiteX23" fmla="*/ 1524319 w 2311824"/>
              <a:gd name="connsiteY23" fmla="*/ 296333 h 2269068"/>
              <a:gd name="connsiteX24" fmla="*/ 1803721 w 2311824"/>
              <a:gd name="connsiteY24" fmla="*/ 575735 h 2269068"/>
              <a:gd name="connsiteX25" fmla="*/ 2035406 w 2311824"/>
              <a:gd name="connsiteY25" fmla="*/ 452549 h 2269068"/>
              <a:gd name="connsiteX26" fmla="*/ 2051895 w 2311824"/>
              <a:gd name="connsiteY26" fmla="*/ 422170 h 2269068"/>
              <a:gd name="connsiteX27" fmla="*/ 2311824 w 2311824"/>
              <a:gd name="connsiteY27" fmla="*/ 567267 h 2269068"/>
              <a:gd name="connsiteX28" fmla="*/ 2311824 w 2311824"/>
              <a:gd name="connsiteY28" fmla="*/ 855133 h 2269068"/>
              <a:gd name="connsiteX29" fmla="*/ 2255517 w 2311824"/>
              <a:gd name="connsiteY29" fmla="*/ 860810 h 2269068"/>
              <a:gd name="connsiteX30" fmla="*/ 2032424 w 2311824"/>
              <a:gd name="connsiteY30" fmla="*/ 1134535 h 2269068"/>
              <a:gd name="connsiteX31" fmla="*/ 2255517 w 2311824"/>
              <a:gd name="connsiteY31" fmla="*/ 1408261 h 2269068"/>
              <a:gd name="connsiteX32" fmla="*/ 2311824 w 2311824"/>
              <a:gd name="connsiteY32" fmla="*/ 1413937 h 2269068"/>
              <a:gd name="connsiteX33" fmla="*/ 2311824 w 2311824"/>
              <a:gd name="connsiteY33" fmla="*/ 1701801 h 2269068"/>
              <a:gd name="connsiteX34" fmla="*/ 2051890 w 2311824"/>
              <a:gd name="connsiteY34" fmla="*/ 1846901 h 2269068"/>
              <a:gd name="connsiteX35" fmla="*/ 2035401 w 2311824"/>
              <a:gd name="connsiteY35" fmla="*/ 1816522 h 2269068"/>
              <a:gd name="connsiteX36" fmla="*/ 1803716 w 2311824"/>
              <a:gd name="connsiteY36" fmla="*/ 1693336 h 2269068"/>
              <a:gd name="connsiteX37" fmla="*/ 1524314 w 2311824"/>
              <a:gd name="connsiteY37" fmla="*/ 1972738 h 2269068"/>
              <a:gd name="connsiteX38" fmla="*/ 1546271 w 2311824"/>
              <a:gd name="connsiteY38" fmla="*/ 2081494 h 2269068"/>
              <a:gd name="connsiteX39" fmla="*/ 1566121 w 2311824"/>
              <a:gd name="connsiteY39" fmla="*/ 2118065 h 226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11824" h="2269068">
                <a:moveTo>
                  <a:pt x="1295612" y="2269068"/>
                </a:moveTo>
                <a:lnTo>
                  <a:pt x="1025100" y="2118063"/>
                </a:lnTo>
                <a:lnTo>
                  <a:pt x="1019189" y="2128954"/>
                </a:lnTo>
                <a:cubicBezTo>
                  <a:pt x="968978" y="2203276"/>
                  <a:pt x="883947" y="2252140"/>
                  <a:pt x="787504" y="2252140"/>
                </a:cubicBezTo>
                <a:cubicBezTo>
                  <a:pt x="633195" y="2252140"/>
                  <a:pt x="508102" y="2127047"/>
                  <a:pt x="508102" y="1972738"/>
                </a:cubicBezTo>
                <a:cubicBezTo>
                  <a:pt x="508102" y="1934161"/>
                  <a:pt x="515921" y="1897410"/>
                  <a:pt x="530059" y="1863982"/>
                </a:cubicBezTo>
                <a:lnTo>
                  <a:pt x="539332" y="1846899"/>
                </a:lnTo>
                <a:lnTo>
                  <a:pt x="279401" y="1701801"/>
                </a:lnTo>
                <a:lnTo>
                  <a:pt x="279401" y="1413937"/>
                </a:lnTo>
                <a:lnTo>
                  <a:pt x="223093" y="1408261"/>
                </a:lnTo>
                <a:cubicBezTo>
                  <a:pt x="95774" y="1382207"/>
                  <a:pt x="0" y="1269555"/>
                  <a:pt x="0" y="1134535"/>
                </a:cubicBezTo>
                <a:cubicBezTo>
                  <a:pt x="0" y="999515"/>
                  <a:pt x="95774" y="886863"/>
                  <a:pt x="223093" y="860810"/>
                </a:cubicBezTo>
                <a:lnTo>
                  <a:pt x="279401" y="855133"/>
                </a:lnTo>
                <a:lnTo>
                  <a:pt x="279401" y="567267"/>
                </a:lnTo>
                <a:lnTo>
                  <a:pt x="537565" y="423156"/>
                </a:lnTo>
                <a:lnTo>
                  <a:pt x="530055" y="409321"/>
                </a:lnTo>
                <a:cubicBezTo>
                  <a:pt x="515917" y="375894"/>
                  <a:pt x="508098" y="339143"/>
                  <a:pt x="508098" y="300565"/>
                </a:cubicBezTo>
                <a:cubicBezTo>
                  <a:pt x="508098" y="146256"/>
                  <a:pt x="633191" y="21163"/>
                  <a:pt x="787500" y="21163"/>
                </a:cubicBezTo>
                <a:cubicBezTo>
                  <a:pt x="883943" y="21163"/>
                  <a:pt x="968974" y="70028"/>
                  <a:pt x="1019185" y="144349"/>
                </a:cubicBezTo>
                <a:lnTo>
                  <a:pt x="1023333" y="151992"/>
                </a:lnTo>
                <a:lnTo>
                  <a:pt x="1295613" y="0"/>
                </a:lnTo>
                <a:lnTo>
                  <a:pt x="1566127" y="151006"/>
                </a:lnTo>
                <a:lnTo>
                  <a:pt x="1546276" y="187578"/>
                </a:lnTo>
                <a:cubicBezTo>
                  <a:pt x="1532138" y="221005"/>
                  <a:pt x="1524319" y="257756"/>
                  <a:pt x="1524319" y="296333"/>
                </a:cubicBezTo>
                <a:cubicBezTo>
                  <a:pt x="1524319" y="450642"/>
                  <a:pt x="1649412" y="575735"/>
                  <a:pt x="1803721" y="575735"/>
                </a:cubicBezTo>
                <a:cubicBezTo>
                  <a:pt x="1900164" y="575735"/>
                  <a:pt x="1985195" y="526871"/>
                  <a:pt x="2035406" y="452549"/>
                </a:cubicBezTo>
                <a:lnTo>
                  <a:pt x="2051895" y="422170"/>
                </a:lnTo>
                <a:lnTo>
                  <a:pt x="2311824" y="567267"/>
                </a:lnTo>
                <a:lnTo>
                  <a:pt x="2311824" y="855133"/>
                </a:lnTo>
                <a:lnTo>
                  <a:pt x="2255517" y="860810"/>
                </a:lnTo>
                <a:cubicBezTo>
                  <a:pt x="2128199" y="886863"/>
                  <a:pt x="2032424" y="999515"/>
                  <a:pt x="2032424" y="1134535"/>
                </a:cubicBezTo>
                <a:cubicBezTo>
                  <a:pt x="2032424" y="1269555"/>
                  <a:pt x="2128199" y="1382207"/>
                  <a:pt x="2255517" y="1408261"/>
                </a:cubicBezTo>
                <a:lnTo>
                  <a:pt x="2311824" y="1413937"/>
                </a:lnTo>
                <a:lnTo>
                  <a:pt x="2311824" y="1701801"/>
                </a:lnTo>
                <a:lnTo>
                  <a:pt x="2051890" y="1846901"/>
                </a:lnTo>
                <a:lnTo>
                  <a:pt x="2035401" y="1816522"/>
                </a:lnTo>
                <a:cubicBezTo>
                  <a:pt x="1985190" y="1742201"/>
                  <a:pt x="1900159" y="1693336"/>
                  <a:pt x="1803716" y="1693336"/>
                </a:cubicBezTo>
                <a:cubicBezTo>
                  <a:pt x="1649407" y="1693336"/>
                  <a:pt x="1524314" y="1818429"/>
                  <a:pt x="1524314" y="1972738"/>
                </a:cubicBezTo>
                <a:cubicBezTo>
                  <a:pt x="1524314" y="2011315"/>
                  <a:pt x="1532133" y="2048067"/>
                  <a:pt x="1546271" y="2081494"/>
                </a:cubicBezTo>
                <a:lnTo>
                  <a:pt x="1566121" y="2118065"/>
                </a:lnTo>
                <a:close/>
              </a:path>
            </a:pathLst>
          </a:custGeom>
          <a:solidFill>
            <a:srgbClr val="28B9D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D4ABD-A612-7B4A-AF4D-63EDAF98D202}"/>
              </a:ext>
            </a:extLst>
          </p:cNvPr>
          <p:cNvSpPr/>
          <p:nvPr/>
        </p:nvSpPr>
        <p:spPr>
          <a:xfrm>
            <a:off x="3934000" y="2463279"/>
            <a:ext cx="171812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PHY-Layer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5C4A65-B561-FF4C-9656-12B1B068F97A}"/>
              </a:ext>
            </a:extLst>
          </p:cNvPr>
          <p:cNvGrpSpPr/>
          <p:nvPr/>
        </p:nvGrpSpPr>
        <p:grpSpPr>
          <a:xfrm>
            <a:off x="5439386" y="1798913"/>
            <a:ext cx="1724902" cy="1918119"/>
            <a:chOff x="5439386" y="1798913"/>
            <a:chExt cx="2320952" cy="2269068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62432A-116D-7D43-8BD1-BBDE69529A57}"/>
                </a:ext>
              </a:extLst>
            </p:cNvPr>
            <p:cNvSpPr/>
            <p:nvPr/>
          </p:nvSpPr>
          <p:spPr>
            <a:xfrm>
              <a:off x="5448514" y="1798913"/>
              <a:ext cx="2311824" cy="2269068"/>
            </a:xfrm>
            <a:custGeom>
              <a:avLst/>
              <a:gdLst>
                <a:gd name="connsiteX0" fmla="*/ 1016212 w 2311824"/>
                <a:gd name="connsiteY0" fmla="*/ 0 h 2269068"/>
                <a:gd name="connsiteX1" fmla="*/ 1249912 w 2311824"/>
                <a:gd name="connsiteY1" fmla="*/ 130455 h 2269068"/>
                <a:gd name="connsiteX2" fmla="*/ 1276060 w 2311824"/>
                <a:gd name="connsiteY2" fmla="*/ 98763 h 2269068"/>
                <a:gd name="connsiteX3" fmla="*/ 1473627 w 2311824"/>
                <a:gd name="connsiteY3" fmla="*/ 16928 h 2269068"/>
                <a:gd name="connsiteX4" fmla="*/ 1753029 w 2311824"/>
                <a:gd name="connsiteY4" fmla="*/ 296330 h 2269068"/>
                <a:gd name="connsiteX5" fmla="*/ 1747353 w 2311824"/>
                <a:gd name="connsiteY5" fmla="*/ 352639 h 2269068"/>
                <a:gd name="connsiteX6" fmla="*/ 1732670 w 2311824"/>
                <a:gd name="connsiteY6" fmla="*/ 399939 h 2269068"/>
                <a:gd name="connsiteX7" fmla="*/ 2032423 w 2311824"/>
                <a:gd name="connsiteY7" fmla="*/ 567267 h 2269068"/>
                <a:gd name="connsiteX8" fmla="*/ 2032423 w 2311824"/>
                <a:gd name="connsiteY8" fmla="*/ 855131 h 2269068"/>
                <a:gd name="connsiteX9" fmla="*/ 2088731 w 2311824"/>
                <a:gd name="connsiteY9" fmla="*/ 860807 h 2269068"/>
                <a:gd name="connsiteX10" fmla="*/ 2311824 w 2311824"/>
                <a:gd name="connsiteY10" fmla="*/ 1134533 h 2269068"/>
                <a:gd name="connsiteX11" fmla="*/ 2088731 w 2311824"/>
                <a:gd name="connsiteY11" fmla="*/ 1408258 h 2269068"/>
                <a:gd name="connsiteX12" fmla="*/ 2032423 w 2311824"/>
                <a:gd name="connsiteY12" fmla="*/ 1413935 h 2269068"/>
                <a:gd name="connsiteX13" fmla="*/ 2032423 w 2311824"/>
                <a:gd name="connsiteY13" fmla="*/ 1701801 h 2269068"/>
                <a:gd name="connsiteX14" fmla="*/ 1731540 w 2311824"/>
                <a:gd name="connsiteY14" fmla="*/ 1869759 h 2269068"/>
                <a:gd name="connsiteX15" fmla="*/ 1747339 w 2311824"/>
                <a:gd name="connsiteY15" fmla="*/ 1920654 h 2269068"/>
                <a:gd name="connsiteX16" fmla="*/ 1753015 w 2311824"/>
                <a:gd name="connsiteY16" fmla="*/ 1976963 h 2269068"/>
                <a:gd name="connsiteX17" fmla="*/ 1473613 w 2311824"/>
                <a:gd name="connsiteY17" fmla="*/ 2256365 h 2269068"/>
                <a:gd name="connsiteX18" fmla="*/ 1276046 w 2311824"/>
                <a:gd name="connsiteY18" fmla="*/ 2174530 h 2269068"/>
                <a:gd name="connsiteX19" fmla="*/ 1247515 w 2311824"/>
                <a:gd name="connsiteY19" fmla="*/ 2139950 h 2269068"/>
                <a:gd name="connsiteX20" fmla="*/ 1016211 w 2311824"/>
                <a:gd name="connsiteY20" fmla="*/ 2269068 h 2269068"/>
                <a:gd name="connsiteX21" fmla="*/ 747472 w 2311824"/>
                <a:gd name="connsiteY21" fmla="*/ 2119053 h 2269068"/>
                <a:gd name="connsiteX22" fmla="*/ 765565 w 2311824"/>
                <a:gd name="connsiteY22" fmla="*/ 2085718 h 2269068"/>
                <a:gd name="connsiteX23" fmla="*/ 787522 w 2311824"/>
                <a:gd name="connsiteY23" fmla="*/ 1976963 h 2269068"/>
                <a:gd name="connsiteX24" fmla="*/ 508120 w 2311824"/>
                <a:gd name="connsiteY24" fmla="*/ 1697561 h 2269068"/>
                <a:gd name="connsiteX25" fmla="*/ 276435 w 2311824"/>
                <a:gd name="connsiteY25" fmla="*/ 1820747 h 2269068"/>
                <a:gd name="connsiteX26" fmla="*/ 261703 w 2311824"/>
                <a:gd name="connsiteY26" fmla="*/ 1847888 h 2269068"/>
                <a:gd name="connsiteX27" fmla="*/ 0 w 2311824"/>
                <a:gd name="connsiteY27" fmla="*/ 1701801 h 2269068"/>
                <a:gd name="connsiteX28" fmla="*/ 0 w 2311824"/>
                <a:gd name="connsiteY28" fmla="*/ 1413935 h 2269068"/>
                <a:gd name="connsiteX29" fmla="*/ 56307 w 2311824"/>
                <a:gd name="connsiteY29" fmla="*/ 1408258 h 2269068"/>
                <a:gd name="connsiteX30" fmla="*/ 279400 w 2311824"/>
                <a:gd name="connsiteY30" fmla="*/ 1134533 h 2269068"/>
                <a:gd name="connsiteX31" fmla="*/ 56307 w 2311824"/>
                <a:gd name="connsiteY31" fmla="*/ 860807 h 2269068"/>
                <a:gd name="connsiteX32" fmla="*/ 0 w 2311824"/>
                <a:gd name="connsiteY32" fmla="*/ 855131 h 2269068"/>
                <a:gd name="connsiteX33" fmla="*/ 0 w 2311824"/>
                <a:gd name="connsiteY33" fmla="*/ 567267 h 2269068"/>
                <a:gd name="connsiteX34" fmla="*/ 259933 w 2311824"/>
                <a:gd name="connsiteY34" fmla="*/ 422167 h 2269068"/>
                <a:gd name="connsiteX35" fmla="*/ 276422 w 2311824"/>
                <a:gd name="connsiteY35" fmla="*/ 452546 h 2269068"/>
                <a:gd name="connsiteX36" fmla="*/ 508107 w 2311824"/>
                <a:gd name="connsiteY36" fmla="*/ 575732 h 2269068"/>
                <a:gd name="connsiteX37" fmla="*/ 787509 w 2311824"/>
                <a:gd name="connsiteY37" fmla="*/ 296330 h 2269068"/>
                <a:gd name="connsiteX38" fmla="*/ 765552 w 2311824"/>
                <a:gd name="connsiteY38" fmla="*/ 187574 h 2269068"/>
                <a:gd name="connsiteX39" fmla="*/ 745702 w 2311824"/>
                <a:gd name="connsiteY39" fmla="*/ 151003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1824" h="2269068">
                  <a:moveTo>
                    <a:pt x="1016212" y="0"/>
                  </a:moveTo>
                  <a:lnTo>
                    <a:pt x="1249912" y="130455"/>
                  </a:lnTo>
                  <a:lnTo>
                    <a:pt x="1276060" y="98763"/>
                  </a:lnTo>
                  <a:cubicBezTo>
                    <a:pt x="1326622" y="48201"/>
                    <a:pt x="1396472" y="16928"/>
                    <a:pt x="1473627" y="16928"/>
                  </a:cubicBezTo>
                  <a:cubicBezTo>
                    <a:pt x="1627936" y="16928"/>
                    <a:pt x="1753029" y="142021"/>
                    <a:pt x="1753029" y="296330"/>
                  </a:cubicBezTo>
                  <a:cubicBezTo>
                    <a:pt x="1753029" y="315619"/>
                    <a:pt x="1751074" y="334451"/>
                    <a:pt x="1747353" y="352639"/>
                  </a:cubicBezTo>
                  <a:lnTo>
                    <a:pt x="1732670" y="399939"/>
                  </a:lnTo>
                  <a:lnTo>
                    <a:pt x="2032423" y="567267"/>
                  </a:lnTo>
                  <a:lnTo>
                    <a:pt x="2032423" y="855131"/>
                  </a:lnTo>
                  <a:lnTo>
                    <a:pt x="2088731" y="860807"/>
                  </a:lnTo>
                  <a:cubicBezTo>
                    <a:pt x="2216050" y="886861"/>
                    <a:pt x="2311824" y="999513"/>
                    <a:pt x="2311824" y="1134533"/>
                  </a:cubicBezTo>
                  <a:cubicBezTo>
                    <a:pt x="2311824" y="1269553"/>
                    <a:pt x="2216050" y="1382205"/>
                    <a:pt x="2088731" y="1408258"/>
                  </a:cubicBezTo>
                  <a:lnTo>
                    <a:pt x="2032423" y="1413935"/>
                  </a:lnTo>
                  <a:lnTo>
                    <a:pt x="2032423" y="1701801"/>
                  </a:lnTo>
                  <a:lnTo>
                    <a:pt x="1731540" y="1869759"/>
                  </a:lnTo>
                  <a:lnTo>
                    <a:pt x="1747339" y="1920654"/>
                  </a:lnTo>
                  <a:cubicBezTo>
                    <a:pt x="1751060" y="1938842"/>
                    <a:pt x="1753015" y="1957675"/>
                    <a:pt x="1753015" y="1976963"/>
                  </a:cubicBezTo>
                  <a:cubicBezTo>
                    <a:pt x="1753015" y="2131272"/>
                    <a:pt x="1627922" y="2256365"/>
                    <a:pt x="1473613" y="2256365"/>
                  </a:cubicBezTo>
                  <a:cubicBezTo>
                    <a:pt x="1396459" y="2256365"/>
                    <a:pt x="1326608" y="2225092"/>
                    <a:pt x="1276046" y="2174530"/>
                  </a:cubicBezTo>
                  <a:lnTo>
                    <a:pt x="1247515" y="2139950"/>
                  </a:lnTo>
                  <a:lnTo>
                    <a:pt x="1016211" y="2269068"/>
                  </a:lnTo>
                  <a:lnTo>
                    <a:pt x="747472" y="2119053"/>
                  </a:lnTo>
                  <a:lnTo>
                    <a:pt x="765565" y="2085718"/>
                  </a:lnTo>
                  <a:cubicBezTo>
                    <a:pt x="779703" y="2052291"/>
                    <a:pt x="787522" y="2015540"/>
                    <a:pt x="787522" y="1976963"/>
                  </a:cubicBezTo>
                  <a:cubicBezTo>
                    <a:pt x="787522" y="1822654"/>
                    <a:pt x="662429" y="1697561"/>
                    <a:pt x="508120" y="1697561"/>
                  </a:cubicBezTo>
                  <a:cubicBezTo>
                    <a:pt x="411677" y="1697561"/>
                    <a:pt x="326646" y="1746425"/>
                    <a:pt x="276435" y="1820747"/>
                  </a:cubicBezTo>
                  <a:lnTo>
                    <a:pt x="261703" y="1847888"/>
                  </a:lnTo>
                  <a:lnTo>
                    <a:pt x="0" y="1701801"/>
                  </a:lnTo>
                  <a:lnTo>
                    <a:pt x="0" y="1413935"/>
                  </a:lnTo>
                  <a:lnTo>
                    <a:pt x="56307" y="1408258"/>
                  </a:lnTo>
                  <a:cubicBezTo>
                    <a:pt x="183625" y="1382205"/>
                    <a:pt x="279400" y="1269553"/>
                    <a:pt x="279400" y="1134533"/>
                  </a:cubicBezTo>
                  <a:cubicBezTo>
                    <a:pt x="279400" y="999513"/>
                    <a:pt x="183625" y="886861"/>
                    <a:pt x="56307" y="860807"/>
                  </a:cubicBezTo>
                  <a:lnTo>
                    <a:pt x="0" y="855131"/>
                  </a:lnTo>
                  <a:lnTo>
                    <a:pt x="0" y="567267"/>
                  </a:lnTo>
                  <a:lnTo>
                    <a:pt x="259933" y="422167"/>
                  </a:lnTo>
                  <a:lnTo>
                    <a:pt x="276422" y="452546"/>
                  </a:lnTo>
                  <a:cubicBezTo>
                    <a:pt x="326633" y="526867"/>
                    <a:pt x="411664" y="575732"/>
                    <a:pt x="508107" y="575732"/>
                  </a:cubicBezTo>
                  <a:cubicBezTo>
                    <a:pt x="662416" y="575732"/>
                    <a:pt x="787509" y="450639"/>
                    <a:pt x="787509" y="296330"/>
                  </a:cubicBezTo>
                  <a:cubicBezTo>
                    <a:pt x="787509" y="257753"/>
                    <a:pt x="779690" y="221001"/>
                    <a:pt x="765552" y="187574"/>
                  </a:cubicBezTo>
                  <a:lnTo>
                    <a:pt x="745702" y="151003"/>
                  </a:lnTo>
                  <a:close/>
                </a:path>
              </a:pathLst>
            </a:custGeom>
            <a:solidFill>
              <a:srgbClr val="F1C50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E7D8BE7-8612-924B-AF7E-17601A266876}"/>
                    </a:ext>
                  </a:extLst>
                </p:cNvPr>
                <p:cNvSpPr/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050" i="1">
                            <a:latin typeface="Cambria Math"/>
                          </a:rPr>
                          <m:t>=</m:t>
                        </m:r>
                        <m:r>
                          <a:rPr lang="de-DE" sz="1050" i="1">
                            <a:latin typeface="Cambria Math"/>
                          </a:rPr>
                          <m:t>𝑓</m:t>
                        </m:r>
                        <m:r>
                          <a:rPr lang="de-DE" sz="1050" i="1">
                            <a:latin typeface="Cambria Math"/>
                          </a:rPr>
                          <m:t>(</m:t>
                        </m:r>
                        <m:r>
                          <a:rPr lang="de-DE" sz="1050" i="1">
                            <a:latin typeface="Cambria Math"/>
                          </a:rPr>
                          <m:t>𝐿</m:t>
                        </m:r>
                        <m:r>
                          <a:rPr lang="de-DE" sz="105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1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050" dirty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E7D8BE7-8612-924B-AF7E-17601A266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  <a:blipFill>
                  <a:blip r:embed="rId4"/>
                  <a:stretch>
                    <a:fillRect t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482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09FC-65C2-6748-913C-A8D45B6B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Population Estimation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4CCD6-F429-C740-BFE9-A8BAB4CBDD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0F0CE-8A74-B147-A5A4-69875A88F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A6088-A9CD-2643-B426-A2259D01E462}"/>
              </a:ext>
            </a:extLst>
          </p:cNvPr>
          <p:cNvGrpSpPr/>
          <p:nvPr/>
        </p:nvGrpSpPr>
        <p:grpSpPr>
          <a:xfrm>
            <a:off x="466725" y="1274318"/>
            <a:ext cx="8353747" cy="4588487"/>
            <a:chOff x="733426" y="1203137"/>
            <a:chExt cx="11174565" cy="4803684"/>
          </a:xfrm>
        </p:grpSpPr>
        <p:sp>
          <p:nvSpPr>
            <p:cNvPr id="7" name="Freeform: Shape 77">
              <a:extLst>
                <a:ext uri="{FF2B5EF4-FFF2-40B4-BE49-F238E27FC236}">
                  <a16:creationId xmlns:a16="http://schemas.microsoft.com/office/drawing/2014/main" id="{F9138BC4-33C3-4846-9753-66E1EDBF1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868" y="1203137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2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3B8E701-12F5-7149-AC54-36892E423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682" y="1203137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04</a:t>
              </a:r>
            </a:p>
          </p:txBody>
        </p:sp>
        <p:pic>
          <p:nvPicPr>
            <p:cNvPr id="9" name="Graphic 8" descr="Handshake">
              <a:extLst>
                <a:ext uri="{FF2B5EF4-FFF2-40B4-BE49-F238E27FC236}">
                  <a16:creationId xmlns:a16="http://schemas.microsoft.com/office/drawing/2014/main" id="{26C9ACDC-CC98-FB4F-AEC7-C2836E09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4017" y="1424052"/>
              <a:ext cx="757983" cy="757983"/>
            </a:xfrm>
            <a:prstGeom prst="rect">
              <a:avLst/>
            </a:prstGeom>
          </p:spPr>
        </p:pic>
        <p:sp>
          <p:nvSpPr>
            <p:cNvPr id="10" name="Freeform: Shape 80">
              <a:extLst>
                <a:ext uri="{FF2B5EF4-FFF2-40B4-BE49-F238E27FC236}">
                  <a16:creationId xmlns:a16="http://schemas.microsoft.com/office/drawing/2014/main" id="{F8CC7C6D-3EE0-724F-9389-81E188FD5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6" y="4806269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3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79">
              <a:extLst>
                <a:ext uri="{FF2B5EF4-FFF2-40B4-BE49-F238E27FC236}">
                  <a16:creationId xmlns:a16="http://schemas.microsoft.com/office/drawing/2014/main" id="{A118FED9-91FF-F44B-A3C5-70A6F48E8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240" y="3604979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3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78">
              <a:extLst>
                <a:ext uri="{FF2B5EF4-FFF2-40B4-BE49-F238E27FC236}">
                  <a16:creationId xmlns:a16="http://schemas.microsoft.com/office/drawing/2014/main" id="{E6731A24-A8E0-CC43-91BF-8408E540E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054" y="2404427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3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8F6631D-6984-0F4B-B9D6-3B2F45A73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240" y="4806269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01</a:t>
              </a: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AD59FAC-C530-704C-ABEC-6EA9E7B3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054" y="3604979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02</a:t>
              </a: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C246A8-9CDA-B441-9CF4-82343B188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868" y="2404427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03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36CAC7F-54A0-7D49-8736-344A0389F92C}"/>
                </a:ext>
              </a:extLst>
            </p:cNvPr>
            <p:cNvGrpSpPr/>
            <p:nvPr/>
          </p:nvGrpSpPr>
          <p:grpSpPr>
            <a:xfrm>
              <a:off x="6899194" y="1269442"/>
              <a:ext cx="5008797" cy="923776"/>
              <a:chOff x="8798342" y="1549864"/>
              <a:chExt cx="3184684" cy="92377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9E412B-7AD5-D949-B450-838A2400BFAF}"/>
                  </a:ext>
                </a:extLst>
              </p:cNvPr>
              <p:cNvSpPr txBox="1"/>
              <p:nvPr/>
            </p:nvSpPr>
            <p:spPr>
              <a:xfrm>
                <a:off x="8798342" y="1549864"/>
                <a:ext cx="3184684" cy="45109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Proposed posteriori distribution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7513A2-827B-7647-A978-24E03D546B3E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54775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Aaa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F7B0E2-2E5C-9D43-B847-8A00E1A7BB7D}"/>
                </a:ext>
              </a:extLst>
            </p:cNvPr>
            <p:cNvGrpSpPr/>
            <p:nvPr/>
          </p:nvGrpSpPr>
          <p:grpSpPr>
            <a:xfrm>
              <a:off x="5896820" y="2472426"/>
              <a:ext cx="4619384" cy="923776"/>
              <a:chOff x="8921977" y="1549864"/>
              <a:chExt cx="2937088" cy="92377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5AE32F-CFDA-4347-9B2C-BECC89418B67}"/>
                  </a:ext>
                </a:extLst>
              </p:cNvPr>
              <p:cNvSpPr txBox="1"/>
              <p:nvPr/>
            </p:nvSpPr>
            <p:spPr>
              <a:xfrm>
                <a:off x="8921977" y="1549864"/>
                <a:ext cx="2937088" cy="45109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Normalized probability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E191C9-4107-9A42-947B-C959A2F8F8B1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54775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Aaa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0C7835-16E3-954F-9B1E-810EED0D90BE}"/>
                </a:ext>
              </a:extLst>
            </p:cNvPr>
            <p:cNvGrpSpPr/>
            <p:nvPr/>
          </p:nvGrpSpPr>
          <p:grpSpPr>
            <a:xfrm>
              <a:off x="4699994" y="3675408"/>
              <a:ext cx="4619384" cy="1077701"/>
              <a:chOff x="8921977" y="1549862"/>
              <a:chExt cx="2937088" cy="107770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A76371-5C16-0E4F-A5AE-63622EB5DAEC}"/>
                  </a:ext>
                </a:extLst>
              </p:cNvPr>
              <p:cNvSpPr txBox="1"/>
              <p:nvPr/>
            </p:nvSpPr>
            <p:spPr>
              <a:xfrm>
                <a:off x="8921977" y="1549862"/>
                <a:ext cx="2937088" cy="45109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Dense RFID network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EFB076B-EDE8-3643-9940-D615EA28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8929772" y="1925881"/>
                    <a:ext cx="2929293" cy="701682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 anchor="t">
                    <a:spAutoFit/>
                  </a:bodyPr>
                  <a:lstStyle/>
                  <a:p>
                    <a:r>
                      <a:rPr lang="en-US" sz="1600" kern="0" dirty="0"/>
                      <a:t>Poisson distribution with mean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de-DE" sz="1600" ker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num>
                          <m:den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a14:m>
                    <a:endParaRPr lang="en-US" sz="1600" dirty="0"/>
                  </a:p>
                  <a:p>
                    <a:pPr algn="just"/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EFB076B-EDE8-3643-9940-D615EA282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9772" y="1925881"/>
                    <a:ext cx="2929293" cy="7016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5DEA55-33A9-9A42-99D3-3FC5F33A86CD}"/>
                </a:ext>
              </a:extLst>
            </p:cNvPr>
            <p:cNvGrpSpPr/>
            <p:nvPr/>
          </p:nvGrpSpPr>
          <p:grpSpPr>
            <a:xfrm>
              <a:off x="3503166" y="4878392"/>
              <a:ext cx="6767333" cy="933243"/>
              <a:chOff x="8921976" y="1549863"/>
              <a:chExt cx="4302793" cy="93324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03DC1-B3F0-DD4B-8FF5-0C760DC037E0}"/>
                  </a:ext>
                </a:extLst>
              </p:cNvPr>
              <p:cNvSpPr txBox="1"/>
              <p:nvPr/>
            </p:nvSpPr>
            <p:spPr>
              <a:xfrm>
                <a:off x="8921976" y="1549863"/>
                <a:ext cx="4302793" cy="451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Conventional ML posteriori distribution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66C04EB-BDD9-9D47-8EEB-8E897B11FD7C}"/>
                      </a:ext>
                    </a:extLst>
                  </p:cNvPr>
                  <p:cNvSpPr txBox="1"/>
                  <p:nvPr/>
                </p:nvSpPr>
                <p:spPr>
                  <a:xfrm>
                    <a:off x="8929772" y="1925881"/>
                    <a:ext cx="2929293" cy="557225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 anchor="t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ker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400" i="1" kern="0">
                                  <a:latin typeface="Cambria Math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𝐸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 ker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66C04EB-BDD9-9D47-8EEB-8E897B11FD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9772" y="1925881"/>
                    <a:ext cx="2929293" cy="5572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2" name="Picture Placeholder 10">
            <a:extLst>
              <a:ext uri="{FF2B5EF4-FFF2-40B4-BE49-F238E27FC236}">
                <a16:creationId xmlns:a16="http://schemas.microsoft.com/office/drawing/2014/main" id="{49EF5F5E-92A2-F147-8F1F-5F4A46C71BC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33" name="Picture Placeholder 4">
            <a:extLst>
              <a:ext uri="{FF2B5EF4-FFF2-40B4-BE49-F238E27FC236}">
                <a16:creationId xmlns:a16="http://schemas.microsoft.com/office/drawing/2014/main" id="{F6B49177-7503-1047-A4D3-A71D3EBA0F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2FF46376-08DB-D24A-BB23-E0BE6C2A91BB}"/>
                  </a:ext>
                </a:extLst>
              </p:cNvPr>
              <p:cNvSpPr/>
              <p:nvPr/>
            </p:nvSpPr>
            <p:spPr>
              <a:xfrm>
                <a:off x="6519877" y="5193414"/>
                <a:ext cx="2520280" cy="841708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an empty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successful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collided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current FSA frame length</a:t>
                </a:r>
              </a:p>
            </p:txBody>
          </p:sp>
        </mc:Choice>
        <mc:Fallback xmlns="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2FF46376-08DB-D24A-BB23-E0BE6C2A9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877" y="5193414"/>
                <a:ext cx="2520280" cy="84170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066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Reading Process of the </a:t>
            </a:r>
            <a:r>
              <a:rPr lang="en-US" dirty="0" err="1"/>
              <a:t>EPCglobal</a:t>
            </a:r>
            <a:r>
              <a:rPr lang="en-US" dirty="0"/>
              <a:t> C1G2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4">
            <a:extLst>
              <a:ext uri="{FF2B5EF4-FFF2-40B4-BE49-F238E27FC236}">
                <a16:creationId xmlns:a16="http://schemas.microsoft.com/office/drawing/2014/main" id="{98EA6FFF-C586-9446-A78A-F3A7150B7431}"/>
              </a:ext>
            </a:extLst>
          </p:cNvPr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D9781313-2A64-A64C-9E10-D4B1141D06E2}"/>
              </a:ext>
            </a:extLst>
          </p:cNvPr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3" name="Rectangle 66">
            <a:extLst>
              <a:ext uri="{FF2B5EF4-FFF2-40B4-BE49-F238E27FC236}">
                <a16:creationId xmlns:a16="http://schemas.microsoft.com/office/drawing/2014/main" id="{86E9FC02-D404-634B-8121-D29E96411295}"/>
              </a:ext>
            </a:extLst>
          </p:cNvPr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31">
            <a:extLst>
              <a:ext uri="{FF2B5EF4-FFF2-40B4-BE49-F238E27FC236}">
                <a16:creationId xmlns:a16="http://schemas.microsoft.com/office/drawing/2014/main" id="{44FD7A9E-4DE2-BC41-A5C0-A72C33E15943}"/>
              </a:ext>
            </a:extLst>
          </p:cNvPr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>
            <a:extLst>
              <a:ext uri="{FF2B5EF4-FFF2-40B4-BE49-F238E27FC236}">
                <a16:creationId xmlns:a16="http://schemas.microsoft.com/office/drawing/2014/main" id="{C4F043E1-2A7A-244C-987D-B28F8CC2FFC6}"/>
              </a:ext>
            </a:extLst>
          </p:cNvPr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87D5C8BD-83BF-6E45-AF78-A168BBDF3C8F}"/>
              </a:ext>
            </a:extLst>
          </p:cNvPr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04A07D8D-E971-F14C-A79A-4C18D062D2B7}"/>
              </a:ext>
            </a:extLst>
          </p:cNvPr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>
            <a:extLst>
              <a:ext uri="{FF2B5EF4-FFF2-40B4-BE49-F238E27FC236}">
                <a16:creationId xmlns:a16="http://schemas.microsoft.com/office/drawing/2014/main" id="{CB51469D-1F55-B945-9628-26FC8CC1F9E8}"/>
              </a:ext>
            </a:extLst>
          </p:cNvPr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E18D07F1-96D7-BD4F-81E7-5C1483E798C6}"/>
              </a:ext>
            </a:extLst>
          </p:cNvPr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 Verbindung mit Pfeil 23">
            <a:extLst>
              <a:ext uri="{FF2B5EF4-FFF2-40B4-BE49-F238E27FC236}">
                <a16:creationId xmlns:a16="http://schemas.microsoft.com/office/drawing/2014/main" id="{E82B2F5E-25B4-9D41-AA51-FB84207A7A46}"/>
              </a:ext>
            </a:extLst>
          </p:cNvPr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6">
                <a:extLst>
                  <a:ext uri="{FF2B5EF4-FFF2-40B4-BE49-F238E27FC236}">
                    <a16:creationId xmlns:a16="http://schemas.microsoft.com/office/drawing/2014/main" id="{9CF71D97-91A0-5046-A329-718CA14E5A6E}"/>
                  </a:ext>
                </a:extLst>
              </p:cNvPr>
              <p:cNvSpPr txBox="1"/>
              <p:nvPr/>
            </p:nvSpPr>
            <p:spPr>
              <a:xfrm>
                <a:off x="2051720" y="170080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</m:oMath>
                  </m:oMathPara>
                </a14:m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feld 26">
                <a:extLst>
                  <a:ext uri="{FF2B5EF4-FFF2-40B4-BE49-F238E27FC236}">
                    <a16:creationId xmlns:a16="http://schemas.microsoft.com/office/drawing/2014/main" id="{9CF71D97-91A0-5046-A329-718CA14E5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700808"/>
                <a:ext cx="3657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4">
            <a:extLst>
              <a:ext uri="{FF2B5EF4-FFF2-40B4-BE49-F238E27FC236}">
                <a16:creationId xmlns:a16="http://schemas.microsoft.com/office/drawing/2014/main" id="{54D4BE5A-38B6-F449-AA6E-6AC303F2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FBA0498-914B-3D40-8544-556ED3D5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6BBFFB34-4E3A-544A-B5DC-26DB6858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48E51F6D-3360-E142-AEE2-4A6DC31D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10330B9B-6755-7F47-9C26-E2DAE109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806BA456-4F6D-8E4B-B079-AEDC8832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C317652C-B0F8-DF43-8DE6-AEDA10F11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33E707F5-B54B-DD4A-BC3E-3E77C13A8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7BB3559-4143-C443-82BD-D3977C85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0E3D0184-BD1D-5C4B-A7E2-8E526DBF2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2" name="Gruppieren 37">
            <a:extLst>
              <a:ext uri="{FF2B5EF4-FFF2-40B4-BE49-F238E27FC236}">
                <a16:creationId xmlns:a16="http://schemas.microsoft.com/office/drawing/2014/main" id="{CCE1F4A7-3F67-3246-9352-C81B11E07EF5}"/>
              </a:ext>
            </a:extLst>
          </p:cNvPr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3" name="Textfeld 38">
              <a:extLst>
                <a:ext uri="{FF2B5EF4-FFF2-40B4-BE49-F238E27FC236}">
                  <a16:creationId xmlns:a16="http://schemas.microsoft.com/office/drawing/2014/main" id="{7DEFF340-E8F6-A445-BCE1-4A0A721116F1}"/>
                </a:ext>
              </a:extLst>
            </p:cNvPr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34" name="Textfeld 39">
              <a:extLst>
                <a:ext uri="{FF2B5EF4-FFF2-40B4-BE49-F238E27FC236}">
                  <a16:creationId xmlns:a16="http://schemas.microsoft.com/office/drawing/2014/main" id="{A3B8A2B2-4D86-B14E-8C44-9632A2FD5966}"/>
                </a:ext>
              </a:extLst>
            </p:cNvPr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3AE1A641-8A46-274A-B9C0-2D8A012C2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id="{673FA498-5A18-4948-9EC2-E5FD6E46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7" name="Rectangle 8">
            <a:extLst>
              <a:ext uri="{FF2B5EF4-FFF2-40B4-BE49-F238E27FC236}">
                <a16:creationId xmlns:a16="http://schemas.microsoft.com/office/drawing/2014/main" id="{68448C82-7DD4-4945-AD88-7F2BC5D7F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2AE0DCF-0BCF-D04D-95F4-1C0FF22E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4CFA5B18-7534-344A-845A-24E443D8E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DA43CA72-27CE-E845-8AFF-747CA8E7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70C53E7B-AFEE-9046-AA4C-31B44A474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8B1CB3D7-DDC2-3640-81CC-A89DEB6B1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7B91E38A-628E-6B4D-BE51-24EC05678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7B657A66-B9CA-D546-8D33-8F73B37B6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87D1EDFE-7B04-8842-938F-FAB5B157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B4130F39-250C-FB40-8B5C-E9B9A9E16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5C2CBD36-574E-F345-89A1-C457DE55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2B45F992-73A6-214C-950B-68118B6E6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29529C81-C1C7-AF41-939A-230771BE5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D5D32995-FC7C-6244-8DB4-7D51AC27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D4B0D3FB-B2F9-324F-9B53-EB34A5153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2271CD3A-8372-374C-8AD5-BEAB84F5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1929EDCA-3917-6A42-B833-054744E9A86E}"/>
              </a:ext>
            </a:extLst>
          </p:cNvPr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D7DD659D-89DD-6C47-A5ED-4E0DBC169D01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950076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D83935-5C41-3A4C-8BEA-B9F856BAD962}"/>
              </a:ext>
            </a:extLst>
          </p:cNvPr>
          <p:cNvGrpSpPr/>
          <p:nvPr/>
        </p:nvGrpSpPr>
        <p:grpSpPr>
          <a:xfrm>
            <a:off x="544953" y="4845969"/>
            <a:ext cx="2536289" cy="1007679"/>
            <a:chOff x="217509" y="4197241"/>
            <a:chExt cx="2536289" cy="1007679"/>
          </a:xfrm>
        </p:grpSpPr>
        <p:pic>
          <p:nvPicPr>
            <p:cNvPr id="56" name="Grafik 58">
              <a:extLst>
                <a:ext uri="{FF2B5EF4-FFF2-40B4-BE49-F238E27FC236}">
                  <a16:creationId xmlns:a16="http://schemas.microsoft.com/office/drawing/2014/main" id="{759C7E59-41BA-074D-BED5-95EEFB43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09" y="4197241"/>
              <a:ext cx="2536289" cy="1007679"/>
            </a:xfrm>
            <a:prstGeom prst="rect">
              <a:avLst/>
            </a:prstGeom>
          </p:spPr>
        </p:pic>
        <p:sp>
          <p:nvSpPr>
            <p:cNvPr id="57" name="Textfeld 69">
              <a:extLst>
                <a:ext uri="{FF2B5EF4-FFF2-40B4-BE49-F238E27FC236}">
                  <a16:creationId xmlns:a16="http://schemas.microsoft.com/office/drawing/2014/main" id="{22FD349F-BAB1-CD4C-AB68-91F600FBA011}"/>
                </a:ext>
              </a:extLst>
            </p:cNvPr>
            <p:cNvSpPr txBox="1"/>
            <p:nvPr/>
          </p:nvSpPr>
          <p:spPr>
            <a:xfrm>
              <a:off x="1852479" y="44345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feld 70">
              <a:extLst>
                <a:ext uri="{FF2B5EF4-FFF2-40B4-BE49-F238E27FC236}">
                  <a16:creationId xmlns:a16="http://schemas.microsoft.com/office/drawing/2014/main" id="{5B2F2A70-8023-6D47-9DF3-A35A70FB0794}"/>
                </a:ext>
              </a:extLst>
            </p:cNvPr>
            <p:cNvSpPr txBox="1"/>
            <p:nvPr/>
          </p:nvSpPr>
          <p:spPr>
            <a:xfrm>
              <a:off x="1862086" y="463711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E2F7012-6186-8D40-9806-4D1D202A5724}"/>
              </a:ext>
            </a:extLst>
          </p:cNvPr>
          <p:cNvSpPr/>
          <p:nvPr/>
        </p:nvSpPr>
        <p:spPr bwMode="auto">
          <a:xfrm>
            <a:off x="466725" y="3167508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A6C3CE-D34D-ED4A-8E86-874C62F642B4}"/>
              </a:ext>
            </a:extLst>
          </p:cNvPr>
          <p:cNvSpPr/>
          <p:nvPr/>
        </p:nvSpPr>
        <p:spPr bwMode="auto">
          <a:xfrm>
            <a:off x="1142562" y="2922326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0619F6-6D4F-FA4C-B633-7265830340B1}"/>
              </a:ext>
            </a:extLst>
          </p:cNvPr>
          <p:cNvSpPr/>
          <p:nvPr/>
        </p:nvSpPr>
        <p:spPr bwMode="auto">
          <a:xfrm>
            <a:off x="1142562" y="3174514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FA378F-57FF-DE41-A561-F7536FF8B12B}"/>
              </a:ext>
            </a:extLst>
          </p:cNvPr>
          <p:cNvSpPr/>
          <p:nvPr/>
        </p:nvSpPr>
        <p:spPr bwMode="auto">
          <a:xfrm>
            <a:off x="1800243" y="3174514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2" name="Textplatzhalter 3">
            <a:extLst>
              <a:ext uri="{FF2B5EF4-FFF2-40B4-BE49-F238E27FC236}">
                <a16:creationId xmlns:a16="http://schemas.microsoft.com/office/drawing/2014/main" id="{BA499E9F-5E39-8046-BA8A-C623803E45B9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32472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r>
              <a:rPr lang="en-US" sz="1600" kern="0" dirty="0"/>
              <a:t>Collided Slot </a:t>
            </a:r>
          </a:p>
          <a:p>
            <a:pPr marL="360363" lvl="1" indent="0">
              <a:buNone/>
            </a:pPr>
            <a:endParaRPr lang="en-US" sz="1600" kern="0" dirty="0"/>
          </a:p>
          <a:p>
            <a:pPr lvl="1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</a:t>
            </a:r>
          </a:p>
          <a:p>
            <a:endParaRPr lang="en-US" sz="1600" kern="0" dirty="0"/>
          </a:p>
          <a:p>
            <a:pPr lvl="2"/>
            <a:endParaRPr lang="en-US" sz="1600" kern="0" dirty="0"/>
          </a:p>
          <a:p>
            <a:pPr marL="180975" lvl="1" indent="0">
              <a:buFont typeface="Wingdings" pitchFamily="2" charset="2"/>
              <a:buNone/>
            </a:pPr>
            <a:r>
              <a:rPr lang="en-US" kern="0" dirty="0"/>
              <a:t>												</a:t>
            </a:r>
            <a:endParaRPr lang="en-US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kern="0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kern="0" dirty="0"/>
          </a:p>
          <a:p>
            <a:pPr lvl="2"/>
            <a:endParaRPr lang="en-US" sz="1600" kern="0" dirty="0"/>
          </a:p>
          <a:p>
            <a:pPr lvl="3"/>
            <a:endParaRPr lang="en-US" sz="1600" kern="0" dirty="0"/>
          </a:p>
          <a:p>
            <a:pPr marL="683025" lvl="4"/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</p:spTree>
    <p:extLst>
      <p:ext uri="{BB962C8B-B14F-4D97-AF65-F5344CB8AC3E}">
        <p14:creationId xmlns:p14="http://schemas.microsoft.com/office/powerpoint/2010/main" val="3335284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 err="1"/>
              <a:t>EPCglobal</a:t>
            </a:r>
            <a:r>
              <a:rPr lang="en-US" dirty="0"/>
              <a:t> C1G2 Conventional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38688A98-63A0-574A-A34C-28179058DDA4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</a:t>
            </a:r>
            <a:endParaRPr lang="en-US" sz="1600" kern="0" dirty="0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98E7F81F-A026-F648-87C4-E7D31F7AE5EE}"/>
              </a:ext>
            </a:extLst>
          </p:cNvPr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0B337853-377A-B34C-B5FF-78BB703F2011}"/>
              </a:ext>
            </a:extLst>
          </p:cNvPr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4" name="Rectangle 66">
            <a:extLst>
              <a:ext uri="{FF2B5EF4-FFF2-40B4-BE49-F238E27FC236}">
                <a16:creationId xmlns:a16="http://schemas.microsoft.com/office/drawing/2014/main" id="{854BDDA5-CBE9-EB48-90DF-19686F76591C}"/>
              </a:ext>
            </a:extLst>
          </p:cNvPr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01E812E1-5039-B642-9CDC-66862E5F3FBB}"/>
              </a:ext>
            </a:extLst>
          </p:cNvPr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6" name="Rectangle 66">
            <a:extLst>
              <a:ext uri="{FF2B5EF4-FFF2-40B4-BE49-F238E27FC236}">
                <a16:creationId xmlns:a16="http://schemas.microsoft.com/office/drawing/2014/main" id="{3A72A522-67BF-C842-BD2E-7190F5C6C949}"/>
              </a:ext>
            </a:extLst>
          </p:cNvPr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08C0219F-8C29-D143-BD52-B9D5081B2D35}"/>
              </a:ext>
            </a:extLst>
          </p:cNvPr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8031B122-72D1-8840-9B27-7B60C365EE43}"/>
              </a:ext>
            </a:extLst>
          </p:cNvPr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ABEE6EDD-632B-494D-8089-36BF29AD3E0E}"/>
              </a:ext>
            </a:extLst>
          </p:cNvPr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9B8C69B7-8088-884A-8492-D13D0E8C23D3}"/>
              </a:ext>
            </a:extLst>
          </p:cNvPr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1" name="Gerade Verbindung mit Pfeil 23">
            <a:extLst>
              <a:ext uri="{FF2B5EF4-FFF2-40B4-BE49-F238E27FC236}">
                <a16:creationId xmlns:a16="http://schemas.microsoft.com/office/drawing/2014/main" id="{FDE761DA-C3CC-1345-A8D9-04440A924B7E}"/>
              </a:ext>
            </a:extLst>
          </p:cNvPr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6">
            <a:extLst>
              <a:ext uri="{FF2B5EF4-FFF2-40B4-BE49-F238E27FC236}">
                <a16:creationId xmlns:a16="http://schemas.microsoft.com/office/drawing/2014/main" id="{3B792C67-C48A-5944-9540-E3FA468C5A48}"/>
              </a:ext>
            </a:extLst>
          </p:cNvPr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52D31ACB-AF35-8841-A9C0-88C394AE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3E6CCE82-1927-0047-A70F-BD6C000FA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F6E86D88-BF13-2848-917C-05E6D964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AC53A8C-67EA-E244-A37F-D87E8D56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7AAD615-071F-6849-8ECB-68FD7265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54EDCCE4-BE57-3E44-9EA7-34648F06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F7346964-F6E4-8447-BBB1-F7DF79FB4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9FDB1F48-5B59-A74A-9F54-BB8F7088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A896C88-6FE2-164D-A43C-AC92283E3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7A74BF4-2DDA-194E-9652-72362E97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3" name="Gruppieren 37">
            <a:extLst>
              <a:ext uri="{FF2B5EF4-FFF2-40B4-BE49-F238E27FC236}">
                <a16:creationId xmlns:a16="http://schemas.microsoft.com/office/drawing/2014/main" id="{A33AD950-AC91-E848-B71B-5450F63CF8F0}"/>
              </a:ext>
            </a:extLst>
          </p:cNvPr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4" name="Textfeld 38">
              <a:extLst>
                <a:ext uri="{FF2B5EF4-FFF2-40B4-BE49-F238E27FC236}">
                  <a16:creationId xmlns:a16="http://schemas.microsoft.com/office/drawing/2014/main" id="{78AD2EB3-5E44-E346-867C-7DA6B3985C08}"/>
                </a:ext>
              </a:extLst>
            </p:cNvPr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35" name="Textfeld 39">
              <a:extLst>
                <a:ext uri="{FF2B5EF4-FFF2-40B4-BE49-F238E27FC236}">
                  <a16:creationId xmlns:a16="http://schemas.microsoft.com/office/drawing/2014/main" id="{91FDB87E-9FFA-5745-85A1-75919B8DD1D4}"/>
                </a:ext>
              </a:extLst>
            </p:cNvPr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08B2C270-EC04-9C4C-8554-B7E95B26A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2BCC767-7DD6-3544-94AA-1AE5D7261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8" name="Rectangle 8">
            <a:extLst>
              <a:ext uri="{FF2B5EF4-FFF2-40B4-BE49-F238E27FC236}">
                <a16:creationId xmlns:a16="http://schemas.microsoft.com/office/drawing/2014/main" id="{FB7A9D3A-1266-F845-895B-9BF1AF75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9747C402-BBAE-5840-9CAC-DAA539B8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0EA9D455-6245-654C-B6F7-8CE2DA4A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41246F12-586F-634D-9F50-F430EC2CB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97A425F0-8C29-1E46-A1A4-1AF3B6A6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AB4FC10C-36F8-1D45-B097-7EC5BDF5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256026A5-6D7F-F749-B693-384234B1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75F21CF6-B66E-6346-A1BB-8FCDDDA5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4C201220-13AF-C64C-AAE5-2E195042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2811BC82-B558-D249-9496-E6B181CEE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27531FAC-7DFC-BD42-9156-73EDFC43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700341D7-6548-834A-9972-3A9BFF10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73C31B28-5B86-3F48-B647-BC110A40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FC17EF1C-4A71-FE40-B801-C42A1D3E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8CC06976-B394-BA48-822A-4263CC89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4FEACC6C-2E56-214D-9487-376AD87E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4" name="Grafik 58">
            <a:extLst>
              <a:ext uri="{FF2B5EF4-FFF2-40B4-BE49-F238E27FC236}">
                <a16:creationId xmlns:a16="http://schemas.microsoft.com/office/drawing/2014/main" id="{E0CC81A8-5491-C942-B8D7-8EFB1C4B0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55" name="Gerade Verbindung mit Pfeil 66">
            <a:extLst>
              <a:ext uri="{FF2B5EF4-FFF2-40B4-BE49-F238E27FC236}">
                <a16:creationId xmlns:a16="http://schemas.microsoft.com/office/drawing/2014/main" id="{FB43E29F-7327-1442-92E6-FAE0183445A8}"/>
              </a:ext>
            </a:extLst>
          </p:cNvPr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69">
            <a:extLst>
              <a:ext uri="{FF2B5EF4-FFF2-40B4-BE49-F238E27FC236}">
                <a16:creationId xmlns:a16="http://schemas.microsoft.com/office/drawing/2014/main" id="{7C39B8C0-ED70-7247-96F9-4DAB5BF84737}"/>
              </a:ext>
            </a:extLst>
          </p:cNvPr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70">
            <a:extLst>
              <a:ext uri="{FF2B5EF4-FFF2-40B4-BE49-F238E27FC236}">
                <a16:creationId xmlns:a16="http://schemas.microsoft.com/office/drawing/2014/main" id="{1601F017-D5EC-6F42-808B-019490E4FA83}"/>
              </a:ext>
            </a:extLst>
          </p:cNvPr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60">
            <a:extLst>
              <a:ext uri="{FF2B5EF4-FFF2-40B4-BE49-F238E27FC236}">
                <a16:creationId xmlns:a16="http://schemas.microsoft.com/office/drawing/2014/main" id="{85772566-0B8F-0546-AD92-7E1F8713DA59}"/>
              </a:ext>
            </a:extLst>
          </p:cNvPr>
          <p:cNvSpPr txBox="1"/>
          <p:nvPr/>
        </p:nvSpPr>
        <p:spPr>
          <a:xfrm>
            <a:off x="4694684" y="2492896"/>
            <a:ext cx="1389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sp>
        <p:nvSpPr>
          <p:cNvPr id="59" name="Bogen 68">
            <a:extLst>
              <a:ext uri="{FF2B5EF4-FFF2-40B4-BE49-F238E27FC236}">
                <a16:creationId xmlns:a16="http://schemas.microsoft.com/office/drawing/2014/main" id="{5DEE4F2D-ADD4-9F4A-8632-3EBB79BE7FFF}"/>
              </a:ext>
            </a:extLst>
          </p:cNvPr>
          <p:cNvSpPr/>
          <p:nvPr/>
        </p:nvSpPr>
        <p:spPr>
          <a:xfrm rot="3128449">
            <a:off x="4644383" y="3036170"/>
            <a:ext cx="897441" cy="903295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ogen 71">
            <a:extLst>
              <a:ext uri="{FF2B5EF4-FFF2-40B4-BE49-F238E27FC236}">
                <a16:creationId xmlns:a16="http://schemas.microsoft.com/office/drawing/2014/main" id="{47788EC7-8D28-E44B-895F-D06C66CCBDA4}"/>
              </a:ext>
            </a:extLst>
          </p:cNvPr>
          <p:cNvSpPr/>
          <p:nvPr/>
        </p:nvSpPr>
        <p:spPr>
          <a:xfrm rot="2911622">
            <a:off x="4546197" y="2793226"/>
            <a:ext cx="1329659" cy="1361798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Bogen 72">
            <a:extLst>
              <a:ext uri="{FF2B5EF4-FFF2-40B4-BE49-F238E27FC236}">
                <a16:creationId xmlns:a16="http://schemas.microsoft.com/office/drawing/2014/main" id="{EC0C586F-5E7A-0843-AC47-31869BBDE4AB}"/>
              </a:ext>
            </a:extLst>
          </p:cNvPr>
          <p:cNvSpPr/>
          <p:nvPr/>
        </p:nvSpPr>
        <p:spPr>
          <a:xfrm rot="2870662">
            <a:off x="4447860" y="2529468"/>
            <a:ext cx="1722740" cy="176835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ogen 73">
            <a:extLst>
              <a:ext uri="{FF2B5EF4-FFF2-40B4-BE49-F238E27FC236}">
                <a16:creationId xmlns:a16="http://schemas.microsoft.com/office/drawing/2014/main" id="{0729BE04-EB7C-3747-903D-1B60D8D899A5}"/>
              </a:ext>
            </a:extLst>
          </p:cNvPr>
          <p:cNvSpPr/>
          <p:nvPr/>
        </p:nvSpPr>
        <p:spPr>
          <a:xfrm rot="2699164">
            <a:off x="4537959" y="2301852"/>
            <a:ext cx="2102414" cy="2111291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ogen 74">
            <a:extLst>
              <a:ext uri="{FF2B5EF4-FFF2-40B4-BE49-F238E27FC236}">
                <a16:creationId xmlns:a16="http://schemas.microsoft.com/office/drawing/2014/main" id="{74DB5D38-5349-7A48-BA08-0EAE80839184}"/>
              </a:ext>
            </a:extLst>
          </p:cNvPr>
          <p:cNvSpPr/>
          <p:nvPr/>
        </p:nvSpPr>
        <p:spPr>
          <a:xfrm rot="2934997">
            <a:off x="4717772" y="2004119"/>
            <a:ext cx="2516589" cy="2496072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ogen 75">
            <a:extLst>
              <a:ext uri="{FF2B5EF4-FFF2-40B4-BE49-F238E27FC236}">
                <a16:creationId xmlns:a16="http://schemas.microsoft.com/office/drawing/2014/main" id="{7780E732-1D77-6046-994A-0DD3FFFCAC20}"/>
              </a:ext>
            </a:extLst>
          </p:cNvPr>
          <p:cNvSpPr/>
          <p:nvPr/>
        </p:nvSpPr>
        <p:spPr>
          <a:xfrm rot="2809296">
            <a:off x="4788743" y="1515347"/>
            <a:ext cx="3105858" cy="301641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uppieren 78">
            <a:extLst>
              <a:ext uri="{FF2B5EF4-FFF2-40B4-BE49-F238E27FC236}">
                <a16:creationId xmlns:a16="http://schemas.microsoft.com/office/drawing/2014/main" id="{A81E455D-2F9F-F748-B566-929CBFB4D76F}"/>
              </a:ext>
            </a:extLst>
          </p:cNvPr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66" name="Grafik 79">
              <a:extLst>
                <a:ext uri="{FF2B5EF4-FFF2-40B4-BE49-F238E27FC236}">
                  <a16:creationId xmlns:a16="http://schemas.microsoft.com/office/drawing/2014/main" id="{3A34F838-5AA0-A24B-A7D9-8C928B19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10B034E-6645-EB48-8E9D-6675D1B02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feld 81">
              <a:extLst>
                <a:ext uri="{FF2B5EF4-FFF2-40B4-BE49-F238E27FC236}">
                  <a16:creationId xmlns:a16="http://schemas.microsoft.com/office/drawing/2014/main" id="{C20D9EFA-711F-4C41-86BD-3345E946E18C}"/>
                </a:ext>
              </a:extLst>
            </p:cNvPr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82">
              <a:extLst>
                <a:ext uri="{FF2B5EF4-FFF2-40B4-BE49-F238E27FC236}">
                  <a16:creationId xmlns:a16="http://schemas.microsoft.com/office/drawing/2014/main" id="{34DCBC25-C86F-D541-B373-83ADDBCEA03C}"/>
                </a:ext>
              </a:extLst>
            </p:cNvPr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Textfeld 83">
            <a:extLst>
              <a:ext uri="{FF2B5EF4-FFF2-40B4-BE49-F238E27FC236}">
                <a16:creationId xmlns:a16="http://schemas.microsoft.com/office/drawing/2014/main" id="{A5054844-C066-8948-A5C6-4A3D0982EAAB}"/>
              </a:ext>
            </a:extLst>
          </p:cNvPr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feld 84">
            <a:extLst>
              <a:ext uri="{FF2B5EF4-FFF2-40B4-BE49-F238E27FC236}">
                <a16:creationId xmlns:a16="http://schemas.microsoft.com/office/drawing/2014/main" id="{B3DAC684-561A-8E4A-9FAE-2213939A4357}"/>
              </a:ext>
            </a:extLst>
          </p:cNvPr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feld 85">
            <a:extLst>
              <a:ext uri="{FF2B5EF4-FFF2-40B4-BE49-F238E27FC236}">
                <a16:creationId xmlns:a16="http://schemas.microsoft.com/office/drawing/2014/main" id="{DF775CA2-41EF-D54D-97C0-3D930462BE38}"/>
              </a:ext>
            </a:extLst>
          </p:cNvPr>
          <p:cNvSpPr txBox="1"/>
          <p:nvPr/>
        </p:nvSpPr>
        <p:spPr>
          <a:xfrm>
            <a:off x="5804162" y="3234462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600" b="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6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Gerade Verbindung mit Pfeil 86">
            <a:extLst>
              <a:ext uri="{FF2B5EF4-FFF2-40B4-BE49-F238E27FC236}">
                <a16:creationId xmlns:a16="http://schemas.microsoft.com/office/drawing/2014/main" id="{D3367D08-A819-2947-A9F3-C3B5413E9D6C}"/>
              </a:ext>
            </a:extLst>
          </p:cNvPr>
          <p:cNvCxnSpPr>
            <a:stCxn id="75" idx="5"/>
          </p:cNvCxnSpPr>
          <p:nvPr/>
        </p:nvCxnSpPr>
        <p:spPr>
          <a:xfrm>
            <a:off x="5740632" y="1487258"/>
            <a:ext cx="985159" cy="7805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87">
            <a:extLst>
              <a:ext uri="{FF2B5EF4-FFF2-40B4-BE49-F238E27FC236}">
                <a16:creationId xmlns:a16="http://schemas.microsoft.com/office/drawing/2014/main" id="{1F30F0E8-DC20-FC49-B49A-9559FFDD8ADA}"/>
              </a:ext>
            </a:extLst>
          </p:cNvPr>
          <p:cNvSpPr txBox="1"/>
          <p:nvPr/>
        </p:nvSpPr>
        <p:spPr>
          <a:xfrm>
            <a:off x="4740350" y="1164147"/>
            <a:ext cx="126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Arbitrate</a:t>
            </a:r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Ellipse 88">
            <a:extLst>
              <a:ext uri="{FF2B5EF4-FFF2-40B4-BE49-F238E27FC236}">
                <a16:creationId xmlns:a16="http://schemas.microsoft.com/office/drawing/2014/main" id="{67B942D4-A273-5242-BCCA-123B6B0067C4}"/>
              </a:ext>
            </a:extLst>
          </p:cNvPr>
          <p:cNvSpPr/>
          <p:nvPr/>
        </p:nvSpPr>
        <p:spPr>
          <a:xfrm>
            <a:off x="4748008" y="1132311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Gerade Verbindung mit Pfeil 89">
            <a:extLst>
              <a:ext uri="{FF2B5EF4-FFF2-40B4-BE49-F238E27FC236}">
                <a16:creationId xmlns:a16="http://schemas.microsoft.com/office/drawing/2014/main" id="{578CA92D-EDCC-CB46-BC41-39D95C08B28D}"/>
              </a:ext>
            </a:extLst>
          </p:cNvPr>
          <p:cNvCxnSpPr>
            <a:stCxn id="78" idx="6"/>
          </p:cNvCxnSpPr>
          <p:nvPr/>
        </p:nvCxnSpPr>
        <p:spPr>
          <a:xfrm flipV="1">
            <a:off x="5157102" y="4272339"/>
            <a:ext cx="1521463" cy="4609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90">
            <a:extLst>
              <a:ext uri="{FF2B5EF4-FFF2-40B4-BE49-F238E27FC236}">
                <a16:creationId xmlns:a16="http://schemas.microsoft.com/office/drawing/2014/main" id="{DB618AC6-437E-1B49-A598-DFFCF4E63493}"/>
              </a:ext>
            </a:extLst>
          </p:cNvPr>
          <p:cNvSpPr txBox="1"/>
          <p:nvPr/>
        </p:nvSpPr>
        <p:spPr>
          <a:xfrm>
            <a:off x="4166342" y="4557158"/>
            <a:ext cx="92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Ellipse 91">
            <a:extLst>
              <a:ext uri="{FF2B5EF4-FFF2-40B4-BE49-F238E27FC236}">
                <a16:creationId xmlns:a16="http://schemas.microsoft.com/office/drawing/2014/main" id="{8C785AD7-B899-344C-ABD6-4156D4EBB860}"/>
              </a:ext>
            </a:extLst>
          </p:cNvPr>
          <p:cNvSpPr/>
          <p:nvPr/>
        </p:nvSpPr>
        <p:spPr>
          <a:xfrm>
            <a:off x="3994171" y="4525322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Grafik 8">
            <a:extLst>
              <a:ext uri="{FF2B5EF4-FFF2-40B4-BE49-F238E27FC236}">
                <a16:creationId xmlns:a16="http://schemas.microsoft.com/office/drawing/2014/main" id="{32676604-E10A-BB4B-887C-F660D2EEF7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22" y="2645025"/>
            <a:ext cx="300320" cy="469556"/>
          </a:xfrm>
          <a:prstGeom prst="rect">
            <a:avLst/>
          </a:prstGeom>
        </p:spPr>
      </p:pic>
      <p:sp>
        <p:nvSpPr>
          <p:cNvPr id="80" name="Textfeld 9">
            <a:extLst>
              <a:ext uri="{FF2B5EF4-FFF2-40B4-BE49-F238E27FC236}">
                <a16:creationId xmlns:a16="http://schemas.microsoft.com/office/drawing/2014/main" id="{56C6C28C-0DE2-2E41-B3D7-06B0BC47B68F}"/>
              </a:ext>
            </a:extLst>
          </p:cNvPr>
          <p:cNvSpPr txBox="1"/>
          <p:nvPr/>
        </p:nvSpPr>
        <p:spPr>
          <a:xfrm>
            <a:off x="29726" y="2759776"/>
            <a:ext cx="637270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Can we Acknowledge more than one tag per slot under EPCglobal C1G2? </a:t>
            </a:r>
          </a:p>
        </p:txBody>
      </p:sp>
    </p:spTree>
    <p:extLst>
      <p:ext uri="{BB962C8B-B14F-4D97-AF65-F5344CB8AC3E}">
        <p14:creationId xmlns:p14="http://schemas.microsoft.com/office/powerpoint/2010/main" val="23568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2" grpId="0"/>
      <p:bldP spid="74" grpId="0"/>
      <p:bldP spid="75" grpId="0" animBg="1"/>
      <p:bldP spid="77" grpId="0"/>
      <p:bldP spid="78" grpId="0" animBg="1"/>
      <p:bldP spid="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85748133-F1D1-254F-BA41-14254A9009CD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</a:t>
            </a:r>
            <a:endParaRPr lang="en-US" sz="1600" kern="0" dirty="0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EE1F4A59-4CB4-0B45-9DA1-0EB48A374FD6}"/>
              </a:ext>
            </a:extLst>
          </p:cNvPr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5F717DD7-FDDE-A141-A171-71E5D5B25D16}"/>
              </a:ext>
            </a:extLst>
          </p:cNvPr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4" name="Rectangle 66">
            <a:extLst>
              <a:ext uri="{FF2B5EF4-FFF2-40B4-BE49-F238E27FC236}">
                <a16:creationId xmlns:a16="http://schemas.microsoft.com/office/drawing/2014/main" id="{5EF645A5-70AE-964B-9D4A-87BA415A6A39}"/>
              </a:ext>
            </a:extLst>
          </p:cNvPr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BC578324-6866-464C-A12A-F4B128C60B76}"/>
              </a:ext>
            </a:extLst>
          </p:cNvPr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6" name="Rectangle 66">
            <a:extLst>
              <a:ext uri="{FF2B5EF4-FFF2-40B4-BE49-F238E27FC236}">
                <a16:creationId xmlns:a16="http://schemas.microsoft.com/office/drawing/2014/main" id="{BC783EE5-90D2-394C-9F6B-A06E59F0F19C}"/>
              </a:ext>
            </a:extLst>
          </p:cNvPr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347CF4F7-4A64-0D4B-A89D-3FAC72503EDB}"/>
              </a:ext>
            </a:extLst>
          </p:cNvPr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50702477-1D28-7948-804E-A14534535729}"/>
              </a:ext>
            </a:extLst>
          </p:cNvPr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AB6FC039-8B36-F743-9E81-68E90905BC05}"/>
              </a:ext>
            </a:extLst>
          </p:cNvPr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13D77B67-702C-B544-9C8B-9A96DC46FB54}"/>
              </a:ext>
            </a:extLst>
          </p:cNvPr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1" name="Gerade Verbindung mit Pfeil 23">
            <a:extLst>
              <a:ext uri="{FF2B5EF4-FFF2-40B4-BE49-F238E27FC236}">
                <a16:creationId xmlns:a16="http://schemas.microsoft.com/office/drawing/2014/main" id="{05791B32-8FD5-1147-9EC8-16D72EA5DA2D}"/>
              </a:ext>
            </a:extLst>
          </p:cNvPr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6">
            <a:extLst>
              <a:ext uri="{FF2B5EF4-FFF2-40B4-BE49-F238E27FC236}">
                <a16:creationId xmlns:a16="http://schemas.microsoft.com/office/drawing/2014/main" id="{F40AE2A3-1060-5F45-909D-C5C1BA6BEE99}"/>
              </a:ext>
            </a:extLst>
          </p:cNvPr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0A5B84CE-B8DF-154E-B9EC-2293824D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30539AE5-D6E6-EE41-AED3-F146AC666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6BA7F97A-56A3-0747-AA9F-004F2A6A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42950B2C-C2DB-4E4F-8949-140D95F90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AD195D6-4BBA-8943-9A6E-6C8D9CB0C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DB821031-CF17-C642-B921-3639028D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CEE97ED-D8DB-5244-8F9B-5CFCA6BC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54F33FA1-1851-5A42-BFB4-1E43B071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3311DED-78B5-484C-A721-7D49100ED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2" name="Gruppieren 37">
            <a:extLst>
              <a:ext uri="{FF2B5EF4-FFF2-40B4-BE49-F238E27FC236}">
                <a16:creationId xmlns:a16="http://schemas.microsoft.com/office/drawing/2014/main" id="{C5A9CBBB-3882-E249-8A00-9EC56E1DD17E}"/>
              </a:ext>
            </a:extLst>
          </p:cNvPr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3" name="Textfeld 38">
              <a:extLst>
                <a:ext uri="{FF2B5EF4-FFF2-40B4-BE49-F238E27FC236}">
                  <a16:creationId xmlns:a16="http://schemas.microsoft.com/office/drawing/2014/main" id="{A64C1798-DF89-1F41-B6E6-2EC81012BFB9}"/>
                </a:ext>
              </a:extLst>
            </p:cNvPr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34" name="Textfeld 39">
              <a:extLst>
                <a:ext uri="{FF2B5EF4-FFF2-40B4-BE49-F238E27FC236}">
                  <a16:creationId xmlns:a16="http://schemas.microsoft.com/office/drawing/2014/main" id="{8CD999D6-3E44-E841-B7DA-979DA5DC9AE2}"/>
                </a:ext>
              </a:extLst>
            </p:cNvPr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4D735664-06FF-DA40-B975-FDCA76B4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id="{CFEEE071-CB99-3144-BB3A-7EEEE23B0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7" name="Rectangle 8">
            <a:extLst>
              <a:ext uri="{FF2B5EF4-FFF2-40B4-BE49-F238E27FC236}">
                <a16:creationId xmlns:a16="http://schemas.microsoft.com/office/drawing/2014/main" id="{6757EB16-C34A-8E4D-AFEC-C29C4470E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7DAA5D4E-3A19-3347-8C23-E70DA2260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D3525130-0832-6D41-B837-02917F67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878BC927-DF92-B342-B884-43FA972D7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0B5ED223-01C6-F14B-BE80-A5CBF755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DCD2110E-2C1A-274F-9ABF-E7E8818C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ABA45961-8CB3-324A-9316-CF67FC73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3D53301B-AA02-8A4D-AEED-BD14E491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5F50326C-24E9-8A44-BFE0-8DEDBC873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A204E180-4127-FF4B-A892-0D32C88B0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DA787FB9-0D31-BE43-90AD-07093F9D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F0E77CAF-0A90-3D47-8204-79C0632ED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3BE03CF7-EA80-B540-91EE-9A2B24913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6BCB18CC-5E42-844A-8137-2EB4E065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5ACDCD0D-9B15-6645-98F8-A58FC5771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E366084B-DBC5-F641-88E1-4ACD95DB5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3" name="Grafik 58">
            <a:extLst>
              <a:ext uri="{FF2B5EF4-FFF2-40B4-BE49-F238E27FC236}">
                <a16:creationId xmlns:a16="http://schemas.microsoft.com/office/drawing/2014/main" id="{862716B7-9CD2-164B-B2C9-E0C74FFCC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54" name="Gerade Verbindung mit Pfeil 66">
            <a:extLst>
              <a:ext uri="{FF2B5EF4-FFF2-40B4-BE49-F238E27FC236}">
                <a16:creationId xmlns:a16="http://schemas.microsoft.com/office/drawing/2014/main" id="{BF241D10-CF5A-5447-8C89-5DA2DEEAE149}"/>
              </a:ext>
            </a:extLst>
          </p:cNvPr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9">
            <a:extLst>
              <a:ext uri="{FF2B5EF4-FFF2-40B4-BE49-F238E27FC236}">
                <a16:creationId xmlns:a16="http://schemas.microsoft.com/office/drawing/2014/main" id="{E03F135E-2F88-0348-8626-AAA4A5560797}"/>
              </a:ext>
            </a:extLst>
          </p:cNvPr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feld 70">
            <a:extLst>
              <a:ext uri="{FF2B5EF4-FFF2-40B4-BE49-F238E27FC236}">
                <a16:creationId xmlns:a16="http://schemas.microsoft.com/office/drawing/2014/main" id="{72FD96BB-91B8-BF45-AEE3-E5681C2EAF1B}"/>
              </a:ext>
            </a:extLst>
          </p:cNvPr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Gruppieren 78">
            <a:extLst>
              <a:ext uri="{FF2B5EF4-FFF2-40B4-BE49-F238E27FC236}">
                <a16:creationId xmlns:a16="http://schemas.microsoft.com/office/drawing/2014/main" id="{DBF93141-B8D3-B84F-8572-1C8E3BE2D86D}"/>
              </a:ext>
            </a:extLst>
          </p:cNvPr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58" name="Grafik 79">
              <a:extLst>
                <a:ext uri="{FF2B5EF4-FFF2-40B4-BE49-F238E27FC236}">
                  <a16:creationId xmlns:a16="http://schemas.microsoft.com/office/drawing/2014/main" id="{E57FB822-2129-2A4A-A397-034B791BE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AEEB1F2F-E0D0-6544-B88B-A1BE5030C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feld 81">
              <a:extLst>
                <a:ext uri="{FF2B5EF4-FFF2-40B4-BE49-F238E27FC236}">
                  <a16:creationId xmlns:a16="http://schemas.microsoft.com/office/drawing/2014/main" id="{543009A9-D28B-B443-B6E5-807DCC9761D1}"/>
                </a:ext>
              </a:extLst>
            </p:cNvPr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feld 82">
              <a:extLst>
                <a:ext uri="{FF2B5EF4-FFF2-40B4-BE49-F238E27FC236}">
                  <a16:creationId xmlns:a16="http://schemas.microsoft.com/office/drawing/2014/main" id="{B82EF04C-25BB-0245-B901-978B3E42BD49}"/>
                </a:ext>
              </a:extLst>
            </p:cNvPr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2" name="Textfeld 83">
            <a:extLst>
              <a:ext uri="{FF2B5EF4-FFF2-40B4-BE49-F238E27FC236}">
                <a16:creationId xmlns:a16="http://schemas.microsoft.com/office/drawing/2014/main" id="{0195CECF-C200-614A-B35F-822ACC3A002F}"/>
              </a:ext>
            </a:extLst>
          </p:cNvPr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feld 84">
            <a:extLst>
              <a:ext uri="{FF2B5EF4-FFF2-40B4-BE49-F238E27FC236}">
                <a16:creationId xmlns:a16="http://schemas.microsoft.com/office/drawing/2014/main" id="{405AFFFD-4C61-0148-86A9-A82994CCDBDC}"/>
              </a:ext>
            </a:extLst>
          </p:cNvPr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Freeform 16">
            <a:extLst>
              <a:ext uri="{FF2B5EF4-FFF2-40B4-BE49-F238E27FC236}">
                <a16:creationId xmlns:a16="http://schemas.microsoft.com/office/drawing/2014/main" id="{2248063A-D3B9-3244-B728-B19ABC6B0D35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9575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92">
            <a:extLst>
              <a:ext uri="{FF2B5EF4-FFF2-40B4-BE49-F238E27FC236}">
                <a16:creationId xmlns:a16="http://schemas.microsoft.com/office/drawing/2014/main" id="{53DCD271-7004-E842-80EE-1DFB4DB6E8D1}"/>
              </a:ext>
            </a:extLst>
          </p:cNvPr>
          <p:cNvSpPr txBox="1"/>
          <p:nvPr/>
        </p:nvSpPr>
        <p:spPr>
          <a:xfrm rot="1794054">
            <a:off x="5800395" y="363083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de-DE" sz="1400" baseline="-250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400" baseline="-250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90784393-DC76-2441-B308-37FEA3EF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2048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67" name="Gerade Verbindung 94">
            <a:extLst>
              <a:ext uri="{FF2B5EF4-FFF2-40B4-BE49-F238E27FC236}">
                <a16:creationId xmlns:a16="http://schemas.microsoft.com/office/drawing/2014/main" id="{0F1EF1BA-AD16-6A4D-8322-B977A170A587}"/>
              </a:ext>
            </a:extLst>
          </p:cNvPr>
          <p:cNvCxnSpPr/>
          <p:nvPr/>
        </p:nvCxnSpPr>
        <p:spPr>
          <a:xfrm flipH="1">
            <a:off x="1752853" y="5252806"/>
            <a:ext cx="814460" cy="2580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95">
            <a:extLst>
              <a:ext uri="{FF2B5EF4-FFF2-40B4-BE49-F238E27FC236}">
                <a16:creationId xmlns:a16="http://schemas.microsoft.com/office/drawing/2014/main" id="{A65786BA-6A5E-834D-8360-494717DFAC96}"/>
              </a:ext>
            </a:extLst>
          </p:cNvPr>
          <p:cNvCxnSpPr/>
          <p:nvPr/>
        </p:nvCxnSpPr>
        <p:spPr>
          <a:xfrm>
            <a:off x="1752853" y="5204920"/>
            <a:ext cx="724230" cy="30062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54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459FA77E-F156-D345-99E5-571E1332804B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New system model</a:t>
            </a:r>
          </a:p>
          <a:p>
            <a:pPr lvl="1"/>
            <a:r>
              <a:rPr lang="en-US" sz="1500" kern="0" dirty="0">
                <a:cs typeface="Times New Roman" panose="02020603050405020304" pitchFamily="18" charset="0"/>
              </a:rPr>
              <a:t>Mixed network between the conventional tags and </a:t>
            </a:r>
          </a:p>
          <a:p>
            <a:pPr lvl="1">
              <a:buFont typeface="Wingdings" pitchFamily="2" charset="2"/>
              <a:buNone/>
            </a:pPr>
            <a:r>
              <a:rPr lang="en-US" sz="1500" kern="0" dirty="0">
                <a:cs typeface="Times New Roman" panose="02020603050405020304" pitchFamily="18" charset="0"/>
              </a:rPr>
              <a:t>      and the new tags.</a:t>
            </a:r>
          </a:p>
          <a:p>
            <a:pPr lvl="1"/>
            <a:r>
              <a:rPr lang="en-US" sz="1500" kern="0" dirty="0">
                <a:cs typeface="Times New Roman" panose="02020603050405020304" pitchFamily="18" charset="0"/>
              </a:rPr>
              <a:t>Proposed RFID reader.</a:t>
            </a:r>
            <a:endParaRPr lang="en-US" sz="1500" kern="0" dirty="0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F1ED5E38-57BF-A344-8F0C-CED05F31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272654F-0E3B-A644-B1F8-5C46B71C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A0B030D1-651F-794F-935E-273BE8B1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EBB0D1A-8A61-6045-AEB0-321A2BF1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5B81A5C-B7E1-F744-B62B-61077A4F1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0E6499D-0D43-FF40-B060-BA1F5D46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ED799A75-BD3A-8244-8FA0-BF08D769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892" y="271541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9F017E3-3CE6-F64C-ABBB-6543EE87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71EF213-EF61-5141-B1B2-3309B586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DFB8FDB-F214-3F4B-8D8A-68A39999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9904DD87-3E66-DC4C-80EE-CB3D2C1A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2BB81A2-8DAC-B049-B7AC-D2A4820D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EB355CCC-B214-6141-B43B-616B1663E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65817F4E-1880-9143-96C4-796C94409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103D8D8-340C-CA42-818C-753E89D9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8B380A4-02F8-3A48-BB78-A22720C31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49128CD0-0919-4D42-9784-B954828CB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B6506366-DC8A-464B-B12F-F537F8D55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DCE11DFB-E68D-BD4D-9692-68A8F116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4A65BEF7-486A-1A4A-8FB4-E6009AEF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4229E717-CE4A-C943-B4E0-8011BB2C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268A9D2-4B94-8549-853B-3016FA23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E1FE4362-BD9F-5A42-8F8E-F2D5787BE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02F8A30F-F34E-584B-BDDD-8F28B972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1ECD476C-D8FE-5640-86F3-C0DEB28FD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Textfeld 40">
            <a:extLst>
              <a:ext uri="{FF2B5EF4-FFF2-40B4-BE49-F238E27FC236}">
                <a16:creationId xmlns:a16="http://schemas.microsoft.com/office/drawing/2014/main" id="{5268F5DB-F7AA-3B4C-8680-C1FD1CB2138D}"/>
              </a:ext>
            </a:extLst>
          </p:cNvPr>
          <p:cNvSpPr txBox="1"/>
          <p:nvPr/>
        </p:nvSpPr>
        <p:spPr>
          <a:xfrm>
            <a:off x="6990372" y="5733256"/>
            <a:ext cx="162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38" name="Textfeld 41">
            <a:extLst>
              <a:ext uri="{FF2B5EF4-FFF2-40B4-BE49-F238E27FC236}">
                <a16:creationId xmlns:a16="http://schemas.microsoft.com/office/drawing/2014/main" id="{B0EA7D66-07A7-EB48-A944-8C91ED5D2F7F}"/>
              </a:ext>
            </a:extLst>
          </p:cNvPr>
          <p:cNvSpPr txBox="1"/>
          <p:nvPr/>
        </p:nvSpPr>
        <p:spPr>
          <a:xfrm>
            <a:off x="6948264" y="5031204"/>
            <a:ext cx="194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Conventional</a:t>
            </a:r>
            <a:r>
              <a:rPr lang="de-DE" sz="1600" b="0" dirty="0">
                <a:latin typeface="Calibri" panose="020F0502020204030204" pitchFamily="34" charset="0"/>
                <a:cs typeface="Calibri" panose="020F0502020204030204" pitchFamily="34" charset="0"/>
              </a:rPr>
              <a:t> Tag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9E70A2E-59A8-FC43-AD73-FE43C129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485" y="5155017"/>
            <a:ext cx="200757" cy="164219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1FF865DE-73F0-D747-9C58-3E21A5601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544" y="5811974"/>
            <a:ext cx="192071" cy="21128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EF2A4B9C-CBDF-9842-B23F-608AFC92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858" y="5456687"/>
            <a:ext cx="200757" cy="1642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Textfeld 47">
            <a:extLst>
              <a:ext uri="{FF2B5EF4-FFF2-40B4-BE49-F238E27FC236}">
                <a16:creationId xmlns:a16="http://schemas.microsoft.com/office/drawing/2014/main" id="{822EDEB3-2C12-044D-B977-6D7A1ED107A2}"/>
              </a:ext>
            </a:extLst>
          </p:cNvPr>
          <p:cNvSpPr txBox="1"/>
          <p:nvPr/>
        </p:nvSpPr>
        <p:spPr>
          <a:xfrm>
            <a:off x="6984839" y="5370441"/>
            <a:ext cx="175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New Tag</a:t>
            </a:r>
          </a:p>
        </p:txBody>
      </p:sp>
      <p:sp>
        <p:nvSpPr>
          <p:cNvPr id="43" name="Rechteck 48">
            <a:extLst>
              <a:ext uri="{FF2B5EF4-FFF2-40B4-BE49-F238E27FC236}">
                <a16:creationId xmlns:a16="http://schemas.microsoft.com/office/drawing/2014/main" id="{0F9727B2-6236-7740-9D72-3ADC53D48210}"/>
              </a:ext>
            </a:extLst>
          </p:cNvPr>
          <p:cNvSpPr/>
          <p:nvPr/>
        </p:nvSpPr>
        <p:spPr>
          <a:xfrm>
            <a:off x="5724128" y="5093216"/>
            <a:ext cx="3132832" cy="1013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B4A4BABC-0469-9E4F-A464-809B10D2C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786" y="191790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106C2024-10EC-9344-BBF1-0486BF0BD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039" y="205975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9083D1CC-1086-6945-A1A2-F780A809E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111" y="2481216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C3558167-C2CF-CE47-B1DD-14E76647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557" y="2877552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819680C5-BB6E-CD4D-B007-222B3ADE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669" y="2106166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1AC96F08-D45A-A949-989F-00FD1ECB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241" y="262574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7E3A49CE-BAE7-4B48-8B7E-BD8E93DD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284" y="248121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A8319DC7-CABF-6F4E-A4CC-703C23DF9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090" y="314097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657F5107-C7D2-694A-B009-B623C4E7C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15" y="357535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DA152866-1E09-7541-8041-D5B1EDED6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785" y="319456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26D6A2B9-2CB3-BC48-AAD8-68931A11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520" y="3676468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87F7384-1D2F-874D-B32A-AC1195F2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169" y="3600321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759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C278882-991B-A54D-88EA-B73BD9FDC94A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500" kern="0"/>
              <a:t>Tag which received a valid ACK command replies</a:t>
            </a:r>
          </a:p>
          <a:p>
            <a:pPr marL="0" indent="0">
              <a:buFont typeface="Wingdings" pitchFamily="2" charset="2"/>
              <a:buNone/>
            </a:pPr>
            <a:r>
              <a:rPr lang="en-US" sz="1500" kern="0"/>
              <a:t>     with its EPC and goes to ACK state.</a:t>
            </a:r>
          </a:p>
          <a:p>
            <a:r>
              <a:rPr lang="en-US" sz="1500" kern="0"/>
              <a:t>Tags which receive invalid ACK command enter wait state.</a:t>
            </a:r>
          </a:p>
          <a:p>
            <a:endParaRPr lang="en-US" sz="1600" kern="0"/>
          </a:p>
          <a:p>
            <a:endParaRPr lang="en-US" sz="1600" kern="0"/>
          </a:p>
          <a:p>
            <a:pPr lvl="3"/>
            <a:endParaRPr lang="en-US" sz="14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</a:t>
            </a:r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  <a:endParaRPr lang="en-US" sz="1600" kern="0" dirty="0"/>
          </a:p>
        </p:txBody>
      </p: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C614A7A9-43FD-8244-B5E9-5BBAD57754AC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0">
            <a:extLst>
              <a:ext uri="{FF2B5EF4-FFF2-40B4-BE49-F238E27FC236}">
                <a16:creationId xmlns:a16="http://schemas.microsoft.com/office/drawing/2014/main" id="{B5A1199C-173E-C34A-A674-B0646C96859C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3" name="Textfeld 14">
            <a:extLst>
              <a:ext uri="{FF2B5EF4-FFF2-40B4-BE49-F238E27FC236}">
                <a16:creationId xmlns:a16="http://schemas.microsoft.com/office/drawing/2014/main" id="{AB55998D-4B9C-FA4B-AAF4-1253E9F92220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976E65-F0CA-E842-86AC-66A40E2F51E2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id="{3CCEA005-BB40-0247-9696-71A964CAE463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6" name="Gerade Verbindung mit Pfeil 17">
            <a:extLst>
              <a:ext uri="{FF2B5EF4-FFF2-40B4-BE49-F238E27FC236}">
                <a16:creationId xmlns:a16="http://schemas.microsoft.com/office/drawing/2014/main" id="{4CBBF504-C037-1A4C-8270-C7D495BDA26E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9">
            <a:extLst>
              <a:ext uri="{FF2B5EF4-FFF2-40B4-BE49-F238E27FC236}">
                <a16:creationId xmlns:a16="http://schemas.microsoft.com/office/drawing/2014/main" id="{5B11540B-1565-A543-AB46-4DED90F11BF9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20">
            <a:extLst>
              <a:ext uri="{FF2B5EF4-FFF2-40B4-BE49-F238E27FC236}">
                <a16:creationId xmlns:a16="http://schemas.microsoft.com/office/drawing/2014/main" id="{DD88474D-022D-B44F-85E2-1436320398FE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1">
            <a:extLst>
              <a:ext uri="{FF2B5EF4-FFF2-40B4-BE49-F238E27FC236}">
                <a16:creationId xmlns:a16="http://schemas.microsoft.com/office/drawing/2014/main" id="{E671E2B9-464C-E84F-8D88-4D8F7418CDC6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26">
            <a:extLst>
              <a:ext uri="{FF2B5EF4-FFF2-40B4-BE49-F238E27FC236}">
                <a16:creationId xmlns:a16="http://schemas.microsoft.com/office/drawing/2014/main" id="{5856D74D-238E-224A-9BBD-D3A67F87463A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1" name="Textfeld 27">
            <a:extLst>
              <a:ext uri="{FF2B5EF4-FFF2-40B4-BE49-F238E27FC236}">
                <a16:creationId xmlns:a16="http://schemas.microsoft.com/office/drawing/2014/main" id="{372F9982-1461-8044-BBC6-B4066EA53618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2" name="Textfeld 28">
            <a:extLst>
              <a:ext uri="{FF2B5EF4-FFF2-40B4-BE49-F238E27FC236}">
                <a16:creationId xmlns:a16="http://schemas.microsoft.com/office/drawing/2014/main" id="{5A454C2B-71C1-BB40-99F1-21428EB0D0A1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3" name="Textfeld 29">
            <a:extLst>
              <a:ext uri="{FF2B5EF4-FFF2-40B4-BE49-F238E27FC236}">
                <a16:creationId xmlns:a16="http://schemas.microsoft.com/office/drawing/2014/main" id="{7808E517-862A-1549-B530-629E9E7DFD48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4" name="Gerade Verbindung mit Pfeil 30">
            <a:extLst>
              <a:ext uri="{FF2B5EF4-FFF2-40B4-BE49-F238E27FC236}">
                <a16:creationId xmlns:a16="http://schemas.microsoft.com/office/drawing/2014/main" id="{F09ED111-25C3-7E45-A813-2500BC27519B}"/>
              </a:ext>
            </a:extLst>
          </p:cNvPr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2">
            <a:extLst>
              <a:ext uri="{FF2B5EF4-FFF2-40B4-BE49-F238E27FC236}">
                <a16:creationId xmlns:a16="http://schemas.microsoft.com/office/drawing/2014/main" id="{43A79F3A-F145-744B-A7D1-EA72084719DA}"/>
              </a:ext>
            </a:extLst>
          </p:cNvPr>
          <p:cNvCxnSpPr/>
          <p:nvPr/>
        </p:nvCxnSpPr>
        <p:spPr>
          <a:xfrm flipH="1">
            <a:off x="5371403" y="3645024"/>
            <a:ext cx="308903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37">
            <a:extLst>
              <a:ext uri="{FF2B5EF4-FFF2-40B4-BE49-F238E27FC236}">
                <a16:creationId xmlns:a16="http://schemas.microsoft.com/office/drawing/2014/main" id="{CBE39AA2-5642-834A-8DE0-3067DCA490A6}"/>
              </a:ext>
            </a:extLst>
          </p:cNvPr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7" name="Pfeil nach rechts 4">
            <a:extLst>
              <a:ext uri="{FF2B5EF4-FFF2-40B4-BE49-F238E27FC236}">
                <a16:creationId xmlns:a16="http://schemas.microsoft.com/office/drawing/2014/main" id="{ED23A237-078F-C84E-B4A0-08122EB46FE5}"/>
              </a:ext>
            </a:extLst>
          </p:cNvPr>
          <p:cNvSpPr/>
          <p:nvPr/>
        </p:nvSpPr>
        <p:spPr>
          <a:xfrm rot="10800000">
            <a:off x="8542710" y="3522953"/>
            <a:ext cx="26749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41">
            <a:extLst>
              <a:ext uri="{FF2B5EF4-FFF2-40B4-BE49-F238E27FC236}">
                <a16:creationId xmlns:a16="http://schemas.microsoft.com/office/drawing/2014/main" id="{167F2FDC-8DAB-C148-ADBA-3D21598D0241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33">
            <a:extLst>
              <a:ext uri="{FF2B5EF4-FFF2-40B4-BE49-F238E27FC236}">
                <a16:creationId xmlns:a16="http://schemas.microsoft.com/office/drawing/2014/main" id="{416CE57A-E613-2D4D-B056-3C04F4D3C3FB}"/>
              </a:ext>
            </a:extLst>
          </p:cNvPr>
          <p:cNvSpPr txBox="1"/>
          <p:nvPr/>
        </p:nvSpPr>
        <p:spPr>
          <a:xfrm rot="21339161">
            <a:off x="6310379" y="3492812"/>
            <a:ext cx="102784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Grafik 35">
            <a:extLst>
              <a:ext uri="{FF2B5EF4-FFF2-40B4-BE49-F238E27FC236}">
                <a16:creationId xmlns:a16="http://schemas.microsoft.com/office/drawing/2014/main" id="{CD9EE87A-C7E4-514F-BD7E-D89B76D37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7496"/>
            <a:ext cx="4274459" cy="2189104"/>
          </a:xfrm>
          <a:prstGeom prst="rect">
            <a:avLst/>
          </a:prstGeom>
        </p:spPr>
      </p:pic>
      <p:sp>
        <p:nvSpPr>
          <p:cNvPr id="31" name="Textfeld 5">
            <a:extLst>
              <a:ext uri="{FF2B5EF4-FFF2-40B4-BE49-F238E27FC236}">
                <a16:creationId xmlns:a16="http://schemas.microsoft.com/office/drawing/2014/main" id="{35A8A89F-E4ED-214D-A3D2-8FDFA22599C2}"/>
              </a:ext>
            </a:extLst>
          </p:cNvPr>
          <p:cNvSpPr txBox="1"/>
          <p:nvPr/>
        </p:nvSpPr>
        <p:spPr>
          <a:xfrm>
            <a:off x="8604448" y="3230665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1800" b="0" dirty="0"/>
          </a:p>
        </p:txBody>
      </p:sp>
      <p:sp>
        <p:nvSpPr>
          <p:cNvPr id="32" name="Textfeld 6">
            <a:extLst>
              <a:ext uri="{FF2B5EF4-FFF2-40B4-BE49-F238E27FC236}">
                <a16:creationId xmlns:a16="http://schemas.microsoft.com/office/drawing/2014/main" id="{1A652A92-F6F3-8047-9743-A1127CD3006B}"/>
              </a:ext>
            </a:extLst>
          </p:cNvPr>
          <p:cNvSpPr txBox="1"/>
          <p:nvPr/>
        </p:nvSpPr>
        <p:spPr>
          <a:xfrm>
            <a:off x="7581249" y="3831431"/>
            <a:ext cx="89614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(R</a:t>
            </a:r>
            <a:r>
              <a:rPr lang="en-US" sz="12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sol</a:t>
            </a:r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-1) tags</a:t>
            </a:r>
          </a:p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Wait state</a:t>
            </a:r>
          </a:p>
        </p:txBody>
      </p:sp>
      <p:sp>
        <p:nvSpPr>
          <p:cNvPr id="33" name="Textfeld 7">
            <a:extLst>
              <a:ext uri="{FF2B5EF4-FFF2-40B4-BE49-F238E27FC236}">
                <a16:creationId xmlns:a16="http://schemas.microsoft.com/office/drawing/2014/main" id="{0474A972-D457-BC4A-B8EA-677621615A9F}"/>
              </a:ext>
            </a:extLst>
          </p:cNvPr>
          <p:cNvSpPr txBox="1"/>
          <p:nvPr/>
        </p:nvSpPr>
        <p:spPr>
          <a:xfrm>
            <a:off x="5305564" y="4005064"/>
            <a:ext cx="77797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First tag </a:t>
            </a:r>
          </a:p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ACK state</a:t>
            </a:r>
          </a:p>
        </p:txBody>
      </p:sp>
    </p:spTree>
    <p:extLst>
      <p:ext uri="{BB962C8B-B14F-4D97-AF65-F5344CB8AC3E}">
        <p14:creationId xmlns:p14="http://schemas.microsoft.com/office/powerpoint/2010/main" val="3427442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779F57CC-290C-2440-BAE7-A35B1A23FA9D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K tags collided slot:</a:t>
            </a:r>
          </a:p>
          <a:p>
            <a:pPr lvl="1"/>
            <a:r>
              <a:rPr lang="en-US" sz="1600" kern="0" dirty="0"/>
              <a:t>Conventional tags choose the conventional pilot (P</a:t>
            </a:r>
            <a:r>
              <a:rPr lang="en-US" sz="1600" kern="0" baseline="-25000" dirty="0"/>
              <a:t>1</a:t>
            </a:r>
            <a:r>
              <a:rPr lang="en-US" sz="1600" kern="0" dirty="0"/>
              <a:t>)</a:t>
            </a:r>
          </a:p>
          <a:p>
            <a:pPr lvl="2"/>
            <a:r>
              <a:rPr lang="en-US" sz="1600" kern="0" dirty="0"/>
              <a:t>12-bits zeros for synchronization</a:t>
            </a:r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lvl="1"/>
            <a:r>
              <a:rPr lang="en-US" sz="1600" kern="0" dirty="0"/>
              <a:t>Each new tag chooses random pilot.</a:t>
            </a:r>
          </a:p>
          <a:p>
            <a:pPr lvl="2"/>
            <a:r>
              <a:rPr lang="en-US" sz="1500" kern="0" dirty="0"/>
              <a:t>4-bits zeros for synchronization</a:t>
            </a:r>
          </a:p>
          <a:p>
            <a:pPr lvl="2"/>
            <a:r>
              <a:rPr lang="en-US" sz="1500" kern="0" dirty="0"/>
              <a:t>8-bits orthogonal pilots for channel estimation</a:t>
            </a:r>
          </a:p>
          <a:p>
            <a:endParaRPr lang="en-US" sz="1600" kern="0" dirty="0"/>
          </a:p>
          <a:p>
            <a:pPr lvl="3"/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graphicFrame>
        <p:nvGraphicFramePr>
          <p:cNvPr id="12" name="Tabelle 23">
            <a:extLst>
              <a:ext uri="{FF2B5EF4-FFF2-40B4-BE49-F238E27FC236}">
                <a16:creationId xmlns:a16="http://schemas.microsoft.com/office/drawing/2014/main" id="{ABDCD5B8-E3B4-D141-B366-8E17757BCB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1680" y="4509120"/>
          <a:ext cx="1656184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000" baseline="-25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0 0 0 0 0 0 0 0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0 0 0 1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0 0 0 1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0 1 0 0 0 1 0 0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0 1 0 1 0 1 0 1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1 0 1 0 1 0 1 0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1 0 1 1 1 0 1 1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1 1 1 0 1 1 1 0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1 1 1 1 1 1 1 1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" name="Grafik 24">
            <a:extLst>
              <a:ext uri="{FF2B5EF4-FFF2-40B4-BE49-F238E27FC236}">
                <a16:creationId xmlns:a16="http://schemas.microsoft.com/office/drawing/2014/main" id="{49F9600C-C0CC-324E-B218-AB9B6F44F4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2161829"/>
            <a:ext cx="2815627" cy="429252"/>
          </a:xfrm>
          <a:prstGeom prst="rect">
            <a:avLst/>
          </a:prstGeom>
        </p:spPr>
      </p:pic>
      <p:pic>
        <p:nvPicPr>
          <p:cNvPr id="14" name="Grafik 33">
            <a:extLst>
              <a:ext uri="{FF2B5EF4-FFF2-40B4-BE49-F238E27FC236}">
                <a16:creationId xmlns:a16="http://schemas.microsoft.com/office/drawing/2014/main" id="{3EF8E374-9D28-FA46-B6CE-DB9776BD6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80932"/>
            <a:ext cx="2801123" cy="543278"/>
          </a:xfrm>
          <a:prstGeom prst="rect">
            <a:avLst/>
          </a:prstGeom>
        </p:spPr>
      </p:pic>
      <p:sp>
        <p:nvSpPr>
          <p:cNvPr id="15" name="Textfeld 39">
            <a:extLst>
              <a:ext uri="{FF2B5EF4-FFF2-40B4-BE49-F238E27FC236}">
                <a16:creationId xmlns:a16="http://schemas.microsoft.com/office/drawing/2014/main" id="{8CA91560-CF75-8E4D-AC73-34B8BDE9846A}"/>
              </a:ext>
            </a:extLst>
          </p:cNvPr>
          <p:cNvSpPr txBox="1"/>
          <p:nvPr/>
        </p:nvSpPr>
        <p:spPr>
          <a:xfrm>
            <a:off x="1490286" y="5978540"/>
            <a:ext cx="252028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8-bits orthogonal pilot [J.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Kaitovic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2012]</a:t>
            </a:r>
          </a:p>
        </p:txBody>
      </p:sp>
      <p:cxnSp>
        <p:nvCxnSpPr>
          <p:cNvPr id="16" name="Gerade Verbindung mit Pfeil 37">
            <a:extLst>
              <a:ext uri="{FF2B5EF4-FFF2-40B4-BE49-F238E27FC236}">
                <a16:creationId xmlns:a16="http://schemas.microsoft.com/office/drawing/2014/main" id="{2B4A61B0-D883-F14B-B704-312B33ADECAF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40">
            <a:extLst>
              <a:ext uri="{FF2B5EF4-FFF2-40B4-BE49-F238E27FC236}">
                <a16:creationId xmlns:a16="http://schemas.microsoft.com/office/drawing/2014/main" id="{69D148AC-0937-3B46-B208-0AFA43E0BAF0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8" name="Textfeld 41">
            <a:extLst>
              <a:ext uri="{FF2B5EF4-FFF2-40B4-BE49-F238E27FC236}">
                <a16:creationId xmlns:a16="http://schemas.microsoft.com/office/drawing/2014/main" id="{DA907CEE-6A26-494A-A15F-9A56824CE7D5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9" name="Textfeld 42">
            <a:extLst>
              <a:ext uri="{FF2B5EF4-FFF2-40B4-BE49-F238E27FC236}">
                <a16:creationId xmlns:a16="http://schemas.microsoft.com/office/drawing/2014/main" id="{8A688C04-7966-A048-9F91-E013D8182CA3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20" name="Textfeld 43">
            <a:extLst>
              <a:ext uri="{FF2B5EF4-FFF2-40B4-BE49-F238E27FC236}">
                <a16:creationId xmlns:a16="http://schemas.microsoft.com/office/drawing/2014/main" id="{F44AC6D3-F7CF-7C4D-BD35-8F608AFE4753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21" name="Gerade Verbindung mit Pfeil 44">
            <a:extLst>
              <a:ext uri="{FF2B5EF4-FFF2-40B4-BE49-F238E27FC236}">
                <a16:creationId xmlns:a16="http://schemas.microsoft.com/office/drawing/2014/main" id="{CD5887A3-894C-B34E-92BC-ACF7FB18AA23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45">
            <a:extLst>
              <a:ext uri="{FF2B5EF4-FFF2-40B4-BE49-F238E27FC236}">
                <a16:creationId xmlns:a16="http://schemas.microsoft.com/office/drawing/2014/main" id="{1944CC8E-D199-FB4D-BE1C-F7D5A0A9E0B6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46">
            <a:extLst>
              <a:ext uri="{FF2B5EF4-FFF2-40B4-BE49-F238E27FC236}">
                <a16:creationId xmlns:a16="http://schemas.microsoft.com/office/drawing/2014/main" id="{90875D1D-5D3D-E044-AF5D-7B934FC4A440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7">
            <a:extLst>
              <a:ext uri="{FF2B5EF4-FFF2-40B4-BE49-F238E27FC236}">
                <a16:creationId xmlns:a16="http://schemas.microsoft.com/office/drawing/2014/main" id="{798FC037-F7D2-304D-AAFA-9CFBCD6D2FB1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48">
            <a:extLst>
              <a:ext uri="{FF2B5EF4-FFF2-40B4-BE49-F238E27FC236}">
                <a16:creationId xmlns:a16="http://schemas.microsoft.com/office/drawing/2014/main" id="{60D78D65-4796-164D-9240-DEDE453DF854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6" name="Textfeld 49">
            <a:extLst>
              <a:ext uri="{FF2B5EF4-FFF2-40B4-BE49-F238E27FC236}">
                <a16:creationId xmlns:a16="http://schemas.microsoft.com/office/drawing/2014/main" id="{EC26C043-8127-F74D-95F7-477D3E853093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7" name="Textfeld 50">
            <a:extLst>
              <a:ext uri="{FF2B5EF4-FFF2-40B4-BE49-F238E27FC236}">
                <a16:creationId xmlns:a16="http://schemas.microsoft.com/office/drawing/2014/main" id="{C7687CD6-5978-7041-AFFB-956FD4C8A911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8" name="Textfeld 51">
            <a:extLst>
              <a:ext uri="{FF2B5EF4-FFF2-40B4-BE49-F238E27FC236}">
                <a16:creationId xmlns:a16="http://schemas.microsoft.com/office/drawing/2014/main" id="{75A1EB30-5D1B-DE4C-86B8-02C061F6163D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9" name="Gerade Verbindung mit Pfeil 60">
            <a:extLst>
              <a:ext uri="{FF2B5EF4-FFF2-40B4-BE49-F238E27FC236}">
                <a16:creationId xmlns:a16="http://schemas.microsoft.com/office/drawing/2014/main" id="{08DE884C-08D6-F441-B71F-FFD4702B2DAF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AD7978-BD32-E342-8602-DA36BAF30897}"/>
              </a:ext>
            </a:extLst>
          </p:cNvPr>
          <p:cNvCxnSpPr/>
          <p:nvPr/>
        </p:nvCxnSpPr>
        <p:spPr>
          <a:xfrm>
            <a:off x="2357422" y="4000504"/>
            <a:ext cx="1000132" cy="500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C0380-539F-4346-9549-D3432481F98C}"/>
              </a:ext>
            </a:extLst>
          </p:cNvPr>
          <p:cNvCxnSpPr/>
          <p:nvPr/>
        </p:nvCxnSpPr>
        <p:spPr>
          <a:xfrm rot="16200000" flipH="1">
            <a:off x="1428728" y="4214818"/>
            <a:ext cx="500066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ED79DF-A8B6-0E4A-BD4C-5714C5342300}"/>
              </a:ext>
            </a:extLst>
          </p:cNvPr>
          <p:cNvCxnSpPr/>
          <p:nvPr/>
        </p:nvCxnSpPr>
        <p:spPr>
          <a:xfrm>
            <a:off x="1357258" y="4572008"/>
            <a:ext cx="35722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CF9B2D-FE43-474D-9559-1660D4CEBBAE}"/>
              </a:ext>
            </a:extLst>
          </p:cNvPr>
          <p:cNvSpPr txBox="1"/>
          <p:nvPr/>
        </p:nvSpPr>
        <p:spPr>
          <a:xfrm>
            <a:off x="64444" y="4429132"/>
            <a:ext cx="136428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Calibri" pitchFamily="34" charset="0"/>
              </a:rPr>
              <a:t>Conventional pilot</a:t>
            </a:r>
          </a:p>
        </p:txBody>
      </p:sp>
    </p:spTree>
    <p:extLst>
      <p:ext uri="{BB962C8B-B14F-4D97-AF65-F5344CB8AC3E}">
        <p14:creationId xmlns:p14="http://schemas.microsoft.com/office/powerpoint/2010/main" val="1397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5F031F7-2D21-914E-8711-27B3B2610177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Extracts each RN16 corresponding to each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single pilot reply.</a:t>
            </a:r>
          </a:p>
          <a:p>
            <a:r>
              <a:rPr lang="en-US" sz="1600" kern="0" dirty="0"/>
              <a:t>Counts the number of recovered tags (</a:t>
            </a:r>
            <a:r>
              <a:rPr lang="en-US" sz="1600" kern="0" dirty="0" err="1"/>
              <a:t>R</a:t>
            </a:r>
            <a:r>
              <a:rPr lang="en-US" sz="1600" kern="0" baseline="-25000" dirty="0" err="1"/>
              <a:t>sol</a:t>
            </a:r>
            <a:r>
              <a:rPr lang="en-US" sz="1600" kern="0" dirty="0"/>
              <a:t>).</a:t>
            </a:r>
          </a:p>
          <a:p>
            <a:r>
              <a:rPr lang="en-US" sz="1500" kern="0" dirty="0"/>
              <a:t>recognizes if one of the replies is a conventional pilot or not:</a:t>
            </a:r>
          </a:p>
          <a:p>
            <a:pPr lvl="1"/>
            <a:r>
              <a:rPr lang="en-US" sz="1500" kern="0" dirty="0"/>
              <a:t>If yes, acknowledges the conventional tag first.</a:t>
            </a:r>
          </a:p>
          <a:p>
            <a:pPr lvl="1"/>
            <a:r>
              <a:rPr lang="en-US" sz="1500" kern="0" dirty="0"/>
              <a:t>If no, start from the weakest reply to the strongest. </a:t>
            </a:r>
          </a:p>
          <a:p>
            <a:r>
              <a:rPr lang="en-US" sz="1600" kern="0" dirty="0"/>
              <a:t>Acknowledgement command:</a:t>
            </a:r>
          </a:p>
          <a:p>
            <a:pPr lvl="1"/>
            <a:r>
              <a:rPr lang="en-US" sz="1600" kern="0" dirty="0"/>
              <a:t>The reader transmits ACK command corresponding</a:t>
            </a:r>
          </a:p>
          <a:p>
            <a:pPr marL="180975" lvl="1" indent="0">
              <a:buFont typeface="Wingdings" pitchFamily="2" charset="2"/>
              <a:buNone/>
            </a:pPr>
            <a:r>
              <a:rPr lang="en-US" sz="1600" kern="0" dirty="0"/>
              <a:t>    to one of the recovered RN16s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lvl="3"/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cxnSp>
        <p:nvCxnSpPr>
          <p:cNvPr id="12" name="Gerade Verbindung mit Pfeil 12">
            <a:extLst>
              <a:ext uri="{FF2B5EF4-FFF2-40B4-BE49-F238E27FC236}">
                <a16:creationId xmlns:a16="http://schemas.microsoft.com/office/drawing/2014/main" id="{3FAA14B4-130D-F34C-8AF2-3B085C5D2FD8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0">
            <a:extLst>
              <a:ext uri="{FF2B5EF4-FFF2-40B4-BE49-F238E27FC236}">
                <a16:creationId xmlns:a16="http://schemas.microsoft.com/office/drawing/2014/main" id="{45E5933C-10B1-9449-8994-D18DD4AB9F53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4" name="Textfeld 14">
            <a:extLst>
              <a:ext uri="{FF2B5EF4-FFF2-40B4-BE49-F238E27FC236}">
                <a16:creationId xmlns:a16="http://schemas.microsoft.com/office/drawing/2014/main" id="{1A5C2E38-929E-0A47-BE09-79EE1D7F803F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5" name="Textfeld 13">
            <a:extLst>
              <a:ext uri="{FF2B5EF4-FFF2-40B4-BE49-F238E27FC236}">
                <a16:creationId xmlns:a16="http://schemas.microsoft.com/office/drawing/2014/main" id="{B4117CFD-64E2-5941-8032-7A8EB12F419D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6" name="Textfeld 16">
            <a:extLst>
              <a:ext uri="{FF2B5EF4-FFF2-40B4-BE49-F238E27FC236}">
                <a16:creationId xmlns:a16="http://schemas.microsoft.com/office/drawing/2014/main" id="{A87265AC-0D5B-B74D-8D96-C97964491CA5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7" name="Gerade Verbindung mit Pfeil 17">
            <a:extLst>
              <a:ext uri="{FF2B5EF4-FFF2-40B4-BE49-F238E27FC236}">
                <a16:creationId xmlns:a16="http://schemas.microsoft.com/office/drawing/2014/main" id="{42655F02-20B5-6241-BE0A-F894DBECB1B1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9">
            <a:extLst>
              <a:ext uri="{FF2B5EF4-FFF2-40B4-BE49-F238E27FC236}">
                <a16:creationId xmlns:a16="http://schemas.microsoft.com/office/drawing/2014/main" id="{5A435D19-3D0B-FE48-8D7E-1241EF45F037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0">
            <a:extLst>
              <a:ext uri="{FF2B5EF4-FFF2-40B4-BE49-F238E27FC236}">
                <a16:creationId xmlns:a16="http://schemas.microsoft.com/office/drawing/2014/main" id="{070E67BE-7839-7F45-A54A-7AC1CC53EFC6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21">
            <a:extLst>
              <a:ext uri="{FF2B5EF4-FFF2-40B4-BE49-F238E27FC236}">
                <a16:creationId xmlns:a16="http://schemas.microsoft.com/office/drawing/2014/main" id="{D440249B-B94A-F04A-91F4-AEF508DCBE93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6">
            <a:extLst>
              <a:ext uri="{FF2B5EF4-FFF2-40B4-BE49-F238E27FC236}">
                <a16:creationId xmlns:a16="http://schemas.microsoft.com/office/drawing/2014/main" id="{FA7BF0D0-EB3B-D043-B185-B0EE8BCD5B47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2" name="Textfeld 27">
            <a:extLst>
              <a:ext uri="{FF2B5EF4-FFF2-40B4-BE49-F238E27FC236}">
                <a16:creationId xmlns:a16="http://schemas.microsoft.com/office/drawing/2014/main" id="{12DC2C6A-0E10-DC43-AE0A-3539D94D6D58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3" name="Textfeld 28">
            <a:extLst>
              <a:ext uri="{FF2B5EF4-FFF2-40B4-BE49-F238E27FC236}">
                <a16:creationId xmlns:a16="http://schemas.microsoft.com/office/drawing/2014/main" id="{60F99B82-520C-B046-86B7-C2107639D3AE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4" name="Textfeld 29">
            <a:extLst>
              <a:ext uri="{FF2B5EF4-FFF2-40B4-BE49-F238E27FC236}">
                <a16:creationId xmlns:a16="http://schemas.microsoft.com/office/drawing/2014/main" id="{21D04906-0405-304F-A5CA-26C11B750546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5" name="Gerade Verbindung mit Pfeil 30">
            <a:extLst>
              <a:ext uri="{FF2B5EF4-FFF2-40B4-BE49-F238E27FC236}">
                <a16:creationId xmlns:a16="http://schemas.microsoft.com/office/drawing/2014/main" id="{52DC78EF-C597-CD46-AC5D-891ADA29AAD9}"/>
              </a:ext>
            </a:extLst>
          </p:cNvPr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37">
            <a:extLst>
              <a:ext uri="{FF2B5EF4-FFF2-40B4-BE49-F238E27FC236}">
                <a16:creationId xmlns:a16="http://schemas.microsoft.com/office/drawing/2014/main" id="{A7E76B96-4EBC-4C47-B809-10471597ED41}"/>
              </a:ext>
            </a:extLst>
          </p:cNvPr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7" name="Pfeil nach rechts 4">
            <a:extLst>
              <a:ext uri="{FF2B5EF4-FFF2-40B4-BE49-F238E27FC236}">
                <a16:creationId xmlns:a16="http://schemas.microsoft.com/office/drawing/2014/main" id="{C78296F9-C85E-AF4E-8F52-38103AB9B16F}"/>
              </a:ext>
            </a:extLst>
          </p:cNvPr>
          <p:cNvSpPr/>
          <p:nvPr/>
        </p:nvSpPr>
        <p:spPr>
          <a:xfrm>
            <a:off x="5076056" y="2996952"/>
            <a:ext cx="26749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41">
            <a:extLst>
              <a:ext uri="{FF2B5EF4-FFF2-40B4-BE49-F238E27FC236}">
                <a16:creationId xmlns:a16="http://schemas.microsoft.com/office/drawing/2014/main" id="{D471BD8C-8E13-C24C-9EF0-ED46BFA174C4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D151C0E-59E9-2F46-AF1C-59C72186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3C9750A-AA87-2E47-8558-247EC1AA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0EFB3EA-FB08-4B4B-B095-A899EC69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A5F0276-E573-A94A-A747-D8B8FAF0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300C3E2-4F0A-A348-80E4-87D22C46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EBE7143-E7D9-3B4F-BAB4-F567AC77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CCD491E-6F86-A84A-A86A-890DBD945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969FB24-30DD-AE43-B087-A1E5D736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0938C8A7-0012-2A48-BD78-C2B003A2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75E186B-0B52-3445-9F42-4B659D0F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8AB2B149-E7C6-0B43-B17C-B4F472B92A3F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820E9347-4DC2-B840-89E1-7FC48F1D906C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D91FC7B-CE3A-3744-9080-C2088D64E054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B0F2FC9D-D23F-E746-89FB-76F7E8ECF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3333DAD4-BF55-BB4E-A4FF-5BEAAF10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1E246565-E547-024D-8BBD-D5E7A8CC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2B0ACBE-3888-BC44-B379-AB15F527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65C51CC-6E2C-C54C-AFAE-4E12B8B1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F43164D0-1DE2-FE40-A425-7E7DC847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63039BC-318C-DE4C-9D82-71468AD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B66E1E39-BA24-BE43-BB31-CC7DD4D5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576CA44-4023-8942-AEF2-D2D9BD8B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F93A749-6233-9D41-ABB8-0B31EFA9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576F77ED-5B26-BD49-BC26-04B71DBF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336EC267-19F2-2044-8D5D-458FF967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3FCF3C17-C385-8848-AFA1-39098E51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0853F69-5D47-C643-9FF6-082CCF53A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3C3250D-B8D6-CD47-A026-5057B11B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9C03A24-CC0B-854E-B7B0-64E98158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C4017142-44EF-9146-B25D-0FED25B4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6FD00BD-C8BC-514E-8251-29DA161B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0AF195BC-B1C8-7E4A-87A6-E431492EA9D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1"/>
            <a:r>
              <a:rPr lang="en-US" sz="1600" kern="0"/>
              <a:t>Empty slot</a:t>
            </a:r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Textfeld 38">
            <a:extLst>
              <a:ext uri="{FF2B5EF4-FFF2-40B4-BE49-F238E27FC236}">
                <a16:creationId xmlns:a16="http://schemas.microsoft.com/office/drawing/2014/main" id="{D37E05F4-4EFA-1B45-9C69-3B5C43AD474A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No Answer</a:t>
            </a:r>
          </a:p>
        </p:txBody>
      </p:sp>
      <p:grpSp>
        <p:nvGrpSpPr>
          <p:cNvPr id="45" name="Gruppieren 80">
            <a:extLst>
              <a:ext uri="{FF2B5EF4-FFF2-40B4-BE49-F238E27FC236}">
                <a16:creationId xmlns:a16="http://schemas.microsoft.com/office/drawing/2014/main" id="{ECD9BDA3-6542-CA4E-A2E3-565A07BA4B92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277BB906-6CD2-FE44-9C5B-2490270650D0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DED82158-1D8D-A242-86A7-EC5A3527CDB3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89D87DA-3080-9B4D-AA29-8F2E03585D2F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D584B3C1-1E27-314C-A698-969881CF2E16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04051DCD-9886-CD4D-8545-9C21C6555986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CE0D628C-0CA5-1C47-839F-D4FAD204744D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920BC9D7-6582-FA4D-898C-B10D88ACD46D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7E579BEA-45AF-D043-80F0-D7C9E1C81F25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FCB9DC90-E914-D247-8C3D-12109565388D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Gerade Verbindung mit Pfeil 70">
            <a:extLst>
              <a:ext uri="{FF2B5EF4-FFF2-40B4-BE49-F238E27FC236}">
                <a16:creationId xmlns:a16="http://schemas.microsoft.com/office/drawing/2014/main" id="{50D86B37-760B-DC48-973C-244ED8A8C779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71">
            <a:extLst>
              <a:ext uri="{FF2B5EF4-FFF2-40B4-BE49-F238E27FC236}">
                <a16:creationId xmlns:a16="http://schemas.microsoft.com/office/drawing/2014/main" id="{06471330-8885-AC47-BC05-90CD8C9EFFA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>
                <a:solidFill>
                  <a:srgbClr val="000364"/>
                </a:solidFill>
                <a:latin typeface="+mn-lt"/>
              </a:rPr>
              <a:t>L</a:t>
            </a:r>
            <a:endParaRPr lang="en-US" b="0" i="1" dirty="0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7" name="Rectangle 31">
            <a:extLst>
              <a:ext uri="{FF2B5EF4-FFF2-40B4-BE49-F238E27FC236}">
                <a16:creationId xmlns:a16="http://schemas.microsoft.com/office/drawing/2014/main" id="{343C9B9F-F0EB-404F-91BF-57E3E2F21B01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107">
            <a:extLst>
              <a:ext uri="{FF2B5EF4-FFF2-40B4-BE49-F238E27FC236}">
                <a16:creationId xmlns:a16="http://schemas.microsoft.com/office/drawing/2014/main" id="{B7EC48C4-7555-D947-B309-3876284F59F3}"/>
              </a:ext>
            </a:extLst>
          </p:cNvPr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A17F60EE-38A3-7045-8FE2-8198ED80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Gerade Verbindung mit Pfeil 75">
            <a:extLst>
              <a:ext uri="{FF2B5EF4-FFF2-40B4-BE49-F238E27FC236}">
                <a16:creationId xmlns:a16="http://schemas.microsoft.com/office/drawing/2014/main" id="{87D91CC6-653D-734B-A1E7-C0C314967C76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76">
            <a:extLst>
              <a:ext uri="{FF2B5EF4-FFF2-40B4-BE49-F238E27FC236}">
                <a16:creationId xmlns:a16="http://schemas.microsoft.com/office/drawing/2014/main" id="{7856E706-14FF-C64B-BEEE-E1789DE6EBD0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</p:spTree>
    <p:extLst>
      <p:ext uri="{BB962C8B-B14F-4D97-AF65-F5344CB8AC3E}">
        <p14:creationId xmlns:p14="http://schemas.microsoft.com/office/powerpoint/2010/main" val="415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745D959E-0F2A-0F41-88D8-3DCC4A908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500" kern="0" dirty="0"/>
                  <a:t>Reader repeat ACK command until finishing all the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500" kern="0" dirty="0"/>
                  <a:t>   extracted RN16s (pseudo parallel slot).</a:t>
                </a:r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pPr lvl="3"/>
                <a:endParaRPr lang="en-US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4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r>
                  <a:rPr lang="en-US" sz="1600" kern="0" dirty="0"/>
                  <a:t>Successful single slot duration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</m:t>
                    </m:r>
                    <m:r>
                      <a:rPr lang="en-US" sz="1600" i="1" kern="0">
                        <a:latin typeface="Cambria Math"/>
                      </a:rPr>
                      <m:t>=</m:t>
                    </m:r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𝑠𝑎</m:t>
                    </m:r>
                    <m:r>
                      <a:rPr lang="de-DE" sz="1600" i="1" kern="0">
                        <a:latin typeface="Cambria Math"/>
                      </a:rPr>
                      <m:t>+</m:t>
                    </m:r>
                    <m:r>
                      <a:rPr lang="de-DE" sz="1600" i="1" kern="0">
                        <a:latin typeface="Cambria Math"/>
                      </a:rPr>
                      <m:t>𝑡𝑠𝑏</m:t>
                    </m:r>
                  </m:oMath>
                </a14:m>
                <a:endParaRPr lang="en-US" sz="1600" kern="0" baseline="-25000" dirty="0"/>
              </a:p>
              <a:p>
                <a:r>
                  <a:rPr lang="en-US" sz="1600" kern="0" dirty="0"/>
                  <a:t>Proposed pseudo parallel slot duration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𝑝𝑝𝑠</m:t>
                    </m:r>
                    <m:r>
                      <a:rPr lang="en-US" sz="1600" i="1" kern="0">
                        <a:latin typeface="Cambria Math"/>
                      </a:rPr>
                      <m:t>=</m:t>
                    </m:r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𝑠𝑎</m:t>
                    </m:r>
                    <m:r>
                      <a:rPr lang="de-DE" sz="1600" i="1" kern="0">
                        <a:latin typeface="Cambria Math"/>
                      </a:rPr>
                      <m:t>+</m:t>
                    </m:r>
                    <m:r>
                      <a:rPr lang="en-US" sz="1600" i="1" kern="0">
                        <a:latin typeface="Cambria Math"/>
                      </a:rPr>
                      <m:t>𝑅</m:t>
                    </m:r>
                    <m:r>
                      <a:rPr lang="en-US" sz="1600" i="1" kern="0" baseline="-25000">
                        <a:latin typeface="Cambria Math"/>
                      </a:rPr>
                      <m:t>𝑠𝑜𝑙</m:t>
                    </m:r>
                    <m:r>
                      <a:rPr lang="en-US" sz="1600" i="1" ker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𝑠𝑏</m:t>
                    </m:r>
                  </m:oMath>
                </a14:m>
                <a:endParaRPr lang="en-US" sz="16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600" kern="0" dirty="0"/>
              </a:p>
            </p:txBody>
          </p:sp>
        </mc:Choice>
        <mc:Fallback xmlns=""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745D959E-0F2A-0F41-88D8-3DCC4A908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90E1783A-0591-F94C-84A4-4D52A8A453DF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0">
            <a:extLst>
              <a:ext uri="{FF2B5EF4-FFF2-40B4-BE49-F238E27FC236}">
                <a16:creationId xmlns:a16="http://schemas.microsoft.com/office/drawing/2014/main" id="{AE2C0273-A6FA-8943-905C-8000F0DFF470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3" name="Textfeld 14">
            <a:extLst>
              <a:ext uri="{FF2B5EF4-FFF2-40B4-BE49-F238E27FC236}">
                <a16:creationId xmlns:a16="http://schemas.microsoft.com/office/drawing/2014/main" id="{5ED06246-0BA7-D941-BEA8-06331464E015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449141C-C893-1044-A193-15D195764ADE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id="{6790AAB6-A2AE-3642-9286-D25B2143BB81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6" name="Gerade Verbindung mit Pfeil 17">
            <a:extLst>
              <a:ext uri="{FF2B5EF4-FFF2-40B4-BE49-F238E27FC236}">
                <a16:creationId xmlns:a16="http://schemas.microsoft.com/office/drawing/2014/main" id="{A946845F-6759-E74F-838C-2EEDB24D0F9A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9">
            <a:extLst>
              <a:ext uri="{FF2B5EF4-FFF2-40B4-BE49-F238E27FC236}">
                <a16:creationId xmlns:a16="http://schemas.microsoft.com/office/drawing/2014/main" id="{9079EB2D-17D1-B948-AB9D-6EDB48BADAB0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20">
            <a:extLst>
              <a:ext uri="{FF2B5EF4-FFF2-40B4-BE49-F238E27FC236}">
                <a16:creationId xmlns:a16="http://schemas.microsoft.com/office/drawing/2014/main" id="{EBCC03DD-32AE-5942-B156-2AB8F0D3F07C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1">
            <a:extLst>
              <a:ext uri="{FF2B5EF4-FFF2-40B4-BE49-F238E27FC236}">
                <a16:creationId xmlns:a16="http://schemas.microsoft.com/office/drawing/2014/main" id="{B1EDAFE7-1D9B-1941-83A2-A0D91B45572A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26">
            <a:extLst>
              <a:ext uri="{FF2B5EF4-FFF2-40B4-BE49-F238E27FC236}">
                <a16:creationId xmlns:a16="http://schemas.microsoft.com/office/drawing/2014/main" id="{65EEB91C-DFB5-3E41-94CC-72925B80682F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1" name="Textfeld 27">
            <a:extLst>
              <a:ext uri="{FF2B5EF4-FFF2-40B4-BE49-F238E27FC236}">
                <a16:creationId xmlns:a16="http://schemas.microsoft.com/office/drawing/2014/main" id="{EC447B88-8063-D14D-8203-E5A3BFD9BB44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2" name="Textfeld 28">
            <a:extLst>
              <a:ext uri="{FF2B5EF4-FFF2-40B4-BE49-F238E27FC236}">
                <a16:creationId xmlns:a16="http://schemas.microsoft.com/office/drawing/2014/main" id="{92EA8E2C-E527-AB48-876B-87030045634C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3" name="Textfeld 29">
            <a:extLst>
              <a:ext uri="{FF2B5EF4-FFF2-40B4-BE49-F238E27FC236}">
                <a16:creationId xmlns:a16="http://schemas.microsoft.com/office/drawing/2014/main" id="{6A08E140-B0D0-E844-BA83-7B564544A8A2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4" name="Gerade Verbindung mit Pfeil 30">
            <a:extLst>
              <a:ext uri="{FF2B5EF4-FFF2-40B4-BE49-F238E27FC236}">
                <a16:creationId xmlns:a16="http://schemas.microsoft.com/office/drawing/2014/main" id="{2358701B-F884-2041-AA1E-84AFCDABC2EF}"/>
              </a:ext>
            </a:extLst>
          </p:cNvPr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1">
            <a:extLst>
              <a:ext uri="{FF2B5EF4-FFF2-40B4-BE49-F238E27FC236}">
                <a16:creationId xmlns:a16="http://schemas.microsoft.com/office/drawing/2014/main" id="{8933091B-5668-F247-881C-DD5697862B4A}"/>
              </a:ext>
            </a:extLst>
          </p:cNvPr>
          <p:cNvCxnSpPr/>
          <p:nvPr/>
        </p:nvCxnSpPr>
        <p:spPr>
          <a:xfrm>
            <a:off x="5386033" y="4638965"/>
            <a:ext cx="3104656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32">
            <a:extLst>
              <a:ext uri="{FF2B5EF4-FFF2-40B4-BE49-F238E27FC236}">
                <a16:creationId xmlns:a16="http://schemas.microsoft.com/office/drawing/2014/main" id="{B902C90E-E817-1B49-B5FE-9A6EBA8B1A57}"/>
              </a:ext>
            </a:extLst>
          </p:cNvPr>
          <p:cNvCxnSpPr/>
          <p:nvPr/>
        </p:nvCxnSpPr>
        <p:spPr>
          <a:xfrm flipH="1">
            <a:off x="5358178" y="3645024"/>
            <a:ext cx="3102255" cy="35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34">
            <a:extLst>
              <a:ext uri="{FF2B5EF4-FFF2-40B4-BE49-F238E27FC236}">
                <a16:creationId xmlns:a16="http://schemas.microsoft.com/office/drawing/2014/main" id="{7C4527B4-800E-1F41-B892-EFCF0061C3CC}"/>
              </a:ext>
            </a:extLst>
          </p:cNvPr>
          <p:cNvCxnSpPr/>
          <p:nvPr/>
        </p:nvCxnSpPr>
        <p:spPr>
          <a:xfrm flipH="1">
            <a:off x="5350863" y="5085184"/>
            <a:ext cx="3132511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6">
            <a:extLst>
              <a:ext uri="{FF2B5EF4-FFF2-40B4-BE49-F238E27FC236}">
                <a16:creationId xmlns:a16="http://schemas.microsoft.com/office/drawing/2014/main" id="{0DC0D922-5DD5-6542-AFEA-93FD8F113B04}"/>
              </a:ext>
            </a:extLst>
          </p:cNvPr>
          <p:cNvCxnSpPr/>
          <p:nvPr/>
        </p:nvCxnSpPr>
        <p:spPr>
          <a:xfrm>
            <a:off x="6904528" y="4005064"/>
            <a:ext cx="3943" cy="5040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37">
            <a:extLst>
              <a:ext uri="{FF2B5EF4-FFF2-40B4-BE49-F238E27FC236}">
                <a16:creationId xmlns:a16="http://schemas.microsoft.com/office/drawing/2014/main" id="{FCC4D38D-3769-B143-AA9C-B9C180EDDAF9}"/>
              </a:ext>
            </a:extLst>
          </p:cNvPr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0" name="Textfeld 40">
            <a:extLst>
              <a:ext uri="{FF2B5EF4-FFF2-40B4-BE49-F238E27FC236}">
                <a16:creationId xmlns:a16="http://schemas.microsoft.com/office/drawing/2014/main" id="{2AE54A81-521F-BE4E-962C-5942B2DBC785}"/>
              </a:ext>
            </a:extLst>
          </p:cNvPr>
          <p:cNvSpPr txBox="1"/>
          <p:nvPr/>
        </p:nvSpPr>
        <p:spPr>
          <a:xfrm rot="396810">
            <a:off x="6259145" y="4496108"/>
            <a:ext cx="115288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31" name="Gerade Verbindung mit Pfeil 41">
            <a:extLst>
              <a:ext uri="{FF2B5EF4-FFF2-40B4-BE49-F238E27FC236}">
                <a16:creationId xmlns:a16="http://schemas.microsoft.com/office/drawing/2014/main" id="{02708720-D184-5D41-94FE-5D6697257D2F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3">
            <a:extLst>
              <a:ext uri="{FF2B5EF4-FFF2-40B4-BE49-F238E27FC236}">
                <a16:creationId xmlns:a16="http://schemas.microsoft.com/office/drawing/2014/main" id="{38A6D280-1D31-F941-9C52-4B0C9163F14F}"/>
              </a:ext>
            </a:extLst>
          </p:cNvPr>
          <p:cNvSpPr txBox="1"/>
          <p:nvPr/>
        </p:nvSpPr>
        <p:spPr>
          <a:xfrm rot="21339161">
            <a:off x="6310379" y="3492812"/>
            <a:ext cx="102784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feld 38">
            <a:extLst>
              <a:ext uri="{FF2B5EF4-FFF2-40B4-BE49-F238E27FC236}">
                <a16:creationId xmlns:a16="http://schemas.microsoft.com/office/drawing/2014/main" id="{92F6BE56-2545-114E-8AA6-E7B1BBBD5E1E}"/>
              </a:ext>
            </a:extLst>
          </p:cNvPr>
          <p:cNvSpPr txBox="1"/>
          <p:nvPr/>
        </p:nvSpPr>
        <p:spPr>
          <a:xfrm rot="21339161">
            <a:off x="6095832" y="4882909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65">
            <a:extLst>
              <a:ext uri="{FF2B5EF4-FFF2-40B4-BE49-F238E27FC236}">
                <a16:creationId xmlns:a16="http://schemas.microsoft.com/office/drawing/2014/main" id="{5FA8B855-E2E4-CF47-BA50-B184CE501E0C}"/>
              </a:ext>
            </a:extLst>
          </p:cNvPr>
          <p:cNvSpPr/>
          <p:nvPr/>
        </p:nvSpPr>
        <p:spPr>
          <a:xfrm>
            <a:off x="991832" y="1844824"/>
            <a:ext cx="461685" cy="445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FBD31DF6-F037-6445-A788-77E3BDFA3AC7}"/>
              </a:ext>
            </a:extLst>
          </p:cNvPr>
          <p:cNvSpPr/>
          <p:nvPr/>
        </p:nvSpPr>
        <p:spPr>
          <a:xfrm>
            <a:off x="1915202" y="1844824"/>
            <a:ext cx="461685" cy="445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66">
            <a:extLst>
              <a:ext uri="{FF2B5EF4-FFF2-40B4-BE49-F238E27FC236}">
                <a16:creationId xmlns:a16="http://schemas.microsoft.com/office/drawing/2014/main" id="{5480C2D5-2BCF-1E4D-ADED-1507A53668F7}"/>
              </a:ext>
            </a:extLst>
          </p:cNvPr>
          <p:cNvSpPr/>
          <p:nvPr/>
        </p:nvSpPr>
        <p:spPr>
          <a:xfrm>
            <a:off x="2375485" y="1848380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Rectangle 65">
            <a:extLst>
              <a:ext uri="{FF2B5EF4-FFF2-40B4-BE49-F238E27FC236}">
                <a16:creationId xmlns:a16="http://schemas.microsoft.com/office/drawing/2014/main" id="{083251CC-9906-6644-8BB7-782F54731CA4}"/>
              </a:ext>
            </a:extLst>
          </p:cNvPr>
          <p:cNvSpPr/>
          <p:nvPr/>
        </p:nvSpPr>
        <p:spPr>
          <a:xfrm>
            <a:off x="2834100" y="1844824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50590376-B9B7-804B-955D-F173565154B6}"/>
              </a:ext>
            </a:extLst>
          </p:cNvPr>
          <p:cNvSpPr/>
          <p:nvPr/>
        </p:nvSpPr>
        <p:spPr>
          <a:xfrm>
            <a:off x="3292715" y="1848380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Rectangle 66">
            <a:extLst>
              <a:ext uri="{FF2B5EF4-FFF2-40B4-BE49-F238E27FC236}">
                <a16:creationId xmlns:a16="http://schemas.microsoft.com/office/drawing/2014/main" id="{68A539F0-721F-EC49-A8D6-857E5430AA2D}"/>
              </a:ext>
            </a:extLst>
          </p:cNvPr>
          <p:cNvSpPr/>
          <p:nvPr/>
        </p:nvSpPr>
        <p:spPr>
          <a:xfrm>
            <a:off x="3750275" y="1844824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A591537F-24AA-5040-8610-47144C28F714}"/>
              </a:ext>
            </a:extLst>
          </p:cNvPr>
          <p:cNvSpPr/>
          <p:nvPr/>
        </p:nvSpPr>
        <p:spPr>
          <a:xfrm>
            <a:off x="1457201" y="1844824"/>
            <a:ext cx="461685" cy="4457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feld 48">
            <a:extLst>
              <a:ext uri="{FF2B5EF4-FFF2-40B4-BE49-F238E27FC236}">
                <a16:creationId xmlns:a16="http://schemas.microsoft.com/office/drawing/2014/main" id="{251CE88A-7A13-7143-BA47-937003A563C9}"/>
              </a:ext>
            </a:extLst>
          </p:cNvPr>
          <p:cNvSpPr txBox="1"/>
          <p:nvPr/>
        </p:nvSpPr>
        <p:spPr>
          <a:xfrm>
            <a:off x="967050" y="2946430"/>
            <a:ext cx="2740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Pseudo parallel successful slot</a:t>
            </a:r>
          </a:p>
        </p:txBody>
      </p:sp>
      <p:cxnSp>
        <p:nvCxnSpPr>
          <p:cNvPr id="42" name="Gerade Verbindung 49">
            <a:extLst>
              <a:ext uri="{FF2B5EF4-FFF2-40B4-BE49-F238E27FC236}">
                <a16:creationId xmlns:a16="http://schemas.microsoft.com/office/drawing/2014/main" id="{9F760751-FDB8-7447-B95B-8F018360FD79}"/>
              </a:ext>
            </a:extLst>
          </p:cNvPr>
          <p:cNvCxnSpPr/>
          <p:nvPr/>
        </p:nvCxnSpPr>
        <p:spPr>
          <a:xfrm>
            <a:off x="1938587" y="2297993"/>
            <a:ext cx="2149758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50">
            <a:extLst>
              <a:ext uri="{FF2B5EF4-FFF2-40B4-BE49-F238E27FC236}">
                <a16:creationId xmlns:a16="http://schemas.microsoft.com/office/drawing/2014/main" id="{B1A3D333-7D15-D940-942F-794942663795}"/>
              </a:ext>
            </a:extLst>
          </p:cNvPr>
          <p:cNvCxnSpPr/>
          <p:nvPr/>
        </p:nvCxnSpPr>
        <p:spPr>
          <a:xfrm flipH="1">
            <a:off x="833469" y="2314402"/>
            <a:ext cx="605052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51">
            <a:extLst>
              <a:ext uri="{FF2B5EF4-FFF2-40B4-BE49-F238E27FC236}">
                <a16:creationId xmlns:a16="http://schemas.microsoft.com/office/drawing/2014/main" id="{0D6F8FCE-3DB3-B849-BB0E-A38771354178}"/>
              </a:ext>
            </a:extLst>
          </p:cNvPr>
          <p:cNvSpPr txBox="1"/>
          <p:nvPr/>
        </p:nvSpPr>
        <p:spPr>
          <a:xfrm>
            <a:off x="1785933" y="327976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feld 53">
            <a:extLst>
              <a:ext uri="{FF2B5EF4-FFF2-40B4-BE49-F238E27FC236}">
                <a16:creationId xmlns:a16="http://schemas.microsoft.com/office/drawing/2014/main" id="{B6DACC5C-34F4-B14C-9464-3DF0D58E3B06}"/>
              </a:ext>
            </a:extLst>
          </p:cNvPr>
          <p:cNvSpPr txBox="1"/>
          <p:nvPr/>
        </p:nvSpPr>
        <p:spPr>
          <a:xfrm>
            <a:off x="3408344" y="3284984"/>
            <a:ext cx="678647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endParaRPr lang="de-DE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feld 54">
            <a:extLst>
              <a:ext uri="{FF2B5EF4-FFF2-40B4-BE49-F238E27FC236}">
                <a16:creationId xmlns:a16="http://schemas.microsoft.com/office/drawing/2014/main" id="{5D4BC84A-0AB3-2C4B-A8FE-3D14A2F81951}"/>
              </a:ext>
            </a:extLst>
          </p:cNvPr>
          <p:cNvSpPr txBox="1"/>
          <p:nvPr/>
        </p:nvSpPr>
        <p:spPr>
          <a:xfrm>
            <a:off x="847082" y="3272572"/>
            <a:ext cx="93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 RN16s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hteck 55">
            <a:extLst>
              <a:ext uri="{FF2B5EF4-FFF2-40B4-BE49-F238E27FC236}">
                <a16:creationId xmlns:a16="http://schemas.microsoft.com/office/drawing/2014/main" id="{A0759503-A660-384F-A7DE-C286A465F371}"/>
              </a:ext>
            </a:extLst>
          </p:cNvPr>
          <p:cNvSpPr/>
          <p:nvPr/>
        </p:nvSpPr>
        <p:spPr>
          <a:xfrm>
            <a:off x="833469" y="3268264"/>
            <a:ext cx="841472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56">
            <a:extLst>
              <a:ext uri="{FF2B5EF4-FFF2-40B4-BE49-F238E27FC236}">
                <a16:creationId xmlns:a16="http://schemas.microsoft.com/office/drawing/2014/main" id="{F827AFBA-98AB-A743-B0B4-326BB764E17B}"/>
              </a:ext>
            </a:extLst>
          </p:cNvPr>
          <p:cNvSpPr/>
          <p:nvPr/>
        </p:nvSpPr>
        <p:spPr>
          <a:xfrm>
            <a:off x="1677494" y="3268264"/>
            <a:ext cx="864096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57">
            <a:extLst>
              <a:ext uri="{FF2B5EF4-FFF2-40B4-BE49-F238E27FC236}">
                <a16:creationId xmlns:a16="http://schemas.microsoft.com/office/drawing/2014/main" id="{05D0351C-FFFB-D947-BD1F-FAAF87417DB9}"/>
              </a:ext>
            </a:extLst>
          </p:cNvPr>
          <p:cNvSpPr/>
          <p:nvPr/>
        </p:nvSpPr>
        <p:spPr>
          <a:xfrm>
            <a:off x="2540122" y="3268264"/>
            <a:ext cx="728187" cy="558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58">
            <a:extLst>
              <a:ext uri="{FF2B5EF4-FFF2-40B4-BE49-F238E27FC236}">
                <a16:creationId xmlns:a16="http://schemas.microsoft.com/office/drawing/2014/main" id="{05C20683-5E1D-994D-8BC4-55CA267C589D}"/>
              </a:ext>
            </a:extLst>
          </p:cNvPr>
          <p:cNvSpPr/>
          <p:nvPr/>
        </p:nvSpPr>
        <p:spPr>
          <a:xfrm>
            <a:off x="3268537" y="3265533"/>
            <a:ext cx="816245" cy="56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Gerade Verbindung mit Pfeil 7">
            <a:extLst>
              <a:ext uri="{FF2B5EF4-FFF2-40B4-BE49-F238E27FC236}">
                <a16:creationId xmlns:a16="http://schemas.microsoft.com/office/drawing/2014/main" id="{CEF263EA-8479-794E-A6BD-A7F50A91510D}"/>
              </a:ext>
            </a:extLst>
          </p:cNvPr>
          <p:cNvCxnSpPr/>
          <p:nvPr/>
        </p:nvCxnSpPr>
        <p:spPr>
          <a:xfrm>
            <a:off x="5220072" y="1969473"/>
            <a:ext cx="0" cy="97695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61">
            <a:extLst>
              <a:ext uri="{FF2B5EF4-FFF2-40B4-BE49-F238E27FC236}">
                <a16:creationId xmlns:a16="http://schemas.microsoft.com/office/drawing/2014/main" id="{9758CA7C-3C8B-4346-B90D-38BF37B2143E}"/>
              </a:ext>
            </a:extLst>
          </p:cNvPr>
          <p:cNvCxnSpPr/>
          <p:nvPr/>
        </p:nvCxnSpPr>
        <p:spPr>
          <a:xfrm flipH="1">
            <a:off x="5213899" y="3212976"/>
            <a:ext cx="10335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6">
            <a:extLst>
              <a:ext uri="{FF2B5EF4-FFF2-40B4-BE49-F238E27FC236}">
                <a16:creationId xmlns:a16="http://schemas.microsoft.com/office/drawing/2014/main" id="{AC8ED92F-281F-674C-B839-9DBA4A8EC742}"/>
              </a:ext>
            </a:extLst>
          </p:cNvPr>
          <p:cNvSpPr txBox="1"/>
          <p:nvPr/>
        </p:nvSpPr>
        <p:spPr>
          <a:xfrm>
            <a:off x="4849697" y="3429000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sb</a:t>
            </a:r>
            <a:endParaRPr lang="en-CA" sz="1600" b="0" i="1" baseline="-25000" dirty="0">
              <a:latin typeface="+mn-l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id="{404555B4-6F41-A948-9D93-514D30CD1367}"/>
              </a:ext>
            </a:extLst>
          </p:cNvPr>
          <p:cNvSpPr txBox="1"/>
          <p:nvPr/>
        </p:nvSpPr>
        <p:spPr>
          <a:xfrm>
            <a:off x="4860032" y="2154342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sa</a:t>
            </a:r>
            <a:endParaRPr lang="en-CA" sz="1600" b="0" i="1" baseline="-25000" dirty="0">
              <a:latin typeface="+mn-lt"/>
            </a:endParaRPr>
          </a:p>
        </p:txBody>
      </p:sp>
      <p:cxnSp>
        <p:nvCxnSpPr>
          <p:cNvPr id="55" name="Gerade Verbindung mit Pfeil 64">
            <a:extLst>
              <a:ext uri="{FF2B5EF4-FFF2-40B4-BE49-F238E27FC236}">
                <a16:creationId xmlns:a16="http://schemas.microsoft.com/office/drawing/2014/main" id="{3EA70E5D-6C2B-2546-81F1-828A5DAC1926}"/>
              </a:ext>
            </a:extLst>
          </p:cNvPr>
          <p:cNvCxnSpPr/>
          <p:nvPr/>
        </p:nvCxnSpPr>
        <p:spPr>
          <a:xfrm>
            <a:off x="827584" y="4149080"/>
            <a:ext cx="720080" cy="73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65">
            <a:extLst>
              <a:ext uri="{FF2B5EF4-FFF2-40B4-BE49-F238E27FC236}">
                <a16:creationId xmlns:a16="http://schemas.microsoft.com/office/drawing/2014/main" id="{FDA9F161-8D2D-E84F-A7AD-3610DC6927FC}"/>
              </a:ext>
            </a:extLst>
          </p:cNvPr>
          <p:cNvCxnSpPr/>
          <p:nvPr/>
        </p:nvCxnSpPr>
        <p:spPr>
          <a:xfrm>
            <a:off x="1688043" y="4156397"/>
            <a:ext cx="85207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36">
            <a:extLst>
              <a:ext uri="{FF2B5EF4-FFF2-40B4-BE49-F238E27FC236}">
                <a16:creationId xmlns:a16="http://schemas.microsoft.com/office/drawing/2014/main" id="{567D2271-D210-5347-88AC-2B4A38120D72}"/>
              </a:ext>
            </a:extLst>
          </p:cNvPr>
          <p:cNvSpPr txBox="1"/>
          <p:nvPr/>
        </p:nvSpPr>
        <p:spPr>
          <a:xfrm>
            <a:off x="971600" y="3789040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sa</a:t>
            </a:r>
            <a:endParaRPr lang="en-CA" sz="1600" b="0" i="1" baseline="-25000" dirty="0">
              <a:latin typeface="+mn-lt"/>
            </a:endParaRPr>
          </a:p>
        </p:txBody>
      </p:sp>
      <p:cxnSp>
        <p:nvCxnSpPr>
          <p:cNvPr id="58" name="Gerade Verbindung 71">
            <a:extLst>
              <a:ext uri="{FF2B5EF4-FFF2-40B4-BE49-F238E27FC236}">
                <a16:creationId xmlns:a16="http://schemas.microsoft.com/office/drawing/2014/main" id="{D9DE7E34-F474-DF4F-829E-96A9929C72B6}"/>
              </a:ext>
            </a:extLst>
          </p:cNvPr>
          <p:cNvCxnSpPr/>
          <p:nvPr/>
        </p:nvCxnSpPr>
        <p:spPr>
          <a:xfrm>
            <a:off x="2627784" y="3561926"/>
            <a:ext cx="50405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6">
            <a:extLst>
              <a:ext uri="{FF2B5EF4-FFF2-40B4-BE49-F238E27FC236}">
                <a16:creationId xmlns:a16="http://schemas.microsoft.com/office/drawing/2014/main" id="{91089331-FFBA-2B44-ABAC-9E3EB7908EBB}"/>
              </a:ext>
            </a:extLst>
          </p:cNvPr>
          <p:cNvSpPr txBox="1"/>
          <p:nvPr/>
        </p:nvSpPr>
        <p:spPr>
          <a:xfrm>
            <a:off x="1907704" y="3795896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sb</a:t>
            </a:r>
            <a:endParaRPr lang="en-CA" sz="1600" b="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65597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Reading Efficiency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064E3BDE-2D40-CC40-BE58-F29A1A0C9C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Conventional FSA</a:t>
                </a:r>
                <a:endParaRPr lang="de-DE" sz="1600" i="1" kern="0" dirty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1600" b="0" i="1" kern="0" baseline="-25000" smtClean="0">
                        <a:latin typeface="Cambria Math" panose="02040503050406030204" pitchFamily="18" charset="0"/>
                        <a:ea typeface="Cambria Math"/>
                      </a:rPr>
                      <m:t>𝑐𝑜𝑛𝑣</m:t>
                    </m:r>
                    <m:r>
                      <a:rPr lang="de-DE" sz="1600" b="0" i="1" kern="0" baseline="-25000" smtClean="0">
                        <a:latin typeface="Cambria Math" panose="02040503050406030204" pitchFamily="18" charset="0"/>
                        <a:ea typeface="Cambria Math"/>
                      </a:rPr>
                      <m:t>.=</m:t>
                    </m:r>
                    <m:sSub>
                      <m:sSubPr>
                        <m:ctrlPr>
                          <a:rPr lang="en-US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latin typeface="Cambria Math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de-DE" sz="1400" kern="0" dirty="0"/>
              </a:p>
              <a:p>
                <a:endParaRPr lang="en-US" sz="1600" kern="0" dirty="0"/>
              </a:p>
              <a:p>
                <a:r>
                  <a:rPr lang="en-US" sz="1600" kern="0" dirty="0"/>
                  <a:t>Proposed system</a:t>
                </a:r>
              </a:p>
              <a:p>
                <a:pPr lvl="1"/>
                <a:r>
                  <a:rPr lang="en-US" sz="1600" kern="0" dirty="0"/>
                  <a:t>multiple acknowledgment</a:t>
                </a:r>
              </a:p>
              <a:p>
                <a:pPr marL="360363" lvl="1" indent="0">
                  <a:buNone/>
                </a:pPr>
                <a:r>
                  <a:rPr lang="en-US" sz="1400" kern="0" dirty="0"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1600" b="0" i="1" kern="0" baseline="-25000" smtClean="0">
                        <a:latin typeface="Cambria Math" panose="02040503050406030204" pitchFamily="18" charset="0"/>
                        <a:ea typeface="Cambria Math"/>
                      </a:rPr>
                      <m:t>𝑛𝑒𝑤</m:t>
                    </m:r>
                    <m:r>
                      <a:rPr lang="de-DE" sz="1600" i="1" ker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1600" i="1" kern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</m:sup>
                      <m:e>
                        <m:r>
                          <a:rPr lang="en-US" sz="1600" i="1" ker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r>
                          <a:rPr lang="de-DE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de-DE" sz="16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𝑠𝑜𝑙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r>
                  <a:rPr lang="en-US" sz="1600" kern="0" dirty="0"/>
                  <a:t>Unique scenario</a:t>
                </a:r>
              </a:p>
              <a:p>
                <a:pPr marL="360363" lvl="1" indent="0">
                  <a:buNone/>
                </a:pPr>
                <a:r>
                  <a:rPr lang="en-US" sz="1600" kern="0" dirty="0"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1600" i="1" kern="0" baseline="-25000">
                        <a:latin typeface="Cambria Math" panose="02040503050406030204" pitchFamily="18" charset="0"/>
                        <a:ea typeface="Cambria Math"/>
                      </a:rPr>
                      <m:t>𝑛𝑒𝑤</m:t>
                    </m:r>
                    <m:r>
                      <a:rPr lang="de-DE" sz="1600" i="1" ker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16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i="1" ker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  <m:r>
                          <a:rPr lang="de-DE" sz="1600" i="1" ker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de-DE" sz="1600" i="1" kern="0"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</m:sup>
                      <m:e>
                        <m:r>
                          <a:rPr lang="en-US" sz="1600" i="1" ker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r>
                          <a:rPr lang="de-DE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𝑠𝑜𝑙</m:t>
                            </m:r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  <m:r>
                      <a:rPr lang="de-DE" sz="1600" i="1" kern="0">
                        <a:latin typeface="Cambria Math"/>
                      </a:rPr>
                      <m:t>𝑃</m:t>
                    </m:r>
                    <m:r>
                      <a:rPr lang="de-DE" sz="1600" i="1" kern="0" baseline="-25000">
                        <a:latin typeface="Cambria Math"/>
                      </a:rPr>
                      <m:t>𝑆</m:t>
                    </m:r>
                    <m:r>
                      <a:rPr lang="de-DE" sz="1600" i="1" kern="0" baseline="-25000">
                        <a:latin typeface="Cambria Math"/>
                      </a:rPr>
                      <m:t>1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r>
                  <a:rPr lang="en-US" sz="1600" kern="0" dirty="0"/>
                  <a:t>Pseudo parallel successful slot</a:t>
                </a:r>
                <a:br>
                  <a:rPr lang="en-US" sz="1600" kern="0" dirty="0"/>
                </a:b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1600" i="1" kern="0" baseline="-25000">
                        <a:latin typeface="Cambria Math" panose="02040503050406030204" pitchFamily="18" charset="0"/>
                        <a:ea typeface="Cambria Math"/>
                      </a:rPr>
                      <m:t>𝑛𝑒𝑤</m:t>
                    </m:r>
                    <m:r>
                      <a:rPr lang="de-DE" sz="1600" i="1" ker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de-DE" sz="16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</m:sup>
                      <m:e>
                        <m:r>
                          <a:rPr lang="en-US" sz="1600" i="1" ker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r>
                          <a:rPr lang="de-DE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𝑠𝑜𝑙</m:t>
                            </m:r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de-DE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nary>
                    <m:r>
                      <a:rPr lang="de-DE" sz="1600" i="1" kern="0">
                        <a:latin typeface="Cambria Math"/>
                      </a:rPr>
                      <m:t>𝑃</m:t>
                    </m:r>
                    <m:r>
                      <a:rPr lang="de-DE" sz="1600" i="1" kern="0" baseline="-25000">
                        <a:latin typeface="Cambria Math"/>
                      </a:rPr>
                      <m:t>𝑆</m:t>
                    </m:r>
                    <m:r>
                      <a:rPr lang="de-DE" sz="1600" i="1" kern="0" baseline="-25000">
                        <a:latin typeface="Cambria Math"/>
                      </a:rPr>
                      <m:t>1∙</m:t>
                    </m:r>
                    <m:r>
                      <a:rPr lang="de-DE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1600" kern="0" dirty="0"/>
              </a:p>
            </p:txBody>
          </p:sp>
        </mc:Choice>
        <mc:Fallback xmlns=""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064E3BDE-2D40-CC40-BE58-F29A1A0C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246" b="-1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175116C-5398-264B-95C7-395166E95BA3}"/>
                  </a:ext>
                </a:extLst>
              </p:cNvPr>
              <p:cNvSpPr/>
              <p:nvPr/>
            </p:nvSpPr>
            <p:spPr bwMode="auto">
              <a:xfrm>
                <a:off x="5825572" y="1556792"/>
                <a:ext cx="2274820" cy="432048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  <m:d>
                        <m:d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𝑹</m:t>
                          </m:r>
                        </m:e>
                      </m:d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de-DE" sz="10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10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𝑹</m:t>
                              </m:r>
                            </m:den>
                          </m:f>
                        </m:e>
                      </m:d>
                      <m:r>
                        <a:rPr lang="de-DE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sSup>
                        <m:s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de-DE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𝑹</m:t>
                          </m:r>
                        </m:sup>
                      </m:sSup>
                      <m:r>
                        <a:rPr lang="de-DE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sSup>
                        <m:sSupPr>
                          <m:ctrlP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𝑹</m:t>
                          </m:r>
                        </m:sup>
                      </m:sSup>
                    </m:oMath>
                  </m:oMathPara>
                </a14:m>
                <a:endParaRPr 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175116C-5398-264B-95C7-395166E95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5572" y="1556792"/>
                <a:ext cx="2274820" cy="43204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8CB683E-01E1-F24C-9CCD-F216A4C172CE}"/>
                  </a:ext>
                </a:extLst>
              </p:cNvPr>
              <p:cNvSpPr/>
              <p:nvPr/>
            </p:nvSpPr>
            <p:spPr bwMode="auto">
              <a:xfrm>
                <a:off x="5936629" y="2226431"/>
                <a:ext cx="2274821" cy="442305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𝑴</m:t>
                    </m:r>
                  </m:oMath>
                </a14:m>
                <a:r>
                  <a:rPr lang="en-US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Number of orthogonal codes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DE" sz="10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𝒔𝒐𝒍</m:t>
                        </m:r>
                        <m:r>
                          <a:rPr lang="de-DE" sz="10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Number of recovered tags </a:t>
                </a:r>
              </a:p>
              <a:p>
                <a:endParaRPr 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8CB683E-01E1-F24C-9CCD-F216A4C17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6629" y="2226431"/>
                <a:ext cx="2274821" cy="442305"/>
              </a:xfrm>
              <a:prstGeom prst="roundRect">
                <a:avLst/>
              </a:prstGeom>
              <a:blipFill>
                <a:blip r:embed="rId6"/>
                <a:stretch>
                  <a:fillRect l="-1093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4280693-D0F1-E149-B6C4-6806312B184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81022" y="2760309"/>
              <a:ext cx="3563920" cy="2357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37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00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Number of replied tags R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Probability of unique scenario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de-DE" sz="1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de-DE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000" b="1" dirty="0">
                            <a:latin typeface="Calibri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0.875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0.656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0.205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4280693-D0F1-E149-B6C4-6806312B184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81022" y="2760309"/>
              <a:ext cx="3563920" cy="2357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37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00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Number of replied tags R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9880" t="-3226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0.875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0.656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0.205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A1208B8-C30C-754B-B201-60AFA66D1D32}"/>
                  </a:ext>
                </a:extLst>
              </p:cNvPr>
              <p:cNvSpPr/>
              <p:nvPr/>
            </p:nvSpPr>
            <p:spPr bwMode="auto">
              <a:xfrm>
                <a:off x="5825573" y="5452008"/>
                <a:ext cx="2058796" cy="569280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sz="1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14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e-DE" sz="1400" i="1" ker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400" i="1" kern="0" baseline="-2500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e-DE" sz="1400" i="1" ker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400" i="1" kern="0" baseline="-25000">
                                  <a:latin typeface="Cambria Math"/>
                                  <a:ea typeface="Cambria Math"/>
                                </a:rPr>
                                <m:t>𝑠𝑎</m:t>
                              </m:r>
                              <m:r>
                                <a:rPr lang="en-US" sz="1400" i="1" ker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de-DE" sz="1400" i="1" ker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400" i="1" kern="0" baseline="-25000">
                                  <a:latin typeface="Cambria Math"/>
                                  <a:ea typeface="Cambria Math"/>
                                </a:rPr>
                                <m:t>𝑠𝑏</m:t>
                              </m:r>
                              <m:r>
                                <a:rPr lang="en-US" sz="1400" i="1" ker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1400" i="1" ker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1400" i="1" kern="0" baseline="-25000">
                                  <a:latin typeface="Cambria Math"/>
                                </a:rPr>
                                <m:t>𝑠𝑜𝑙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kern="0" dirty="0"/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A1208B8-C30C-754B-B201-60AFA66D1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5573" y="5452008"/>
                <a:ext cx="2058796" cy="56928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2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07/04/2018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4299709-5D8F-6947-A8A9-D9397B1C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B8CDD77-CBE2-E442-8BE7-6EE6FAD1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5569F5F-3F7C-EE4E-8704-D41034D1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9C205A8-518C-9945-B625-088121CA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B4EA71E-A716-654F-970D-6571ECBB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26CB9CF-F549-384C-9E78-94D748DC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1571A66-EDF7-434D-81CC-F8FB8644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BA4FB7D-2DF1-924B-B383-34F0EF1A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0897BF6-518C-774F-AEE4-ECF0CB30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C894FC3-2A38-4D4A-AB18-E26CCA94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0B64EF2B-DBE6-824D-BFE4-26E94DACC7F5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ECBCE075-041B-2441-B0D6-3915AFAE6FB6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8EB7E522-453C-034F-85F5-A4B9B6FF2466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E52EF853-B240-A743-AFAF-A9F8239C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8FE59B8C-E6B3-9949-ADF9-DB2AB2BDB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B8D04036-B829-1341-8ED7-8D2192E3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E07EA2CA-B2A3-C546-81A1-049C2BF2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0AE704E-8178-F74A-AF96-D4F6B64A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54DF219-9CF6-494E-B916-1179DD16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3589ED7-C81D-6646-A2B0-184D4164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59A35941-4B8D-5D49-A0CF-88149EDC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4E59B2C0-A5F9-F54F-997F-6511CF79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BE5CF1E3-4FE2-1A4B-9D68-E6FF9E49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AC972CF2-2F50-624A-B9F5-70976292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B5D25AC-2515-194C-943A-203F3E01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D559F6E1-8355-3D48-BB02-A45F4893D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286268C0-DFCB-A841-B34B-C006E621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BD3DF688-F71F-3F41-B854-3660FEE4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5ED94C9C-334E-A648-A967-187FB3A0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1A4C15F8-9A01-234D-A929-35C0EEB21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E4AABF4-F20C-A344-BC19-AA851DEF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D3D74E83-096C-EB4F-A911-054E62374FB5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Reader informs the tags with the current frame length</a:t>
            </a:r>
          </a:p>
          <a:p>
            <a:r>
              <a:rPr lang="en-US" sz="1600" kern="0" dirty="0"/>
              <a:t>Each tag chooses random slot</a:t>
            </a:r>
          </a:p>
          <a:p>
            <a:pPr lvl="1"/>
            <a:r>
              <a:rPr lang="en-US" sz="1600" kern="0" dirty="0"/>
              <a:t>Successful slot</a:t>
            </a:r>
          </a:p>
          <a:p>
            <a:pPr lvl="1"/>
            <a:r>
              <a:rPr lang="en-US" sz="1600" kern="0" dirty="0"/>
              <a:t>Empty slot</a:t>
            </a:r>
          </a:p>
          <a:p>
            <a:pPr lvl="1"/>
            <a:r>
              <a:rPr lang="en-US" sz="1600" kern="0" dirty="0"/>
              <a:t>Collided slot</a:t>
            </a:r>
          </a:p>
          <a:p>
            <a:pPr lvl="1"/>
            <a:endParaRPr lang="en-US" sz="1600" kern="0" dirty="0"/>
          </a:p>
          <a:p>
            <a:pPr lvl="2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 dirty="0"/>
          </a:p>
          <a:p>
            <a:endParaRPr lang="en-US" sz="1600" kern="0" dirty="0"/>
          </a:p>
          <a:p>
            <a:r>
              <a:rPr lang="en-US" sz="1600" kern="0" dirty="0"/>
              <a:t>Performance limitation:</a:t>
            </a:r>
          </a:p>
          <a:p>
            <a:pPr lvl="1"/>
            <a:r>
              <a:rPr lang="en-US" sz="1600" kern="0" dirty="0"/>
              <a:t>Empty slots</a:t>
            </a:r>
          </a:p>
          <a:p>
            <a:pPr lvl="1"/>
            <a:r>
              <a:rPr lang="en-US" sz="1600" kern="0" dirty="0"/>
              <a:t>Collided slots</a:t>
            </a:r>
          </a:p>
          <a:p>
            <a:pPr lvl="2"/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D49A888-7807-3346-91E6-D0497CCEFCE3}"/>
              </a:ext>
            </a:extLst>
          </p:cNvPr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E11C1239-744C-684C-848D-772F17D8DA4E}"/>
              </a:ext>
            </a:extLst>
          </p:cNvPr>
          <p:cNvSpPr>
            <a:spLocks/>
          </p:cNvSpPr>
          <p:nvPr/>
        </p:nvSpPr>
        <p:spPr bwMode="auto">
          <a:xfrm rot="9739039">
            <a:off x="5314945" y="2817162"/>
            <a:ext cx="1965040" cy="10960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EE136A5C-46A7-594F-9BC4-B136A2E75E16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feld 41">
            <a:extLst>
              <a:ext uri="{FF2B5EF4-FFF2-40B4-BE49-F238E27FC236}">
                <a16:creationId xmlns:a16="http://schemas.microsoft.com/office/drawing/2014/main" id="{14ACDD8A-BE81-5443-AD17-54546CD1DA12}"/>
              </a:ext>
            </a:extLst>
          </p:cNvPr>
          <p:cNvSpPr txBox="1"/>
          <p:nvPr/>
        </p:nvSpPr>
        <p:spPr>
          <a:xfrm>
            <a:off x="5076056" y="1999873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Multiple answer</a:t>
            </a:r>
          </a:p>
        </p:txBody>
      </p:sp>
      <p:cxnSp>
        <p:nvCxnSpPr>
          <p:cNvPr id="58" name="Gerade Verbindung mit Pfeil 70">
            <a:extLst>
              <a:ext uri="{FF2B5EF4-FFF2-40B4-BE49-F238E27FC236}">
                <a16:creationId xmlns:a16="http://schemas.microsoft.com/office/drawing/2014/main" id="{BE770822-47CE-B64D-BA22-BE006983648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71">
            <a:extLst>
              <a:ext uri="{FF2B5EF4-FFF2-40B4-BE49-F238E27FC236}">
                <a16:creationId xmlns:a16="http://schemas.microsoft.com/office/drawing/2014/main" id="{82EB8D55-02FE-4048-A7CA-24BE9104DD84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A46815-DF34-A343-A0D1-37A9A33146B7}"/>
              </a:ext>
            </a:extLst>
          </p:cNvPr>
          <p:cNvGrpSpPr/>
          <p:nvPr/>
        </p:nvGrpSpPr>
        <p:grpSpPr>
          <a:xfrm>
            <a:off x="366658" y="3087429"/>
            <a:ext cx="3989318" cy="502839"/>
            <a:chOff x="366658" y="3087429"/>
            <a:chExt cx="3989318" cy="502839"/>
          </a:xfrm>
        </p:grpSpPr>
        <p:grpSp>
          <p:nvGrpSpPr>
            <p:cNvPr id="48" name="Gruppieren 81">
              <a:extLst>
                <a:ext uri="{FF2B5EF4-FFF2-40B4-BE49-F238E27FC236}">
                  <a16:creationId xmlns:a16="http://schemas.microsoft.com/office/drawing/2014/main" id="{10D88269-FD2A-C242-8642-542AEFB82729}"/>
                </a:ext>
              </a:extLst>
            </p:cNvPr>
            <p:cNvGrpSpPr/>
            <p:nvPr/>
          </p:nvGrpSpPr>
          <p:grpSpPr>
            <a:xfrm>
              <a:off x="370266" y="3087429"/>
              <a:ext cx="3985710" cy="500066"/>
              <a:chOff x="370266" y="3735501"/>
              <a:chExt cx="3985710" cy="500066"/>
            </a:xfrm>
          </p:grpSpPr>
          <p:sp>
            <p:nvSpPr>
              <p:cNvPr id="49" name="Rectangle 64">
                <a:extLst>
                  <a:ext uri="{FF2B5EF4-FFF2-40B4-BE49-F238E27FC236}">
                    <a16:creationId xmlns:a16="http://schemas.microsoft.com/office/drawing/2014/main" id="{5F72D491-0C69-5044-AD82-B52364138AEE}"/>
                  </a:ext>
                </a:extLst>
              </p:cNvPr>
              <p:cNvSpPr/>
              <p:nvPr/>
            </p:nvSpPr>
            <p:spPr>
              <a:xfrm>
                <a:off x="370266" y="3735501"/>
                <a:ext cx="3985710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Rectangle 65">
                <a:extLst>
                  <a:ext uri="{FF2B5EF4-FFF2-40B4-BE49-F238E27FC236}">
                    <a16:creationId xmlns:a16="http://schemas.microsoft.com/office/drawing/2014/main" id="{6E67E3EB-E45D-8C44-AC08-A72CA200A244}"/>
                  </a:ext>
                </a:extLst>
              </p:cNvPr>
              <p:cNvSpPr/>
              <p:nvPr/>
            </p:nvSpPr>
            <p:spPr>
              <a:xfrm>
                <a:off x="370266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66">
                <a:extLst>
                  <a:ext uri="{FF2B5EF4-FFF2-40B4-BE49-F238E27FC236}">
                    <a16:creationId xmlns:a16="http://schemas.microsoft.com/office/drawing/2014/main" id="{71D0022D-30E8-E24C-B089-CEEE691AF0EC}"/>
                  </a:ext>
                </a:extLst>
              </p:cNvPr>
              <p:cNvSpPr/>
              <p:nvPr/>
            </p:nvSpPr>
            <p:spPr>
              <a:xfrm>
                <a:off x="3855910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1">
                <a:extLst>
                  <a:ext uri="{FF2B5EF4-FFF2-40B4-BE49-F238E27FC236}">
                    <a16:creationId xmlns:a16="http://schemas.microsoft.com/office/drawing/2014/main" id="{DB4F0DA8-A29A-0847-B6C1-2026D20105FA}"/>
                  </a:ext>
                </a:extLst>
              </p:cNvPr>
              <p:cNvSpPr/>
              <p:nvPr/>
            </p:nvSpPr>
            <p:spPr>
              <a:xfrm>
                <a:off x="1370398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65">
                <a:extLst>
                  <a:ext uri="{FF2B5EF4-FFF2-40B4-BE49-F238E27FC236}">
                    <a16:creationId xmlns:a16="http://schemas.microsoft.com/office/drawing/2014/main" id="{061539D7-5135-294C-8FB7-046E09E456C6}"/>
                  </a:ext>
                </a:extLst>
              </p:cNvPr>
              <p:cNvSpPr/>
              <p:nvPr/>
            </p:nvSpPr>
            <p:spPr>
              <a:xfrm>
                <a:off x="236568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66">
                <a:extLst>
                  <a:ext uri="{FF2B5EF4-FFF2-40B4-BE49-F238E27FC236}">
                    <a16:creationId xmlns:a16="http://schemas.microsoft.com/office/drawing/2014/main" id="{4C76A1F7-6106-2741-A0A0-18A81A0DAD4A}"/>
                  </a:ext>
                </a:extLst>
              </p:cNvPr>
              <p:cNvSpPr/>
              <p:nvPr/>
            </p:nvSpPr>
            <p:spPr>
              <a:xfrm>
                <a:off x="335802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31">
                <a:extLst>
                  <a:ext uri="{FF2B5EF4-FFF2-40B4-BE49-F238E27FC236}">
                    <a16:creationId xmlns:a16="http://schemas.microsoft.com/office/drawing/2014/main" id="{DC23930D-A321-E747-9860-B7EDA8E34EAB}"/>
                  </a:ext>
                </a:extLst>
              </p:cNvPr>
              <p:cNvSpPr/>
              <p:nvPr/>
            </p:nvSpPr>
            <p:spPr>
              <a:xfrm>
                <a:off x="874322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Rectangle 31">
              <a:extLst>
                <a:ext uri="{FF2B5EF4-FFF2-40B4-BE49-F238E27FC236}">
                  <a16:creationId xmlns:a16="http://schemas.microsoft.com/office/drawing/2014/main" id="{BD77EB53-E435-7045-AE74-5EE061B15CFB}"/>
                </a:ext>
              </a:extLst>
            </p:cNvPr>
            <p:cNvSpPr/>
            <p:nvPr/>
          </p:nvSpPr>
          <p:spPr>
            <a:xfrm>
              <a:off x="366658" y="3090202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107">
              <a:extLst>
                <a:ext uri="{FF2B5EF4-FFF2-40B4-BE49-F238E27FC236}">
                  <a16:creationId xmlns:a16="http://schemas.microsoft.com/office/drawing/2014/main" id="{B42C747B-AFA5-8940-9DED-9480376E3005}"/>
                </a:ext>
              </a:extLst>
            </p:cNvPr>
            <p:cNvSpPr/>
            <p:nvPr/>
          </p:nvSpPr>
          <p:spPr>
            <a:xfrm>
              <a:off x="869078" y="3090202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E451161D-6501-394B-AD15-A815950D5AB0}"/>
                </a:ext>
              </a:extLst>
            </p:cNvPr>
            <p:cNvSpPr/>
            <p:nvPr/>
          </p:nvSpPr>
          <p:spPr>
            <a:xfrm>
              <a:off x="1373134" y="3090202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63" name="Picture Placeholder 4">
            <a:extLst>
              <a:ext uri="{FF2B5EF4-FFF2-40B4-BE49-F238E27FC236}">
                <a16:creationId xmlns:a16="http://schemas.microsoft.com/office/drawing/2014/main" id="{422C5ED8-46B5-AE41-AA07-DE1E7E4EE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Gerade Verbindung mit Pfeil 75">
            <a:extLst>
              <a:ext uri="{FF2B5EF4-FFF2-40B4-BE49-F238E27FC236}">
                <a16:creationId xmlns:a16="http://schemas.microsoft.com/office/drawing/2014/main" id="{D4999AD8-D838-2E49-9034-AD23278DAA64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76">
            <a:extLst>
              <a:ext uri="{FF2B5EF4-FFF2-40B4-BE49-F238E27FC236}">
                <a16:creationId xmlns:a16="http://schemas.microsoft.com/office/drawing/2014/main" id="{2D9DCC88-604D-3043-ABF3-25F63E15E5E1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</p:spTree>
    <p:extLst>
      <p:ext uri="{BB962C8B-B14F-4D97-AF65-F5344CB8AC3E}">
        <p14:creationId xmlns:p14="http://schemas.microsoft.com/office/powerpoint/2010/main" val="11097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PHY-Layer Parameters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63F8D52-73CC-E446-BAC1-5FA98E76D18C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600" kern="0" dirty="0"/>
          </a:p>
          <a:p>
            <a:r>
              <a:rPr lang="en-US" sz="1600" kern="0" dirty="0"/>
              <a:t>Time Aware System:</a:t>
            </a:r>
          </a:p>
          <a:p>
            <a:pPr lvl="1"/>
            <a:r>
              <a:rPr lang="en-US" sz="1600" kern="0" dirty="0"/>
              <a:t>Decrease the empty slot duration</a:t>
            </a:r>
          </a:p>
          <a:p>
            <a:pPr lvl="1"/>
            <a:r>
              <a:rPr lang="en-US" sz="1600" kern="0" dirty="0"/>
              <a:t>Eliminate the effect of the empty slots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</a:t>
            </a:r>
          </a:p>
          <a:p>
            <a:r>
              <a:rPr lang="en-US" sz="1600" kern="0" dirty="0"/>
              <a:t>Collision Recovery System</a:t>
            </a:r>
          </a:p>
          <a:p>
            <a:pPr lvl="1"/>
            <a:r>
              <a:rPr lang="en-US" sz="1600" kern="0" dirty="0"/>
              <a:t>Convert collided slots to successful slots</a:t>
            </a:r>
          </a:p>
          <a:p>
            <a:pPr lvl="1"/>
            <a:r>
              <a:rPr lang="en-US" sz="1600" kern="0" dirty="0"/>
              <a:t>Eliminate the effect of the collided slots</a:t>
            </a:r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lvl="2"/>
            <a:endParaRPr lang="en-US" sz="1600" kern="0" dirty="0"/>
          </a:p>
          <a:p>
            <a:pPr marL="536575" lvl="3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grpSp>
        <p:nvGrpSpPr>
          <p:cNvPr id="9" name="Gruppieren 27">
            <a:extLst>
              <a:ext uri="{FF2B5EF4-FFF2-40B4-BE49-F238E27FC236}">
                <a16:creationId xmlns:a16="http://schemas.microsoft.com/office/drawing/2014/main" id="{6C149240-0662-E549-BD7E-7F510BFE0485}"/>
              </a:ext>
            </a:extLst>
          </p:cNvPr>
          <p:cNvGrpSpPr/>
          <p:nvPr/>
        </p:nvGrpSpPr>
        <p:grpSpPr>
          <a:xfrm>
            <a:off x="4355976" y="1466761"/>
            <a:ext cx="4584210" cy="1641704"/>
            <a:chOff x="2699792" y="2345484"/>
            <a:chExt cx="6240398" cy="1712216"/>
          </a:xfrm>
        </p:grpSpPr>
        <p:grpSp>
          <p:nvGrpSpPr>
            <p:cNvPr id="12" name="Gruppieren 28">
              <a:extLst>
                <a:ext uri="{FF2B5EF4-FFF2-40B4-BE49-F238E27FC236}">
                  <a16:creationId xmlns:a16="http://schemas.microsoft.com/office/drawing/2014/main" id="{EB1D0056-FA86-3D49-8170-405A89F16A07}"/>
                </a:ext>
              </a:extLst>
            </p:cNvPr>
            <p:cNvGrpSpPr/>
            <p:nvPr/>
          </p:nvGrpSpPr>
          <p:grpSpPr>
            <a:xfrm>
              <a:off x="3590293" y="3425602"/>
              <a:ext cx="4125760" cy="363220"/>
              <a:chOff x="1331640" y="2313447"/>
              <a:chExt cx="4125757" cy="363220"/>
            </a:xfrm>
          </p:grpSpPr>
          <p:sp>
            <p:nvSpPr>
              <p:cNvPr id="33" name="Rectangle 36">
                <a:extLst>
                  <a:ext uri="{FF2B5EF4-FFF2-40B4-BE49-F238E27FC236}">
                    <a16:creationId xmlns:a16="http://schemas.microsoft.com/office/drawing/2014/main" id="{30B8C365-1A68-6D4C-B183-76B440C6AEE7}"/>
                  </a:ext>
                </a:extLst>
              </p:cNvPr>
              <p:cNvSpPr/>
              <p:nvPr/>
            </p:nvSpPr>
            <p:spPr>
              <a:xfrm>
                <a:off x="1331640" y="2313447"/>
                <a:ext cx="867824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34" name="Rectangle 37">
                <a:extLst>
                  <a:ext uri="{FF2B5EF4-FFF2-40B4-BE49-F238E27FC236}">
                    <a16:creationId xmlns:a16="http://schemas.microsoft.com/office/drawing/2014/main" id="{8E10A714-96A7-5342-8271-732380010F71}"/>
                  </a:ext>
                </a:extLst>
              </p:cNvPr>
              <p:cNvSpPr/>
              <p:nvPr/>
            </p:nvSpPr>
            <p:spPr>
              <a:xfrm>
                <a:off x="2199464" y="2313447"/>
                <a:ext cx="619593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99CF506F-5512-D342-8A52-CFAC9C94C73A}"/>
                  </a:ext>
                </a:extLst>
              </p:cNvPr>
              <p:cNvSpPr/>
              <p:nvPr/>
            </p:nvSpPr>
            <p:spPr>
              <a:xfrm>
                <a:off x="2819057" y="2316627"/>
                <a:ext cx="365027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11704E9D-8A27-BF47-B56B-0104BFB32A3A}"/>
                  </a:ext>
                </a:extLst>
              </p:cNvPr>
              <p:cNvSpPr/>
              <p:nvPr/>
            </p:nvSpPr>
            <p:spPr>
              <a:xfrm>
                <a:off x="3171595" y="2316627"/>
                <a:ext cx="917651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3AC5679B-6DFC-1249-B331-933A44C707C9}"/>
                  </a:ext>
                </a:extLst>
              </p:cNvPr>
              <p:cNvSpPr/>
              <p:nvPr/>
            </p:nvSpPr>
            <p:spPr>
              <a:xfrm>
                <a:off x="4089246" y="2316627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0D49D947-F955-2049-90A8-72F72C0DE3E2}"/>
                  </a:ext>
                </a:extLst>
              </p:cNvPr>
              <p:cNvSpPr/>
              <p:nvPr/>
            </p:nvSpPr>
            <p:spPr>
              <a:xfrm>
                <a:off x="4729368" y="2316627"/>
                <a:ext cx="36799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333EF404-C6CC-1A48-89CB-ACCE83047856}"/>
                  </a:ext>
                </a:extLst>
              </p:cNvPr>
              <p:cNvSpPr/>
              <p:nvPr/>
            </p:nvSpPr>
            <p:spPr>
              <a:xfrm>
                <a:off x="5097358" y="2316627"/>
                <a:ext cx="360039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3" name="Gerade Verbindung mit Pfeil 29">
              <a:extLst>
                <a:ext uri="{FF2B5EF4-FFF2-40B4-BE49-F238E27FC236}">
                  <a16:creationId xmlns:a16="http://schemas.microsoft.com/office/drawing/2014/main" id="{28363344-62B4-794E-A016-64BCA21F8266}"/>
                </a:ext>
              </a:extLst>
            </p:cNvPr>
            <p:cNvCxnSpPr/>
            <p:nvPr/>
          </p:nvCxnSpPr>
          <p:spPr>
            <a:xfrm>
              <a:off x="5077712" y="4038240"/>
              <a:ext cx="4012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30">
              <a:extLst>
                <a:ext uri="{FF2B5EF4-FFF2-40B4-BE49-F238E27FC236}">
                  <a16:creationId xmlns:a16="http://schemas.microsoft.com/office/drawing/2014/main" id="{EC8E616D-A95E-6D4F-9432-E6C54332747B}"/>
                </a:ext>
              </a:extLst>
            </p:cNvPr>
            <p:cNvCxnSpPr/>
            <p:nvPr/>
          </p:nvCxnSpPr>
          <p:spPr>
            <a:xfrm>
              <a:off x="4430921" y="4038240"/>
              <a:ext cx="620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31">
              <a:extLst>
                <a:ext uri="{FF2B5EF4-FFF2-40B4-BE49-F238E27FC236}">
                  <a16:creationId xmlns:a16="http://schemas.microsoft.com/office/drawing/2014/main" id="{2384690E-7E7C-E14C-A182-399BB3F79F4C}"/>
                </a:ext>
              </a:extLst>
            </p:cNvPr>
            <p:cNvCxnSpPr/>
            <p:nvPr/>
          </p:nvCxnSpPr>
          <p:spPr>
            <a:xfrm>
              <a:off x="3611594" y="4038240"/>
              <a:ext cx="7726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2">
                  <a:extLst>
                    <a:ext uri="{FF2B5EF4-FFF2-40B4-BE49-F238E27FC236}">
                      <a16:creationId xmlns:a16="http://schemas.microsoft.com/office/drawing/2014/main" id="{386B18A6-CF4F-3E4F-8EC1-FC4E802FEBAE}"/>
                    </a:ext>
                  </a:extLst>
                </p:cNvPr>
                <p:cNvSpPr txBox="1"/>
                <p:nvPr/>
              </p:nvSpPr>
              <p:spPr>
                <a:xfrm>
                  <a:off x="3827272" y="3765896"/>
                  <a:ext cx="432396" cy="288409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feld 32">
                  <a:extLst>
                    <a:ext uri="{FF2B5EF4-FFF2-40B4-BE49-F238E27FC236}">
                      <a16:creationId xmlns:a16="http://schemas.microsoft.com/office/drawing/2014/main" id="{386B18A6-CF4F-3E4F-8EC1-FC4E802FE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72" y="3765896"/>
                  <a:ext cx="432396" cy="2884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33">
                  <a:extLst>
                    <a:ext uri="{FF2B5EF4-FFF2-40B4-BE49-F238E27FC236}">
                      <a16:creationId xmlns:a16="http://schemas.microsoft.com/office/drawing/2014/main" id="{8A483529-2FB9-494D-8351-695307F74ED2}"/>
                    </a:ext>
                  </a:extLst>
                </p:cNvPr>
                <p:cNvSpPr txBox="1"/>
                <p:nvPr/>
              </p:nvSpPr>
              <p:spPr>
                <a:xfrm>
                  <a:off x="5051409" y="3764754"/>
                  <a:ext cx="432396" cy="288409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feld 33">
                  <a:extLst>
                    <a:ext uri="{FF2B5EF4-FFF2-40B4-BE49-F238E27FC236}">
                      <a16:creationId xmlns:a16="http://schemas.microsoft.com/office/drawing/2014/main" id="{8A483529-2FB9-494D-8351-695307F74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409" y="3764754"/>
                  <a:ext cx="432396" cy="2884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34">
                  <a:extLst>
                    <a:ext uri="{FF2B5EF4-FFF2-40B4-BE49-F238E27FC236}">
                      <a16:creationId xmlns:a16="http://schemas.microsoft.com/office/drawing/2014/main" id="{B063BCDD-31AA-EF4D-944F-D743F55BB585}"/>
                    </a:ext>
                  </a:extLst>
                </p:cNvPr>
                <p:cNvSpPr txBox="1"/>
                <p:nvPr/>
              </p:nvSpPr>
              <p:spPr>
                <a:xfrm>
                  <a:off x="4547353" y="3769291"/>
                  <a:ext cx="432396" cy="288409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feld 34">
                  <a:extLst>
                    <a:ext uri="{FF2B5EF4-FFF2-40B4-BE49-F238E27FC236}">
                      <a16:creationId xmlns:a16="http://schemas.microsoft.com/office/drawing/2014/main" id="{B063BCDD-31AA-EF4D-944F-D743F55BB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353" y="3769291"/>
                  <a:ext cx="432396" cy="2884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9">
              <a:extLst>
                <a:ext uri="{FF2B5EF4-FFF2-40B4-BE49-F238E27FC236}">
                  <a16:creationId xmlns:a16="http://schemas.microsoft.com/office/drawing/2014/main" id="{5FA9A2D3-7B93-F44D-A460-506D3A66F9DF}"/>
                </a:ext>
              </a:extLst>
            </p:cNvPr>
            <p:cNvGrpSpPr/>
            <p:nvPr/>
          </p:nvGrpSpPr>
          <p:grpSpPr>
            <a:xfrm>
              <a:off x="2747498" y="2345484"/>
              <a:ext cx="6192692" cy="360040"/>
              <a:chOff x="5004048" y="1484784"/>
              <a:chExt cx="2520280" cy="360040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2969233E-8426-824C-9587-CC43A799C78C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Rectangle 29">
                <a:extLst>
                  <a:ext uri="{FF2B5EF4-FFF2-40B4-BE49-F238E27FC236}">
                    <a16:creationId xmlns:a16="http://schemas.microsoft.com/office/drawing/2014/main" id="{DA09FF10-2372-2B45-AAD8-A753FDC9B378}"/>
                  </a:ext>
                </a:extLst>
              </p:cNvPr>
              <p:cNvSpPr/>
              <p:nvPr/>
            </p:nvSpPr>
            <p:spPr>
              <a:xfrm>
                <a:off x="536408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Rectangle 30">
                <a:extLst>
                  <a:ext uri="{FF2B5EF4-FFF2-40B4-BE49-F238E27FC236}">
                    <a16:creationId xmlns:a16="http://schemas.microsoft.com/office/drawing/2014/main" id="{5C6A036C-F404-2041-A1B1-E2EE0881AF27}"/>
                  </a:ext>
                </a:extLst>
              </p:cNvPr>
              <p:cNvSpPr/>
              <p:nvPr/>
            </p:nvSpPr>
            <p:spPr>
              <a:xfrm>
                <a:off x="572412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Rectangle 31">
                <a:extLst>
                  <a:ext uri="{FF2B5EF4-FFF2-40B4-BE49-F238E27FC236}">
                    <a16:creationId xmlns:a16="http://schemas.microsoft.com/office/drawing/2014/main" id="{BA0CE15C-FC89-0B4F-AB2F-7DBEE575EC30}"/>
                  </a:ext>
                </a:extLst>
              </p:cNvPr>
              <p:cNvSpPr/>
              <p:nvPr/>
            </p:nvSpPr>
            <p:spPr>
              <a:xfrm>
                <a:off x="608416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2">
                <a:extLst>
                  <a:ext uri="{FF2B5EF4-FFF2-40B4-BE49-F238E27FC236}">
                    <a16:creationId xmlns:a16="http://schemas.microsoft.com/office/drawing/2014/main" id="{C42C60AC-47D6-E748-ADC4-4F2AFD4C674E}"/>
                  </a:ext>
                </a:extLst>
              </p:cNvPr>
              <p:cNvSpPr/>
              <p:nvPr/>
            </p:nvSpPr>
            <p:spPr>
              <a:xfrm>
                <a:off x="644420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id="{5B56E688-1C70-A049-9419-47A3D248466D}"/>
                  </a:ext>
                </a:extLst>
              </p:cNvPr>
              <p:cNvSpPr/>
              <p:nvPr/>
            </p:nvSpPr>
            <p:spPr>
              <a:xfrm>
                <a:off x="680424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4">
                <a:extLst>
                  <a:ext uri="{FF2B5EF4-FFF2-40B4-BE49-F238E27FC236}">
                    <a16:creationId xmlns:a16="http://schemas.microsoft.com/office/drawing/2014/main" id="{A2124221-A1B4-8C4B-9EC0-E46C5011755F}"/>
                  </a:ext>
                </a:extLst>
              </p:cNvPr>
              <p:cNvSpPr/>
              <p:nvPr/>
            </p:nvSpPr>
            <p:spPr>
              <a:xfrm>
                <a:off x="716428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20" name="Gerade Verbindung mit Pfeil 36">
              <a:extLst>
                <a:ext uri="{FF2B5EF4-FFF2-40B4-BE49-F238E27FC236}">
                  <a16:creationId xmlns:a16="http://schemas.microsoft.com/office/drawing/2014/main" id="{371E06EC-FE65-3D41-B9CF-083B314A0635}"/>
                </a:ext>
              </a:extLst>
            </p:cNvPr>
            <p:cNvCxnSpPr/>
            <p:nvPr/>
          </p:nvCxnSpPr>
          <p:spPr>
            <a:xfrm>
              <a:off x="2699792" y="2906918"/>
              <a:ext cx="9323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37">
                  <a:extLst>
                    <a:ext uri="{FF2B5EF4-FFF2-40B4-BE49-F238E27FC236}">
                      <a16:creationId xmlns:a16="http://schemas.microsoft.com/office/drawing/2014/main" id="{2861B57A-65F4-3C48-89E0-FF492F59C4F1}"/>
                    </a:ext>
                  </a:extLst>
                </p:cNvPr>
                <p:cNvSpPr txBox="1"/>
                <p:nvPr/>
              </p:nvSpPr>
              <p:spPr>
                <a:xfrm>
                  <a:off x="2940476" y="2653574"/>
                  <a:ext cx="432396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feld 37">
                  <a:extLst>
                    <a:ext uri="{FF2B5EF4-FFF2-40B4-BE49-F238E27FC236}">
                      <a16:creationId xmlns:a16="http://schemas.microsoft.com/office/drawing/2014/main" id="{2861B57A-65F4-3C48-89E0-FF492F59C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76" y="2653574"/>
                  <a:ext cx="432396" cy="288410"/>
                </a:xfrm>
                <a:prstGeom prst="rect">
                  <a:avLst/>
                </a:prstGeom>
                <a:blipFill>
                  <a:blip r:embed="rId7"/>
                  <a:stretch>
                    <a:fillRect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Gerade Verbindung mit Pfeil 38">
              <a:extLst>
                <a:ext uri="{FF2B5EF4-FFF2-40B4-BE49-F238E27FC236}">
                  <a16:creationId xmlns:a16="http://schemas.microsoft.com/office/drawing/2014/main" id="{F421705B-92FA-7E4F-B80C-F30BCB0A954D}"/>
                </a:ext>
              </a:extLst>
            </p:cNvPr>
            <p:cNvCxnSpPr/>
            <p:nvPr/>
          </p:nvCxnSpPr>
          <p:spPr>
            <a:xfrm>
              <a:off x="3615324" y="2906921"/>
              <a:ext cx="9323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39">
                  <a:extLst>
                    <a:ext uri="{FF2B5EF4-FFF2-40B4-BE49-F238E27FC236}">
                      <a16:creationId xmlns:a16="http://schemas.microsoft.com/office/drawing/2014/main" id="{0AB69E28-5670-8A44-A79C-D91523B3BE84}"/>
                    </a:ext>
                  </a:extLst>
                </p:cNvPr>
                <p:cNvSpPr txBox="1"/>
                <p:nvPr/>
              </p:nvSpPr>
              <p:spPr>
                <a:xfrm>
                  <a:off x="3856008" y="2646006"/>
                  <a:ext cx="432396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feld 39">
                  <a:extLst>
                    <a:ext uri="{FF2B5EF4-FFF2-40B4-BE49-F238E27FC236}">
                      <a16:creationId xmlns:a16="http://schemas.microsoft.com/office/drawing/2014/main" id="{0AB69E28-5670-8A44-A79C-D91523B3B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08" y="2646006"/>
                  <a:ext cx="432396" cy="288410"/>
                </a:xfrm>
                <a:prstGeom prst="rect">
                  <a:avLst/>
                </a:prstGeom>
                <a:blipFill>
                  <a:blip r:embed="rId8"/>
                  <a:stretch>
                    <a:fillRect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Gerade Verbindung mit Pfeil 40">
              <a:extLst>
                <a:ext uri="{FF2B5EF4-FFF2-40B4-BE49-F238E27FC236}">
                  <a16:creationId xmlns:a16="http://schemas.microsoft.com/office/drawing/2014/main" id="{57672CF9-02DC-6E41-A767-69F5E783F8B6}"/>
                </a:ext>
              </a:extLst>
            </p:cNvPr>
            <p:cNvCxnSpPr/>
            <p:nvPr/>
          </p:nvCxnSpPr>
          <p:spPr>
            <a:xfrm>
              <a:off x="4543478" y="2906925"/>
              <a:ext cx="9323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41">
                  <a:extLst>
                    <a:ext uri="{FF2B5EF4-FFF2-40B4-BE49-F238E27FC236}">
                      <a16:creationId xmlns:a16="http://schemas.microsoft.com/office/drawing/2014/main" id="{8105EBE2-E680-B34E-87F8-C0D35CF4368B}"/>
                    </a:ext>
                  </a:extLst>
                </p:cNvPr>
                <p:cNvSpPr txBox="1"/>
                <p:nvPr/>
              </p:nvSpPr>
              <p:spPr>
                <a:xfrm>
                  <a:off x="4784158" y="2648662"/>
                  <a:ext cx="432396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feld 41">
                  <a:extLst>
                    <a:ext uri="{FF2B5EF4-FFF2-40B4-BE49-F238E27FC236}">
                      <a16:creationId xmlns:a16="http://schemas.microsoft.com/office/drawing/2014/main" id="{8105EBE2-E680-B34E-87F8-C0D35CF4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58" y="2648662"/>
                  <a:ext cx="432396" cy="288410"/>
                </a:xfrm>
                <a:prstGeom prst="rect">
                  <a:avLst/>
                </a:prstGeom>
                <a:blipFill>
                  <a:blip r:embed="rId9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Pfeil nach unten 56">
            <a:extLst>
              <a:ext uri="{FF2B5EF4-FFF2-40B4-BE49-F238E27FC236}">
                <a16:creationId xmlns:a16="http://schemas.microsoft.com/office/drawing/2014/main" id="{C3604DBA-97FC-9F42-930A-FB6D143DE775}"/>
              </a:ext>
            </a:extLst>
          </p:cNvPr>
          <p:cNvSpPr/>
          <p:nvPr/>
        </p:nvSpPr>
        <p:spPr>
          <a:xfrm>
            <a:off x="6246184" y="2084701"/>
            <a:ext cx="198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3">
            <a:extLst>
              <a:ext uri="{FF2B5EF4-FFF2-40B4-BE49-F238E27FC236}">
                <a16:creationId xmlns:a16="http://schemas.microsoft.com/office/drawing/2014/main" id="{197D44BE-4440-CB4A-B970-61D6FEDAC9C2}"/>
              </a:ext>
            </a:extLst>
          </p:cNvPr>
          <p:cNvGrpSpPr/>
          <p:nvPr/>
        </p:nvGrpSpPr>
        <p:grpSpPr>
          <a:xfrm>
            <a:off x="5436096" y="4581128"/>
            <a:ext cx="2520280" cy="360040"/>
            <a:chOff x="5004048" y="1484784"/>
            <a:chExt cx="2520280" cy="360040"/>
          </a:xfrm>
        </p:grpSpPr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F3C62CD6-5AA3-5849-9228-17BE17BF244F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AEFDACD1-EBFE-D049-9021-2028A94BDE49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D66774B2-2498-9044-8266-11C05B28F6CA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2674539B-4927-9847-9F1A-65AE4D949C05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65C3BEBD-9A47-6C4B-8E5F-034D4907C0FF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2F1E5640-AC76-DF4F-885F-C4F66589FDE8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1A31050B-FB60-9340-9BBA-2B57BEA9A5F3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oup 9">
            <a:extLst>
              <a:ext uri="{FF2B5EF4-FFF2-40B4-BE49-F238E27FC236}">
                <a16:creationId xmlns:a16="http://schemas.microsoft.com/office/drawing/2014/main" id="{57F954E2-FDD4-8443-8192-5794484AC936}"/>
              </a:ext>
            </a:extLst>
          </p:cNvPr>
          <p:cNvGrpSpPr/>
          <p:nvPr/>
        </p:nvGrpSpPr>
        <p:grpSpPr>
          <a:xfrm>
            <a:off x="5436096" y="3784472"/>
            <a:ext cx="2520280" cy="360040"/>
            <a:chOff x="5004048" y="1484784"/>
            <a:chExt cx="2520280" cy="360040"/>
          </a:xfrm>
        </p:grpSpPr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00783AC7-9781-154C-9EE5-49CD32B6FB33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74FDC6C-2154-7143-B9C8-7E76BEC10056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AD1733D3-13D6-B64D-AC4F-3C54D6C1E389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C0F7A5F-5D27-0A49-89F3-DB513A341104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id="{F1A1A9B5-73D6-214E-AEBD-22EAD06A66E4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647A02BB-AD27-9847-8EC6-10FD720DCDDB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Rectangle 34">
              <a:extLst>
                <a:ext uri="{FF2B5EF4-FFF2-40B4-BE49-F238E27FC236}">
                  <a16:creationId xmlns:a16="http://schemas.microsoft.com/office/drawing/2014/main" id="{B015BC82-ED56-8042-A9D5-315D6F2C50F2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7" name="Down Arrow 1">
            <a:extLst>
              <a:ext uri="{FF2B5EF4-FFF2-40B4-BE49-F238E27FC236}">
                <a16:creationId xmlns:a16="http://schemas.microsoft.com/office/drawing/2014/main" id="{5B73CD87-F19D-1444-B0B9-D335733CFBAB}"/>
              </a:ext>
            </a:extLst>
          </p:cNvPr>
          <p:cNvSpPr/>
          <p:nvPr/>
        </p:nvSpPr>
        <p:spPr>
          <a:xfrm>
            <a:off x="5904055" y="4228300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Down Arrow 1">
            <a:extLst>
              <a:ext uri="{FF2B5EF4-FFF2-40B4-BE49-F238E27FC236}">
                <a16:creationId xmlns:a16="http://schemas.microsoft.com/office/drawing/2014/main" id="{F7E1B6CA-47CC-9E42-A2B2-8EA44E01D1FA}"/>
              </a:ext>
            </a:extLst>
          </p:cNvPr>
          <p:cNvSpPr/>
          <p:nvPr/>
        </p:nvSpPr>
        <p:spPr>
          <a:xfrm>
            <a:off x="7012293" y="4209806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D4C11B8-33F8-174C-B456-F805B15892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837B33-197B-1441-BF94-084C6826E22B}"/>
              </a:ext>
            </a:extLst>
          </p:cNvPr>
          <p:cNvGrpSpPr/>
          <p:nvPr/>
        </p:nvGrpSpPr>
        <p:grpSpPr>
          <a:xfrm>
            <a:off x="1964753" y="5263514"/>
            <a:ext cx="3575340" cy="829782"/>
            <a:chOff x="4156797" y="4618261"/>
            <a:chExt cx="2424260" cy="829782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61705F3-6F4F-F64E-8310-737C7CE97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872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E5B3B6C-F2E0-884A-8E3B-B797D583A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797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60D361-BC3D-084D-B98A-71A4C521C42F}"/>
                </a:ext>
              </a:extLst>
            </p:cNvPr>
            <p:cNvGrpSpPr/>
            <p:nvPr/>
          </p:nvGrpSpPr>
          <p:grpSpPr>
            <a:xfrm>
              <a:off x="5485267" y="4618261"/>
              <a:ext cx="1095790" cy="829782"/>
              <a:chOff x="3293222" y="4618261"/>
              <a:chExt cx="1095790" cy="829782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ED2BA92-83BB-7441-893C-4A1C3E517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129" y="5029499"/>
                <a:ext cx="730883" cy="418544"/>
              </a:xfrm>
              <a:prstGeom prst="rect">
                <a:avLst/>
              </a:prstGeom>
              <a:solidFill>
                <a:srgbClr val="F3591F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 dirty="0">
                    <a:solidFill>
                      <a:srgbClr val="FABDA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141A42E5-D1A8-D84B-B4AE-235E48AC0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1240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4A169FE4-1997-F947-BA74-25C9AEED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ABDA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29AAFB19-2B91-1E4E-8573-A7B7F5565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815530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180667A1-3C4B-4540-90B7-130E1573D6CD}"/>
                  </a:ext>
                </a:extLst>
              </p:cNvPr>
              <p:cNvSpPr/>
              <p:nvPr/>
            </p:nvSpPr>
            <p:spPr>
              <a:xfrm>
                <a:off x="3658129" y="5152552"/>
                <a:ext cx="151649" cy="219456"/>
              </a:xfrm>
              <a:prstGeom prst="rightArrow">
                <a:avLst>
                  <a:gd name="adj1" fmla="val 32639"/>
                  <a:gd name="adj2" fmla="val 78823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348468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6" y="5080355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6753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09_pptx_Master_LIKE_eng_4zu3">
  <a:themeElements>
    <a:clrScheme name="like">
      <a:dk1>
        <a:srgbClr val="000000"/>
      </a:dk1>
      <a:lt1>
        <a:srgbClr val="FFFFFF"/>
      </a:lt1>
      <a:dk2>
        <a:srgbClr val="00406F"/>
      </a:dk2>
      <a:lt2>
        <a:srgbClr val="C2C2C2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P10_110616_ppt_Master_Ins_de_4zu3</Template>
  <TotalTime>3445</TotalTime>
  <Words>3299</Words>
  <Application>Microsoft Macintosh PowerPoint</Application>
  <PresentationFormat>On-screen Show (4:3)</PresentationFormat>
  <Paragraphs>1417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 Unicode MS</vt:lpstr>
      <vt:lpstr>Batang</vt:lpstr>
      <vt:lpstr>ＭＳ Ｐゴシック</vt:lpstr>
      <vt:lpstr>Arial</vt:lpstr>
      <vt:lpstr>Calibri</vt:lpstr>
      <vt:lpstr>Cambria Math</vt:lpstr>
      <vt:lpstr>FontAwesome</vt:lpstr>
      <vt:lpstr>Frutiger LT Com 45 Light</vt:lpstr>
      <vt:lpstr>Frutiger LT Com 55 Roman</vt:lpstr>
      <vt:lpstr>Tahoma</vt:lpstr>
      <vt:lpstr>Times New Roman</vt:lpstr>
      <vt:lpstr>Wingdings</vt:lpstr>
      <vt:lpstr>2016-09_pptx_Master_LIKE_eng_4zu3</vt:lpstr>
      <vt:lpstr>Design and Implementation of Anti-collision Algorithms for Dense RFID Systems   </vt:lpstr>
      <vt:lpstr>Motivation</vt:lpstr>
      <vt:lpstr> Agenda</vt:lpstr>
      <vt:lpstr>Framed Slotted ALOHA</vt:lpstr>
      <vt:lpstr>Framed Slotted ALOHA</vt:lpstr>
      <vt:lpstr>Framed Slotted ALOHA</vt:lpstr>
      <vt:lpstr>Framed Slotted ALOHA</vt:lpstr>
      <vt:lpstr>PHY-Layer Parameters</vt:lpstr>
      <vt:lpstr>FSA</vt:lpstr>
      <vt:lpstr>Proposed System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FSA</vt:lpstr>
      <vt:lpstr>Frame Length Optimization</vt:lpstr>
      <vt:lpstr>Frame Length Optimization: Conventional System</vt:lpstr>
      <vt:lpstr>Frame Length Optimization: Time Aware System</vt:lpstr>
      <vt:lpstr>Frame Length Optimization: Time Aware System</vt:lpstr>
      <vt:lpstr>Frame Length Optimization: Time Aware System</vt:lpstr>
      <vt:lpstr>Frame Length Optimization: Time and Collision Recovery Aware System</vt:lpstr>
      <vt:lpstr>Frame Length Optimization: Time and Collision Recovery Aware System</vt:lpstr>
      <vt:lpstr>Frame Length Optimization: Time and Collision Recovery Aware System</vt:lpstr>
      <vt:lpstr>Frame Length Optimization: Multiple Collision Recovery Coefficients  Aware System</vt:lpstr>
      <vt:lpstr>Frame Length Optimization: Multiple Collision Recovery Coefficients  Aware System</vt:lpstr>
      <vt:lpstr>Frame Length Optimization: Multiple Collision Recovery Coefficients  Aware System</vt:lpstr>
      <vt:lpstr>Frame Length Optimization: Time and Multiple Collision Recovery Coefficients Aware System</vt:lpstr>
      <vt:lpstr>Frame Length Optimization: Time and Multiple Collision Recovery Coefficients Aware System</vt:lpstr>
      <vt:lpstr>Frame Length Optimization: Time and Multiple Collision Recovery Coefficients Aware System</vt:lpstr>
      <vt:lpstr>Frame Length Optimization: Comparison of the Proposed Algorithms </vt:lpstr>
      <vt:lpstr>FSA</vt:lpstr>
      <vt:lpstr>Collided Slot in EPCglobal C1G2</vt:lpstr>
      <vt:lpstr>Proposed EPCglobal C1G2 Reading Process </vt:lpstr>
      <vt:lpstr>Proposed Reading Efficiency</vt:lpstr>
      <vt:lpstr>Simulation Results </vt:lpstr>
      <vt:lpstr>FSA</vt:lpstr>
      <vt:lpstr>PowerPoint Presentation</vt:lpstr>
      <vt:lpstr>PowerPoint Presentation</vt:lpstr>
      <vt:lpstr>Graphic elements Boxes, arrows, bonds and lines</vt:lpstr>
      <vt:lpstr>Charts</vt:lpstr>
      <vt:lpstr>Name, Titel and Date</vt:lpstr>
      <vt:lpstr>Table sheets</vt:lpstr>
      <vt:lpstr>Colours</vt:lpstr>
      <vt:lpstr>Estimation of the RFID Tags Population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Reading Process of the EPCglobal C1G2 </vt:lpstr>
      <vt:lpstr>EPCglobal C1G2 Conventional Reading Process </vt:lpstr>
      <vt:lpstr>Proposed EPCglobal C1G2 Reading Process </vt:lpstr>
      <vt:lpstr>Proposed EPCglobal C1G2 Reading Process </vt:lpstr>
      <vt:lpstr>Proposed EPCglobal C1G2 Reading Process </vt:lpstr>
      <vt:lpstr>Proposed EPCglobal C1G2 Reading Process </vt:lpstr>
      <vt:lpstr>Proposed EPCglobal C1G2 Reading Process </vt:lpstr>
      <vt:lpstr>Proposed EPCglobal C1G2 Reading Process </vt:lpstr>
      <vt:lpstr>Proposed Reading Efficiency</vt:lpstr>
      <vt:lpstr> Agenda</vt:lpstr>
    </vt:vector>
  </TitlesOfParts>
  <Company>Fraunhofer IIS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Stefanie Fuchs</dc:creator>
  <cp:lastModifiedBy>hazem ibrahim</cp:lastModifiedBy>
  <cp:revision>225</cp:revision>
  <cp:lastPrinted>2011-04-27T07:57:31Z</cp:lastPrinted>
  <dcterms:created xsi:type="dcterms:W3CDTF">2011-07-15T07:08:58Z</dcterms:created>
  <dcterms:modified xsi:type="dcterms:W3CDTF">2018-04-07T17:05:57Z</dcterms:modified>
</cp:coreProperties>
</file>