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26" r:id="rId2"/>
  </p:sldMasterIdLst>
  <p:notesMasterIdLst>
    <p:notesMasterId r:id="rId32"/>
  </p:notesMasterIdLst>
  <p:handoutMasterIdLst>
    <p:handoutMasterId r:id="rId33"/>
  </p:handoutMasterIdLst>
  <p:sldIdLst>
    <p:sldId id="262" r:id="rId3"/>
    <p:sldId id="361" r:id="rId4"/>
    <p:sldId id="364" r:id="rId5"/>
    <p:sldId id="263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412" r:id="rId15"/>
    <p:sldId id="406" r:id="rId16"/>
    <p:sldId id="408" r:id="rId17"/>
    <p:sldId id="409" r:id="rId18"/>
    <p:sldId id="410" r:id="rId19"/>
    <p:sldId id="411" r:id="rId20"/>
    <p:sldId id="394" r:id="rId21"/>
    <p:sldId id="398" r:id="rId22"/>
    <p:sldId id="400" r:id="rId23"/>
    <p:sldId id="402" r:id="rId24"/>
    <p:sldId id="403" r:id="rId25"/>
    <p:sldId id="413" r:id="rId26"/>
    <p:sldId id="414" r:id="rId27"/>
    <p:sldId id="404" r:id="rId28"/>
    <p:sldId id="401" r:id="rId29"/>
    <p:sldId id="405" r:id="rId30"/>
    <p:sldId id="265" r:id="rId31"/>
  </p:sldIdLst>
  <p:sldSz cx="9144000" cy="6858000" type="screen4x3"/>
  <p:notesSz cx="6797675" cy="9874250"/>
  <p:custDataLst>
    <p:tags r:id="rId3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417A5"/>
    <a:srgbClr val="FFFFCC"/>
    <a:srgbClr val="007850"/>
    <a:srgbClr val="141DA5"/>
    <a:srgbClr val="14179E"/>
    <a:srgbClr val="141798"/>
    <a:srgbClr val="0F1173"/>
    <a:srgbClr val="090A43"/>
    <a:srgbClr val="050246"/>
    <a:srgbClr val="2217F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17" autoAdjust="0"/>
    <p:restoredTop sz="96482" autoAdjust="0"/>
  </p:normalViewPr>
  <p:slideViewPr>
    <p:cSldViewPr>
      <p:cViewPr>
        <p:scale>
          <a:sx n="90" d="100"/>
          <a:sy n="90" d="100"/>
        </p:scale>
        <p:origin x="-378" y="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10" d="100"/>
          <a:sy n="110" d="100"/>
        </p:scale>
        <p:origin x="-1656" y="1758"/>
      </p:cViewPr>
      <p:guideLst>
        <p:guide orient="horz" pos="3109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4265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8407"/>
            <a:ext cx="2945659" cy="494264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8407"/>
            <a:ext cx="2945659" cy="494264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4918182-8F1A-4E9C-BDF9-078772B5DFF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104060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4265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4265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B7B46A-D0D3-4FB5-BBA2-9B303C7A91A5}" type="datetimeFigureOut">
              <a:rPr lang="de-DE"/>
              <a:pPr>
                <a:defRPr/>
              </a:pPr>
              <a:t>10.09.2015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1" tIns="45706" rIns="91411" bIns="45706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9" y="4689994"/>
            <a:ext cx="5438140" cy="4443649"/>
          </a:xfrm>
          <a:prstGeom prst="rect">
            <a:avLst/>
          </a:prstGeom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407"/>
            <a:ext cx="2945659" cy="494264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407"/>
            <a:ext cx="2945659" cy="494264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8F6692-3016-4A47-B541-B301CDE4E36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86332551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45600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057834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057834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5 </a:t>
            </a:r>
            <a:r>
              <a:rPr lang="de-DE" baseline="0" dirty="0" err="1" smtClean="0"/>
              <a:t>parts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based</a:t>
            </a:r>
            <a:r>
              <a:rPr lang="de-DE" baseline="0" dirty="0" smtClean="0"/>
              <a:t> on NW,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I‘ll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conlcusions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739426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9905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9905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9905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9905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9905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9905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5 </a:t>
            </a:r>
            <a:r>
              <a:rPr lang="de-DE" baseline="0" dirty="0" err="1" smtClean="0"/>
              <a:t>parts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based</a:t>
            </a:r>
            <a:r>
              <a:rPr lang="de-DE" baseline="0" dirty="0" smtClean="0"/>
              <a:t> on NW,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I‘ll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conlcusions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739426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18635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9905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5 </a:t>
            </a:r>
            <a:r>
              <a:rPr lang="de-DE" baseline="0" dirty="0" err="1" smtClean="0"/>
              <a:t>parts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based</a:t>
            </a:r>
            <a:r>
              <a:rPr lang="de-DE" baseline="0" dirty="0" smtClean="0"/>
              <a:t> on NW,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I‘ll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conlcusions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739426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9905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9905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9905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9905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9905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9905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990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9905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5 </a:t>
            </a:r>
            <a:r>
              <a:rPr lang="de-DE" baseline="0" dirty="0" err="1" smtClean="0"/>
              <a:t>parts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based</a:t>
            </a:r>
            <a:r>
              <a:rPr lang="de-DE" baseline="0" dirty="0" smtClean="0"/>
              <a:t> on NW,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I‘ll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conlcusions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739426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057834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057834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05783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057834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Hazem Elsaid Smart SysTech 2014 | 02.07.2014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05783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411" b="-7413"/>
          <a:stretch/>
        </p:blipFill>
        <p:spPr bwMode="auto">
          <a:xfrm>
            <a:off x="0" y="0"/>
            <a:ext cx="9144000" cy="48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750" y="5849110"/>
            <a:ext cx="19573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641500"/>
            <a:ext cx="8640960" cy="981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2829838"/>
            <a:ext cx="8064896" cy="165618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Zusatzinformationen</a:t>
            </a:r>
          </a:p>
        </p:txBody>
      </p:sp>
      <p:pic>
        <p:nvPicPr>
          <p:cNvPr id="1026" name="Picture 2" descr="\\131.188.69.136\wiss_marketing\oeffentlich\Logo\TechFak\FAU_tech_cmyk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04682" y="5773068"/>
            <a:ext cx="269976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57683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Normal zwei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xmlns="" val="329145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4644008" y="1196752"/>
            <a:ext cx="4212000" cy="49968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xmlns="" val="956132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287992" y="1196752"/>
            <a:ext cx="4212000" cy="49968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xmlns="" val="3494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Bild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971600" y="1196975"/>
            <a:ext cx="7200800" cy="3600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Objekt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4860000"/>
            <a:ext cx="8568000" cy="1322840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xmlns="" val="3283400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4688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900000"/>
            <a:ext cx="8568000" cy="5256000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xmlns="" val="2273020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Normal zwei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xmlns="" val="7431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4644008" y="900000"/>
            <a:ext cx="4212000" cy="52560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xmlns="" val="247829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287992" y="900000"/>
            <a:ext cx="4212000" cy="52560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xmlns="" val="2302591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Bild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935596" y="980729"/>
            <a:ext cx="7272808" cy="38164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Objekt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4860000"/>
            <a:ext cx="8568000" cy="1322840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xmlns="" val="66377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835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,- Danke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812" t="7424" b="51560"/>
          <a:stretch/>
        </p:blipFill>
        <p:spPr bwMode="auto">
          <a:xfrm>
            <a:off x="0" y="0"/>
            <a:ext cx="9144000" cy="198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844813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251520" y="764704"/>
            <a:ext cx="8640960" cy="5040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ts val="34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88000" y="2276872"/>
            <a:ext cx="8568000" cy="3916680"/>
          </a:xfrm>
          <a:prstGeom prst="rect">
            <a:avLst/>
          </a:prstGeom>
        </p:spPr>
        <p:txBody>
          <a:bodyPr/>
          <a:lstStyle>
            <a:lvl1pPr marL="180975" indent="-180975" defTabSz="180000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sz="1800" b="1" baseline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361950" indent="-180975" defTabSz="18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sz="1800" b="1" baseline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 marL="542925" indent="-180975" defTabSz="1800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▪"/>
              <a:defRPr sz="1800" b="1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3pPr>
            <a:lvl4pPr marL="714375" indent="-171450" defTabSz="180000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defRPr sz="1800" b="1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1034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37240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5546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9301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86675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8115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88503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2582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37624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76805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A0C8-CA8C-439C-B3BB-423FF6EFBFCF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D31C-CF01-4D70-A898-CC87B81079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655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548000"/>
            <a:ext cx="8568000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210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lang="de-DE" sz="2500" b="1" cap="none" dirty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pPr marL="268288" lvl="0" indent="-268288" algn="l">
              <a:lnSpc>
                <a:spcPct val="150000"/>
              </a:lnSpc>
            </a:pPr>
            <a:r>
              <a:rPr lang="de-DE" dirty="0" smtClean="0"/>
              <a:t>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173252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Normal zwei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808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nner Untertitel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4644008" y="1548000"/>
            <a:ext cx="4212000" cy="4636648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72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1200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288000" y="1548000"/>
            <a:ext cx="4212000" cy="4636648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8070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Bild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971600" y="1556792"/>
            <a:ext cx="7200800" cy="345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Objekt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5157192"/>
            <a:ext cx="8568000" cy="10256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547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itel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4688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32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196752"/>
            <a:ext cx="8568000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xmlns="" val="2946942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7"/>
          <p:cNvSpPr>
            <a:spLocks noChangeShapeType="1"/>
          </p:cNvSpPr>
          <p:nvPr/>
        </p:nvSpPr>
        <p:spPr bwMode="auto">
          <a:xfrm>
            <a:off x="288000" y="620688"/>
            <a:ext cx="8568000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027" name="Rectangle 13"/>
          <p:cNvSpPr>
            <a:spLocks noChangeArrowheads="1"/>
          </p:cNvSpPr>
          <p:nvPr/>
        </p:nvSpPr>
        <p:spPr bwMode="auto">
          <a:xfrm>
            <a:off x="8460664" y="6422814"/>
            <a:ext cx="482054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>
            <a:spAutoFit/>
          </a:bodyPr>
          <a:lstStyle/>
          <a:p>
            <a:pPr algn="r"/>
            <a:fld id="{0E6916FC-15F8-4DD4-BF41-D4EF50954828}" type="slidenum">
              <a:rPr lang="de-DE" sz="1200" b="0" smtClean="0">
                <a:solidFill>
                  <a:srgbClr val="003172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de-DE" sz="1200" b="0" dirty="0">
              <a:solidFill>
                <a:srgbClr val="00317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15" descr="logtxt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3688" y="6229350"/>
            <a:ext cx="16351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16"/>
          <p:cNvSpPr>
            <a:spLocks noChangeShapeType="1"/>
          </p:cNvSpPr>
          <p:nvPr/>
        </p:nvSpPr>
        <p:spPr bwMode="auto">
          <a:xfrm>
            <a:off x="1547664" y="6270625"/>
            <a:ext cx="7305675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51720" y="6421532"/>
            <a:ext cx="6264696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>
              <a:defRPr sz="1200" b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Hazem A. Ahmed </a:t>
            </a:r>
            <a:r>
              <a:rPr lang="de-DE" baseline="0" dirty="0" smtClean="0"/>
              <a:t>| </a:t>
            </a:r>
            <a:r>
              <a:rPr lang="de-DE" dirty="0" smtClean="0"/>
              <a:t>IEEE RFID-TA 2015</a:t>
            </a:r>
            <a:r>
              <a:rPr lang="de-DE" baseline="0" dirty="0" smtClean="0">
                <a:latin typeface="Calibri" panose="020F0502020204030204" pitchFamily="34" charset="0"/>
              </a:rPr>
              <a:t> </a:t>
            </a:r>
            <a:r>
              <a:rPr lang="de-DE" baseline="0" dirty="0" smtClean="0"/>
              <a:t>| </a:t>
            </a:r>
            <a:r>
              <a:rPr lang="de-DE" dirty="0" smtClean="0">
                <a:latin typeface="Calibri" panose="020F0502020204030204" pitchFamily="34" charset="0"/>
              </a:rPr>
              <a:t>18.09.2015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20" r:id="rId3"/>
    <p:sldLayoutId id="2147483725" r:id="rId4"/>
    <p:sldLayoutId id="2147483721" r:id="rId5"/>
    <p:sldLayoutId id="2147483724" r:id="rId6"/>
    <p:sldLayoutId id="2147483722" r:id="rId7"/>
    <p:sldLayoutId id="2147483723" r:id="rId8"/>
    <p:sldLayoutId id="2147483701" r:id="rId9"/>
    <p:sldLayoutId id="2147483704" r:id="rId10"/>
    <p:sldLayoutId id="2147483703" r:id="rId11"/>
    <p:sldLayoutId id="2147483709" r:id="rId12"/>
    <p:sldLayoutId id="2147483710" r:id="rId13"/>
    <p:sldLayoutId id="2147483711" r:id="rId14"/>
    <p:sldLayoutId id="2147483716" r:id="rId15"/>
    <p:sldLayoutId id="2147483713" r:id="rId16"/>
    <p:sldLayoutId id="2147483714" r:id="rId17"/>
    <p:sldLayoutId id="2147483715" r:id="rId1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•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–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•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–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»"/>
        <a:defRPr lang="en-US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6A0C8-CA8C-439C-B3BB-423FF6EFBFCF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BD31C-CF01-4D70-A898-CC87B81079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302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emf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251520" y="1052736"/>
            <a:ext cx="8640960" cy="2016224"/>
          </a:xfrm>
        </p:spPr>
        <p:txBody>
          <a:bodyPr/>
          <a:lstStyle/>
          <a:p>
            <a:pPr algn="ctr"/>
            <a:r>
              <a:rPr lang="en-US" sz="2800" dirty="0"/>
              <a:t>Backwards Compatible Improvement of the</a:t>
            </a:r>
          </a:p>
          <a:p>
            <a:pPr algn="ctr"/>
            <a:r>
              <a:rPr lang="en-US" sz="2800" dirty="0"/>
              <a:t>EPCglobal Class 1 Gen 2 </a:t>
            </a:r>
            <a:r>
              <a:rPr lang="en-US" sz="2800" dirty="0" smtClean="0"/>
              <a:t>Standard</a:t>
            </a:r>
            <a:endParaRPr lang="de-DE" sz="2800" dirty="0">
              <a:latin typeface="Calibri" panose="020F0502020204030204" pitchFamily="34" charset="0"/>
            </a:endParaRP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539552" y="3140968"/>
            <a:ext cx="8064896" cy="1656184"/>
          </a:xfrm>
        </p:spPr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Hazem A. Ahmed</a:t>
            </a:r>
          </a:p>
          <a:p>
            <a:r>
              <a:rPr lang="de-DE" dirty="0" smtClean="0">
                <a:latin typeface="Calibri" panose="020F0502020204030204" pitchFamily="34" charset="0"/>
              </a:rPr>
              <a:t>IEEE RFID-TA 2015, 18.09.2015</a:t>
            </a:r>
            <a:endParaRPr lang="de-D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8884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EPCglobal C1 G2 Reading Process 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latin typeface="+mn-lt"/>
              </a:rPr>
              <a:t>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</a:t>
            </a:r>
          </a:p>
        </p:txBody>
      </p:sp>
      <p:sp>
        <p:nvSpPr>
          <p:cNvPr id="11" name="Rectangle 64"/>
          <p:cNvSpPr/>
          <p:nvPr/>
        </p:nvSpPr>
        <p:spPr>
          <a:xfrm>
            <a:off x="370266" y="1201292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65"/>
          <p:cNvSpPr/>
          <p:nvPr/>
        </p:nvSpPr>
        <p:spPr>
          <a:xfrm>
            <a:off x="370266" y="1201292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66"/>
          <p:cNvSpPr/>
          <p:nvPr/>
        </p:nvSpPr>
        <p:spPr>
          <a:xfrm>
            <a:off x="3855910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31"/>
          <p:cNvSpPr/>
          <p:nvPr/>
        </p:nvSpPr>
        <p:spPr>
          <a:xfrm>
            <a:off x="1370398" y="120129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66"/>
          <p:cNvSpPr/>
          <p:nvPr/>
        </p:nvSpPr>
        <p:spPr>
          <a:xfrm>
            <a:off x="1868946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Rectangle 65"/>
          <p:cNvSpPr/>
          <p:nvPr/>
        </p:nvSpPr>
        <p:spPr>
          <a:xfrm>
            <a:off x="236568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2862428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Rectangle 66"/>
          <p:cNvSpPr/>
          <p:nvPr/>
        </p:nvSpPr>
        <p:spPr>
          <a:xfrm>
            <a:off x="335802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3" name="Rectangle 31"/>
          <p:cNvSpPr/>
          <p:nvPr/>
        </p:nvSpPr>
        <p:spPr>
          <a:xfrm>
            <a:off x="874322" y="1201292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370266" y="2060848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051720" y="1628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4788024" y="140138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383624" y="17849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901564" y="221047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718818" y="2210479"/>
            <a:ext cx="295469" cy="28370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de-DE" sz="1600" b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7351817" y="235233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7235889" y="277379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4946002" y="327436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038302" y="322647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203627" y="197934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6792685" y="168893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38" name="Gruppieren 37"/>
          <p:cNvGrpSpPr/>
          <p:nvPr/>
        </p:nvGrpSpPr>
        <p:grpSpPr>
          <a:xfrm>
            <a:off x="7362586" y="5445224"/>
            <a:ext cx="1529894" cy="667820"/>
            <a:chOff x="7233106" y="5245616"/>
            <a:chExt cx="1529894" cy="821124"/>
          </a:xfrm>
        </p:grpSpPr>
        <p:sp>
          <p:nvSpPr>
            <p:cNvPr id="39" name="Textfeld 38"/>
            <p:cNvSpPr txBox="1"/>
            <p:nvPr/>
          </p:nvSpPr>
          <p:spPr>
            <a:xfrm>
              <a:off x="7614105" y="5650468"/>
              <a:ext cx="984705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7654990" y="5245616"/>
              <a:ext cx="1108010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rgbClr val="1417A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7902335" y="31701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7487969" y="32743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8320447" y="239874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8452019" y="291831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7930062" y="277378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8451868" y="343354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7634593" y="386792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102477" y="373559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974563" y="348714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7351816" y="438044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678565" y="4127460"/>
            <a:ext cx="295469" cy="28370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de-DE" sz="1600" b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8049298" y="396904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754600" y="4664147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6275615" y="45222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69947" y="38928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6807008" y="466414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59" name="Grafik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509" y="4197241"/>
            <a:ext cx="2536289" cy="1007679"/>
          </a:xfrm>
          <a:prstGeom prst="rect">
            <a:avLst/>
          </a:prstGeom>
        </p:spPr>
      </p:pic>
      <p:cxnSp>
        <p:nvCxnSpPr>
          <p:cNvPr id="67" name="Gerade Verbindung mit Pfeil 66"/>
          <p:cNvCxnSpPr/>
          <p:nvPr/>
        </p:nvCxnSpPr>
        <p:spPr>
          <a:xfrm>
            <a:off x="1895205" y="4895599"/>
            <a:ext cx="89070" cy="3093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1859794" y="4427237"/>
            <a:ext cx="206626" cy="183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1862086" y="4629798"/>
            <a:ext cx="206626" cy="183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4694684" y="2492896"/>
            <a:ext cx="1389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</a:p>
        </p:txBody>
      </p:sp>
      <p:sp>
        <p:nvSpPr>
          <p:cNvPr id="69" name="Bogen 68"/>
          <p:cNvSpPr/>
          <p:nvPr/>
        </p:nvSpPr>
        <p:spPr>
          <a:xfrm rot="3128449">
            <a:off x="4644383" y="3036170"/>
            <a:ext cx="897441" cy="903295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Bogen 71"/>
          <p:cNvSpPr/>
          <p:nvPr/>
        </p:nvSpPr>
        <p:spPr>
          <a:xfrm rot="2911622">
            <a:off x="4546197" y="2793226"/>
            <a:ext cx="1329659" cy="1361798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Bogen 72"/>
          <p:cNvSpPr/>
          <p:nvPr/>
        </p:nvSpPr>
        <p:spPr>
          <a:xfrm rot="2870662">
            <a:off x="4447860" y="2529468"/>
            <a:ext cx="1722740" cy="1768356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Bogen 73"/>
          <p:cNvSpPr/>
          <p:nvPr/>
        </p:nvSpPr>
        <p:spPr>
          <a:xfrm rot="2699164">
            <a:off x="4537959" y="2301852"/>
            <a:ext cx="2102414" cy="2111291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Bogen 74"/>
          <p:cNvSpPr/>
          <p:nvPr/>
        </p:nvSpPr>
        <p:spPr>
          <a:xfrm rot="2934997">
            <a:off x="4717772" y="2004119"/>
            <a:ext cx="2516589" cy="2496072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Bogen 75"/>
          <p:cNvSpPr/>
          <p:nvPr/>
        </p:nvSpPr>
        <p:spPr>
          <a:xfrm rot="2809296">
            <a:off x="4788743" y="1515347"/>
            <a:ext cx="3105858" cy="3016416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Bogen 76"/>
          <p:cNvSpPr/>
          <p:nvPr/>
        </p:nvSpPr>
        <p:spPr>
          <a:xfrm rot="2804274">
            <a:off x="4593455" y="1199233"/>
            <a:ext cx="4157098" cy="3655141"/>
          </a:xfrm>
          <a:prstGeom prst="arc">
            <a:avLst/>
          </a:prstGeom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uppieren 78"/>
          <p:cNvGrpSpPr/>
          <p:nvPr/>
        </p:nvGrpSpPr>
        <p:grpSpPr>
          <a:xfrm>
            <a:off x="342432" y="5252806"/>
            <a:ext cx="6080917" cy="984505"/>
            <a:chOff x="418178" y="4856840"/>
            <a:chExt cx="7416824" cy="1308464"/>
          </a:xfrm>
        </p:grpSpPr>
        <p:pic>
          <p:nvPicPr>
            <p:cNvPr id="80" name="Grafik 7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8178" y="4856840"/>
              <a:ext cx="7416824" cy="1308464"/>
            </a:xfrm>
            <a:prstGeom prst="rect">
              <a:avLst/>
            </a:prstGeom>
          </p:spPr>
        </p:pic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8452" y="4877469"/>
              <a:ext cx="993388" cy="322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feld 81"/>
            <p:cNvSpPr txBox="1"/>
            <p:nvPr/>
          </p:nvSpPr>
          <p:spPr>
            <a:xfrm>
              <a:off x="2700152" y="4924553"/>
              <a:ext cx="305398" cy="327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2716389" y="5322105"/>
              <a:ext cx="305398" cy="327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4" name="Textfeld 83"/>
          <p:cNvSpPr txBox="1"/>
          <p:nvPr/>
        </p:nvSpPr>
        <p:spPr>
          <a:xfrm>
            <a:off x="3102580" y="558924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4693996" y="558924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5804162" y="3234462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de-DE" sz="1600" b="0" baseline="-25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600" b="0" baseline="-25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7" name="Gerade Verbindung mit Pfeil 86"/>
          <p:cNvCxnSpPr>
            <a:stCxn id="89" idx="5"/>
          </p:cNvCxnSpPr>
          <p:nvPr/>
        </p:nvCxnSpPr>
        <p:spPr>
          <a:xfrm>
            <a:off x="5740632" y="1487258"/>
            <a:ext cx="985159" cy="78053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4740350" y="1164147"/>
            <a:ext cx="1269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Arbitrate</a:t>
            </a:r>
            <a:r>
              <a:rPr lang="de-DE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State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4748008" y="1132311"/>
            <a:ext cx="1162931" cy="415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>
            <a:stCxn id="92" idx="6"/>
          </p:cNvCxnSpPr>
          <p:nvPr/>
        </p:nvCxnSpPr>
        <p:spPr>
          <a:xfrm flipV="1">
            <a:off x="5157102" y="4272339"/>
            <a:ext cx="1521463" cy="46090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4166342" y="4557158"/>
            <a:ext cx="92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ACK State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Ellipse 91"/>
          <p:cNvSpPr/>
          <p:nvPr/>
        </p:nvSpPr>
        <p:spPr>
          <a:xfrm>
            <a:off x="3994171" y="4525322"/>
            <a:ext cx="1162931" cy="415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312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9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6" grpId="0"/>
      <p:bldP spid="88" grpId="0"/>
      <p:bldP spid="89" grpId="0" animBg="1"/>
      <p:bldP spid="91" grpId="0"/>
      <p:bldP spid="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EPCglobal C1 G2 Reading Process 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latin typeface="+mn-lt"/>
              </a:rPr>
              <a:t>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</a:t>
            </a:r>
          </a:p>
        </p:txBody>
      </p:sp>
      <p:sp>
        <p:nvSpPr>
          <p:cNvPr id="11" name="Rectangle 64"/>
          <p:cNvSpPr/>
          <p:nvPr/>
        </p:nvSpPr>
        <p:spPr>
          <a:xfrm>
            <a:off x="370266" y="1201292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65"/>
          <p:cNvSpPr/>
          <p:nvPr/>
        </p:nvSpPr>
        <p:spPr>
          <a:xfrm>
            <a:off x="370266" y="1201292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66"/>
          <p:cNvSpPr/>
          <p:nvPr/>
        </p:nvSpPr>
        <p:spPr>
          <a:xfrm>
            <a:off x="3855910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31"/>
          <p:cNvSpPr/>
          <p:nvPr/>
        </p:nvSpPr>
        <p:spPr>
          <a:xfrm>
            <a:off x="1370398" y="120129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66"/>
          <p:cNvSpPr/>
          <p:nvPr/>
        </p:nvSpPr>
        <p:spPr>
          <a:xfrm>
            <a:off x="1868946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Rectangle 65"/>
          <p:cNvSpPr/>
          <p:nvPr/>
        </p:nvSpPr>
        <p:spPr>
          <a:xfrm>
            <a:off x="236568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2862428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Rectangle 66"/>
          <p:cNvSpPr/>
          <p:nvPr/>
        </p:nvSpPr>
        <p:spPr>
          <a:xfrm>
            <a:off x="335802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3" name="Rectangle 31"/>
          <p:cNvSpPr/>
          <p:nvPr/>
        </p:nvSpPr>
        <p:spPr>
          <a:xfrm>
            <a:off x="874322" y="1201292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370266" y="2060848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051720" y="1628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4788024" y="140138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383624" y="17849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901564" y="221047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7351817" y="235233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7235889" y="277379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4946002" y="327436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038302" y="322647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203627" y="197934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6792685" y="168893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38" name="Gruppieren 37"/>
          <p:cNvGrpSpPr/>
          <p:nvPr/>
        </p:nvGrpSpPr>
        <p:grpSpPr>
          <a:xfrm>
            <a:off x="7362586" y="5445224"/>
            <a:ext cx="1529894" cy="667820"/>
            <a:chOff x="7233106" y="5245616"/>
            <a:chExt cx="1529894" cy="821124"/>
          </a:xfrm>
        </p:grpSpPr>
        <p:sp>
          <p:nvSpPr>
            <p:cNvPr id="39" name="Textfeld 38"/>
            <p:cNvSpPr txBox="1"/>
            <p:nvPr/>
          </p:nvSpPr>
          <p:spPr>
            <a:xfrm>
              <a:off x="7614105" y="5650468"/>
              <a:ext cx="984705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7654990" y="5245616"/>
              <a:ext cx="1108010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rgbClr val="1417A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7902335" y="31701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7487969" y="32743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8320447" y="239874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8452019" y="291831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7930062" y="277378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8451868" y="343354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7634593" y="386792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102477" y="373559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974563" y="348714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7351816" y="438044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678565" y="4127460"/>
            <a:ext cx="295469" cy="28370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de-DE" sz="1600" b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8049298" y="396904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754600" y="4664147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6275615" y="45222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69947" y="38928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6807008" y="466414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59" name="Grafik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509" y="4197241"/>
            <a:ext cx="2536289" cy="1007679"/>
          </a:xfrm>
          <a:prstGeom prst="rect">
            <a:avLst/>
          </a:prstGeom>
        </p:spPr>
      </p:pic>
      <p:cxnSp>
        <p:nvCxnSpPr>
          <p:cNvPr id="67" name="Gerade Verbindung mit Pfeil 66"/>
          <p:cNvCxnSpPr/>
          <p:nvPr/>
        </p:nvCxnSpPr>
        <p:spPr>
          <a:xfrm>
            <a:off x="1895205" y="4895599"/>
            <a:ext cx="89070" cy="3093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1859794" y="4427237"/>
            <a:ext cx="206626" cy="183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1862086" y="4629798"/>
            <a:ext cx="206626" cy="183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Gruppieren 78"/>
          <p:cNvGrpSpPr/>
          <p:nvPr/>
        </p:nvGrpSpPr>
        <p:grpSpPr>
          <a:xfrm>
            <a:off x="342432" y="5252806"/>
            <a:ext cx="6080917" cy="984505"/>
            <a:chOff x="418178" y="4856840"/>
            <a:chExt cx="7416824" cy="1308464"/>
          </a:xfrm>
        </p:grpSpPr>
        <p:pic>
          <p:nvPicPr>
            <p:cNvPr id="80" name="Grafik 7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8178" y="4856840"/>
              <a:ext cx="7416824" cy="1308464"/>
            </a:xfrm>
            <a:prstGeom prst="rect">
              <a:avLst/>
            </a:prstGeom>
          </p:spPr>
        </p:pic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8452" y="4877469"/>
              <a:ext cx="993388" cy="322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feld 81"/>
            <p:cNvSpPr txBox="1"/>
            <p:nvPr/>
          </p:nvSpPr>
          <p:spPr>
            <a:xfrm>
              <a:off x="2700152" y="4924553"/>
              <a:ext cx="305398" cy="327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2716389" y="5322105"/>
              <a:ext cx="305398" cy="327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4" name="Textfeld 83"/>
          <p:cNvSpPr txBox="1"/>
          <p:nvPr/>
        </p:nvSpPr>
        <p:spPr>
          <a:xfrm>
            <a:off x="3102580" y="558924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4693996" y="558924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Freeform 16"/>
          <p:cNvSpPr>
            <a:spLocks/>
          </p:cNvSpPr>
          <p:nvPr/>
        </p:nvSpPr>
        <p:spPr bwMode="auto">
          <a:xfrm rot="12517327" flipV="1">
            <a:off x="5249343" y="3957542"/>
            <a:ext cx="1553561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Textfeld 92"/>
          <p:cNvSpPr txBox="1"/>
          <p:nvPr/>
        </p:nvSpPr>
        <p:spPr>
          <a:xfrm rot="1794054">
            <a:off x="5800395" y="363083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EPC</a:t>
            </a:r>
            <a:r>
              <a:rPr lang="de-DE" sz="1400" baseline="-250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400" baseline="-25000" dirty="0">
              <a:solidFill>
                <a:srgbClr val="9966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Rectangle 10"/>
          <p:cNvSpPr>
            <a:spLocks noChangeArrowheads="1"/>
          </p:cNvSpPr>
          <p:nvPr/>
        </p:nvSpPr>
        <p:spPr bwMode="auto">
          <a:xfrm>
            <a:off x="6732240" y="22048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95" name="Gerade Verbindung 94"/>
          <p:cNvCxnSpPr/>
          <p:nvPr/>
        </p:nvCxnSpPr>
        <p:spPr>
          <a:xfrm flipH="1">
            <a:off x="1752853" y="5252806"/>
            <a:ext cx="814460" cy="25805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>
            <a:off x="1752853" y="5204920"/>
            <a:ext cx="724230" cy="300626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574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alibri" panose="020F0502020204030204" pitchFamily="34" charset="0"/>
              </a:rPr>
              <a:t>Agenda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8000" y="1988840"/>
            <a:ext cx="8568000" cy="3916680"/>
          </a:xfrm>
        </p:spPr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EPCglobal C1 G2 Reading Process 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/>
              <a:t>Proposed Reading </a:t>
            </a:r>
            <a:r>
              <a:rPr lang="en-US" dirty="0" smtClean="0"/>
              <a:t>Process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Performance Analysis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Measurements and Simulation Results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Conclusion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268288" indent="-268288">
              <a:lnSpc>
                <a:spcPct val="15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249766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/>
              <a:t>Proposed Reading Process</a:t>
            </a:r>
            <a:endParaRPr lang="en-US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New system </a:t>
            </a:r>
            <a:r>
              <a:rPr lang="en-US" sz="1600" dirty="0" smtClean="0"/>
              <a:t>model</a:t>
            </a:r>
          </a:p>
          <a:p>
            <a:pPr lvl="1"/>
            <a:r>
              <a:rPr lang="en-US" sz="1500" dirty="0" smtClean="0">
                <a:cs typeface="Times New Roman" panose="02020603050405020304" pitchFamily="18" charset="0"/>
              </a:rPr>
              <a:t>Mixed network between the conventional tags and </a:t>
            </a:r>
          </a:p>
          <a:p>
            <a:pPr lvl="1">
              <a:buNone/>
            </a:pPr>
            <a:r>
              <a:rPr lang="en-US" sz="1500" dirty="0">
                <a:cs typeface="Times New Roman" panose="02020603050405020304" pitchFamily="18" charset="0"/>
              </a:rPr>
              <a:t> </a:t>
            </a:r>
            <a:r>
              <a:rPr lang="en-US" sz="1500" dirty="0" smtClean="0">
                <a:cs typeface="Times New Roman" panose="02020603050405020304" pitchFamily="18" charset="0"/>
              </a:rPr>
              <a:t>     and the new tags.</a:t>
            </a:r>
          </a:p>
          <a:p>
            <a:pPr lvl="1"/>
            <a:r>
              <a:rPr lang="en-US" sz="1500" dirty="0" smtClean="0">
                <a:cs typeface="Times New Roman" panose="02020603050405020304" pitchFamily="18" charset="0"/>
              </a:rPr>
              <a:t>Proposed</a:t>
            </a:r>
            <a:r>
              <a:rPr lang="en-US" sz="1500" dirty="0" smtClean="0">
                <a:cs typeface="Times New Roman" panose="02020603050405020304" pitchFamily="18" charset="0"/>
              </a:rPr>
              <a:t> </a:t>
            </a:r>
            <a:r>
              <a:rPr lang="en-US" sz="1500" dirty="0" smtClean="0">
                <a:cs typeface="Times New Roman" panose="02020603050405020304" pitchFamily="18" charset="0"/>
              </a:rPr>
              <a:t>RFID reader.</a:t>
            </a:r>
            <a:endParaRPr lang="en-US" sz="1500" dirty="0" smtClean="0"/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4724400" y="106680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7383624" y="1492354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901564" y="1917906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6718818" y="1917907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7351817" y="2059759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7235889" y="2481218"/>
            <a:ext cx="295469" cy="28370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Oval 12"/>
          <p:cNvSpPr>
            <a:spLocks noChangeArrowheads="1"/>
          </p:cNvSpPr>
          <p:nvPr/>
        </p:nvSpPr>
        <p:spPr bwMode="auto">
          <a:xfrm>
            <a:off x="4992892" y="271541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7038302" y="2933899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792685" y="1396367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7902335" y="2877554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7487969" y="2981792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8320447" y="2106168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8452019" y="2625746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7930062" y="2481217"/>
            <a:ext cx="295469" cy="2837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8451868" y="3140977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7634593" y="3575357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102477" y="344302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7974563" y="3194569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7351816" y="408787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6678565" y="383488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8049298" y="3676470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754600" y="437157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275615" y="422972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8469947" y="3600323"/>
            <a:ext cx="295469" cy="28370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6807008" y="437157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990372" y="5733256"/>
            <a:ext cx="1627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  <a:endParaRPr lang="de-DE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6948264" y="5031204"/>
            <a:ext cx="1949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Conventional</a:t>
            </a:r>
            <a:r>
              <a:rPr lang="de-DE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Tag</a:t>
            </a:r>
            <a:endParaRPr lang="de-DE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6034485" y="5155017"/>
            <a:ext cx="200757" cy="164219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Oval 12"/>
          <p:cNvSpPr>
            <a:spLocks noChangeArrowheads="1"/>
          </p:cNvSpPr>
          <p:nvPr/>
        </p:nvSpPr>
        <p:spPr bwMode="auto">
          <a:xfrm>
            <a:off x="6052544" y="5811974"/>
            <a:ext cx="192071" cy="21128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6043858" y="5456687"/>
            <a:ext cx="200757" cy="1642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6984839" y="5370441"/>
            <a:ext cx="1756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New Tag</a:t>
            </a:r>
            <a:endParaRPr lang="de-DE" sz="1600" b="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5724128" y="5093216"/>
            <a:ext cx="3132832" cy="1013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902786" y="1917904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7353039" y="2059757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7237111" y="2481216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7903557" y="2877552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8321669" y="2106166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8453241" y="2625744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7931284" y="2481215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53090" y="3140975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7635815" y="3575355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7975785" y="3194567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8050520" y="3676468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8471169" y="3600321"/>
            <a:ext cx="295469" cy="28370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8024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Proposed </a:t>
            </a:r>
            <a:r>
              <a:rPr lang="en-US" dirty="0" smtClean="0"/>
              <a:t>Reading Process</a:t>
            </a:r>
            <a:endParaRPr lang="en-US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Select Command:</a:t>
            </a:r>
          </a:p>
          <a:p>
            <a:pPr lvl="1"/>
            <a:r>
              <a:rPr lang="en-US" sz="1500" dirty="0" smtClean="0"/>
              <a:t>Select part of the tag population</a:t>
            </a:r>
          </a:p>
          <a:p>
            <a:pPr lvl="2"/>
            <a:r>
              <a:rPr lang="en-US" sz="1500" dirty="0" smtClean="0"/>
              <a:t>New tags &amp; Conventional tags</a:t>
            </a:r>
          </a:p>
          <a:p>
            <a:r>
              <a:rPr lang="en-US" sz="1600" dirty="0" smtClean="0"/>
              <a:t>Switch Command (new):</a:t>
            </a:r>
          </a:p>
          <a:p>
            <a:pPr lvl="1"/>
            <a:r>
              <a:rPr lang="en-US" sz="1600" dirty="0" smtClean="0"/>
              <a:t>Reserved part for the future use at EPCglobal C1G2.</a:t>
            </a:r>
          </a:p>
          <a:p>
            <a:pPr lvl="1"/>
            <a:r>
              <a:rPr lang="en-US" sz="1600" dirty="0" smtClean="0"/>
              <a:t>New tags switched to the modified mode.</a:t>
            </a:r>
          </a:p>
          <a:p>
            <a:pPr lvl="1"/>
            <a:r>
              <a:rPr lang="en-US" sz="1600" dirty="0" smtClean="0"/>
              <a:t>Conventional tags neglect it.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Query Command:</a:t>
            </a:r>
          </a:p>
          <a:p>
            <a:pPr lvl="1"/>
            <a:r>
              <a:rPr lang="en-US" sz="1600" dirty="0" smtClean="0"/>
              <a:t>Inform all the tags with frame length asking them</a:t>
            </a:r>
          </a:p>
          <a:p>
            <a:pPr marL="180975" lvl="1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for their RN16 packets.</a:t>
            </a:r>
            <a:endParaRPr lang="en-US" sz="1600" dirty="0"/>
          </a:p>
          <a:p>
            <a:endParaRPr lang="en-US" sz="1600" dirty="0" smtClean="0"/>
          </a:p>
          <a:p>
            <a:pPr lvl="3"/>
            <a:endParaRPr lang="en-US" sz="14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                              </a:t>
            </a:r>
          </a:p>
        </p:txBody>
      </p:sp>
      <p:graphicFrame>
        <p:nvGraphicFramePr>
          <p:cNvPr id="38" name="Tabel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69319102"/>
              </p:ext>
            </p:extLst>
          </p:nvPr>
        </p:nvGraphicFramePr>
        <p:xfrm>
          <a:off x="1907704" y="3384417"/>
          <a:ext cx="3168352" cy="90867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37749"/>
                <a:gridCol w="1830603"/>
              </a:tblGrid>
              <a:tr h="302893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Switch Command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89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bits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0289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1110001001100000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cxnSp>
        <p:nvCxnSpPr>
          <p:cNvPr id="40" name="Gerade Verbindung mit Pfeil 39"/>
          <p:cNvCxnSpPr/>
          <p:nvPr/>
        </p:nvCxnSpPr>
        <p:spPr>
          <a:xfrm>
            <a:off x="8460432" y="1298020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955653" y="988043"/>
            <a:ext cx="77579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8134320" y="967240"/>
            <a:ext cx="54213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5148064" y="5877272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8237093" y="5913847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cxnSp>
        <p:nvCxnSpPr>
          <p:cNvPr id="45" name="Gerade Verbindung mit Pfeil 44"/>
          <p:cNvCxnSpPr/>
          <p:nvPr/>
        </p:nvCxnSpPr>
        <p:spPr>
          <a:xfrm>
            <a:off x="5358178" y="1326597"/>
            <a:ext cx="310225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5364088" y="1628800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5364088" y="1974669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 rot="396810">
            <a:off x="6316490" y="1203964"/>
            <a:ext cx="139345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 command</a:t>
            </a:r>
          </a:p>
        </p:txBody>
      </p:sp>
      <p:sp>
        <p:nvSpPr>
          <p:cNvPr id="50" name="Textfeld 49"/>
          <p:cNvSpPr txBox="1"/>
          <p:nvPr/>
        </p:nvSpPr>
        <p:spPr>
          <a:xfrm rot="396810">
            <a:off x="6284733" y="1529835"/>
            <a:ext cx="143308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Switch command</a:t>
            </a:r>
          </a:p>
        </p:txBody>
      </p:sp>
      <p:sp>
        <p:nvSpPr>
          <p:cNvPr id="51" name="Textfeld 50"/>
          <p:cNvSpPr txBox="1"/>
          <p:nvPr/>
        </p:nvSpPr>
        <p:spPr>
          <a:xfrm rot="396810">
            <a:off x="6255696" y="1815585"/>
            <a:ext cx="14039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Query command</a:t>
            </a:r>
          </a:p>
        </p:txBody>
      </p:sp>
      <p:cxnSp>
        <p:nvCxnSpPr>
          <p:cNvPr id="61" name="Gerade Verbindung mit Pfeil 60"/>
          <p:cNvCxnSpPr/>
          <p:nvPr/>
        </p:nvCxnSpPr>
        <p:spPr>
          <a:xfrm>
            <a:off x="5364088" y="1290705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3041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Proposed </a:t>
            </a:r>
            <a:r>
              <a:rPr lang="en-US" dirty="0" smtClean="0"/>
              <a:t>Reading Process</a:t>
            </a:r>
            <a:endParaRPr lang="en-US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  <a:ln w="19050">
            <a:noFill/>
          </a:ln>
        </p:spPr>
        <p:txBody>
          <a:bodyPr/>
          <a:lstStyle/>
          <a:p>
            <a:r>
              <a:rPr lang="en-US" sz="1600" dirty="0" smtClean="0"/>
              <a:t>K tags collided slot:</a:t>
            </a:r>
          </a:p>
          <a:p>
            <a:pPr lvl="1"/>
            <a:r>
              <a:rPr lang="en-US" sz="1600" dirty="0" smtClean="0"/>
              <a:t>Conventional tags choose the conventional pilot (P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 smtClean="0"/>
              <a:t>12-bits zeros for synchronization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r>
              <a:rPr lang="en-US" sz="1600" dirty="0" smtClean="0"/>
              <a:t>Each </a:t>
            </a:r>
            <a:r>
              <a:rPr lang="en-US" sz="1600" dirty="0"/>
              <a:t>new tag chooses random pilot.</a:t>
            </a:r>
          </a:p>
          <a:p>
            <a:pPr lvl="2"/>
            <a:r>
              <a:rPr lang="en-US" sz="1500" dirty="0"/>
              <a:t>4-bits zeros for synchronization</a:t>
            </a:r>
          </a:p>
          <a:p>
            <a:pPr lvl="2"/>
            <a:r>
              <a:rPr lang="en-US" sz="1500" dirty="0"/>
              <a:t>8-bits orthogonal pilots for channel estimation</a:t>
            </a:r>
          </a:p>
          <a:p>
            <a:endParaRPr lang="en-US" sz="1600" dirty="0" smtClean="0"/>
          </a:p>
          <a:p>
            <a:pPr lvl="3"/>
            <a:endParaRPr lang="en-US" sz="14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                              </a:t>
            </a:r>
          </a:p>
        </p:txBody>
      </p:sp>
      <p:graphicFrame>
        <p:nvGraphicFramePr>
          <p:cNvPr id="24" name="Tabel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54853321"/>
              </p:ext>
            </p:extLst>
          </p:nvPr>
        </p:nvGraphicFramePr>
        <p:xfrm>
          <a:off x="1691680" y="4509120"/>
          <a:ext cx="1656184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04055"/>
                <a:gridCol w="115212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000" baseline="-25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0 0 0 0 0 0 0 0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0 0 0 1</a:t>
                      </a:r>
                      <a:r>
                        <a:rPr lang="en-US" sz="1200" baseline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0 0 0 1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0 1 0 0 0 1 0 0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0 1 0 1 0 1 0 1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1 0 1 0 1 0 1 0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1 0 1 1 1 0 1 1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1 1 1 0 1 1 1 0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200" baseline="-25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1 1 1 1 1 1 1 1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Batang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5" name="Grafik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1538" y="2161829"/>
            <a:ext cx="2815627" cy="429252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3680932"/>
            <a:ext cx="2801123" cy="543278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1490286" y="5978540"/>
            <a:ext cx="2520280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8-bits orthogonal pilot [J. </a:t>
            </a:r>
            <a:r>
              <a:rPr lang="en-US" sz="1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Kaitovic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2012]</a:t>
            </a:r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8460432" y="1298020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955653" y="988043"/>
            <a:ext cx="77579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8134320" y="967240"/>
            <a:ext cx="54213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5148064" y="5877272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8237093" y="5913847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cxnSp>
        <p:nvCxnSpPr>
          <p:cNvPr id="45" name="Gerade Verbindung mit Pfeil 44"/>
          <p:cNvCxnSpPr/>
          <p:nvPr/>
        </p:nvCxnSpPr>
        <p:spPr>
          <a:xfrm>
            <a:off x="5358178" y="1326597"/>
            <a:ext cx="310225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5364088" y="1628800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5364088" y="1974669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>
            <a:off x="5371403" y="2564904"/>
            <a:ext cx="3089029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 rot="396810">
            <a:off x="6316490" y="1203964"/>
            <a:ext cx="139345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 command</a:t>
            </a:r>
          </a:p>
        </p:txBody>
      </p:sp>
      <p:sp>
        <p:nvSpPr>
          <p:cNvPr id="50" name="Textfeld 49"/>
          <p:cNvSpPr txBox="1"/>
          <p:nvPr/>
        </p:nvSpPr>
        <p:spPr>
          <a:xfrm rot="396810">
            <a:off x="6284733" y="1529835"/>
            <a:ext cx="143308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Switch command</a:t>
            </a:r>
          </a:p>
        </p:txBody>
      </p:sp>
      <p:sp>
        <p:nvSpPr>
          <p:cNvPr id="51" name="Textfeld 50"/>
          <p:cNvSpPr txBox="1"/>
          <p:nvPr/>
        </p:nvSpPr>
        <p:spPr>
          <a:xfrm rot="396810">
            <a:off x="6255696" y="1815585"/>
            <a:ext cx="14039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Query command</a:t>
            </a:r>
          </a:p>
        </p:txBody>
      </p:sp>
      <p:sp>
        <p:nvSpPr>
          <p:cNvPr id="52" name="Textfeld 51"/>
          <p:cNvSpPr txBox="1"/>
          <p:nvPr/>
        </p:nvSpPr>
        <p:spPr>
          <a:xfrm rot="21129546">
            <a:off x="5951384" y="2450830"/>
            <a:ext cx="198644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+….+RN16</a:t>
            </a:r>
            <a:r>
              <a:rPr lang="en-US" sz="1400" b="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61" name="Gerade Verbindung mit Pfeil 60"/>
          <p:cNvCxnSpPr/>
          <p:nvPr/>
        </p:nvCxnSpPr>
        <p:spPr>
          <a:xfrm>
            <a:off x="5364088" y="1290705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57422" y="4000504"/>
            <a:ext cx="1000132" cy="5000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1428728" y="4214818"/>
            <a:ext cx="500066" cy="71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357258" y="4572008"/>
            <a:ext cx="35722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444" y="4429132"/>
            <a:ext cx="1364284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  <a:latin typeface="Calibri" pitchFamily="34" charset="0"/>
              </a:rPr>
              <a:t>Conventional pilot</a:t>
            </a:r>
          </a:p>
        </p:txBody>
      </p:sp>
    </p:spTree>
    <p:extLst>
      <p:ext uri="{BB962C8B-B14F-4D97-AF65-F5344CB8AC3E}">
        <p14:creationId xmlns:p14="http://schemas.microsoft.com/office/powerpoint/2010/main" xmlns="" val="98189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Proposed </a:t>
            </a:r>
            <a:r>
              <a:rPr lang="en-US" dirty="0" smtClean="0"/>
              <a:t>Reading Process</a:t>
            </a:r>
            <a:endParaRPr lang="en-US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/>
              <a:t>Extracts each RN16 corresponding to each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single </a:t>
            </a:r>
            <a:r>
              <a:rPr lang="en-US" sz="1600" dirty="0"/>
              <a:t>pilot reply.</a:t>
            </a:r>
          </a:p>
          <a:p>
            <a:r>
              <a:rPr lang="en-US" sz="1600" dirty="0"/>
              <a:t>Counts the number of recovered </a:t>
            </a:r>
            <a:r>
              <a:rPr lang="en-US" sz="1600" dirty="0" smtClean="0"/>
              <a:t>tags (</a:t>
            </a:r>
            <a:r>
              <a:rPr lang="en-US" sz="1600" dirty="0" err="1" smtClean="0"/>
              <a:t>R</a:t>
            </a:r>
            <a:r>
              <a:rPr lang="en-US" sz="1600" baseline="-25000" dirty="0" err="1" smtClean="0"/>
              <a:t>sol</a:t>
            </a:r>
            <a:r>
              <a:rPr lang="en-US" sz="1600" dirty="0" smtClean="0"/>
              <a:t>).</a:t>
            </a:r>
          </a:p>
          <a:p>
            <a:r>
              <a:rPr lang="en-US" sz="1500" dirty="0"/>
              <a:t>recognizes if one of </a:t>
            </a:r>
            <a:r>
              <a:rPr lang="en-US" sz="1500" dirty="0" smtClean="0"/>
              <a:t>the </a:t>
            </a:r>
            <a:r>
              <a:rPr lang="en-US" sz="1500" dirty="0"/>
              <a:t>replies is </a:t>
            </a:r>
            <a:r>
              <a:rPr lang="en-US" sz="1500" dirty="0" smtClean="0"/>
              <a:t>a conventional </a:t>
            </a:r>
            <a:r>
              <a:rPr lang="en-US" sz="1500" dirty="0"/>
              <a:t>pilot or not:</a:t>
            </a:r>
          </a:p>
          <a:p>
            <a:pPr lvl="1"/>
            <a:r>
              <a:rPr lang="en-US" sz="1500" dirty="0"/>
              <a:t>If yes, acknowledges the conventional tag first.</a:t>
            </a:r>
          </a:p>
          <a:p>
            <a:pPr lvl="1"/>
            <a:r>
              <a:rPr lang="en-US" sz="1500" dirty="0"/>
              <a:t>If no, start from the weakest reply to the strongest. </a:t>
            </a:r>
          </a:p>
          <a:p>
            <a:r>
              <a:rPr lang="en-US" sz="1600" dirty="0" smtClean="0"/>
              <a:t>Acknowledgement command:</a:t>
            </a:r>
          </a:p>
          <a:p>
            <a:pPr lvl="1"/>
            <a:r>
              <a:rPr lang="en-US" sz="1600" dirty="0" smtClean="0"/>
              <a:t>The reader transmits ACK command corresponding</a:t>
            </a:r>
          </a:p>
          <a:p>
            <a:pPr marL="180975" lvl="1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to one of the recovered RN16s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lvl="3"/>
            <a:endParaRPr lang="en-US" sz="14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                              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8460432" y="1298020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955653" y="988043"/>
            <a:ext cx="77579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8134320" y="967240"/>
            <a:ext cx="54213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148064" y="5877272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8237093" y="5913847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358178" y="1326597"/>
            <a:ext cx="310225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5364088" y="1628800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5364088" y="1974669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>
            <a:off x="5371403" y="2564904"/>
            <a:ext cx="3089029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 rot="396810">
            <a:off x="6316490" y="1203964"/>
            <a:ext cx="139345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 command</a:t>
            </a:r>
          </a:p>
        </p:txBody>
      </p:sp>
      <p:sp>
        <p:nvSpPr>
          <p:cNvPr id="28" name="Textfeld 27"/>
          <p:cNvSpPr txBox="1"/>
          <p:nvPr/>
        </p:nvSpPr>
        <p:spPr>
          <a:xfrm rot="396810">
            <a:off x="6284733" y="1529835"/>
            <a:ext cx="143308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Switch command</a:t>
            </a:r>
          </a:p>
        </p:txBody>
      </p:sp>
      <p:sp>
        <p:nvSpPr>
          <p:cNvPr id="29" name="Textfeld 28"/>
          <p:cNvSpPr txBox="1"/>
          <p:nvPr/>
        </p:nvSpPr>
        <p:spPr>
          <a:xfrm rot="396810">
            <a:off x="6255696" y="1815585"/>
            <a:ext cx="14039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Query command</a:t>
            </a:r>
          </a:p>
        </p:txBody>
      </p:sp>
      <p:sp>
        <p:nvSpPr>
          <p:cNvPr id="30" name="Textfeld 29"/>
          <p:cNvSpPr txBox="1"/>
          <p:nvPr/>
        </p:nvSpPr>
        <p:spPr>
          <a:xfrm rot="21129546">
            <a:off x="5951384" y="2450830"/>
            <a:ext cx="198644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+….+RN16</a:t>
            </a:r>
            <a:r>
              <a:rPr lang="en-US" sz="1400" b="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5364088" y="3212976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 rot="396810">
            <a:off x="6422088" y="3076777"/>
            <a:ext cx="104227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(RN16</a:t>
            </a:r>
            <a:r>
              <a:rPr lang="en-US" sz="1400" b="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Pfeil nach rechts 4"/>
          <p:cNvSpPr/>
          <p:nvPr/>
        </p:nvSpPr>
        <p:spPr>
          <a:xfrm>
            <a:off x="5076056" y="2996952"/>
            <a:ext cx="267492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Gerade Verbindung mit Pfeil 41"/>
          <p:cNvCxnSpPr/>
          <p:nvPr/>
        </p:nvCxnSpPr>
        <p:spPr>
          <a:xfrm>
            <a:off x="5364088" y="1290705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0124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Proposed </a:t>
            </a:r>
            <a:r>
              <a:rPr lang="en-US" dirty="0" smtClean="0"/>
              <a:t>Reading Process</a:t>
            </a:r>
            <a:endParaRPr lang="en-US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500" dirty="0" smtClean="0"/>
              <a:t>Tag which received a valid ACK command replies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with its EPC and goes to ACK state.</a:t>
            </a:r>
          </a:p>
          <a:p>
            <a:r>
              <a:rPr lang="en-US" sz="1500" dirty="0" smtClean="0"/>
              <a:t>Tags which receive invalid ACK command enter wait state.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lvl="3"/>
            <a:endParaRPr lang="en-US" sz="14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                              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8460432" y="1298020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955653" y="988043"/>
            <a:ext cx="77579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8134320" y="967240"/>
            <a:ext cx="54213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148064" y="5877272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8237093" y="5913847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358178" y="1326597"/>
            <a:ext cx="310225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5364088" y="1628800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5364088" y="1974669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>
            <a:off x="5371403" y="2564904"/>
            <a:ext cx="3089029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 rot="396810">
            <a:off x="6316490" y="1203964"/>
            <a:ext cx="139345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 command</a:t>
            </a:r>
          </a:p>
        </p:txBody>
      </p:sp>
      <p:sp>
        <p:nvSpPr>
          <p:cNvPr id="28" name="Textfeld 27"/>
          <p:cNvSpPr txBox="1"/>
          <p:nvPr/>
        </p:nvSpPr>
        <p:spPr>
          <a:xfrm rot="396810">
            <a:off x="6284733" y="1529835"/>
            <a:ext cx="143308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Switch command</a:t>
            </a:r>
          </a:p>
        </p:txBody>
      </p:sp>
      <p:sp>
        <p:nvSpPr>
          <p:cNvPr id="29" name="Textfeld 28"/>
          <p:cNvSpPr txBox="1"/>
          <p:nvPr/>
        </p:nvSpPr>
        <p:spPr>
          <a:xfrm rot="396810">
            <a:off x="6255696" y="1815585"/>
            <a:ext cx="14039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Query command</a:t>
            </a:r>
          </a:p>
        </p:txBody>
      </p:sp>
      <p:sp>
        <p:nvSpPr>
          <p:cNvPr id="30" name="Textfeld 29"/>
          <p:cNvSpPr txBox="1"/>
          <p:nvPr/>
        </p:nvSpPr>
        <p:spPr>
          <a:xfrm rot="21129546">
            <a:off x="5951384" y="2450830"/>
            <a:ext cx="198644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+….+RN16</a:t>
            </a:r>
            <a:r>
              <a:rPr lang="en-US" sz="1400" b="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5364088" y="3212976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>
            <a:off x="5371403" y="3645024"/>
            <a:ext cx="308903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 rot="396810">
            <a:off x="6422088" y="3076777"/>
            <a:ext cx="104227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(RN16</a:t>
            </a:r>
            <a:r>
              <a:rPr lang="en-US" sz="1400" b="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Pfeil nach rechts 4"/>
          <p:cNvSpPr/>
          <p:nvPr/>
        </p:nvSpPr>
        <p:spPr>
          <a:xfrm rot="10800000">
            <a:off x="8542710" y="3522953"/>
            <a:ext cx="267492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Gerade Verbindung mit Pfeil 41"/>
          <p:cNvCxnSpPr/>
          <p:nvPr/>
        </p:nvCxnSpPr>
        <p:spPr>
          <a:xfrm>
            <a:off x="5364088" y="1290705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 rot="21339161">
            <a:off x="6310379" y="3492812"/>
            <a:ext cx="102784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EPC(RN16</a:t>
            </a:r>
            <a:r>
              <a:rPr lang="en-US" sz="1400" b="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400" b="0" baseline="-25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Grafik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2857496"/>
            <a:ext cx="4274459" cy="218910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604448" y="3230665"/>
            <a:ext cx="18473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1800" b="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7581249" y="3831431"/>
            <a:ext cx="89614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12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(R</a:t>
            </a:r>
            <a:r>
              <a:rPr lang="en-US" sz="1200" b="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sol</a:t>
            </a:r>
            <a:r>
              <a:rPr lang="en-US" sz="12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-1) tags</a:t>
            </a:r>
          </a:p>
          <a:p>
            <a:pPr algn="ctr"/>
            <a:r>
              <a:rPr lang="en-US" sz="12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Wait state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05564" y="4005064"/>
            <a:ext cx="77797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12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First tag </a:t>
            </a:r>
          </a:p>
          <a:p>
            <a:pPr algn="ctr"/>
            <a:r>
              <a:rPr lang="en-US" sz="12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ACK state</a:t>
            </a:r>
          </a:p>
        </p:txBody>
      </p:sp>
    </p:spTree>
    <p:extLst>
      <p:ext uri="{BB962C8B-B14F-4D97-AF65-F5344CB8AC3E}">
        <p14:creationId xmlns:p14="http://schemas.microsoft.com/office/powerpoint/2010/main" xmlns="" val="268256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Proposed </a:t>
            </a:r>
            <a:r>
              <a:rPr lang="en-US" dirty="0" smtClean="0"/>
              <a:t>Reading Process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Textplatzhalter 6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288000" y="1098048"/>
                <a:ext cx="8568000" cy="5139264"/>
              </a:xfrm>
            </p:spPr>
            <p:txBody>
              <a:bodyPr/>
              <a:lstStyle/>
              <a:p>
                <a:r>
                  <a:rPr lang="en-US" sz="1500" dirty="0" smtClean="0"/>
                  <a:t>Reader repeat ACK command </a:t>
                </a:r>
                <a:r>
                  <a:rPr lang="en-US" sz="1500" dirty="0"/>
                  <a:t>until finishing all </a:t>
                </a:r>
                <a:r>
                  <a:rPr lang="en-US" sz="1500" dirty="0" smtClean="0"/>
                  <a:t>the</a:t>
                </a:r>
              </a:p>
              <a:p>
                <a:pPr marL="0" indent="0">
                  <a:buNone/>
                </a:pPr>
                <a:r>
                  <a:rPr lang="en-US" sz="1500" dirty="0" smtClean="0"/>
                  <a:t>   extracted </a:t>
                </a:r>
                <a:r>
                  <a:rPr lang="en-US" sz="1500" dirty="0"/>
                  <a:t>RN16s (pseudo parallel slot</a:t>
                </a:r>
                <a:r>
                  <a:rPr lang="en-US" sz="1500" dirty="0" smtClean="0"/>
                  <a:t>).</a:t>
                </a: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pPr lvl="3"/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r>
                  <a:rPr lang="en-US" sz="1600" dirty="0" smtClean="0"/>
                  <a:t>Successful single slot duration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600" i="1">
                        <a:latin typeface="Cambria Math"/>
                      </a:rPr>
                      <m:t>𝑡</m:t>
                    </m:r>
                    <m:r>
                      <a:rPr lang="de-DE" sz="1600" i="1" baseline="-25000">
                        <a:latin typeface="Cambria Math"/>
                      </a:rPr>
                      <m:t>𝑠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de-DE" sz="1600" i="1">
                        <a:latin typeface="Cambria Math"/>
                      </a:rPr>
                      <m:t>𝑡</m:t>
                    </m:r>
                    <m:r>
                      <a:rPr lang="de-DE" sz="1600" i="1" baseline="-25000">
                        <a:latin typeface="Cambria Math"/>
                      </a:rPr>
                      <m:t>𝑠𝑎</m:t>
                    </m:r>
                    <m:r>
                      <a:rPr lang="de-DE" sz="1600" i="1">
                        <a:latin typeface="Cambria Math"/>
                      </a:rPr>
                      <m:t>+</m:t>
                    </m:r>
                    <m:r>
                      <a:rPr lang="de-DE" sz="1600" i="1">
                        <a:latin typeface="Cambria Math"/>
                      </a:rPr>
                      <m:t>𝑡𝑠𝑏</m:t>
                    </m:r>
                  </m:oMath>
                </a14:m>
                <a:endParaRPr lang="en-US" sz="1600" baseline="-25000" dirty="0"/>
              </a:p>
              <a:p>
                <a:r>
                  <a:rPr lang="en-US" sz="1600" dirty="0" smtClean="0"/>
                  <a:t>Proposed </a:t>
                </a:r>
                <a:r>
                  <a:rPr lang="en-US" sz="1600" dirty="0"/>
                  <a:t>pseudo parallel slot duration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600" i="1">
                        <a:latin typeface="Cambria Math"/>
                      </a:rPr>
                      <m:t>𝑡</m:t>
                    </m:r>
                    <m:r>
                      <a:rPr lang="de-DE" sz="1600" i="1" baseline="-25000">
                        <a:latin typeface="Cambria Math"/>
                      </a:rPr>
                      <m:t>𝑝𝑝𝑠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de-DE" sz="1600" i="1">
                        <a:latin typeface="Cambria Math"/>
                      </a:rPr>
                      <m:t>𝑡</m:t>
                    </m:r>
                    <m:r>
                      <a:rPr lang="de-DE" sz="1600" i="1" baseline="-25000">
                        <a:latin typeface="Cambria Math"/>
                      </a:rPr>
                      <m:t>𝑠𝑎</m:t>
                    </m:r>
                    <m:r>
                      <a:rPr lang="de-DE" sz="1600" i="1">
                        <a:latin typeface="Cambria Math"/>
                      </a:rPr>
                      <m:t>+</m:t>
                    </m:r>
                    <m:r>
                      <a:rPr lang="en-US" sz="1600" i="1">
                        <a:latin typeface="Cambria Math"/>
                      </a:rPr>
                      <m:t>𝑅</m:t>
                    </m:r>
                    <m:r>
                      <a:rPr lang="en-US" sz="1600" i="1" baseline="-25000">
                        <a:latin typeface="Cambria Math"/>
                      </a:rPr>
                      <m:t>𝑠𝑜𝑙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sz="1600" i="1">
                        <a:latin typeface="Cambria Math"/>
                      </a:rPr>
                      <m:t>𝑡</m:t>
                    </m:r>
                    <m:r>
                      <a:rPr lang="de-DE" sz="1600" i="1" baseline="-25000">
                        <a:latin typeface="Cambria Math"/>
                      </a:rPr>
                      <m:t>𝑠𝑏</m:t>
                    </m:r>
                  </m:oMath>
                </a14:m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 smtClean="0"/>
              </a:p>
            </p:txBody>
          </p:sp>
        </mc:Choice>
        <mc:Fallback>
          <p:sp>
            <p:nvSpPr>
              <p:cNvPr id="26" name="Text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288000" y="1098048"/>
                <a:ext cx="8568000" cy="5139264"/>
              </a:xfrm>
              <a:blipFill rotWithShape="1">
                <a:blip r:embed="rId3"/>
                <a:stretch>
                  <a:fillRect l="-213" t="-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/>
          <p:cNvCxnSpPr/>
          <p:nvPr/>
        </p:nvCxnSpPr>
        <p:spPr>
          <a:xfrm>
            <a:off x="8460432" y="1298020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955653" y="988043"/>
            <a:ext cx="77579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8134320" y="967240"/>
            <a:ext cx="54213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148064" y="5877272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8237093" y="5913847"/>
            <a:ext cx="25359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358178" y="1326597"/>
            <a:ext cx="310225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5364088" y="1628800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5364088" y="1974669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>
            <a:off x="5371403" y="2564904"/>
            <a:ext cx="3089029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 rot="396810">
            <a:off x="6316490" y="1203964"/>
            <a:ext cx="139345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 command</a:t>
            </a:r>
          </a:p>
        </p:txBody>
      </p:sp>
      <p:sp>
        <p:nvSpPr>
          <p:cNvPr id="28" name="Textfeld 27"/>
          <p:cNvSpPr txBox="1"/>
          <p:nvPr/>
        </p:nvSpPr>
        <p:spPr>
          <a:xfrm rot="396810">
            <a:off x="6284733" y="1529835"/>
            <a:ext cx="143308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Switch command</a:t>
            </a:r>
          </a:p>
        </p:txBody>
      </p:sp>
      <p:sp>
        <p:nvSpPr>
          <p:cNvPr id="29" name="Textfeld 28"/>
          <p:cNvSpPr txBox="1"/>
          <p:nvPr/>
        </p:nvSpPr>
        <p:spPr>
          <a:xfrm rot="396810">
            <a:off x="6255696" y="1815585"/>
            <a:ext cx="14039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Query command</a:t>
            </a:r>
          </a:p>
        </p:txBody>
      </p:sp>
      <p:sp>
        <p:nvSpPr>
          <p:cNvPr id="30" name="Textfeld 29"/>
          <p:cNvSpPr txBox="1"/>
          <p:nvPr/>
        </p:nvSpPr>
        <p:spPr>
          <a:xfrm rot="21129546">
            <a:off x="5951384" y="2450830"/>
            <a:ext cx="198644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+RN16</a:t>
            </a:r>
            <a:r>
              <a:rPr lang="en-US" sz="1400" b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+….+RN16</a:t>
            </a:r>
            <a:r>
              <a:rPr lang="en-US" sz="1400" b="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5364088" y="3212976"/>
            <a:ext cx="3081714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5386033" y="4638965"/>
            <a:ext cx="3104656" cy="374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>
            <a:off x="5358178" y="3645024"/>
            <a:ext cx="3102255" cy="356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H="1">
            <a:off x="5350863" y="5085184"/>
            <a:ext cx="3132511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6904528" y="4005064"/>
            <a:ext cx="3943" cy="50405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 rot="396810">
            <a:off x="6422088" y="3076777"/>
            <a:ext cx="104227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(RN16</a:t>
            </a:r>
            <a:r>
              <a:rPr lang="en-US" sz="1400" b="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1" name="Textfeld 40"/>
          <p:cNvSpPr txBox="1"/>
          <p:nvPr/>
        </p:nvSpPr>
        <p:spPr>
          <a:xfrm rot="396810">
            <a:off x="6259145" y="4496108"/>
            <a:ext cx="115288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(RN16</a:t>
            </a:r>
            <a:r>
              <a:rPr lang="en-US" sz="1400" b="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Rsol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>
            <a:off x="5364088" y="1290705"/>
            <a:ext cx="0" cy="4859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 rot="21339161">
            <a:off x="6310379" y="3492812"/>
            <a:ext cx="102784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EPC(RN16</a:t>
            </a:r>
            <a:r>
              <a:rPr lang="en-US" sz="1400" b="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400" b="0" baseline="-25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 rot="21339161">
            <a:off x="6095832" y="4882909"/>
            <a:ext cx="116891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EPC(RN16</a:t>
            </a:r>
            <a:r>
              <a:rPr lang="en-US" sz="1400" b="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Rsol</a:t>
            </a:r>
            <a:r>
              <a:rPr lang="en-US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400" b="0" baseline="-25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65"/>
          <p:cNvSpPr/>
          <p:nvPr/>
        </p:nvSpPr>
        <p:spPr>
          <a:xfrm>
            <a:off x="991832" y="1844824"/>
            <a:ext cx="461685" cy="4457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31"/>
          <p:cNvSpPr/>
          <p:nvPr/>
        </p:nvSpPr>
        <p:spPr>
          <a:xfrm>
            <a:off x="1915202" y="1844824"/>
            <a:ext cx="461685" cy="44570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66"/>
          <p:cNvSpPr/>
          <p:nvPr/>
        </p:nvSpPr>
        <p:spPr>
          <a:xfrm>
            <a:off x="2375485" y="1848380"/>
            <a:ext cx="461685" cy="44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5" name="Rectangle 65"/>
          <p:cNvSpPr/>
          <p:nvPr/>
        </p:nvSpPr>
        <p:spPr>
          <a:xfrm>
            <a:off x="2834100" y="1844824"/>
            <a:ext cx="461685" cy="44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6" name="Rectangle 31"/>
          <p:cNvSpPr/>
          <p:nvPr/>
        </p:nvSpPr>
        <p:spPr>
          <a:xfrm>
            <a:off x="3292715" y="1848380"/>
            <a:ext cx="461685" cy="44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7" name="Rectangle 66"/>
          <p:cNvSpPr/>
          <p:nvPr/>
        </p:nvSpPr>
        <p:spPr>
          <a:xfrm>
            <a:off x="3750275" y="1844824"/>
            <a:ext cx="461685" cy="44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8" name="Rectangle 31"/>
          <p:cNvSpPr/>
          <p:nvPr/>
        </p:nvSpPr>
        <p:spPr>
          <a:xfrm>
            <a:off x="1457201" y="1844824"/>
            <a:ext cx="461685" cy="4457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967050" y="2946430"/>
            <a:ext cx="2740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Pseudo parallel successful slot</a:t>
            </a:r>
            <a:endParaRPr lang="en-US" sz="1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0" name="Gerade Verbindung 49"/>
          <p:cNvCxnSpPr/>
          <p:nvPr/>
        </p:nvCxnSpPr>
        <p:spPr>
          <a:xfrm>
            <a:off x="1938587" y="2297993"/>
            <a:ext cx="2149758" cy="9770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833469" y="2314402"/>
            <a:ext cx="605052" cy="9770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1785933" y="327976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de-DE" sz="1400" b="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de-DE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r>
              <a:rPr lang="de-DE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EPC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408344" y="3284984"/>
            <a:ext cx="678647" cy="666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de-DE" sz="1400" b="0" baseline="-25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Rsol</a:t>
            </a:r>
            <a:endParaRPr lang="de-DE" sz="1400" b="0" baseline="-25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400" b="0" dirty="0">
                <a:latin typeface="Calibri" panose="020F0502020204030204" pitchFamily="34" charset="0"/>
                <a:cs typeface="Calibri" panose="020F0502020204030204" pitchFamily="34" charset="0"/>
              </a:rPr>
              <a:t>+EPC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b="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847082" y="3272572"/>
            <a:ext cx="93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</a:p>
          <a:p>
            <a:r>
              <a:rPr lang="de-DE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+ RN16s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833469" y="3268264"/>
            <a:ext cx="841472" cy="562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hteck 56"/>
          <p:cNvSpPr/>
          <p:nvPr/>
        </p:nvSpPr>
        <p:spPr>
          <a:xfrm>
            <a:off x="1677494" y="3268264"/>
            <a:ext cx="864096" cy="562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hteck 57"/>
          <p:cNvSpPr/>
          <p:nvPr/>
        </p:nvSpPr>
        <p:spPr>
          <a:xfrm>
            <a:off x="2540122" y="3268264"/>
            <a:ext cx="728187" cy="558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hteck 58"/>
          <p:cNvSpPr/>
          <p:nvPr/>
        </p:nvSpPr>
        <p:spPr>
          <a:xfrm>
            <a:off x="3268537" y="3265533"/>
            <a:ext cx="816245" cy="562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5220072" y="1969473"/>
            <a:ext cx="0" cy="97695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H="1">
            <a:off x="5213899" y="3212976"/>
            <a:ext cx="10335" cy="86409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36"/>
          <p:cNvSpPr txBox="1"/>
          <p:nvPr/>
        </p:nvSpPr>
        <p:spPr>
          <a:xfrm>
            <a:off x="4849697" y="3429000"/>
            <a:ext cx="36420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CA" sz="1600" b="0" i="1" dirty="0" err="1" smtClean="0">
                <a:latin typeface="+mn-lt"/>
              </a:rPr>
              <a:t>t</a:t>
            </a:r>
            <a:r>
              <a:rPr lang="en-CA" sz="1600" b="0" i="1" baseline="-25000" dirty="0" err="1" smtClean="0">
                <a:latin typeface="+mn-lt"/>
              </a:rPr>
              <a:t>sb</a:t>
            </a:r>
            <a:endParaRPr lang="en-CA" sz="1600" b="0" i="1" baseline="-25000" dirty="0" smtClean="0">
              <a:latin typeface="+mn-lt"/>
            </a:endParaRPr>
          </a:p>
        </p:txBody>
      </p:sp>
      <p:sp>
        <p:nvSpPr>
          <p:cNvPr id="64" name="TextBox 36"/>
          <p:cNvSpPr txBox="1"/>
          <p:nvPr/>
        </p:nvSpPr>
        <p:spPr>
          <a:xfrm>
            <a:off x="4860032" y="2154342"/>
            <a:ext cx="36420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CA" sz="1600" b="0" i="1" dirty="0" err="1" smtClean="0">
                <a:latin typeface="+mn-lt"/>
              </a:rPr>
              <a:t>t</a:t>
            </a:r>
            <a:r>
              <a:rPr lang="en-CA" sz="1600" b="0" i="1" baseline="-25000" dirty="0" err="1" smtClean="0">
                <a:latin typeface="+mn-lt"/>
              </a:rPr>
              <a:t>sa</a:t>
            </a:r>
            <a:endParaRPr lang="en-CA" sz="1600" b="0" i="1" baseline="-25000" dirty="0" smtClean="0">
              <a:latin typeface="+mn-lt"/>
            </a:endParaRPr>
          </a:p>
        </p:txBody>
      </p:sp>
      <p:cxnSp>
        <p:nvCxnSpPr>
          <p:cNvPr id="65" name="Gerade Verbindung mit Pfeil 64"/>
          <p:cNvCxnSpPr/>
          <p:nvPr/>
        </p:nvCxnSpPr>
        <p:spPr>
          <a:xfrm>
            <a:off x="827584" y="4149080"/>
            <a:ext cx="720080" cy="731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1688043" y="4156397"/>
            <a:ext cx="85207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/>
          <p:cNvSpPr txBox="1"/>
          <p:nvPr/>
        </p:nvSpPr>
        <p:spPr>
          <a:xfrm>
            <a:off x="971600" y="3789040"/>
            <a:ext cx="36420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CA" sz="1600" b="0" i="1" dirty="0" err="1" smtClean="0">
                <a:latin typeface="+mn-lt"/>
              </a:rPr>
              <a:t>t</a:t>
            </a:r>
            <a:r>
              <a:rPr lang="en-CA" sz="1600" b="0" i="1" baseline="-25000" dirty="0" err="1" smtClean="0">
                <a:latin typeface="+mn-lt"/>
              </a:rPr>
              <a:t>sa</a:t>
            </a:r>
            <a:endParaRPr lang="en-CA" sz="1600" b="0" i="1" baseline="-25000" dirty="0" smtClean="0">
              <a:latin typeface="+mn-lt"/>
            </a:endParaRPr>
          </a:p>
        </p:txBody>
      </p:sp>
      <p:cxnSp>
        <p:nvCxnSpPr>
          <p:cNvPr id="72" name="Gerade Verbindung 71"/>
          <p:cNvCxnSpPr/>
          <p:nvPr/>
        </p:nvCxnSpPr>
        <p:spPr>
          <a:xfrm>
            <a:off x="2627784" y="3561926"/>
            <a:ext cx="50405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36"/>
          <p:cNvSpPr txBox="1"/>
          <p:nvPr/>
        </p:nvSpPr>
        <p:spPr>
          <a:xfrm>
            <a:off x="1907704" y="3795896"/>
            <a:ext cx="36420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CA" sz="1600" b="0" i="1" dirty="0" err="1" smtClean="0">
                <a:latin typeface="+mn-lt"/>
              </a:rPr>
              <a:t>t</a:t>
            </a:r>
            <a:r>
              <a:rPr lang="en-CA" sz="1600" b="0" i="1" baseline="-25000" dirty="0" err="1" smtClean="0">
                <a:latin typeface="+mn-lt"/>
              </a:rPr>
              <a:t>sb</a:t>
            </a:r>
            <a:endParaRPr lang="en-CA" sz="1600" b="0" i="1" baseline="-25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35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alibri" panose="020F0502020204030204" pitchFamily="34" charset="0"/>
              </a:rPr>
              <a:t>Agenda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8000" y="1988840"/>
            <a:ext cx="8568000" cy="3916680"/>
          </a:xfrm>
        </p:spPr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EPCglobal C1 G2 Reading Process 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Reading Process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Performance Analysis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Measurements and Simulation Results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Conclusion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268288" indent="-268288">
              <a:lnSpc>
                <a:spcPct val="15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69661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just"/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GB" sz="1600" dirty="0" smtClean="0"/>
          </a:p>
        </p:txBody>
      </p:sp>
      <p:sp>
        <p:nvSpPr>
          <p:cNvPr id="8" name="Textplatzhalter 5"/>
          <p:cNvSpPr txBox="1">
            <a:spLocks/>
          </p:cNvSpPr>
          <p:nvPr/>
        </p:nvSpPr>
        <p:spPr>
          <a:xfrm>
            <a:off x="108456" y="1052736"/>
            <a:ext cx="8568000" cy="513926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lang="en-US" sz="1800" kern="1200" baseline="0">
                <a:solidFill>
                  <a:srgbClr val="001E64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/>
              <a:t>System Model:</a:t>
            </a:r>
          </a:p>
          <a:p>
            <a:pPr lvl="1"/>
            <a:r>
              <a:rPr lang="en-US" sz="1600" b="0" dirty="0"/>
              <a:t>Single  RFID </a:t>
            </a:r>
            <a:r>
              <a:rPr lang="en-US" sz="1600" b="0" dirty="0" smtClean="0"/>
              <a:t>reader</a:t>
            </a:r>
            <a:r>
              <a:rPr lang="en-US" sz="1600" b="0" dirty="0"/>
              <a:t>.</a:t>
            </a:r>
          </a:p>
          <a:p>
            <a:pPr lvl="1"/>
            <a:r>
              <a:rPr lang="en-US" sz="1600" b="0" dirty="0"/>
              <a:t>Dense RFID network </a:t>
            </a:r>
            <a:r>
              <a:rPr lang="en-US" sz="1600" b="0" dirty="0" smtClean="0"/>
              <a:t>&gt;3000 passive UHF tags.</a:t>
            </a:r>
          </a:p>
          <a:p>
            <a:pPr lvl="1"/>
            <a:r>
              <a:rPr lang="en-US" sz="1600" b="0" dirty="0" smtClean="0"/>
              <a:t>Working standard EPCglobal C1 G2 with Framed Slotted ALOHA anti-collision protocol.</a:t>
            </a:r>
          </a:p>
          <a:p>
            <a:pPr lvl="1"/>
            <a:r>
              <a:rPr lang="en-US" sz="1600" b="0" dirty="0" smtClean="0"/>
              <a:t>Tags </a:t>
            </a:r>
            <a:r>
              <a:rPr lang="en-US" sz="1600" b="0" dirty="0"/>
              <a:t>should be identified in the </a:t>
            </a:r>
            <a:r>
              <a:rPr lang="en-US" sz="1600" b="0" dirty="0" smtClean="0"/>
              <a:t>minimum possible time.</a:t>
            </a:r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marL="180975" lvl="1" indent="0">
              <a:buNone/>
            </a:pPr>
            <a:endParaRPr lang="en-US" sz="1600" b="0" dirty="0"/>
          </a:p>
          <a:p>
            <a:pPr algn="just"/>
            <a:endParaRPr lang="en-US" sz="1600" b="0" dirty="0" smtClean="0"/>
          </a:p>
          <a:p>
            <a:endParaRPr lang="en-US" sz="1600" b="0" dirty="0" smtClean="0"/>
          </a:p>
          <a:p>
            <a:pPr marL="0" indent="0">
              <a:buFont typeface="Arial" pitchFamily="34" charset="0"/>
              <a:buNone/>
            </a:pPr>
            <a:endParaRPr lang="en-GB" sz="1600" b="0" dirty="0"/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5329" y="2954936"/>
            <a:ext cx="4974781" cy="305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feld 12"/>
          <p:cNvSpPr txBox="1"/>
          <p:nvPr/>
        </p:nvSpPr>
        <p:spPr>
          <a:xfrm>
            <a:off x="5292080" y="6006480"/>
            <a:ext cx="1960793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900" b="0" dirty="0" smtClean="0">
                <a:latin typeface="Calibri" panose="020F0502020204030204" pitchFamily="34" charset="0"/>
              </a:rPr>
              <a:t>http</a:t>
            </a:r>
            <a:r>
              <a:rPr lang="en-US" sz="900" b="0" dirty="0">
                <a:latin typeface="Calibri" panose="020F0502020204030204" pitchFamily="34" charset="0"/>
              </a:rPr>
              <a:t>://bin95.com/BarCode_RFID.htm </a:t>
            </a:r>
            <a:endParaRPr lang="en-US" sz="900" b="0" dirty="0" smtClean="0">
              <a:latin typeface="Calibri" panose="020F0502020204030204" pitchFamily="34" charset="0"/>
            </a:endParaRPr>
          </a:p>
        </p:txBody>
      </p:sp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/>
              <a:t>Motivation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6336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Performance Analysis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Textplatzhalter 6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288000" y="1098048"/>
                <a:ext cx="8568000" cy="5139264"/>
              </a:xfrm>
            </p:spPr>
            <p:txBody>
              <a:bodyPr/>
              <a:lstStyle/>
              <a:p>
                <a:r>
                  <a:rPr lang="en-US" sz="1600" dirty="0" smtClean="0"/>
                  <a:t>Proposed Reading Efficiency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𝜂</m:t>
                    </m:r>
                    <m:r>
                      <a:rPr lang="en-US" sz="1600" b="0" i="1" baseline="-25000" smtClean="0">
                        <a:latin typeface="Cambria Math"/>
                        <a:ea typeface="Cambria Math"/>
                      </a:rPr>
                      <m:t>𝑛𝑒𝑤</m:t>
                    </m:r>
                    <m:r>
                      <a:rPr lang="en-US" sz="160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  <m:r>
                          <a:rPr lang="en-US" sz="1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/>
                          </a:rPr>
                          <m:t>𝑀</m:t>
                        </m:r>
                      </m:sup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  <m:r>
                          <a:rPr lang="en-US" sz="1600" i="1">
                            <a:latin typeface="Cambria Math"/>
                          </a:rPr>
                          <m:t>)∙</m:t>
                        </m:r>
                      </m:e>
                    </m:nary>
                    <m:d>
                      <m:dPr>
                        <m:ctrlPr>
                          <a:rPr lang="en-US" sz="1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/>
                          </a:rPr>
                          <m:t>𝑃</m:t>
                        </m:r>
                        <m:r>
                          <a:rPr lang="de-DE" sz="1600" b="0" i="1" baseline="-25000" smtClean="0">
                            <a:latin typeface="Cambria Math"/>
                          </a:rPr>
                          <m:t>𝑆</m:t>
                        </m:r>
                        <m:r>
                          <a:rPr lang="de-DE" sz="1600" b="0" i="1" baseline="-25000" smtClean="0">
                            <a:latin typeface="Cambria Math"/>
                          </a:rPr>
                          <m:t>1∙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  <m:r>
                          <a:rPr lang="en-US" sz="1600" b="0" i="1" baseline="-25000" smtClean="0">
                            <a:latin typeface="Cambria Math"/>
                          </a:rPr>
                          <m:t>𝑠𝑜𝑙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16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 </m:t>
                    </m:r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𝑅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/>
                  <a:t> is </a:t>
                </a:r>
                <a:r>
                  <a:rPr lang="en-US" sz="1600" dirty="0"/>
                  <a:t>the probability that </a:t>
                </a:r>
                <a:r>
                  <a:rPr lang="en-US" sz="1600" dirty="0" smtClean="0"/>
                  <a:t>exactly </a:t>
                </a:r>
                <a:r>
                  <a:rPr lang="en-US" sz="1600" i="1" dirty="0" smtClean="0">
                    <a:latin typeface="Cambria Math"/>
                  </a:rPr>
                  <a:t>R</a:t>
                </a:r>
                <a:r>
                  <a:rPr lang="en-US" sz="1600" dirty="0" smtClean="0"/>
                  <a:t> tags </a:t>
                </a:r>
                <a:r>
                  <a:rPr lang="en-US" sz="1600" dirty="0"/>
                  <a:t>are </a:t>
                </a:r>
                <a:r>
                  <a:rPr lang="en-US" sz="1600" dirty="0" smtClean="0"/>
                  <a:t>active in </a:t>
                </a:r>
                <a:r>
                  <a:rPr lang="en-US" sz="1600" dirty="0"/>
                  <a:t>one </a:t>
                </a:r>
                <a:r>
                  <a:rPr lang="en-US" sz="1600" dirty="0" smtClean="0"/>
                  <a:t>slot,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𝑖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16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6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M</m:t>
                    </m:r>
                  </m:oMath>
                </a14:m>
                <a:r>
                  <a:rPr lang="en-US" sz="1600" dirty="0" smtClean="0"/>
                  <a:t> is number of orthogonal pilots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M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8)</m:t>
                    </m:r>
                  </m:oMath>
                </a14:m>
                <a:r>
                  <a:rPr lang="en-US" sz="1600" b="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𝑅</m:t>
                    </m:r>
                    <m:r>
                      <a:rPr lang="en-US" sz="1600" i="1" baseline="-25000">
                        <a:latin typeface="Cambria Math"/>
                      </a:rPr>
                      <m:t>𝑠𝑜𝑙</m:t>
                    </m:r>
                  </m:oMath>
                </a14:m>
                <a:r>
                  <a:rPr lang="en-US" sz="1600" b="0" dirty="0" smtClean="0"/>
                  <a:t> presents the number of recovered tags.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 baseline="-25000">
                        <a:latin typeface="Cambria Math"/>
                      </a:rPr>
                      <m:t>𝑆</m:t>
                    </m:r>
                    <m:r>
                      <a:rPr lang="en-US" sz="1600" b="0" i="1" baseline="-25000" smtClean="0">
                        <a:latin typeface="Cambria Math"/>
                      </a:rPr>
                      <m:t>1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𝑅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b="0" dirty="0" smtClean="0"/>
                  <a:t> represents the probability that each tag has a unique pilot. </a:t>
                </a:r>
                <a:r>
                  <a:rPr lang="en-US" sz="1600" dirty="0"/>
                  <a:t>[J. </a:t>
                </a:r>
                <a:r>
                  <a:rPr lang="en-US" sz="1600" dirty="0" err="1"/>
                  <a:t>Kaitovic</a:t>
                </a:r>
                <a:r>
                  <a:rPr lang="en-US" sz="1600" dirty="0"/>
                  <a:t> 2013]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sz="1600" b="0" dirty="0" smtClean="0"/>
                  <a:t> is the pseudo parallel factor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de-DE" sz="1600" b="0" i="1" baseline="-25000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num>
                          <m:den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de-DE" sz="1600" b="0" i="1" baseline="-25000" smtClean="0">
                                <a:latin typeface="Cambria Math"/>
                                <a:ea typeface="Cambria Math"/>
                              </a:rPr>
                              <m:t>𝑠𝑎</m:t>
                            </m:r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de-DE" sz="16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de-DE" sz="1600" b="0" i="1" baseline="-25000" smtClean="0">
                                <a:latin typeface="Cambria Math"/>
                                <a:ea typeface="Cambria Math"/>
                              </a:rPr>
                              <m:t>𝑠𝑏</m:t>
                            </m:r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  <m:r>
                              <a:rPr lang="en-US" sz="1600" i="1" baseline="-25000">
                                <a:latin typeface="Cambria Math"/>
                              </a:rPr>
                              <m:t>𝑠𝑜𝑙</m:t>
                            </m:r>
                          </m:den>
                        </m:f>
                      </m:e>
                    </m:d>
                  </m:oMath>
                </a14:m>
                <a:endParaRPr lang="en-US" sz="1600" b="0" dirty="0" smtClean="0"/>
              </a:p>
              <a:p>
                <a:pPr lvl="1"/>
                <a:endParaRPr lang="en-US" sz="1600" b="0" dirty="0" smtClean="0"/>
              </a:p>
              <a:p>
                <a:pPr lvl="1"/>
                <a:endParaRPr lang="en-US" sz="1600" b="0" dirty="0" smtClean="0"/>
              </a:p>
              <a:p>
                <a:pPr lvl="1"/>
                <a:endParaRPr lang="en-US" sz="1600" b="0" dirty="0" smtClean="0"/>
              </a:p>
              <a:p>
                <a:pPr lvl="1"/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 smtClean="0"/>
              </a:p>
            </p:txBody>
          </p:sp>
        </mc:Choice>
        <mc:Fallback>
          <p:sp>
            <p:nvSpPr>
              <p:cNvPr id="26" name="Text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288000" y="1098048"/>
                <a:ext cx="8568000" cy="5139264"/>
              </a:xfrm>
              <a:blipFill rotWithShape="1">
                <a:blip r:embed="rId3"/>
                <a:stretch>
                  <a:fillRect l="-356" t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14876" y="3643314"/>
          <a:ext cx="4286279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0436"/>
                <a:gridCol w="2525843"/>
              </a:tblGrid>
              <a:tr h="24031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Number of replied tags R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Probability of unique scenario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31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1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Ps1=1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24031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(1+1)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Ps1=0.875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24031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(1+1+1)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Ps1=0.656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24031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(1+1+1+1)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Ps1=0.41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24031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(1+1+1+1+1)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Ps1=0.205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24031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(1+1+1+1+1+1)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Ps1=0.077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24031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(1+1+1+1+1+1+1)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Ps1=0.019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24031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(1+1+1+1+1+1+1+1)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latin typeface="Calibri" pitchFamily="34" charset="0"/>
                        </a:rPr>
                        <a:t>Ps1=0.002</a:t>
                      </a:r>
                      <a:endParaRPr lang="en-CA" sz="1200" dirty="0">
                        <a:latin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535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alibri" panose="020F0502020204030204" pitchFamily="34" charset="0"/>
              </a:rPr>
              <a:t>Agenda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8000" y="1988840"/>
            <a:ext cx="8568000" cy="3916680"/>
          </a:xfrm>
        </p:spPr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EPCglobal C1 G2 Reading Process 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Reading Process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Performance Analysis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Measurements and Simulation Results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Conclusion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268288" indent="-268288">
              <a:lnSpc>
                <a:spcPct val="15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13140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/>
              <a:t>Simulation </a:t>
            </a:r>
            <a:r>
              <a:rPr lang="en-US" dirty="0"/>
              <a:t>Results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Reading Efficiency comparison:</a:t>
            </a:r>
          </a:p>
          <a:p>
            <a:pPr lvl="1"/>
            <a:r>
              <a:rPr lang="en-US" sz="1600" dirty="0" smtClean="0"/>
              <a:t>Fully parallel tags acknowledgment not applicable in practice.</a:t>
            </a:r>
          </a:p>
          <a:p>
            <a:pPr lvl="1"/>
            <a:r>
              <a:rPr lang="en-US" sz="1600" dirty="0" smtClean="0"/>
              <a:t>Single acknowledgment system acknowledges only single tag per slot.  </a:t>
            </a:r>
          </a:p>
          <a:p>
            <a:pPr marL="361950" lvl="2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pPr lvl="1"/>
            <a:endParaRPr lang="en-CA" sz="1600" dirty="0"/>
          </a:p>
          <a:p>
            <a:pPr lvl="1"/>
            <a:endParaRPr lang="en-CA" sz="160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</a:t>
            </a:r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5696" y="2823230"/>
            <a:ext cx="7272808" cy="34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262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/>
              <a:t>Simulation </a:t>
            </a:r>
            <a:r>
              <a:rPr lang="en-US" dirty="0"/>
              <a:t>Results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Average reading time comparison:</a:t>
            </a:r>
          </a:p>
          <a:p>
            <a:pPr lvl="1"/>
            <a:r>
              <a:rPr lang="en-US" sz="1600" dirty="0" smtClean="0"/>
              <a:t>C. </a:t>
            </a:r>
            <a:r>
              <a:rPr lang="en-US" sz="1600" dirty="0" err="1" smtClean="0"/>
              <a:t>Angerer</a:t>
            </a:r>
            <a:r>
              <a:rPr lang="en-US" sz="1600" dirty="0" smtClean="0"/>
              <a:t> [5] recover all the two collided tags.</a:t>
            </a:r>
          </a:p>
          <a:p>
            <a:pPr lvl="1"/>
            <a:r>
              <a:rPr lang="en-US" sz="1600" dirty="0" smtClean="0"/>
              <a:t>J. </a:t>
            </a:r>
            <a:r>
              <a:rPr lang="en-US" sz="1600" dirty="0" err="1" smtClean="0"/>
              <a:t>Kaitovic</a:t>
            </a:r>
            <a:r>
              <a:rPr lang="en-US" sz="1600" dirty="0" smtClean="0"/>
              <a:t>  [6] uses 8 orthogonal preambles but acknowledge only single tag.</a:t>
            </a:r>
          </a:p>
          <a:p>
            <a:pPr lvl="1"/>
            <a:r>
              <a:rPr lang="en-US" sz="1600" dirty="0" smtClean="0"/>
              <a:t>The proposed system uses 8 orthogonal pilots and the pseudo parallel acknowledgment.</a:t>
            </a:r>
          </a:p>
          <a:p>
            <a:endParaRPr lang="en-US" sz="1600" dirty="0" smtClean="0"/>
          </a:p>
          <a:p>
            <a:pPr lvl="1"/>
            <a:endParaRPr lang="en-CA" sz="1600" dirty="0"/>
          </a:p>
          <a:p>
            <a:pPr lvl="1"/>
            <a:endParaRPr lang="en-CA" sz="160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</a:t>
            </a:r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15428" y="2674934"/>
            <a:ext cx="7071414" cy="354889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5400000">
            <a:off x="8026622" y="3760594"/>
            <a:ext cx="1377567" cy="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44214" y="3534463"/>
            <a:ext cx="518091" cy="3231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CA" sz="1500" dirty="0" smtClean="0">
                <a:latin typeface="Calibri" pitchFamily="34" charset="0"/>
              </a:rPr>
              <a:t>50%</a:t>
            </a:r>
            <a:endParaRPr lang="en-CA" sz="15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774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/>
              <a:t>Simulation </a:t>
            </a:r>
            <a:r>
              <a:rPr lang="en-US" dirty="0"/>
              <a:t>Results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Average reading time comparison:</a:t>
            </a:r>
          </a:p>
          <a:p>
            <a:pPr lvl="1"/>
            <a:r>
              <a:rPr lang="en-US" sz="1600" dirty="0" smtClean="0"/>
              <a:t>C. </a:t>
            </a:r>
            <a:r>
              <a:rPr lang="en-US" sz="1600" dirty="0" err="1" smtClean="0"/>
              <a:t>Angerer</a:t>
            </a:r>
            <a:r>
              <a:rPr lang="en-US" sz="1600" dirty="0" smtClean="0"/>
              <a:t> [5] recover all the two collided tags.</a:t>
            </a:r>
          </a:p>
          <a:p>
            <a:pPr lvl="1"/>
            <a:r>
              <a:rPr lang="en-US" sz="1600" dirty="0" smtClean="0"/>
              <a:t>J. </a:t>
            </a:r>
            <a:r>
              <a:rPr lang="en-US" sz="1600" dirty="0" err="1" smtClean="0"/>
              <a:t>Kaitovic</a:t>
            </a:r>
            <a:r>
              <a:rPr lang="en-US" sz="1600" dirty="0" smtClean="0"/>
              <a:t>  [6] uses 8 orthogonal preambles but acknowledge only single tag.</a:t>
            </a:r>
          </a:p>
          <a:p>
            <a:pPr lvl="1"/>
            <a:r>
              <a:rPr lang="en-US" sz="1600" dirty="0" smtClean="0"/>
              <a:t>The proposed system uses 8 orthogonal pilots and the pseudo parallel acknowledgment.</a:t>
            </a:r>
          </a:p>
          <a:p>
            <a:endParaRPr lang="en-US" sz="1600" dirty="0" smtClean="0"/>
          </a:p>
          <a:p>
            <a:pPr lvl="1"/>
            <a:endParaRPr lang="en-CA" sz="1600" dirty="0"/>
          </a:p>
          <a:p>
            <a:pPr lvl="1"/>
            <a:endParaRPr lang="en-CA" sz="160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</a:t>
            </a:r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15428" y="2674934"/>
            <a:ext cx="7071414" cy="354889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rot="16200000" flipH="1">
            <a:off x="8312373" y="4046346"/>
            <a:ext cx="806062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665480" y="3820215"/>
            <a:ext cx="519694" cy="3231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CA" sz="1500" dirty="0" smtClean="0">
                <a:latin typeface="Calibri" pitchFamily="34" charset="0"/>
              </a:rPr>
              <a:t>35%</a:t>
            </a:r>
            <a:endParaRPr lang="en-CA" sz="15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77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/>
              <a:t>Simulation </a:t>
            </a:r>
            <a:r>
              <a:rPr lang="en-US" dirty="0"/>
              <a:t>Results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Average reading time comparison:</a:t>
            </a:r>
          </a:p>
          <a:p>
            <a:pPr lvl="1"/>
            <a:r>
              <a:rPr lang="en-US" sz="1600" dirty="0" smtClean="0"/>
              <a:t>C. </a:t>
            </a:r>
            <a:r>
              <a:rPr lang="en-US" sz="1600" dirty="0" err="1" smtClean="0"/>
              <a:t>Angerer</a:t>
            </a:r>
            <a:r>
              <a:rPr lang="en-US" sz="1600" dirty="0" smtClean="0"/>
              <a:t> [5] recover all the two collided tags.</a:t>
            </a:r>
          </a:p>
          <a:p>
            <a:pPr lvl="1"/>
            <a:r>
              <a:rPr lang="en-US" sz="1600" dirty="0" smtClean="0"/>
              <a:t>J. </a:t>
            </a:r>
            <a:r>
              <a:rPr lang="en-US" sz="1600" dirty="0" err="1" smtClean="0"/>
              <a:t>Kaitovic</a:t>
            </a:r>
            <a:r>
              <a:rPr lang="en-US" sz="1600" dirty="0" smtClean="0"/>
              <a:t>  [6] uses 8 orthogonal preambles but acknowledge only single tag.</a:t>
            </a:r>
          </a:p>
          <a:p>
            <a:pPr lvl="1"/>
            <a:r>
              <a:rPr lang="en-US" sz="1600" dirty="0" smtClean="0"/>
              <a:t>The proposed system uses 8 orthogonal pilots and the pseudo parallel acknowledgment.</a:t>
            </a:r>
          </a:p>
          <a:p>
            <a:endParaRPr lang="en-US" sz="1600" dirty="0" smtClean="0"/>
          </a:p>
          <a:p>
            <a:pPr lvl="1"/>
            <a:endParaRPr lang="en-CA" sz="1600" dirty="0"/>
          </a:p>
          <a:p>
            <a:pPr lvl="1"/>
            <a:endParaRPr lang="en-CA" sz="160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</a:t>
            </a:r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15428" y="2674934"/>
            <a:ext cx="7071414" cy="354889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rot="5400000">
            <a:off x="8455248" y="4189222"/>
            <a:ext cx="520312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665480" y="3963091"/>
            <a:ext cx="519694" cy="3231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CA" sz="1500" dirty="0" smtClean="0">
                <a:latin typeface="Calibri" pitchFamily="34" charset="0"/>
              </a:rPr>
              <a:t>2</a:t>
            </a:r>
            <a:r>
              <a:rPr lang="en-CA" sz="1500" dirty="0" smtClean="0">
                <a:latin typeface="Calibri" pitchFamily="34" charset="0"/>
              </a:rPr>
              <a:t>5%</a:t>
            </a:r>
            <a:endParaRPr lang="en-CA" sz="15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77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Communication link measurement:</a:t>
            </a:r>
          </a:p>
          <a:p>
            <a:pPr lvl="1"/>
            <a:r>
              <a:rPr lang="en-CA" sz="1600" dirty="0" smtClean="0"/>
              <a:t>The proposed reader is implemented on </a:t>
            </a:r>
            <a:r>
              <a:rPr lang="en-CA" sz="1600" dirty="0"/>
              <a:t>USRP </a:t>
            </a:r>
            <a:r>
              <a:rPr lang="en-CA" sz="1600" dirty="0" smtClean="0"/>
              <a:t>B210</a:t>
            </a:r>
            <a:r>
              <a:rPr lang="en-CA" sz="1600" dirty="0" smtClean="0"/>
              <a:t>.</a:t>
            </a:r>
          </a:p>
          <a:p>
            <a:pPr lvl="1"/>
            <a:r>
              <a:rPr lang="en-CA" sz="1600" dirty="0"/>
              <a:t>The proposed tag is implemented on Wireless Identification and Sensing Platform (WISP) 5.0.</a:t>
            </a:r>
            <a:endParaRPr lang="en-CA" sz="1600" dirty="0" smtClean="0"/>
          </a:p>
          <a:p>
            <a:pPr marL="180975" lvl="1" indent="0">
              <a:buNone/>
            </a:pPr>
            <a:endParaRPr lang="en-CA" sz="1600" dirty="0"/>
          </a:p>
          <a:p>
            <a:pPr lvl="1"/>
            <a:endParaRPr lang="en-CA" sz="160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</a:t>
            </a:r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9513" y="2132856"/>
            <a:ext cx="803493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244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Tag reply:</a:t>
            </a:r>
            <a:endParaRPr lang="en-US" sz="1600" dirty="0" smtClean="0"/>
          </a:p>
          <a:p>
            <a:pPr lvl="1">
              <a:buNone/>
            </a:pPr>
            <a:endParaRPr lang="en-CA" sz="1600" dirty="0"/>
          </a:p>
          <a:p>
            <a:pPr lvl="1"/>
            <a:endParaRPr lang="en-CA" sz="160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</a:t>
            </a:r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0040" y="1714488"/>
            <a:ext cx="8604448" cy="431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780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Conclusion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A </a:t>
            </a:r>
            <a:r>
              <a:rPr lang="en-US" sz="1600" dirty="0"/>
              <a:t>new RFID system (Readers and Tgas) compatible with UHF EPCglobal class 1 gen 2 </a:t>
            </a:r>
            <a:r>
              <a:rPr lang="en-US" sz="1600" dirty="0" smtClean="0"/>
              <a:t>standard is proposed.</a:t>
            </a:r>
          </a:p>
          <a:p>
            <a:r>
              <a:rPr lang="en-US" sz="1600" dirty="0" smtClean="0"/>
              <a:t>Compatibility with </a:t>
            </a:r>
            <a:r>
              <a:rPr lang="en-US" sz="1600" dirty="0"/>
              <a:t>the EPCglobal class 1 gen 2 </a:t>
            </a:r>
            <a:r>
              <a:rPr lang="en-US" sz="1600" dirty="0" smtClean="0"/>
              <a:t>standards means:</a:t>
            </a:r>
          </a:p>
          <a:p>
            <a:pPr lvl="1"/>
            <a:r>
              <a:rPr lang="en-US" sz="1600" dirty="0"/>
              <a:t>The proposed tags could be inserted with conventional tags and </a:t>
            </a:r>
            <a:r>
              <a:rPr lang="en-US" sz="1600" dirty="0" smtClean="0"/>
              <a:t>identified </a:t>
            </a:r>
            <a:r>
              <a:rPr lang="en-US" sz="1600" dirty="0"/>
              <a:t>by the conventional readers </a:t>
            </a:r>
            <a:r>
              <a:rPr lang="en-US" sz="1600" dirty="0" smtClean="0"/>
              <a:t>without affecting </a:t>
            </a:r>
            <a:r>
              <a:rPr lang="en-US" sz="1600" dirty="0"/>
              <a:t>the performance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/>
              <a:t>The conventional tags can also inserted with the proposed tags and could be </a:t>
            </a:r>
            <a:r>
              <a:rPr lang="en-US" sz="1600" dirty="0" smtClean="0"/>
              <a:t>identified </a:t>
            </a:r>
            <a:r>
              <a:rPr lang="en-US" sz="1600" dirty="0"/>
              <a:t>by the proposed readers </a:t>
            </a:r>
            <a:r>
              <a:rPr lang="en-US" sz="1600" dirty="0" smtClean="0"/>
              <a:t>with an improved </a:t>
            </a:r>
            <a:r>
              <a:rPr lang="en-US" sz="1600" dirty="0"/>
              <a:t>performance.</a:t>
            </a:r>
          </a:p>
          <a:p>
            <a:r>
              <a:rPr lang="en-US" sz="1600" dirty="0"/>
              <a:t>Using the proposed system, the reading </a:t>
            </a:r>
            <a:r>
              <a:rPr lang="en-US" sz="1600" dirty="0" smtClean="0"/>
              <a:t>efficiency is increased </a:t>
            </a:r>
            <a:r>
              <a:rPr lang="en-US" sz="1600" dirty="0"/>
              <a:t>signicantly up </a:t>
            </a:r>
            <a:r>
              <a:rPr lang="en-US" sz="1600" dirty="0" smtClean="0"/>
              <a:t>to 100%.</a:t>
            </a:r>
          </a:p>
          <a:p>
            <a:endParaRPr lang="en-CA" sz="1600" dirty="0"/>
          </a:p>
          <a:p>
            <a:pPr lvl="1"/>
            <a:endParaRPr lang="en-CA" sz="160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</a:t>
            </a:r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96334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288000" y="2796880"/>
            <a:ext cx="8568000" cy="704128"/>
          </a:xfrm>
        </p:spPr>
        <p:txBody>
          <a:bodyPr/>
          <a:lstStyle/>
          <a:p>
            <a:pPr marL="0" indent="0" algn="ctr">
              <a:buNone/>
            </a:pPr>
            <a:r>
              <a:rPr lang="en-GB" sz="32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Thanks for your kind attention!</a:t>
            </a:r>
          </a:p>
          <a:p>
            <a:pPr marL="0" indent="0" algn="ctr">
              <a:buNone/>
            </a:pPr>
            <a:endParaRPr lang="en-GB" sz="3200" dirty="0" smtClean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444208" y="5733256"/>
            <a:ext cx="2194127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1E64"/>
                </a:solidFill>
                <a:latin typeface="Calibri" panose="020F0502020204030204" pitchFamily="34" charset="0"/>
              </a:rPr>
              <a:t>Hazem.a.elsaid@fau.de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97152"/>
            <a:ext cx="3363094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321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Motivation</a:t>
            </a:r>
            <a:endParaRPr lang="en-AU" dirty="0"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r>
              <a:rPr lang="en-US" sz="1600" dirty="0" smtClean="0"/>
              <a:t>Conventional Framed Slotted ALOHA</a:t>
            </a:r>
          </a:p>
          <a:p>
            <a:pPr lvl="1"/>
            <a:r>
              <a:rPr lang="en-US" sz="1400" dirty="0" smtClean="0"/>
              <a:t>No collision recovery capability</a:t>
            </a:r>
          </a:p>
          <a:p>
            <a:pPr lvl="1"/>
            <a:r>
              <a:rPr lang="en-US" sz="1400" dirty="0">
                <a:ea typeface="MS PGothic" pitchFamily="34" charset="-128"/>
              </a:rPr>
              <a:t>C</a:t>
            </a:r>
            <a:r>
              <a:rPr lang="en-US" sz="1400" baseline="-25000" dirty="0">
                <a:ea typeface="MS PGothic" pitchFamily="34" charset="-128"/>
              </a:rPr>
              <a:t>2</a:t>
            </a:r>
            <a:r>
              <a:rPr lang="en-US" sz="1400" dirty="0">
                <a:ea typeface="MS PGothic" pitchFamily="34" charset="-128"/>
              </a:rPr>
              <a:t> , C</a:t>
            </a:r>
            <a:r>
              <a:rPr lang="en-US" sz="1400" baseline="-25000" dirty="0">
                <a:ea typeface="MS PGothic" pitchFamily="34" charset="-128"/>
              </a:rPr>
              <a:t>3</a:t>
            </a:r>
            <a:r>
              <a:rPr lang="en-US" sz="1400" dirty="0">
                <a:ea typeface="MS PGothic" pitchFamily="34" charset="-128"/>
              </a:rPr>
              <a:t> , and C</a:t>
            </a:r>
            <a:r>
              <a:rPr lang="en-US" sz="1400" baseline="-25000" dirty="0">
                <a:ea typeface="MS PGothic" pitchFamily="34" charset="-128"/>
              </a:rPr>
              <a:t>4</a:t>
            </a:r>
            <a:r>
              <a:rPr lang="en-US" sz="1400" dirty="0">
                <a:ea typeface="MS PGothic" pitchFamily="34" charset="-128"/>
              </a:rPr>
              <a:t> are 2, 3, and 4 tags collided </a:t>
            </a:r>
            <a:r>
              <a:rPr lang="en-US" sz="1400" dirty="0" smtClean="0">
                <a:ea typeface="MS PGothic" pitchFamily="34" charset="-128"/>
              </a:rPr>
              <a:t>slots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Improved </a:t>
            </a:r>
            <a:r>
              <a:rPr lang="en-US" sz="1600" dirty="0"/>
              <a:t>Framed Slotted </a:t>
            </a:r>
            <a:r>
              <a:rPr lang="en-US" sz="1600" dirty="0" smtClean="0"/>
              <a:t>ALOHA with Collision Recovery</a:t>
            </a:r>
          </a:p>
          <a:p>
            <a:pPr lvl="1"/>
            <a:r>
              <a:rPr lang="en-US" sz="1400" dirty="0"/>
              <a:t>Convert part of the collided slots into successful </a:t>
            </a:r>
            <a:r>
              <a:rPr lang="en-US" sz="1400" dirty="0" smtClean="0"/>
              <a:t>slots</a:t>
            </a:r>
          </a:p>
          <a:p>
            <a:pPr lvl="1"/>
            <a:r>
              <a:rPr lang="en-US" sz="1400" dirty="0" smtClean="0"/>
              <a:t>Acknowledge only one tag per collided slot (</a:t>
            </a:r>
            <a:r>
              <a:rPr lang="en-US" sz="1400" dirty="0" err="1" smtClean="0"/>
              <a:t>EPCgloabal</a:t>
            </a:r>
            <a:r>
              <a:rPr lang="en-US" sz="1400" dirty="0" smtClean="0"/>
              <a:t> C1G2).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                             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228184" y="1268760"/>
            <a:ext cx="2520280" cy="360040"/>
            <a:chOff x="5004048" y="1484784"/>
            <a:chExt cx="2520280" cy="360040"/>
          </a:xfrm>
        </p:grpSpPr>
        <p:sp>
          <p:nvSpPr>
            <p:cNvPr id="5" name="Rectangle 4"/>
            <p:cNvSpPr/>
            <p:nvPr/>
          </p:nvSpPr>
          <p:spPr>
            <a:xfrm>
              <a:off x="500404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6408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r>
                <a:rPr lang="de-DE" sz="16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2</a:t>
              </a:r>
              <a:endParaRPr lang="en-CA" sz="16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2412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8416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4420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r>
                <a:rPr lang="de-DE" sz="16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3</a:t>
              </a:r>
              <a:endParaRPr lang="en-CA" sz="16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0424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6428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r>
                <a:rPr lang="de-DE" sz="16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4</a:t>
              </a:r>
              <a:endParaRPr lang="en-CA" sz="16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228184" y="3501008"/>
            <a:ext cx="2520280" cy="360040"/>
            <a:chOff x="5004048" y="1484784"/>
            <a:chExt cx="2520280" cy="360040"/>
          </a:xfrm>
        </p:grpSpPr>
        <p:sp>
          <p:nvSpPr>
            <p:cNvPr id="45" name="Rectangle 44"/>
            <p:cNvSpPr/>
            <p:nvPr/>
          </p:nvSpPr>
          <p:spPr>
            <a:xfrm>
              <a:off x="500404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6408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2412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8416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44420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0424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16428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sz="16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58" name="Group 9"/>
          <p:cNvGrpSpPr/>
          <p:nvPr/>
        </p:nvGrpSpPr>
        <p:grpSpPr>
          <a:xfrm>
            <a:off x="6228184" y="2704352"/>
            <a:ext cx="2520280" cy="360040"/>
            <a:chOff x="5004048" y="1484784"/>
            <a:chExt cx="2520280" cy="360040"/>
          </a:xfrm>
        </p:grpSpPr>
        <p:sp>
          <p:nvSpPr>
            <p:cNvPr id="59" name="Rectangle 4"/>
            <p:cNvSpPr/>
            <p:nvPr/>
          </p:nvSpPr>
          <p:spPr>
            <a:xfrm>
              <a:off x="500404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Rectangle 29"/>
            <p:cNvSpPr/>
            <p:nvPr/>
          </p:nvSpPr>
          <p:spPr>
            <a:xfrm>
              <a:off x="536408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r>
                <a:rPr lang="de-DE" sz="16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2</a:t>
              </a:r>
              <a:endParaRPr lang="en-CA" sz="16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" name="Rectangle 30"/>
            <p:cNvSpPr/>
            <p:nvPr/>
          </p:nvSpPr>
          <p:spPr>
            <a:xfrm>
              <a:off x="572412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2" name="Rectangle 31"/>
            <p:cNvSpPr/>
            <p:nvPr/>
          </p:nvSpPr>
          <p:spPr>
            <a:xfrm>
              <a:off x="6084168" y="14847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S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Rectangle 32"/>
            <p:cNvSpPr/>
            <p:nvPr/>
          </p:nvSpPr>
          <p:spPr>
            <a:xfrm>
              <a:off x="644420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r>
                <a:rPr lang="de-DE" sz="16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3</a:t>
              </a:r>
              <a:endParaRPr lang="en-CA" sz="16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4" name="Rectangle 33"/>
            <p:cNvSpPr/>
            <p:nvPr/>
          </p:nvSpPr>
          <p:spPr>
            <a:xfrm>
              <a:off x="6804248" y="1484784"/>
              <a:ext cx="36004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</a:t>
              </a:r>
              <a:endPara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5" name="Rectangle 34"/>
            <p:cNvSpPr/>
            <p:nvPr/>
          </p:nvSpPr>
          <p:spPr>
            <a:xfrm>
              <a:off x="7164288" y="1484784"/>
              <a:ext cx="360040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</a:t>
              </a:r>
              <a:r>
                <a:rPr lang="de-DE" sz="16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4</a:t>
              </a:r>
              <a:endParaRPr lang="en-CA" sz="16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6" name="Down Arrow 1"/>
          <p:cNvSpPr/>
          <p:nvPr/>
        </p:nvSpPr>
        <p:spPr>
          <a:xfrm>
            <a:off x="6696143" y="3148180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Down Arrow 1"/>
          <p:cNvSpPr/>
          <p:nvPr/>
        </p:nvSpPr>
        <p:spPr>
          <a:xfrm>
            <a:off x="7804381" y="3129686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3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9997" y="5387851"/>
            <a:ext cx="300320" cy="469556"/>
          </a:xfrm>
          <a:prstGeom prst="rect">
            <a:avLst/>
          </a:prstGeom>
        </p:spPr>
      </p:pic>
      <p:sp>
        <p:nvSpPr>
          <p:cNvPr id="68" name="Textfeld 9"/>
          <p:cNvSpPr txBox="1"/>
          <p:nvPr/>
        </p:nvSpPr>
        <p:spPr>
          <a:xfrm>
            <a:off x="725745" y="5502602"/>
            <a:ext cx="6372708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Can we Acknowledge more than one tag per slot under EPCglobal C1G2? </a:t>
            </a:r>
            <a:endParaRPr lang="en-US" sz="1600" b="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9" name="Down Arrow 1"/>
          <p:cNvSpPr/>
          <p:nvPr/>
        </p:nvSpPr>
        <p:spPr>
          <a:xfrm>
            <a:off x="8524461" y="3140968"/>
            <a:ext cx="151995" cy="27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feld 1"/>
          <p:cNvSpPr txBox="1"/>
          <p:nvPr/>
        </p:nvSpPr>
        <p:spPr>
          <a:xfrm>
            <a:off x="7308304" y="4725144"/>
            <a:ext cx="1586973" cy="92948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alibri" pitchFamily="34" charset="0"/>
                <a:ea typeface="MS PGothic" pitchFamily="34" charset="-128"/>
              </a:rPr>
              <a:t>S</a:t>
            </a:r>
            <a:r>
              <a:rPr lang="en-US" sz="1600" b="0" dirty="0">
                <a:latin typeface="Calibri" pitchFamily="34" charset="0"/>
                <a:ea typeface="MS PGothic" pitchFamily="34" charset="-128"/>
              </a:rPr>
              <a:t>: 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Successful slot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C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: Collided slot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1600" dirty="0">
                <a:latin typeface="Calibri" pitchFamily="34" charset="0"/>
                <a:ea typeface="MS PGothic" pitchFamily="34" charset="-128"/>
              </a:rPr>
              <a:t>E</a:t>
            </a:r>
            <a:r>
              <a:rPr lang="en-US" sz="1600" b="0" dirty="0">
                <a:latin typeface="Calibri" pitchFamily="34" charset="0"/>
                <a:ea typeface="MS PGothic" pitchFamily="34" charset="-128"/>
              </a:rPr>
              <a:t>: Empty 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slot</a:t>
            </a: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18372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alibri" panose="020F0502020204030204" pitchFamily="34" charset="0"/>
              </a:rPr>
              <a:t>Agenda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8000" y="1988840"/>
            <a:ext cx="8568000" cy="3916680"/>
          </a:xfrm>
        </p:spPr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 smtClean="0"/>
              <a:t>EPCglobal C1 G2 Reading Process 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/>
              <a:t>Proposed Reading Process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Performance Analysis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Measurements and Simulation Results</a:t>
            </a:r>
          </a:p>
          <a:p>
            <a:pPr marL="268288" indent="-268288">
              <a:lnSpc>
                <a:spcPct val="150000"/>
              </a:lnSpc>
            </a:pPr>
            <a:r>
              <a:rPr lang="en-US" dirty="0" smtClean="0"/>
              <a:t>Conclusion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U" sz="20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lvl="1"/>
            <a:endParaRPr lang="en-AU" sz="1400" dirty="0" smtClean="0">
              <a:solidFill>
                <a:srgbClr val="002060"/>
              </a:solidFill>
              <a:cs typeface="ＭＳ Ｐゴシック" pitchFamily="-110" charset="-128"/>
            </a:endParaRPr>
          </a:p>
          <a:p>
            <a:pPr marL="268288" indent="-268288">
              <a:lnSpc>
                <a:spcPct val="15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129086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EPCglobal C1 G2 Reading Process 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latin typeface="+mn-lt"/>
              </a:rPr>
              <a:t>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</a:t>
            </a:r>
          </a:p>
        </p:txBody>
      </p:sp>
      <p:sp>
        <p:nvSpPr>
          <p:cNvPr id="11" name="Rectangle 64"/>
          <p:cNvSpPr/>
          <p:nvPr/>
        </p:nvSpPr>
        <p:spPr>
          <a:xfrm>
            <a:off x="370266" y="1201292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65"/>
          <p:cNvSpPr/>
          <p:nvPr/>
        </p:nvSpPr>
        <p:spPr>
          <a:xfrm>
            <a:off x="370266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Rectangle 66"/>
          <p:cNvSpPr/>
          <p:nvPr/>
        </p:nvSpPr>
        <p:spPr>
          <a:xfrm>
            <a:off x="3855910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31"/>
          <p:cNvSpPr/>
          <p:nvPr/>
        </p:nvSpPr>
        <p:spPr>
          <a:xfrm>
            <a:off x="1370398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66"/>
          <p:cNvSpPr/>
          <p:nvPr/>
        </p:nvSpPr>
        <p:spPr>
          <a:xfrm>
            <a:off x="1868946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Rectangle 65"/>
          <p:cNvSpPr/>
          <p:nvPr/>
        </p:nvSpPr>
        <p:spPr>
          <a:xfrm>
            <a:off x="236568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2862428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Rectangle 66"/>
          <p:cNvSpPr/>
          <p:nvPr/>
        </p:nvSpPr>
        <p:spPr>
          <a:xfrm>
            <a:off x="335802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3" name="Rectangle 31"/>
          <p:cNvSpPr/>
          <p:nvPr/>
        </p:nvSpPr>
        <p:spPr>
          <a:xfrm>
            <a:off x="874322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370266" y="2060848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051720" y="1628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4788024" y="140138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383624" y="17849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901564" y="221047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718818" y="221047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7351817" y="235233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7235889" y="277379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4946002" y="327436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038302" y="322647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203627" y="197934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6792685" y="168893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38" name="Gruppieren 37"/>
          <p:cNvGrpSpPr/>
          <p:nvPr/>
        </p:nvGrpSpPr>
        <p:grpSpPr>
          <a:xfrm>
            <a:off x="7362586" y="5445224"/>
            <a:ext cx="1529894" cy="667820"/>
            <a:chOff x="7233106" y="5245616"/>
            <a:chExt cx="1529894" cy="821124"/>
          </a:xfrm>
        </p:grpSpPr>
        <p:sp>
          <p:nvSpPr>
            <p:cNvPr id="39" name="Textfeld 38"/>
            <p:cNvSpPr txBox="1"/>
            <p:nvPr/>
          </p:nvSpPr>
          <p:spPr>
            <a:xfrm>
              <a:off x="7614105" y="5650468"/>
              <a:ext cx="984705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7654990" y="5245616"/>
              <a:ext cx="1108010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rgbClr val="1417A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7902335" y="31701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7487969" y="32743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8320447" y="239874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8452019" y="291831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7930062" y="277378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8451868" y="343354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7634593" y="386792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102477" y="373559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974563" y="348714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7351816" y="438044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678565" y="412746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8049298" y="396904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754600" y="4664147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6275615" y="45222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69947" y="38928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6807008" y="466414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cxnSp>
        <p:nvCxnSpPr>
          <p:cNvPr id="59" name="Gerade Verbindung mit Pfeil 58"/>
          <p:cNvCxnSpPr/>
          <p:nvPr/>
        </p:nvCxnSpPr>
        <p:spPr>
          <a:xfrm flipV="1">
            <a:off x="5474731" y="5153346"/>
            <a:ext cx="480535" cy="43550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4730397" y="5589240"/>
            <a:ext cx="1785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Interrogation Zone</a:t>
            </a:r>
          </a:p>
        </p:txBody>
      </p:sp>
      <p:sp>
        <p:nvSpPr>
          <p:cNvPr id="61" name="Bogen 60"/>
          <p:cNvSpPr/>
          <p:nvPr/>
        </p:nvSpPr>
        <p:spPr>
          <a:xfrm rot="3128449">
            <a:off x="4678421" y="3077352"/>
            <a:ext cx="897441" cy="90329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Bogen 61"/>
          <p:cNvSpPr/>
          <p:nvPr/>
        </p:nvSpPr>
        <p:spPr>
          <a:xfrm rot="2911622">
            <a:off x="4580235" y="2834408"/>
            <a:ext cx="1329659" cy="136179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Bogen 62"/>
          <p:cNvSpPr/>
          <p:nvPr/>
        </p:nvSpPr>
        <p:spPr>
          <a:xfrm rot="2870662">
            <a:off x="4481898" y="2570650"/>
            <a:ext cx="1722740" cy="176835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Bogen 63"/>
          <p:cNvSpPr/>
          <p:nvPr/>
        </p:nvSpPr>
        <p:spPr>
          <a:xfrm rot="2699164">
            <a:off x="4571997" y="2343034"/>
            <a:ext cx="2102414" cy="2111291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Bogen 64"/>
          <p:cNvSpPr/>
          <p:nvPr/>
        </p:nvSpPr>
        <p:spPr>
          <a:xfrm rot="2934997">
            <a:off x="4751810" y="2045301"/>
            <a:ext cx="2516589" cy="249607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Bogen 65"/>
          <p:cNvSpPr/>
          <p:nvPr/>
        </p:nvSpPr>
        <p:spPr>
          <a:xfrm rot="2809296">
            <a:off x="4822781" y="1556529"/>
            <a:ext cx="3105858" cy="301641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256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5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7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25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EPCglobal C1 G2 Reading Process 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latin typeface="+mn-lt"/>
              </a:rPr>
              <a:t>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</a:t>
            </a:r>
          </a:p>
        </p:txBody>
      </p:sp>
      <p:sp>
        <p:nvSpPr>
          <p:cNvPr id="11" name="Rectangle 64"/>
          <p:cNvSpPr/>
          <p:nvPr/>
        </p:nvSpPr>
        <p:spPr>
          <a:xfrm>
            <a:off x="370266" y="1201292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65"/>
          <p:cNvSpPr/>
          <p:nvPr/>
        </p:nvSpPr>
        <p:spPr>
          <a:xfrm>
            <a:off x="370266" y="1201292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66"/>
          <p:cNvSpPr/>
          <p:nvPr/>
        </p:nvSpPr>
        <p:spPr>
          <a:xfrm>
            <a:off x="3855910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31"/>
          <p:cNvSpPr/>
          <p:nvPr/>
        </p:nvSpPr>
        <p:spPr>
          <a:xfrm>
            <a:off x="1370398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66"/>
          <p:cNvSpPr/>
          <p:nvPr/>
        </p:nvSpPr>
        <p:spPr>
          <a:xfrm>
            <a:off x="1868946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Rectangle 65"/>
          <p:cNvSpPr/>
          <p:nvPr/>
        </p:nvSpPr>
        <p:spPr>
          <a:xfrm>
            <a:off x="236568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2862428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Rectangle 66"/>
          <p:cNvSpPr/>
          <p:nvPr/>
        </p:nvSpPr>
        <p:spPr>
          <a:xfrm>
            <a:off x="335802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3" name="Rectangle 31"/>
          <p:cNvSpPr/>
          <p:nvPr/>
        </p:nvSpPr>
        <p:spPr>
          <a:xfrm>
            <a:off x="874322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370266" y="2060848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051720" y="1628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4788024" y="140138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383624" y="17849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901564" y="221047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718818" y="221047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7351817" y="235233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7235889" y="277379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4946002" y="327436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038302" y="322647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203627" y="197934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6792685" y="168893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38" name="Gruppieren 37"/>
          <p:cNvGrpSpPr/>
          <p:nvPr/>
        </p:nvGrpSpPr>
        <p:grpSpPr>
          <a:xfrm>
            <a:off x="7362586" y="5445224"/>
            <a:ext cx="1529894" cy="667820"/>
            <a:chOff x="7233106" y="5245616"/>
            <a:chExt cx="1529894" cy="821124"/>
          </a:xfrm>
        </p:grpSpPr>
        <p:sp>
          <p:nvSpPr>
            <p:cNvPr id="39" name="Textfeld 38"/>
            <p:cNvSpPr txBox="1"/>
            <p:nvPr/>
          </p:nvSpPr>
          <p:spPr>
            <a:xfrm>
              <a:off x="7614105" y="5650468"/>
              <a:ext cx="984705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7654990" y="5245616"/>
              <a:ext cx="1108010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rgbClr val="1417A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7902335" y="31701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7487969" y="32743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8320447" y="239874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8452019" y="291831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7930062" y="277378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8451868" y="343354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7634593" y="386792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102477" y="373559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974563" y="348714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7351816" y="438044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678565" y="412746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8049298" y="396904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754600" y="4664147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6275615" y="45222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69947" y="38928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6807008" y="466414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7" name="Textfeld 66"/>
          <p:cNvSpPr txBox="1"/>
          <p:nvPr/>
        </p:nvSpPr>
        <p:spPr>
          <a:xfrm>
            <a:off x="5724128" y="2647945"/>
            <a:ext cx="108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No Answer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8" name="Grafik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6252" y="2251244"/>
            <a:ext cx="1872723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31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EPCglobal C1 G2 Reading Process 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latin typeface="+mn-lt"/>
              </a:rPr>
              <a:t>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</a:t>
            </a:r>
          </a:p>
        </p:txBody>
      </p:sp>
      <p:sp>
        <p:nvSpPr>
          <p:cNvPr id="11" name="Rectangle 64"/>
          <p:cNvSpPr/>
          <p:nvPr/>
        </p:nvSpPr>
        <p:spPr>
          <a:xfrm>
            <a:off x="370266" y="1201292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65"/>
          <p:cNvSpPr/>
          <p:nvPr/>
        </p:nvSpPr>
        <p:spPr>
          <a:xfrm>
            <a:off x="370266" y="1201292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66"/>
          <p:cNvSpPr/>
          <p:nvPr/>
        </p:nvSpPr>
        <p:spPr>
          <a:xfrm>
            <a:off x="3855910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31"/>
          <p:cNvSpPr/>
          <p:nvPr/>
        </p:nvSpPr>
        <p:spPr>
          <a:xfrm>
            <a:off x="1370398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66"/>
          <p:cNvSpPr/>
          <p:nvPr/>
        </p:nvSpPr>
        <p:spPr>
          <a:xfrm>
            <a:off x="1868946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Rectangle 65"/>
          <p:cNvSpPr/>
          <p:nvPr/>
        </p:nvSpPr>
        <p:spPr>
          <a:xfrm>
            <a:off x="236568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2862428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Rectangle 66"/>
          <p:cNvSpPr/>
          <p:nvPr/>
        </p:nvSpPr>
        <p:spPr>
          <a:xfrm>
            <a:off x="335802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3" name="Rectangle 31"/>
          <p:cNvSpPr/>
          <p:nvPr/>
        </p:nvSpPr>
        <p:spPr>
          <a:xfrm>
            <a:off x="874322" y="1201292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370266" y="2060848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051720" y="1628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4788024" y="140138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383624" y="17849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901564" y="221047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718818" y="221047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7351817" y="235233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7235889" y="277379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4946002" y="327436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038302" y="322647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203627" y="197934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6792685" y="168893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38" name="Gruppieren 37"/>
          <p:cNvGrpSpPr/>
          <p:nvPr/>
        </p:nvGrpSpPr>
        <p:grpSpPr>
          <a:xfrm>
            <a:off x="7362586" y="5445224"/>
            <a:ext cx="1529894" cy="667820"/>
            <a:chOff x="7233106" y="5245616"/>
            <a:chExt cx="1529894" cy="821124"/>
          </a:xfrm>
        </p:grpSpPr>
        <p:sp>
          <p:nvSpPr>
            <p:cNvPr id="39" name="Textfeld 38"/>
            <p:cNvSpPr txBox="1"/>
            <p:nvPr/>
          </p:nvSpPr>
          <p:spPr>
            <a:xfrm>
              <a:off x="7614105" y="5650468"/>
              <a:ext cx="984705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7654990" y="5245616"/>
              <a:ext cx="1108010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rgbClr val="1417A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7902335" y="31701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7487969" y="32743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8320447" y="239874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8452019" y="291831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7930062" y="277378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8451868" y="343354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7634593" y="386792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102477" y="373559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974563" y="348714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7351816" y="438044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678565" y="412746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8049298" y="396904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754600" y="4664147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6275615" y="45222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69947" y="38928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6807008" y="466414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61" name="Grafik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9378" y="3445944"/>
            <a:ext cx="2506375" cy="1080743"/>
          </a:xfrm>
          <a:prstGeom prst="rect">
            <a:avLst/>
          </a:prstGeom>
        </p:spPr>
      </p:pic>
      <p:sp>
        <p:nvSpPr>
          <p:cNvPr id="62" name="Freeform 16"/>
          <p:cNvSpPr>
            <a:spLocks/>
          </p:cNvSpPr>
          <p:nvPr/>
        </p:nvSpPr>
        <p:spPr bwMode="auto">
          <a:xfrm rot="8882636">
            <a:off x="5110285" y="2755302"/>
            <a:ext cx="1784847" cy="123922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Freeform 16"/>
          <p:cNvSpPr>
            <a:spLocks/>
          </p:cNvSpPr>
          <p:nvPr/>
        </p:nvSpPr>
        <p:spPr bwMode="auto">
          <a:xfrm rot="12517327" flipV="1">
            <a:off x="5249343" y="3950076"/>
            <a:ext cx="1553561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Textfeld 64"/>
          <p:cNvSpPr txBox="1"/>
          <p:nvPr/>
        </p:nvSpPr>
        <p:spPr>
          <a:xfrm>
            <a:off x="4932040" y="2348880"/>
            <a:ext cx="138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Multiple answer</a:t>
            </a:r>
          </a:p>
        </p:txBody>
      </p:sp>
      <p:pic>
        <p:nvPicPr>
          <p:cNvPr id="69" name="Grafik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6252" y="2251244"/>
            <a:ext cx="1872723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34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EPCglobal C1 G2 Reading Process 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latin typeface="+mn-lt"/>
              </a:rPr>
              <a:t>         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</a:t>
            </a:r>
          </a:p>
        </p:txBody>
      </p:sp>
      <p:sp>
        <p:nvSpPr>
          <p:cNvPr id="11" name="Rectangle 64"/>
          <p:cNvSpPr/>
          <p:nvPr/>
        </p:nvSpPr>
        <p:spPr>
          <a:xfrm>
            <a:off x="370266" y="1201292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65"/>
          <p:cNvSpPr/>
          <p:nvPr/>
        </p:nvSpPr>
        <p:spPr>
          <a:xfrm>
            <a:off x="370266" y="1201292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66"/>
          <p:cNvSpPr/>
          <p:nvPr/>
        </p:nvSpPr>
        <p:spPr>
          <a:xfrm>
            <a:off x="3855910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31"/>
          <p:cNvSpPr/>
          <p:nvPr/>
        </p:nvSpPr>
        <p:spPr>
          <a:xfrm>
            <a:off x="1370398" y="120129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66"/>
          <p:cNvSpPr/>
          <p:nvPr/>
        </p:nvSpPr>
        <p:spPr>
          <a:xfrm>
            <a:off x="1868946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Rectangle 65"/>
          <p:cNvSpPr/>
          <p:nvPr/>
        </p:nvSpPr>
        <p:spPr>
          <a:xfrm>
            <a:off x="236568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2862428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Rectangle 66"/>
          <p:cNvSpPr/>
          <p:nvPr/>
        </p:nvSpPr>
        <p:spPr>
          <a:xfrm>
            <a:off x="335802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3" name="Rectangle 31"/>
          <p:cNvSpPr/>
          <p:nvPr/>
        </p:nvSpPr>
        <p:spPr>
          <a:xfrm>
            <a:off x="874322" y="1201292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370266" y="2060848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051720" y="1628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4788024" y="140138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383624" y="17849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901564" y="221047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718818" y="221047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7351817" y="235233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7235889" y="277379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4946002" y="327436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038302" y="322647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203627" y="197934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6792685" y="168893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38" name="Gruppieren 37"/>
          <p:cNvGrpSpPr/>
          <p:nvPr/>
        </p:nvGrpSpPr>
        <p:grpSpPr>
          <a:xfrm>
            <a:off x="7362586" y="5445224"/>
            <a:ext cx="1529894" cy="667820"/>
            <a:chOff x="7233106" y="5245616"/>
            <a:chExt cx="1529894" cy="821124"/>
          </a:xfrm>
        </p:grpSpPr>
        <p:sp>
          <p:nvSpPr>
            <p:cNvPr id="39" name="Textfeld 38"/>
            <p:cNvSpPr txBox="1"/>
            <p:nvPr/>
          </p:nvSpPr>
          <p:spPr>
            <a:xfrm>
              <a:off x="7614105" y="5650468"/>
              <a:ext cx="984705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7654990" y="5245616"/>
              <a:ext cx="1108010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rgbClr val="1417A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7902335" y="31701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7487969" y="32743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8320447" y="239874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8452019" y="291831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7930062" y="277378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8451868" y="343354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7634593" y="386792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102477" y="373559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974563" y="348714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7351816" y="438044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678565" y="412746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8049298" y="396904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754600" y="4664147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6275615" y="45222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69947" y="38928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6807008" y="466414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61" name="Grafik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9378" y="3445944"/>
            <a:ext cx="2506375" cy="1080743"/>
          </a:xfrm>
          <a:prstGeom prst="rect">
            <a:avLst/>
          </a:prstGeom>
        </p:spPr>
      </p:pic>
      <p:sp>
        <p:nvSpPr>
          <p:cNvPr id="62" name="Freeform 16"/>
          <p:cNvSpPr>
            <a:spLocks/>
          </p:cNvSpPr>
          <p:nvPr/>
        </p:nvSpPr>
        <p:spPr bwMode="auto">
          <a:xfrm rot="8882636">
            <a:off x="5110285" y="2755302"/>
            <a:ext cx="1784847" cy="123922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Textfeld 64"/>
          <p:cNvSpPr txBox="1"/>
          <p:nvPr/>
        </p:nvSpPr>
        <p:spPr>
          <a:xfrm>
            <a:off x="4932040" y="2348880"/>
            <a:ext cx="138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Unique answer</a:t>
            </a:r>
          </a:p>
        </p:txBody>
      </p:sp>
      <p:pic>
        <p:nvPicPr>
          <p:cNvPr id="66" name="Grafik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141" y="4865074"/>
            <a:ext cx="5760640" cy="1016283"/>
          </a:xfrm>
          <a:prstGeom prst="rect">
            <a:avLst/>
          </a:prstGeom>
        </p:spPr>
      </p:pic>
      <p:pic>
        <p:nvPicPr>
          <p:cNvPr id="69" name="Grafik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6252" y="2251244"/>
            <a:ext cx="1872723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83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8288" indent="-268288">
              <a:lnSpc>
                <a:spcPct val="150000"/>
              </a:lnSpc>
            </a:pPr>
            <a:r>
              <a:rPr lang="en-US" dirty="0"/>
              <a:t>EPCglobal C1 G2 Reading Process 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8000" y="1098048"/>
            <a:ext cx="8568000" cy="513926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latin typeface="+mn-lt"/>
              </a:rPr>
              <a:t>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</a:t>
            </a:r>
          </a:p>
        </p:txBody>
      </p:sp>
      <p:sp>
        <p:nvSpPr>
          <p:cNvPr id="11" name="Rectangle 64"/>
          <p:cNvSpPr/>
          <p:nvPr/>
        </p:nvSpPr>
        <p:spPr>
          <a:xfrm>
            <a:off x="370266" y="1201292"/>
            <a:ext cx="398571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65"/>
          <p:cNvSpPr/>
          <p:nvPr/>
        </p:nvSpPr>
        <p:spPr>
          <a:xfrm>
            <a:off x="370266" y="1201292"/>
            <a:ext cx="500066" cy="500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66"/>
          <p:cNvSpPr/>
          <p:nvPr/>
        </p:nvSpPr>
        <p:spPr>
          <a:xfrm>
            <a:off x="3855910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31"/>
          <p:cNvSpPr/>
          <p:nvPr/>
        </p:nvSpPr>
        <p:spPr>
          <a:xfrm>
            <a:off x="1370398" y="1201292"/>
            <a:ext cx="50006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66"/>
          <p:cNvSpPr/>
          <p:nvPr/>
        </p:nvSpPr>
        <p:spPr>
          <a:xfrm>
            <a:off x="1868946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Rectangle 65"/>
          <p:cNvSpPr/>
          <p:nvPr/>
        </p:nvSpPr>
        <p:spPr>
          <a:xfrm>
            <a:off x="236568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Rectangle 31"/>
          <p:cNvSpPr/>
          <p:nvPr/>
        </p:nvSpPr>
        <p:spPr>
          <a:xfrm>
            <a:off x="2862428" y="120528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Rectangle 66"/>
          <p:cNvSpPr/>
          <p:nvPr/>
        </p:nvSpPr>
        <p:spPr>
          <a:xfrm>
            <a:off x="3358027" y="1201292"/>
            <a:ext cx="500066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3" name="Rectangle 31"/>
          <p:cNvSpPr/>
          <p:nvPr/>
        </p:nvSpPr>
        <p:spPr>
          <a:xfrm>
            <a:off x="874322" y="1201292"/>
            <a:ext cx="500066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CA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370266" y="2060848"/>
            <a:ext cx="39857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051720" y="16288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4788024" y="1401380"/>
            <a:ext cx="4284306" cy="3971836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383624" y="17849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7901564" y="221047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718818" y="221047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de-DE" sz="1600" b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7351817" y="235233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7235889" y="277379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4946002" y="3274364"/>
            <a:ext cx="443204" cy="42555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038302" y="322647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203627" y="197934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6792685" y="168893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38" name="Gruppieren 37"/>
          <p:cNvGrpSpPr/>
          <p:nvPr/>
        </p:nvGrpSpPr>
        <p:grpSpPr>
          <a:xfrm>
            <a:off x="7362586" y="5445224"/>
            <a:ext cx="1529894" cy="667820"/>
            <a:chOff x="7233106" y="5245616"/>
            <a:chExt cx="1529894" cy="821124"/>
          </a:xfrm>
        </p:grpSpPr>
        <p:sp>
          <p:nvSpPr>
            <p:cNvPr id="39" name="Textfeld 38"/>
            <p:cNvSpPr txBox="1"/>
            <p:nvPr/>
          </p:nvSpPr>
          <p:spPr>
            <a:xfrm>
              <a:off x="7614105" y="5650468"/>
              <a:ext cx="984705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Reader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7654990" y="5245616"/>
              <a:ext cx="1108010" cy="416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  <a:endParaRPr lang="de-DE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7233106" y="5319785"/>
              <a:ext cx="228600" cy="201917"/>
            </a:xfrm>
            <a:prstGeom prst="rect">
              <a:avLst/>
            </a:prstGeom>
            <a:solidFill>
              <a:srgbClr val="1417A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7233106" y="5733339"/>
              <a:ext cx="228600" cy="2597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7902335" y="317012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7487969" y="327436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8320447" y="239874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8452019" y="2918318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7930062" y="277378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8451868" y="343354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7634593" y="3867929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7102477" y="3735593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7974563" y="3487141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7351816" y="4380444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6678565" y="4127460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600" b="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de-DE" sz="1600" b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8049298" y="3969042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7754600" y="4664147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6275615" y="45222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8469947" y="3892895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6807008" y="4664146"/>
            <a:ext cx="295469" cy="283703"/>
          </a:xfrm>
          <a:prstGeom prst="rect">
            <a:avLst/>
          </a:prstGeom>
          <a:solidFill>
            <a:srgbClr val="1417A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2" name="Freeform 16"/>
          <p:cNvSpPr>
            <a:spLocks/>
          </p:cNvSpPr>
          <p:nvPr/>
        </p:nvSpPr>
        <p:spPr bwMode="auto">
          <a:xfrm rot="8882636">
            <a:off x="5110285" y="2755302"/>
            <a:ext cx="1784847" cy="123922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Freeform 16"/>
          <p:cNvSpPr>
            <a:spLocks/>
          </p:cNvSpPr>
          <p:nvPr/>
        </p:nvSpPr>
        <p:spPr bwMode="auto">
          <a:xfrm rot="12517327" flipV="1">
            <a:off x="5249343" y="3950076"/>
            <a:ext cx="1553561" cy="45719"/>
          </a:xfrm>
          <a:custGeom>
            <a:avLst/>
            <a:gdLst>
              <a:gd name="T0" fmla="*/ 0 w 5153"/>
              <a:gd name="T1" fmla="*/ 584 h 586"/>
              <a:gd name="T2" fmla="*/ 580 w 5153"/>
              <a:gd name="T3" fmla="*/ 4 h 586"/>
              <a:gd name="T4" fmla="*/ 1161 w 5153"/>
              <a:gd name="T5" fmla="*/ 585 h 586"/>
              <a:gd name="T6" fmla="*/ 1741 w 5153"/>
              <a:gd name="T7" fmla="*/ 5 h 586"/>
              <a:gd name="T8" fmla="*/ 2322 w 5153"/>
              <a:gd name="T9" fmla="*/ 586 h 586"/>
              <a:gd name="T10" fmla="*/ 2903 w 5153"/>
              <a:gd name="T11" fmla="*/ 5 h 586"/>
              <a:gd name="T12" fmla="*/ 3483 w 5153"/>
              <a:gd name="T13" fmla="*/ 585 h 586"/>
              <a:gd name="T14" fmla="*/ 4064 w 5153"/>
              <a:gd name="T15" fmla="*/ 4 h 586"/>
              <a:gd name="T16" fmla="*/ 4620 w 5153"/>
              <a:gd name="T17" fmla="*/ 560 h 586"/>
              <a:gd name="T18" fmla="*/ 5153 w 5153"/>
              <a:gd name="T19" fmla="*/ 27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3" h="586">
                <a:moveTo>
                  <a:pt x="0" y="584"/>
                </a:moveTo>
                <a:cubicBezTo>
                  <a:pt x="193" y="294"/>
                  <a:pt x="387" y="4"/>
                  <a:pt x="580" y="4"/>
                </a:cubicBezTo>
                <a:cubicBezTo>
                  <a:pt x="773" y="4"/>
                  <a:pt x="968" y="585"/>
                  <a:pt x="1161" y="585"/>
                </a:cubicBezTo>
                <a:cubicBezTo>
                  <a:pt x="1354" y="585"/>
                  <a:pt x="1548" y="5"/>
                  <a:pt x="1741" y="5"/>
                </a:cubicBezTo>
                <a:cubicBezTo>
                  <a:pt x="1934" y="5"/>
                  <a:pt x="2128" y="586"/>
                  <a:pt x="2322" y="586"/>
                </a:cubicBezTo>
                <a:cubicBezTo>
                  <a:pt x="2516" y="586"/>
                  <a:pt x="2710" y="5"/>
                  <a:pt x="2903" y="5"/>
                </a:cubicBezTo>
                <a:cubicBezTo>
                  <a:pt x="3096" y="5"/>
                  <a:pt x="3290" y="585"/>
                  <a:pt x="3483" y="585"/>
                </a:cubicBezTo>
                <a:cubicBezTo>
                  <a:pt x="3676" y="585"/>
                  <a:pt x="3875" y="8"/>
                  <a:pt x="4064" y="4"/>
                </a:cubicBezTo>
                <a:cubicBezTo>
                  <a:pt x="4253" y="0"/>
                  <a:pt x="4439" y="556"/>
                  <a:pt x="4620" y="560"/>
                </a:cubicBezTo>
                <a:cubicBezTo>
                  <a:pt x="4801" y="564"/>
                  <a:pt x="5064" y="108"/>
                  <a:pt x="5153" y="27"/>
                </a:cubicBezTo>
              </a:path>
            </a:pathLst>
          </a:custGeom>
          <a:noFill/>
          <a:ln w="1905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Textfeld 64"/>
          <p:cNvSpPr txBox="1"/>
          <p:nvPr/>
        </p:nvSpPr>
        <p:spPr>
          <a:xfrm>
            <a:off x="4982716" y="2348880"/>
            <a:ext cx="138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Collision Recovery</a:t>
            </a:r>
          </a:p>
        </p:txBody>
      </p:sp>
      <p:pic>
        <p:nvPicPr>
          <p:cNvPr id="59" name="Grafik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509" y="4197241"/>
            <a:ext cx="2536289" cy="1007679"/>
          </a:xfrm>
          <a:prstGeom prst="rect">
            <a:avLst/>
          </a:prstGeom>
        </p:spPr>
      </p:pic>
      <p:sp>
        <p:nvSpPr>
          <p:cNvPr id="70" name="Textfeld 69"/>
          <p:cNvSpPr txBox="1"/>
          <p:nvPr/>
        </p:nvSpPr>
        <p:spPr>
          <a:xfrm>
            <a:off x="1852479" y="443455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1862086" y="463711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771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ITTER@LEBFIGNUDCW0Y5HA" val="4765"/>
</p:tagLst>
</file>

<file path=ppt/theme/theme1.xml><?xml version="1.0" encoding="utf-8"?>
<a:theme xmlns:a="http://schemas.openxmlformats.org/drawingml/2006/main" name="LIKE 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none" rtlCol="0">
        <a:spAutoFit/>
      </a:bodyPr>
      <a:lstStyle>
        <a:defPPr>
          <a:defRPr sz="1800"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Vorlage_V5_2013_29_08</Template>
  <TotalTime>34</TotalTime>
  <Words>1482</Words>
  <Application>Microsoft Office PowerPoint</Application>
  <PresentationFormat>On-screen Show (4:3)</PresentationFormat>
  <Paragraphs>627</Paragraphs>
  <Slides>29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LIKE Vorlage</vt:lpstr>
      <vt:lpstr>Benutzerdefiniertes Design</vt:lpstr>
      <vt:lpstr>Slide 1</vt:lpstr>
      <vt:lpstr>Motivation</vt:lpstr>
      <vt:lpstr>Motivation</vt:lpstr>
      <vt:lpstr>Agenda</vt:lpstr>
      <vt:lpstr>EPCglobal C1 G2 Reading Process </vt:lpstr>
      <vt:lpstr>EPCglobal C1 G2 Reading Process </vt:lpstr>
      <vt:lpstr>EPCglobal C1 G2 Reading Process </vt:lpstr>
      <vt:lpstr>EPCglobal C1 G2 Reading Process </vt:lpstr>
      <vt:lpstr>EPCglobal C1 G2 Reading Process </vt:lpstr>
      <vt:lpstr>EPCglobal C1 G2 Reading Process </vt:lpstr>
      <vt:lpstr>EPCglobal C1 G2 Reading Process </vt:lpstr>
      <vt:lpstr>Agenda</vt:lpstr>
      <vt:lpstr>Proposed Reading Process</vt:lpstr>
      <vt:lpstr>Proposed Reading Process</vt:lpstr>
      <vt:lpstr>Proposed Reading Process</vt:lpstr>
      <vt:lpstr>Proposed Reading Process</vt:lpstr>
      <vt:lpstr>Proposed Reading Process</vt:lpstr>
      <vt:lpstr>Proposed Reading Process</vt:lpstr>
      <vt:lpstr>Agenda</vt:lpstr>
      <vt:lpstr>Performance Analysis</vt:lpstr>
      <vt:lpstr>Agenda</vt:lpstr>
      <vt:lpstr>Simulation Results</vt:lpstr>
      <vt:lpstr>Simulation Results</vt:lpstr>
      <vt:lpstr>Simulation Results</vt:lpstr>
      <vt:lpstr>Simulation Results</vt:lpstr>
      <vt:lpstr>Measurements</vt:lpstr>
      <vt:lpstr>Measurements</vt:lpstr>
      <vt:lpstr>Conclusion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Hendrik Lieske</dc:creator>
  <cp:lastModifiedBy>hazem a.ahmed</cp:lastModifiedBy>
  <cp:revision>1206</cp:revision>
  <cp:lastPrinted>2014-09-18T10:48:48Z</cp:lastPrinted>
  <dcterms:created xsi:type="dcterms:W3CDTF">2013-08-29T10:54:12Z</dcterms:created>
  <dcterms:modified xsi:type="dcterms:W3CDTF">2015-09-10T07:25:45Z</dcterms:modified>
</cp:coreProperties>
</file>