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26" r:id="rId2"/>
  </p:sldMasterIdLst>
  <p:notesMasterIdLst>
    <p:notesMasterId r:id="rId31"/>
  </p:notesMasterIdLst>
  <p:handoutMasterIdLst>
    <p:handoutMasterId r:id="rId32"/>
  </p:handoutMasterIdLst>
  <p:sldIdLst>
    <p:sldId id="262" r:id="rId3"/>
    <p:sldId id="361" r:id="rId4"/>
    <p:sldId id="364" r:id="rId5"/>
    <p:sldId id="373" r:id="rId6"/>
    <p:sldId id="263" r:id="rId7"/>
    <p:sldId id="383" r:id="rId8"/>
    <p:sldId id="384" r:id="rId9"/>
    <p:sldId id="385" r:id="rId10"/>
    <p:sldId id="362" r:id="rId11"/>
    <p:sldId id="366" r:id="rId12"/>
    <p:sldId id="340" r:id="rId13"/>
    <p:sldId id="367" r:id="rId14"/>
    <p:sldId id="369" r:id="rId15"/>
    <p:sldId id="377" r:id="rId16"/>
    <p:sldId id="375" r:id="rId17"/>
    <p:sldId id="368" r:id="rId18"/>
    <p:sldId id="372" r:id="rId19"/>
    <p:sldId id="378" r:id="rId20"/>
    <p:sldId id="379" r:id="rId21"/>
    <p:sldId id="380" r:id="rId22"/>
    <p:sldId id="387" r:id="rId23"/>
    <p:sldId id="386" r:id="rId24"/>
    <p:sldId id="349" r:id="rId25"/>
    <p:sldId id="352" r:id="rId26"/>
    <p:sldId id="381" r:id="rId27"/>
    <p:sldId id="382" r:id="rId28"/>
    <p:sldId id="344" r:id="rId29"/>
    <p:sldId id="265" r:id="rId30"/>
  </p:sldIdLst>
  <p:sldSz cx="9144000" cy="6858000" type="screen4x3"/>
  <p:notesSz cx="6797675" cy="9874250"/>
  <p:custDataLst>
    <p:tags r:id="rId3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7850"/>
    <a:srgbClr val="1417A5"/>
    <a:srgbClr val="141DA5"/>
    <a:srgbClr val="14179E"/>
    <a:srgbClr val="141798"/>
    <a:srgbClr val="0F1173"/>
    <a:srgbClr val="090A43"/>
    <a:srgbClr val="050246"/>
    <a:srgbClr val="221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6482" autoAdjust="0"/>
  </p:normalViewPr>
  <p:slideViewPr>
    <p:cSldViewPr>
      <p:cViewPr>
        <p:scale>
          <a:sx n="130" d="100"/>
          <a:sy n="130" d="100"/>
        </p:scale>
        <p:origin x="-1254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10" d="100"/>
          <a:sy n="110" d="100"/>
        </p:scale>
        <p:origin x="-1656" y="1758"/>
      </p:cViewPr>
      <p:guideLst>
        <p:guide orient="horz" pos="3109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68.wmf"/><Relationship Id="rId3" Type="http://schemas.openxmlformats.org/officeDocument/2006/relationships/image" Target="../media/image64.wmf"/><Relationship Id="rId7" Type="http://schemas.openxmlformats.org/officeDocument/2006/relationships/image" Target="../media/image41.wmf"/><Relationship Id="rId12" Type="http://schemas.openxmlformats.org/officeDocument/2006/relationships/image" Target="../media/image48.wmf"/><Relationship Id="rId2" Type="http://schemas.openxmlformats.org/officeDocument/2006/relationships/image" Target="../media/image38.wmf"/><Relationship Id="rId16" Type="http://schemas.openxmlformats.org/officeDocument/2006/relationships/image" Target="../media/image71.wmf"/><Relationship Id="rId1" Type="http://schemas.openxmlformats.org/officeDocument/2006/relationships/image" Target="../media/image37.wmf"/><Relationship Id="rId6" Type="http://schemas.openxmlformats.org/officeDocument/2006/relationships/image" Target="../media/image40.wmf"/><Relationship Id="rId11" Type="http://schemas.openxmlformats.org/officeDocument/2006/relationships/image" Target="../media/image67.wmf"/><Relationship Id="rId5" Type="http://schemas.openxmlformats.org/officeDocument/2006/relationships/image" Target="../media/image66.wmf"/><Relationship Id="rId15" Type="http://schemas.openxmlformats.org/officeDocument/2006/relationships/image" Target="../media/image70.wmf"/><Relationship Id="rId10" Type="http://schemas.openxmlformats.org/officeDocument/2006/relationships/image" Target="../media/image44.wmf"/><Relationship Id="rId4" Type="http://schemas.openxmlformats.org/officeDocument/2006/relationships/image" Target="../media/image65.wmf"/><Relationship Id="rId9" Type="http://schemas.openxmlformats.org/officeDocument/2006/relationships/image" Target="../media/image43.wmf"/><Relationship Id="rId14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48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12" Type="http://schemas.openxmlformats.org/officeDocument/2006/relationships/image" Target="../media/image47.wmf"/><Relationship Id="rId2" Type="http://schemas.openxmlformats.org/officeDocument/2006/relationships/image" Target="../media/image33.wmf"/><Relationship Id="rId1" Type="http://schemas.openxmlformats.org/officeDocument/2006/relationships/image" Target="../media/image37.wmf"/><Relationship Id="rId6" Type="http://schemas.openxmlformats.org/officeDocument/2006/relationships/image" Target="../media/image41.wmf"/><Relationship Id="rId11" Type="http://schemas.openxmlformats.org/officeDocument/2006/relationships/image" Target="../media/image46.wmf"/><Relationship Id="rId5" Type="http://schemas.openxmlformats.org/officeDocument/2006/relationships/image" Target="../media/image40.wmf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Relationship Id="rId14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2" Type="http://schemas.openxmlformats.org/officeDocument/2006/relationships/image" Target="../media/image51.wmf"/><Relationship Id="rId1" Type="http://schemas.openxmlformats.org/officeDocument/2006/relationships/image" Target="../media/image38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4265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407"/>
            <a:ext cx="2945659" cy="49426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8407"/>
            <a:ext cx="2945659" cy="49426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4918182-8F1A-4E9C-BDF9-078772B5DFF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4060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4265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4265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B7B46A-D0D3-4FB5-BBA2-9B303C7A91A5}" type="datetimeFigureOut">
              <a:rPr lang="de-DE"/>
              <a:pPr>
                <a:defRPr/>
              </a:pPr>
              <a:t>29.12.2015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1" tIns="45706" rIns="91411" bIns="45706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9" y="4689994"/>
            <a:ext cx="5438140" cy="4443649"/>
          </a:xfrm>
          <a:prstGeom prst="rect">
            <a:avLst/>
          </a:prstGeom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407"/>
            <a:ext cx="2945659" cy="49426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407"/>
            <a:ext cx="2945659" cy="49426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8F6692-3016-4A47-B541-B301CDE4E36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332551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600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5 </a:t>
            </a:r>
            <a:r>
              <a:rPr lang="de-DE" baseline="0" dirty="0" err="1" smtClean="0"/>
              <a:t>parts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based</a:t>
            </a:r>
            <a:r>
              <a:rPr lang="de-DE" baseline="0" dirty="0" smtClean="0"/>
              <a:t> on NW,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I‘ll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conlcusions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206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206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206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206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206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5 </a:t>
            </a:r>
            <a:r>
              <a:rPr lang="de-DE" baseline="0" dirty="0" err="1" smtClean="0"/>
              <a:t>parts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based</a:t>
            </a:r>
            <a:r>
              <a:rPr lang="de-DE" baseline="0" dirty="0" smtClean="0"/>
              <a:t> on NW,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I‘ll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conlcusions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1949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5 </a:t>
            </a:r>
            <a:r>
              <a:rPr lang="de-DE" baseline="0" dirty="0" err="1" smtClean="0"/>
              <a:t>parts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based</a:t>
            </a:r>
            <a:r>
              <a:rPr lang="de-DE" baseline="0" dirty="0" smtClean="0"/>
              <a:t> on NW,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I‘ll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conlcusions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834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83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834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5 </a:t>
            </a:r>
            <a:r>
              <a:rPr lang="de-DE" baseline="0" dirty="0" err="1" smtClean="0"/>
              <a:t>parts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based</a:t>
            </a:r>
            <a:r>
              <a:rPr lang="de-DE" baseline="0" dirty="0" smtClean="0"/>
              <a:t> on NW,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I‘ll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conlcusions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1" b="-7413"/>
          <a:stretch/>
        </p:blipFill>
        <p:spPr bwMode="auto">
          <a:xfrm>
            <a:off x="0" y="0"/>
            <a:ext cx="9144000" cy="48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849110"/>
            <a:ext cx="19573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641500"/>
            <a:ext cx="8640960" cy="981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2829838"/>
            <a:ext cx="8064896" cy="165618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Zusatzinformationen</a:t>
            </a:r>
          </a:p>
        </p:txBody>
      </p:sp>
      <p:pic>
        <p:nvPicPr>
          <p:cNvPr id="1026" name="Picture 2" descr="\\131.188.69.136\wiss_marketing\oeffentlich\Logo\TechFak\FAU_tech_cmyk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682" y="5773068"/>
            <a:ext cx="269976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683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Normal zwei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329145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4644008" y="1196752"/>
            <a:ext cx="4212000" cy="49968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95613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287992" y="1196752"/>
            <a:ext cx="4212000" cy="49968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3494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Bild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971600" y="1196975"/>
            <a:ext cx="7200800" cy="3600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Objekt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4860000"/>
            <a:ext cx="8568000" cy="1322840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3283400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4688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900000"/>
            <a:ext cx="8568000" cy="5256000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273020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Normal zwei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7431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4644008" y="900000"/>
            <a:ext cx="4212000" cy="52560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47829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287992" y="900000"/>
            <a:ext cx="4212000" cy="52560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302591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Bild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935596" y="980729"/>
            <a:ext cx="7272808" cy="38164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Objekt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4860000"/>
            <a:ext cx="8568000" cy="1322840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66377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5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,- Danke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4" b="51560"/>
          <a:stretch/>
        </p:blipFill>
        <p:spPr bwMode="auto">
          <a:xfrm>
            <a:off x="0" y="0"/>
            <a:ext cx="9144000" cy="198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844813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251520" y="764704"/>
            <a:ext cx="8640960" cy="5040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ts val="34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88000" y="2276872"/>
            <a:ext cx="8568000" cy="3916680"/>
          </a:xfrm>
          <a:prstGeom prst="rect">
            <a:avLst/>
          </a:prstGeom>
        </p:spPr>
        <p:txBody>
          <a:bodyPr/>
          <a:lstStyle>
            <a:lvl1pPr marL="180975" indent="-180975" defTabSz="180000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sz="1800" b="1" baseline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361950" indent="-180975" defTabSz="18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sz="1800" b="1" baseline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 marL="542925" indent="-180975" defTabSz="1800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▪"/>
              <a:defRPr sz="1800" b="1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 marL="714375" indent="-171450" defTabSz="180000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defRPr sz="1800" b="1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34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240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46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01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67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15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503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82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624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805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5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548000"/>
            <a:ext cx="8568000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0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lang="de-DE" sz="2500" b="1" cap="none" dirty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pPr marL="268288" lvl="0" indent="-268288" algn="l">
              <a:lnSpc>
                <a:spcPct val="150000"/>
              </a:lnSpc>
            </a:pPr>
            <a:r>
              <a:rPr lang="de-DE" dirty="0" smtClean="0"/>
              <a:t>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3252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Normal zwei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8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nner Unter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4644008" y="1548000"/>
            <a:ext cx="4212000" cy="4636648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72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1200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288000" y="1548000"/>
            <a:ext cx="4212000" cy="4636648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070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Bild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971600" y="1556792"/>
            <a:ext cx="7200800" cy="345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Objekt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5157192"/>
            <a:ext cx="8568000" cy="10256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7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itel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4688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32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196752"/>
            <a:ext cx="8568000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946942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7"/>
          <p:cNvSpPr>
            <a:spLocks noChangeShapeType="1"/>
          </p:cNvSpPr>
          <p:nvPr/>
        </p:nvSpPr>
        <p:spPr bwMode="auto">
          <a:xfrm>
            <a:off x="288000" y="620688"/>
            <a:ext cx="8568000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027" name="Rectangle 13"/>
          <p:cNvSpPr>
            <a:spLocks noChangeArrowheads="1"/>
          </p:cNvSpPr>
          <p:nvPr/>
        </p:nvSpPr>
        <p:spPr bwMode="auto">
          <a:xfrm>
            <a:off x="8460664" y="6422814"/>
            <a:ext cx="482054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 algn="r"/>
            <a:fld id="{0E6916FC-15F8-4DD4-BF41-D4EF50954828}" type="slidenum">
              <a:rPr lang="de-DE" sz="1200" b="0" smtClean="0">
                <a:solidFill>
                  <a:srgbClr val="003172"/>
                </a:solidFill>
                <a:latin typeface="Arial" pitchFamily="34" charset="0"/>
                <a:cs typeface="Arial" pitchFamily="34" charset="0"/>
              </a:rPr>
              <a:pPr algn="r"/>
              <a:t>‹Nr.›</a:t>
            </a:fld>
            <a:endParaRPr lang="de-DE" sz="1200" b="0" dirty="0">
              <a:solidFill>
                <a:srgbClr val="00317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15" descr="logtxt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6229350"/>
            <a:ext cx="16351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16"/>
          <p:cNvSpPr>
            <a:spLocks noChangeShapeType="1"/>
          </p:cNvSpPr>
          <p:nvPr/>
        </p:nvSpPr>
        <p:spPr bwMode="auto">
          <a:xfrm>
            <a:off x="1547664" y="6270625"/>
            <a:ext cx="7305675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51720" y="6421532"/>
            <a:ext cx="6264696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>
              <a:defRPr sz="1200" b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Hazem Elsaid </a:t>
            </a:r>
            <a:r>
              <a:rPr lang="de-DE" baseline="0" dirty="0" smtClean="0"/>
              <a:t>| </a:t>
            </a:r>
            <a:r>
              <a:rPr lang="de-DE" dirty="0" smtClean="0">
                <a:latin typeface="Calibri" panose="020F0502020204030204" pitchFamily="34" charset="0"/>
              </a:rPr>
              <a:t>Doktorandenforum</a:t>
            </a:r>
            <a:r>
              <a:rPr lang="de-DE" baseline="0" dirty="0" smtClean="0">
                <a:latin typeface="Calibri" panose="020F0502020204030204" pitchFamily="34" charset="0"/>
              </a:rPr>
              <a:t> </a:t>
            </a:r>
            <a:r>
              <a:rPr lang="de-DE" baseline="0" dirty="0" smtClean="0"/>
              <a:t>| </a:t>
            </a:r>
            <a:r>
              <a:rPr lang="de-DE" dirty="0" smtClean="0">
                <a:latin typeface="Calibri" panose="020F0502020204030204" pitchFamily="34" charset="0"/>
              </a:rPr>
              <a:t>19-20.03.2015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20" r:id="rId3"/>
    <p:sldLayoutId id="2147483725" r:id="rId4"/>
    <p:sldLayoutId id="2147483721" r:id="rId5"/>
    <p:sldLayoutId id="2147483724" r:id="rId6"/>
    <p:sldLayoutId id="2147483722" r:id="rId7"/>
    <p:sldLayoutId id="2147483723" r:id="rId8"/>
    <p:sldLayoutId id="2147483701" r:id="rId9"/>
    <p:sldLayoutId id="2147483704" r:id="rId10"/>
    <p:sldLayoutId id="2147483703" r:id="rId11"/>
    <p:sldLayoutId id="2147483709" r:id="rId12"/>
    <p:sldLayoutId id="2147483710" r:id="rId13"/>
    <p:sldLayoutId id="2147483711" r:id="rId14"/>
    <p:sldLayoutId id="2147483716" r:id="rId15"/>
    <p:sldLayoutId id="2147483713" r:id="rId16"/>
    <p:sldLayoutId id="2147483714" r:id="rId17"/>
    <p:sldLayoutId id="2147483715" r:id="rId1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•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–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•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–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»"/>
        <a:defRPr lang="en-US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6A0C8-CA8C-439C-B3BB-423FF6EFBFCF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2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9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7.wmf"/><Relationship Id="rId14" Type="http://schemas.openxmlformats.org/officeDocument/2006/relationships/image" Target="../media/image3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5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3.wmf"/><Relationship Id="rId14" Type="http://schemas.openxmlformats.org/officeDocument/2006/relationships/image" Target="../media/image3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37.bin"/><Relationship Id="rId26" Type="http://schemas.openxmlformats.org/officeDocument/2006/relationships/oleObject" Target="../embeddings/oleObject41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44.wmf"/><Relationship Id="rId34" Type="http://schemas.openxmlformats.org/officeDocument/2006/relationships/image" Target="../media/image50.e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42.wmf"/><Relationship Id="rId25" Type="http://schemas.openxmlformats.org/officeDocument/2006/relationships/image" Target="../media/image46.wmf"/><Relationship Id="rId33" Type="http://schemas.openxmlformats.org/officeDocument/2006/relationships/oleObject" Target="../embeddings/oleObject45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29" Type="http://schemas.openxmlformats.org/officeDocument/2006/relationships/image" Target="../media/image48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9.wmf"/><Relationship Id="rId24" Type="http://schemas.openxmlformats.org/officeDocument/2006/relationships/oleObject" Target="../embeddings/oleObject40.bin"/><Relationship Id="rId32" Type="http://schemas.openxmlformats.org/officeDocument/2006/relationships/oleObject" Target="../embeddings/oleObject44.bin"/><Relationship Id="rId5" Type="http://schemas.openxmlformats.org/officeDocument/2006/relationships/image" Target="../media/image37.wmf"/><Relationship Id="rId15" Type="http://schemas.openxmlformats.org/officeDocument/2006/relationships/image" Target="../media/image41.wmf"/><Relationship Id="rId23" Type="http://schemas.openxmlformats.org/officeDocument/2006/relationships/image" Target="../media/image45.wmf"/><Relationship Id="rId28" Type="http://schemas.openxmlformats.org/officeDocument/2006/relationships/oleObject" Target="../embeddings/oleObject42.bin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43.wmf"/><Relationship Id="rId31" Type="http://schemas.openxmlformats.org/officeDocument/2006/relationships/image" Target="../media/image49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39.bin"/><Relationship Id="rId27" Type="http://schemas.openxmlformats.org/officeDocument/2006/relationships/image" Target="../media/image47.wmf"/><Relationship Id="rId30" Type="http://schemas.openxmlformats.org/officeDocument/2006/relationships/oleObject" Target="../embeddings/oleObject4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4.wmf"/><Relationship Id="rId18" Type="http://schemas.openxmlformats.org/officeDocument/2006/relationships/oleObject" Target="../embeddings/oleObject53.bin"/><Relationship Id="rId26" Type="http://schemas.openxmlformats.org/officeDocument/2006/relationships/oleObject" Target="../embeddings/oleObject57.bin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58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56.wmf"/><Relationship Id="rId25" Type="http://schemas.openxmlformats.org/officeDocument/2006/relationships/image" Target="../media/image60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4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3.wmf"/><Relationship Id="rId24" Type="http://schemas.openxmlformats.org/officeDocument/2006/relationships/oleObject" Target="../embeddings/oleObject56.bin"/><Relationship Id="rId5" Type="http://schemas.openxmlformats.org/officeDocument/2006/relationships/image" Target="../media/image38.wmf"/><Relationship Id="rId15" Type="http://schemas.openxmlformats.org/officeDocument/2006/relationships/image" Target="../media/image55.wmf"/><Relationship Id="rId23" Type="http://schemas.openxmlformats.org/officeDocument/2006/relationships/image" Target="../media/image59.wmf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57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5.bin"/><Relationship Id="rId27" Type="http://schemas.openxmlformats.org/officeDocument/2006/relationships/image" Target="../media/image6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5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66.wmf"/><Relationship Id="rId18" Type="http://schemas.openxmlformats.org/officeDocument/2006/relationships/oleObject" Target="../embeddings/oleObject67.bin"/><Relationship Id="rId26" Type="http://schemas.openxmlformats.org/officeDocument/2006/relationships/oleObject" Target="../embeddings/oleObject71.bin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43.wmf"/><Relationship Id="rId34" Type="http://schemas.openxmlformats.org/officeDocument/2006/relationships/oleObject" Target="../embeddings/oleObject75.bin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41.wmf"/><Relationship Id="rId25" Type="http://schemas.openxmlformats.org/officeDocument/2006/relationships/image" Target="../media/image67.wmf"/><Relationship Id="rId33" Type="http://schemas.openxmlformats.org/officeDocument/2006/relationships/image" Target="../media/image70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68.bin"/><Relationship Id="rId29" Type="http://schemas.openxmlformats.org/officeDocument/2006/relationships/image" Target="../media/image68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5.wmf"/><Relationship Id="rId24" Type="http://schemas.openxmlformats.org/officeDocument/2006/relationships/oleObject" Target="../embeddings/oleObject70.bin"/><Relationship Id="rId32" Type="http://schemas.openxmlformats.org/officeDocument/2006/relationships/oleObject" Target="../embeddings/oleObject74.bin"/><Relationship Id="rId5" Type="http://schemas.openxmlformats.org/officeDocument/2006/relationships/image" Target="../media/image37.wmf"/><Relationship Id="rId15" Type="http://schemas.openxmlformats.org/officeDocument/2006/relationships/image" Target="../media/image40.wmf"/><Relationship Id="rId23" Type="http://schemas.openxmlformats.org/officeDocument/2006/relationships/image" Target="../media/image44.wmf"/><Relationship Id="rId28" Type="http://schemas.openxmlformats.org/officeDocument/2006/relationships/oleObject" Target="../embeddings/oleObject72.bin"/><Relationship Id="rId36" Type="http://schemas.openxmlformats.org/officeDocument/2006/relationships/image" Target="../media/image72.emf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42.wmf"/><Relationship Id="rId31" Type="http://schemas.openxmlformats.org/officeDocument/2006/relationships/image" Target="../media/image69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65.bin"/><Relationship Id="rId22" Type="http://schemas.openxmlformats.org/officeDocument/2006/relationships/oleObject" Target="../embeddings/oleObject69.bin"/><Relationship Id="rId27" Type="http://schemas.openxmlformats.org/officeDocument/2006/relationships/image" Target="../media/image48.wmf"/><Relationship Id="rId30" Type="http://schemas.openxmlformats.org/officeDocument/2006/relationships/oleObject" Target="../embeddings/oleObject73.bin"/><Relationship Id="rId35" Type="http://schemas.openxmlformats.org/officeDocument/2006/relationships/image" Target="../media/image71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6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emf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0.wmf"/><Relationship Id="rId10" Type="http://schemas.openxmlformats.org/officeDocument/2006/relationships/image" Target="../media/image24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251520" y="1052736"/>
            <a:ext cx="8640960" cy="201622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800" dirty="0"/>
              <a:t>Design and Implementation of Anti-collision Algorithms for RFID Systems</a:t>
            </a:r>
          </a:p>
          <a:p>
            <a:pPr>
              <a:lnSpc>
                <a:spcPct val="130000"/>
              </a:lnSpc>
            </a:pPr>
            <a:endParaRPr lang="de-DE" sz="2800" dirty="0">
              <a:latin typeface="Calibri" panose="020F0502020204030204" pitchFamily="34" charset="0"/>
            </a:endParaRP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539552" y="3140968"/>
            <a:ext cx="8064896" cy="1656184"/>
          </a:xfrm>
        </p:spPr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Hazem Elsaid</a:t>
            </a:r>
          </a:p>
          <a:p>
            <a:r>
              <a:rPr lang="de-DE" dirty="0">
                <a:latin typeface="Calibri" panose="020F0502020204030204" pitchFamily="34" charset="0"/>
              </a:rPr>
              <a:t>Doktorandenforum, </a:t>
            </a:r>
            <a:r>
              <a:rPr lang="de-DE" dirty="0" smtClean="0">
                <a:latin typeface="Calibri" panose="020F0502020204030204" pitchFamily="34" charset="0"/>
              </a:rPr>
              <a:t>19-20.03.2015</a:t>
            </a:r>
            <a:endParaRPr lang="de-D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8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Time </a:t>
            </a:r>
            <a:r>
              <a:rPr lang="en-US" dirty="0" smtClean="0"/>
              <a:t>Aware System</a:t>
            </a:r>
            <a:endParaRPr lang="en-AU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/>
              <a:t>Reading </a:t>
            </a:r>
            <a:r>
              <a:rPr lang="en-US" sz="1600" dirty="0" smtClean="0"/>
              <a:t>efficiency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el-GR" sz="14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α</a:t>
            </a:r>
            <a:r>
              <a:rPr lang="de-DE" sz="1400" i="1" baseline="-25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i </a:t>
            </a:r>
            <a:r>
              <a:rPr lang="de-DE" sz="14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=</a:t>
            </a:r>
            <a:r>
              <a:rPr lang="el-GR" sz="14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1400" i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0, </a:t>
            </a:r>
            <a:r>
              <a:rPr lang="de-DE" sz="14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0&lt;</a:t>
            </a:r>
            <a:r>
              <a:rPr lang="en-US" sz="1400" i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C</a:t>
            </a:r>
            <a:r>
              <a:rPr lang="en-US" sz="1400" i="1" baseline="-250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t</a:t>
            </a:r>
            <a:r>
              <a:rPr lang="en-US" sz="1400" i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≤1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”: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                </a:t>
            </a:r>
          </a:p>
          <a:p>
            <a:r>
              <a:rPr lang="en-US" sz="1600" dirty="0" smtClean="0"/>
              <a:t>After substitutions: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By solving this equation: </a:t>
            </a:r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marL="180975" lvl="1" indent="0">
              <a:buNone/>
            </a:pPr>
            <a:endParaRPr lang="en-US" sz="1600" dirty="0" smtClean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246390"/>
              </p:ext>
            </p:extLst>
          </p:nvPr>
        </p:nvGraphicFramePr>
        <p:xfrm>
          <a:off x="1465263" y="1412875"/>
          <a:ext cx="2819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2" name="Equation" r:id="rId4" imgW="2527200" imgH="647640" progId="Equation.DSMT4">
                  <p:embed/>
                </p:oleObj>
              </mc:Choice>
              <mc:Fallback>
                <p:oleObj name="Equation" r:id="rId4" imgW="2527200" imgH="647640" progId="Equation.DSMT4">
                  <p:embed/>
                  <p:pic>
                    <p:nvPicPr>
                      <p:cNvPr id="0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1412875"/>
                        <a:ext cx="28194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942153"/>
              </p:ext>
            </p:extLst>
          </p:nvPr>
        </p:nvGraphicFramePr>
        <p:xfrm>
          <a:off x="1403648" y="2171204"/>
          <a:ext cx="58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3" name="Equation" r:id="rId6" imgW="583920" imgH="393480" progId="Equation.DSMT4">
                  <p:embed/>
                </p:oleObj>
              </mc:Choice>
              <mc:Fallback>
                <p:oleObj name="Equation" r:id="rId6" imgW="583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3648" y="2171204"/>
                        <a:ext cx="5842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462693"/>
              </p:ext>
            </p:extLst>
          </p:nvPr>
        </p:nvGraphicFramePr>
        <p:xfrm>
          <a:off x="1130246" y="3723839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4" name="Equation" r:id="rId8" imgW="419040" imgH="393480" progId="Equation.DSMT4">
                  <p:embed/>
                </p:oleObj>
              </mc:Choice>
              <mc:Fallback>
                <p:oleObj name="Equation" r:id="rId8" imgW="419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30246" y="3723839"/>
                        <a:ext cx="419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222392"/>
              </p:ext>
            </p:extLst>
          </p:nvPr>
        </p:nvGraphicFramePr>
        <p:xfrm>
          <a:off x="1115616" y="3356992"/>
          <a:ext cx="1739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5" name="Equation" r:id="rId10" imgW="1739880" imgH="253800" progId="Equation.DSMT4">
                  <p:embed/>
                </p:oleObj>
              </mc:Choice>
              <mc:Fallback>
                <p:oleObj name="Equation" r:id="rId10" imgW="1739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15616" y="3356992"/>
                        <a:ext cx="1739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776843"/>
              </p:ext>
            </p:extLst>
          </p:nvPr>
        </p:nvGraphicFramePr>
        <p:xfrm>
          <a:off x="1165648" y="4855673"/>
          <a:ext cx="1308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6" name="Equation" r:id="rId12" imgW="1307880" imgH="507960" progId="Equation.DSMT4">
                  <p:embed/>
                </p:oleObj>
              </mc:Choice>
              <mc:Fallback>
                <p:oleObj name="Equation" r:id="rId12" imgW="13078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65648" y="4855673"/>
                        <a:ext cx="13081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llipse 12"/>
          <p:cNvSpPr/>
          <p:nvPr/>
        </p:nvSpPr>
        <p:spPr>
          <a:xfrm>
            <a:off x="1043608" y="4775207"/>
            <a:ext cx="1635350" cy="670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458900" y="3738518"/>
            <a:ext cx="7654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>
                <a:solidFill>
                  <a:srgbClr val="001E64"/>
                </a:solidFill>
                <a:latin typeface="Calibri" panose="020F0502020204030204" pitchFamily="34" charset="0"/>
              </a:rPr>
              <a:t>w</a:t>
            </a:r>
            <a:r>
              <a:rPr lang="en-US" sz="1600" b="0" dirty="0" smtClean="0">
                <a:solidFill>
                  <a:srgbClr val="001E64"/>
                </a:solidFill>
                <a:latin typeface="Calibri" panose="020F0502020204030204" pitchFamily="34" charset="0"/>
              </a:rPr>
              <a:t>here,</a:t>
            </a:r>
            <a:endParaRPr lang="en-US" b="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215971"/>
            <a:ext cx="5364088" cy="3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4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/>
              <a:t>Time </a:t>
            </a:r>
            <a:r>
              <a:rPr lang="en-US" dirty="0"/>
              <a:t>and collision recovery aware system</a:t>
            </a:r>
            <a:endParaRPr lang="en-AU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/>
              <a:t>Reading </a:t>
            </a:r>
            <a:r>
              <a:rPr lang="en-US" sz="1600" dirty="0" smtClean="0"/>
              <a:t>efficiency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el-GR" sz="14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α</a:t>
            </a:r>
            <a:r>
              <a:rPr lang="de-DE" sz="1400" i="1" baseline="-250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i </a:t>
            </a:r>
            <a:r>
              <a:rPr lang="de-DE" sz="1400" i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=</a:t>
            </a:r>
            <a:r>
              <a:rPr lang="el-GR" sz="14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el-GR" sz="1400" i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α</a:t>
            </a:r>
            <a:r>
              <a:rPr lang="de-DE" sz="1400" i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, </a:t>
            </a:r>
            <a:r>
              <a:rPr lang="de-DE" sz="14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0</a:t>
            </a:r>
            <a:r>
              <a:rPr lang="de-DE" sz="1400" i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&lt;</a:t>
            </a:r>
            <a:r>
              <a:rPr lang="en-US" sz="1400" i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C</a:t>
            </a:r>
            <a:r>
              <a:rPr lang="en-US" sz="1400" i="1" baseline="-250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t</a:t>
            </a:r>
            <a:r>
              <a:rPr lang="en-US" sz="1400" i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≤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1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”: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																											</a:t>
            </a:r>
          </a:p>
          <a:p>
            <a:r>
              <a:rPr lang="en-US" sz="1600" dirty="0" smtClean="0"/>
              <a:t>After </a:t>
            </a:r>
            <a:r>
              <a:rPr lang="en-US" sz="1600" dirty="0"/>
              <a:t>substitutions: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where,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By </a:t>
            </a:r>
            <a:r>
              <a:rPr lang="en-US" sz="1600" dirty="0"/>
              <a:t>solving this equation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marL="180975" lvl="1" indent="0">
              <a:buNone/>
            </a:pPr>
            <a:endParaRPr lang="en-US" sz="1600" dirty="0" smtClean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733164"/>
              </p:ext>
            </p:extLst>
          </p:nvPr>
        </p:nvGraphicFramePr>
        <p:xfrm>
          <a:off x="1314450" y="1520900"/>
          <a:ext cx="2628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17" name="Equation" r:id="rId4" imgW="2628720" imgH="647640" progId="Equation.DSMT4">
                  <p:embed/>
                </p:oleObj>
              </mc:Choice>
              <mc:Fallback>
                <p:oleObj name="Equation" r:id="rId4" imgW="262872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4450" y="1520900"/>
                        <a:ext cx="26289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836910"/>
              </p:ext>
            </p:extLst>
          </p:nvPr>
        </p:nvGraphicFramePr>
        <p:xfrm>
          <a:off x="1263650" y="2243212"/>
          <a:ext cx="64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18" name="Equation" r:id="rId6" imgW="647640" imgH="393480" progId="Equation.DSMT4">
                  <p:embed/>
                </p:oleObj>
              </mc:Choice>
              <mc:Fallback>
                <p:oleObj name="Equation" r:id="rId6" imgW="647640" imgH="393480" progId="Equation.DSMT4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2243212"/>
                        <a:ext cx="647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408681"/>
              </p:ext>
            </p:extLst>
          </p:nvPr>
        </p:nvGraphicFramePr>
        <p:xfrm>
          <a:off x="1043608" y="3508464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19" name="Equation" r:id="rId8" imgW="419040" imgH="393480" progId="Equation.DSMT4">
                  <p:embed/>
                </p:oleObj>
              </mc:Choice>
              <mc:Fallback>
                <p:oleObj name="Equation" r:id="rId8" imgW="419040" imgH="393480" progId="Equation.DSMT4">
                  <p:embed/>
                  <p:pic>
                    <p:nvPicPr>
                      <p:cNvPr id="0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508464"/>
                        <a:ext cx="41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324502"/>
              </p:ext>
            </p:extLst>
          </p:nvPr>
        </p:nvGraphicFramePr>
        <p:xfrm>
          <a:off x="755576" y="3212976"/>
          <a:ext cx="2209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0" name="Equation" r:id="rId10" imgW="2209680" imgH="253800" progId="Equation.DSMT4">
                  <p:embed/>
                </p:oleObj>
              </mc:Choice>
              <mc:Fallback>
                <p:oleObj name="Equation" r:id="rId10" imgW="2209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5576" y="3212976"/>
                        <a:ext cx="2209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337531"/>
              </p:ext>
            </p:extLst>
          </p:nvPr>
        </p:nvGraphicFramePr>
        <p:xfrm>
          <a:off x="251520" y="4806152"/>
          <a:ext cx="3086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1" name="Equation" r:id="rId12" imgW="3085920" imgH="507960" progId="Equation.DSMT4">
                  <p:embed/>
                </p:oleObj>
              </mc:Choice>
              <mc:Fallback>
                <p:oleObj name="Equation" r:id="rId12" imgW="30859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1520" y="4806152"/>
                        <a:ext cx="30861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Ellipse 16"/>
          <p:cNvSpPr/>
          <p:nvPr/>
        </p:nvSpPr>
        <p:spPr>
          <a:xfrm>
            <a:off x="251520" y="4747089"/>
            <a:ext cx="3168352" cy="6261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552508"/>
            <a:ext cx="5635202" cy="269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5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Multiple Collision Recovery Coefficients  Aware System</a:t>
            </a:r>
            <a:endParaRPr lang="en-AU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/>
              <a:t>Reading efficiency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el-GR" sz="1600" i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α</a:t>
            </a:r>
            <a:r>
              <a:rPr lang="de-DE" sz="1600" i="1" baseline="-250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i</a:t>
            </a:r>
            <a:r>
              <a:rPr lang="de-DE" sz="1600" baseline="-250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16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=</a:t>
            </a:r>
            <a:r>
              <a:rPr lang="el-GR" sz="16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1600" i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α</a:t>
            </a:r>
            <a:r>
              <a:rPr lang="de-DE" sz="1600" baseline="-250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2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el-GR" sz="1600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1600" i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α</a:t>
            </a:r>
            <a:r>
              <a:rPr lang="de-DE" sz="1600" baseline="-250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3</a:t>
            </a:r>
            <a:r>
              <a:rPr lang="en-US" sz="1600" i="1" dirty="0" smtClean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el-GR" sz="1600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1600" i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α</a:t>
            </a:r>
            <a:r>
              <a:rPr lang="de-DE" sz="1600" baseline="-25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4</a:t>
            </a:r>
            <a:r>
              <a:rPr lang="de-DE" sz="1600" i="1" baseline="-25000" dirty="0" smtClean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en-US" sz="1600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i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C</a:t>
            </a:r>
            <a:r>
              <a:rPr lang="en-US" sz="1400" i="1" baseline="-250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t</a:t>
            </a:r>
            <a:r>
              <a:rPr lang="en-US" sz="1400" i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=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1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”: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                                                where: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                                                where: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Using Descartes’ rules of sign:</a:t>
            </a:r>
          </a:p>
          <a:p>
            <a:pPr lvl="1"/>
            <a:r>
              <a:rPr lang="en-US" sz="1600" dirty="0" smtClean="0"/>
              <a:t>Let µ be the number of variations in the sign.</a:t>
            </a:r>
          </a:p>
          <a:p>
            <a:pPr lvl="1"/>
            <a:r>
              <a:rPr lang="en-US" sz="1600" dirty="0" smtClean="0"/>
              <a:t>Let n</a:t>
            </a:r>
            <a:r>
              <a:rPr lang="en-US" sz="1600" baseline="-25000" dirty="0" smtClean="0"/>
              <a:t>p </a:t>
            </a:r>
            <a:r>
              <a:rPr lang="en-US" sz="1600" dirty="0" smtClean="0"/>
              <a:t>be the number of positive real solutions.</a:t>
            </a:r>
            <a:endParaRPr lang="en-US" sz="1600" baseline="-25000" dirty="0" smtClean="0"/>
          </a:p>
          <a:p>
            <a:pPr lvl="2"/>
            <a:r>
              <a:rPr lang="en-US" sz="1600" dirty="0" smtClean="0"/>
              <a:t>n</a:t>
            </a:r>
            <a:r>
              <a:rPr lang="en-US" sz="1600" baseline="-25000" dirty="0" smtClean="0"/>
              <a:t>p</a:t>
            </a:r>
            <a:r>
              <a:rPr lang="en-US" sz="1600" dirty="0" smtClean="0"/>
              <a:t>≤</a:t>
            </a:r>
            <a:r>
              <a:rPr lang="en-US" sz="1600" dirty="0"/>
              <a:t> µ</a:t>
            </a:r>
            <a:r>
              <a:rPr lang="en-US" sz="1600" dirty="0" smtClean="0"/>
              <a:t> which means that n</a:t>
            </a:r>
            <a:r>
              <a:rPr lang="en-US" sz="1600" baseline="-25000" dirty="0" smtClean="0"/>
              <a:t>p</a:t>
            </a:r>
            <a:r>
              <a:rPr lang="en-US" sz="1600" dirty="0" smtClean="0"/>
              <a:t>=0 or 1.</a:t>
            </a:r>
          </a:p>
          <a:p>
            <a:pPr lvl="2"/>
            <a:r>
              <a:rPr lang="en-US" sz="1600" dirty="0" smtClean="0"/>
              <a:t>µ-</a:t>
            </a:r>
            <a:r>
              <a:rPr lang="en-US" sz="1600" dirty="0"/>
              <a:t> n</a:t>
            </a:r>
            <a:r>
              <a:rPr lang="en-US" sz="1600" baseline="-25000" dirty="0"/>
              <a:t>p</a:t>
            </a:r>
            <a:r>
              <a:rPr lang="en-US" sz="1600" dirty="0" smtClean="0"/>
              <a:t> is an even integer. Therefore, n</a:t>
            </a:r>
            <a:r>
              <a:rPr lang="en-US" sz="1600" baseline="-25000" dirty="0" smtClean="0"/>
              <a:t>p</a:t>
            </a:r>
            <a:r>
              <a:rPr lang="en-US" sz="1600" dirty="0" smtClean="0"/>
              <a:t>=1.</a:t>
            </a:r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marL="180975" lvl="1" indent="0">
              <a:buNone/>
            </a:pPr>
            <a:endParaRPr lang="en-US" sz="1600" dirty="0" smtClean="0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904475"/>
              </p:ext>
            </p:extLst>
          </p:nvPr>
        </p:nvGraphicFramePr>
        <p:xfrm>
          <a:off x="1475656" y="2171204"/>
          <a:ext cx="67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76" name="Equation" r:id="rId4" imgW="672840" imgH="393480" progId="Equation.DSMT4">
                  <p:embed/>
                </p:oleObj>
              </mc:Choice>
              <mc:Fallback>
                <p:oleObj name="Equation" r:id="rId4" imgW="672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171204"/>
                        <a:ext cx="673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459588"/>
              </p:ext>
            </p:extLst>
          </p:nvPr>
        </p:nvGraphicFramePr>
        <p:xfrm>
          <a:off x="6125234" y="2486723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77" name="Equation" r:id="rId6" imgW="419040" imgH="393480" progId="Equation.DSMT4">
                  <p:embed/>
                </p:oleObj>
              </mc:Choice>
              <mc:Fallback>
                <p:oleObj name="Equation" r:id="rId6" imgW="419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5234" y="2486723"/>
                        <a:ext cx="41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131224"/>
              </p:ext>
            </p:extLst>
          </p:nvPr>
        </p:nvGraphicFramePr>
        <p:xfrm>
          <a:off x="6546850" y="3870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78" name="Equation" r:id="rId8" imgW="114120" imgH="177480" progId="Equation.DSMT4">
                  <p:embed/>
                </p:oleObj>
              </mc:Choice>
              <mc:Fallback>
                <p:oleObj name="Equation" r:id="rId8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46850" y="3870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365189"/>
              </p:ext>
            </p:extLst>
          </p:nvPr>
        </p:nvGraphicFramePr>
        <p:xfrm>
          <a:off x="1514475" y="2537343"/>
          <a:ext cx="337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79" name="Equation" r:id="rId10" imgW="3377880" imgH="419040" progId="Equation.DSMT4">
                  <p:embed/>
                </p:oleObj>
              </mc:Choice>
              <mc:Fallback>
                <p:oleObj name="Equation" r:id="rId10" imgW="3377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14475" y="2537343"/>
                        <a:ext cx="33782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537096"/>
              </p:ext>
            </p:extLst>
          </p:nvPr>
        </p:nvGraphicFramePr>
        <p:xfrm>
          <a:off x="1506538" y="3063875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80" name="Equation" r:id="rId12" imgW="126720" imgH="139680" progId="Equation.DSMT4">
                  <p:embed/>
                </p:oleObj>
              </mc:Choice>
              <mc:Fallback>
                <p:oleObj name="Equation" r:id="rId12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06538" y="3063875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k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399360"/>
              </p:ext>
            </p:extLst>
          </p:nvPr>
        </p:nvGraphicFramePr>
        <p:xfrm>
          <a:off x="2096232" y="3041350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81" name="Equation" r:id="rId14" imgW="126720" imgH="177480" progId="Equation.DSMT4">
                  <p:embed/>
                </p:oleObj>
              </mc:Choice>
              <mc:Fallback>
                <p:oleObj name="Equation" r:id="rId14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96232" y="3041350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k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448145"/>
              </p:ext>
            </p:extLst>
          </p:nvPr>
        </p:nvGraphicFramePr>
        <p:xfrm>
          <a:off x="2977650" y="3067637"/>
          <a:ext cx="114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82" name="Equation" r:id="rId16" imgW="114120" imgH="139680" progId="Equation.DSMT4">
                  <p:embed/>
                </p:oleObj>
              </mc:Choice>
              <mc:Fallback>
                <p:oleObj name="Equation" r:id="rId16" imgW="1141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77650" y="3067637"/>
                        <a:ext cx="1143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k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612031"/>
              </p:ext>
            </p:extLst>
          </p:nvPr>
        </p:nvGraphicFramePr>
        <p:xfrm>
          <a:off x="3864479" y="3063294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83" name="Equation" r:id="rId18" imgW="139680" imgH="177480" progId="Equation.DSMT4">
                  <p:embed/>
                </p:oleObj>
              </mc:Choice>
              <mc:Fallback>
                <p:oleObj name="Equation" r:id="rId18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864479" y="3063294"/>
                        <a:ext cx="1397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k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307488"/>
              </p:ext>
            </p:extLst>
          </p:nvPr>
        </p:nvGraphicFramePr>
        <p:xfrm>
          <a:off x="4491362" y="3069926"/>
          <a:ext cx="114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84" name="Equation" r:id="rId20" imgW="114120" imgH="139680" progId="Equation.DSMT4">
                  <p:embed/>
                </p:oleObj>
              </mc:Choice>
              <mc:Fallback>
                <p:oleObj name="Equation" r:id="rId20" imgW="1141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491362" y="3069926"/>
                        <a:ext cx="1143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Geschweifte Klammer rechts 28"/>
          <p:cNvSpPr/>
          <p:nvPr/>
        </p:nvSpPr>
        <p:spPr>
          <a:xfrm rot="5400000">
            <a:off x="1508288" y="2879331"/>
            <a:ext cx="108012" cy="144016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Geschweifte Klammer rechts 29"/>
          <p:cNvSpPr/>
          <p:nvPr/>
        </p:nvSpPr>
        <p:spPr>
          <a:xfrm rot="5400000">
            <a:off x="2087724" y="2789321"/>
            <a:ext cx="144016" cy="360040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Geschweifte Klammer rechts 33"/>
          <p:cNvSpPr/>
          <p:nvPr/>
        </p:nvSpPr>
        <p:spPr>
          <a:xfrm rot="5400000">
            <a:off x="2962792" y="2727143"/>
            <a:ext cx="144016" cy="482111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Geschweifte Klammer rechts 34"/>
          <p:cNvSpPr/>
          <p:nvPr/>
        </p:nvSpPr>
        <p:spPr>
          <a:xfrm rot="5400000">
            <a:off x="3862321" y="2728286"/>
            <a:ext cx="144016" cy="482111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Geschweifte Klammer rechts 35"/>
          <p:cNvSpPr/>
          <p:nvPr/>
        </p:nvSpPr>
        <p:spPr>
          <a:xfrm rot="5400000">
            <a:off x="4473672" y="2851647"/>
            <a:ext cx="149680" cy="241055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Objek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51425"/>
              </p:ext>
            </p:extLst>
          </p:nvPr>
        </p:nvGraphicFramePr>
        <p:xfrm>
          <a:off x="1589088" y="1485900"/>
          <a:ext cx="3568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85" name="Equation" r:id="rId22" imgW="3568680" imgH="647640" progId="Equation.DSMT4">
                  <p:embed/>
                </p:oleObj>
              </mc:Choice>
              <mc:Fallback>
                <p:oleObj name="Equation" r:id="rId22" imgW="3568680" imgH="647640" progId="Equation.DSMT4">
                  <p:embed/>
                  <p:pic>
                    <p:nvPicPr>
                      <p:cNvPr id="0" name="Objek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1485900"/>
                        <a:ext cx="35687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k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25919"/>
              </p:ext>
            </p:extLst>
          </p:nvPr>
        </p:nvGraphicFramePr>
        <p:xfrm>
          <a:off x="6098798" y="1844824"/>
          <a:ext cx="787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86" name="Equation" r:id="rId24" imgW="787320" imgH="228600" progId="Equation.DSMT4">
                  <p:embed/>
                </p:oleObj>
              </mc:Choice>
              <mc:Fallback>
                <p:oleObj name="Equation" r:id="rId24" imgW="787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098798" y="1844824"/>
                        <a:ext cx="787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k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952880"/>
              </p:ext>
            </p:extLst>
          </p:nvPr>
        </p:nvGraphicFramePr>
        <p:xfrm>
          <a:off x="1428944" y="3177543"/>
          <a:ext cx="2667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87" name="Equation" r:id="rId26" imgW="266400" imgH="152280" progId="Equation.DSMT4">
                  <p:embed/>
                </p:oleObj>
              </mc:Choice>
              <mc:Fallback>
                <p:oleObj name="Equation" r:id="rId26" imgW="2664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428944" y="3177543"/>
                        <a:ext cx="2667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k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516702"/>
              </p:ext>
            </p:extLst>
          </p:nvPr>
        </p:nvGraphicFramePr>
        <p:xfrm>
          <a:off x="2026382" y="3205661"/>
          <a:ext cx="241362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88" name="Equation" r:id="rId28" imgW="266400" imgH="139680" progId="Equation.DSMT4">
                  <p:embed/>
                </p:oleObj>
              </mc:Choice>
              <mc:Fallback>
                <p:oleObj name="Equation" r:id="rId28" imgW="26640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026382" y="3205661"/>
                        <a:ext cx="241362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k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338998"/>
              </p:ext>
            </p:extLst>
          </p:nvPr>
        </p:nvGraphicFramePr>
        <p:xfrm>
          <a:off x="2888952" y="3212976"/>
          <a:ext cx="242888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89" name="Equation" r:id="rId30" imgW="266400" imgH="139680" progId="Equation.DSMT4">
                  <p:embed/>
                </p:oleObj>
              </mc:Choice>
              <mc:Fallback>
                <p:oleObj name="Equation" r:id="rId30" imgW="266400" imgH="139680" progId="Equation.DSMT4">
                  <p:embed/>
                  <p:pic>
                    <p:nvPicPr>
                      <p:cNvPr id="0" name="Objek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952" y="3212976"/>
                        <a:ext cx="242888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k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277203"/>
              </p:ext>
            </p:extLst>
          </p:nvPr>
        </p:nvGraphicFramePr>
        <p:xfrm>
          <a:off x="3795796" y="3212976"/>
          <a:ext cx="242888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90" name="Equation" r:id="rId32" imgW="266469" imgH="139579" progId="Equation.DSMT4">
                  <p:embed/>
                </p:oleObj>
              </mc:Choice>
              <mc:Fallback>
                <p:oleObj name="Equation" r:id="rId32" imgW="266469" imgH="139579" progId="Equation.DSMT4">
                  <p:embed/>
                  <p:pic>
                    <p:nvPicPr>
                      <p:cNvPr id="0" name="Objek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96" y="3212976"/>
                        <a:ext cx="242888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k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562591"/>
              </p:ext>
            </p:extLst>
          </p:nvPr>
        </p:nvGraphicFramePr>
        <p:xfrm>
          <a:off x="4406039" y="3212976"/>
          <a:ext cx="242887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91" name="Equation" r:id="rId33" imgW="266469" imgH="139579" progId="Equation.DSMT4">
                  <p:embed/>
                </p:oleObj>
              </mc:Choice>
              <mc:Fallback>
                <p:oleObj name="Equation" r:id="rId33" imgW="266469" imgH="139579" progId="Equation.DSMT4">
                  <p:embed/>
                  <p:pic>
                    <p:nvPicPr>
                      <p:cNvPr id="0" name="Objek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039" y="3212976"/>
                        <a:ext cx="242887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Nach oben gekrümmter Pfeil 59"/>
          <p:cNvSpPr/>
          <p:nvPr/>
        </p:nvSpPr>
        <p:spPr>
          <a:xfrm>
            <a:off x="1655828" y="3305101"/>
            <a:ext cx="417418" cy="144016"/>
          </a:xfrm>
          <a:prstGeom prst="curved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Nach oben gekrümmter Pfeil 60"/>
          <p:cNvSpPr/>
          <p:nvPr/>
        </p:nvSpPr>
        <p:spPr>
          <a:xfrm>
            <a:off x="2258622" y="3296416"/>
            <a:ext cx="657194" cy="152701"/>
          </a:xfrm>
          <a:prstGeom prst="curved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Nach oben gekrümmter Pfeil 61"/>
          <p:cNvSpPr/>
          <p:nvPr/>
        </p:nvSpPr>
        <p:spPr>
          <a:xfrm>
            <a:off x="3119632" y="3312416"/>
            <a:ext cx="811611" cy="165962"/>
          </a:xfrm>
          <a:prstGeom prst="curved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Nach oben gekrümmter Pfeil 62"/>
          <p:cNvSpPr/>
          <p:nvPr/>
        </p:nvSpPr>
        <p:spPr>
          <a:xfrm>
            <a:off x="4003251" y="3334361"/>
            <a:ext cx="552576" cy="144017"/>
          </a:xfrm>
          <a:prstGeom prst="curved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461" y="3495084"/>
            <a:ext cx="4474960" cy="2700065"/>
          </a:xfrm>
          <a:prstGeom prst="rect">
            <a:avLst/>
          </a:prstGeom>
        </p:spPr>
      </p:pic>
      <p:sp>
        <p:nvSpPr>
          <p:cNvPr id="3" name="Geschweifte Klammer rechts 2"/>
          <p:cNvSpPr/>
          <p:nvPr/>
        </p:nvSpPr>
        <p:spPr>
          <a:xfrm rot="19192955">
            <a:off x="6025206" y="3755146"/>
            <a:ext cx="286558" cy="168505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6300192" y="4242574"/>
            <a:ext cx="540533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96%</a:t>
            </a:r>
          </a:p>
        </p:txBody>
      </p:sp>
    </p:spTree>
    <p:extLst>
      <p:ext uri="{BB962C8B-B14F-4D97-AF65-F5344CB8AC3E}">
        <p14:creationId xmlns:p14="http://schemas.microsoft.com/office/powerpoint/2010/main" val="138776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4" grpId="0" animBg="1"/>
      <p:bldP spid="35" grpId="0" animBg="1"/>
      <p:bldP spid="36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Multiple Collision Recovery Coefficients  Aware System</a:t>
            </a:r>
            <a:endParaRPr lang="en-AU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7999" y="1098048"/>
            <a:ext cx="8532473" cy="5139264"/>
          </a:xfrm>
        </p:spPr>
        <p:txBody>
          <a:bodyPr/>
          <a:lstStyle/>
          <a:p>
            <a:r>
              <a:rPr lang="en-US" sz="1600" dirty="0" smtClean="0"/>
              <a:t>The four possible solutions:</a:t>
            </a:r>
          </a:p>
          <a:p>
            <a:pPr lvl="1"/>
            <a:r>
              <a:rPr lang="en-US" sz="1600" dirty="0" smtClean="0"/>
              <a:t>                                                                                                      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.</a:t>
            </a:r>
          </a:p>
          <a:p>
            <a:pPr lvl="1"/>
            <a:endParaRPr lang="en-US" sz="1600" dirty="0" smtClean="0"/>
          </a:p>
          <a:p>
            <a:pPr marL="523875" lvl="1" indent="-342900">
              <a:buFont typeface="+mj-lt"/>
              <a:buAutoNum type="arabicPeriod"/>
            </a:pPr>
            <a:r>
              <a:rPr lang="en-US" sz="1600" dirty="0" smtClean="0"/>
              <a:t>One positive real and three negative real:</a:t>
            </a:r>
          </a:p>
          <a:p>
            <a:pPr lvl="2"/>
            <a:r>
              <a:rPr lang="en-US" sz="1600" dirty="0" smtClean="0"/>
              <a:t>β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&gt; β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, β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&gt; β</a:t>
            </a:r>
            <a:r>
              <a:rPr lang="en-US" sz="1600" baseline="-25000" dirty="0" smtClean="0"/>
              <a:t>4             </a:t>
            </a:r>
            <a:r>
              <a:rPr lang="en-US" sz="1600" dirty="0" smtClean="0"/>
              <a:t>β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or β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i="1" dirty="0" smtClean="0">
                <a:latin typeface="+mn-lt"/>
              </a:rPr>
              <a:t>S</a:t>
            </a:r>
            <a:r>
              <a:rPr lang="en-US" sz="1600" dirty="0" smtClean="0"/>
              <a:t> is positive real and </a:t>
            </a:r>
            <a:r>
              <a:rPr lang="en-US" sz="1600" i="1" dirty="0" smtClean="0">
                <a:latin typeface="+mn-lt"/>
              </a:rPr>
              <a:t>q</a:t>
            </a:r>
            <a:r>
              <a:rPr lang="en-US" sz="1600" dirty="0" smtClean="0"/>
              <a:t> is negative real        β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  </a:t>
            </a:r>
          </a:p>
          <a:p>
            <a:endParaRPr lang="en-US" sz="1600" dirty="0" smtClean="0"/>
          </a:p>
          <a:p>
            <a:pPr marL="523875" lvl="1" indent="-342900">
              <a:buFont typeface="+mj-lt"/>
              <a:buAutoNum type="arabicPeriod" startAt="2"/>
            </a:pPr>
            <a:r>
              <a:rPr lang="en-US" sz="1600" dirty="0" smtClean="0"/>
              <a:t>One positive real, one negative real, and two complex:</a:t>
            </a:r>
          </a:p>
          <a:p>
            <a:pPr lvl="2"/>
            <a:r>
              <a:rPr lang="en-US" sz="1600" i="1" dirty="0" smtClean="0">
                <a:latin typeface="+mn-lt"/>
              </a:rPr>
              <a:t>S</a:t>
            </a:r>
            <a:r>
              <a:rPr lang="en-US" sz="1600" dirty="0" smtClean="0"/>
              <a:t> is positive real, and </a:t>
            </a:r>
            <a:r>
              <a:rPr lang="en-US" sz="1600" i="1" dirty="0" smtClean="0"/>
              <a:t>q</a:t>
            </a:r>
            <a:r>
              <a:rPr lang="en-US" sz="1600" dirty="0" smtClean="0"/>
              <a:t> is negative real         </a:t>
            </a:r>
            <a:r>
              <a:rPr lang="en-US" sz="1600" i="1" dirty="0" smtClean="0">
                <a:latin typeface="+mn-lt"/>
              </a:rPr>
              <a:t>X </a:t>
            </a:r>
            <a:r>
              <a:rPr lang="en-US" sz="1600" dirty="0" smtClean="0"/>
              <a:t>&lt; </a:t>
            </a:r>
            <a:r>
              <a:rPr lang="en-US" sz="1600" i="1" dirty="0" smtClean="0">
                <a:latin typeface="+mn-lt"/>
              </a:rPr>
              <a:t>Y       </a:t>
            </a:r>
            <a:r>
              <a:rPr lang="en-US" sz="1600" dirty="0" smtClean="0"/>
              <a:t>β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 or β</a:t>
            </a:r>
            <a:r>
              <a:rPr lang="en-US" sz="1600" baseline="-25000" dirty="0" smtClean="0"/>
              <a:t>4</a:t>
            </a:r>
          </a:p>
          <a:p>
            <a:pPr lvl="2"/>
            <a:r>
              <a:rPr lang="en-US" sz="1600" dirty="0" smtClean="0"/>
              <a:t>β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&gt; β</a:t>
            </a:r>
            <a:r>
              <a:rPr lang="en-US" sz="1600" baseline="-25000" dirty="0" smtClean="0"/>
              <a:t>4              </a:t>
            </a:r>
            <a:r>
              <a:rPr lang="en-US" sz="1600" dirty="0" smtClean="0"/>
              <a:t>β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.</a:t>
            </a:r>
          </a:p>
          <a:p>
            <a:endParaRPr lang="en-US" sz="1400" dirty="0" smtClean="0"/>
          </a:p>
          <a:p>
            <a:pPr lvl="1"/>
            <a:endParaRPr lang="en-US" sz="1400" i="1" dirty="0" smtClean="0">
              <a:latin typeface="+mn-lt"/>
            </a:endParaRPr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marL="180975" lvl="1" indent="0">
              <a:buNone/>
            </a:pPr>
            <a:endParaRPr lang="en-US" sz="1600" dirty="0" smtClean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408385"/>
              </p:ext>
            </p:extLst>
          </p:nvPr>
        </p:nvGraphicFramePr>
        <p:xfrm>
          <a:off x="6546850" y="212864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1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2128646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ieren 1"/>
          <p:cNvGrpSpPr/>
          <p:nvPr/>
        </p:nvGrpSpPr>
        <p:grpSpPr>
          <a:xfrm>
            <a:off x="702427" y="1377343"/>
            <a:ext cx="2279224" cy="683505"/>
            <a:chOff x="702427" y="1377343"/>
            <a:chExt cx="2279224" cy="683505"/>
          </a:xfrm>
        </p:grpSpPr>
        <p:graphicFrame>
          <p:nvGraphicFramePr>
            <p:cNvPr id="37" name="Objek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1183974"/>
                </p:ext>
              </p:extLst>
            </p:nvPr>
          </p:nvGraphicFramePr>
          <p:xfrm>
            <a:off x="702427" y="1377343"/>
            <a:ext cx="2279224" cy="450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12" name="Equation" r:id="rId6" imgW="2247840" imgH="444240" progId="Equation.DSMT4">
                    <p:embed/>
                  </p:oleObj>
                </mc:Choice>
                <mc:Fallback>
                  <p:oleObj name="Equation" r:id="rId6" imgW="2247840" imgH="444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02427" y="1377343"/>
                          <a:ext cx="2279224" cy="45069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Geschweifte Klammer rechts 38"/>
            <p:cNvSpPr/>
            <p:nvPr/>
          </p:nvSpPr>
          <p:spPr>
            <a:xfrm rot="5400000">
              <a:off x="2419074" y="1406604"/>
              <a:ext cx="144018" cy="878726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0" name="Objek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7515937"/>
                </p:ext>
              </p:extLst>
            </p:nvPr>
          </p:nvGraphicFramePr>
          <p:xfrm>
            <a:off x="2392606" y="1895748"/>
            <a:ext cx="1778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13" name="Equation" r:id="rId8" imgW="177480" imgH="164880" progId="Equation.DSMT4">
                    <p:embed/>
                  </p:oleObj>
                </mc:Choice>
                <mc:Fallback>
                  <p:oleObj name="Equation" r:id="rId8" imgW="1774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2606" y="1895748"/>
                          <a:ext cx="177800" cy="165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uppieren 6"/>
          <p:cNvGrpSpPr/>
          <p:nvPr/>
        </p:nvGrpSpPr>
        <p:grpSpPr>
          <a:xfrm>
            <a:off x="712594" y="2010785"/>
            <a:ext cx="2260600" cy="633840"/>
            <a:chOff x="683568" y="2348880"/>
            <a:chExt cx="2260600" cy="633840"/>
          </a:xfrm>
        </p:grpSpPr>
        <p:graphicFrame>
          <p:nvGraphicFramePr>
            <p:cNvPr id="38" name="Objek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076462"/>
                </p:ext>
              </p:extLst>
            </p:nvPr>
          </p:nvGraphicFramePr>
          <p:xfrm>
            <a:off x="683568" y="2348880"/>
            <a:ext cx="22606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14" name="Equation" r:id="rId10" imgW="2260440" imgH="444240" progId="Equation.DSMT4">
                    <p:embed/>
                  </p:oleObj>
                </mc:Choice>
                <mc:Fallback>
                  <p:oleObj name="Equation" r:id="rId10" imgW="2260440" imgH="444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83568" y="2348880"/>
                          <a:ext cx="2260600" cy="444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Geschweifte Klammer rechts 40"/>
            <p:cNvSpPr/>
            <p:nvPr/>
          </p:nvSpPr>
          <p:spPr>
            <a:xfrm rot="5400000">
              <a:off x="2382499" y="2328078"/>
              <a:ext cx="144018" cy="878726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2" name="Objek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3137764"/>
                </p:ext>
              </p:extLst>
            </p:nvPr>
          </p:nvGraphicFramePr>
          <p:xfrm>
            <a:off x="2375803" y="2817620"/>
            <a:ext cx="1397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15" name="Equation" r:id="rId12" imgW="139680" imgH="164880" progId="Equation.DSMT4">
                    <p:embed/>
                  </p:oleObj>
                </mc:Choice>
                <mc:Fallback>
                  <p:oleObj name="Equation" r:id="rId12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5803" y="2817620"/>
                          <a:ext cx="139700" cy="165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uppieren 11"/>
          <p:cNvGrpSpPr/>
          <p:nvPr/>
        </p:nvGrpSpPr>
        <p:grpSpPr>
          <a:xfrm>
            <a:off x="6200170" y="1278361"/>
            <a:ext cx="2676106" cy="2592288"/>
            <a:chOff x="5794994" y="1763713"/>
            <a:chExt cx="2591769" cy="2743105"/>
          </a:xfrm>
        </p:grpSpPr>
        <p:graphicFrame>
          <p:nvGraphicFramePr>
            <p:cNvPr id="43" name="Objek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0567970"/>
                </p:ext>
              </p:extLst>
            </p:nvPr>
          </p:nvGraphicFramePr>
          <p:xfrm>
            <a:off x="5816939" y="1988840"/>
            <a:ext cx="889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16" name="Equation" r:id="rId14" imgW="888840" imgH="419040" progId="Equation.DSMT4">
                    <p:embed/>
                  </p:oleObj>
                </mc:Choice>
                <mc:Fallback>
                  <p:oleObj name="Equation" r:id="rId14" imgW="88884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816939" y="1988840"/>
                          <a:ext cx="889000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k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2123566"/>
                </p:ext>
              </p:extLst>
            </p:nvPr>
          </p:nvGraphicFramePr>
          <p:xfrm>
            <a:off x="5816939" y="2390095"/>
            <a:ext cx="13081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17" name="Equation" r:id="rId16" imgW="1307880" imgH="419040" progId="Equation.DSMT4">
                    <p:embed/>
                  </p:oleObj>
                </mc:Choice>
                <mc:Fallback>
                  <p:oleObj name="Equation" r:id="rId16" imgW="130788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816939" y="2390095"/>
                          <a:ext cx="1308100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k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5256220"/>
                </p:ext>
              </p:extLst>
            </p:nvPr>
          </p:nvGraphicFramePr>
          <p:xfrm>
            <a:off x="5802309" y="2809328"/>
            <a:ext cx="18288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18" name="Equation" r:id="rId18" imgW="1828800" imgH="507960" progId="Equation.DSMT4">
                    <p:embed/>
                  </p:oleObj>
                </mc:Choice>
                <mc:Fallback>
                  <p:oleObj name="Equation" r:id="rId18" imgW="1828800" imgH="507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802309" y="2809328"/>
                          <a:ext cx="1828800" cy="50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k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4761523"/>
                </p:ext>
              </p:extLst>
            </p:nvPr>
          </p:nvGraphicFramePr>
          <p:xfrm>
            <a:off x="5816939" y="3329414"/>
            <a:ext cx="13843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19" name="Equation" r:id="rId20" imgW="1384200" imgH="507960" progId="Equation.DSMT4">
                    <p:embed/>
                  </p:oleObj>
                </mc:Choice>
                <mc:Fallback>
                  <p:oleObj name="Equation" r:id="rId20" imgW="1384200" imgH="507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816939" y="3329414"/>
                          <a:ext cx="1384300" cy="50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k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9294924"/>
                </p:ext>
              </p:extLst>
            </p:nvPr>
          </p:nvGraphicFramePr>
          <p:xfrm>
            <a:off x="5794994" y="3939451"/>
            <a:ext cx="12827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20" name="Equation" r:id="rId22" imgW="1282680" imgH="241200" progId="Equation.DSMT4">
                    <p:embed/>
                  </p:oleObj>
                </mc:Choice>
                <mc:Fallback>
                  <p:oleObj name="Equation" r:id="rId22" imgW="1282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5794994" y="3939451"/>
                          <a:ext cx="12827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k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5682705"/>
                </p:ext>
              </p:extLst>
            </p:nvPr>
          </p:nvGraphicFramePr>
          <p:xfrm>
            <a:off x="5816939" y="4265518"/>
            <a:ext cx="20193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21" name="Equation" r:id="rId24" imgW="2019240" imgH="241200" progId="Equation.DSMT4">
                    <p:embed/>
                  </p:oleObj>
                </mc:Choice>
                <mc:Fallback>
                  <p:oleObj name="Equation" r:id="rId24" imgW="20192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5816939" y="4265518"/>
                          <a:ext cx="20193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k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3972531"/>
                </p:ext>
              </p:extLst>
            </p:nvPr>
          </p:nvGraphicFramePr>
          <p:xfrm>
            <a:off x="5834063" y="1763713"/>
            <a:ext cx="25527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22" name="Equation" r:id="rId26" imgW="2552400" imgH="203040" progId="Equation.DSMT4">
                    <p:embed/>
                  </p:oleObj>
                </mc:Choice>
                <mc:Fallback>
                  <p:oleObj name="Equation" r:id="rId26" imgW="25524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5834063" y="1763713"/>
                          <a:ext cx="25527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Pfeil nach rechts 2"/>
          <p:cNvSpPr/>
          <p:nvPr/>
        </p:nvSpPr>
        <p:spPr>
          <a:xfrm>
            <a:off x="2073665" y="3147141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feil nach rechts 22"/>
          <p:cNvSpPr/>
          <p:nvPr/>
        </p:nvSpPr>
        <p:spPr>
          <a:xfrm>
            <a:off x="4060629" y="3442488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feil nach rechts 24"/>
          <p:cNvSpPr/>
          <p:nvPr/>
        </p:nvSpPr>
        <p:spPr>
          <a:xfrm>
            <a:off x="4946670" y="4429797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feil nach rechts 26"/>
          <p:cNvSpPr/>
          <p:nvPr/>
        </p:nvSpPr>
        <p:spPr>
          <a:xfrm>
            <a:off x="4148409" y="4437112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feil nach rechts 27"/>
          <p:cNvSpPr/>
          <p:nvPr/>
        </p:nvSpPr>
        <p:spPr>
          <a:xfrm>
            <a:off x="1482971" y="4760577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5508104" y="1196752"/>
            <a:ext cx="770275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lvl="1"/>
            <a:r>
              <a:rPr lang="en-US" sz="1600" b="0" dirty="0">
                <a:solidFill>
                  <a:srgbClr val="001E64"/>
                </a:solidFill>
                <a:latin typeface="Calibri" panose="020F0502020204030204" pitchFamily="34" charset="0"/>
              </a:rPr>
              <a:t>where</a:t>
            </a:r>
            <a:r>
              <a:rPr lang="en-US" sz="1600" dirty="0">
                <a:solidFill>
                  <a:srgbClr val="001E64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8" name="Ellipse 7"/>
          <p:cNvSpPr/>
          <p:nvPr/>
        </p:nvSpPr>
        <p:spPr>
          <a:xfrm>
            <a:off x="4348661" y="3356992"/>
            <a:ext cx="295347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/>
          <p:cNvSpPr/>
          <p:nvPr/>
        </p:nvSpPr>
        <p:spPr>
          <a:xfrm>
            <a:off x="1771003" y="4653136"/>
            <a:ext cx="295347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5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5" grpId="0" animBg="1"/>
      <p:bldP spid="27" grpId="0" animBg="1"/>
      <p:bldP spid="28" grpId="0" animBg="1"/>
      <p:bldP spid="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Multiple Collision Recovery Coefficients  Aware System</a:t>
            </a:r>
            <a:endParaRPr lang="en-AU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4284000" cy="5139264"/>
          </a:xfrm>
        </p:spPr>
        <p:txBody>
          <a:bodyPr/>
          <a:lstStyle/>
          <a:p>
            <a:r>
              <a:rPr lang="en-US" sz="1600" dirty="0" smtClean="0"/>
              <a:t>The </a:t>
            </a:r>
            <a:r>
              <a:rPr lang="en-US" sz="1600" dirty="0"/>
              <a:t>proposed final solution is </a:t>
            </a:r>
            <a:r>
              <a:rPr lang="en-US" sz="1600" dirty="0" smtClean="0"/>
              <a:t>β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:</a:t>
            </a:r>
            <a:endParaRPr lang="en-US" sz="1600" dirty="0"/>
          </a:p>
          <a:p>
            <a:pPr lvl="1"/>
            <a:endParaRPr lang="en-US" sz="1400" i="1" dirty="0" smtClean="0">
              <a:latin typeface="+mn-lt"/>
            </a:endParaRPr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marL="180975" lvl="1" indent="0">
              <a:buNone/>
            </a:pPr>
            <a:endParaRPr lang="en-US" sz="1600" dirty="0" smtClean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092894"/>
              </p:ext>
            </p:extLst>
          </p:nvPr>
        </p:nvGraphicFramePr>
        <p:xfrm>
          <a:off x="6546850" y="212864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7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2128646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707504"/>
              </p:ext>
            </p:extLst>
          </p:nvPr>
        </p:nvGraphicFramePr>
        <p:xfrm>
          <a:off x="827584" y="1492099"/>
          <a:ext cx="2628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8" name="Equation" r:id="rId6" imgW="2628720" imgH="507960" progId="Equation.DSMT4">
                  <p:embed/>
                </p:oleObj>
              </mc:Choice>
              <mc:Fallback>
                <p:oleObj name="Equation" r:id="rId6" imgW="26287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7584" y="1492099"/>
                        <a:ext cx="26289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Ellipse 30"/>
          <p:cNvSpPr/>
          <p:nvPr/>
        </p:nvSpPr>
        <p:spPr>
          <a:xfrm>
            <a:off x="611560" y="1412776"/>
            <a:ext cx="3168352" cy="6261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972029"/>
            <a:ext cx="5796136" cy="327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3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Time and Multiple </a:t>
            </a:r>
            <a:r>
              <a:rPr lang="en-US" dirty="0" smtClean="0"/>
              <a:t>Collision Recovery Coefficients Aware System</a:t>
            </a:r>
            <a:endParaRPr lang="en-AU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/>
              <a:t>Reading efficiency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“</a:t>
            </a:r>
            <a:r>
              <a:rPr lang="el-GR" sz="1600" i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α</a:t>
            </a:r>
            <a:r>
              <a:rPr lang="de-DE" sz="1600" i="1" baseline="-25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i</a:t>
            </a:r>
            <a:r>
              <a:rPr lang="de-DE" sz="1600" baseline="-25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1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=</a:t>
            </a:r>
            <a:r>
              <a:rPr lang="el-GR" sz="16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α</a:t>
            </a:r>
            <a:r>
              <a:rPr lang="de-DE" sz="1600" baseline="-25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2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,</a:t>
            </a:r>
            <a:r>
              <a:rPr lang="el-GR" sz="16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α</a:t>
            </a:r>
            <a:r>
              <a:rPr lang="de-DE" sz="1600" baseline="-250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3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, </a:t>
            </a:r>
            <a:r>
              <a:rPr lang="de-DE" sz="1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0</a:t>
            </a:r>
            <a:r>
              <a:rPr lang="de-DE" sz="14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&lt;</a:t>
            </a:r>
            <a:r>
              <a:rPr lang="en-US" sz="14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C</a:t>
            </a:r>
            <a:r>
              <a:rPr lang="en-US" sz="1400" i="1" baseline="-25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t</a:t>
            </a:r>
            <a:r>
              <a:rPr lang="en-US" sz="14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≤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1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”: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                                                where: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                                                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proposed final solution:</a:t>
            </a:r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marL="180975" lvl="1" indent="0">
              <a:buNone/>
            </a:pPr>
            <a:endParaRPr lang="en-US" sz="1600" dirty="0" smtClean="0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77933"/>
              </p:ext>
            </p:extLst>
          </p:nvPr>
        </p:nvGraphicFramePr>
        <p:xfrm>
          <a:off x="1187624" y="2060848"/>
          <a:ext cx="67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86" name="Equation" r:id="rId4" imgW="672840" imgH="393480" progId="Equation.DSMT4">
                  <p:embed/>
                </p:oleObj>
              </mc:Choice>
              <mc:Fallback>
                <p:oleObj name="Equation" r:id="rId4" imgW="672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060848"/>
                        <a:ext cx="673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253227"/>
              </p:ext>
            </p:extLst>
          </p:nvPr>
        </p:nvGraphicFramePr>
        <p:xfrm>
          <a:off x="6546850" y="3870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87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6850" y="3870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k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219155"/>
              </p:ext>
            </p:extLst>
          </p:nvPr>
        </p:nvGraphicFramePr>
        <p:xfrm>
          <a:off x="1259632" y="1412776"/>
          <a:ext cx="3022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88" name="Equation" r:id="rId8" imgW="3022560" imgH="660240" progId="Equation.DSMT4">
                  <p:embed/>
                </p:oleObj>
              </mc:Choice>
              <mc:Fallback>
                <p:oleObj name="Equation" r:id="rId8" imgW="30225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412776"/>
                        <a:ext cx="3022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k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367514"/>
              </p:ext>
            </p:extLst>
          </p:nvPr>
        </p:nvGraphicFramePr>
        <p:xfrm>
          <a:off x="6112590" y="1844675"/>
          <a:ext cx="482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89" name="Equation" r:id="rId10" imgW="482400" imgH="228600" progId="Equation.DSMT4">
                  <p:embed/>
                </p:oleObj>
              </mc:Choice>
              <mc:Fallback>
                <p:oleObj name="Equation" r:id="rId10" imgW="482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12590" y="1844675"/>
                        <a:ext cx="482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755576" y="2430627"/>
            <a:ext cx="7023100" cy="926365"/>
            <a:chOff x="645244" y="2552014"/>
            <a:chExt cx="7023100" cy="926365"/>
          </a:xfrm>
        </p:grpSpPr>
        <p:graphicFrame>
          <p:nvGraphicFramePr>
            <p:cNvPr id="14" name="Objek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2976888"/>
                </p:ext>
              </p:extLst>
            </p:nvPr>
          </p:nvGraphicFramePr>
          <p:xfrm>
            <a:off x="645244" y="2552014"/>
            <a:ext cx="70231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90" name="Equation" r:id="rId12" imgW="7022880" imgH="482400" progId="Equation.DSMT4">
                    <p:embed/>
                  </p:oleObj>
                </mc:Choice>
                <mc:Fallback>
                  <p:oleObj name="Equation" r:id="rId12" imgW="702288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45244" y="2552014"/>
                          <a:ext cx="70231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k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049005"/>
                </p:ext>
              </p:extLst>
            </p:nvPr>
          </p:nvGraphicFramePr>
          <p:xfrm>
            <a:off x="698198" y="3056560"/>
            <a:ext cx="1270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91" name="Equation" r:id="rId14" imgW="126720" imgH="139680" progId="Equation.DSMT4">
                    <p:embed/>
                  </p:oleObj>
                </mc:Choice>
                <mc:Fallback>
                  <p:oleObj name="Equation" r:id="rId14" imgW="126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98198" y="3056560"/>
                          <a:ext cx="1270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k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6006835"/>
                </p:ext>
              </p:extLst>
            </p:nvPr>
          </p:nvGraphicFramePr>
          <p:xfrm>
            <a:off x="1591554" y="3041350"/>
            <a:ext cx="1270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92" name="Equation" r:id="rId16" imgW="126720" imgH="177480" progId="Equation.DSMT4">
                    <p:embed/>
                  </p:oleObj>
                </mc:Choice>
                <mc:Fallback>
                  <p:oleObj name="Equation" r:id="rId16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591554" y="3041350"/>
                          <a:ext cx="1270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k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084928"/>
                </p:ext>
              </p:extLst>
            </p:nvPr>
          </p:nvGraphicFramePr>
          <p:xfrm>
            <a:off x="3253911" y="3116024"/>
            <a:ext cx="1143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93" name="Equation" r:id="rId18" imgW="114120" imgH="139680" progId="Equation.DSMT4">
                    <p:embed/>
                  </p:oleObj>
                </mc:Choice>
                <mc:Fallback>
                  <p:oleObj name="Equation" r:id="rId18" imgW="1141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253911" y="3116024"/>
                          <a:ext cx="1143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k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3077298"/>
                </p:ext>
              </p:extLst>
            </p:nvPr>
          </p:nvGraphicFramePr>
          <p:xfrm>
            <a:off x="5403837" y="3126338"/>
            <a:ext cx="1397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94" name="Equation" r:id="rId20" imgW="139680" imgH="177480" progId="Equation.DSMT4">
                    <p:embed/>
                  </p:oleObj>
                </mc:Choice>
                <mc:Fallback>
                  <p:oleObj name="Equation" r:id="rId20" imgW="1396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403837" y="3126338"/>
                          <a:ext cx="1397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k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6972231"/>
                </p:ext>
              </p:extLst>
            </p:nvPr>
          </p:nvGraphicFramePr>
          <p:xfrm>
            <a:off x="7025650" y="3151230"/>
            <a:ext cx="1143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95" name="Equation" r:id="rId22" imgW="114120" imgH="139680" progId="Equation.DSMT4">
                    <p:embed/>
                  </p:oleObj>
                </mc:Choice>
                <mc:Fallback>
                  <p:oleObj name="Equation" r:id="rId22" imgW="1141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025650" y="3151230"/>
                          <a:ext cx="1143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Geschweifte Klammer rechts 28"/>
            <p:cNvSpPr/>
            <p:nvPr/>
          </p:nvSpPr>
          <p:spPr>
            <a:xfrm rot="5400000">
              <a:off x="717600" y="2880160"/>
              <a:ext cx="127158" cy="195221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Geschweifte Klammer rechts 29"/>
            <p:cNvSpPr/>
            <p:nvPr/>
          </p:nvSpPr>
          <p:spPr>
            <a:xfrm rot="5400000">
              <a:off x="1583668" y="2518147"/>
              <a:ext cx="144016" cy="936104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Geschweifte Klammer rechts 33"/>
            <p:cNvSpPr/>
            <p:nvPr/>
          </p:nvSpPr>
          <p:spPr>
            <a:xfrm rot="5400000">
              <a:off x="3218161" y="2191058"/>
              <a:ext cx="172768" cy="1656184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Geschweifte Klammer rechts 34"/>
            <p:cNvSpPr/>
            <p:nvPr/>
          </p:nvSpPr>
          <p:spPr>
            <a:xfrm rot="5400000">
              <a:off x="5400091" y="2096853"/>
              <a:ext cx="144018" cy="1944216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Geschweifte Klammer rechts 35"/>
            <p:cNvSpPr/>
            <p:nvPr/>
          </p:nvSpPr>
          <p:spPr>
            <a:xfrm rot="5400000">
              <a:off x="6989368" y="2750029"/>
              <a:ext cx="157604" cy="624282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5" name="Objek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3535201"/>
                </p:ext>
              </p:extLst>
            </p:nvPr>
          </p:nvGraphicFramePr>
          <p:xfrm>
            <a:off x="661988" y="3184525"/>
            <a:ext cx="2667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96" name="Equation" r:id="rId24" imgW="266400" imgH="139680" progId="Equation.DSMT4">
                    <p:embed/>
                  </p:oleObj>
                </mc:Choice>
                <mc:Fallback>
                  <p:oleObj name="Equation" r:id="rId24" imgW="26640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61988" y="3184525"/>
                          <a:ext cx="2667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k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5594074"/>
                </p:ext>
              </p:extLst>
            </p:nvPr>
          </p:nvGraphicFramePr>
          <p:xfrm>
            <a:off x="1534995" y="3210211"/>
            <a:ext cx="241362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97" name="Equation" r:id="rId26" imgW="266400" imgH="139680" progId="Equation.DSMT4">
                    <p:embed/>
                  </p:oleObj>
                </mc:Choice>
                <mc:Fallback>
                  <p:oleObj name="Equation" r:id="rId26" imgW="26640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534995" y="3210211"/>
                          <a:ext cx="241362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k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5714138"/>
                </p:ext>
              </p:extLst>
            </p:nvPr>
          </p:nvGraphicFramePr>
          <p:xfrm>
            <a:off x="3128963" y="3222625"/>
            <a:ext cx="242887" cy="15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98" name="Equation" r:id="rId28" imgW="266400" imgH="152280" progId="Equation.DSMT4">
                    <p:embed/>
                  </p:oleObj>
                </mc:Choice>
                <mc:Fallback>
                  <p:oleObj name="Equation" r:id="rId28" imgW="26640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8963" y="3222625"/>
                          <a:ext cx="242887" cy="152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k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7120156"/>
                </p:ext>
              </p:extLst>
            </p:nvPr>
          </p:nvGraphicFramePr>
          <p:xfrm>
            <a:off x="5349875" y="3279775"/>
            <a:ext cx="242888" cy="15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99" name="Equation" r:id="rId30" imgW="266400" imgH="152280" progId="Equation.DSMT4">
                    <p:embed/>
                  </p:oleObj>
                </mc:Choice>
                <mc:Fallback>
                  <p:oleObj name="Equation" r:id="rId30" imgW="26640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9875" y="3279775"/>
                          <a:ext cx="242888" cy="152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k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8421550"/>
                </p:ext>
              </p:extLst>
            </p:nvPr>
          </p:nvGraphicFramePr>
          <p:xfrm>
            <a:off x="6946900" y="3271838"/>
            <a:ext cx="242888" cy="15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00" name="Equation" r:id="rId32" imgW="266400" imgH="152280" progId="Equation.DSMT4">
                    <p:embed/>
                  </p:oleObj>
                </mc:Choice>
                <mc:Fallback>
                  <p:oleObj name="Equation" r:id="rId32" imgW="26640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6900" y="3271838"/>
                          <a:ext cx="242888" cy="152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Nach oben gekrümmter Pfeil 59"/>
            <p:cNvSpPr/>
            <p:nvPr/>
          </p:nvSpPr>
          <p:spPr>
            <a:xfrm>
              <a:off x="878790" y="3309448"/>
              <a:ext cx="740882" cy="116125"/>
            </a:xfrm>
            <a:prstGeom prst="curvedUp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Nach oben gekrümmter Pfeil 60"/>
            <p:cNvSpPr/>
            <p:nvPr/>
          </p:nvSpPr>
          <p:spPr>
            <a:xfrm>
              <a:off x="1795131" y="3309448"/>
              <a:ext cx="1336710" cy="168931"/>
            </a:xfrm>
            <a:prstGeom prst="curvedUp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Nach oben gekrümmter Pfeil 61"/>
            <p:cNvSpPr/>
            <p:nvPr/>
          </p:nvSpPr>
          <p:spPr>
            <a:xfrm>
              <a:off x="3419872" y="3330704"/>
              <a:ext cx="1944216" cy="147675"/>
            </a:xfrm>
            <a:prstGeom prst="curvedUp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Nach oben gekrümmter Pfeil 62"/>
            <p:cNvSpPr/>
            <p:nvPr/>
          </p:nvSpPr>
          <p:spPr>
            <a:xfrm>
              <a:off x="5652120" y="3372766"/>
              <a:ext cx="1296144" cy="105613"/>
            </a:xfrm>
            <a:prstGeom prst="curvedUp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803076"/>
              </p:ext>
            </p:extLst>
          </p:nvPr>
        </p:nvGraphicFramePr>
        <p:xfrm>
          <a:off x="703258" y="3861048"/>
          <a:ext cx="266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01" name="Equation" r:id="rId34" imgW="2666880" imgH="507960" progId="Equation.DSMT4">
                  <p:embed/>
                </p:oleObj>
              </mc:Choice>
              <mc:Fallback>
                <p:oleObj name="Equation" r:id="rId34" imgW="26668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58" y="3861048"/>
                        <a:ext cx="2667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59912"/>
            <a:ext cx="4932040" cy="2784715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62765" y="3787898"/>
            <a:ext cx="2803317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8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alibri" panose="020F0502020204030204" pitchFamily="34" charset="0"/>
              </a:rPr>
              <a:t>Agenda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8000" y="1988840"/>
            <a:ext cx="8568000" cy="3916680"/>
          </a:xfrm>
        </p:spPr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Numerical method for optimum frame length calculation.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proposed closed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form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frame length for: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Time aware system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Time and collision recovery aware system.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Multiple collision recovery coefficients  aware system.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Time and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Multiple collision recovery coefficients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system.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Simulation </a:t>
            </a:r>
            <a:r>
              <a:rPr lang="en-US" dirty="0"/>
              <a:t>results </a:t>
            </a:r>
            <a:r>
              <a:rPr lang="en-US" dirty="0" smtClean="0"/>
              <a:t>and </a:t>
            </a:r>
            <a:r>
              <a:rPr lang="en-US" dirty="0"/>
              <a:t>conclusions</a:t>
            </a:r>
            <a:r>
              <a:rPr lang="en-US" dirty="0" smtClean="0"/>
              <a:t>.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Time plan and </a:t>
            </a:r>
            <a:r>
              <a:rPr lang="en-US" dirty="0"/>
              <a:t>f</a:t>
            </a:r>
            <a:r>
              <a:rPr lang="en-US" dirty="0" smtClean="0"/>
              <a:t>uture work.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268288" indent="-268288">
              <a:lnSpc>
                <a:spcPct val="15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7519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>
                <a:cs typeface="Times New Roman" panose="02020603050405020304" pitchFamily="18" charset="0"/>
              </a:rPr>
              <a:t>Mean reduction time for identical PHY environment compared to the conventional case L=n:</a:t>
            </a:r>
          </a:p>
          <a:p>
            <a:pPr lvl="1"/>
            <a:r>
              <a:rPr lang="en-US" sz="1600" dirty="0" smtClean="0">
                <a:cs typeface="Times New Roman" panose="02020603050405020304" pitchFamily="18" charset="0"/>
              </a:rPr>
              <a:t>Time aware proposal.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Simulation R</a:t>
            </a:r>
            <a:r>
              <a:rPr lang="en-US" dirty="0" smtClean="0"/>
              <a:t>esults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933702"/>
            <a:ext cx="5868144" cy="33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0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>
                <a:cs typeface="Times New Roman" panose="02020603050405020304" pitchFamily="18" charset="0"/>
              </a:rPr>
              <a:t>Mean reduction time for identical PHY environment compared to the conventional case L=n:</a:t>
            </a:r>
          </a:p>
          <a:p>
            <a:pPr lvl="1"/>
            <a:r>
              <a:rPr lang="en-US" sz="1600" dirty="0" smtClean="0">
                <a:cs typeface="Times New Roman" panose="02020603050405020304" pitchFamily="18" charset="0"/>
              </a:rPr>
              <a:t>Time aware proposal.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sz="1600" dirty="0">
                <a:cs typeface="Times New Roman" panose="02020603050405020304" pitchFamily="18" charset="0"/>
              </a:rPr>
              <a:t>Time and constant </a:t>
            </a:r>
            <a:r>
              <a:rPr lang="en-US" sz="1600" dirty="0" smtClean="0">
                <a:cs typeface="Times New Roman" panose="02020603050405020304" pitchFamily="18" charset="0"/>
              </a:rPr>
              <a:t>collision recovery proposal.</a:t>
            </a:r>
            <a:endParaRPr lang="en-US" sz="1600" dirty="0">
              <a:cs typeface="Times New Roman" panose="02020603050405020304" pitchFamily="18" charset="0"/>
            </a:endParaRPr>
          </a:p>
          <a:p>
            <a:pPr lvl="1"/>
            <a:endParaRPr lang="en-US" sz="1600" dirty="0" smtClean="0">
              <a:cs typeface="Times New Roman" panose="02020603050405020304" pitchFamily="18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Simulation R</a:t>
            </a:r>
            <a:r>
              <a:rPr lang="en-US" dirty="0" smtClean="0"/>
              <a:t>esults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972029"/>
            <a:ext cx="5796136" cy="327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6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>
                <a:cs typeface="Times New Roman" panose="02020603050405020304" pitchFamily="18" charset="0"/>
              </a:rPr>
              <a:t>Mean reduction time for identical PHY environment compared to the conventional case L=n:</a:t>
            </a:r>
          </a:p>
          <a:p>
            <a:pPr lvl="1"/>
            <a:r>
              <a:rPr lang="en-US" sz="1600" dirty="0" smtClean="0">
                <a:cs typeface="Times New Roman" panose="02020603050405020304" pitchFamily="18" charset="0"/>
              </a:rPr>
              <a:t>Time aware proposal.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sz="1600" dirty="0">
                <a:cs typeface="Times New Roman" panose="02020603050405020304" pitchFamily="18" charset="0"/>
              </a:rPr>
              <a:t>Time and constant </a:t>
            </a:r>
            <a:r>
              <a:rPr lang="en-US" sz="1600" dirty="0" smtClean="0">
                <a:cs typeface="Times New Roman" panose="02020603050405020304" pitchFamily="18" charset="0"/>
              </a:rPr>
              <a:t>collision recovery proposal.</a:t>
            </a:r>
          </a:p>
          <a:p>
            <a:pPr lvl="1"/>
            <a:r>
              <a:rPr lang="en-US" sz="1600" dirty="0" smtClean="0">
                <a:cs typeface="Times New Roman" panose="02020603050405020304" pitchFamily="18" charset="0"/>
              </a:rPr>
              <a:t>Multiple collision recovery proposal.</a:t>
            </a:r>
            <a:endParaRPr lang="en-US" sz="1600" dirty="0">
              <a:cs typeface="Times New Roman" panose="02020603050405020304" pitchFamily="18" charset="0"/>
            </a:endParaRPr>
          </a:p>
          <a:p>
            <a:pPr lvl="1"/>
            <a:endParaRPr lang="en-US" sz="1600" dirty="0" smtClean="0">
              <a:cs typeface="Times New Roman" panose="02020603050405020304" pitchFamily="18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Simulation R</a:t>
            </a:r>
            <a:r>
              <a:rPr lang="en-US" dirty="0" smtClean="0"/>
              <a:t>esults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469" y="2924944"/>
            <a:ext cx="5879531" cy="331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2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just"/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GB" sz="16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8" name="Textplatzhalter 5"/>
          <p:cNvSpPr txBox="1">
            <a:spLocks/>
          </p:cNvSpPr>
          <p:nvPr/>
        </p:nvSpPr>
        <p:spPr>
          <a:xfrm>
            <a:off x="108456" y="1052736"/>
            <a:ext cx="8568000" cy="513926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lang="en-US" sz="1800" kern="1200" baseline="0">
                <a:solidFill>
                  <a:srgbClr val="001E64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/>
              <a:t>System Model:</a:t>
            </a:r>
          </a:p>
          <a:p>
            <a:pPr lvl="1"/>
            <a:r>
              <a:rPr lang="en-US" sz="1600" b="0" dirty="0"/>
              <a:t>Single  RFID Reader.</a:t>
            </a:r>
          </a:p>
          <a:p>
            <a:pPr lvl="1"/>
            <a:r>
              <a:rPr lang="en-US" sz="1600" b="0" dirty="0"/>
              <a:t>Dense RFID network with unknown </a:t>
            </a:r>
            <a:endParaRPr lang="en-US" sz="1600" b="0" dirty="0" smtClean="0"/>
          </a:p>
          <a:p>
            <a:pPr marL="180975" lvl="1" indent="0">
              <a:buNone/>
            </a:pPr>
            <a:r>
              <a:rPr lang="en-US" sz="1600" b="0" dirty="0"/>
              <a:t> </a:t>
            </a:r>
            <a:r>
              <a:rPr lang="en-US" sz="1600" b="0" dirty="0" smtClean="0"/>
              <a:t>  number </a:t>
            </a:r>
            <a:r>
              <a:rPr lang="en-US" sz="1600" b="0" dirty="0"/>
              <a:t>of passive tags.</a:t>
            </a:r>
            <a:endParaRPr lang="en-US" sz="1400" b="0" dirty="0"/>
          </a:p>
          <a:p>
            <a:pPr lvl="1"/>
            <a:r>
              <a:rPr lang="en-US" sz="1600" b="0" dirty="0"/>
              <a:t>Tags should be identified in the </a:t>
            </a:r>
            <a:endParaRPr lang="en-US" sz="1600" b="0" dirty="0" smtClean="0"/>
          </a:p>
          <a:p>
            <a:pPr marL="180975" lvl="1" indent="0">
              <a:buNone/>
            </a:pPr>
            <a:r>
              <a:rPr lang="en-US" sz="1600" b="0" dirty="0"/>
              <a:t> </a:t>
            </a:r>
            <a:r>
              <a:rPr lang="en-US" sz="1600" b="0" dirty="0" smtClean="0"/>
              <a:t>   minimum possible time.</a:t>
            </a:r>
          </a:p>
          <a:p>
            <a:pPr lvl="1"/>
            <a:r>
              <a:rPr lang="en-US" sz="1600" b="0" dirty="0" smtClean="0"/>
              <a:t>Maximizing the reading efficiency.</a:t>
            </a:r>
            <a:endParaRPr lang="en-US" sz="1600" b="0" dirty="0"/>
          </a:p>
          <a:p>
            <a:pPr algn="just"/>
            <a:endParaRPr lang="en-US" sz="1600" b="0" dirty="0" smtClean="0"/>
          </a:p>
          <a:p>
            <a:endParaRPr lang="en-US" sz="1600" b="0" dirty="0" smtClean="0"/>
          </a:p>
          <a:p>
            <a:pPr marL="0" indent="0">
              <a:buFont typeface="Arial" pitchFamily="34" charset="0"/>
              <a:buNone/>
            </a:pPr>
            <a:endParaRPr lang="en-GB" sz="1600" b="0" dirty="0"/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5329" y="1172001"/>
            <a:ext cx="4974781" cy="305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feld 12"/>
          <p:cNvSpPr txBox="1"/>
          <p:nvPr/>
        </p:nvSpPr>
        <p:spPr>
          <a:xfrm>
            <a:off x="5292080" y="4330604"/>
            <a:ext cx="2523448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900" b="0" dirty="0">
                <a:latin typeface="Calibri" panose="020F0502020204030204" pitchFamily="34" charset="0"/>
              </a:rPr>
              <a:t>Taken from http://bin95.com/BarCode_RFID.htm </a:t>
            </a:r>
            <a:endParaRPr lang="en-US" sz="900" b="0" dirty="0" smtClean="0">
              <a:latin typeface="Calibri" panose="020F0502020204030204" pitchFamily="34" charset="0"/>
            </a:endParaRPr>
          </a:p>
        </p:txBody>
      </p:sp>
      <p:sp>
        <p:nvSpPr>
          <p:cNvPr id="11" name="Textfeld 9"/>
          <p:cNvSpPr txBox="1"/>
          <p:nvPr/>
        </p:nvSpPr>
        <p:spPr>
          <a:xfrm>
            <a:off x="920264" y="4725144"/>
            <a:ext cx="6036384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How can we maximize the reading efficiency? </a:t>
            </a:r>
            <a:endParaRPr lang="en-US" sz="1600" b="0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653136"/>
            <a:ext cx="300320" cy="46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>
                <a:cs typeface="Times New Roman" panose="02020603050405020304" pitchFamily="18" charset="0"/>
              </a:rPr>
              <a:t>Mean reduction time for identical PHY environment compared to the conventional case L=n:</a:t>
            </a:r>
          </a:p>
          <a:p>
            <a:pPr lvl="1"/>
            <a:r>
              <a:rPr lang="en-US" sz="1600" dirty="0" smtClean="0">
                <a:cs typeface="Times New Roman" panose="02020603050405020304" pitchFamily="18" charset="0"/>
              </a:rPr>
              <a:t>Time aware proposal.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sz="1600" dirty="0">
                <a:cs typeface="Times New Roman" panose="02020603050405020304" pitchFamily="18" charset="0"/>
              </a:rPr>
              <a:t>Time and constant </a:t>
            </a:r>
            <a:r>
              <a:rPr lang="en-US" sz="1600" dirty="0" smtClean="0">
                <a:cs typeface="Times New Roman" panose="02020603050405020304" pitchFamily="18" charset="0"/>
              </a:rPr>
              <a:t>collision recovery proposal.</a:t>
            </a:r>
          </a:p>
          <a:p>
            <a:pPr lvl="1"/>
            <a:r>
              <a:rPr lang="en-US" sz="1600" dirty="0" smtClean="0">
                <a:cs typeface="Times New Roman" panose="02020603050405020304" pitchFamily="18" charset="0"/>
              </a:rPr>
              <a:t>Multiple collision recovery proposal.</a:t>
            </a:r>
          </a:p>
          <a:p>
            <a:pPr lvl="1"/>
            <a:r>
              <a:rPr lang="en-US" sz="1600" dirty="0" smtClean="0">
                <a:cs typeface="Times New Roman" panose="02020603050405020304" pitchFamily="18" charset="0"/>
              </a:rPr>
              <a:t>Time and multiple collision recovery proposal.</a:t>
            </a:r>
            <a:endParaRPr lang="en-US" sz="1600" dirty="0">
              <a:cs typeface="Times New Roman" panose="02020603050405020304" pitchFamily="18" charset="0"/>
            </a:endParaRPr>
          </a:p>
          <a:p>
            <a:pPr lvl="1"/>
            <a:endParaRPr lang="en-US" sz="1600" dirty="0" smtClean="0">
              <a:cs typeface="Times New Roman" panose="02020603050405020304" pitchFamily="18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Simulation R</a:t>
            </a:r>
            <a:r>
              <a:rPr lang="en-US" dirty="0" smtClean="0"/>
              <a:t>esults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931373"/>
            <a:ext cx="5868144" cy="33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>
                <a:cs typeface="Times New Roman" panose="02020603050405020304" pitchFamily="18" charset="0"/>
              </a:rPr>
              <a:t>A closed form solutions are proposed to the FSA optimum frame length for:</a:t>
            </a:r>
          </a:p>
          <a:p>
            <a:pPr lvl="1"/>
            <a:r>
              <a:rPr lang="en-US" sz="1600" dirty="0" smtClean="0">
                <a:cs typeface="Times New Roman" panose="02020603050405020304" pitchFamily="18" charset="0"/>
              </a:rPr>
              <a:t>Variable slots durations.</a:t>
            </a:r>
          </a:p>
          <a:p>
            <a:pPr lvl="1"/>
            <a:r>
              <a:rPr lang="en-US" sz="1600" dirty="0" smtClean="0">
                <a:cs typeface="Times New Roman" panose="02020603050405020304" pitchFamily="18" charset="0"/>
              </a:rPr>
              <a:t>Variable slots durations with constant collision recovery probabilities.</a:t>
            </a:r>
          </a:p>
          <a:p>
            <a:pPr lvl="1"/>
            <a:r>
              <a:rPr lang="en-US" sz="1600" dirty="0" smtClean="0">
                <a:cs typeface="Times New Roman" panose="02020603050405020304" pitchFamily="18" charset="0"/>
              </a:rPr>
              <a:t>Equal slots durations with multiple collision recovery probabilities.</a:t>
            </a:r>
          </a:p>
          <a:p>
            <a:pPr lvl="1"/>
            <a:r>
              <a:rPr lang="en-US" sz="1600" dirty="0" smtClean="0">
                <a:cs typeface="Times New Roman" panose="02020603050405020304" pitchFamily="18" charset="0"/>
              </a:rPr>
              <a:t>Variable slots durations with </a:t>
            </a:r>
            <a:r>
              <a:rPr lang="en-US" sz="1600" dirty="0">
                <a:cs typeface="Times New Roman" panose="02020603050405020304" pitchFamily="18" charset="0"/>
              </a:rPr>
              <a:t>multiple collision recovery probabilities</a:t>
            </a:r>
            <a:r>
              <a:rPr lang="en-US" sz="1600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 smtClean="0">
                <a:cs typeface="Times New Roman" panose="02020603050405020304" pitchFamily="18" charset="0"/>
              </a:rPr>
              <a:t>The closed forms save multidimensional look up tables (storage-time).</a:t>
            </a:r>
            <a:endParaRPr lang="en-US" sz="1600" dirty="0">
              <a:cs typeface="Times New Roman" panose="02020603050405020304" pitchFamily="18" charset="0"/>
            </a:endParaRPr>
          </a:p>
          <a:p>
            <a:r>
              <a:rPr lang="en-US" sz="1600" dirty="0" smtClean="0">
                <a:cs typeface="Times New Roman" panose="02020603050405020304" pitchFamily="18" charset="0"/>
              </a:rPr>
              <a:t>The mean reduction in reading time compared to the conventional case (L=n) shows the gain of frame length adaptation (MAC-layer) using the same PHY-layer environment.</a:t>
            </a:r>
          </a:p>
          <a:p>
            <a:r>
              <a:rPr lang="en-US" sz="1600" dirty="0" smtClean="0">
                <a:cs typeface="Times New Roman" panose="02020603050405020304" pitchFamily="18" charset="0"/>
              </a:rPr>
              <a:t>The gain of the MAC-layer is added to the gain of the PHY-layer. </a:t>
            </a:r>
          </a:p>
          <a:p>
            <a:endParaRPr lang="en-US" sz="1600" dirty="0" smtClean="0">
              <a:cs typeface="Times New Roman" panose="02020603050405020304" pitchFamily="18" charset="0"/>
            </a:endParaRPr>
          </a:p>
          <a:p>
            <a:endParaRPr lang="en-US" sz="1600" dirty="0" smtClean="0">
              <a:cs typeface="Times New Roman" panose="02020603050405020304" pitchFamily="18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alibri" panose="020F0502020204030204" pitchFamily="34" charset="0"/>
              </a:rPr>
              <a:t>Agenda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8000" y="1988840"/>
            <a:ext cx="8568000" cy="3916680"/>
          </a:xfrm>
        </p:spPr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Numerical method for optimum frame length calculation.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proposed closed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form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frame length for: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Time aware system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Time and collision recovery aware system.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Multiple collision recovery coefficients  aware system.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Time and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Multiple collision recovery coefficients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system.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Simulation results and conclusions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Time plan and </a:t>
            </a:r>
            <a:r>
              <a:rPr lang="en-US" dirty="0"/>
              <a:t>f</a:t>
            </a:r>
            <a:r>
              <a:rPr lang="en-US" dirty="0" smtClean="0"/>
              <a:t>uture work.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268288" indent="-268288">
              <a:lnSpc>
                <a:spcPct val="15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8852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</a:t>
            </a:r>
            <a:r>
              <a:rPr lang="en-US" dirty="0" smtClean="0"/>
              <a:t>Plan and Future Work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33638"/>
              </p:ext>
            </p:extLst>
          </p:nvPr>
        </p:nvGraphicFramePr>
        <p:xfrm>
          <a:off x="539556" y="1132635"/>
          <a:ext cx="8352924" cy="4476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0"/>
                <a:gridCol w="2808314"/>
                <a:gridCol w="1224136"/>
                <a:gridCol w="1224136"/>
                <a:gridCol w="1224136"/>
                <a:gridCol w="1224132"/>
              </a:tblGrid>
              <a:tr h="576064">
                <a:tc>
                  <a:txBody>
                    <a:bodyPr/>
                    <a:lstStyle/>
                    <a:p>
                      <a:pPr algn="ctr"/>
                      <a:endParaRPr lang="en-US" sz="1200" b="1" kern="1200" baseline="0" dirty="0" smtClean="0">
                        <a:solidFill>
                          <a:srgbClr val="001E64"/>
                        </a:solidFill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baseline="0" dirty="0" smtClean="0">
                          <a:solidFill>
                            <a:srgbClr val="001E64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Work Milestone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endParaRPr lang="en-GB" sz="900" kern="1200" baseline="0" dirty="0" smtClean="0">
                        <a:solidFill>
                          <a:srgbClr val="001E64"/>
                        </a:solidFill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rtl="0">
                        <a:spcAft>
                          <a:spcPts val="0"/>
                        </a:spcAft>
                      </a:pPr>
                      <a:endParaRPr lang="en-GB" sz="1000" b="1" kern="1200" baseline="0" dirty="0" smtClean="0">
                        <a:solidFill>
                          <a:srgbClr val="001E64"/>
                        </a:solidFill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GB" sz="1000" b="1" kern="1200" baseline="0" dirty="0" smtClean="0">
                          <a:solidFill>
                            <a:srgbClr val="001E64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Period #1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GB" sz="1000" b="1" kern="1200" baseline="0" dirty="0" smtClean="0">
                          <a:solidFill>
                            <a:srgbClr val="001E64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1.04.13 – 01.10.13</a:t>
                      </a:r>
                    </a:p>
                    <a:p>
                      <a:pPr algn="ctr" rtl="1">
                        <a:spcAft>
                          <a:spcPts val="0"/>
                        </a:spcAft>
                      </a:pPr>
                      <a:endParaRPr lang="en-GB" sz="900" kern="1200" baseline="0" dirty="0" smtClean="0">
                        <a:solidFill>
                          <a:srgbClr val="001E64"/>
                        </a:solidFill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rtl="1">
                        <a:spcAft>
                          <a:spcPts val="0"/>
                        </a:spcAft>
                      </a:pPr>
                      <a:endParaRPr lang="en-US" sz="900" kern="1200" baseline="0" dirty="0">
                        <a:solidFill>
                          <a:srgbClr val="001E64"/>
                        </a:solidFill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GB" sz="1000" b="1" i="0" kern="1200" baseline="0" dirty="0" smtClean="0">
                          <a:solidFill>
                            <a:srgbClr val="001E64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Period #2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GB" sz="1000" b="1" i="0" kern="1200" baseline="0" dirty="0" smtClean="0">
                          <a:solidFill>
                            <a:srgbClr val="001E64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1.10.13 – 01.10.14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GB" sz="900" b="1" kern="1200" baseline="0" dirty="0" smtClean="0">
                        <a:solidFill>
                          <a:srgbClr val="001E64"/>
                        </a:solidFill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GB" sz="1000" b="1" kern="1200" baseline="0" dirty="0" smtClean="0">
                          <a:solidFill>
                            <a:srgbClr val="001E64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Period #3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GB" sz="1000" b="1" kern="1200" baseline="0" dirty="0" smtClean="0">
                          <a:solidFill>
                            <a:srgbClr val="001E64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1.10.14 – 1.04.15</a:t>
                      </a:r>
                    </a:p>
                    <a:p>
                      <a:pPr algn="ctr" rtl="1">
                        <a:spcAft>
                          <a:spcPts val="0"/>
                        </a:spcAft>
                      </a:pPr>
                      <a:endParaRPr lang="en-GB" sz="900" kern="1200" baseline="0" dirty="0" smtClean="0">
                        <a:solidFill>
                          <a:srgbClr val="001E64"/>
                        </a:solidFill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kern="1200" baseline="0" dirty="0" smtClean="0">
                        <a:solidFill>
                          <a:srgbClr val="001E64"/>
                        </a:solidFill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000" b="1" kern="1200" baseline="0" dirty="0" smtClean="0">
                          <a:solidFill>
                            <a:srgbClr val="001E64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Period #4</a:t>
                      </a: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000" b="1" kern="1200" baseline="0" dirty="0" smtClean="0">
                          <a:solidFill>
                            <a:srgbClr val="001E64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1.4.15 – 01.10.16</a:t>
                      </a:r>
                    </a:p>
                    <a:p>
                      <a:pPr marL="0" algn="ctr" defTabSz="914400" rtl="0" eaLnBrk="1" latinLnBrk="0" hangingPunct="1"/>
                      <a:endParaRPr lang="en-US" sz="900" kern="1200" baseline="0" dirty="0">
                        <a:solidFill>
                          <a:srgbClr val="001E64"/>
                        </a:solidFill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8344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 smtClean="0">
                          <a:solidFill>
                            <a:srgbClr val="001E64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WP1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buFont typeface="Wingdings" panose="05000000000000000000" pitchFamily="2" charset="2"/>
                        <a:buNone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review scientific literature and documentation.</a:t>
                      </a:r>
                      <a:endParaRPr lang="en-US" sz="90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 Specify a concrete path for my innovation.</a:t>
                      </a:r>
                      <a:endParaRPr lang="en-US" sz="900" kern="1200" baseline="0" dirty="0" smtClean="0">
                        <a:solidFill>
                          <a:srgbClr val="001E64"/>
                        </a:solidFill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90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184613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 smtClean="0">
                          <a:solidFill>
                            <a:srgbClr val="001E64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WP2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just" rtl="0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 Propose a novel tag estimation algorithm and publish it in a conference paper </a:t>
                      </a: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Smart </a:t>
                      </a:r>
                      <a:r>
                        <a:rPr lang="en-US" sz="900" b="1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Systech</a:t>
                      </a: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2014.</a:t>
                      </a:r>
                      <a:endParaRPr lang="en-US" sz="90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lvl="0" algn="just" rtl="0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 Co-operate with Hamed Salah to implement RFID offline receiver on USRP and publish the results in a conference paper </a:t>
                      </a: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Smart </a:t>
                      </a:r>
                      <a:r>
                        <a:rPr lang="en-US" sz="900" b="1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Systech</a:t>
                      </a: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2014.  </a:t>
                      </a:r>
                      <a:endParaRPr lang="en-US" sz="90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 Analyze the optimum value of FSA frame length taking into consideration the time differences in slot durations and publish the results in a journal paper. “</a:t>
                      </a: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IEEE systems Journal”. </a:t>
                      </a:r>
                      <a:endParaRPr lang="en-US" sz="900" b="1" kern="1200" baseline="0" dirty="0" smtClean="0">
                        <a:solidFill>
                          <a:srgbClr val="001E64"/>
                        </a:solidFill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90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872933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 smtClean="0">
                          <a:solidFill>
                            <a:srgbClr val="001E64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WP3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240"/>
                        </a:spcBef>
                        <a:spcAft>
                          <a:spcPts val="240"/>
                        </a:spcAft>
                        <a:buFontTx/>
                        <a:buNone/>
                      </a:pPr>
                      <a:r>
                        <a:rPr lang="en-US" sz="900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 Analyze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the optimum value of FSA frame length taking into consideration the 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time and collision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recovery 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probability.</a:t>
                      </a:r>
                    </a:p>
                    <a:p>
                      <a:pPr marL="0" lvl="0" indent="0" algn="just" rtl="0">
                        <a:spcBef>
                          <a:spcPts val="240"/>
                        </a:spcBef>
                        <a:spcAft>
                          <a:spcPts val="240"/>
                        </a:spcAft>
                        <a:buFontTx/>
                        <a:buNone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 Find a closed form for FSA frame length taking into consideration the collision recovery probability and the time differences in slot durations.</a:t>
                      </a:r>
                      <a:endParaRPr lang="en-US" sz="9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90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647245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 smtClean="0">
                          <a:solidFill>
                            <a:srgbClr val="001E64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WP4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240"/>
                        </a:spcBef>
                        <a:spcAft>
                          <a:spcPts val="240"/>
                        </a:spcAft>
                        <a:buSzPts val="1000"/>
                        <a:buFontTx/>
                        <a:buNone/>
                      </a:pPr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  Publish</a:t>
                      </a:r>
                      <a:r>
                        <a:rPr lang="en-GB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all pending publications</a:t>
                      </a:r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lvl="0" indent="0" algn="just" rtl="0">
                        <a:spcBef>
                          <a:spcPts val="240"/>
                        </a:spcBef>
                        <a:spcAft>
                          <a:spcPts val="240"/>
                        </a:spcAft>
                        <a:buSzPts val="1000"/>
                        <a:buFontTx/>
                        <a:buNone/>
                      </a:pPr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 Finalizing </a:t>
                      </a:r>
                      <a:r>
                        <a:rPr lang="en-GB" sz="9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the system implementation on USRP </a:t>
                      </a:r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kit.</a:t>
                      </a:r>
                    </a:p>
                    <a:p>
                      <a:pPr marL="0" lvl="0" indent="0" algn="just" rtl="0">
                        <a:spcBef>
                          <a:spcPts val="240"/>
                        </a:spcBef>
                        <a:spcAft>
                          <a:spcPts val="240"/>
                        </a:spcAft>
                        <a:buSzPts val="1000"/>
                        <a:buFontTx/>
                        <a:buNone/>
                      </a:pPr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 Submit </a:t>
                      </a:r>
                      <a:r>
                        <a:rPr lang="en-GB" sz="9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the overall system in a suitable paper. </a:t>
                      </a:r>
                      <a:endParaRPr lang="en-US" sz="9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90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8032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 smtClean="0">
                          <a:solidFill>
                            <a:srgbClr val="001E64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WP5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just" rtl="0"/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 Ph.D. Thesis writing.</a:t>
                      </a:r>
                      <a:endParaRPr lang="en-US" sz="90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 Ph.D. Examination.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90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" name="Rechteck 1"/>
          <p:cNvSpPr/>
          <p:nvPr/>
        </p:nvSpPr>
        <p:spPr>
          <a:xfrm>
            <a:off x="683568" y="5805264"/>
            <a:ext cx="432048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1835696" y="5805264"/>
            <a:ext cx="432048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1075861" y="5754742"/>
            <a:ext cx="630301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</a:rPr>
              <a:t>Done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195736" y="5754742"/>
            <a:ext cx="947119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</a:rPr>
              <a:t>Expected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4932040" y="5797617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6948264" y="5805264"/>
            <a:ext cx="0" cy="28803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203848" y="5754742"/>
            <a:ext cx="1671227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</a:rPr>
              <a:t>Conference paper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623862" y="5754742"/>
            <a:ext cx="132440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</a:rPr>
              <a:t>Journal paper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6012160" y="2852936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6012160" y="2492896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6228184" y="2492896"/>
            <a:ext cx="0" cy="28803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6"/>
          <p:cNvCxnSpPr/>
          <p:nvPr/>
        </p:nvCxnSpPr>
        <p:spPr>
          <a:xfrm>
            <a:off x="6588224" y="4170346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7"/>
          <p:cNvCxnSpPr/>
          <p:nvPr/>
        </p:nvCxnSpPr>
        <p:spPr>
          <a:xfrm>
            <a:off x="6588224" y="3810306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18"/>
          <p:cNvCxnSpPr/>
          <p:nvPr/>
        </p:nvCxnSpPr>
        <p:spPr>
          <a:xfrm>
            <a:off x="6804248" y="3810306"/>
            <a:ext cx="0" cy="28803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16"/>
          <p:cNvCxnSpPr/>
          <p:nvPr/>
        </p:nvCxnSpPr>
        <p:spPr>
          <a:xfrm>
            <a:off x="7812360" y="4985058"/>
            <a:ext cx="0" cy="2013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17"/>
          <p:cNvCxnSpPr/>
          <p:nvPr/>
        </p:nvCxnSpPr>
        <p:spPr>
          <a:xfrm>
            <a:off x="7812360" y="4653136"/>
            <a:ext cx="0" cy="2599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16"/>
          <p:cNvCxnSpPr/>
          <p:nvPr/>
        </p:nvCxnSpPr>
        <p:spPr>
          <a:xfrm>
            <a:off x="7964760" y="4992373"/>
            <a:ext cx="0" cy="2013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17"/>
          <p:cNvCxnSpPr/>
          <p:nvPr/>
        </p:nvCxnSpPr>
        <p:spPr>
          <a:xfrm>
            <a:off x="7964760" y="4660451"/>
            <a:ext cx="0" cy="2599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18"/>
          <p:cNvCxnSpPr/>
          <p:nvPr/>
        </p:nvCxnSpPr>
        <p:spPr>
          <a:xfrm>
            <a:off x="8172400" y="4645821"/>
            <a:ext cx="0" cy="25259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18"/>
          <p:cNvCxnSpPr/>
          <p:nvPr/>
        </p:nvCxnSpPr>
        <p:spPr>
          <a:xfrm>
            <a:off x="8172400" y="4941168"/>
            <a:ext cx="0" cy="25259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8244408" y="5787777"/>
            <a:ext cx="0" cy="28803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366602" y="5762516"/>
            <a:ext cx="805798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</a:rPr>
              <a:t>Patents</a:t>
            </a:r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7092280" y="3824473"/>
            <a:ext cx="0" cy="28803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7092280" y="4221088"/>
            <a:ext cx="0" cy="28803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8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Publications and Patents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pPr algn="just"/>
            <a:r>
              <a:rPr lang="en-US" sz="1600" dirty="0" smtClean="0">
                <a:ea typeface="MS PGothic" pitchFamily="34" charset="-128"/>
              </a:rPr>
              <a:t>Published:</a:t>
            </a:r>
          </a:p>
          <a:p>
            <a:pPr lvl="1" algn="just"/>
            <a:r>
              <a:rPr lang="en-US" sz="1600" dirty="0" smtClean="0">
                <a:ea typeface="MS PGothic" pitchFamily="34" charset="-128"/>
              </a:rPr>
              <a:t>Conferences:</a:t>
            </a:r>
          </a:p>
          <a:p>
            <a:pPr lvl="2" algn="just"/>
            <a:r>
              <a:rPr lang="en-US" sz="1400" dirty="0" smtClean="0">
                <a:ea typeface="MS PGothic" pitchFamily="34" charset="-128"/>
              </a:rPr>
              <a:t>Hazem </a:t>
            </a:r>
            <a:r>
              <a:rPr lang="en-US" sz="1400" dirty="0">
                <a:ea typeface="MS PGothic" pitchFamily="34" charset="-128"/>
              </a:rPr>
              <a:t>A. Ahmed , Hamed Salah, </a:t>
            </a:r>
            <a:r>
              <a:rPr lang="en-US" sz="1400" dirty="0" err="1">
                <a:ea typeface="MS PGothic" pitchFamily="34" charset="-128"/>
              </a:rPr>
              <a:t>Joerg</a:t>
            </a:r>
            <a:r>
              <a:rPr lang="en-US" sz="1400" dirty="0">
                <a:ea typeface="MS PGothic" pitchFamily="34" charset="-128"/>
              </a:rPr>
              <a:t> Robert, and Albert </a:t>
            </a:r>
            <a:r>
              <a:rPr lang="en-US" sz="1400" dirty="0" err="1">
                <a:ea typeface="MS PGothic" pitchFamily="34" charset="-128"/>
              </a:rPr>
              <a:t>Heuberger,‘’An</a:t>
            </a:r>
            <a:r>
              <a:rPr lang="en-US" sz="1400" dirty="0">
                <a:ea typeface="MS PGothic" pitchFamily="34" charset="-128"/>
              </a:rPr>
              <a:t> Efficient RFID Tag Estimation Method Using Biased </a:t>
            </a:r>
            <a:r>
              <a:rPr lang="en-US" sz="1400" dirty="0" err="1">
                <a:ea typeface="MS PGothic" pitchFamily="34" charset="-128"/>
              </a:rPr>
              <a:t>Chebyshev</a:t>
            </a:r>
            <a:r>
              <a:rPr lang="en-US" sz="1400" dirty="0">
                <a:ea typeface="MS PGothic" pitchFamily="34" charset="-128"/>
              </a:rPr>
              <a:t> Inequality for Dynamic Frame Slotted ALOHA’’ Smart SysTech 2014, Dortmund, Germany</a:t>
            </a:r>
            <a:r>
              <a:rPr lang="en-US" sz="1400" dirty="0" smtClean="0">
                <a:ea typeface="MS PGothic" pitchFamily="34" charset="-128"/>
              </a:rPr>
              <a:t>.</a:t>
            </a:r>
          </a:p>
          <a:p>
            <a:pPr lvl="2" algn="just"/>
            <a:r>
              <a:rPr lang="en-US" sz="1400" dirty="0">
                <a:ea typeface="MS PGothic" pitchFamily="34" charset="-128"/>
              </a:rPr>
              <a:t>Hamed Salah, Hazem A. Ahmed , </a:t>
            </a:r>
            <a:r>
              <a:rPr lang="en-US" sz="1400" dirty="0" err="1">
                <a:ea typeface="MS PGothic" pitchFamily="34" charset="-128"/>
              </a:rPr>
              <a:t>Joerg</a:t>
            </a:r>
            <a:r>
              <a:rPr lang="en-US" sz="1400" dirty="0">
                <a:ea typeface="MS PGothic" pitchFamily="34" charset="-128"/>
              </a:rPr>
              <a:t> Robert, and Albert Heuberger, ‘’A Study of Software Defined Radio Receivers for Passive RFID System’’ Smart SysTech 2014, Dortmund, Germany.</a:t>
            </a:r>
          </a:p>
          <a:p>
            <a:pPr lvl="1" algn="just"/>
            <a:r>
              <a:rPr lang="en-US" sz="1600" dirty="0" smtClean="0">
                <a:ea typeface="MS PGothic" pitchFamily="34" charset="-128"/>
              </a:rPr>
              <a:t>Journals:</a:t>
            </a:r>
          </a:p>
          <a:p>
            <a:pPr lvl="2" algn="just"/>
            <a:r>
              <a:rPr lang="en-US" sz="1400" dirty="0">
                <a:ea typeface="MS PGothic" pitchFamily="34" charset="-128"/>
              </a:rPr>
              <a:t>Hazem A. Ahmed , Hamed Salah, </a:t>
            </a:r>
            <a:r>
              <a:rPr lang="en-US" sz="1400" dirty="0" err="1">
                <a:ea typeface="MS PGothic" pitchFamily="34" charset="-128"/>
              </a:rPr>
              <a:t>Joerg</a:t>
            </a:r>
            <a:r>
              <a:rPr lang="en-US" sz="1400" dirty="0">
                <a:ea typeface="MS PGothic" pitchFamily="34" charset="-128"/>
              </a:rPr>
              <a:t> Robert, and Albert </a:t>
            </a:r>
            <a:r>
              <a:rPr lang="en-US" sz="1400" dirty="0" err="1">
                <a:ea typeface="MS PGothic" pitchFamily="34" charset="-128"/>
              </a:rPr>
              <a:t>Heuberger,‘’A</a:t>
            </a:r>
            <a:r>
              <a:rPr lang="en-US" sz="1400" dirty="0">
                <a:ea typeface="MS PGothic" pitchFamily="34" charset="-128"/>
              </a:rPr>
              <a:t> New Optimization Criterion for Frame Slotted ALOHA in State-of-the-Art RFID Systems’’ IEEE System Journal.</a:t>
            </a:r>
          </a:p>
          <a:p>
            <a:pPr lvl="1" algn="just"/>
            <a:endParaRPr lang="en-US" sz="1600" dirty="0">
              <a:ea typeface="MS PGothic" pitchFamily="34" charset="-128"/>
            </a:endParaRPr>
          </a:p>
          <a:p>
            <a:pPr lvl="3" algn="just"/>
            <a:endParaRPr lang="en-US" sz="1600" dirty="0">
              <a:ea typeface="MS PGothic" pitchFamily="34" charset="-128"/>
            </a:endParaRPr>
          </a:p>
          <a:p>
            <a:pPr lvl="6" algn="just"/>
            <a:endParaRPr lang="en-US" dirty="0" smtClean="0">
              <a:ea typeface="MS PGothic" pitchFamily="34" charset="-128"/>
            </a:endParaRPr>
          </a:p>
          <a:p>
            <a:pPr algn="just"/>
            <a:endParaRPr lang="en-US" sz="1400" dirty="0" smtClean="0">
              <a:ea typeface="MS PGothic" pitchFamily="34" charset="-128"/>
            </a:endParaRPr>
          </a:p>
          <a:p>
            <a:pPr lvl="1" algn="just"/>
            <a:endParaRPr lang="en-US" sz="1600" dirty="0" smtClean="0">
              <a:ea typeface="MS PGothic" pitchFamily="34" charset="-128"/>
            </a:endParaRPr>
          </a:p>
          <a:p>
            <a:pPr lvl="1" algn="just"/>
            <a:endParaRPr lang="en-US" sz="1600" dirty="0" smtClean="0">
              <a:ea typeface="MS PGothic" pitchFamily="34" charset="-128"/>
            </a:endParaRPr>
          </a:p>
          <a:p>
            <a:pPr algn="just"/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10528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Publications and Patents</a:t>
            </a:r>
            <a:br>
              <a:rPr lang="en-US" dirty="0"/>
            </a:br>
            <a:endParaRPr lang="de-DE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pPr algn="just"/>
            <a:r>
              <a:rPr lang="en-US" sz="1600" dirty="0" smtClean="0">
                <a:ea typeface="MS PGothic" pitchFamily="34" charset="-128"/>
              </a:rPr>
              <a:t>Submitted:</a:t>
            </a:r>
          </a:p>
          <a:p>
            <a:pPr lvl="1" algn="just"/>
            <a:r>
              <a:rPr lang="en-US" sz="1600" dirty="0" smtClean="0">
                <a:ea typeface="MS PGothic" pitchFamily="34" charset="-128"/>
              </a:rPr>
              <a:t>Conferences:</a:t>
            </a:r>
          </a:p>
          <a:p>
            <a:pPr lvl="2" algn="just"/>
            <a:r>
              <a:rPr lang="en-US" sz="1400" dirty="0">
                <a:ea typeface="MS PGothic" pitchFamily="34" charset="-128"/>
              </a:rPr>
              <a:t>Hazem A. Ahmed , Hamed Salah, </a:t>
            </a:r>
            <a:r>
              <a:rPr lang="en-US" sz="1400" dirty="0" err="1">
                <a:ea typeface="MS PGothic" pitchFamily="34" charset="-128"/>
              </a:rPr>
              <a:t>Joerg</a:t>
            </a:r>
            <a:r>
              <a:rPr lang="en-US" sz="1400" dirty="0">
                <a:ea typeface="MS PGothic" pitchFamily="34" charset="-128"/>
              </a:rPr>
              <a:t> Robert, and Albert Heuberger, ‘‘A New Optimization Criteria For Frame Slotted ALOHA Utilizing Time and The Collision Recovery Coefficients’’ Smart SysTech 2015, </a:t>
            </a:r>
            <a:r>
              <a:rPr lang="en-US" sz="1400" dirty="0" err="1">
                <a:ea typeface="MS PGothic" pitchFamily="34" charset="-128"/>
              </a:rPr>
              <a:t>Achen</a:t>
            </a:r>
            <a:r>
              <a:rPr lang="en-US" sz="1400" dirty="0">
                <a:ea typeface="MS PGothic" pitchFamily="34" charset="-128"/>
              </a:rPr>
              <a:t>, Germany.</a:t>
            </a:r>
          </a:p>
          <a:p>
            <a:pPr lvl="2" algn="just"/>
            <a:r>
              <a:rPr lang="en-US" sz="1400" dirty="0">
                <a:ea typeface="MS PGothic" pitchFamily="34" charset="-128"/>
              </a:rPr>
              <a:t>Hamed Salah, Hazem A. Ahmed, </a:t>
            </a:r>
            <a:r>
              <a:rPr lang="en-US" sz="1400" dirty="0" err="1">
                <a:ea typeface="MS PGothic" pitchFamily="34" charset="-128"/>
              </a:rPr>
              <a:t>Joerg</a:t>
            </a:r>
            <a:r>
              <a:rPr lang="en-US" sz="1400" dirty="0">
                <a:ea typeface="MS PGothic" pitchFamily="34" charset="-128"/>
              </a:rPr>
              <a:t> Robert, and Albert Heuberger, ‘‘FFT Based Rate Estimation for UHF RFID Systems ’’ Smart SysTech 2015, </a:t>
            </a:r>
            <a:r>
              <a:rPr lang="en-US" sz="1400" dirty="0" err="1">
                <a:ea typeface="MS PGothic" pitchFamily="34" charset="-128"/>
              </a:rPr>
              <a:t>Achen</a:t>
            </a:r>
            <a:r>
              <a:rPr lang="en-US" sz="1400" dirty="0">
                <a:ea typeface="MS PGothic" pitchFamily="34" charset="-128"/>
              </a:rPr>
              <a:t>, Germany. </a:t>
            </a:r>
          </a:p>
          <a:p>
            <a:pPr lvl="1" algn="just"/>
            <a:r>
              <a:rPr lang="en-US" sz="1600" dirty="0">
                <a:ea typeface="MS PGothic" pitchFamily="34" charset="-128"/>
              </a:rPr>
              <a:t>Journals:</a:t>
            </a:r>
          </a:p>
          <a:p>
            <a:pPr lvl="2" algn="just"/>
            <a:r>
              <a:rPr lang="en-US" sz="1400" dirty="0">
                <a:ea typeface="MS PGothic" pitchFamily="34" charset="-128"/>
              </a:rPr>
              <a:t>Hamed Salah, Hazem A. Ahmed , </a:t>
            </a:r>
            <a:r>
              <a:rPr lang="en-US" sz="1400" dirty="0" err="1">
                <a:ea typeface="MS PGothic" pitchFamily="34" charset="-128"/>
              </a:rPr>
              <a:t>Joerg</a:t>
            </a:r>
            <a:r>
              <a:rPr lang="en-US" sz="1400" dirty="0">
                <a:ea typeface="MS PGothic" pitchFamily="34" charset="-128"/>
              </a:rPr>
              <a:t> Robert, and Albert Heuberger, ‘‘A Closed Form Solution for DFSA Frame Length Utilizing The Time and Capture Aware Reading Efficiency ’’ IEEE Communication Letter.</a:t>
            </a:r>
          </a:p>
          <a:p>
            <a:pPr lvl="1" algn="just"/>
            <a:r>
              <a:rPr lang="en-US" sz="1600" dirty="0">
                <a:ea typeface="MS PGothic" pitchFamily="34" charset="-128"/>
              </a:rPr>
              <a:t>Patents:</a:t>
            </a:r>
          </a:p>
          <a:p>
            <a:pPr lvl="2" algn="just"/>
            <a:r>
              <a:rPr lang="en-US" sz="1400" dirty="0">
                <a:ea typeface="MS PGothic" pitchFamily="34" charset="-128"/>
              </a:rPr>
              <a:t>Hazem A. Ahmed, Hamed Salah, </a:t>
            </a:r>
            <a:r>
              <a:rPr lang="en-US" sz="1400" dirty="0" err="1">
                <a:ea typeface="MS PGothic" pitchFamily="34" charset="-128"/>
              </a:rPr>
              <a:t>Joerg</a:t>
            </a:r>
            <a:r>
              <a:rPr lang="en-US" sz="1400" dirty="0">
                <a:ea typeface="MS PGothic" pitchFamily="34" charset="-128"/>
              </a:rPr>
              <a:t> Robert, and Albert Heuberger</a:t>
            </a:r>
            <a:r>
              <a:rPr lang="en-US" sz="1400" dirty="0" smtClean="0">
                <a:ea typeface="MS PGothic" pitchFamily="34" charset="-128"/>
              </a:rPr>
              <a:t>, Wolfram </a:t>
            </a:r>
            <a:r>
              <a:rPr lang="en-US" sz="1400" dirty="0" err="1" smtClean="0">
                <a:ea typeface="MS PGothic" pitchFamily="34" charset="-128"/>
              </a:rPr>
              <a:t>Strauß</a:t>
            </a:r>
            <a:r>
              <a:rPr lang="en-US" sz="1400" dirty="0" smtClean="0">
                <a:ea typeface="MS PGothic" pitchFamily="34" charset="-128"/>
              </a:rPr>
              <a:t> </a:t>
            </a:r>
            <a:r>
              <a:rPr lang="en-US" sz="1400" dirty="0">
                <a:ea typeface="MS PGothic" pitchFamily="34" charset="-128"/>
              </a:rPr>
              <a:t>‘‘A New Frame Length Optimization using Collision Recovery Probability for Frame Slotted </a:t>
            </a:r>
            <a:r>
              <a:rPr lang="en-US" sz="1400" dirty="0" smtClean="0">
                <a:ea typeface="MS PGothic" pitchFamily="34" charset="-128"/>
              </a:rPr>
              <a:t>ALOHA ’’.</a:t>
            </a:r>
          </a:p>
          <a:p>
            <a:pPr lvl="2" algn="just"/>
            <a:r>
              <a:rPr lang="en-US" sz="1400" dirty="0">
                <a:ea typeface="MS PGothic" pitchFamily="34" charset="-128"/>
              </a:rPr>
              <a:t>Hamed Salah, Hazem A. Ahmed, </a:t>
            </a:r>
            <a:r>
              <a:rPr lang="en-US" sz="1400" dirty="0" err="1">
                <a:ea typeface="MS PGothic" pitchFamily="34" charset="-128"/>
              </a:rPr>
              <a:t>Joerg</a:t>
            </a:r>
            <a:r>
              <a:rPr lang="en-US" sz="1400" dirty="0">
                <a:ea typeface="MS PGothic" pitchFamily="34" charset="-128"/>
              </a:rPr>
              <a:t> Robert, and Albert Heuberger, Wolfram </a:t>
            </a:r>
            <a:r>
              <a:rPr lang="en-US" sz="1400" dirty="0" err="1">
                <a:ea typeface="MS PGothic" pitchFamily="34" charset="-128"/>
              </a:rPr>
              <a:t>Strauß</a:t>
            </a:r>
            <a:r>
              <a:rPr lang="en-US" sz="1400" dirty="0">
                <a:ea typeface="MS PGothic" pitchFamily="34" charset="-128"/>
              </a:rPr>
              <a:t> </a:t>
            </a:r>
            <a:r>
              <a:rPr lang="en-US" sz="1400" dirty="0" smtClean="0">
                <a:ea typeface="MS PGothic" pitchFamily="34" charset="-128"/>
              </a:rPr>
              <a:t>‘‘</a:t>
            </a:r>
            <a:r>
              <a:rPr lang="en-US" sz="1400" dirty="0">
                <a:ea typeface="MS PGothic" pitchFamily="34" charset="-128"/>
              </a:rPr>
              <a:t>An Efficient Collision Recovery Based on Modified Tag/Reader for </a:t>
            </a:r>
            <a:r>
              <a:rPr lang="en-US" sz="1400" dirty="0" err="1">
                <a:ea typeface="MS PGothic" pitchFamily="34" charset="-128"/>
              </a:rPr>
              <a:t>Epcglobal</a:t>
            </a:r>
            <a:r>
              <a:rPr lang="en-US" sz="1400" dirty="0">
                <a:ea typeface="MS PGothic" pitchFamily="34" charset="-128"/>
              </a:rPr>
              <a:t> Class 1 Gen 2 Standard</a:t>
            </a:r>
            <a:r>
              <a:rPr lang="en-US" sz="1400" dirty="0" smtClean="0">
                <a:ea typeface="MS PGothic" pitchFamily="34" charset="-128"/>
              </a:rPr>
              <a:t>’’.</a:t>
            </a:r>
          </a:p>
          <a:p>
            <a:pPr lvl="2" algn="just"/>
            <a:endParaRPr lang="en-US" sz="1600" dirty="0">
              <a:ea typeface="MS PGothic" pitchFamily="34" charset="-128"/>
            </a:endParaRPr>
          </a:p>
          <a:p>
            <a:pPr lvl="5" algn="just"/>
            <a:endParaRPr lang="en-US" dirty="0" smtClean="0">
              <a:ea typeface="MS PGothic" pitchFamily="34" charset="-128"/>
            </a:endParaRPr>
          </a:p>
          <a:p>
            <a:pPr algn="just"/>
            <a:endParaRPr lang="en-US" sz="1400" dirty="0" smtClean="0">
              <a:ea typeface="MS PGothic" pitchFamily="34" charset="-128"/>
            </a:endParaRPr>
          </a:p>
          <a:p>
            <a:pPr lvl="1" algn="just"/>
            <a:endParaRPr lang="en-US" sz="1600" dirty="0" smtClean="0">
              <a:ea typeface="MS PGothic" pitchFamily="34" charset="-128"/>
            </a:endParaRPr>
          </a:p>
          <a:p>
            <a:pPr lvl="1" algn="just"/>
            <a:endParaRPr lang="en-US" sz="1600" dirty="0" smtClean="0">
              <a:ea typeface="MS PGothic" pitchFamily="34" charset="-128"/>
            </a:endParaRPr>
          </a:p>
          <a:p>
            <a:pPr algn="just"/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191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Publications and Patents</a:t>
            </a:r>
            <a:br>
              <a:rPr lang="en-US" dirty="0"/>
            </a:br>
            <a:endParaRPr lang="de-DE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pPr algn="just"/>
            <a:r>
              <a:rPr lang="en-US" sz="1600" dirty="0" smtClean="0">
                <a:ea typeface="MS PGothic" pitchFamily="34" charset="-128"/>
              </a:rPr>
              <a:t>Planned:</a:t>
            </a:r>
          </a:p>
          <a:p>
            <a:pPr lvl="1" algn="just"/>
            <a:r>
              <a:rPr lang="en-US" sz="1600" dirty="0" smtClean="0">
                <a:ea typeface="MS PGothic" pitchFamily="34" charset="-128"/>
              </a:rPr>
              <a:t>Conferences:</a:t>
            </a:r>
          </a:p>
          <a:p>
            <a:pPr lvl="2" algn="just"/>
            <a:r>
              <a:rPr lang="en-US" sz="1400" dirty="0" smtClean="0">
                <a:ea typeface="MS PGothic" pitchFamily="34" charset="-128"/>
              </a:rPr>
              <a:t>Hazem A. Ahmed, Hamed Salah, </a:t>
            </a:r>
            <a:r>
              <a:rPr lang="en-US" sz="1400" dirty="0" err="1" smtClean="0">
                <a:ea typeface="MS PGothic" pitchFamily="34" charset="-128"/>
              </a:rPr>
              <a:t>Joerg</a:t>
            </a:r>
            <a:r>
              <a:rPr lang="en-US" sz="1400" dirty="0" smtClean="0">
                <a:ea typeface="MS PGothic" pitchFamily="34" charset="-128"/>
              </a:rPr>
              <a:t> Robert, and Albert Heuberger, ‘‘An Efficient Collision Recovery Based on Modified Tag/Reader for </a:t>
            </a:r>
            <a:r>
              <a:rPr lang="en-US" sz="1400" dirty="0" err="1" smtClean="0">
                <a:ea typeface="MS PGothic" pitchFamily="34" charset="-128"/>
              </a:rPr>
              <a:t>Epcglobal</a:t>
            </a:r>
            <a:r>
              <a:rPr lang="en-US" sz="1400" dirty="0" smtClean="0">
                <a:ea typeface="MS PGothic" pitchFamily="34" charset="-128"/>
              </a:rPr>
              <a:t> Class 1 Gen 2 Standard’’ IEEE RFID TA 2015, Tokyo, Japan (writing).</a:t>
            </a:r>
          </a:p>
          <a:p>
            <a:pPr lvl="2" algn="just"/>
            <a:r>
              <a:rPr lang="en-US" sz="1400" dirty="0" smtClean="0">
                <a:ea typeface="MS PGothic" pitchFamily="34" charset="-128"/>
              </a:rPr>
              <a:t>Hazem A. Ahmed, Hamed Salah, </a:t>
            </a:r>
            <a:r>
              <a:rPr lang="en-US" sz="1400" dirty="0" err="1" smtClean="0">
                <a:ea typeface="MS PGothic" pitchFamily="34" charset="-128"/>
              </a:rPr>
              <a:t>Joerg</a:t>
            </a:r>
            <a:r>
              <a:rPr lang="en-US" sz="1400" dirty="0" smtClean="0">
                <a:ea typeface="MS PGothic" pitchFamily="34" charset="-128"/>
              </a:rPr>
              <a:t> Robert, and Albert Heuberger, ‘‘A Closed Form Solution for Frame Slotted ALOHA Utilizing Time and Multiple Collision Recovery Coefficients’’ IEEE Radio Wireless Week (RWW2016), (written).</a:t>
            </a:r>
          </a:p>
          <a:p>
            <a:pPr lvl="2" algn="just"/>
            <a:r>
              <a:rPr lang="en-US" sz="1400" dirty="0" smtClean="0">
                <a:ea typeface="MS PGothic" pitchFamily="34" charset="-128"/>
              </a:rPr>
              <a:t>Hamed Salah, Hazem A. Ahmed , </a:t>
            </a:r>
            <a:r>
              <a:rPr lang="en-US" sz="1400" dirty="0" err="1" smtClean="0">
                <a:ea typeface="MS PGothic" pitchFamily="34" charset="-128"/>
              </a:rPr>
              <a:t>Joerg</a:t>
            </a:r>
            <a:r>
              <a:rPr lang="en-US" sz="1400" dirty="0" smtClean="0">
                <a:ea typeface="MS PGothic" pitchFamily="34" charset="-128"/>
              </a:rPr>
              <a:t> Robert, and Albert Heuberger, ‘‘Tag collision recovery technique without channel estimation for RFID systems’’ IEEE RFID TA 2015, Tokyo, Japan (writing).</a:t>
            </a:r>
          </a:p>
          <a:p>
            <a:pPr lvl="2" algn="just"/>
            <a:r>
              <a:rPr lang="en-US" sz="1400" dirty="0" smtClean="0">
                <a:ea typeface="MS PGothic" pitchFamily="34" charset="-128"/>
              </a:rPr>
              <a:t>Hamed Salah, Hazem A. Ahmed , </a:t>
            </a:r>
            <a:r>
              <a:rPr lang="en-US" sz="1400" dirty="0" err="1" smtClean="0">
                <a:ea typeface="MS PGothic" pitchFamily="34" charset="-128"/>
              </a:rPr>
              <a:t>Joerg</a:t>
            </a:r>
            <a:r>
              <a:rPr lang="en-US" sz="1400" dirty="0" smtClean="0">
                <a:ea typeface="MS PGothic" pitchFamily="34" charset="-128"/>
              </a:rPr>
              <a:t> Robert, and Albert Heuberger, ‘‘An Algorithm for Maximum Likelihood decoding for RFID Systems’’ IEEE Radio Wireless Week (RWW2016), (writing).</a:t>
            </a:r>
          </a:p>
          <a:p>
            <a:pPr lvl="1" algn="just"/>
            <a:r>
              <a:rPr lang="en-US" sz="1600" dirty="0" smtClean="0">
                <a:ea typeface="MS PGothic" pitchFamily="34" charset="-128"/>
              </a:rPr>
              <a:t>Journals:</a:t>
            </a:r>
          </a:p>
          <a:p>
            <a:pPr lvl="2" algn="just"/>
            <a:r>
              <a:rPr lang="en-US" sz="1400" dirty="0" smtClean="0">
                <a:ea typeface="MS PGothic" pitchFamily="34" charset="-128"/>
              </a:rPr>
              <a:t>Hazem A. Ahmed , Hamed Salah, </a:t>
            </a:r>
            <a:r>
              <a:rPr lang="en-US" sz="1400" dirty="0" err="1" smtClean="0">
                <a:ea typeface="MS PGothic" pitchFamily="34" charset="-128"/>
              </a:rPr>
              <a:t>Joerg</a:t>
            </a:r>
            <a:r>
              <a:rPr lang="en-US" sz="1400" dirty="0" smtClean="0">
                <a:ea typeface="MS PGothic" pitchFamily="34" charset="-128"/>
              </a:rPr>
              <a:t> Robert, and Albert </a:t>
            </a:r>
            <a:r>
              <a:rPr lang="en-US" sz="1400" dirty="0" err="1" smtClean="0">
                <a:ea typeface="MS PGothic" pitchFamily="34" charset="-128"/>
              </a:rPr>
              <a:t>Heuberger,‘’ALOHA</a:t>
            </a:r>
            <a:r>
              <a:rPr lang="en-US" sz="1400" dirty="0" smtClean="0">
                <a:ea typeface="MS PGothic" pitchFamily="34" charset="-128"/>
              </a:rPr>
              <a:t> Frame Length Optimization Using Multiple Collision Recovery Coefficients’’ IEEE System Journal, (80% written)</a:t>
            </a:r>
          </a:p>
          <a:p>
            <a:pPr marL="683025" lvl="4" algn="just"/>
            <a:endParaRPr lang="en-US" sz="1600" dirty="0" smtClean="0">
              <a:ea typeface="MS PGothic" pitchFamily="34" charset="-128"/>
            </a:endParaRPr>
          </a:p>
          <a:p>
            <a:pPr lvl="7" algn="just"/>
            <a:endParaRPr lang="en-US" dirty="0" smtClean="0">
              <a:ea typeface="MS PGothic" pitchFamily="34" charset="-128"/>
            </a:endParaRPr>
          </a:p>
          <a:p>
            <a:pPr algn="just"/>
            <a:endParaRPr lang="en-US" sz="1400" dirty="0" smtClean="0">
              <a:ea typeface="MS PGothic" pitchFamily="34" charset="-128"/>
            </a:endParaRPr>
          </a:p>
          <a:p>
            <a:pPr lvl="1" algn="just"/>
            <a:endParaRPr lang="en-US" sz="1600" dirty="0" smtClean="0">
              <a:ea typeface="MS PGothic" pitchFamily="34" charset="-128"/>
            </a:endParaRPr>
          </a:p>
          <a:p>
            <a:pPr lvl="1" algn="just"/>
            <a:endParaRPr lang="en-US" sz="1600" dirty="0" smtClean="0">
              <a:ea typeface="MS PGothic" pitchFamily="34" charset="-128"/>
            </a:endParaRPr>
          </a:p>
          <a:p>
            <a:pPr algn="just"/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901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de-DE" dirty="0" smtClean="0"/>
              <a:t>Challenging Questions!!!</a:t>
            </a:r>
            <a:r>
              <a:rPr lang="en-GB" dirty="0"/>
              <a:t/>
            </a:r>
            <a:br>
              <a:rPr lang="en-GB" dirty="0"/>
            </a:br>
            <a:endParaRPr lang="de-DE" dirty="0"/>
          </a:p>
        </p:txBody>
      </p:sp>
      <p:pic>
        <p:nvPicPr>
          <p:cNvPr id="4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68" y="1616925"/>
            <a:ext cx="576064" cy="900687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971600" y="2564904"/>
            <a:ext cx="741682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1E6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1- What </a:t>
            </a:r>
            <a:r>
              <a:rPr lang="en-US" sz="1600" dirty="0">
                <a:solidFill>
                  <a:srgbClr val="001E6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would be the effect of the initial frame length</a:t>
            </a:r>
            <a:r>
              <a:rPr lang="en-US" sz="1600" dirty="0" smtClean="0">
                <a:solidFill>
                  <a:srgbClr val="001E6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2800" b="0" dirty="0"/>
          </a:p>
        </p:txBody>
      </p:sp>
      <p:sp>
        <p:nvSpPr>
          <p:cNvPr id="8" name="Ellipse 7"/>
          <p:cNvSpPr/>
          <p:nvPr/>
        </p:nvSpPr>
        <p:spPr>
          <a:xfrm>
            <a:off x="971600" y="3501008"/>
            <a:ext cx="7632848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1E6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2- Is </a:t>
            </a:r>
            <a:r>
              <a:rPr lang="en-US" sz="1600" dirty="0">
                <a:solidFill>
                  <a:srgbClr val="001E6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there any other physical factors affect the frame length?</a:t>
            </a:r>
          </a:p>
        </p:txBody>
      </p:sp>
    </p:spTree>
    <p:extLst>
      <p:ext uri="{BB962C8B-B14F-4D97-AF65-F5344CB8AC3E}">
        <p14:creationId xmlns:p14="http://schemas.microsoft.com/office/powerpoint/2010/main" val="91567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288000" y="2796880"/>
            <a:ext cx="8568000" cy="704128"/>
          </a:xfrm>
        </p:spPr>
        <p:txBody>
          <a:bodyPr/>
          <a:lstStyle/>
          <a:p>
            <a:pPr marL="0" indent="0" algn="ctr">
              <a:buNone/>
            </a:pPr>
            <a:r>
              <a:rPr lang="en-GB" sz="32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Thanks for your kind attention!</a:t>
            </a:r>
          </a:p>
          <a:p>
            <a:pPr marL="0" indent="0" algn="ctr">
              <a:buNone/>
            </a:pPr>
            <a:endParaRPr lang="en-GB" sz="3200" dirty="0" smtClean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444208" y="5733256"/>
            <a:ext cx="2194127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1E64"/>
                </a:solidFill>
                <a:latin typeface="Calibri" panose="020F0502020204030204" pitchFamily="34" charset="0"/>
              </a:rPr>
              <a:t>Hazem.a.elsaid@fau.de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97152"/>
            <a:ext cx="3363094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1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Motivation</a:t>
            </a:r>
            <a:endParaRPr lang="en-AU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Reading efficiency of conventional system: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400" dirty="0" smtClean="0"/>
              <a:t>where: </a:t>
            </a:r>
            <a:r>
              <a:rPr lang="en-US" sz="1400" dirty="0"/>
              <a:t> </a:t>
            </a:r>
            <a:r>
              <a:rPr lang="en-US" sz="1400" dirty="0" smtClean="0"/>
              <a:t>              ,                  ,</a:t>
            </a:r>
          </a:p>
          <a:p>
            <a:pPr marL="0" indent="0">
              <a:buNone/>
            </a:pPr>
            <a:r>
              <a:rPr lang="en-US" sz="1600" dirty="0" smtClean="0"/>
              <a:t>         </a:t>
            </a:r>
          </a:p>
          <a:p>
            <a:r>
              <a:rPr lang="en-US" sz="1600" dirty="0" smtClean="0"/>
              <a:t>Reading efficiency of time aware system:    </a:t>
            </a:r>
          </a:p>
          <a:p>
            <a:pPr marL="0" indent="0">
              <a:buNone/>
            </a:pPr>
            <a:r>
              <a:rPr lang="en-US" sz="1600" dirty="0" smtClean="0"/>
              <a:t>															   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</a:t>
            </a:r>
          </a:p>
          <a:p>
            <a:pPr marL="0" indent="0">
              <a:buNone/>
            </a:pPr>
            <a:r>
              <a:rPr lang="en-US" sz="1400" dirty="0" smtClean="0"/>
              <a:t>where: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Reading </a:t>
            </a:r>
            <a:r>
              <a:rPr lang="en-US" sz="1600" dirty="0"/>
              <a:t>efficiency </a:t>
            </a:r>
            <a:r>
              <a:rPr lang="en-US" sz="1600" dirty="0" smtClean="0"/>
              <a:t>of collision recovery aware system: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where</a:t>
            </a:r>
            <a:r>
              <a:rPr lang="en-US" sz="1400" dirty="0" smtClean="0"/>
              <a:t>:     is the collision recovery probability of </a:t>
            </a:r>
            <a:r>
              <a:rPr lang="en-US" sz="1400" i="1" dirty="0" err="1">
                <a:latin typeface="+mn-lt"/>
              </a:rPr>
              <a:t>i</a:t>
            </a:r>
            <a:r>
              <a:rPr lang="en-US" sz="1400" dirty="0" smtClean="0"/>
              <a:t> collided tags.  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                              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620590"/>
              </p:ext>
            </p:extLst>
          </p:nvPr>
        </p:nvGraphicFramePr>
        <p:xfrm>
          <a:off x="755576" y="3248980"/>
          <a:ext cx="16684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30" name="Equation" r:id="rId4" imgW="1434960" imgH="444240" progId="Equation.DSMT4">
                  <p:embed/>
                </p:oleObj>
              </mc:Choice>
              <mc:Fallback>
                <p:oleObj name="Equation" r:id="rId4" imgW="1434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576" y="3248980"/>
                        <a:ext cx="1668462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757866"/>
              </p:ext>
            </p:extLst>
          </p:nvPr>
        </p:nvGraphicFramePr>
        <p:xfrm>
          <a:off x="1535113" y="4941888"/>
          <a:ext cx="17113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31" name="Equation" r:id="rId6" imgW="1523880" imgH="431640" progId="Equation.DSMT4">
                  <p:embed/>
                </p:oleObj>
              </mc:Choice>
              <mc:Fallback>
                <p:oleObj name="Equation" r:id="rId6" imgW="1523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4941888"/>
                        <a:ext cx="17113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620888"/>
              </p:ext>
            </p:extLst>
          </p:nvPr>
        </p:nvGraphicFramePr>
        <p:xfrm>
          <a:off x="1403648" y="1412776"/>
          <a:ext cx="14478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32" name="Equation" r:id="rId8" imgW="1244520" imgH="431640" progId="Equation.DSMT4">
                  <p:embed/>
                </p:oleObj>
              </mc:Choice>
              <mc:Fallback>
                <p:oleObj name="Equation" r:id="rId8" imgW="1244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412776"/>
                        <a:ext cx="14478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753449"/>
              </p:ext>
            </p:extLst>
          </p:nvPr>
        </p:nvGraphicFramePr>
        <p:xfrm>
          <a:off x="971600" y="2185649"/>
          <a:ext cx="584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33" name="Equation" r:id="rId10" imgW="583920" imgH="228600" progId="Equation.DSMT4">
                  <p:embed/>
                </p:oleObj>
              </mc:Choice>
              <mc:Fallback>
                <p:oleObj name="Equation" r:id="rId10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71600" y="2185649"/>
                        <a:ext cx="584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k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032945"/>
              </p:ext>
            </p:extLst>
          </p:nvPr>
        </p:nvGraphicFramePr>
        <p:xfrm>
          <a:off x="1691680" y="2185649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34" name="Equation" r:id="rId12" imgW="609480" imgH="228600" progId="Equation.DSMT4">
                  <p:embed/>
                </p:oleObj>
              </mc:Choice>
              <mc:Fallback>
                <p:oleObj name="Equation" r:id="rId12" imgW="60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185649"/>
                        <a:ext cx="609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k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285630"/>
              </p:ext>
            </p:extLst>
          </p:nvPr>
        </p:nvGraphicFramePr>
        <p:xfrm>
          <a:off x="2483768" y="2185649"/>
          <a:ext cx="1098212" cy="235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35" name="Equation" r:id="rId14" imgW="1066680" imgH="228600" progId="Equation.DSMT4">
                  <p:embed/>
                </p:oleObj>
              </mc:Choice>
              <mc:Fallback>
                <p:oleObj name="Equation" r:id="rId14" imgW="1066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185649"/>
                        <a:ext cx="1098212" cy="235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058176"/>
              </p:ext>
            </p:extLst>
          </p:nvPr>
        </p:nvGraphicFramePr>
        <p:xfrm>
          <a:off x="942340" y="5575752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36" name="Equation" r:id="rId16" imgW="164880" imgH="228600" progId="Equation.DSMT4">
                  <p:embed/>
                </p:oleObj>
              </mc:Choice>
              <mc:Fallback>
                <p:oleObj name="Equation" r:id="rId16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42340" y="5575752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940152" y="1484784"/>
            <a:ext cx="2520280" cy="360040"/>
            <a:chOff x="5004048" y="1484784"/>
            <a:chExt cx="2520280" cy="360040"/>
          </a:xfrm>
        </p:grpSpPr>
        <p:sp>
          <p:nvSpPr>
            <p:cNvPr id="5" name="Rectangle 4"/>
            <p:cNvSpPr/>
            <p:nvPr/>
          </p:nvSpPr>
          <p:spPr>
            <a:xfrm>
              <a:off x="500404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6408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2412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8416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4420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0424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6428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364088" y="3068960"/>
            <a:ext cx="3600400" cy="360040"/>
            <a:chOff x="4572000" y="3068960"/>
            <a:chExt cx="3600400" cy="360040"/>
          </a:xfrm>
        </p:grpSpPr>
        <p:sp>
          <p:nvSpPr>
            <p:cNvPr id="37" name="Rectangle 36"/>
            <p:cNvSpPr/>
            <p:nvPr/>
          </p:nvSpPr>
          <p:spPr>
            <a:xfrm>
              <a:off x="4572000" y="3068960"/>
              <a:ext cx="648072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20072" y="306896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868144" y="3068960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228184" y="3068960"/>
              <a:ext cx="576064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804248" y="306896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452320" y="3068960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812360" y="3068960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012160" y="5305776"/>
            <a:ext cx="2520280" cy="360040"/>
            <a:chOff x="5004048" y="1484784"/>
            <a:chExt cx="2520280" cy="360040"/>
          </a:xfrm>
        </p:grpSpPr>
        <p:sp>
          <p:nvSpPr>
            <p:cNvPr id="45" name="Rectangle 44"/>
            <p:cNvSpPr/>
            <p:nvPr/>
          </p:nvSpPr>
          <p:spPr>
            <a:xfrm>
              <a:off x="500404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6408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2412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8416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44420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0424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16428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845880"/>
              </p:ext>
            </p:extLst>
          </p:nvPr>
        </p:nvGraphicFramePr>
        <p:xfrm>
          <a:off x="2411760" y="3273431"/>
          <a:ext cx="118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37" name="Equation" r:id="rId18" imgW="1180800" imgH="444240" progId="Equation.DSMT4">
                  <p:embed/>
                </p:oleObj>
              </mc:Choice>
              <mc:Fallback>
                <p:oleObj name="Equation" r:id="rId18" imgW="1180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11760" y="3273431"/>
                        <a:ext cx="11811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442819"/>
              </p:ext>
            </p:extLst>
          </p:nvPr>
        </p:nvGraphicFramePr>
        <p:xfrm>
          <a:off x="914400" y="3810091"/>
          <a:ext cx="46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38" name="Equation" r:id="rId20" imgW="469800" imgH="431640" progId="Equation.DSMT4">
                  <p:embed/>
                </p:oleObj>
              </mc:Choice>
              <mc:Fallback>
                <p:oleObj name="Equation" r:id="rId20" imgW="469800" imgH="431640" progId="Equation.DSMT4">
                  <p:embed/>
                  <p:pic>
                    <p:nvPicPr>
                      <p:cNvPr id="0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91"/>
                        <a:ext cx="469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Gerade Verbindung mit Pfeil 10"/>
          <p:cNvCxnSpPr/>
          <p:nvPr/>
        </p:nvCxnSpPr>
        <p:spPr>
          <a:xfrm>
            <a:off x="6046834" y="3717032"/>
            <a:ext cx="6133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>
            <a:off x="5364088" y="3717032"/>
            <a:ext cx="68274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6660232" y="3717032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6702980" y="3444688"/>
            <a:ext cx="30669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b="0" i="1" dirty="0" err="1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t</a:t>
            </a:r>
            <a:r>
              <a:rPr lang="en-US" sz="1400" b="0" i="1" baseline="-25000" dirty="0" err="1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e</a:t>
            </a:r>
            <a:endParaRPr lang="en-US" sz="1400" b="0" i="1" baseline="-25000" dirty="0" smtClean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6176979" y="3443546"/>
            <a:ext cx="30669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b="0" i="1" dirty="0" err="1" smtClean="0">
                <a:latin typeface="Calibri" panose="020F0502020204030204" pitchFamily="34" charset="0"/>
              </a:rPr>
              <a:t>t</a:t>
            </a:r>
            <a:r>
              <a:rPr lang="en-US" sz="1400" b="0" i="1" baseline="-25000" dirty="0" err="1" smtClean="0">
                <a:latin typeface="Calibri" panose="020F0502020204030204" pitchFamily="34" charset="0"/>
              </a:rPr>
              <a:t>k</a:t>
            </a:r>
            <a:endParaRPr lang="en-US" sz="1400" b="0" i="1" baseline="-25000" dirty="0" smtClean="0">
              <a:latin typeface="Calibri" panose="020F0502020204030204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5580112" y="3443630"/>
            <a:ext cx="30669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b="0" i="1" dirty="0" err="1" smtClean="0">
                <a:latin typeface="Calibri" panose="020F0502020204030204" pitchFamily="34" charset="0"/>
              </a:rPr>
              <a:t>t</a:t>
            </a:r>
            <a:r>
              <a:rPr lang="en-US" sz="1400" b="0" i="1" baseline="-25000" dirty="0" err="1" smtClean="0">
                <a:latin typeface="Calibri" panose="020F0502020204030204" pitchFamily="34" charset="0"/>
              </a:rPr>
              <a:t>k</a:t>
            </a:r>
            <a:endParaRPr lang="en-US" sz="1400" b="0" i="1" baseline="-25000" dirty="0" smtClean="0">
              <a:latin typeface="Calibri" panose="020F0502020204030204" pitchFamily="34" charset="0"/>
            </a:endParaRPr>
          </a:p>
        </p:txBody>
      </p:sp>
      <p:grpSp>
        <p:nvGrpSpPr>
          <p:cNvPr id="58" name="Group 9"/>
          <p:cNvGrpSpPr/>
          <p:nvPr/>
        </p:nvGrpSpPr>
        <p:grpSpPr>
          <a:xfrm>
            <a:off x="6012160" y="4509120"/>
            <a:ext cx="2520280" cy="360040"/>
            <a:chOff x="5004048" y="1484784"/>
            <a:chExt cx="2520280" cy="360040"/>
          </a:xfrm>
        </p:grpSpPr>
        <p:sp>
          <p:nvSpPr>
            <p:cNvPr id="59" name="Rectangle 4"/>
            <p:cNvSpPr/>
            <p:nvPr/>
          </p:nvSpPr>
          <p:spPr>
            <a:xfrm>
              <a:off x="500404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Rectangle 29"/>
            <p:cNvSpPr/>
            <p:nvPr/>
          </p:nvSpPr>
          <p:spPr>
            <a:xfrm>
              <a:off x="536408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" name="Rectangle 30"/>
            <p:cNvSpPr/>
            <p:nvPr/>
          </p:nvSpPr>
          <p:spPr>
            <a:xfrm>
              <a:off x="572412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2" name="Rectangle 31"/>
            <p:cNvSpPr/>
            <p:nvPr/>
          </p:nvSpPr>
          <p:spPr>
            <a:xfrm>
              <a:off x="608416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Rectangle 32"/>
            <p:cNvSpPr/>
            <p:nvPr/>
          </p:nvSpPr>
          <p:spPr>
            <a:xfrm>
              <a:off x="644420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4" name="Rectangle 33"/>
            <p:cNvSpPr/>
            <p:nvPr/>
          </p:nvSpPr>
          <p:spPr>
            <a:xfrm>
              <a:off x="680424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" name="Rectangle 34"/>
            <p:cNvSpPr/>
            <p:nvPr/>
          </p:nvSpPr>
          <p:spPr>
            <a:xfrm>
              <a:off x="716428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6" name="Down Arrow 1"/>
          <p:cNvSpPr/>
          <p:nvPr/>
        </p:nvSpPr>
        <p:spPr>
          <a:xfrm>
            <a:off x="6480119" y="4952948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Down Arrow 1"/>
          <p:cNvSpPr/>
          <p:nvPr/>
        </p:nvSpPr>
        <p:spPr>
          <a:xfrm>
            <a:off x="7588357" y="4934454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72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6" grpId="0"/>
      <p:bldP spid="57" grpId="0"/>
      <p:bldP spid="66" grpId="0" animBg="1"/>
      <p:bldP spid="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Motivation</a:t>
            </a:r>
            <a:endParaRPr lang="en-AU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/>
              <a:t>Reading efficiency of time and </a:t>
            </a:r>
            <a:r>
              <a:rPr lang="en-US" sz="1600" dirty="0" smtClean="0"/>
              <a:t>collision recovery system: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                      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400" dirty="0" smtClean="0"/>
              <a:t>Where: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latin typeface="+mn-lt"/>
              </a:rPr>
              <a:t>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</a:t>
            </a: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403319"/>
              </p:ext>
            </p:extLst>
          </p:nvPr>
        </p:nvGraphicFramePr>
        <p:xfrm>
          <a:off x="1547664" y="1490674"/>
          <a:ext cx="1402712" cy="7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5" name="Equation" r:id="rId4" imgW="1282680" imgH="647640" progId="Equation.DSMT4">
                  <p:embed/>
                </p:oleObj>
              </mc:Choice>
              <mc:Fallback>
                <p:oleObj name="Equation" r:id="rId4" imgW="128268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7664" y="1490674"/>
                        <a:ext cx="1402712" cy="70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own Arrow 1"/>
          <p:cNvSpPr/>
          <p:nvPr/>
        </p:nvSpPr>
        <p:spPr>
          <a:xfrm>
            <a:off x="5868144" y="1863318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2" name="Group 31"/>
          <p:cNvGrpSpPr/>
          <p:nvPr/>
        </p:nvGrpSpPr>
        <p:grpSpPr>
          <a:xfrm>
            <a:off x="5004048" y="2276872"/>
            <a:ext cx="3600400" cy="360040"/>
            <a:chOff x="4572000" y="3068960"/>
            <a:chExt cx="3600400" cy="360040"/>
          </a:xfrm>
        </p:grpSpPr>
        <p:sp>
          <p:nvSpPr>
            <p:cNvPr id="33" name="Rectangle 32"/>
            <p:cNvSpPr/>
            <p:nvPr/>
          </p:nvSpPr>
          <p:spPr>
            <a:xfrm>
              <a:off x="4572000" y="3068960"/>
              <a:ext cx="648072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20072" y="3068960"/>
              <a:ext cx="648072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68144" y="3068960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28184" y="3068960"/>
              <a:ext cx="576064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804248" y="3068960"/>
              <a:ext cx="648072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452320" y="3068960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812360" y="3068960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08" y="3167998"/>
            <a:ext cx="5436096" cy="3069314"/>
          </a:xfrm>
          <a:prstGeom prst="rect">
            <a:avLst/>
          </a:prstGeom>
        </p:spPr>
      </p:pic>
      <p:cxnSp>
        <p:nvCxnSpPr>
          <p:cNvPr id="42" name="Gerade Verbindung mit Pfeil 41"/>
          <p:cNvCxnSpPr/>
          <p:nvPr/>
        </p:nvCxnSpPr>
        <p:spPr>
          <a:xfrm flipV="1">
            <a:off x="5087709" y="3913311"/>
            <a:ext cx="3657" cy="78934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5087709" y="3501008"/>
            <a:ext cx="0" cy="41230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5148064" y="3573016"/>
            <a:ext cx="53758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MAC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5155379" y="4223288"/>
            <a:ext cx="47801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PHY</a:t>
            </a:r>
          </a:p>
        </p:txBody>
      </p:sp>
      <p:sp>
        <p:nvSpPr>
          <p:cNvPr id="52" name="Down Arrow 1"/>
          <p:cNvSpPr/>
          <p:nvPr/>
        </p:nvSpPr>
        <p:spPr>
          <a:xfrm>
            <a:off x="7444341" y="1844824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533373"/>
              </p:ext>
            </p:extLst>
          </p:nvPr>
        </p:nvGraphicFramePr>
        <p:xfrm>
          <a:off x="906463" y="2420887"/>
          <a:ext cx="1577305" cy="45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6" name="Equation" r:id="rId7" imgW="1663700" imgH="482600" progId="Equation.DSMT4">
                  <p:embed/>
                </p:oleObj>
              </mc:Choice>
              <mc:Fallback>
                <p:oleObj name="Equation" r:id="rId7" imgW="1663700" imgH="482600" progId="Equation.DSMT4">
                  <p:embed/>
                  <p:pic>
                    <p:nvPicPr>
                      <p:cNvPr id="0" name="Objek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2420887"/>
                        <a:ext cx="1577305" cy="456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19"/>
          <p:cNvGrpSpPr/>
          <p:nvPr/>
        </p:nvGrpSpPr>
        <p:grpSpPr>
          <a:xfrm>
            <a:off x="4978664" y="1406063"/>
            <a:ext cx="3600400" cy="360040"/>
            <a:chOff x="4572000" y="3068960"/>
            <a:chExt cx="3600400" cy="360040"/>
          </a:xfrm>
        </p:grpSpPr>
        <p:sp>
          <p:nvSpPr>
            <p:cNvPr id="57" name="Rectangle 20"/>
            <p:cNvSpPr/>
            <p:nvPr/>
          </p:nvSpPr>
          <p:spPr>
            <a:xfrm>
              <a:off x="4572000" y="3068960"/>
              <a:ext cx="648072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" name="Rectangle 22"/>
            <p:cNvSpPr/>
            <p:nvPr/>
          </p:nvSpPr>
          <p:spPr>
            <a:xfrm>
              <a:off x="5220072" y="306896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9" name="Rectangle 23"/>
            <p:cNvSpPr/>
            <p:nvPr/>
          </p:nvSpPr>
          <p:spPr>
            <a:xfrm>
              <a:off x="5868144" y="3068960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Rectangle 27"/>
            <p:cNvSpPr/>
            <p:nvPr/>
          </p:nvSpPr>
          <p:spPr>
            <a:xfrm>
              <a:off x="6228184" y="3068960"/>
              <a:ext cx="576064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" name="Rectangle 28"/>
            <p:cNvSpPr/>
            <p:nvPr/>
          </p:nvSpPr>
          <p:spPr>
            <a:xfrm>
              <a:off x="6804248" y="306896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2" name="Rectangle 29"/>
            <p:cNvSpPr/>
            <p:nvPr/>
          </p:nvSpPr>
          <p:spPr>
            <a:xfrm>
              <a:off x="7452320" y="3068960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Rectangle 30"/>
            <p:cNvSpPr/>
            <p:nvPr/>
          </p:nvSpPr>
          <p:spPr>
            <a:xfrm>
              <a:off x="7812360" y="3068960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31" name="Grafik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25" y="4869160"/>
            <a:ext cx="300320" cy="469556"/>
          </a:xfrm>
          <a:prstGeom prst="rect">
            <a:avLst/>
          </a:prstGeom>
        </p:spPr>
      </p:pic>
      <p:sp>
        <p:nvSpPr>
          <p:cNvPr id="40" name="Textfeld 9"/>
          <p:cNvSpPr txBox="1"/>
          <p:nvPr/>
        </p:nvSpPr>
        <p:spPr>
          <a:xfrm>
            <a:off x="395536" y="4997713"/>
            <a:ext cx="309634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How can we get the optimum frame length? </a:t>
            </a:r>
            <a:endParaRPr lang="en-US" sz="1600" b="0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>
            <a:off x="4644008" y="4653136"/>
            <a:ext cx="44370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4644008" y="3501008"/>
            <a:ext cx="0" cy="11521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4715060" y="4377176"/>
            <a:ext cx="36099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l-GR" sz="1400" b="0" dirty="0" smtClean="0">
                <a:latin typeface="Calibri" panose="020F0502020204030204" pitchFamily="34" charset="0"/>
              </a:rPr>
              <a:t>Δ</a:t>
            </a:r>
            <a:r>
              <a:rPr lang="de-DE" sz="1400" b="0" dirty="0" smtClean="0">
                <a:latin typeface="Calibri" panose="020F0502020204030204" pitchFamily="34" charset="0"/>
              </a:rPr>
              <a:t>L</a:t>
            </a:r>
            <a:endParaRPr lang="en-US" sz="1400" b="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17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0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alibri" panose="020F0502020204030204" pitchFamily="34" charset="0"/>
              </a:rPr>
              <a:t>Agenda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8000" y="1988840"/>
            <a:ext cx="8568000" cy="3916680"/>
          </a:xfrm>
        </p:spPr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/>
              <a:t>Numerical method for optimum frame length calculation.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The proposed closed </a:t>
            </a:r>
            <a:r>
              <a:rPr lang="en-US" dirty="0"/>
              <a:t>form </a:t>
            </a:r>
            <a:r>
              <a:rPr lang="en-US" dirty="0" smtClean="0"/>
              <a:t>frame length for: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/>
              <a:t>Time aware system.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/>
              <a:t>Time and collision recovery aware system.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/>
              <a:t>Multiple collision recovery coefficients  aware system.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/>
              <a:t>Time and Multiple collision recovery coefficients system.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Simulation results and conclusions.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Time plan and </a:t>
            </a:r>
            <a:r>
              <a:rPr lang="en-US" dirty="0"/>
              <a:t>f</a:t>
            </a:r>
            <a:r>
              <a:rPr lang="en-US" dirty="0" smtClean="0"/>
              <a:t>uture work.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268288" indent="-268288">
              <a:lnSpc>
                <a:spcPct val="15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9086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Numerical </a:t>
            </a:r>
            <a:r>
              <a:rPr lang="en-US" dirty="0" smtClean="0"/>
              <a:t>Method </a:t>
            </a:r>
            <a:r>
              <a:rPr lang="en-US" dirty="0"/>
              <a:t>for </a:t>
            </a:r>
            <a:r>
              <a:rPr lang="en-US" dirty="0" smtClean="0"/>
              <a:t>Optimum Frame Length Calculation</a:t>
            </a:r>
            <a:endParaRPr lang="en-AU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The optimum frame length: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/>
              <a:t>Multi-dimensional look up </a:t>
            </a:r>
            <a:r>
              <a:rPr lang="en-US" sz="1600" dirty="0" smtClean="0"/>
              <a:t>table.</a:t>
            </a:r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latin typeface="+mn-lt"/>
              </a:rPr>
              <a:t>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</a:t>
            </a: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190489"/>
              </p:ext>
            </p:extLst>
          </p:nvPr>
        </p:nvGraphicFramePr>
        <p:xfrm>
          <a:off x="971600" y="2492896"/>
          <a:ext cx="1216135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6" name="Equation" r:id="rId4" imgW="965160" imgH="228600" progId="Equation.DSMT4">
                  <p:embed/>
                </p:oleObj>
              </mc:Choice>
              <mc:Fallback>
                <p:oleObj name="Equation" r:id="rId4" imgW="965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2492896"/>
                        <a:ext cx="1216135" cy="28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k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618406"/>
              </p:ext>
            </p:extLst>
          </p:nvPr>
        </p:nvGraphicFramePr>
        <p:xfrm>
          <a:off x="827584" y="1550817"/>
          <a:ext cx="1440160" cy="314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7" name="Equation" r:id="rId6" imgW="1104840" imgH="241200" progId="Equation.DSMT4">
                  <p:embed/>
                </p:oleObj>
              </mc:Choice>
              <mc:Fallback>
                <p:oleObj name="Equation" r:id="rId6" imgW="1104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7584" y="1550817"/>
                        <a:ext cx="1440160" cy="314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225716"/>
            <a:ext cx="5292080" cy="2988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932040" y="5157192"/>
            <a:ext cx="100811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b="0" i="1" dirty="0" err="1" smtClean="0">
                <a:latin typeface="Calibri" panose="020F0502020204030204" pitchFamily="34" charset="0"/>
              </a:rPr>
              <a:t>L</a:t>
            </a:r>
            <a:r>
              <a:rPr lang="en-US" sz="1400" b="0" baseline="-25000" dirty="0" err="1" smtClean="0">
                <a:latin typeface="Calibri" panose="020F0502020204030204" pitchFamily="34" charset="0"/>
              </a:rPr>
              <a:t>opt</a:t>
            </a:r>
            <a:r>
              <a:rPr lang="en-US" sz="1400" b="0" baseline="-25000" dirty="0" smtClean="0">
                <a:latin typeface="Calibri" panose="020F0502020204030204" pitchFamily="34" charset="0"/>
              </a:rPr>
              <a:t>=</a:t>
            </a:r>
            <a:r>
              <a:rPr lang="en-US" sz="1400" b="0" dirty="0" smtClean="0">
                <a:latin typeface="Calibri" panose="020F0502020204030204" pitchFamily="34" charset="0"/>
              </a:rPr>
              <a:t>0.52</a:t>
            </a:r>
          </a:p>
        </p:txBody>
      </p:sp>
      <p:cxnSp>
        <p:nvCxnSpPr>
          <p:cNvPr id="12" name="Gerade Verbindung 11"/>
          <p:cNvCxnSpPr/>
          <p:nvPr/>
        </p:nvCxnSpPr>
        <p:spPr>
          <a:xfrm>
            <a:off x="4716016" y="3573016"/>
            <a:ext cx="7315" cy="23042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4967473" y="5129074"/>
            <a:ext cx="72008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 Verbindung mit Pfeil 18"/>
          <p:cNvCxnSpPr>
            <a:stCxn id="17" idx="3"/>
          </p:cNvCxnSpPr>
          <p:nvPr/>
        </p:nvCxnSpPr>
        <p:spPr>
          <a:xfrm flipH="1">
            <a:off x="4723331" y="5436387"/>
            <a:ext cx="349595" cy="4408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56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Numerical </a:t>
            </a:r>
            <a:r>
              <a:rPr lang="en-US" dirty="0" smtClean="0"/>
              <a:t>Method </a:t>
            </a:r>
            <a:r>
              <a:rPr lang="en-US" dirty="0"/>
              <a:t>for </a:t>
            </a:r>
            <a:r>
              <a:rPr lang="en-US" dirty="0" smtClean="0"/>
              <a:t>Optimum Frame Length Calculation</a:t>
            </a:r>
            <a:endParaRPr lang="en-AU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The optimum frame length: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/>
              <a:t>Multi-dimensional look up </a:t>
            </a:r>
            <a:r>
              <a:rPr lang="en-US" sz="1600" dirty="0" smtClean="0"/>
              <a:t>table:</a:t>
            </a:r>
          </a:p>
          <a:p>
            <a:endParaRPr lang="en-US" sz="1600" dirty="0"/>
          </a:p>
          <a:p>
            <a:pPr marL="523875" lvl="1" indent="-342900">
              <a:buFont typeface="+mj-lt"/>
              <a:buAutoNum type="arabicPeriod"/>
            </a:pPr>
            <a:r>
              <a:rPr lang="en-US" sz="1600" dirty="0"/>
              <a:t>Slots durations constant </a:t>
            </a:r>
            <a:r>
              <a:rPr lang="en-US" sz="1600" i="1" dirty="0"/>
              <a:t>C</a:t>
            </a:r>
            <a:r>
              <a:rPr lang="en-US" sz="1600" i="1" baseline="-25000" dirty="0"/>
              <a:t>t 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latin typeface="+mn-lt"/>
              </a:rPr>
              <a:t>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</a:t>
            </a: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734637"/>
              </p:ext>
            </p:extLst>
          </p:nvPr>
        </p:nvGraphicFramePr>
        <p:xfrm>
          <a:off x="971600" y="2492896"/>
          <a:ext cx="1216135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4" name="Equation" r:id="rId4" imgW="965160" imgH="228600" progId="Equation.DSMT4">
                  <p:embed/>
                </p:oleObj>
              </mc:Choice>
              <mc:Fallback>
                <p:oleObj name="Equation" r:id="rId4" imgW="965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2492896"/>
                        <a:ext cx="1216135" cy="28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k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622731"/>
              </p:ext>
            </p:extLst>
          </p:nvPr>
        </p:nvGraphicFramePr>
        <p:xfrm>
          <a:off x="827584" y="1550817"/>
          <a:ext cx="1440160" cy="314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5" name="Equation" r:id="rId6" imgW="1104840" imgH="241200" progId="Equation.DSMT4">
                  <p:embed/>
                </p:oleObj>
              </mc:Choice>
              <mc:Fallback>
                <p:oleObj name="Equation" r:id="rId6" imgW="1104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7584" y="1550817"/>
                        <a:ext cx="1440160" cy="314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717594"/>
              </p:ext>
            </p:extLst>
          </p:nvPr>
        </p:nvGraphicFramePr>
        <p:xfrm>
          <a:off x="4427984" y="2060844"/>
          <a:ext cx="4536504" cy="39856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34126"/>
                <a:gridCol w="1134126"/>
                <a:gridCol w="972108"/>
                <a:gridCol w="1296144"/>
              </a:tblGrid>
              <a:tr h="2344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Divided Ratio: </a:t>
                      </a:r>
                      <a:r>
                        <a:rPr lang="en-US" sz="800" b="0" i="1" dirty="0" smtClean="0">
                          <a:latin typeface="+mn-lt"/>
                        </a:rPr>
                        <a:t>DR</a:t>
                      </a:r>
                      <a:endParaRPr lang="en-US" sz="800" b="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Modulation: </a:t>
                      </a:r>
                      <a:r>
                        <a:rPr lang="en-US" sz="800" b="0" i="1" dirty="0" smtClean="0">
                          <a:latin typeface="+mn-lt"/>
                        </a:rPr>
                        <a:t>M</a:t>
                      </a:r>
                      <a:endParaRPr lang="en-US" sz="800" b="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Pilot</a:t>
                      </a:r>
                      <a:r>
                        <a:rPr lang="en-US" sz="8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Length</a:t>
                      </a:r>
                      <a:r>
                        <a:rPr lang="en-US" sz="800" baseline="0" dirty="0" smtClean="0"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en-US" sz="800" b="0" i="1" baseline="0" dirty="0" smtClean="0">
                          <a:latin typeface="+mn-lt"/>
                        </a:rPr>
                        <a:t>X</a:t>
                      </a:r>
                      <a:endParaRPr lang="en-US" sz="800" b="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Slots Duration Constant </a:t>
                      </a:r>
                      <a:r>
                        <a:rPr lang="en-US" sz="800" b="0" i="1" dirty="0" smtClean="0">
                          <a:latin typeface="+mn-lt"/>
                        </a:rPr>
                        <a:t>C</a:t>
                      </a:r>
                      <a:r>
                        <a:rPr lang="en-US" sz="800" b="0" i="1" baseline="-25000" dirty="0" smtClean="0">
                          <a:latin typeface="+mn-lt"/>
                        </a:rPr>
                        <a:t>t</a:t>
                      </a:r>
                      <a:endParaRPr lang="en-US" sz="800" b="0" i="1" baseline="-25000" dirty="0">
                        <a:latin typeface="+mn-lt"/>
                      </a:endParaRPr>
                    </a:p>
                  </a:txBody>
                  <a:tcPr anchor="ctr"/>
                </a:tc>
              </a:tr>
              <a:tr h="234452">
                <a:tc rowSpan="8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8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0.5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344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12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0.4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34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0.35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34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16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0.3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34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0.25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34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16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0.23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34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8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0.2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344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16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0.15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</a:tr>
              <a:tr h="234452">
                <a:tc rowSpan="8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64/3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0.7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0000">
                        <a:alpha val="20000"/>
                      </a:srgbClr>
                    </a:solidFill>
                  </a:tcPr>
                </a:tc>
              </a:tr>
              <a:tr h="234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12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0.6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34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0.5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34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16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0.45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34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0.4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34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16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0.35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34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8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0.3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344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16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0.25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609868"/>
              </p:ext>
            </p:extLst>
          </p:nvPr>
        </p:nvGraphicFramePr>
        <p:xfrm>
          <a:off x="720143" y="3177543"/>
          <a:ext cx="307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6" name="Equation" r:id="rId8" imgW="3073320" imgH="838080" progId="Equation.DSMT4">
                  <p:embed/>
                </p:oleObj>
              </mc:Choice>
              <mc:Fallback>
                <p:oleObj name="Equation" r:id="rId8" imgW="307332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0143" y="3177543"/>
                        <a:ext cx="30734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5508104" y="1650286"/>
            <a:ext cx="2416367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1E64"/>
                </a:solidFill>
                <a:latin typeface="Calibri" panose="020F0502020204030204" pitchFamily="34" charset="0"/>
              </a:rPr>
              <a:t>EPCglobal</a:t>
            </a:r>
            <a:r>
              <a:rPr lang="en-US" sz="1600" dirty="0">
                <a:solidFill>
                  <a:srgbClr val="001E64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rgbClr val="001E64"/>
                </a:solidFill>
                <a:latin typeface="Calibri" panose="020F0502020204030204" pitchFamily="34" charset="0"/>
              </a:rPr>
              <a:t>C1G2 Standards</a:t>
            </a:r>
            <a:endParaRPr lang="en-US" sz="1600" dirty="0">
              <a:solidFill>
                <a:srgbClr val="001E64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Numerical </a:t>
            </a:r>
            <a:r>
              <a:rPr lang="en-US" dirty="0" smtClean="0"/>
              <a:t>Method </a:t>
            </a:r>
            <a:r>
              <a:rPr lang="en-US" dirty="0"/>
              <a:t>for </a:t>
            </a:r>
            <a:r>
              <a:rPr lang="en-US" dirty="0" smtClean="0"/>
              <a:t>Optimum Frame Length Calculation</a:t>
            </a:r>
            <a:endParaRPr lang="en-AU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4356008" cy="5139264"/>
          </a:xfrm>
        </p:spPr>
        <p:txBody>
          <a:bodyPr/>
          <a:lstStyle/>
          <a:p>
            <a:r>
              <a:rPr lang="en-US" sz="1600" dirty="0" smtClean="0"/>
              <a:t>The optimum frame length: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/>
              <a:t>Multi-dimensional look up </a:t>
            </a:r>
            <a:r>
              <a:rPr lang="en-US" sz="1600" dirty="0" smtClean="0"/>
              <a:t>table:</a:t>
            </a:r>
          </a:p>
          <a:p>
            <a:endParaRPr lang="en-US" sz="1600" dirty="0"/>
          </a:p>
          <a:p>
            <a:pPr marL="523875" lvl="1" indent="-342900">
              <a:buFont typeface="+mj-lt"/>
              <a:buAutoNum type="arabicPeriod"/>
            </a:pPr>
            <a:r>
              <a:rPr lang="en-US" sz="1600" dirty="0"/>
              <a:t>Slots durations constant </a:t>
            </a:r>
            <a:r>
              <a:rPr lang="en-US" sz="1600" i="1" dirty="0"/>
              <a:t>C</a:t>
            </a:r>
            <a:r>
              <a:rPr lang="en-US" sz="1600" i="1" baseline="-25000" dirty="0"/>
              <a:t>t </a:t>
            </a:r>
            <a:r>
              <a:rPr lang="en-US" sz="1600" dirty="0" smtClean="0"/>
              <a:t>: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marL="523875" lvl="1" indent="-342900">
              <a:buFont typeface="+mj-lt"/>
              <a:buAutoNum type="arabicPeriod" startAt="2"/>
            </a:pPr>
            <a:r>
              <a:rPr lang="en-US" sz="1600" dirty="0"/>
              <a:t>Collision recovery coefficients </a:t>
            </a:r>
            <a:r>
              <a:rPr lang="el-GR" sz="1600" i="1" dirty="0"/>
              <a:t>α</a:t>
            </a:r>
            <a:r>
              <a:rPr lang="de-DE" sz="1600" i="1" baseline="-25000" dirty="0"/>
              <a:t>i</a:t>
            </a:r>
            <a:r>
              <a:rPr lang="de-DE" sz="1600" dirty="0" smtClean="0"/>
              <a:t>:</a:t>
            </a:r>
          </a:p>
          <a:p>
            <a:pPr lvl="2"/>
            <a:r>
              <a:rPr lang="en-US" sz="1400" dirty="0" smtClean="0"/>
              <a:t>The </a:t>
            </a:r>
            <a:r>
              <a:rPr lang="en-US" sz="1400" dirty="0"/>
              <a:t>probability of successful collision recovery (PHY-work</a:t>
            </a:r>
            <a:r>
              <a:rPr lang="en-US" sz="1400" dirty="0" smtClean="0"/>
              <a:t>).</a:t>
            </a:r>
          </a:p>
          <a:p>
            <a:pPr lvl="2"/>
            <a:r>
              <a:rPr lang="en-US" sz="1400" dirty="0" smtClean="0"/>
              <a:t>According to the practical measurements, the SNR </a:t>
            </a:r>
            <a:r>
              <a:rPr lang="en-US" sz="1400" dirty="0"/>
              <a:t>for successful slots varies between 4 to 12 </a:t>
            </a:r>
            <a:r>
              <a:rPr lang="en-US" sz="1400" dirty="0" err="1"/>
              <a:t>dB.</a:t>
            </a:r>
            <a:endParaRPr lang="en-US" sz="1400" dirty="0"/>
          </a:p>
          <a:p>
            <a:pPr lvl="2"/>
            <a:endParaRPr lang="en-US" sz="1600" dirty="0"/>
          </a:p>
          <a:p>
            <a:pPr lvl="1"/>
            <a:endParaRPr lang="de-DE" sz="1600" dirty="0" smtClean="0"/>
          </a:p>
          <a:p>
            <a:pPr lvl="1"/>
            <a:endParaRPr lang="de-DE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latin typeface="+mn-lt"/>
              </a:rPr>
              <a:t>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</a:t>
            </a: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277764"/>
              </p:ext>
            </p:extLst>
          </p:nvPr>
        </p:nvGraphicFramePr>
        <p:xfrm>
          <a:off x="971600" y="2492896"/>
          <a:ext cx="1216135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95" name="Equation" r:id="rId4" imgW="965160" imgH="228600" progId="Equation.DSMT4">
                  <p:embed/>
                </p:oleObj>
              </mc:Choice>
              <mc:Fallback>
                <p:oleObj name="Equation" r:id="rId4" imgW="965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2492896"/>
                        <a:ext cx="1216135" cy="28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k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235321"/>
              </p:ext>
            </p:extLst>
          </p:nvPr>
        </p:nvGraphicFramePr>
        <p:xfrm>
          <a:off x="827584" y="1550817"/>
          <a:ext cx="1440160" cy="314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96" name="Equation" r:id="rId6" imgW="1104840" imgH="241200" progId="Equation.DSMT4">
                  <p:embed/>
                </p:oleObj>
              </mc:Choice>
              <mc:Fallback>
                <p:oleObj name="Equation" r:id="rId6" imgW="1104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7584" y="1550817"/>
                        <a:ext cx="1440160" cy="314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030365"/>
              </p:ext>
            </p:extLst>
          </p:nvPr>
        </p:nvGraphicFramePr>
        <p:xfrm>
          <a:off x="720143" y="3177543"/>
          <a:ext cx="307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97" name="Equation" r:id="rId8" imgW="3073320" imgH="838080" progId="Equation.DSMT4">
                  <p:embed/>
                </p:oleObj>
              </mc:Choice>
              <mc:Fallback>
                <p:oleObj name="Equation" r:id="rId8" imgW="307332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0143" y="3177543"/>
                        <a:ext cx="30734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4716016" y="3501008"/>
            <a:ext cx="4283968" cy="2655877"/>
            <a:chOff x="3275856" y="2924944"/>
            <a:chExt cx="5724128" cy="3231941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2924944"/>
              <a:ext cx="5724128" cy="3231941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/>
          </p:nvSpPr>
          <p:spPr>
            <a:xfrm>
              <a:off x="4716016" y="3011582"/>
              <a:ext cx="2088232" cy="2808312"/>
            </a:xfrm>
            <a:prstGeom prst="rect">
              <a:avLst/>
            </a:prstGeom>
            <a:solidFill>
              <a:schemeClr val="bg2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77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alibri" panose="020F0502020204030204" pitchFamily="34" charset="0"/>
              </a:rPr>
              <a:t>Agenda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8000" y="1988840"/>
            <a:ext cx="8568000" cy="3916680"/>
          </a:xfrm>
        </p:spPr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Numerical method for optimum frame length calculation.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The proposed closed </a:t>
            </a:r>
            <a:r>
              <a:rPr lang="en-US" dirty="0"/>
              <a:t>form </a:t>
            </a:r>
            <a:r>
              <a:rPr lang="en-US" dirty="0" smtClean="0"/>
              <a:t>frame length for: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 smtClean="0"/>
              <a:t>Time aware system</a:t>
            </a:r>
            <a:r>
              <a:rPr lang="en-US" dirty="0"/>
              <a:t>.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 smtClean="0"/>
              <a:t>Time and collision recovery aware system.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 smtClean="0"/>
              <a:t>Multiple collision recovery coefficients  aware system.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 smtClean="0"/>
              <a:t>Time and </a:t>
            </a:r>
            <a:r>
              <a:rPr lang="en-US" dirty="0"/>
              <a:t>Multiple collision recovery </a:t>
            </a:r>
            <a:r>
              <a:rPr lang="en-US" dirty="0" smtClean="0"/>
              <a:t>coefficients aware system.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/>
              <a:t>Simulation results </a:t>
            </a:r>
            <a:r>
              <a:rPr lang="en-US" dirty="0" smtClean="0"/>
              <a:t>and </a:t>
            </a:r>
            <a:r>
              <a:rPr lang="en-US" dirty="0"/>
              <a:t>conclusions.</a:t>
            </a:r>
            <a:endParaRPr lang="en-US" dirty="0" smtClean="0"/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Time plan and future work.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268288" indent="-268288">
              <a:lnSpc>
                <a:spcPct val="15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0479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ITTER@LEBFIGNUDCW0Y5HA" val="4765"/>
</p:tagLst>
</file>

<file path=ppt/theme/theme1.xml><?xml version="1.0" encoding="utf-8"?>
<a:theme xmlns:a="http://schemas.openxmlformats.org/drawingml/2006/main" name="LIKE 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none" rtlCol="0">
        <a:spAutoFit/>
      </a:bodyPr>
      <a:lstStyle>
        <a:defPPr>
          <a:defRPr sz="18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Vorlage_V5_2013_29_08</Template>
  <TotalTime>0</TotalTime>
  <Words>2021</Words>
  <Application>Microsoft Office PowerPoint</Application>
  <PresentationFormat>Bildschirmpräsentation (4:3)</PresentationFormat>
  <Paragraphs>553</Paragraphs>
  <Slides>28</Slides>
  <Notes>23</Notes>
  <HiddenSlides>0</HiddenSlides>
  <MMClips>0</MMClips>
  <ScaleCrop>false</ScaleCrop>
  <HeadingPairs>
    <vt:vector size="6" baseType="variant"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1" baseType="lpstr">
      <vt:lpstr>LIKE Vorlage</vt:lpstr>
      <vt:lpstr>Benutzerdefiniertes Design</vt:lpstr>
      <vt:lpstr>Equation</vt:lpstr>
      <vt:lpstr>PowerPoint-Präsentation</vt:lpstr>
      <vt:lpstr>Motivation</vt:lpstr>
      <vt:lpstr>Motivation</vt:lpstr>
      <vt:lpstr>Motivation</vt:lpstr>
      <vt:lpstr>Agenda</vt:lpstr>
      <vt:lpstr>Numerical Method for Optimum Frame Length Calculation</vt:lpstr>
      <vt:lpstr>Numerical Method for Optimum Frame Length Calculation</vt:lpstr>
      <vt:lpstr>Numerical Method for Optimum Frame Length Calculation</vt:lpstr>
      <vt:lpstr>Agenda</vt:lpstr>
      <vt:lpstr>Time Aware System</vt:lpstr>
      <vt:lpstr>Time and collision recovery aware system</vt:lpstr>
      <vt:lpstr>Multiple Collision Recovery Coefficients  Aware System</vt:lpstr>
      <vt:lpstr>Multiple Collision Recovery Coefficients  Aware System</vt:lpstr>
      <vt:lpstr>Multiple Collision Recovery Coefficients  Aware System</vt:lpstr>
      <vt:lpstr>Time and Multiple Collision Recovery Coefficients Aware System</vt:lpstr>
      <vt:lpstr>Agenda</vt:lpstr>
      <vt:lpstr>Simulation Results</vt:lpstr>
      <vt:lpstr>Simulation Results</vt:lpstr>
      <vt:lpstr>Simulation Results</vt:lpstr>
      <vt:lpstr>Simulation Results</vt:lpstr>
      <vt:lpstr>Conclusions</vt:lpstr>
      <vt:lpstr>Agenda</vt:lpstr>
      <vt:lpstr>Time Plan and Future Work</vt:lpstr>
      <vt:lpstr> Publications and Patents </vt:lpstr>
      <vt:lpstr> Publications and Patents </vt:lpstr>
      <vt:lpstr> Publications and Patents </vt:lpstr>
      <vt:lpstr> Challenging Questions!!! 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Hendrik Lieske</dc:creator>
  <cp:lastModifiedBy>Hazem Elsaid</cp:lastModifiedBy>
  <cp:revision>1038</cp:revision>
  <cp:lastPrinted>2014-09-18T10:48:48Z</cp:lastPrinted>
  <dcterms:created xsi:type="dcterms:W3CDTF">2013-08-29T10:54:12Z</dcterms:created>
  <dcterms:modified xsi:type="dcterms:W3CDTF">2015-12-29T10:14:09Z</dcterms:modified>
</cp:coreProperties>
</file>