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0"/>
  </p:notesMasterIdLst>
  <p:sldIdLst>
    <p:sldId id="262" r:id="rId2"/>
    <p:sldId id="265" r:id="rId3"/>
    <p:sldId id="331" r:id="rId4"/>
    <p:sldId id="332" r:id="rId5"/>
    <p:sldId id="339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266" r:id="rId14"/>
    <p:sldId id="267" r:id="rId15"/>
    <p:sldId id="268" r:id="rId16"/>
    <p:sldId id="269" r:id="rId17"/>
    <p:sldId id="270" r:id="rId18"/>
    <p:sldId id="314" r:id="rId19"/>
    <p:sldId id="341" r:id="rId20"/>
    <p:sldId id="321" r:id="rId21"/>
    <p:sldId id="344" r:id="rId22"/>
    <p:sldId id="346" r:id="rId23"/>
    <p:sldId id="327" r:id="rId24"/>
    <p:sldId id="345" r:id="rId25"/>
    <p:sldId id="342" r:id="rId26"/>
    <p:sldId id="343" r:id="rId27"/>
    <p:sldId id="330" r:id="rId28"/>
    <p:sldId id="308" r:id="rId29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A7D"/>
    <a:srgbClr val="FF6600"/>
    <a:srgbClr val="FCFBD9"/>
    <a:srgbClr val="FF9933"/>
    <a:srgbClr val="00CC00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8693" autoAdjust="0"/>
  </p:normalViewPr>
  <p:slideViewPr>
    <p:cSldViewPr showGuides="1">
      <p:cViewPr>
        <p:scale>
          <a:sx n="120" d="100"/>
          <a:sy n="120" d="100"/>
        </p:scale>
        <p:origin x="-822" y="-360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8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8BD5B1-5FCB-DE41-8FF4-A2661529DEA6}" type="datetimeFigureOut">
              <a:rPr lang="de-DE" smtClean="0"/>
              <a:pPr/>
              <a:t>20.06.2014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2091F0D-B63A-409A-BBB4-20B89184ED88}" type="datetime1">
              <a:rPr lang="en-US" smtClean="0"/>
              <a:pPr/>
              <a:t>6/20/2014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35830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0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1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  <p:sldLayoutId id="2147483801" r:id="rId9"/>
    <p:sldLayoutId id="214748380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04800" y="4191000"/>
            <a:ext cx="8659688" cy="190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Efficient RFID Tag Estimation Method </a:t>
            </a:r>
            <a:r>
              <a:rPr lang="en-US" dirty="0" smtClean="0"/>
              <a:t>Using Biased </a:t>
            </a:r>
            <a:r>
              <a:rPr lang="en-US" dirty="0" err="1"/>
              <a:t>Chebyshev</a:t>
            </a:r>
            <a:r>
              <a:rPr lang="en-US" dirty="0"/>
              <a:t> Inequality for Dynamic </a:t>
            </a:r>
            <a:r>
              <a:rPr lang="en-US" dirty="0" smtClean="0"/>
              <a:t>Frame Slotted </a:t>
            </a:r>
            <a:r>
              <a:rPr lang="en-US" dirty="0"/>
              <a:t>ALOHA</a:t>
            </a:r>
          </a:p>
          <a:p>
            <a:pPr algn="r"/>
            <a:endParaRPr lang="en-US" sz="1800" b="0" dirty="0" smtClean="0"/>
          </a:p>
          <a:p>
            <a:r>
              <a:rPr lang="en-US" sz="1800" b="0" dirty="0" smtClean="0"/>
              <a:t>Presented </a:t>
            </a:r>
            <a:r>
              <a:rPr lang="en-US" sz="1800" b="0" dirty="0" smtClean="0"/>
              <a:t>by: </a:t>
            </a:r>
            <a:r>
              <a:rPr lang="en-US" sz="1800" dirty="0" err="1" smtClean="0"/>
              <a:t>Hazem</a:t>
            </a:r>
            <a:r>
              <a:rPr lang="en-US" sz="1800" dirty="0" smtClean="0"/>
              <a:t> </a:t>
            </a:r>
            <a:r>
              <a:rPr lang="en-US" sz="1800" dirty="0" err="1"/>
              <a:t>Elsaid</a:t>
            </a:r>
            <a:endParaRPr lang="en-US" sz="1800" dirty="0"/>
          </a:p>
          <a:p>
            <a:pPr algn="r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164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714356"/>
            <a:ext cx="8215370" cy="498583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Types of tags in RFID Systems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28661" y="1407321"/>
          <a:ext cx="7786743" cy="3807629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595581"/>
                <a:gridCol w="2595581"/>
                <a:gridCol w="2595581"/>
              </a:tblGrid>
              <a:tr h="6186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Active Tags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Passive</a:t>
                      </a:r>
                      <a:r>
                        <a:rPr lang="de-DE" baseline="0" dirty="0" smtClean="0"/>
                        <a:t> Tags</a:t>
                      </a:r>
                      <a:endParaRPr lang="en-CA" dirty="0"/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Tag Power Source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Internal to the tag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Transferred from</a:t>
                      </a:r>
                      <a:r>
                        <a:rPr lang="de-DE" baseline="0" dirty="0" smtClean="0"/>
                        <a:t> reader using RF signal</a:t>
                      </a:r>
                      <a:endParaRPr lang="en-CA" dirty="0"/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Tag Battery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No</a:t>
                      </a:r>
                      <a:endParaRPr lang="en-CA" dirty="0"/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Avilability of Power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Continious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 reading range</a:t>
                      </a:r>
                      <a:endParaRPr lang="en-CA" dirty="0"/>
                    </a:p>
                  </a:txBody>
                  <a:tcPr anchor="ctr"/>
                </a:tc>
              </a:tr>
              <a:tr h="69289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Required Signal strength 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Very low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Very high</a:t>
                      </a:r>
                      <a:endParaRPr lang="en-CA" dirty="0"/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Reading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Up to 100 m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Up</a:t>
                      </a:r>
                      <a:r>
                        <a:rPr lang="de-DE" baseline="0" dirty="0" smtClean="0"/>
                        <a:t> to 10 m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9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714356"/>
            <a:ext cx="8215370" cy="498583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Types of tags in RFID Systems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61" y="1407321"/>
          <a:ext cx="7786743" cy="3807629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595581"/>
                <a:gridCol w="2595581"/>
                <a:gridCol w="2595581"/>
              </a:tblGrid>
              <a:tr h="6186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Active Tags 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Passive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Tags 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Tag Power Source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Internal to the tag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Transferred from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reader using RF signal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Tag Battery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Avilability of Power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Continious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In reading range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9289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Required Signal strength 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Very low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Very high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1866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Reading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Up to 100 m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Up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to 10 m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Introduction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Motivation</a:t>
            </a: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002060"/>
                </a:solidFill>
                <a:cs typeface="ＭＳ Ｐゴシック" pitchFamily="-110" charset="-128"/>
              </a:rPr>
              <a:t>Conclusion</a:t>
            </a: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3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1190554"/>
            <a:ext cx="8215370" cy="5057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Single Reader Vs. multiple passive tags.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7233106" y="5388506"/>
            <a:ext cx="1529894" cy="700250"/>
            <a:chOff x="7233106" y="5243585"/>
            <a:chExt cx="1529894" cy="860999"/>
          </a:xfrm>
        </p:grpSpPr>
        <p:sp>
          <p:nvSpPr>
            <p:cNvPr id="17" name="Textfeld 16"/>
            <p:cNvSpPr txBox="1"/>
            <p:nvPr/>
          </p:nvSpPr>
          <p:spPr>
            <a:xfrm>
              <a:off x="7614105" y="5650468"/>
              <a:ext cx="984705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Bogen 36"/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ogen 37"/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ogen 38"/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ogen 39"/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ogen 40"/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41"/>
          <p:cNvSpPr/>
          <p:nvPr/>
        </p:nvSpPr>
        <p:spPr>
          <a:xfrm rot="2809296">
            <a:off x="4822781" y="1222609"/>
            <a:ext cx="3105858" cy="30164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42"/>
          <p:cNvSpPr/>
          <p:nvPr/>
        </p:nvSpPr>
        <p:spPr>
          <a:xfrm rot="2804274">
            <a:off x="4627493" y="906495"/>
            <a:ext cx="4157098" cy="36551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5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1190554"/>
            <a:ext cx="8215370" cy="5057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Single Reader Vs. multiple passive tags.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7233106" y="5388512"/>
            <a:ext cx="1529894" cy="700246"/>
            <a:chOff x="7233106" y="5243585"/>
            <a:chExt cx="1529894" cy="860993"/>
          </a:xfrm>
        </p:grpSpPr>
        <p:sp>
          <p:nvSpPr>
            <p:cNvPr id="17" name="Textfeld 16"/>
            <p:cNvSpPr txBox="1"/>
            <p:nvPr/>
          </p:nvSpPr>
          <p:spPr>
            <a:xfrm>
              <a:off x="7614105" y="5650463"/>
              <a:ext cx="984705" cy="454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Successful</a:t>
            </a:r>
            <a:endParaRPr lang="en-US" sz="1200" b="1" dirty="0">
              <a:latin typeface="+mj-lt"/>
            </a:endParaRP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1190554"/>
            <a:ext cx="8215370" cy="5057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Single Reader Vs. multiple passive tags.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7233106" y="5388506"/>
            <a:ext cx="1529894" cy="700250"/>
            <a:chOff x="7233106" y="5243585"/>
            <a:chExt cx="1529894" cy="860999"/>
          </a:xfrm>
        </p:grpSpPr>
        <p:sp>
          <p:nvSpPr>
            <p:cNvPr id="16" name="Textfeld 15"/>
            <p:cNvSpPr txBox="1"/>
            <p:nvPr/>
          </p:nvSpPr>
          <p:spPr>
            <a:xfrm>
              <a:off x="7614105" y="5650468"/>
              <a:ext cx="984705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No Answer</a:t>
            </a:r>
            <a:endParaRPr lang="en-US" sz="1200" b="1" dirty="0">
              <a:latin typeface="+mj-lt"/>
            </a:endParaRP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1190554"/>
            <a:ext cx="8215370" cy="5057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Single Reader Vs. multiple passive tags.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Collision Problem.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7233106" y="5388506"/>
            <a:ext cx="1529894" cy="700250"/>
            <a:chOff x="7233106" y="5243585"/>
            <a:chExt cx="1529894" cy="860999"/>
          </a:xfrm>
        </p:grpSpPr>
        <p:sp>
          <p:nvSpPr>
            <p:cNvPr id="16" name="Textfeld 15"/>
            <p:cNvSpPr txBox="1"/>
            <p:nvPr/>
          </p:nvSpPr>
          <p:spPr>
            <a:xfrm>
              <a:off x="7614105" y="5650468"/>
              <a:ext cx="984705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5181600" y="1748135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Multiple answer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79512" y="1179466"/>
            <a:ext cx="8215370" cy="5057846"/>
          </a:xfrm>
        </p:spPr>
        <p:txBody>
          <a:bodyPr/>
          <a:lstStyle/>
          <a:p>
            <a:pPr lvl="1" algn="l"/>
            <a:r>
              <a:rPr lang="en-AU" sz="1400" b="1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Time is divided into equally sized frames, each tag can access only one slot per frame</a:t>
            </a:r>
            <a:r>
              <a:rPr lang="en-AU" sz="140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.</a:t>
            </a:r>
            <a:endParaRPr lang="en-AU" sz="140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6926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latin typeface="+mj-lt"/>
              </a:rPr>
              <a:t>Frame Slotted ALOHA</a:t>
            </a:r>
            <a:endParaRPr lang="de-DE" b="1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500174"/>
            <a:ext cx="6429421" cy="159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Untertitel 2"/>
          <p:cNvSpPr txBox="1">
            <a:spLocks/>
          </p:cNvSpPr>
          <p:nvPr/>
        </p:nvSpPr>
        <p:spPr>
          <a:xfrm>
            <a:off x="751016" y="3143248"/>
            <a:ext cx="8215370" cy="2571768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10" charset="-128"/>
              </a:rPr>
              <a:t>Number of idle slots: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+mj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1400" b="1" kern="0" dirty="0" smtClean="0">
                <a:solidFill>
                  <a:srgbClr val="002060"/>
                </a:solidFill>
                <a:latin typeface="+mj-lt"/>
                <a:ea typeface="ＭＳ Ｐゴシック" pitchFamily="-106" charset="-128"/>
                <a:cs typeface="ＭＳ Ｐゴシック" pitchFamily="-110" charset="-128"/>
              </a:rPr>
              <a:t>Number of Successful slots: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AU" sz="1400" b="1" kern="0" dirty="0" smtClean="0">
              <a:solidFill>
                <a:srgbClr val="002060"/>
              </a:solidFill>
              <a:latin typeface="+mj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AU" sz="1400" b="1" kern="0" dirty="0" smtClean="0">
              <a:solidFill>
                <a:srgbClr val="002060"/>
              </a:solidFill>
              <a:latin typeface="+mj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10" charset="-128"/>
              </a:rPr>
              <a:t>Number of collided slots: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ＭＳ Ｐゴシック" pitchFamily="-106" charset="-128"/>
              <a:cs typeface="ＭＳ Ｐゴシック" pitchFamily="-110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ＭＳ Ｐゴシック" pitchFamily="-106" charset="-128"/>
              <a:cs typeface="ＭＳ Ｐゴシック" pitchFamily="-110" charset="-128"/>
            </a:endParaRPr>
          </a:p>
        </p:txBody>
      </p:sp>
      <p:graphicFrame>
        <p:nvGraphicFramePr>
          <p:cNvPr id="1104" name="Object 80"/>
          <p:cNvGraphicFramePr>
            <a:graphicFrameLocks noChangeAspect="1"/>
          </p:cNvGraphicFramePr>
          <p:nvPr/>
        </p:nvGraphicFramePr>
        <p:xfrm>
          <a:off x="3428992" y="3302991"/>
          <a:ext cx="1218308" cy="6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5" imgW="914400" imgH="469800" progId="Equation.3">
                  <p:embed/>
                </p:oleObj>
              </mc:Choice>
              <mc:Fallback>
                <p:oleObj name="Equation" r:id="rId5" imgW="914400" imgH="4698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302991"/>
                        <a:ext cx="1218308" cy="6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" name="Object 81"/>
          <p:cNvGraphicFramePr>
            <a:graphicFrameLocks noChangeAspect="1"/>
          </p:cNvGraphicFramePr>
          <p:nvPr/>
        </p:nvGraphicFramePr>
        <p:xfrm>
          <a:off x="3428992" y="4143379"/>
          <a:ext cx="1285884" cy="617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7" imgW="977760" imgH="469800" progId="Equation.3">
                  <p:embed/>
                </p:oleObj>
              </mc:Choice>
              <mc:Fallback>
                <p:oleObj name="Equation" r:id="rId7" imgW="977760" imgH="469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143379"/>
                        <a:ext cx="1285884" cy="617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" name="Object 82"/>
          <p:cNvGraphicFramePr>
            <a:graphicFrameLocks noChangeAspect="1"/>
          </p:cNvGraphicFramePr>
          <p:nvPr/>
        </p:nvGraphicFramePr>
        <p:xfrm>
          <a:off x="3415221" y="5143512"/>
          <a:ext cx="1299655" cy="26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9" imgW="863280" imgH="177480" progId="Equation.3">
                  <p:embed/>
                </p:oleObj>
              </mc:Choice>
              <mc:Fallback>
                <p:oleObj name="Equation" r:id="rId9" imgW="863280" imgH="17748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221" y="5143512"/>
                        <a:ext cx="1299655" cy="26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29322" y="3261840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kern="0" dirty="0" smtClean="0">
                <a:solidFill>
                  <a:srgbClr val="002060"/>
                </a:solidFill>
                <a:latin typeface="+mj-lt"/>
                <a:ea typeface="ＭＳ Ｐゴシック" pitchFamily="-106" charset="-128"/>
                <a:cs typeface="ＭＳ Ｐゴシック" pitchFamily="-110" charset="-128"/>
              </a:rPr>
              <a:t>Where:</a:t>
            </a:r>
          </a:p>
          <a:p>
            <a:pPr>
              <a:buFont typeface="Arial" pitchFamily="34" charset="0"/>
              <a:buChar char="•"/>
            </a:pPr>
            <a:r>
              <a:rPr lang="de-DE" sz="1400" b="1" kern="0" dirty="0" smtClean="0">
                <a:solidFill>
                  <a:srgbClr val="002060"/>
                </a:solidFill>
                <a:latin typeface="+mj-lt"/>
                <a:ea typeface="ＭＳ Ｐゴシック" pitchFamily="-106" charset="-128"/>
                <a:cs typeface="ＭＳ Ｐゴシック" pitchFamily="-110" charset="-128"/>
              </a:rPr>
              <a:t> n: Number of Tags</a:t>
            </a:r>
          </a:p>
          <a:p>
            <a:pPr>
              <a:buFont typeface="Arial" pitchFamily="34" charset="0"/>
              <a:buChar char="•"/>
            </a:pPr>
            <a:r>
              <a:rPr lang="de-DE" sz="1400" b="1" kern="0" dirty="0" smtClean="0">
                <a:solidFill>
                  <a:srgbClr val="002060"/>
                </a:solidFill>
                <a:latin typeface="+mj-lt"/>
                <a:ea typeface="ＭＳ Ｐゴシック" pitchFamily="-106" charset="-128"/>
                <a:cs typeface="ＭＳ Ｐゴシック" pitchFamily="-110" charset="-128"/>
              </a:rPr>
              <a:t> L: Frame Length</a:t>
            </a:r>
            <a:endParaRPr lang="en-CA" sz="1400" b="1" kern="0" dirty="0" smtClean="0">
              <a:solidFill>
                <a:srgbClr val="002060"/>
              </a:solidFill>
              <a:latin typeface="+mj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6926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latin typeface="+mj-lt"/>
              </a:rPr>
              <a:t>Frame Slotted ALOHA</a:t>
            </a:r>
            <a:endParaRPr lang="de-DE" b="1" dirty="0">
              <a:latin typeface="+mj-lt"/>
            </a:endParaRPr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751016" y="1285860"/>
            <a:ext cx="8215370" cy="2571768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10" charset="-128"/>
              </a:rPr>
              <a:t>Reading </a:t>
            </a: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ＭＳ Ｐゴシック" pitchFamily="-110" charset="-128"/>
              </a:rPr>
              <a:t>efficiency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400" b="1" kern="0" dirty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For maximum reading efficiency: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1400" b="1" kern="0" dirty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                                                             </a:t>
            </a:r>
            <a:endParaRPr lang="en-AU" sz="1400" b="1" kern="0" dirty="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400" b="1" kern="0" dirty="0">
              <a:solidFill>
                <a:srgbClr val="002060"/>
              </a:solidFill>
              <a:latin typeface="+mn-lt"/>
              <a:ea typeface="ＭＳ Ｐゴシック" pitchFamily="-106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+mn-lt"/>
              <a:ea typeface="ＭＳ Ｐゴシック" pitchFamily="-106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400" b="1" kern="0" dirty="0">
              <a:solidFill>
                <a:srgbClr val="002060"/>
              </a:solidFill>
              <a:latin typeface="+mn-lt"/>
              <a:ea typeface="ＭＳ Ｐゴシック" pitchFamily="-106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kern="0" dirty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 </a:t>
            </a:r>
            <a:r>
              <a:rPr lang="en-US" sz="1400" b="1" kern="0" dirty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is unknown ???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214678" y="1643050"/>
          <a:ext cx="212383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4" imgW="1269720" imgH="469800" progId="Equation.3">
                  <p:embed/>
                </p:oleObj>
              </mc:Choice>
              <mc:Fallback>
                <p:oleObj name="Equation" r:id="rId4" imgW="12697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643050"/>
                        <a:ext cx="2123834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86072"/>
              </p:ext>
            </p:extLst>
          </p:nvPr>
        </p:nvGraphicFramePr>
        <p:xfrm>
          <a:off x="3303588" y="3319463"/>
          <a:ext cx="2339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Formel" r:id="rId6" imgW="1485720" imgH="228600" progId="Equation.3">
                  <p:embed/>
                </p:oleObj>
              </mc:Choice>
              <mc:Fallback>
                <p:oleObj name="Formel" r:id="rId6" imgW="14857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319463"/>
                        <a:ext cx="2339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101904" y="3143248"/>
            <a:ext cx="271464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Introduction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Motivation</a:t>
            </a: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002060"/>
                </a:solidFill>
                <a:cs typeface="ＭＳ Ｐゴシック" pitchFamily="-110" charset="-128"/>
              </a:rPr>
              <a:t>Conclusion</a:t>
            </a: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00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 smtClean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Introduction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Motivation</a:t>
            </a: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002060"/>
                </a:solidFill>
                <a:cs typeface="ＭＳ Ｐゴシック" pitchFamily="-110" charset="-128"/>
              </a:rPr>
              <a:t>Conclusion</a:t>
            </a: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Proposed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Biased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Chebyshev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Tag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8" name="Textfeld 5"/>
          <p:cNvSpPr txBox="1"/>
          <p:nvPr/>
        </p:nvSpPr>
        <p:spPr>
          <a:xfrm>
            <a:off x="395536" y="692696"/>
            <a:ext cx="68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>
                <a:latin typeface="+mj-lt"/>
              </a:rPr>
              <a:t>Classical</a:t>
            </a:r>
            <a:r>
              <a:rPr lang="de-DE" b="1" dirty="0" smtClean="0">
                <a:latin typeface="+mj-lt"/>
              </a:rPr>
              <a:t> </a:t>
            </a:r>
            <a:r>
              <a:rPr lang="de-DE" b="1" dirty="0" err="1" smtClean="0">
                <a:latin typeface="+mj-lt"/>
              </a:rPr>
              <a:t>Chebyshev</a:t>
            </a:r>
            <a:r>
              <a:rPr lang="de-DE" b="1" dirty="0" smtClean="0">
                <a:latin typeface="+mj-lt"/>
              </a:rPr>
              <a:t> </a:t>
            </a:r>
            <a:r>
              <a:rPr lang="de-DE" b="1" dirty="0" err="1" smtClean="0">
                <a:latin typeface="+mj-lt"/>
              </a:rPr>
              <a:t>Inequality</a:t>
            </a:r>
            <a:r>
              <a:rPr lang="de-DE" b="1" dirty="0" smtClean="0">
                <a:latin typeface="+mj-lt"/>
              </a:rPr>
              <a:t> Tag </a:t>
            </a:r>
            <a:r>
              <a:rPr lang="de-DE" b="1" dirty="0" err="1" smtClean="0">
                <a:latin typeface="+mj-lt"/>
              </a:rPr>
              <a:t>Estimation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19261"/>
              </p:ext>
            </p:extLst>
          </p:nvPr>
        </p:nvGraphicFramePr>
        <p:xfrm>
          <a:off x="1115616" y="1357313"/>
          <a:ext cx="62658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Equation" r:id="rId4" imgW="3200400" imgH="304560" progId="Equation.3">
                  <p:embed/>
                </p:oleObj>
              </mc:Choice>
              <mc:Fallback>
                <p:oleObj name="Equation" r:id="rId4" imgW="32004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57313"/>
                        <a:ext cx="62658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043608" y="2143116"/>
            <a:ext cx="4031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   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L is the frame length.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n is the number of tags to be estimated.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k is a constant &gt;1.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8293"/>
              </p:ext>
            </p:extLst>
          </p:nvPr>
        </p:nvGraphicFramePr>
        <p:xfrm>
          <a:off x="1344786" y="3429000"/>
          <a:ext cx="142489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2" name="Equation" r:id="rId6" imgW="1041120" imgH="469800" progId="Equation.3">
                  <p:embed/>
                </p:oleObj>
              </mc:Choice>
              <mc:Fallback>
                <p:oleObj name="Equation" r:id="rId6" imgW="104112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86" y="3429000"/>
                        <a:ext cx="1424898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72122"/>
              </p:ext>
            </p:extLst>
          </p:nvPr>
        </p:nvGraphicFramePr>
        <p:xfrm>
          <a:off x="1344785" y="4071942"/>
          <a:ext cx="152915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3" name="Equation" r:id="rId8" imgW="1117440" imgH="469800" progId="Equation.3">
                  <p:embed/>
                </p:oleObj>
              </mc:Choice>
              <mc:Fallback>
                <p:oleObj name="Equation" r:id="rId8" imgW="111744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85" y="4071942"/>
                        <a:ext cx="1529159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44684"/>
              </p:ext>
            </p:extLst>
          </p:nvPr>
        </p:nvGraphicFramePr>
        <p:xfrm>
          <a:off x="1344786" y="4714884"/>
          <a:ext cx="286717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4" name="Equation" r:id="rId10" imgW="2095200" imgH="469800" progId="Equation.3">
                  <p:embed/>
                </p:oleObj>
              </mc:Choice>
              <mc:Fallback>
                <p:oleObj name="Equation" r:id="rId10" imgW="209520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86" y="4714884"/>
                        <a:ext cx="2867174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val 53"/>
          <p:cNvSpPr/>
          <p:nvPr/>
        </p:nvSpPr>
        <p:spPr>
          <a:xfrm>
            <a:off x="4284265" y="1428736"/>
            <a:ext cx="35719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570149" y="1428736"/>
            <a:ext cx="35719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6856033" y="1428736"/>
            <a:ext cx="35719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5713025" y="3071810"/>
            <a:ext cx="3071834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5998777" y="3214686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idle, successful, collided slots form the last reading cycle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>
            <a:stCxn id="54" idx="5"/>
          </p:cNvCxnSpPr>
          <p:nvPr/>
        </p:nvCxnSpPr>
        <p:spPr>
          <a:xfrm>
            <a:off x="4589146" y="1794593"/>
            <a:ext cx="1766821" cy="14200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5641587" y="2071678"/>
            <a:ext cx="1285884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4"/>
            <a:endCxn id="59" idx="0"/>
          </p:cNvCxnSpPr>
          <p:nvPr/>
        </p:nvCxnSpPr>
        <p:spPr>
          <a:xfrm rot="16200000" flipH="1">
            <a:off x="6534562" y="2357430"/>
            <a:ext cx="121444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57" grpId="0" animBg="1"/>
      <p:bldP spid="58" grpId="0" animBg="1"/>
      <p:bldP spid="59" grpId="0" animBg="1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72505"/>
              </p:ext>
            </p:extLst>
          </p:nvPr>
        </p:nvGraphicFramePr>
        <p:xfrm>
          <a:off x="683568" y="764704"/>
          <a:ext cx="6524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Equation" r:id="rId4" imgW="3403440" imgH="304560" progId="Equation.3">
                  <p:embed/>
                </p:oleObj>
              </mc:Choice>
              <mc:Fallback>
                <p:oleObj name="Equation" r:id="rId4" imgW="34034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64704"/>
                        <a:ext cx="6524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708017" y="777389"/>
            <a:ext cx="35719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6588224" y="130506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Coefficient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32" idx="2"/>
          </p:cNvCxnSpPr>
          <p:nvPr/>
        </p:nvCxnSpPr>
        <p:spPr>
          <a:xfrm flipH="1" flipV="1">
            <a:off x="6012162" y="1268760"/>
            <a:ext cx="576062" cy="3968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588224" y="1308453"/>
            <a:ext cx="164307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Chebyshev Tag 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83568" y="1519624"/>
            <a:ext cx="1162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&gt;&gt; L</a:t>
            </a: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&lt;&lt; L</a:t>
            </a: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≈ 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46066" y="2798289"/>
            <a:ext cx="6977797" cy="303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16"/>
          <p:cNvSpPr txBox="1"/>
          <p:nvPr/>
        </p:nvSpPr>
        <p:spPr>
          <a:xfrm>
            <a:off x="4572000" y="242088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Frame Length= 512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20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Chebyshev Tag 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7554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Two</a:t>
            </a:r>
            <a:r>
              <a:rPr lang="de-DE" dirty="0" smtClean="0">
                <a:latin typeface="+mj-lt"/>
              </a:rPr>
              <a:t> dimensional </a:t>
            </a:r>
            <a:r>
              <a:rPr lang="de-DE" dirty="0" err="1" smtClean="0">
                <a:latin typeface="+mj-lt"/>
              </a:rPr>
              <a:t>Curve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fitting</a:t>
            </a:r>
            <a:r>
              <a:rPr lang="de-DE" dirty="0" smtClean="0">
                <a:latin typeface="+mj-lt"/>
              </a:rPr>
              <a:t>:</a:t>
            </a:r>
            <a:endParaRPr lang="en-CA" dirty="0" smtClean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5576" y="4149080"/>
            <a:ext cx="6408712" cy="858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60424"/>
              </p:ext>
            </p:extLst>
          </p:nvPr>
        </p:nvGraphicFramePr>
        <p:xfrm>
          <a:off x="904875" y="4359275"/>
          <a:ext cx="6224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Formel" r:id="rId4" imgW="3504960" imgH="241200" progId="Equation.3">
                  <p:embed/>
                </p:oleObj>
              </mc:Choice>
              <mc:Fallback>
                <p:oleObj name="Formel" r:id="rId4" imgW="3504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359275"/>
                        <a:ext cx="62245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05263"/>
              </p:ext>
            </p:extLst>
          </p:nvPr>
        </p:nvGraphicFramePr>
        <p:xfrm>
          <a:off x="6516216" y="1268760"/>
          <a:ext cx="1944216" cy="2099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2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de-DE" sz="12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2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de-DE" sz="12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5672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2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de-DE" sz="12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Gerade Verbindung 3"/>
          <p:cNvCxnSpPr/>
          <p:nvPr/>
        </p:nvCxnSpPr>
        <p:spPr>
          <a:xfrm>
            <a:off x="6692485" y="249289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7596336" y="249289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22632"/>
              </p:ext>
            </p:extLst>
          </p:nvPr>
        </p:nvGraphicFramePr>
        <p:xfrm>
          <a:off x="1498600" y="1576388"/>
          <a:ext cx="28400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Formel" r:id="rId6" imgW="1600200" imgH="457200" progId="Equation.3">
                  <p:embed/>
                </p:oleObj>
              </mc:Choice>
              <mc:Fallback>
                <p:oleObj name="Formel" r:id="rId6" imgW="1600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576388"/>
                        <a:ext cx="28400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99592" y="119675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First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L:</a:t>
            </a:r>
            <a:endParaRPr lang="en-US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10735"/>
              </p:ext>
            </p:extLst>
          </p:nvPr>
        </p:nvGraphicFramePr>
        <p:xfrm>
          <a:off x="2267744" y="2944173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Formel" r:id="rId8" imgW="711000" imgH="393480" progId="Equation.3">
                  <p:embed/>
                </p:oleObj>
              </mc:Choice>
              <mc:Fallback>
                <p:oleObj name="Formel" r:id="rId8" imgW="711000" imgH="39348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44173"/>
                        <a:ext cx="12636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898471" y="2555612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Second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n:</a:t>
            </a:r>
            <a:endParaRPr lang="en-US" dirty="0"/>
          </a:p>
        </p:txBody>
      </p:sp>
      <p:sp>
        <p:nvSpPr>
          <p:cNvPr id="25" name="TextBox 20"/>
          <p:cNvSpPr txBox="1"/>
          <p:nvPr/>
        </p:nvSpPr>
        <p:spPr>
          <a:xfrm>
            <a:off x="427789" y="363573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Proposed collision </a:t>
            </a:r>
            <a:r>
              <a:rPr lang="de-DE" dirty="0" err="1" smtClean="0">
                <a:latin typeface="+mj-lt"/>
              </a:rPr>
              <a:t>coefficient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equation</a:t>
            </a:r>
            <a:endParaRPr lang="en-CA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1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Chebyshev Tag 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3816424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Chebyshev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Anti-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collision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Algorithm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3131840" y="764704"/>
            <a:ext cx="2376264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initial </a:t>
            </a:r>
            <a:r>
              <a:rPr lang="de-DE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=128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 Verbindung mit Pfeil 3"/>
          <p:cNvCxnSpPr>
            <a:stCxn id="2" idx="4"/>
          </p:cNvCxnSpPr>
          <p:nvPr/>
        </p:nvCxnSpPr>
        <p:spPr>
          <a:xfrm>
            <a:off x="4319972" y="148478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915816" y="1925232"/>
            <a:ext cx="3024336" cy="121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Collided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Slots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4319972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/>
          <p:cNvSpPr/>
          <p:nvPr/>
        </p:nvSpPr>
        <p:spPr>
          <a:xfrm>
            <a:off x="2843808" y="3356992"/>
            <a:ext cx="2952328" cy="10801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Collided</a:t>
            </a:r>
            <a:r>
              <a:rPr lang="de-DE" dirty="0" smtClean="0">
                <a:solidFill>
                  <a:schemeClr val="tx1"/>
                </a:solidFill>
              </a:rPr>
              <a:t> &amp; </a:t>
            </a:r>
            <a:r>
              <a:rPr lang="de-DE" dirty="0" err="1" smtClean="0">
                <a:solidFill>
                  <a:schemeClr val="tx1"/>
                </a:solidFill>
              </a:rPr>
              <a:t>Successful</a:t>
            </a:r>
            <a:r>
              <a:rPr lang="de-DE" dirty="0" smtClean="0">
                <a:solidFill>
                  <a:schemeClr val="tx1"/>
                </a:solidFill>
              </a:rPr>
              <a:t> 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2267744" y="389705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319972" y="4437112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879812" y="4869160"/>
            <a:ext cx="2916324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5796136" y="551723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6516216" y="1700808"/>
            <a:ext cx="0" cy="3816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4319972" y="1700808"/>
            <a:ext cx="21962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1331640" y="3609020"/>
            <a:ext cx="93610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5"/>
          <p:cNvSpPr txBox="1"/>
          <p:nvPr/>
        </p:nvSpPr>
        <p:spPr>
          <a:xfrm>
            <a:off x="395536" y="692696"/>
            <a:ext cx="839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>
                <a:latin typeface="+mj-lt"/>
              </a:rPr>
              <a:t> Saving of time using the proposed biased </a:t>
            </a:r>
            <a:r>
              <a:rPr lang="en-CA" dirty="0" err="1" smtClean="0">
                <a:latin typeface="+mj-lt"/>
              </a:rPr>
              <a:t>Chebyshev</a:t>
            </a:r>
            <a:r>
              <a:rPr lang="en-CA" dirty="0" smtClean="0">
                <a:latin typeface="+mj-lt"/>
              </a:rPr>
              <a:t> estimation </a:t>
            </a:r>
            <a:r>
              <a:rPr lang="en-CA" dirty="0" err="1" smtClean="0">
                <a:latin typeface="+mj-lt"/>
              </a:rPr>
              <a:t>w.r.t</a:t>
            </a:r>
            <a:r>
              <a:rPr lang="en-CA" dirty="0" smtClean="0">
                <a:latin typeface="+mj-lt"/>
              </a:rPr>
              <a:t>. the classical </a:t>
            </a:r>
            <a:r>
              <a:rPr lang="en-CA" dirty="0" err="1" smtClean="0">
                <a:latin typeface="+mj-lt"/>
              </a:rPr>
              <a:t>Chebyshev</a:t>
            </a:r>
            <a:r>
              <a:rPr lang="en-CA" dirty="0" smtClean="0">
                <a:latin typeface="+mj-lt"/>
              </a:rPr>
              <a:t>:</a:t>
            </a:r>
            <a:endParaRPr lang="de-DE" dirty="0">
              <a:latin typeface="+mj-lt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903" y="1700808"/>
            <a:ext cx="8429651" cy="3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/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Proposed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Biased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Chebyshev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Anti-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collision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Algorithm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6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Introduction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Motivation</a:t>
            </a: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rgbClr val="229A7D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FF0000"/>
                </a:solidFill>
                <a:cs typeface="ＭＳ Ｐゴシック" pitchFamily="-110" charset="-128"/>
              </a:rPr>
              <a:t>Conclusion</a:t>
            </a:r>
            <a:endParaRPr lang="de-DE" sz="2000" b="1" dirty="0" smtClean="0">
              <a:solidFill>
                <a:srgbClr val="FF000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1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err="1">
                <a:solidFill>
                  <a:srgbClr val="002060"/>
                </a:solidFill>
              </a:rPr>
              <a:t>Conclusion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de-DE" sz="2400" dirty="0" smtClean="0">
                <a:solidFill>
                  <a:srgbClr val="002060"/>
                </a:solidFill>
                <a:latin typeface="+mj-lt"/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0034" y="764704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endParaRPr lang="de-DE" dirty="0" smtClean="0">
              <a:latin typeface="+mj-lt"/>
            </a:endParaRPr>
          </a:p>
          <a:p>
            <a:pPr marL="285750" lvl="1" indent="-285750"/>
            <a:r>
              <a:rPr lang="de-DE" dirty="0" smtClean="0">
                <a:latin typeface="+mj-lt"/>
              </a:rPr>
              <a:t> </a:t>
            </a:r>
            <a:endParaRPr lang="en-CA" dirty="0" smtClean="0">
              <a:latin typeface="+mj-lt"/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r>
              <a:rPr lang="de-DE" sz="4800" b="1" dirty="0" smtClean="0"/>
              <a:t>Thanks for your attention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Introduction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Motivation</a:t>
            </a: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002060"/>
                </a:solidFill>
                <a:cs typeface="ＭＳ Ｐゴシック" pitchFamily="-110" charset="-128"/>
              </a:rPr>
              <a:t>Conclusion</a:t>
            </a: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729178"/>
            <a:ext cx="8215370" cy="498583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de-DE" b="1" u="sng" dirty="0" smtClean="0"/>
              <a:t>R</a:t>
            </a:r>
            <a:r>
              <a:rPr lang="de-DE" b="1" dirty="0" smtClean="0"/>
              <a:t>adio </a:t>
            </a:r>
            <a:r>
              <a:rPr lang="de-DE" b="1" u="sng" dirty="0" smtClean="0"/>
              <a:t>F</a:t>
            </a:r>
            <a:r>
              <a:rPr lang="de-DE" b="1" dirty="0" smtClean="0"/>
              <a:t>requency </a:t>
            </a:r>
            <a:r>
              <a:rPr lang="de-DE" b="1" u="sng" dirty="0" smtClean="0"/>
              <a:t>Id</a:t>
            </a:r>
            <a:r>
              <a:rPr lang="de-DE" b="1" dirty="0" smtClean="0"/>
              <a:t>entification (RFID) </a:t>
            </a:r>
            <a:r>
              <a:rPr lang="en-US" dirty="0" smtClean="0"/>
              <a:t>is a wireless data capture technology that can be used to electronically identify and track objects 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500174"/>
            <a:ext cx="6686559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843476"/>
      </p:ext>
    </p:extLst>
  </p:cSld>
  <p:clrMapOvr>
    <a:masterClrMapping/>
  </p:clrMapOvr>
  <p:transition advTm="7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785794"/>
            <a:ext cx="8215370" cy="4553790"/>
          </a:xfrm>
        </p:spPr>
        <p:txBody>
          <a:bodyPr/>
          <a:lstStyle/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067367" y="3554075"/>
            <a:ext cx="2768367" cy="2022041"/>
            <a:chOff x="1041" y="890"/>
            <a:chExt cx="3538" cy="3233"/>
          </a:xfrm>
        </p:grpSpPr>
        <p:sp>
          <p:nvSpPr>
            <p:cNvPr id="7" name="Line 7"/>
            <p:cNvSpPr>
              <a:spLocks noChangeAspect="1" noChangeShapeType="1"/>
            </p:cNvSpPr>
            <p:nvPr/>
          </p:nvSpPr>
          <p:spPr bwMode="auto">
            <a:xfrm rot="220069">
              <a:off x="3818" y="2885"/>
              <a:ext cx="53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8"/>
            <p:cNvSpPr>
              <a:spLocks noChangeAspect="1" noChangeShapeType="1"/>
            </p:cNvSpPr>
            <p:nvPr/>
          </p:nvSpPr>
          <p:spPr bwMode="auto">
            <a:xfrm flipH="1" flipV="1">
              <a:off x="1537" y="2288"/>
              <a:ext cx="2684" cy="9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 flipH="1">
              <a:off x="2397" y="1316"/>
              <a:ext cx="992" cy="1284"/>
            </a:xfrm>
            <a:custGeom>
              <a:avLst/>
              <a:gdLst>
                <a:gd name="T0" fmla="*/ 3 w 685"/>
                <a:gd name="T1" fmla="*/ 230 h 886"/>
                <a:gd name="T2" fmla="*/ 685 w 685"/>
                <a:gd name="T3" fmla="*/ 0 h 886"/>
                <a:gd name="T4" fmla="*/ 685 w 685"/>
                <a:gd name="T5" fmla="*/ 886 h 886"/>
                <a:gd name="T6" fmla="*/ 0 w 685"/>
                <a:gd name="T7" fmla="*/ 646 h 886"/>
                <a:gd name="T8" fmla="*/ 3 w 685"/>
                <a:gd name="T9" fmla="*/ 23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886">
                  <a:moveTo>
                    <a:pt x="3" y="230"/>
                  </a:moveTo>
                  <a:lnTo>
                    <a:pt x="685" y="0"/>
                  </a:lnTo>
                  <a:lnTo>
                    <a:pt x="685" y="886"/>
                  </a:lnTo>
                  <a:lnTo>
                    <a:pt x="0" y="646"/>
                  </a:lnTo>
                  <a:lnTo>
                    <a:pt x="3" y="230"/>
                  </a:lnTo>
                  <a:close/>
                </a:path>
              </a:pathLst>
            </a:custGeom>
            <a:solidFill>
              <a:srgbClr val="91919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sp>
          <p:nvSpPr>
            <p:cNvPr id="10" name="Freeform 10"/>
            <p:cNvSpPr>
              <a:spLocks noChangeAspect="1"/>
            </p:cNvSpPr>
            <p:nvPr/>
          </p:nvSpPr>
          <p:spPr bwMode="auto">
            <a:xfrm flipH="1">
              <a:off x="2397" y="2260"/>
              <a:ext cx="983" cy="696"/>
            </a:xfrm>
            <a:custGeom>
              <a:avLst/>
              <a:gdLst>
                <a:gd name="T0" fmla="*/ 680 w 680"/>
                <a:gd name="T1" fmla="*/ 237 h 482"/>
                <a:gd name="T2" fmla="*/ 0 w 680"/>
                <a:gd name="T3" fmla="*/ 482 h 482"/>
                <a:gd name="T4" fmla="*/ 0 w 680"/>
                <a:gd name="T5" fmla="*/ 0 h 482"/>
                <a:gd name="T6" fmla="*/ 680 w 680"/>
                <a:gd name="T7" fmla="*/ 23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482">
                  <a:moveTo>
                    <a:pt x="680" y="237"/>
                  </a:moveTo>
                  <a:lnTo>
                    <a:pt x="0" y="482"/>
                  </a:lnTo>
                  <a:lnTo>
                    <a:pt x="0" y="0"/>
                  </a:lnTo>
                  <a:lnTo>
                    <a:pt x="680" y="237"/>
                  </a:lnTo>
                  <a:close/>
                </a:path>
              </a:pathLst>
            </a:custGeom>
            <a:solidFill>
              <a:srgbClr val="B2B2B2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 flipH="1">
              <a:off x="3422" y="2714"/>
              <a:ext cx="732" cy="298"/>
            </a:xfrm>
            <a:custGeom>
              <a:avLst/>
              <a:gdLst>
                <a:gd name="T0" fmla="*/ 439 w 507"/>
                <a:gd name="T1" fmla="*/ 207 h 207"/>
                <a:gd name="T2" fmla="*/ 0 w 507"/>
                <a:gd name="T3" fmla="*/ 53 h 207"/>
                <a:gd name="T4" fmla="*/ 0 w 507"/>
                <a:gd name="T5" fmla="*/ 0 h 207"/>
                <a:gd name="T6" fmla="*/ 507 w 507"/>
                <a:gd name="T7" fmla="*/ 180 h 207"/>
                <a:gd name="T8" fmla="*/ 439 w 507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07">
                  <a:moveTo>
                    <a:pt x="439" y="207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507" y="180"/>
                  </a:lnTo>
                  <a:lnTo>
                    <a:pt x="439" y="207"/>
                  </a:lnTo>
                  <a:close/>
                </a:path>
              </a:pathLst>
            </a:custGeom>
            <a:solidFill>
              <a:srgbClr val="5F5F5F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 bwMode="auto">
            <a:xfrm flipH="1">
              <a:off x="3539" y="2897"/>
              <a:ext cx="582" cy="337"/>
              <a:chOff x="259" y="2606"/>
              <a:chExt cx="401" cy="233"/>
            </a:xfrm>
          </p:grpSpPr>
          <p:sp>
            <p:nvSpPr>
              <p:cNvPr id="118" name="Freeform 13"/>
              <p:cNvSpPr>
                <a:spLocks noChangeAspect="1"/>
              </p:cNvSpPr>
              <p:nvPr/>
            </p:nvSpPr>
            <p:spPr bwMode="auto">
              <a:xfrm>
                <a:off x="259" y="2606"/>
                <a:ext cx="401" cy="233"/>
              </a:xfrm>
              <a:custGeom>
                <a:avLst/>
                <a:gdLst>
                  <a:gd name="T0" fmla="*/ 401 w 401"/>
                  <a:gd name="T1" fmla="*/ 82 h 233"/>
                  <a:gd name="T2" fmla="*/ 204 w 401"/>
                  <a:gd name="T3" fmla="*/ 154 h 233"/>
                  <a:gd name="T4" fmla="*/ 171 w 401"/>
                  <a:gd name="T5" fmla="*/ 135 h 233"/>
                  <a:gd name="T6" fmla="*/ 127 w 401"/>
                  <a:gd name="T7" fmla="*/ 130 h 233"/>
                  <a:gd name="T8" fmla="*/ 89 w 401"/>
                  <a:gd name="T9" fmla="*/ 144 h 233"/>
                  <a:gd name="T10" fmla="*/ 65 w 401"/>
                  <a:gd name="T11" fmla="*/ 176 h 233"/>
                  <a:gd name="T12" fmla="*/ 58 w 401"/>
                  <a:gd name="T13" fmla="*/ 209 h 233"/>
                  <a:gd name="T14" fmla="*/ 0 w 401"/>
                  <a:gd name="T15" fmla="*/ 233 h 233"/>
                  <a:gd name="T16" fmla="*/ 5 w 401"/>
                  <a:gd name="T17" fmla="*/ 159 h 233"/>
                  <a:gd name="T18" fmla="*/ 22 w 401"/>
                  <a:gd name="T19" fmla="*/ 113 h 233"/>
                  <a:gd name="T20" fmla="*/ 58 w 401"/>
                  <a:gd name="T21" fmla="*/ 72 h 233"/>
                  <a:gd name="T22" fmla="*/ 82 w 401"/>
                  <a:gd name="T23" fmla="*/ 56 h 233"/>
                  <a:gd name="T24" fmla="*/ 161 w 401"/>
                  <a:gd name="T25" fmla="*/ 24 h 233"/>
                  <a:gd name="T26" fmla="*/ 231 w 401"/>
                  <a:gd name="T27" fmla="*/ 0 h 233"/>
                  <a:gd name="T28" fmla="*/ 276 w 401"/>
                  <a:gd name="T29" fmla="*/ 0 h 233"/>
                  <a:gd name="T30" fmla="*/ 339 w 401"/>
                  <a:gd name="T31" fmla="*/ 17 h 233"/>
                  <a:gd name="T32" fmla="*/ 382 w 401"/>
                  <a:gd name="T33" fmla="*/ 48 h 233"/>
                  <a:gd name="T34" fmla="*/ 401 w 401"/>
                  <a:gd name="T35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1" h="233">
                    <a:moveTo>
                      <a:pt x="401" y="82"/>
                    </a:moveTo>
                    <a:lnTo>
                      <a:pt x="204" y="154"/>
                    </a:lnTo>
                    <a:lnTo>
                      <a:pt x="171" y="135"/>
                    </a:lnTo>
                    <a:lnTo>
                      <a:pt x="127" y="130"/>
                    </a:lnTo>
                    <a:lnTo>
                      <a:pt x="89" y="144"/>
                    </a:lnTo>
                    <a:lnTo>
                      <a:pt x="65" y="176"/>
                    </a:lnTo>
                    <a:lnTo>
                      <a:pt x="58" y="209"/>
                    </a:lnTo>
                    <a:lnTo>
                      <a:pt x="0" y="233"/>
                    </a:lnTo>
                    <a:lnTo>
                      <a:pt x="5" y="159"/>
                    </a:lnTo>
                    <a:lnTo>
                      <a:pt x="22" y="113"/>
                    </a:lnTo>
                    <a:lnTo>
                      <a:pt x="58" y="72"/>
                    </a:lnTo>
                    <a:lnTo>
                      <a:pt x="82" y="56"/>
                    </a:lnTo>
                    <a:lnTo>
                      <a:pt x="161" y="24"/>
                    </a:lnTo>
                    <a:lnTo>
                      <a:pt x="231" y="0"/>
                    </a:lnTo>
                    <a:lnTo>
                      <a:pt x="276" y="0"/>
                    </a:lnTo>
                    <a:lnTo>
                      <a:pt x="339" y="17"/>
                    </a:lnTo>
                    <a:lnTo>
                      <a:pt x="382" y="48"/>
                    </a:lnTo>
                    <a:lnTo>
                      <a:pt x="401" y="82"/>
                    </a:lnTo>
                    <a:close/>
                  </a:path>
                </a:pathLst>
              </a:custGeom>
              <a:solidFill>
                <a:srgbClr val="5F5F5F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de-DE"/>
              </a:p>
            </p:txBody>
          </p:sp>
          <p:sp>
            <p:nvSpPr>
              <p:cNvPr id="119" name="Freeform 14"/>
              <p:cNvSpPr>
                <a:spLocks noChangeAspect="1"/>
              </p:cNvSpPr>
              <p:nvPr/>
            </p:nvSpPr>
            <p:spPr bwMode="auto">
              <a:xfrm>
                <a:off x="336" y="2652"/>
                <a:ext cx="206" cy="82"/>
              </a:xfrm>
              <a:custGeom>
                <a:avLst/>
                <a:gdLst>
                  <a:gd name="T0" fmla="*/ 0 w 206"/>
                  <a:gd name="T1" fmla="*/ 14 h 82"/>
                  <a:gd name="T2" fmla="*/ 58 w 206"/>
                  <a:gd name="T3" fmla="*/ 0 h 82"/>
                  <a:gd name="T4" fmla="*/ 91 w 206"/>
                  <a:gd name="T5" fmla="*/ 5 h 82"/>
                  <a:gd name="T6" fmla="*/ 120 w 206"/>
                  <a:gd name="T7" fmla="*/ 14 h 82"/>
                  <a:gd name="T8" fmla="*/ 163 w 206"/>
                  <a:gd name="T9" fmla="*/ 36 h 82"/>
                  <a:gd name="T10" fmla="*/ 185 w 206"/>
                  <a:gd name="T11" fmla="*/ 58 h 82"/>
                  <a:gd name="T12" fmla="*/ 206 w 206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82">
                    <a:moveTo>
                      <a:pt x="0" y="14"/>
                    </a:moveTo>
                    <a:lnTo>
                      <a:pt x="58" y="0"/>
                    </a:lnTo>
                    <a:lnTo>
                      <a:pt x="91" y="5"/>
                    </a:lnTo>
                    <a:lnTo>
                      <a:pt x="120" y="14"/>
                    </a:lnTo>
                    <a:lnTo>
                      <a:pt x="163" y="36"/>
                    </a:lnTo>
                    <a:lnTo>
                      <a:pt x="185" y="58"/>
                    </a:lnTo>
                    <a:lnTo>
                      <a:pt x="206" y="82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de-DE"/>
              </a:p>
            </p:txBody>
          </p:sp>
          <p:sp>
            <p:nvSpPr>
              <p:cNvPr id="120" name="Freeform 15"/>
              <p:cNvSpPr>
                <a:spLocks noChangeAspect="1"/>
              </p:cNvSpPr>
              <p:nvPr/>
            </p:nvSpPr>
            <p:spPr bwMode="auto">
              <a:xfrm>
                <a:off x="396" y="2624"/>
                <a:ext cx="206" cy="82"/>
              </a:xfrm>
              <a:custGeom>
                <a:avLst/>
                <a:gdLst>
                  <a:gd name="T0" fmla="*/ 0 w 206"/>
                  <a:gd name="T1" fmla="*/ 14 h 82"/>
                  <a:gd name="T2" fmla="*/ 58 w 206"/>
                  <a:gd name="T3" fmla="*/ 0 h 82"/>
                  <a:gd name="T4" fmla="*/ 91 w 206"/>
                  <a:gd name="T5" fmla="*/ 5 h 82"/>
                  <a:gd name="T6" fmla="*/ 120 w 206"/>
                  <a:gd name="T7" fmla="*/ 14 h 82"/>
                  <a:gd name="T8" fmla="*/ 163 w 206"/>
                  <a:gd name="T9" fmla="*/ 36 h 82"/>
                  <a:gd name="T10" fmla="*/ 185 w 206"/>
                  <a:gd name="T11" fmla="*/ 58 h 82"/>
                  <a:gd name="T12" fmla="*/ 206 w 206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82">
                    <a:moveTo>
                      <a:pt x="0" y="14"/>
                    </a:moveTo>
                    <a:lnTo>
                      <a:pt x="58" y="0"/>
                    </a:lnTo>
                    <a:lnTo>
                      <a:pt x="91" y="5"/>
                    </a:lnTo>
                    <a:lnTo>
                      <a:pt x="120" y="14"/>
                    </a:lnTo>
                    <a:lnTo>
                      <a:pt x="163" y="36"/>
                    </a:lnTo>
                    <a:lnTo>
                      <a:pt x="185" y="58"/>
                    </a:lnTo>
                    <a:lnTo>
                      <a:pt x="206" y="82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de-DE"/>
              </a:p>
            </p:txBody>
          </p:sp>
        </p:grpSp>
        <p:grpSp>
          <p:nvGrpSpPr>
            <p:cNvPr id="13" name="Group 16"/>
            <p:cNvGrpSpPr>
              <a:grpSpLocks noChangeAspect="1"/>
            </p:cNvGrpSpPr>
            <p:nvPr/>
          </p:nvGrpSpPr>
          <p:grpSpPr bwMode="auto">
            <a:xfrm flipH="1">
              <a:off x="3828" y="3088"/>
              <a:ext cx="213" cy="111"/>
              <a:chOff x="314" y="2738"/>
              <a:chExt cx="147" cy="77"/>
            </a:xfrm>
          </p:grpSpPr>
          <p:sp>
            <p:nvSpPr>
              <p:cNvPr id="116" name="Freeform 17"/>
              <p:cNvSpPr>
                <a:spLocks noChangeAspect="1"/>
              </p:cNvSpPr>
              <p:nvPr/>
            </p:nvSpPr>
            <p:spPr bwMode="auto">
              <a:xfrm>
                <a:off x="314" y="2738"/>
                <a:ext cx="147" cy="77"/>
              </a:xfrm>
              <a:custGeom>
                <a:avLst/>
                <a:gdLst>
                  <a:gd name="T0" fmla="*/ 147 w 147"/>
                  <a:gd name="T1" fmla="*/ 24 h 77"/>
                  <a:gd name="T2" fmla="*/ 0 w 147"/>
                  <a:gd name="T3" fmla="*/ 77 h 77"/>
                  <a:gd name="T4" fmla="*/ 12 w 147"/>
                  <a:gd name="T5" fmla="*/ 34 h 77"/>
                  <a:gd name="T6" fmla="*/ 32 w 147"/>
                  <a:gd name="T7" fmla="*/ 12 h 77"/>
                  <a:gd name="T8" fmla="*/ 70 w 147"/>
                  <a:gd name="T9" fmla="*/ 0 h 77"/>
                  <a:gd name="T10" fmla="*/ 113 w 147"/>
                  <a:gd name="T11" fmla="*/ 3 h 77"/>
                  <a:gd name="T12" fmla="*/ 147 w 147"/>
                  <a:gd name="T13" fmla="*/ 2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77">
                    <a:moveTo>
                      <a:pt x="147" y="24"/>
                    </a:moveTo>
                    <a:lnTo>
                      <a:pt x="0" y="77"/>
                    </a:lnTo>
                    <a:lnTo>
                      <a:pt x="12" y="34"/>
                    </a:lnTo>
                    <a:lnTo>
                      <a:pt x="32" y="12"/>
                    </a:lnTo>
                    <a:lnTo>
                      <a:pt x="70" y="0"/>
                    </a:lnTo>
                    <a:lnTo>
                      <a:pt x="113" y="3"/>
                    </a:lnTo>
                    <a:lnTo>
                      <a:pt x="147" y="24"/>
                    </a:lnTo>
                    <a:close/>
                  </a:path>
                </a:pathLst>
              </a:custGeom>
              <a:solidFill>
                <a:schemeClr val="folHlink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de-DE"/>
              </a:p>
            </p:txBody>
          </p:sp>
          <p:sp>
            <p:nvSpPr>
              <p:cNvPr id="117" name="Freeform 18"/>
              <p:cNvSpPr>
                <a:spLocks noChangeAspect="1"/>
              </p:cNvSpPr>
              <p:nvPr/>
            </p:nvSpPr>
            <p:spPr bwMode="auto">
              <a:xfrm>
                <a:off x="367" y="2738"/>
                <a:ext cx="36" cy="58"/>
              </a:xfrm>
              <a:custGeom>
                <a:avLst/>
                <a:gdLst>
                  <a:gd name="T0" fmla="*/ 0 w 36"/>
                  <a:gd name="T1" fmla="*/ 58 h 58"/>
                  <a:gd name="T2" fmla="*/ 3 w 36"/>
                  <a:gd name="T3" fmla="*/ 34 h 58"/>
                  <a:gd name="T4" fmla="*/ 12 w 36"/>
                  <a:gd name="T5" fmla="*/ 17 h 58"/>
                  <a:gd name="T6" fmla="*/ 36 w 36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58">
                    <a:moveTo>
                      <a:pt x="0" y="58"/>
                    </a:moveTo>
                    <a:lnTo>
                      <a:pt x="3" y="34"/>
                    </a:lnTo>
                    <a:lnTo>
                      <a:pt x="12" y="17"/>
                    </a:lnTo>
                    <a:lnTo>
                      <a:pt x="36" y="0"/>
                    </a:lnTo>
                  </a:path>
                </a:pathLst>
              </a:custGeom>
              <a:noFill/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de-DE"/>
              </a:p>
            </p:txBody>
          </p:sp>
        </p:grpSp>
        <p:sp>
          <p:nvSpPr>
            <p:cNvPr id="14" name="Freeform 19"/>
            <p:cNvSpPr>
              <a:spLocks noChangeAspect="1"/>
            </p:cNvSpPr>
            <p:nvPr/>
          </p:nvSpPr>
          <p:spPr bwMode="auto">
            <a:xfrm flipH="1">
              <a:off x="2361" y="1202"/>
              <a:ext cx="1072" cy="1768"/>
            </a:xfrm>
            <a:custGeom>
              <a:avLst/>
              <a:gdLst>
                <a:gd name="T0" fmla="*/ 0 w 742"/>
                <a:gd name="T1" fmla="*/ 1222 h 1222"/>
                <a:gd name="T2" fmla="*/ 0 w 742"/>
                <a:gd name="T3" fmla="*/ 249 h 1222"/>
                <a:gd name="T4" fmla="*/ 742 w 742"/>
                <a:gd name="T5" fmla="*/ 0 h 1222"/>
                <a:gd name="T6" fmla="*/ 742 w 742"/>
                <a:gd name="T7" fmla="*/ 956 h 1222"/>
                <a:gd name="T8" fmla="*/ 717 w 742"/>
                <a:gd name="T9" fmla="*/ 969 h 1222"/>
                <a:gd name="T10" fmla="*/ 717 w 742"/>
                <a:gd name="T11" fmla="*/ 80 h 1222"/>
                <a:gd name="T12" fmla="*/ 35 w 742"/>
                <a:gd name="T13" fmla="*/ 310 h 1222"/>
                <a:gd name="T14" fmla="*/ 35 w 742"/>
                <a:gd name="T15" fmla="*/ 1212 h 1222"/>
                <a:gd name="T16" fmla="*/ 0 w 742"/>
                <a:gd name="T17" fmla="*/ 1222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1222">
                  <a:moveTo>
                    <a:pt x="0" y="1222"/>
                  </a:moveTo>
                  <a:lnTo>
                    <a:pt x="0" y="249"/>
                  </a:lnTo>
                  <a:lnTo>
                    <a:pt x="742" y="0"/>
                  </a:lnTo>
                  <a:lnTo>
                    <a:pt x="742" y="956"/>
                  </a:lnTo>
                  <a:lnTo>
                    <a:pt x="717" y="969"/>
                  </a:lnTo>
                  <a:lnTo>
                    <a:pt x="717" y="80"/>
                  </a:lnTo>
                  <a:lnTo>
                    <a:pt x="35" y="310"/>
                  </a:lnTo>
                  <a:lnTo>
                    <a:pt x="35" y="1212"/>
                  </a:lnTo>
                  <a:cubicBezTo>
                    <a:pt x="23" y="1215"/>
                    <a:pt x="0" y="1222"/>
                    <a:pt x="0" y="1222"/>
                  </a:cubicBez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sp>
          <p:nvSpPr>
            <p:cNvPr id="15" name="Freeform 20"/>
            <p:cNvSpPr>
              <a:spLocks noChangeAspect="1"/>
            </p:cNvSpPr>
            <p:nvPr/>
          </p:nvSpPr>
          <p:spPr bwMode="auto">
            <a:xfrm flipH="1">
              <a:off x="2356" y="890"/>
              <a:ext cx="2007" cy="2077"/>
            </a:xfrm>
            <a:custGeom>
              <a:avLst/>
              <a:gdLst>
                <a:gd name="T0" fmla="*/ 43 w 1387"/>
                <a:gd name="T1" fmla="*/ 1227 h 1435"/>
                <a:gd name="T2" fmla="*/ 0 w 1387"/>
                <a:gd name="T3" fmla="*/ 958 h 1435"/>
                <a:gd name="T4" fmla="*/ 79 w 1387"/>
                <a:gd name="T5" fmla="*/ 651 h 1435"/>
                <a:gd name="T6" fmla="*/ 10 w 1387"/>
                <a:gd name="T7" fmla="*/ 406 h 1435"/>
                <a:gd name="T8" fmla="*/ 48 w 1387"/>
                <a:gd name="T9" fmla="*/ 245 h 1435"/>
                <a:gd name="T10" fmla="*/ 279 w 1387"/>
                <a:gd name="T11" fmla="*/ 163 h 1435"/>
                <a:gd name="T12" fmla="*/ 463 w 1387"/>
                <a:gd name="T13" fmla="*/ 142 h 1435"/>
                <a:gd name="T14" fmla="*/ 595 w 1387"/>
                <a:gd name="T15" fmla="*/ 34 h 1435"/>
                <a:gd name="T16" fmla="*/ 778 w 1387"/>
                <a:gd name="T17" fmla="*/ 0 h 1435"/>
                <a:gd name="T18" fmla="*/ 1387 w 1387"/>
                <a:gd name="T19" fmla="*/ 216 h 1435"/>
                <a:gd name="T20" fmla="*/ 646 w 1387"/>
                <a:gd name="T21" fmla="*/ 461 h 1435"/>
                <a:gd name="T22" fmla="*/ 646 w 1387"/>
                <a:gd name="T23" fmla="*/ 1435 h 1435"/>
                <a:gd name="T24" fmla="*/ 43 w 1387"/>
                <a:gd name="T25" fmla="*/ 1227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7" h="1435">
                  <a:moveTo>
                    <a:pt x="43" y="1227"/>
                  </a:moveTo>
                  <a:lnTo>
                    <a:pt x="0" y="958"/>
                  </a:lnTo>
                  <a:lnTo>
                    <a:pt x="79" y="651"/>
                  </a:lnTo>
                  <a:lnTo>
                    <a:pt x="10" y="406"/>
                  </a:lnTo>
                  <a:lnTo>
                    <a:pt x="48" y="245"/>
                  </a:lnTo>
                  <a:lnTo>
                    <a:pt x="279" y="163"/>
                  </a:lnTo>
                  <a:lnTo>
                    <a:pt x="463" y="142"/>
                  </a:lnTo>
                  <a:lnTo>
                    <a:pt x="595" y="34"/>
                  </a:lnTo>
                  <a:lnTo>
                    <a:pt x="778" y="0"/>
                  </a:lnTo>
                  <a:lnTo>
                    <a:pt x="1387" y="216"/>
                  </a:lnTo>
                  <a:lnTo>
                    <a:pt x="646" y="461"/>
                  </a:lnTo>
                  <a:lnTo>
                    <a:pt x="646" y="1435"/>
                  </a:lnTo>
                  <a:lnTo>
                    <a:pt x="43" y="1227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sp>
          <p:nvSpPr>
            <p:cNvPr id="16" name="Line 21"/>
            <p:cNvSpPr>
              <a:spLocks noChangeAspect="1" noChangeShapeType="1"/>
            </p:cNvSpPr>
            <p:nvPr/>
          </p:nvSpPr>
          <p:spPr bwMode="auto">
            <a:xfrm flipH="1">
              <a:off x="3427" y="1252"/>
              <a:ext cx="869" cy="30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de-DE"/>
            </a:p>
          </p:txBody>
        </p:sp>
        <p:sp>
          <p:nvSpPr>
            <p:cNvPr id="17" name="Freeform 22"/>
            <p:cNvSpPr>
              <a:spLocks noChangeAspect="1"/>
            </p:cNvSpPr>
            <p:nvPr/>
          </p:nvSpPr>
          <p:spPr bwMode="auto">
            <a:xfrm>
              <a:off x="2172" y="1268"/>
              <a:ext cx="115" cy="1340"/>
            </a:xfrm>
            <a:custGeom>
              <a:avLst/>
              <a:gdLst>
                <a:gd name="T0" fmla="*/ 32 w 73"/>
                <a:gd name="T1" fmla="*/ 848 h 849"/>
                <a:gd name="T2" fmla="*/ 0 w 73"/>
                <a:gd name="T3" fmla="*/ 836 h 849"/>
                <a:gd name="T4" fmla="*/ 0 w 73"/>
                <a:gd name="T5" fmla="*/ 18 h 849"/>
                <a:gd name="T6" fmla="*/ 44 w 73"/>
                <a:gd name="T7" fmla="*/ 0 h 849"/>
                <a:gd name="T8" fmla="*/ 72 w 73"/>
                <a:gd name="T9" fmla="*/ 12 h 849"/>
                <a:gd name="T10" fmla="*/ 72 w 73"/>
                <a:gd name="T11" fmla="*/ 834 h 849"/>
                <a:gd name="T12" fmla="*/ 32 w 73"/>
                <a:gd name="T13" fmla="*/ 848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49">
                  <a:moveTo>
                    <a:pt x="32" y="848"/>
                  </a:moveTo>
                  <a:lnTo>
                    <a:pt x="0" y="836"/>
                  </a:lnTo>
                  <a:lnTo>
                    <a:pt x="0" y="18"/>
                  </a:lnTo>
                  <a:lnTo>
                    <a:pt x="44" y="0"/>
                  </a:lnTo>
                  <a:lnTo>
                    <a:pt x="72" y="12"/>
                  </a:lnTo>
                  <a:lnTo>
                    <a:pt x="72" y="834"/>
                  </a:lnTo>
                  <a:lnTo>
                    <a:pt x="32" y="848"/>
                  </a:lnTo>
                </a:path>
              </a:pathLst>
            </a:custGeom>
            <a:solidFill>
              <a:srgbClr val="99FF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Line 23"/>
            <p:cNvSpPr>
              <a:spLocks noChangeAspect="1" noChangeShapeType="1"/>
            </p:cNvSpPr>
            <p:nvPr/>
          </p:nvSpPr>
          <p:spPr bwMode="auto">
            <a:xfrm>
              <a:off x="2178" y="1306"/>
              <a:ext cx="38" cy="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24"/>
            <p:cNvSpPr>
              <a:spLocks noChangeAspect="1" noChangeShapeType="1"/>
            </p:cNvSpPr>
            <p:nvPr/>
          </p:nvSpPr>
          <p:spPr bwMode="auto">
            <a:xfrm flipV="1">
              <a:off x="2226" y="1281"/>
              <a:ext cx="47" cy="3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25"/>
            <p:cNvSpPr>
              <a:spLocks noChangeAspect="1" noChangeShapeType="1"/>
            </p:cNvSpPr>
            <p:nvPr/>
          </p:nvSpPr>
          <p:spPr bwMode="auto">
            <a:xfrm>
              <a:off x="2219" y="1322"/>
              <a:ext cx="0" cy="12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Freeform 26"/>
            <p:cNvSpPr>
              <a:spLocks noChangeAspect="1"/>
            </p:cNvSpPr>
            <p:nvPr/>
          </p:nvSpPr>
          <p:spPr bwMode="auto">
            <a:xfrm>
              <a:off x="1894" y="1421"/>
              <a:ext cx="340" cy="216"/>
            </a:xfrm>
            <a:custGeom>
              <a:avLst/>
              <a:gdLst>
                <a:gd name="T0" fmla="*/ 224 w 227"/>
                <a:gd name="T1" fmla="*/ 144 h 145"/>
                <a:gd name="T2" fmla="*/ 0 w 227"/>
                <a:gd name="T3" fmla="*/ 14 h 145"/>
                <a:gd name="T4" fmla="*/ 44 w 227"/>
                <a:gd name="T5" fmla="*/ 0 h 145"/>
                <a:gd name="T6" fmla="*/ 226 w 227"/>
                <a:gd name="T7" fmla="*/ 110 h 145"/>
                <a:gd name="T8" fmla="*/ 224 w 227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45">
                  <a:moveTo>
                    <a:pt x="224" y="144"/>
                  </a:moveTo>
                  <a:lnTo>
                    <a:pt x="0" y="14"/>
                  </a:lnTo>
                  <a:lnTo>
                    <a:pt x="44" y="0"/>
                  </a:lnTo>
                  <a:lnTo>
                    <a:pt x="226" y="110"/>
                  </a:lnTo>
                  <a:lnTo>
                    <a:pt x="224" y="144"/>
                  </a:lnTo>
                </a:path>
              </a:pathLst>
            </a:custGeom>
            <a:solidFill>
              <a:srgbClr val="99FF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27"/>
            <p:cNvSpPr>
              <a:spLocks noChangeAspect="1"/>
            </p:cNvSpPr>
            <p:nvPr/>
          </p:nvSpPr>
          <p:spPr bwMode="auto">
            <a:xfrm>
              <a:off x="1592" y="1204"/>
              <a:ext cx="697" cy="326"/>
            </a:xfrm>
            <a:custGeom>
              <a:avLst/>
              <a:gdLst>
                <a:gd name="T0" fmla="*/ 43 w 449"/>
                <a:gd name="T1" fmla="*/ 210 h 210"/>
                <a:gd name="T2" fmla="*/ 0 w 449"/>
                <a:gd name="T3" fmla="*/ 192 h 210"/>
                <a:gd name="T4" fmla="*/ 0 w 449"/>
                <a:gd name="T5" fmla="*/ 155 h 210"/>
                <a:gd name="T6" fmla="*/ 403 w 449"/>
                <a:gd name="T7" fmla="*/ 0 h 210"/>
                <a:gd name="T8" fmla="*/ 449 w 449"/>
                <a:gd name="T9" fmla="*/ 18 h 210"/>
                <a:gd name="T10" fmla="*/ 449 w 449"/>
                <a:gd name="T11" fmla="*/ 54 h 210"/>
                <a:gd name="T12" fmla="*/ 43 w 449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210">
                  <a:moveTo>
                    <a:pt x="43" y="210"/>
                  </a:moveTo>
                  <a:lnTo>
                    <a:pt x="0" y="192"/>
                  </a:lnTo>
                  <a:lnTo>
                    <a:pt x="0" y="155"/>
                  </a:lnTo>
                  <a:lnTo>
                    <a:pt x="403" y="0"/>
                  </a:lnTo>
                  <a:lnTo>
                    <a:pt x="449" y="18"/>
                  </a:lnTo>
                  <a:lnTo>
                    <a:pt x="449" y="54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99FF99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Line 28"/>
            <p:cNvSpPr>
              <a:spLocks noChangeAspect="1" noChangeShapeType="1"/>
            </p:cNvSpPr>
            <p:nvPr/>
          </p:nvSpPr>
          <p:spPr bwMode="auto">
            <a:xfrm>
              <a:off x="1597" y="1445"/>
              <a:ext cx="60" cy="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9"/>
            <p:cNvSpPr>
              <a:spLocks noChangeAspect="1" noChangeShapeType="1"/>
            </p:cNvSpPr>
            <p:nvPr/>
          </p:nvSpPr>
          <p:spPr bwMode="auto">
            <a:xfrm>
              <a:off x="1657" y="1473"/>
              <a:ext cx="0" cy="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Line 30"/>
            <p:cNvSpPr>
              <a:spLocks noChangeAspect="1" noChangeShapeType="1"/>
            </p:cNvSpPr>
            <p:nvPr/>
          </p:nvSpPr>
          <p:spPr bwMode="auto">
            <a:xfrm flipV="1">
              <a:off x="1657" y="1232"/>
              <a:ext cx="629" cy="2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 flipH="1">
              <a:off x="2334" y="2702"/>
              <a:ext cx="842" cy="395"/>
              <a:chOff x="1721" y="3511"/>
              <a:chExt cx="290" cy="136"/>
            </a:xfrm>
          </p:grpSpPr>
          <p:sp>
            <p:nvSpPr>
              <p:cNvPr id="112" name="Freeform 32"/>
              <p:cNvSpPr>
                <a:spLocks noChangeAspect="1"/>
              </p:cNvSpPr>
              <p:nvPr/>
            </p:nvSpPr>
            <p:spPr bwMode="auto">
              <a:xfrm>
                <a:off x="1721" y="3511"/>
                <a:ext cx="290" cy="135"/>
              </a:xfrm>
              <a:custGeom>
                <a:avLst/>
                <a:gdLst>
                  <a:gd name="T0" fmla="*/ 149 w 290"/>
                  <a:gd name="T1" fmla="*/ 135 h 135"/>
                  <a:gd name="T2" fmla="*/ 0 w 290"/>
                  <a:gd name="T3" fmla="*/ 81 h 135"/>
                  <a:gd name="T4" fmla="*/ 0 w 290"/>
                  <a:gd name="T5" fmla="*/ 53 h 135"/>
                  <a:gd name="T6" fmla="*/ 149 w 290"/>
                  <a:gd name="T7" fmla="*/ 0 h 135"/>
                  <a:gd name="T8" fmla="*/ 290 w 290"/>
                  <a:gd name="T9" fmla="*/ 57 h 135"/>
                  <a:gd name="T10" fmla="*/ 290 w 290"/>
                  <a:gd name="T11" fmla="*/ 87 h 135"/>
                  <a:gd name="T12" fmla="*/ 149 w 2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35">
                    <a:moveTo>
                      <a:pt x="149" y="135"/>
                    </a:moveTo>
                    <a:lnTo>
                      <a:pt x="0" y="81"/>
                    </a:lnTo>
                    <a:lnTo>
                      <a:pt x="0" y="53"/>
                    </a:lnTo>
                    <a:lnTo>
                      <a:pt x="149" y="0"/>
                    </a:lnTo>
                    <a:lnTo>
                      <a:pt x="290" y="57"/>
                    </a:lnTo>
                    <a:lnTo>
                      <a:pt x="290" y="87"/>
                    </a:lnTo>
                    <a:lnTo>
                      <a:pt x="149" y="135"/>
                    </a:lnTo>
                    <a:close/>
                  </a:path>
                </a:pathLst>
              </a:custGeom>
              <a:solidFill>
                <a:srgbClr val="FF9966"/>
              </a:solidFill>
              <a:ln w="63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13" name="Line 33"/>
              <p:cNvSpPr>
                <a:spLocks noChangeAspect="1" noChangeShapeType="1"/>
              </p:cNvSpPr>
              <p:nvPr/>
            </p:nvSpPr>
            <p:spPr bwMode="auto">
              <a:xfrm>
                <a:off x="1722" y="3566"/>
                <a:ext cx="146" cy="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14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868" y="3569"/>
                <a:ext cx="143" cy="5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15" name="Line 35"/>
              <p:cNvSpPr>
                <a:spLocks noChangeAspect="1" noChangeShapeType="1"/>
              </p:cNvSpPr>
              <p:nvPr/>
            </p:nvSpPr>
            <p:spPr bwMode="auto">
              <a:xfrm>
                <a:off x="1870" y="3619"/>
                <a:ext cx="0" cy="2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27" name="Freeform 36"/>
            <p:cNvSpPr>
              <a:spLocks noChangeAspect="1"/>
            </p:cNvSpPr>
            <p:nvPr/>
          </p:nvSpPr>
          <p:spPr bwMode="auto">
            <a:xfrm flipH="1">
              <a:off x="2836" y="3007"/>
              <a:ext cx="67" cy="55"/>
            </a:xfrm>
            <a:custGeom>
              <a:avLst/>
              <a:gdLst>
                <a:gd name="T0" fmla="*/ 23 w 23"/>
                <a:gd name="T1" fmla="*/ 19 h 19"/>
                <a:gd name="T2" fmla="*/ 23 w 23"/>
                <a:gd name="T3" fmla="*/ 7 h 19"/>
                <a:gd name="T4" fmla="*/ 0 w 23"/>
                <a:gd name="T5" fmla="*/ 0 h 19"/>
                <a:gd name="T6" fmla="*/ 0 w 23"/>
                <a:gd name="T7" fmla="*/ 8 h 19"/>
                <a:gd name="T8" fmla="*/ 23 w 2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23" y="19"/>
                  </a:moveTo>
                  <a:lnTo>
                    <a:pt x="23" y="7"/>
                  </a:lnTo>
                  <a:lnTo>
                    <a:pt x="0" y="0"/>
                  </a:lnTo>
                  <a:lnTo>
                    <a:pt x="0" y="8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rgbClr val="FF9966"/>
            </a:solidFill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Freeform 37"/>
            <p:cNvSpPr>
              <a:spLocks noChangeAspect="1"/>
            </p:cNvSpPr>
            <p:nvPr/>
          </p:nvSpPr>
          <p:spPr bwMode="auto">
            <a:xfrm flipH="1">
              <a:off x="3042" y="2929"/>
              <a:ext cx="67" cy="55"/>
            </a:xfrm>
            <a:custGeom>
              <a:avLst/>
              <a:gdLst>
                <a:gd name="T0" fmla="*/ 23 w 23"/>
                <a:gd name="T1" fmla="*/ 19 h 19"/>
                <a:gd name="T2" fmla="*/ 23 w 23"/>
                <a:gd name="T3" fmla="*/ 7 h 19"/>
                <a:gd name="T4" fmla="*/ 0 w 23"/>
                <a:gd name="T5" fmla="*/ 0 h 19"/>
                <a:gd name="T6" fmla="*/ 0 w 23"/>
                <a:gd name="T7" fmla="*/ 8 h 19"/>
                <a:gd name="T8" fmla="*/ 23 w 2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23" y="19"/>
                  </a:moveTo>
                  <a:lnTo>
                    <a:pt x="23" y="7"/>
                  </a:lnTo>
                  <a:lnTo>
                    <a:pt x="0" y="0"/>
                  </a:lnTo>
                  <a:lnTo>
                    <a:pt x="0" y="8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rgbClr val="FF9966"/>
            </a:solidFill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Freeform 38"/>
            <p:cNvSpPr>
              <a:spLocks noChangeAspect="1"/>
            </p:cNvSpPr>
            <p:nvPr/>
          </p:nvSpPr>
          <p:spPr bwMode="auto">
            <a:xfrm flipH="1">
              <a:off x="2592" y="2998"/>
              <a:ext cx="105" cy="79"/>
            </a:xfrm>
            <a:custGeom>
              <a:avLst/>
              <a:gdLst>
                <a:gd name="T0" fmla="*/ 0 w 36"/>
                <a:gd name="T1" fmla="*/ 27 h 27"/>
                <a:gd name="T2" fmla="*/ 0 w 36"/>
                <a:gd name="T3" fmla="*/ 11 h 27"/>
                <a:gd name="T4" fmla="*/ 36 w 36"/>
                <a:gd name="T5" fmla="*/ 0 h 27"/>
                <a:gd name="T6" fmla="*/ 36 w 36"/>
                <a:gd name="T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7">
                  <a:moveTo>
                    <a:pt x="0" y="27"/>
                  </a:moveTo>
                  <a:lnTo>
                    <a:pt x="0" y="11"/>
                  </a:lnTo>
                  <a:lnTo>
                    <a:pt x="36" y="0"/>
                  </a:lnTo>
                  <a:lnTo>
                    <a:pt x="36" y="15"/>
                  </a:lnTo>
                </a:path>
              </a:pathLst>
            </a:custGeom>
            <a:solidFill>
              <a:srgbClr val="FF9966"/>
            </a:solidFill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Freeform 39"/>
            <p:cNvSpPr>
              <a:spLocks noChangeAspect="1"/>
            </p:cNvSpPr>
            <p:nvPr/>
          </p:nvSpPr>
          <p:spPr bwMode="auto">
            <a:xfrm flipH="1">
              <a:off x="2386" y="2926"/>
              <a:ext cx="105" cy="78"/>
            </a:xfrm>
            <a:custGeom>
              <a:avLst/>
              <a:gdLst>
                <a:gd name="T0" fmla="*/ 0 w 36"/>
                <a:gd name="T1" fmla="*/ 27 h 27"/>
                <a:gd name="T2" fmla="*/ 0 w 36"/>
                <a:gd name="T3" fmla="*/ 11 h 27"/>
                <a:gd name="T4" fmla="*/ 36 w 36"/>
                <a:gd name="T5" fmla="*/ 0 h 27"/>
                <a:gd name="T6" fmla="*/ 36 w 36"/>
                <a:gd name="T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7">
                  <a:moveTo>
                    <a:pt x="0" y="27"/>
                  </a:moveTo>
                  <a:lnTo>
                    <a:pt x="0" y="11"/>
                  </a:lnTo>
                  <a:lnTo>
                    <a:pt x="36" y="0"/>
                  </a:lnTo>
                  <a:lnTo>
                    <a:pt x="36" y="15"/>
                  </a:lnTo>
                </a:path>
              </a:pathLst>
            </a:custGeom>
            <a:solidFill>
              <a:srgbClr val="FF9966"/>
            </a:solidFill>
            <a:ln w="6350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Freeform 40"/>
            <p:cNvSpPr>
              <a:spLocks noChangeAspect="1"/>
            </p:cNvSpPr>
            <p:nvPr/>
          </p:nvSpPr>
          <p:spPr bwMode="auto">
            <a:xfrm>
              <a:off x="2360" y="2374"/>
              <a:ext cx="778" cy="614"/>
            </a:xfrm>
            <a:custGeom>
              <a:avLst/>
              <a:gdLst>
                <a:gd name="T0" fmla="*/ 162 w 327"/>
                <a:gd name="T1" fmla="*/ 258 h 258"/>
                <a:gd name="T2" fmla="*/ 0 w 327"/>
                <a:gd name="T3" fmla="*/ 202 h 258"/>
                <a:gd name="T4" fmla="*/ 0 w 327"/>
                <a:gd name="T5" fmla="*/ 58 h 258"/>
                <a:gd name="T6" fmla="*/ 152 w 327"/>
                <a:gd name="T7" fmla="*/ 0 h 258"/>
                <a:gd name="T8" fmla="*/ 327 w 327"/>
                <a:gd name="T9" fmla="*/ 61 h 258"/>
                <a:gd name="T10" fmla="*/ 327 w 327"/>
                <a:gd name="T11" fmla="*/ 200 h 258"/>
                <a:gd name="T12" fmla="*/ 162 w 327"/>
                <a:gd name="T1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258">
                  <a:moveTo>
                    <a:pt x="162" y="258"/>
                  </a:moveTo>
                  <a:lnTo>
                    <a:pt x="0" y="202"/>
                  </a:lnTo>
                  <a:lnTo>
                    <a:pt x="0" y="58"/>
                  </a:lnTo>
                  <a:lnTo>
                    <a:pt x="152" y="0"/>
                  </a:lnTo>
                  <a:lnTo>
                    <a:pt x="327" y="61"/>
                  </a:lnTo>
                  <a:lnTo>
                    <a:pt x="327" y="200"/>
                  </a:lnTo>
                  <a:lnTo>
                    <a:pt x="162" y="258"/>
                  </a:lnTo>
                  <a:close/>
                </a:path>
              </a:pathLst>
            </a:custGeom>
            <a:solidFill>
              <a:srgbClr val="FFCC99"/>
            </a:solidFill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41"/>
            <p:cNvSpPr>
              <a:spLocks noChangeAspect="1" noChangeShapeType="1"/>
            </p:cNvSpPr>
            <p:nvPr/>
          </p:nvSpPr>
          <p:spPr bwMode="auto">
            <a:xfrm flipV="1">
              <a:off x="2750" y="2669"/>
              <a:ext cx="0" cy="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Line 42"/>
            <p:cNvSpPr>
              <a:spLocks noChangeAspect="1" noChangeShapeType="1"/>
            </p:cNvSpPr>
            <p:nvPr/>
          </p:nvSpPr>
          <p:spPr bwMode="auto">
            <a:xfrm>
              <a:off x="2360" y="2531"/>
              <a:ext cx="385" cy="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Line 43"/>
            <p:cNvSpPr>
              <a:spLocks noChangeAspect="1" noChangeShapeType="1"/>
            </p:cNvSpPr>
            <p:nvPr/>
          </p:nvSpPr>
          <p:spPr bwMode="auto">
            <a:xfrm flipV="1">
              <a:off x="2750" y="2524"/>
              <a:ext cx="390" cy="1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Oval 44"/>
            <p:cNvSpPr>
              <a:spLocks noChangeAspect="1" noChangeArrowheads="1"/>
            </p:cNvSpPr>
            <p:nvPr/>
          </p:nvSpPr>
          <p:spPr bwMode="auto">
            <a:xfrm rot="720000" flipH="1">
              <a:off x="2402" y="3076"/>
              <a:ext cx="150" cy="201"/>
            </a:xfrm>
            <a:prstGeom prst="ellipse">
              <a:avLst/>
            </a:prstGeom>
            <a:solidFill>
              <a:srgbClr val="91919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45"/>
            <p:cNvSpPr>
              <a:spLocks noChangeAspect="1" noChangeArrowheads="1"/>
            </p:cNvSpPr>
            <p:nvPr/>
          </p:nvSpPr>
          <p:spPr bwMode="auto">
            <a:xfrm rot="720000" flipH="1">
              <a:off x="2455" y="3086"/>
              <a:ext cx="150" cy="202"/>
            </a:xfrm>
            <a:prstGeom prst="ellipse">
              <a:avLst/>
            </a:prstGeom>
            <a:solidFill>
              <a:srgbClr val="91919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Oval 46"/>
            <p:cNvSpPr>
              <a:spLocks noChangeAspect="1" noChangeArrowheads="1"/>
            </p:cNvSpPr>
            <p:nvPr/>
          </p:nvSpPr>
          <p:spPr bwMode="auto">
            <a:xfrm rot="720000" flipH="1">
              <a:off x="2487" y="3134"/>
              <a:ext cx="87" cy="118"/>
            </a:xfrm>
            <a:prstGeom prst="ellipse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Oval 47"/>
            <p:cNvSpPr>
              <a:spLocks noChangeAspect="1" noChangeArrowheads="1"/>
            </p:cNvSpPr>
            <p:nvPr/>
          </p:nvSpPr>
          <p:spPr bwMode="auto">
            <a:xfrm rot="720000" flipH="1">
              <a:off x="2508" y="3164"/>
              <a:ext cx="44" cy="60"/>
            </a:xfrm>
            <a:prstGeom prst="ellipse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Line 48"/>
            <p:cNvSpPr>
              <a:spLocks noChangeAspect="1" noChangeShapeType="1"/>
            </p:cNvSpPr>
            <p:nvPr/>
          </p:nvSpPr>
          <p:spPr bwMode="auto">
            <a:xfrm flipH="1" flipV="1">
              <a:off x="2489" y="3076"/>
              <a:ext cx="66" cy="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Line 49"/>
            <p:cNvSpPr>
              <a:spLocks noChangeAspect="1" noChangeShapeType="1"/>
            </p:cNvSpPr>
            <p:nvPr/>
          </p:nvSpPr>
          <p:spPr bwMode="auto">
            <a:xfrm flipH="1" flipV="1">
              <a:off x="2441" y="3269"/>
              <a:ext cx="74" cy="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Freeform 50"/>
            <p:cNvSpPr>
              <a:spLocks noChangeAspect="1"/>
            </p:cNvSpPr>
            <p:nvPr/>
          </p:nvSpPr>
          <p:spPr bwMode="auto">
            <a:xfrm>
              <a:off x="1812" y="2477"/>
              <a:ext cx="379" cy="637"/>
            </a:xfrm>
            <a:custGeom>
              <a:avLst/>
              <a:gdLst>
                <a:gd name="T0" fmla="*/ 22 w 241"/>
                <a:gd name="T1" fmla="*/ 402 h 409"/>
                <a:gd name="T2" fmla="*/ 58 w 241"/>
                <a:gd name="T3" fmla="*/ 62 h 409"/>
                <a:gd name="T4" fmla="*/ 156 w 241"/>
                <a:gd name="T5" fmla="*/ 28 h 409"/>
                <a:gd name="T6" fmla="*/ 212 w 241"/>
                <a:gd name="T7" fmla="*/ 212 h 409"/>
                <a:gd name="T8" fmla="*/ 228 w 241"/>
                <a:gd name="T9" fmla="*/ 222 h 409"/>
                <a:gd name="T10" fmla="*/ 240 w 241"/>
                <a:gd name="T11" fmla="*/ 214 h 409"/>
                <a:gd name="T12" fmla="*/ 176 w 241"/>
                <a:gd name="T13" fmla="*/ 0 h 409"/>
                <a:gd name="T14" fmla="*/ 38 w 241"/>
                <a:gd name="T15" fmla="*/ 50 h 409"/>
                <a:gd name="T16" fmla="*/ 0 w 241"/>
                <a:gd name="T17" fmla="*/ 408 h 409"/>
                <a:gd name="T18" fmla="*/ 22 w 241"/>
                <a:gd name="T19" fmla="*/ 40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409">
                  <a:moveTo>
                    <a:pt x="22" y="402"/>
                  </a:moveTo>
                  <a:lnTo>
                    <a:pt x="58" y="62"/>
                  </a:lnTo>
                  <a:lnTo>
                    <a:pt x="156" y="28"/>
                  </a:lnTo>
                  <a:lnTo>
                    <a:pt x="212" y="212"/>
                  </a:lnTo>
                  <a:lnTo>
                    <a:pt x="228" y="222"/>
                  </a:lnTo>
                  <a:lnTo>
                    <a:pt x="240" y="214"/>
                  </a:lnTo>
                  <a:lnTo>
                    <a:pt x="176" y="0"/>
                  </a:lnTo>
                  <a:lnTo>
                    <a:pt x="38" y="50"/>
                  </a:lnTo>
                  <a:lnTo>
                    <a:pt x="0" y="408"/>
                  </a:lnTo>
                  <a:lnTo>
                    <a:pt x="22" y="402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Line 51"/>
            <p:cNvSpPr>
              <a:spLocks noChangeAspect="1" noChangeShapeType="1"/>
            </p:cNvSpPr>
            <p:nvPr/>
          </p:nvSpPr>
          <p:spPr bwMode="auto">
            <a:xfrm>
              <a:off x="2086" y="2521"/>
              <a:ext cx="78" cy="28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Line 52"/>
            <p:cNvSpPr>
              <a:spLocks noChangeAspect="1" noChangeShapeType="1"/>
            </p:cNvSpPr>
            <p:nvPr/>
          </p:nvSpPr>
          <p:spPr bwMode="auto">
            <a:xfrm flipH="1">
              <a:off x="2038" y="2514"/>
              <a:ext cx="51" cy="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Freeform 53"/>
            <p:cNvSpPr>
              <a:spLocks noChangeAspect="1"/>
            </p:cNvSpPr>
            <p:nvPr/>
          </p:nvSpPr>
          <p:spPr bwMode="auto">
            <a:xfrm>
              <a:off x="2200" y="2891"/>
              <a:ext cx="483" cy="204"/>
            </a:xfrm>
            <a:custGeom>
              <a:avLst/>
              <a:gdLst>
                <a:gd name="T0" fmla="*/ 278 w 309"/>
                <a:gd name="T1" fmla="*/ 132 h 133"/>
                <a:gd name="T2" fmla="*/ 308 w 309"/>
                <a:gd name="T3" fmla="*/ 124 h 133"/>
                <a:gd name="T4" fmla="*/ 308 w 309"/>
                <a:gd name="T5" fmla="*/ 98 h 133"/>
                <a:gd name="T6" fmla="*/ 34 w 309"/>
                <a:gd name="T7" fmla="*/ 0 h 133"/>
                <a:gd name="T8" fmla="*/ 0 w 309"/>
                <a:gd name="T9" fmla="*/ 12 h 133"/>
                <a:gd name="T10" fmla="*/ 4 w 309"/>
                <a:gd name="T11" fmla="*/ 38 h 133"/>
                <a:gd name="T12" fmla="*/ 278 w 309"/>
                <a:gd name="T13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33">
                  <a:moveTo>
                    <a:pt x="278" y="132"/>
                  </a:moveTo>
                  <a:lnTo>
                    <a:pt x="308" y="124"/>
                  </a:lnTo>
                  <a:lnTo>
                    <a:pt x="308" y="98"/>
                  </a:lnTo>
                  <a:lnTo>
                    <a:pt x="34" y="0"/>
                  </a:lnTo>
                  <a:lnTo>
                    <a:pt x="0" y="12"/>
                  </a:lnTo>
                  <a:lnTo>
                    <a:pt x="4" y="38"/>
                  </a:lnTo>
                  <a:lnTo>
                    <a:pt x="278" y="132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Line 54"/>
            <p:cNvSpPr>
              <a:spLocks noChangeAspect="1" noChangeShapeType="1"/>
            </p:cNvSpPr>
            <p:nvPr/>
          </p:nvSpPr>
          <p:spPr bwMode="auto">
            <a:xfrm flipH="1">
              <a:off x="2635" y="3048"/>
              <a:ext cx="43" cy="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Line 55"/>
            <p:cNvSpPr>
              <a:spLocks noChangeAspect="1" noChangeShapeType="1"/>
            </p:cNvSpPr>
            <p:nvPr/>
          </p:nvSpPr>
          <p:spPr bwMode="auto">
            <a:xfrm>
              <a:off x="2635" y="3055"/>
              <a:ext cx="0" cy="3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Line 56"/>
            <p:cNvSpPr>
              <a:spLocks noChangeAspect="1" noChangeShapeType="1"/>
            </p:cNvSpPr>
            <p:nvPr/>
          </p:nvSpPr>
          <p:spPr bwMode="auto">
            <a:xfrm flipH="1" flipV="1">
              <a:off x="2191" y="2900"/>
              <a:ext cx="452" cy="1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Freeform 57"/>
            <p:cNvSpPr>
              <a:spLocks noChangeAspect="1"/>
            </p:cNvSpPr>
            <p:nvPr/>
          </p:nvSpPr>
          <p:spPr bwMode="auto">
            <a:xfrm>
              <a:off x="2252" y="2384"/>
              <a:ext cx="353" cy="640"/>
            </a:xfrm>
            <a:custGeom>
              <a:avLst/>
              <a:gdLst>
                <a:gd name="T0" fmla="*/ 188 w 225"/>
                <a:gd name="T1" fmla="*/ 410 h 411"/>
                <a:gd name="T2" fmla="*/ 224 w 225"/>
                <a:gd name="T3" fmla="*/ 400 h 411"/>
                <a:gd name="T4" fmla="*/ 192 w 225"/>
                <a:gd name="T5" fmla="*/ 60 h 411"/>
                <a:gd name="T6" fmla="*/ 32 w 225"/>
                <a:gd name="T7" fmla="*/ 0 h 411"/>
                <a:gd name="T8" fmla="*/ 0 w 225"/>
                <a:gd name="T9" fmla="*/ 10 h 411"/>
                <a:gd name="T10" fmla="*/ 32 w 225"/>
                <a:gd name="T11" fmla="*/ 360 h 411"/>
                <a:gd name="T12" fmla="*/ 64 w 225"/>
                <a:gd name="T13" fmla="*/ 372 h 411"/>
                <a:gd name="T14" fmla="*/ 98 w 225"/>
                <a:gd name="T15" fmla="*/ 360 h 411"/>
                <a:gd name="T16" fmla="*/ 68 w 225"/>
                <a:gd name="T17" fmla="*/ 68 h 411"/>
                <a:gd name="T18" fmla="*/ 136 w 225"/>
                <a:gd name="T19" fmla="*/ 94 h 411"/>
                <a:gd name="T20" fmla="*/ 164 w 225"/>
                <a:gd name="T21" fmla="*/ 400 h 411"/>
                <a:gd name="T22" fmla="*/ 188 w 225"/>
                <a:gd name="T23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411">
                  <a:moveTo>
                    <a:pt x="188" y="410"/>
                  </a:moveTo>
                  <a:lnTo>
                    <a:pt x="224" y="400"/>
                  </a:lnTo>
                  <a:lnTo>
                    <a:pt x="192" y="60"/>
                  </a:lnTo>
                  <a:lnTo>
                    <a:pt x="32" y="0"/>
                  </a:lnTo>
                  <a:lnTo>
                    <a:pt x="0" y="10"/>
                  </a:lnTo>
                  <a:lnTo>
                    <a:pt x="32" y="360"/>
                  </a:lnTo>
                  <a:lnTo>
                    <a:pt x="64" y="372"/>
                  </a:lnTo>
                  <a:lnTo>
                    <a:pt x="98" y="360"/>
                  </a:lnTo>
                  <a:lnTo>
                    <a:pt x="68" y="68"/>
                  </a:lnTo>
                  <a:lnTo>
                    <a:pt x="136" y="94"/>
                  </a:lnTo>
                  <a:lnTo>
                    <a:pt x="164" y="400"/>
                  </a:lnTo>
                  <a:lnTo>
                    <a:pt x="188" y="410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Line 58"/>
            <p:cNvSpPr>
              <a:spLocks noChangeAspect="1" noChangeShapeType="1"/>
            </p:cNvSpPr>
            <p:nvPr/>
          </p:nvSpPr>
          <p:spPr bwMode="auto">
            <a:xfrm flipH="1" flipV="1">
              <a:off x="2252" y="2394"/>
              <a:ext cx="260" cy="9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Line 59"/>
            <p:cNvSpPr>
              <a:spLocks noChangeAspect="1" noChangeShapeType="1"/>
            </p:cNvSpPr>
            <p:nvPr/>
          </p:nvSpPr>
          <p:spPr bwMode="auto">
            <a:xfrm>
              <a:off x="2507" y="2491"/>
              <a:ext cx="45" cy="52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Line 60"/>
            <p:cNvSpPr>
              <a:spLocks noChangeAspect="1" noChangeShapeType="1"/>
            </p:cNvSpPr>
            <p:nvPr/>
          </p:nvSpPr>
          <p:spPr bwMode="auto">
            <a:xfrm>
              <a:off x="2321" y="2477"/>
              <a:ext cx="36" cy="47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Line 61"/>
            <p:cNvSpPr>
              <a:spLocks noChangeAspect="1" noChangeShapeType="1"/>
            </p:cNvSpPr>
            <p:nvPr/>
          </p:nvSpPr>
          <p:spPr bwMode="auto">
            <a:xfrm flipH="1" flipV="1">
              <a:off x="2321" y="2472"/>
              <a:ext cx="41" cy="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Line 62"/>
            <p:cNvSpPr>
              <a:spLocks noChangeAspect="1" noChangeShapeType="1"/>
            </p:cNvSpPr>
            <p:nvPr/>
          </p:nvSpPr>
          <p:spPr bwMode="auto">
            <a:xfrm flipH="1">
              <a:off x="2507" y="2479"/>
              <a:ext cx="48" cy="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Freeform 63"/>
            <p:cNvSpPr>
              <a:spLocks noChangeAspect="1"/>
            </p:cNvSpPr>
            <p:nvPr/>
          </p:nvSpPr>
          <p:spPr bwMode="auto">
            <a:xfrm>
              <a:off x="1665" y="2822"/>
              <a:ext cx="909" cy="575"/>
            </a:xfrm>
            <a:custGeom>
              <a:avLst/>
              <a:gdLst>
                <a:gd name="T0" fmla="*/ 338 w 583"/>
                <a:gd name="T1" fmla="*/ 318 h 369"/>
                <a:gd name="T2" fmla="*/ 466 w 583"/>
                <a:gd name="T3" fmla="*/ 282 h 369"/>
                <a:gd name="T4" fmla="*/ 476 w 583"/>
                <a:gd name="T5" fmla="*/ 208 h 369"/>
                <a:gd name="T6" fmla="*/ 526 w 583"/>
                <a:gd name="T7" fmla="*/ 144 h 369"/>
                <a:gd name="T8" fmla="*/ 582 w 583"/>
                <a:gd name="T9" fmla="*/ 138 h 369"/>
                <a:gd name="T10" fmla="*/ 568 w 583"/>
                <a:gd name="T11" fmla="*/ 122 h 369"/>
                <a:gd name="T12" fmla="*/ 534 w 583"/>
                <a:gd name="T13" fmla="*/ 126 h 369"/>
                <a:gd name="T14" fmla="*/ 514 w 583"/>
                <a:gd name="T15" fmla="*/ 52 h 369"/>
                <a:gd name="T16" fmla="*/ 350 w 583"/>
                <a:gd name="T17" fmla="*/ 0 h 369"/>
                <a:gd name="T18" fmla="*/ 322 w 583"/>
                <a:gd name="T19" fmla="*/ 18 h 369"/>
                <a:gd name="T20" fmla="*/ 314 w 583"/>
                <a:gd name="T21" fmla="*/ 70 h 369"/>
                <a:gd name="T22" fmla="*/ 210 w 583"/>
                <a:gd name="T23" fmla="*/ 34 h 369"/>
                <a:gd name="T24" fmla="*/ 58 w 583"/>
                <a:gd name="T25" fmla="*/ 54 h 369"/>
                <a:gd name="T26" fmla="*/ 38 w 583"/>
                <a:gd name="T27" fmla="*/ 60 h 369"/>
                <a:gd name="T28" fmla="*/ 28 w 583"/>
                <a:gd name="T29" fmla="*/ 72 h 369"/>
                <a:gd name="T30" fmla="*/ 0 w 583"/>
                <a:gd name="T31" fmla="*/ 196 h 369"/>
                <a:gd name="T32" fmla="*/ 0 w 583"/>
                <a:gd name="T33" fmla="*/ 218 h 369"/>
                <a:gd name="T34" fmla="*/ 20 w 583"/>
                <a:gd name="T35" fmla="*/ 326 h 369"/>
                <a:gd name="T36" fmla="*/ 42 w 583"/>
                <a:gd name="T37" fmla="*/ 348 h 369"/>
                <a:gd name="T38" fmla="*/ 76 w 583"/>
                <a:gd name="T39" fmla="*/ 358 h 369"/>
                <a:gd name="T40" fmla="*/ 120 w 583"/>
                <a:gd name="T41" fmla="*/ 368 h 369"/>
                <a:gd name="T42" fmla="*/ 146 w 583"/>
                <a:gd name="T43" fmla="*/ 362 h 369"/>
                <a:gd name="T44" fmla="*/ 178 w 583"/>
                <a:gd name="T45" fmla="*/ 348 h 369"/>
                <a:gd name="T46" fmla="*/ 204 w 583"/>
                <a:gd name="T47" fmla="*/ 332 h 369"/>
                <a:gd name="T48" fmla="*/ 238 w 583"/>
                <a:gd name="T49" fmla="*/ 316 h 369"/>
                <a:gd name="T50" fmla="*/ 272 w 583"/>
                <a:gd name="T51" fmla="*/ 308 h 369"/>
                <a:gd name="T52" fmla="*/ 294 w 583"/>
                <a:gd name="T53" fmla="*/ 306 h 369"/>
                <a:gd name="T54" fmla="*/ 338 w 583"/>
                <a:gd name="T55" fmla="*/ 31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3" h="369">
                  <a:moveTo>
                    <a:pt x="338" y="318"/>
                  </a:moveTo>
                  <a:lnTo>
                    <a:pt x="466" y="282"/>
                  </a:lnTo>
                  <a:lnTo>
                    <a:pt x="476" y="208"/>
                  </a:lnTo>
                  <a:lnTo>
                    <a:pt x="526" y="144"/>
                  </a:lnTo>
                  <a:lnTo>
                    <a:pt x="582" y="138"/>
                  </a:lnTo>
                  <a:lnTo>
                    <a:pt x="568" y="122"/>
                  </a:lnTo>
                  <a:lnTo>
                    <a:pt x="534" y="126"/>
                  </a:lnTo>
                  <a:lnTo>
                    <a:pt x="514" y="52"/>
                  </a:lnTo>
                  <a:lnTo>
                    <a:pt x="350" y="0"/>
                  </a:lnTo>
                  <a:lnTo>
                    <a:pt x="322" y="18"/>
                  </a:lnTo>
                  <a:lnTo>
                    <a:pt x="314" y="70"/>
                  </a:lnTo>
                  <a:lnTo>
                    <a:pt x="210" y="34"/>
                  </a:lnTo>
                  <a:lnTo>
                    <a:pt x="58" y="54"/>
                  </a:lnTo>
                  <a:lnTo>
                    <a:pt x="38" y="60"/>
                  </a:lnTo>
                  <a:lnTo>
                    <a:pt x="28" y="72"/>
                  </a:lnTo>
                  <a:lnTo>
                    <a:pt x="0" y="196"/>
                  </a:lnTo>
                  <a:lnTo>
                    <a:pt x="0" y="218"/>
                  </a:lnTo>
                  <a:lnTo>
                    <a:pt x="20" y="326"/>
                  </a:lnTo>
                  <a:lnTo>
                    <a:pt x="42" y="348"/>
                  </a:lnTo>
                  <a:lnTo>
                    <a:pt x="76" y="358"/>
                  </a:lnTo>
                  <a:lnTo>
                    <a:pt x="120" y="368"/>
                  </a:lnTo>
                  <a:lnTo>
                    <a:pt x="146" y="362"/>
                  </a:lnTo>
                  <a:lnTo>
                    <a:pt x="178" y="348"/>
                  </a:lnTo>
                  <a:lnTo>
                    <a:pt x="204" y="332"/>
                  </a:lnTo>
                  <a:lnTo>
                    <a:pt x="238" y="316"/>
                  </a:lnTo>
                  <a:lnTo>
                    <a:pt x="272" y="308"/>
                  </a:lnTo>
                  <a:lnTo>
                    <a:pt x="294" y="306"/>
                  </a:lnTo>
                  <a:lnTo>
                    <a:pt x="338" y="318"/>
                  </a:lnTo>
                </a:path>
              </a:pathLst>
            </a:custGeom>
            <a:solidFill>
              <a:schemeClr val="folHlink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64"/>
            <p:cNvSpPr>
              <a:spLocks noChangeAspect="1" noChangeShapeType="1"/>
            </p:cNvSpPr>
            <p:nvPr/>
          </p:nvSpPr>
          <p:spPr bwMode="auto">
            <a:xfrm flipH="1">
              <a:off x="2426" y="2910"/>
              <a:ext cx="41" cy="3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Line 65"/>
            <p:cNvSpPr>
              <a:spLocks noChangeAspect="1" noChangeShapeType="1"/>
            </p:cNvSpPr>
            <p:nvPr/>
          </p:nvSpPr>
          <p:spPr bwMode="auto">
            <a:xfrm flipH="1" flipV="1">
              <a:off x="2176" y="2848"/>
              <a:ext cx="257" cy="9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Line 66"/>
            <p:cNvSpPr>
              <a:spLocks noChangeAspect="1" noChangeShapeType="1"/>
            </p:cNvSpPr>
            <p:nvPr/>
          </p:nvSpPr>
          <p:spPr bwMode="auto">
            <a:xfrm>
              <a:off x="2429" y="2943"/>
              <a:ext cx="0" cy="12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Line 67"/>
            <p:cNvSpPr>
              <a:spLocks noChangeAspect="1" noChangeShapeType="1"/>
            </p:cNvSpPr>
            <p:nvPr/>
          </p:nvSpPr>
          <p:spPr bwMode="auto">
            <a:xfrm>
              <a:off x="2298" y="2979"/>
              <a:ext cx="45" cy="16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Line 68"/>
            <p:cNvSpPr>
              <a:spLocks noChangeAspect="1" noChangeShapeType="1"/>
            </p:cNvSpPr>
            <p:nvPr/>
          </p:nvSpPr>
          <p:spPr bwMode="auto">
            <a:xfrm flipV="1">
              <a:off x="2343" y="3126"/>
              <a:ext cx="55" cy="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Freeform 69"/>
            <p:cNvSpPr>
              <a:spLocks noChangeAspect="1"/>
            </p:cNvSpPr>
            <p:nvPr/>
          </p:nvSpPr>
          <p:spPr bwMode="auto">
            <a:xfrm>
              <a:off x="1717" y="2922"/>
              <a:ext cx="576" cy="90"/>
            </a:xfrm>
            <a:custGeom>
              <a:avLst/>
              <a:gdLst>
                <a:gd name="T0" fmla="*/ 368 w 369"/>
                <a:gd name="T1" fmla="*/ 34 h 57"/>
                <a:gd name="T2" fmla="*/ 188 w 369"/>
                <a:gd name="T3" fmla="*/ 56 h 57"/>
                <a:gd name="T4" fmla="*/ 106 w 369"/>
                <a:gd name="T5" fmla="*/ 52 h 57"/>
                <a:gd name="T6" fmla="*/ 52 w 369"/>
                <a:gd name="T7" fmla="*/ 42 h 57"/>
                <a:gd name="T8" fmla="*/ 16 w 369"/>
                <a:gd name="T9" fmla="*/ 28 h 57"/>
                <a:gd name="T10" fmla="*/ 8 w 369"/>
                <a:gd name="T11" fmla="*/ 14 h 57"/>
                <a:gd name="T12" fmla="*/ 0 w 36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57">
                  <a:moveTo>
                    <a:pt x="368" y="34"/>
                  </a:moveTo>
                  <a:lnTo>
                    <a:pt x="188" y="56"/>
                  </a:lnTo>
                  <a:lnTo>
                    <a:pt x="106" y="52"/>
                  </a:lnTo>
                  <a:lnTo>
                    <a:pt x="52" y="42"/>
                  </a:lnTo>
                  <a:lnTo>
                    <a:pt x="16" y="28"/>
                  </a:lnTo>
                  <a:lnTo>
                    <a:pt x="8" y="14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70"/>
            <p:cNvSpPr>
              <a:spLocks noChangeAspect="1"/>
            </p:cNvSpPr>
            <p:nvPr/>
          </p:nvSpPr>
          <p:spPr bwMode="auto">
            <a:xfrm>
              <a:off x="1879" y="3010"/>
              <a:ext cx="131" cy="383"/>
            </a:xfrm>
            <a:custGeom>
              <a:avLst/>
              <a:gdLst>
                <a:gd name="T0" fmla="*/ 84 w 85"/>
                <a:gd name="T1" fmla="*/ 0 h 247"/>
                <a:gd name="T2" fmla="*/ 62 w 85"/>
                <a:gd name="T3" fmla="*/ 144 h 247"/>
                <a:gd name="T4" fmla="*/ 44 w 85"/>
                <a:gd name="T5" fmla="*/ 174 h 247"/>
                <a:gd name="T6" fmla="*/ 20 w 85"/>
                <a:gd name="T7" fmla="*/ 204 h 247"/>
                <a:gd name="T8" fmla="*/ 10 w 85"/>
                <a:gd name="T9" fmla="*/ 232 h 247"/>
                <a:gd name="T10" fmla="*/ 0 w 85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247">
                  <a:moveTo>
                    <a:pt x="84" y="0"/>
                  </a:moveTo>
                  <a:lnTo>
                    <a:pt x="62" y="144"/>
                  </a:lnTo>
                  <a:lnTo>
                    <a:pt x="44" y="174"/>
                  </a:lnTo>
                  <a:lnTo>
                    <a:pt x="20" y="204"/>
                  </a:lnTo>
                  <a:lnTo>
                    <a:pt x="10" y="232"/>
                  </a:lnTo>
                  <a:lnTo>
                    <a:pt x="0" y="246"/>
                  </a:lnTo>
                </a:path>
              </a:pathLst>
            </a:custGeom>
            <a:solidFill>
              <a:schemeClr val="folHlink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71"/>
            <p:cNvSpPr>
              <a:spLocks noChangeAspect="1"/>
            </p:cNvSpPr>
            <p:nvPr/>
          </p:nvSpPr>
          <p:spPr bwMode="auto">
            <a:xfrm>
              <a:off x="1665" y="3119"/>
              <a:ext cx="744" cy="114"/>
            </a:xfrm>
            <a:custGeom>
              <a:avLst/>
              <a:gdLst>
                <a:gd name="T0" fmla="*/ 476 w 477"/>
                <a:gd name="T1" fmla="*/ 16 h 71"/>
                <a:gd name="T2" fmla="*/ 212 w 477"/>
                <a:gd name="T3" fmla="*/ 68 h 71"/>
                <a:gd name="T4" fmla="*/ 132 w 477"/>
                <a:gd name="T5" fmla="*/ 70 h 71"/>
                <a:gd name="T6" fmla="*/ 98 w 477"/>
                <a:gd name="T7" fmla="*/ 58 h 71"/>
                <a:gd name="T8" fmla="*/ 46 w 477"/>
                <a:gd name="T9" fmla="*/ 40 h 71"/>
                <a:gd name="T10" fmla="*/ 16 w 477"/>
                <a:gd name="T11" fmla="*/ 20 h 71"/>
                <a:gd name="T12" fmla="*/ 0 w 477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71">
                  <a:moveTo>
                    <a:pt x="476" y="16"/>
                  </a:moveTo>
                  <a:lnTo>
                    <a:pt x="212" y="68"/>
                  </a:lnTo>
                  <a:lnTo>
                    <a:pt x="132" y="70"/>
                  </a:lnTo>
                  <a:lnTo>
                    <a:pt x="98" y="58"/>
                  </a:lnTo>
                  <a:lnTo>
                    <a:pt x="46" y="40"/>
                  </a:lnTo>
                  <a:lnTo>
                    <a:pt x="16" y="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Line 72"/>
            <p:cNvSpPr>
              <a:spLocks noChangeAspect="1" noChangeShapeType="1"/>
            </p:cNvSpPr>
            <p:nvPr/>
          </p:nvSpPr>
          <p:spPr bwMode="auto">
            <a:xfrm>
              <a:off x="2148" y="3195"/>
              <a:ext cx="43" cy="12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4" name="Line 73"/>
            <p:cNvSpPr>
              <a:spLocks noChangeAspect="1" noChangeShapeType="1"/>
            </p:cNvSpPr>
            <p:nvPr/>
          </p:nvSpPr>
          <p:spPr bwMode="auto">
            <a:xfrm flipV="1">
              <a:off x="2429" y="3029"/>
              <a:ext cx="33" cy="3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5" name="Line 74"/>
            <p:cNvSpPr>
              <a:spLocks noChangeAspect="1" noChangeShapeType="1"/>
            </p:cNvSpPr>
            <p:nvPr/>
          </p:nvSpPr>
          <p:spPr bwMode="auto">
            <a:xfrm flipV="1">
              <a:off x="2398" y="3062"/>
              <a:ext cx="35" cy="5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Line 75"/>
            <p:cNvSpPr>
              <a:spLocks noChangeAspect="1" noChangeShapeType="1"/>
            </p:cNvSpPr>
            <p:nvPr/>
          </p:nvSpPr>
          <p:spPr bwMode="auto">
            <a:xfrm flipH="1" flipV="1">
              <a:off x="2141" y="2919"/>
              <a:ext cx="152" cy="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Line 76"/>
            <p:cNvSpPr>
              <a:spLocks noChangeAspect="1" noChangeShapeType="1"/>
            </p:cNvSpPr>
            <p:nvPr/>
          </p:nvSpPr>
          <p:spPr bwMode="auto">
            <a:xfrm flipH="1" flipV="1">
              <a:off x="2298" y="3012"/>
              <a:ext cx="135" cy="5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Oval 77"/>
            <p:cNvSpPr>
              <a:spLocks noChangeAspect="1" noChangeArrowheads="1"/>
            </p:cNvSpPr>
            <p:nvPr/>
          </p:nvSpPr>
          <p:spPr bwMode="auto">
            <a:xfrm rot="20340000" flipH="1">
              <a:off x="2115" y="2779"/>
              <a:ext cx="171" cy="9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9" name="Line 78"/>
            <p:cNvSpPr>
              <a:spLocks noChangeAspect="1" noChangeShapeType="1"/>
            </p:cNvSpPr>
            <p:nvPr/>
          </p:nvSpPr>
          <p:spPr bwMode="auto">
            <a:xfrm flipH="1">
              <a:off x="2127" y="2820"/>
              <a:ext cx="150" cy="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0" name="Line 79"/>
            <p:cNvSpPr>
              <a:spLocks noChangeAspect="1" noChangeShapeType="1"/>
            </p:cNvSpPr>
            <p:nvPr/>
          </p:nvSpPr>
          <p:spPr bwMode="auto">
            <a:xfrm>
              <a:off x="2196" y="2823"/>
              <a:ext cx="78" cy="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" name="Freeform 80"/>
            <p:cNvSpPr>
              <a:spLocks noChangeAspect="1"/>
            </p:cNvSpPr>
            <p:nvPr/>
          </p:nvSpPr>
          <p:spPr bwMode="auto">
            <a:xfrm>
              <a:off x="1917" y="2596"/>
              <a:ext cx="473" cy="468"/>
            </a:xfrm>
            <a:custGeom>
              <a:avLst/>
              <a:gdLst>
                <a:gd name="T0" fmla="*/ 86 w 303"/>
                <a:gd name="T1" fmla="*/ 230 h 301"/>
                <a:gd name="T2" fmla="*/ 170 w 303"/>
                <a:gd name="T3" fmla="*/ 224 h 301"/>
                <a:gd name="T4" fmla="*/ 194 w 303"/>
                <a:gd name="T5" fmla="*/ 218 h 301"/>
                <a:gd name="T6" fmla="*/ 242 w 303"/>
                <a:gd name="T7" fmla="*/ 242 h 301"/>
                <a:gd name="T8" fmla="*/ 258 w 303"/>
                <a:gd name="T9" fmla="*/ 300 h 301"/>
                <a:gd name="T10" fmla="*/ 278 w 303"/>
                <a:gd name="T11" fmla="*/ 294 h 301"/>
                <a:gd name="T12" fmla="*/ 292 w 303"/>
                <a:gd name="T13" fmla="*/ 282 h 301"/>
                <a:gd name="T14" fmla="*/ 302 w 303"/>
                <a:gd name="T15" fmla="*/ 264 h 301"/>
                <a:gd name="T16" fmla="*/ 288 w 303"/>
                <a:gd name="T17" fmla="*/ 258 h 301"/>
                <a:gd name="T18" fmla="*/ 256 w 303"/>
                <a:gd name="T19" fmla="*/ 268 h 301"/>
                <a:gd name="T20" fmla="*/ 234 w 303"/>
                <a:gd name="T21" fmla="*/ 218 h 301"/>
                <a:gd name="T22" fmla="*/ 196 w 303"/>
                <a:gd name="T23" fmla="*/ 176 h 301"/>
                <a:gd name="T24" fmla="*/ 152 w 303"/>
                <a:gd name="T25" fmla="*/ 174 h 301"/>
                <a:gd name="T26" fmla="*/ 186 w 303"/>
                <a:gd name="T27" fmla="*/ 164 h 301"/>
                <a:gd name="T28" fmla="*/ 220 w 303"/>
                <a:gd name="T29" fmla="*/ 156 h 301"/>
                <a:gd name="T30" fmla="*/ 224 w 303"/>
                <a:gd name="T31" fmla="*/ 142 h 301"/>
                <a:gd name="T32" fmla="*/ 168 w 303"/>
                <a:gd name="T33" fmla="*/ 144 h 301"/>
                <a:gd name="T34" fmla="*/ 126 w 303"/>
                <a:gd name="T35" fmla="*/ 142 h 301"/>
                <a:gd name="T36" fmla="*/ 116 w 303"/>
                <a:gd name="T37" fmla="*/ 114 h 301"/>
                <a:gd name="T38" fmla="*/ 112 w 303"/>
                <a:gd name="T39" fmla="*/ 84 h 301"/>
                <a:gd name="T40" fmla="*/ 92 w 303"/>
                <a:gd name="T41" fmla="*/ 64 h 301"/>
                <a:gd name="T42" fmla="*/ 124 w 303"/>
                <a:gd name="T43" fmla="*/ 50 h 301"/>
                <a:gd name="T44" fmla="*/ 130 w 303"/>
                <a:gd name="T45" fmla="*/ 32 h 301"/>
                <a:gd name="T46" fmla="*/ 114 w 303"/>
                <a:gd name="T47" fmla="*/ 6 h 301"/>
                <a:gd name="T48" fmla="*/ 94 w 303"/>
                <a:gd name="T49" fmla="*/ 0 h 301"/>
                <a:gd name="T50" fmla="*/ 66 w 303"/>
                <a:gd name="T51" fmla="*/ 12 h 301"/>
                <a:gd name="T52" fmla="*/ 50 w 303"/>
                <a:gd name="T53" fmla="*/ 42 h 301"/>
                <a:gd name="T54" fmla="*/ 64 w 303"/>
                <a:gd name="T55" fmla="*/ 68 h 301"/>
                <a:gd name="T56" fmla="*/ 36 w 303"/>
                <a:gd name="T57" fmla="*/ 94 h 301"/>
                <a:gd name="T58" fmla="*/ 32 w 303"/>
                <a:gd name="T59" fmla="*/ 122 h 301"/>
                <a:gd name="T60" fmla="*/ 0 w 303"/>
                <a:gd name="T61" fmla="*/ 110 h 301"/>
                <a:gd name="T62" fmla="*/ 2 w 303"/>
                <a:gd name="T63" fmla="*/ 200 h 301"/>
                <a:gd name="T64" fmla="*/ 86 w 303"/>
                <a:gd name="T65" fmla="*/ 23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3" h="301">
                  <a:moveTo>
                    <a:pt x="86" y="230"/>
                  </a:moveTo>
                  <a:lnTo>
                    <a:pt x="170" y="224"/>
                  </a:lnTo>
                  <a:lnTo>
                    <a:pt x="194" y="218"/>
                  </a:lnTo>
                  <a:lnTo>
                    <a:pt x="242" y="242"/>
                  </a:lnTo>
                  <a:lnTo>
                    <a:pt x="258" y="300"/>
                  </a:lnTo>
                  <a:lnTo>
                    <a:pt x="278" y="294"/>
                  </a:lnTo>
                  <a:lnTo>
                    <a:pt x="292" y="282"/>
                  </a:lnTo>
                  <a:lnTo>
                    <a:pt x="302" y="264"/>
                  </a:lnTo>
                  <a:lnTo>
                    <a:pt x="288" y="258"/>
                  </a:lnTo>
                  <a:lnTo>
                    <a:pt x="256" y="268"/>
                  </a:lnTo>
                  <a:lnTo>
                    <a:pt x="234" y="218"/>
                  </a:lnTo>
                  <a:lnTo>
                    <a:pt x="196" y="176"/>
                  </a:lnTo>
                  <a:lnTo>
                    <a:pt x="152" y="174"/>
                  </a:lnTo>
                  <a:lnTo>
                    <a:pt x="186" y="164"/>
                  </a:lnTo>
                  <a:lnTo>
                    <a:pt x="220" y="156"/>
                  </a:lnTo>
                  <a:lnTo>
                    <a:pt x="224" y="142"/>
                  </a:lnTo>
                  <a:lnTo>
                    <a:pt x="168" y="144"/>
                  </a:lnTo>
                  <a:lnTo>
                    <a:pt x="126" y="142"/>
                  </a:lnTo>
                  <a:lnTo>
                    <a:pt x="116" y="114"/>
                  </a:lnTo>
                  <a:lnTo>
                    <a:pt x="112" y="84"/>
                  </a:lnTo>
                  <a:lnTo>
                    <a:pt x="92" y="64"/>
                  </a:lnTo>
                  <a:lnTo>
                    <a:pt x="124" y="50"/>
                  </a:lnTo>
                  <a:lnTo>
                    <a:pt x="130" y="32"/>
                  </a:lnTo>
                  <a:lnTo>
                    <a:pt x="114" y="6"/>
                  </a:lnTo>
                  <a:lnTo>
                    <a:pt x="94" y="0"/>
                  </a:lnTo>
                  <a:lnTo>
                    <a:pt x="66" y="12"/>
                  </a:lnTo>
                  <a:lnTo>
                    <a:pt x="50" y="42"/>
                  </a:lnTo>
                  <a:lnTo>
                    <a:pt x="64" y="68"/>
                  </a:lnTo>
                  <a:lnTo>
                    <a:pt x="36" y="94"/>
                  </a:lnTo>
                  <a:lnTo>
                    <a:pt x="32" y="122"/>
                  </a:lnTo>
                  <a:lnTo>
                    <a:pt x="0" y="110"/>
                  </a:lnTo>
                  <a:lnTo>
                    <a:pt x="2" y="200"/>
                  </a:lnTo>
                  <a:lnTo>
                    <a:pt x="86" y="230"/>
                  </a:lnTo>
                </a:path>
              </a:pathLst>
            </a:custGeom>
            <a:solidFill>
              <a:srgbClr val="FFA27C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Line 81"/>
            <p:cNvSpPr>
              <a:spLocks noChangeAspect="1" noChangeShapeType="1"/>
            </p:cNvSpPr>
            <p:nvPr/>
          </p:nvSpPr>
          <p:spPr bwMode="auto">
            <a:xfrm>
              <a:off x="1970" y="2792"/>
              <a:ext cx="72" cy="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3" name="Line 82"/>
            <p:cNvSpPr>
              <a:spLocks noChangeAspect="1" noChangeShapeType="1"/>
            </p:cNvSpPr>
            <p:nvPr/>
          </p:nvSpPr>
          <p:spPr bwMode="auto">
            <a:xfrm>
              <a:off x="2054" y="2820"/>
              <a:ext cx="3" cy="9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4" name="Line 83"/>
            <p:cNvSpPr>
              <a:spLocks noChangeAspect="1" noChangeShapeType="1"/>
            </p:cNvSpPr>
            <p:nvPr/>
          </p:nvSpPr>
          <p:spPr bwMode="auto">
            <a:xfrm flipV="1">
              <a:off x="2082" y="2904"/>
              <a:ext cx="122" cy="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5" name="Line 84"/>
            <p:cNvSpPr>
              <a:spLocks noChangeAspect="1" noChangeShapeType="1"/>
            </p:cNvSpPr>
            <p:nvPr/>
          </p:nvSpPr>
          <p:spPr bwMode="auto">
            <a:xfrm flipH="1">
              <a:off x="2076" y="2863"/>
              <a:ext cx="78" cy="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6" name="Freeform 85"/>
            <p:cNvSpPr>
              <a:spLocks noChangeAspect="1"/>
            </p:cNvSpPr>
            <p:nvPr/>
          </p:nvSpPr>
          <p:spPr bwMode="auto">
            <a:xfrm>
              <a:off x="2088" y="2572"/>
              <a:ext cx="376" cy="640"/>
            </a:xfrm>
            <a:custGeom>
              <a:avLst/>
              <a:gdLst>
                <a:gd name="T0" fmla="*/ 22 w 241"/>
                <a:gd name="T1" fmla="*/ 402 h 409"/>
                <a:gd name="T2" fmla="*/ 58 w 241"/>
                <a:gd name="T3" fmla="*/ 62 h 409"/>
                <a:gd name="T4" fmla="*/ 156 w 241"/>
                <a:gd name="T5" fmla="*/ 28 h 409"/>
                <a:gd name="T6" fmla="*/ 212 w 241"/>
                <a:gd name="T7" fmla="*/ 212 h 409"/>
                <a:gd name="T8" fmla="*/ 228 w 241"/>
                <a:gd name="T9" fmla="*/ 222 h 409"/>
                <a:gd name="T10" fmla="*/ 240 w 241"/>
                <a:gd name="T11" fmla="*/ 214 h 409"/>
                <a:gd name="T12" fmla="*/ 176 w 241"/>
                <a:gd name="T13" fmla="*/ 0 h 409"/>
                <a:gd name="T14" fmla="*/ 38 w 241"/>
                <a:gd name="T15" fmla="*/ 50 h 409"/>
                <a:gd name="T16" fmla="*/ 0 w 241"/>
                <a:gd name="T17" fmla="*/ 408 h 409"/>
                <a:gd name="T18" fmla="*/ 22 w 241"/>
                <a:gd name="T19" fmla="*/ 40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409">
                  <a:moveTo>
                    <a:pt x="22" y="402"/>
                  </a:moveTo>
                  <a:lnTo>
                    <a:pt x="58" y="62"/>
                  </a:lnTo>
                  <a:lnTo>
                    <a:pt x="156" y="28"/>
                  </a:lnTo>
                  <a:lnTo>
                    <a:pt x="212" y="212"/>
                  </a:lnTo>
                  <a:lnTo>
                    <a:pt x="228" y="222"/>
                  </a:lnTo>
                  <a:lnTo>
                    <a:pt x="240" y="214"/>
                  </a:lnTo>
                  <a:lnTo>
                    <a:pt x="176" y="0"/>
                  </a:lnTo>
                  <a:lnTo>
                    <a:pt x="38" y="50"/>
                  </a:lnTo>
                  <a:lnTo>
                    <a:pt x="0" y="408"/>
                  </a:lnTo>
                  <a:lnTo>
                    <a:pt x="22" y="402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Line 86"/>
            <p:cNvSpPr>
              <a:spLocks noChangeAspect="1" noChangeShapeType="1"/>
            </p:cNvSpPr>
            <p:nvPr/>
          </p:nvSpPr>
          <p:spPr bwMode="auto">
            <a:xfrm>
              <a:off x="2360" y="2617"/>
              <a:ext cx="78" cy="2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8" name="Line 87"/>
            <p:cNvSpPr>
              <a:spLocks noChangeAspect="1" noChangeShapeType="1"/>
            </p:cNvSpPr>
            <p:nvPr/>
          </p:nvSpPr>
          <p:spPr bwMode="auto">
            <a:xfrm flipH="1">
              <a:off x="2329" y="2610"/>
              <a:ext cx="35" cy="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9" name="Freeform 88"/>
            <p:cNvSpPr>
              <a:spLocks noChangeAspect="1"/>
            </p:cNvSpPr>
            <p:nvPr/>
          </p:nvSpPr>
          <p:spPr bwMode="auto">
            <a:xfrm>
              <a:off x="1820" y="2558"/>
              <a:ext cx="330" cy="437"/>
            </a:xfrm>
            <a:custGeom>
              <a:avLst/>
              <a:gdLst>
                <a:gd name="T0" fmla="*/ 192 w 213"/>
                <a:gd name="T1" fmla="*/ 278 h 279"/>
                <a:gd name="T2" fmla="*/ 212 w 213"/>
                <a:gd name="T3" fmla="*/ 60 h 279"/>
                <a:gd name="T4" fmla="*/ 24 w 213"/>
                <a:gd name="T5" fmla="*/ 0 h 279"/>
                <a:gd name="T6" fmla="*/ 0 w 213"/>
                <a:gd name="T7" fmla="*/ 214 h 279"/>
                <a:gd name="T8" fmla="*/ 38 w 213"/>
                <a:gd name="T9" fmla="*/ 228 h 279"/>
                <a:gd name="T10" fmla="*/ 56 w 213"/>
                <a:gd name="T11" fmla="*/ 32 h 279"/>
                <a:gd name="T12" fmla="*/ 194 w 213"/>
                <a:gd name="T13" fmla="*/ 74 h 279"/>
                <a:gd name="T14" fmla="*/ 176 w 213"/>
                <a:gd name="T15" fmla="*/ 274 h 279"/>
                <a:gd name="T16" fmla="*/ 192 w 213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79">
                  <a:moveTo>
                    <a:pt x="192" y="278"/>
                  </a:moveTo>
                  <a:lnTo>
                    <a:pt x="212" y="60"/>
                  </a:lnTo>
                  <a:lnTo>
                    <a:pt x="24" y="0"/>
                  </a:lnTo>
                  <a:lnTo>
                    <a:pt x="0" y="214"/>
                  </a:lnTo>
                  <a:lnTo>
                    <a:pt x="38" y="228"/>
                  </a:lnTo>
                  <a:lnTo>
                    <a:pt x="56" y="32"/>
                  </a:lnTo>
                  <a:lnTo>
                    <a:pt x="194" y="74"/>
                  </a:lnTo>
                  <a:lnTo>
                    <a:pt x="176" y="274"/>
                  </a:lnTo>
                  <a:lnTo>
                    <a:pt x="192" y="278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89"/>
            <p:cNvSpPr>
              <a:spLocks noChangeAspect="1"/>
            </p:cNvSpPr>
            <p:nvPr/>
          </p:nvSpPr>
          <p:spPr bwMode="auto">
            <a:xfrm>
              <a:off x="1858" y="2477"/>
              <a:ext cx="516" cy="171"/>
            </a:xfrm>
            <a:custGeom>
              <a:avLst/>
              <a:gdLst>
                <a:gd name="T0" fmla="*/ 190 w 331"/>
                <a:gd name="T1" fmla="*/ 110 h 111"/>
                <a:gd name="T2" fmla="*/ 330 w 331"/>
                <a:gd name="T3" fmla="*/ 62 h 111"/>
                <a:gd name="T4" fmla="*/ 146 w 331"/>
                <a:gd name="T5" fmla="*/ 0 h 111"/>
                <a:gd name="T6" fmla="*/ 0 w 331"/>
                <a:gd name="T7" fmla="*/ 52 h 111"/>
                <a:gd name="T8" fmla="*/ 34 w 331"/>
                <a:gd name="T9" fmla="*/ 62 h 111"/>
                <a:gd name="T10" fmla="*/ 150 w 331"/>
                <a:gd name="T11" fmla="*/ 18 h 111"/>
                <a:gd name="T12" fmla="*/ 286 w 331"/>
                <a:gd name="T13" fmla="*/ 62 h 111"/>
                <a:gd name="T14" fmla="*/ 162 w 331"/>
                <a:gd name="T15" fmla="*/ 106 h 111"/>
                <a:gd name="T16" fmla="*/ 190 w 331"/>
                <a:gd name="T1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111">
                  <a:moveTo>
                    <a:pt x="190" y="110"/>
                  </a:moveTo>
                  <a:lnTo>
                    <a:pt x="330" y="62"/>
                  </a:lnTo>
                  <a:lnTo>
                    <a:pt x="146" y="0"/>
                  </a:lnTo>
                  <a:lnTo>
                    <a:pt x="0" y="52"/>
                  </a:lnTo>
                  <a:lnTo>
                    <a:pt x="34" y="62"/>
                  </a:lnTo>
                  <a:lnTo>
                    <a:pt x="150" y="18"/>
                  </a:lnTo>
                  <a:lnTo>
                    <a:pt x="286" y="62"/>
                  </a:lnTo>
                  <a:lnTo>
                    <a:pt x="162" y="106"/>
                  </a:lnTo>
                  <a:lnTo>
                    <a:pt x="190" y="110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90"/>
            <p:cNvSpPr>
              <a:spLocks noChangeAspect="1"/>
            </p:cNvSpPr>
            <p:nvPr/>
          </p:nvSpPr>
          <p:spPr bwMode="auto">
            <a:xfrm>
              <a:off x="1896" y="2558"/>
              <a:ext cx="261" cy="85"/>
            </a:xfrm>
            <a:custGeom>
              <a:avLst/>
              <a:gdLst>
                <a:gd name="T0" fmla="*/ 138 w 167"/>
                <a:gd name="T1" fmla="*/ 54 h 55"/>
                <a:gd name="T2" fmla="*/ 166 w 167"/>
                <a:gd name="T3" fmla="*/ 46 h 55"/>
                <a:gd name="T4" fmla="*/ 28 w 167"/>
                <a:gd name="T5" fmla="*/ 0 h 55"/>
                <a:gd name="T6" fmla="*/ 0 w 167"/>
                <a:gd name="T7" fmla="*/ 8 h 55"/>
                <a:gd name="T8" fmla="*/ 138 w 167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55">
                  <a:moveTo>
                    <a:pt x="138" y="54"/>
                  </a:moveTo>
                  <a:lnTo>
                    <a:pt x="166" y="46"/>
                  </a:lnTo>
                  <a:lnTo>
                    <a:pt x="28" y="0"/>
                  </a:lnTo>
                  <a:lnTo>
                    <a:pt x="0" y="8"/>
                  </a:lnTo>
                  <a:lnTo>
                    <a:pt x="138" y="54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91"/>
            <p:cNvSpPr>
              <a:spLocks noChangeAspect="1"/>
            </p:cNvSpPr>
            <p:nvPr/>
          </p:nvSpPr>
          <p:spPr bwMode="auto">
            <a:xfrm>
              <a:off x="1679" y="3000"/>
              <a:ext cx="224" cy="152"/>
            </a:xfrm>
            <a:custGeom>
              <a:avLst/>
              <a:gdLst>
                <a:gd name="T0" fmla="*/ 142 w 143"/>
                <a:gd name="T1" fmla="*/ 44 h 97"/>
                <a:gd name="T2" fmla="*/ 92 w 143"/>
                <a:gd name="T3" fmla="*/ 38 h 97"/>
                <a:gd name="T4" fmla="*/ 58 w 143"/>
                <a:gd name="T5" fmla="*/ 30 h 97"/>
                <a:gd name="T6" fmla="*/ 28 w 143"/>
                <a:gd name="T7" fmla="*/ 16 h 97"/>
                <a:gd name="T8" fmla="*/ 10 w 143"/>
                <a:gd name="T9" fmla="*/ 0 h 97"/>
                <a:gd name="T10" fmla="*/ 0 w 143"/>
                <a:gd name="T11" fmla="*/ 48 h 97"/>
                <a:gd name="T12" fmla="*/ 28 w 143"/>
                <a:gd name="T13" fmla="*/ 72 h 97"/>
                <a:gd name="T14" fmla="*/ 76 w 143"/>
                <a:gd name="T15" fmla="*/ 88 h 97"/>
                <a:gd name="T16" fmla="*/ 118 w 143"/>
                <a:gd name="T17" fmla="*/ 96 h 97"/>
                <a:gd name="T18" fmla="*/ 136 w 143"/>
                <a:gd name="T19" fmla="*/ 96 h 97"/>
                <a:gd name="T20" fmla="*/ 142 w 143"/>
                <a:gd name="T21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97">
                  <a:moveTo>
                    <a:pt x="142" y="44"/>
                  </a:moveTo>
                  <a:lnTo>
                    <a:pt x="92" y="38"/>
                  </a:lnTo>
                  <a:lnTo>
                    <a:pt x="58" y="30"/>
                  </a:lnTo>
                  <a:lnTo>
                    <a:pt x="28" y="16"/>
                  </a:lnTo>
                  <a:lnTo>
                    <a:pt x="10" y="0"/>
                  </a:lnTo>
                  <a:lnTo>
                    <a:pt x="0" y="48"/>
                  </a:lnTo>
                  <a:lnTo>
                    <a:pt x="28" y="72"/>
                  </a:lnTo>
                  <a:lnTo>
                    <a:pt x="76" y="88"/>
                  </a:lnTo>
                  <a:lnTo>
                    <a:pt x="118" y="96"/>
                  </a:lnTo>
                  <a:lnTo>
                    <a:pt x="136" y="96"/>
                  </a:lnTo>
                  <a:lnTo>
                    <a:pt x="142" y="44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92"/>
            <p:cNvSpPr>
              <a:spLocks noChangeAspect="1"/>
            </p:cNvSpPr>
            <p:nvPr/>
          </p:nvSpPr>
          <p:spPr bwMode="auto">
            <a:xfrm>
              <a:off x="1793" y="3062"/>
              <a:ext cx="43" cy="78"/>
            </a:xfrm>
            <a:custGeom>
              <a:avLst/>
              <a:gdLst>
                <a:gd name="T0" fmla="*/ 26 w 27"/>
                <a:gd name="T1" fmla="*/ 2 h 51"/>
                <a:gd name="T2" fmla="*/ 16 w 27"/>
                <a:gd name="T3" fmla="*/ 50 h 51"/>
                <a:gd name="T4" fmla="*/ 0 w 27"/>
                <a:gd name="T5" fmla="*/ 46 h 51"/>
                <a:gd name="T6" fmla="*/ 12 w 27"/>
                <a:gd name="T7" fmla="*/ 0 h 51"/>
                <a:gd name="T8" fmla="*/ 26 w 27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1">
                  <a:moveTo>
                    <a:pt x="26" y="2"/>
                  </a:moveTo>
                  <a:lnTo>
                    <a:pt x="16" y="50"/>
                  </a:lnTo>
                  <a:lnTo>
                    <a:pt x="0" y="46"/>
                  </a:lnTo>
                  <a:lnTo>
                    <a:pt x="12" y="0"/>
                  </a:lnTo>
                  <a:lnTo>
                    <a:pt x="26" y="2"/>
                  </a:lnTo>
                </a:path>
              </a:pathLst>
            </a:custGeom>
            <a:solidFill>
              <a:schemeClr val="folHlink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93"/>
            <p:cNvSpPr>
              <a:spLocks noChangeAspect="1"/>
            </p:cNvSpPr>
            <p:nvPr/>
          </p:nvSpPr>
          <p:spPr bwMode="auto">
            <a:xfrm>
              <a:off x="1720" y="3207"/>
              <a:ext cx="45" cy="95"/>
            </a:xfrm>
            <a:custGeom>
              <a:avLst/>
              <a:gdLst>
                <a:gd name="T0" fmla="*/ 26 w 27"/>
                <a:gd name="T1" fmla="*/ 14 h 61"/>
                <a:gd name="T2" fmla="*/ 26 w 27"/>
                <a:gd name="T3" fmla="*/ 60 h 61"/>
                <a:gd name="T4" fmla="*/ 4 w 27"/>
                <a:gd name="T5" fmla="*/ 50 h 61"/>
                <a:gd name="T6" fmla="*/ 0 w 27"/>
                <a:gd name="T7" fmla="*/ 0 h 61"/>
                <a:gd name="T8" fmla="*/ 26 w 27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1">
                  <a:moveTo>
                    <a:pt x="26" y="14"/>
                  </a:moveTo>
                  <a:lnTo>
                    <a:pt x="26" y="60"/>
                  </a:lnTo>
                  <a:lnTo>
                    <a:pt x="4" y="50"/>
                  </a:lnTo>
                  <a:lnTo>
                    <a:pt x="0" y="0"/>
                  </a:lnTo>
                  <a:lnTo>
                    <a:pt x="26" y="14"/>
                  </a:lnTo>
                </a:path>
              </a:pathLst>
            </a:custGeom>
            <a:solidFill>
              <a:srgbClr val="91919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Line 94"/>
            <p:cNvSpPr>
              <a:spLocks noChangeAspect="1" noChangeShapeType="1"/>
            </p:cNvSpPr>
            <p:nvPr/>
          </p:nvSpPr>
          <p:spPr bwMode="auto">
            <a:xfrm flipH="1">
              <a:off x="1846" y="2603"/>
              <a:ext cx="33" cy="29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6" name="Oval 95"/>
            <p:cNvSpPr>
              <a:spLocks noChangeAspect="1" noChangeArrowheads="1"/>
            </p:cNvSpPr>
            <p:nvPr/>
          </p:nvSpPr>
          <p:spPr bwMode="auto">
            <a:xfrm rot="720000" flipH="1">
              <a:off x="1996" y="3263"/>
              <a:ext cx="123" cy="161"/>
            </a:xfrm>
            <a:prstGeom prst="ellipse">
              <a:avLst/>
            </a:prstGeom>
            <a:solidFill>
              <a:srgbClr val="91919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7" name="Oval 96"/>
            <p:cNvSpPr>
              <a:spLocks noChangeAspect="1" noChangeArrowheads="1"/>
            </p:cNvSpPr>
            <p:nvPr/>
          </p:nvSpPr>
          <p:spPr bwMode="auto">
            <a:xfrm rot="720000" flipH="1">
              <a:off x="2039" y="3272"/>
              <a:ext cx="123" cy="161"/>
            </a:xfrm>
            <a:prstGeom prst="ellipse">
              <a:avLst/>
            </a:prstGeom>
            <a:solidFill>
              <a:srgbClr val="91919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8" name="Oval 97"/>
            <p:cNvSpPr>
              <a:spLocks noChangeAspect="1" noChangeArrowheads="1"/>
            </p:cNvSpPr>
            <p:nvPr/>
          </p:nvSpPr>
          <p:spPr bwMode="auto">
            <a:xfrm rot="720000" flipH="1">
              <a:off x="2066" y="3311"/>
              <a:ext cx="69" cy="93"/>
            </a:xfrm>
            <a:prstGeom prst="ellipse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9" name="Oval 98"/>
            <p:cNvSpPr>
              <a:spLocks noChangeAspect="1" noChangeArrowheads="1"/>
            </p:cNvSpPr>
            <p:nvPr/>
          </p:nvSpPr>
          <p:spPr bwMode="auto">
            <a:xfrm rot="720000" flipH="1">
              <a:off x="2084" y="3334"/>
              <a:ext cx="35" cy="46"/>
            </a:xfrm>
            <a:prstGeom prst="ellipse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0" name="Line 99"/>
            <p:cNvSpPr>
              <a:spLocks noChangeAspect="1" noChangeShapeType="1"/>
            </p:cNvSpPr>
            <p:nvPr/>
          </p:nvSpPr>
          <p:spPr bwMode="auto">
            <a:xfrm flipH="1" flipV="1">
              <a:off x="2064" y="3262"/>
              <a:ext cx="55" cy="1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1" name="Line 100"/>
            <p:cNvSpPr>
              <a:spLocks noChangeAspect="1" noChangeShapeType="1"/>
            </p:cNvSpPr>
            <p:nvPr/>
          </p:nvSpPr>
          <p:spPr bwMode="auto">
            <a:xfrm flipH="1" flipV="1">
              <a:off x="2033" y="3420"/>
              <a:ext cx="54" cy="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2" name="Freeform 101"/>
            <p:cNvSpPr>
              <a:spLocks noChangeAspect="1"/>
            </p:cNvSpPr>
            <p:nvPr/>
          </p:nvSpPr>
          <p:spPr bwMode="auto">
            <a:xfrm>
              <a:off x="2407" y="2681"/>
              <a:ext cx="103" cy="316"/>
            </a:xfrm>
            <a:custGeom>
              <a:avLst/>
              <a:gdLst>
                <a:gd name="T0" fmla="*/ 66 w 67"/>
                <a:gd name="T1" fmla="*/ 190 h 201"/>
                <a:gd name="T2" fmla="*/ 48 w 67"/>
                <a:gd name="T3" fmla="*/ 20 h 201"/>
                <a:gd name="T4" fmla="*/ 0 w 67"/>
                <a:gd name="T5" fmla="*/ 0 h 201"/>
                <a:gd name="T6" fmla="*/ 56 w 67"/>
                <a:gd name="T7" fmla="*/ 200 h 201"/>
                <a:gd name="T8" fmla="*/ 66 w 67"/>
                <a:gd name="T9" fmla="*/ 19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01">
                  <a:moveTo>
                    <a:pt x="66" y="190"/>
                  </a:moveTo>
                  <a:lnTo>
                    <a:pt x="48" y="20"/>
                  </a:lnTo>
                  <a:lnTo>
                    <a:pt x="0" y="0"/>
                  </a:lnTo>
                  <a:lnTo>
                    <a:pt x="56" y="200"/>
                  </a:lnTo>
                  <a:lnTo>
                    <a:pt x="66" y="190"/>
                  </a:lnTo>
                </a:path>
              </a:pathLst>
            </a:custGeom>
            <a:solidFill>
              <a:srgbClr val="99FF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Line 102"/>
            <p:cNvSpPr>
              <a:spLocks noChangeAspect="1" noChangeShapeType="1"/>
            </p:cNvSpPr>
            <p:nvPr/>
          </p:nvSpPr>
          <p:spPr bwMode="auto">
            <a:xfrm flipH="1" flipV="1">
              <a:off x="2420" y="2725"/>
              <a:ext cx="66" cy="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4" name="Freeform 103"/>
            <p:cNvSpPr>
              <a:spLocks noChangeAspect="1"/>
            </p:cNvSpPr>
            <p:nvPr/>
          </p:nvSpPr>
          <p:spPr bwMode="auto">
            <a:xfrm>
              <a:off x="2586" y="2751"/>
              <a:ext cx="76" cy="259"/>
            </a:xfrm>
            <a:custGeom>
              <a:avLst/>
              <a:gdLst>
                <a:gd name="T0" fmla="*/ 16 w 49"/>
                <a:gd name="T1" fmla="*/ 164 h 165"/>
                <a:gd name="T2" fmla="*/ 48 w 49"/>
                <a:gd name="T3" fmla="*/ 160 h 165"/>
                <a:gd name="T4" fmla="*/ 32 w 49"/>
                <a:gd name="T5" fmla="*/ 12 h 165"/>
                <a:gd name="T6" fmla="*/ 0 w 49"/>
                <a:gd name="T7" fmla="*/ 0 h 165"/>
                <a:gd name="T8" fmla="*/ 16 w 49"/>
                <a:gd name="T9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5">
                  <a:moveTo>
                    <a:pt x="16" y="164"/>
                  </a:moveTo>
                  <a:lnTo>
                    <a:pt x="48" y="160"/>
                  </a:lnTo>
                  <a:lnTo>
                    <a:pt x="32" y="12"/>
                  </a:lnTo>
                  <a:lnTo>
                    <a:pt x="0" y="0"/>
                  </a:lnTo>
                  <a:lnTo>
                    <a:pt x="16" y="164"/>
                  </a:lnTo>
                </a:path>
              </a:pathLst>
            </a:custGeom>
            <a:solidFill>
              <a:srgbClr val="99FF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Line 104"/>
            <p:cNvSpPr>
              <a:spLocks noChangeAspect="1" noChangeShapeType="1"/>
            </p:cNvSpPr>
            <p:nvPr/>
          </p:nvSpPr>
          <p:spPr bwMode="auto">
            <a:xfrm flipH="1">
              <a:off x="2589" y="2778"/>
              <a:ext cx="56" cy="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6" name="Line 105"/>
            <p:cNvSpPr>
              <a:spLocks noChangeAspect="1" noChangeShapeType="1"/>
            </p:cNvSpPr>
            <p:nvPr/>
          </p:nvSpPr>
          <p:spPr bwMode="auto">
            <a:xfrm flipV="1">
              <a:off x="2464" y="3021"/>
              <a:ext cx="43" cy="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7" name="Freeform 106"/>
            <p:cNvSpPr>
              <a:spLocks noChangeAspect="1"/>
            </p:cNvSpPr>
            <p:nvPr/>
          </p:nvSpPr>
          <p:spPr bwMode="auto">
            <a:xfrm>
              <a:off x="2039" y="2518"/>
              <a:ext cx="202" cy="69"/>
            </a:xfrm>
            <a:custGeom>
              <a:avLst/>
              <a:gdLst>
                <a:gd name="T0" fmla="*/ 120 w 204"/>
                <a:gd name="T1" fmla="*/ 70 h 70"/>
                <a:gd name="T2" fmla="*/ 0 w 204"/>
                <a:gd name="T3" fmla="*/ 29 h 70"/>
                <a:gd name="T4" fmla="*/ 86 w 204"/>
                <a:gd name="T5" fmla="*/ 0 h 70"/>
                <a:gd name="T6" fmla="*/ 204 w 204"/>
                <a:gd name="T7" fmla="*/ 41 h 70"/>
                <a:gd name="T8" fmla="*/ 120 w 20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0">
                  <a:moveTo>
                    <a:pt x="120" y="70"/>
                  </a:moveTo>
                  <a:lnTo>
                    <a:pt x="0" y="29"/>
                  </a:lnTo>
                  <a:lnTo>
                    <a:pt x="86" y="0"/>
                  </a:lnTo>
                  <a:lnTo>
                    <a:pt x="204" y="41"/>
                  </a:lnTo>
                  <a:lnTo>
                    <a:pt x="120" y="70"/>
                  </a:lnTo>
                  <a:close/>
                </a:path>
              </a:pathLst>
            </a:custGeom>
            <a:solidFill>
              <a:srgbClr val="FF3300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8" name="Freeform 107"/>
            <p:cNvSpPr>
              <a:spLocks noChangeAspect="1"/>
            </p:cNvSpPr>
            <p:nvPr/>
          </p:nvSpPr>
          <p:spPr bwMode="auto">
            <a:xfrm flipV="1">
              <a:off x="1041" y="3430"/>
              <a:ext cx="695" cy="202"/>
            </a:xfrm>
            <a:custGeom>
              <a:avLst/>
              <a:gdLst>
                <a:gd name="T0" fmla="*/ 480 w 513"/>
                <a:gd name="T1" fmla="*/ 148 h 149"/>
                <a:gd name="T2" fmla="*/ 68 w 513"/>
                <a:gd name="T3" fmla="*/ 140 h 149"/>
                <a:gd name="T4" fmla="*/ 188 w 513"/>
                <a:gd name="T5" fmla="*/ 108 h 149"/>
                <a:gd name="T6" fmla="*/ 0 w 513"/>
                <a:gd name="T7" fmla="*/ 52 h 149"/>
                <a:gd name="T8" fmla="*/ 224 w 513"/>
                <a:gd name="T9" fmla="*/ 0 h 149"/>
                <a:gd name="T10" fmla="*/ 400 w 513"/>
                <a:gd name="T11" fmla="*/ 64 h 149"/>
                <a:gd name="T12" fmla="*/ 512 w 513"/>
                <a:gd name="T13" fmla="*/ 32 h 149"/>
                <a:gd name="T14" fmla="*/ 480 w 513"/>
                <a:gd name="T15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149">
                  <a:moveTo>
                    <a:pt x="480" y="148"/>
                  </a:moveTo>
                  <a:lnTo>
                    <a:pt x="68" y="140"/>
                  </a:lnTo>
                  <a:lnTo>
                    <a:pt x="188" y="108"/>
                  </a:lnTo>
                  <a:lnTo>
                    <a:pt x="0" y="52"/>
                  </a:lnTo>
                  <a:lnTo>
                    <a:pt x="224" y="0"/>
                  </a:lnTo>
                  <a:lnTo>
                    <a:pt x="400" y="64"/>
                  </a:lnTo>
                  <a:lnTo>
                    <a:pt x="512" y="32"/>
                  </a:lnTo>
                  <a:lnTo>
                    <a:pt x="480" y="148"/>
                  </a:lnTo>
                </a:path>
              </a:pathLst>
            </a:custGeom>
            <a:solidFill>
              <a:schemeClr val="folHlink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AutoShape 108"/>
            <p:cNvSpPr>
              <a:spLocks noChangeArrowheads="1"/>
            </p:cNvSpPr>
            <p:nvPr/>
          </p:nvSpPr>
          <p:spPr bwMode="auto">
            <a:xfrm rot="-1368607">
              <a:off x="2936" y="1808"/>
              <a:ext cx="336" cy="192"/>
            </a:xfrm>
            <a:prstGeom prst="parallelogram">
              <a:avLst>
                <a:gd name="adj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0" name="AutoShape 109"/>
            <p:cNvSpPr>
              <a:spLocks noChangeArrowheads="1"/>
            </p:cNvSpPr>
            <p:nvPr/>
          </p:nvSpPr>
          <p:spPr bwMode="auto">
            <a:xfrm rot="-1368607">
              <a:off x="1736" y="1328"/>
              <a:ext cx="336" cy="192"/>
            </a:xfrm>
            <a:prstGeom prst="parallelogram">
              <a:avLst>
                <a:gd name="adj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1" name="Freeform 110"/>
            <p:cNvSpPr>
              <a:spLocks noChangeAspect="1"/>
            </p:cNvSpPr>
            <p:nvPr/>
          </p:nvSpPr>
          <p:spPr bwMode="auto">
            <a:xfrm>
              <a:off x="3468" y="1764"/>
              <a:ext cx="115" cy="1340"/>
            </a:xfrm>
            <a:custGeom>
              <a:avLst/>
              <a:gdLst>
                <a:gd name="T0" fmla="*/ 32 w 73"/>
                <a:gd name="T1" fmla="*/ 848 h 849"/>
                <a:gd name="T2" fmla="*/ 0 w 73"/>
                <a:gd name="T3" fmla="*/ 836 h 849"/>
                <a:gd name="T4" fmla="*/ 0 w 73"/>
                <a:gd name="T5" fmla="*/ 18 h 849"/>
                <a:gd name="T6" fmla="*/ 44 w 73"/>
                <a:gd name="T7" fmla="*/ 0 h 849"/>
                <a:gd name="T8" fmla="*/ 72 w 73"/>
                <a:gd name="T9" fmla="*/ 12 h 849"/>
                <a:gd name="T10" fmla="*/ 72 w 73"/>
                <a:gd name="T11" fmla="*/ 834 h 849"/>
                <a:gd name="T12" fmla="*/ 32 w 73"/>
                <a:gd name="T13" fmla="*/ 848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49">
                  <a:moveTo>
                    <a:pt x="32" y="848"/>
                  </a:moveTo>
                  <a:lnTo>
                    <a:pt x="0" y="836"/>
                  </a:lnTo>
                  <a:lnTo>
                    <a:pt x="0" y="18"/>
                  </a:lnTo>
                  <a:lnTo>
                    <a:pt x="44" y="0"/>
                  </a:lnTo>
                  <a:lnTo>
                    <a:pt x="72" y="12"/>
                  </a:lnTo>
                  <a:lnTo>
                    <a:pt x="72" y="834"/>
                  </a:lnTo>
                  <a:lnTo>
                    <a:pt x="32" y="848"/>
                  </a:lnTo>
                </a:path>
              </a:pathLst>
            </a:custGeom>
            <a:solidFill>
              <a:srgbClr val="99FF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Line 111"/>
            <p:cNvSpPr>
              <a:spLocks noChangeAspect="1" noChangeShapeType="1"/>
            </p:cNvSpPr>
            <p:nvPr/>
          </p:nvSpPr>
          <p:spPr bwMode="auto">
            <a:xfrm>
              <a:off x="3474" y="1802"/>
              <a:ext cx="38" cy="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" name="Line 112"/>
            <p:cNvSpPr>
              <a:spLocks noChangeAspect="1" noChangeShapeType="1"/>
            </p:cNvSpPr>
            <p:nvPr/>
          </p:nvSpPr>
          <p:spPr bwMode="auto">
            <a:xfrm flipV="1">
              <a:off x="3522" y="1777"/>
              <a:ext cx="47" cy="3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4" name="Line 113"/>
            <p:cNvSpPr>
              <a:spLocks noChangeAspect="1" noChangeShapeType="1"/>
            </p:cNvSpPr>
            <p:nvPr/>
          </p:nvSpPr>
          <p:spPr bwMode="auto">
            <a:xfrm>
              <a:off x="3515" y="1818"/>
              <a:ext cx="0" cy="12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5" name="Freeform 114"/>
            <p:cNvSpPr>
              <a:spLocks noChangeAspect="1"/>
            </p:cNvSpPr>
            <p:nvPr/>
          </p:nvSpPr>
          <p:spPr bwMode="auto">
            <a:xfrm>
              <a:off x="3190" y="1917"/>
              <a:ext cx="340" cy="216"/>
            </a:xfrm>
            <a:custGeom>
              <a:avLst/>
              <a:gdLst>
                <a:gd name="T0" fmla="*/ 224 w 227"/>
                <a:gd name="T1" fmla="*/ 144 h 145"/>
                <a:gd name="T2" fmla="*/ 0 w 227"/>
                <a:gd name="T3" fmla="*/ 14 h 145"/>
                <a:gd name="T4" fmla="*/ 44 w 227"/>
                <a:gd name="T5" fmla="*/ 0 h 145"/>
                <a:gd name="T6" fmla="*/ 226 w 227"/>
                <a:gd name="T7" fmla="*/ 110 h 145"/>
                <a:gd name="T8" fmla="*/ 224 w 227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45">
                  <a:moveTo>
                    <a:pt x="224" y="144"/>
                  </a:moveTo>
                  <a:lnTo>
                    <a:pt x="0" y="14"/>
                  </a:lnTo>
                  <a:lnTo>
                    <a:pt x="44" y="0"/>
                  </a:lnTo>
                  <a:lnTo>
                    <a:pt x="226" y="110"/>
                  </a:lnTo>
                  <a:lnTo>
                    <a:pt x="224" y="144"/>
                  </a:lnTo>
                </a:path>
              </a:pathLst>
            </a:custGeom>
            <a:solidFill>
              <a:srgbClr val="99FF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Freeform 115"/>
            <p:cNvSpPr>
              <a:spLocks noChangeAspect="1"/>
            </p:cNvSpPr>
            <p:nvPr/>
          </p:nvSpPr>
          <p:spPr bwMode="auto">
            <a:xfrm>
              <a:off x="2888" y="1700"/>
              <a:ext cx="697" cy="326"/>
            </a:xfrm>
            <a:custGeom>
              <a:avLst/>
              <a:gdLst>
                <a:gd name="T0" fmla="*/ 43 w 449"/>
                <a:gd name="T1" fmla="*/ 210 h 210"/>
                <a:gd name="T2" fmla="*/ 0 w 449"/>
                <a:gd name="T3" fmla="*/ 192 h 210"/>
                <a:gd name="T4" fmla="*/ 0 w 449"/>
                <a:gd name="T5" fmla="*/ 155 h 210"/>
                <a:gd name="T6" fmla="*/ 403 w 449"/>
                <a:gd name="T7" fmla="*/ 0 h 210"/>
                <a:gd name="T8" fmla="*/ 449 w 449"/>
                <a:gd name="T9" fmla="*/ 18 h 210"/>
                <a:gd name="T10" fmla="*/ 449 w 449"/>
                <a:gd name="T11" fmla="*/ 54 h 210"/>
                <a:gd name="T12" fmla="*/ 43 w 449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210">
                  <a:moveTo>
                    <a:pt x="43" y="210"/>
                  </a:moveTo>
                  <a:lnTo>
                    <a:pt x="0" y="192"/>
                  </a:lnTo>
                  <a:lnTo>
                    <a:pt x="0" y="155"/>
                  </a:lnTo>
                  <a:lnTo>
                    <a:pt x="403" y="0"/>
                  </a:lnTo>
                  <a:lnTo>
                    <a:pt x="449" y="18"/>
                  </a:lnTo>
                  <a:lnTo>
                    <a:pt x="449" y="54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99FF99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" name="Line 116"/>
            <p:cNvSpPr>
              <a:spLocks noChangeAspect="1" noChangeShapeType="1"/>
            </p:cNvSpPr>
            <p:nvPr/>
          </p:nvSpPr>
          <p:spPr bwMode="auto">
            <a:xfrm>
              <a:off x="2893" y="1941"/>
              <a:ext cx="60" cy="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8" name="Line 117"/>
            <p:cNvSpPr>
              <a:spLocks noChangeAspect="1" noChangeShapeType="1"/>
            </p:cNvSpPr>
            <p:nvPr/>
          </p:nvSpPr>
          <p:spPr bwMode="auto">
            <a:xfrm>
              <a:off x="2953" y="1969"/>
              <a:ext cx="0" cy="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" name="Line 118"/>
            <p:cNvSpPr>
              <a:spLocks noChangeAspect="1" noChangeShapeType="1"/>
            </p:cNvSpPr>
            <p:nvPr/>
          </p:nvSpPr>
          <p:spPr bwMode="auto">
            <a:xfrm flipV="1">
              <a:off x="2953" y="1728"/>
              <a:ext cx="629" cy="2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0" name="Freeform 119"/>
            <p:cNvSpPr>
              <a:spLocks noChangeAspect="1"/>
            </p:cNvSpPr>
            <p:nvPr/>
          </p:nvSpPr>
          <p:spPr bwMode="auto">
            <a:xfrm rot="2088517">
              <a:off x="1640" y="1792"/>
              <a:ext cx="1488" cy="385"/>
            </a:xfrm>
            <a:custGeom>
              <a:avLst/>
              <a:gdLst>
                <a:gd name="T0" fmla="*/ 0 w 289"/>
                <a:gd name="T1" fmla="*/ 0 h 239"/>
                <a:gd name="T2" fmla="*/ 289 w 289"/>
                <a:gd name="T3" fmla="*/ 218 h 239"/>
                <a:gd name="T4" fmla="*/ 238 w 289"/>
                <a:gd name="T5" fmla="*/ 239 h 239"/>
                <a:gd name="T6" fmla="*/ 0 w 289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239">
                  <a:moveTo>
                    <a:pt x="0" y="0"/>
                  </a:moveTo>
                  <a:lnTo>
                    <a:pt x="289" y="218"/>
                  </a:lnTo>
                  <a:lnTo>
                    <a:pt x="238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635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1" name="Text Box 120"/>
            <p:cNvSpPr txBox="1">
              <a:spLocks noChangeArrowheads="1"/>
            </p:cNvSpPr>
            <p:nvPr/>
          </p:nvSpPr>
          <p:spPr bwMode="auto">
            <a:xfrm>
              <a:off x="2573" y="3246"/>
              <a:ext cx="2006" cy="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dirty="0">
                  <a:solidFill>
                    <a:srgbClr val="FFFFFF"/>
                  </a:solidFill>
                  <a:latin typeface="Arial" charset="0"/>
                </a:rPr>
                <a:t>Bill of Lading</a:t>
              </a:r>
            </a:p>
            <a:p>
              <a:pPr algn="ctr" eaLnBrk="0" hangingPunct="0"/>
              <a:r>
                <a:rPr lang="en-US" altLang="de-DE" dirty="0">
                  <a:solidFill>
                    <a:srgbClr val="FFFFFF"/>
                  </a:solidFill>
                  <a:latin typeface="Arial" charset="0"/>
                </a:rPr>
                <a:t>Material Tracking</a:t>
              </a:r>
            </a:p>
          </p:txBody>
        </p:sp>
      </p:grpSp>
      <p:grpSp>
        <p:nvGrpSpPr>
          <p:cNvPr id="121" name="Group 121"/>
          <p:cNvGrpSpPr>
            <a:grpSpLocks noChangeAspect="1"/>
          </p:cNvGrpSpPr>
          <p:nvPr/>
        </p:nvGrpSpPr>
        <p:grpSpPr bwMode="auto">
          <a:xfrm>
            <a:off x="628650" y="1484128"/>
            <a:ext cx="3055746" cy="1416263"/>
            <a:chOff x="1362" y="1488"/>
            <a:chExt cx="2862" cy="1327"/>
          </a:xfrm>
        </p:grpSpPr>
        <p:sp>
          <p:nvSpPr>
            <p:cNvPr id="122" name="Rectangle 122"/>
            <p:cNvSpPr>
              <a:spLocks noChangeAspect="1" noChangeArrowheads="1"/>
            </p:cNvSpPr>
            <p:nvPr/>
          </p:nvSpPr>
          <p:spPr bwMode="auto">
            <a:xfrm>
              <a:off x="3865" y="1488"/>
              <a:ext cx="74" cy="13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" name="AutoShape 123"/>
            <p:cNvSpPr>
              <a:spLocks noChangeAspect="1" noChangeArrowheads="1"/>
            </p:cNvSpPr>
            <p:nvPr/>
          </p:nvSpPr>
          <p:spPr bwMode="auto">
            <a:xfrm rot="1368607" flipH="1">
              <a:off x="3643" y="1746"/>
              <a:ext cx="394" cy="217"/>
            </a:xfrm>
            <a:prstGeom prst="parallelogram">
              <a:avLst>
                <a:gd name="adj" fmla="val 453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4" name="Line 124"/>
            <p:cNvSpPr>
              <a:spLocks noChangeAspect="1" noChangeShapeType="1"/>
            </p:cNvSpPr>
            <p:nvPr/>
          </p:nvSpPr>
          <p:spPr bwMode="auto">
            <a:xfrm>
              <a:off x="1428" y="2472"/>
              <a:ext cx="2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5" name="Line 125"/>
            <p:cNvSpPr>
              <a:spLocks noChangeAspect="1" noChangeShapeType="1"/>
            </p:cNvSpPr>
            <p:nvPr/>
          </p:nvSpPr>
          <p:spPr bwMode="auto">
            <a:xfrm>
              <a:off x="1440" y="2646"/>
              <a:ext cx="2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26" name="Group 126"/>
            <p:cNvGrpSpPr>
              <a:grpSpLocks noChangeAspect="1"/>
            </p:cNvGrpSpPr>
            <p:nvPr/>
          </p:nvGrpSpPr>
          <p:grpSpPr bwMode="auto">
            <a:xfrm>
              <a:off x="1362" y="2472"/>
              <a:ext cx="2862" cy="174"/>
              <a:chOff x="1158" y="2826"/>
              <a:chExt cx="2862" cy="174"/>
            </a:xfrm>
          </p:grpSpPr>
          <p:sp>
            <p:nvSpPr>
              <p:cNvPr id="132" name="Oval 127"/>
              <p:cNvSpPr>
                <a:spLocks noChangeAspect="1" noChangeArrowheads="1"/>
              </p:cNvSpPr>
              <p:nvPr/>
            </p:nvSpPr>
            <p:spPr bwMode="auto">
              <a:xfrm>
                <a:off x="1158" y="2826"/>
                <a:ext cx="174" cy="174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33" name="Oval 128"/>
              <p:cNvSpPr>
                <a:spLocks noChangeAspect="1" noChangeArrowheads="1"/>
              </p:cNvSpPr>
              <p:nvPr/>
            </p:nvSpPr>
            <p:spPr bwMode="auto">
              <a:xfrm>
                <a:off x="1830" y="2826"/>
                <a:ext cx="174" cy="174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34" name="Oval 129"/>
              <p:cNvSpPr>
                <a:spLocks noChangeAspect="1" noChangeArrowheads="1"/>
              </p:cNvSpPr>
              <p:nvPr/>
            </p:nvSpPr>
            <p:spPr bwMode="auto">
              <a:xfrm>
                <a:off x="2502" y="2826"/>
                <a:ext cx="174" cy="174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35" name="Oval 130"/>
              <p:cNvSpPr>
                <a:spLocks noChangeAspect="1" noChangeArrowheads="1"/>
              </p:cNvSpPr>
              <p:nvPr/>
            </p:nvSpPr>
            <p:spPr bwMode="auto">
              <a:xfrm>
                <a:off x="3174" y="2826"/>
                <a:ext cx="174" cy="174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36" name="Oval 131"/>
              <p:cNvSpPr>
                <a:spLocks noChangeAspect="1" noChangeArrowheads="1"/>
              </p:cNvSpPr>
              <p:nvPr/>
            </p:nvSpPr>
            <p:spPr bwMode="auto">
              <a:xfrm>
                <a:off x="3846" y="2826"/>
                <a:ext cx="174" cy="174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127" name="Rectangle 132"/>
            <p:cNvSpPr>
              <a:spLocks noChangeAspect="1" noChangeArrowheads="1"/>
            </p:cNvSpPr>
            <p:nvPr/>
          </p:nvSpPr>
          <p:spPr bwMode="auto">
            <a:xfrm>
              <a:off x="1824" y="2238"/>
              <a:ext cx="204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8" name="Rectangle 133"/>
            <p:cNvSpPr>
              <a:spLocks noChangeAspect="1" noChangeArrowheads="1"/>
            </p:cNvSpPr>
            <p:nvPr/>
          </p:nvSpPr>
          <p:spPr bwMode="auto">
            <a:xfrm>
              <a:off x="2208" y="2238"/>
              <a:ext cx="204" cy="22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9" name="Rectangle 134"/>
            <p:cNvSpPr>
              <a:spLocks noChangeAspect="1" noChangeArrowheads="1"/>
            </p:cNvSpPr>
            <p:nvPr/>
          </p:nvSpPr>
          <p:spPr bwMode="auto">
            <a:xfrm>
              <a:off x="2574" y="2238"/>
              <a:ext cx="204" cy="22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0" name="Rectangle 135"/>
            <p:cNvSpPr>
              <a:spLocks noChangeAspect="1" noChangeArrowheads="1"/>
            </p:cNvSpPr>
            <p:nvPr/>
          </p:nvSpPr>
          <p:spPr bwMode="auto">
            <a:xfrm>
              <a:off x="2952" y="2238"/>
              <a:ext cx="204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1" name="Freeform 136"/>
            <p:cNvSpPr>
              <a:spLocks noChangeAspect="1"/>
            </p:cNvSpPr>
            <p:nvPr/>
          </p:nvSpPr>
          <p:spPr bwMode="auto">
            <a:xfrm rot="9002562" flipH="1">
              <a:off x="2783" y="2102"/>
              <a:ext cx="1209" cy="316"/>
            </a:xfrm>
            <a:custGeom>
              <a:avLst/>
              <a:gdLst>
                <a:gd name="T0" fmla="*/ 0 w 97"/>
                <a:gd name="T1" fmla="*/ 23 h 23"/>
                <a:gd name="T2" fmla="*/ 39 w 97"/>
                <a:gd name="T3" fmla="*/ 0 h 23"/>
                <a:gd name="T4" fmla="*/ 97 w 97"/>
                <a:gd name="T5" fmla="*/ 20 h 23"/>
                <a:gd name="T6" fmla="*/ 0 w 97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3">
                  <a:moveTo>
                    <a:pt x="0" y="23"/>
                  </a:moveTo>
                  <a:lnTo>
                    <a:pt x="39" y="0"/>
                  </a:lnTo>
                  <a:lnTo>
                    <a:pt x="97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CC">
                <a:alpha val="50000"/>
              </a:srgbClr>
            </a:solidFill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7" name="Group 137"/>
          <p:cNvGrpSpPr>
            <a:grpSpLocks/>
          </p:cNvGrpSpPr>
          <p:nvPr/>
        </p:nvGrpSpPr>
        <p:grpSpPr bwMode="auto">
          <a:xfrm>
            <a:off x="5663361" y="1542966"/>
            <a:ext cx="2189163" cy="1365765"/>
            <a:chOff x="819" y="1181"/>
            <a:chExt cx="1802" cy="1204"/>
          </a:xfrm>
        </p:grpSpPr>
        <p:grpSp>
          <p:nvGrpSpPr>
            <p:cNvPr id="138" name="Group 138"/>
            <p:cNvGrpSpPr>
              <a:grpSpLocks noChangeAspect="1"/>
            </p:cNvGrpSpPr>
            <p:nvPr/>
          </p:nvGrpSpPr>
          <p:grpSpPr bwMode="auto">
            <a:xfrm rot="220069" flipH="1">
              <a:off x="1811" y="1181"/>
              <a:ext cx="810" cy="726"/>
              <a:chOff x="3940" y="3050"/>
              <a:chExt cx="605" cy="572"/>
            </a:xfrm>
          </p:grpSpPr>
          <p:grpSp>
            <p:nvGrpSpPr>
              <p:cNvPr id="159" name="Group 139"/>
              <p:cNvGrpSpPr>
                <a:grpSpLocks noChangeAspect="1"/>
              </p:cNvGrpSpPr>
              <p:nvPr/>
            </p:nvGrpSpPr>
            <p:grpSpPr bwMode="auto">
              <a:xfrm>
                <a:off x="3941" y="3304"/>
                <a:ext cx="602" cy="318"/>
                <a:chOff x="3697" y="3871"/>
                <a:chExt cx="602" cy="318"/>
              </a:xfrm>
            </p:grpSpPr>
            <p:grpSp>
              <p:nvGrpSpPr>
                <p:cNvPr id="182" name="Group 140"/>
                <p:cNvGrpSpPr>
                  <a:grpSpLocks noChangeAspect="1"/>
                </p:cNvGrpSpPr>
                <p:nvPr/>
              </p:nvGrpSpPr>
              <p:grpSpPr bwMode="auto">
                <a:xfrm>
                  <a:off x="3697" y="4036"/>
                  <a:ext cx="365" cy="153"/>
                  <a:chOff x="3030" y="3887"/>
                  <a:chExt cx="365" cy="153"/>
                </a:xfrm>
              </p:grpSpPr>
              <p:sp>
                <p:nvSpPr>
                  <p:cNvPr id="206" name="Freeform 141"/>
                  <p:cNvSpPr>
                    <a:spLocks noChangeAspect="1"/>
                  </p:cNvSpPr>
                  <p:nvPr/>
                </p:nvSpPr>
                <p:spPr bwMode="auto">
                  <a:xfrm>
                    <a:off x="3030" y="3887"/>
                    <a:ext cx="364" cy="153"/>
                  </a:xfrm>
                  <a:custGeom>
                    <a:avLst/>
                    <a:gdLst>
                      <a:gd name="T0" fmla="*/ 324 w 364"/>
                      <a:gd name="T1" fmla="*/ 153 h 153"/>
                      <a:gd name="T2" fmla="*/ 0 w 364"/>
                      <a:gd name="T3" fmla="*/ 30 h 153"/>
                      <a:gd name="T4" fmla="*/ 0 w 364"/>
                      <a:gd name="T5" fmla="*/ 15 h 153"/>
                      <a:gd name="T6" fmla="*/ 44 w 364"/>
                      <a:gd name="T7" fmla="*/ 0 h 153"/>
                      <a:gd name="T8" fmla="*/ 364 w 364"/>
                      <a:gd name="T9" fmla="*/ 120 h 153"/>
                      <a:gd name="T10" fmla="*/ 364 w 364"/>
                      <a:gd name="T11" fmla="*/ 139 h 153"/>
                      <a:gd name="T12" fmla="*/ 324 w 364"/>
                      <a:gd name="T13" fmla="*/ 153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4" h="153">
                        <a:moveTo>
                          <a:pt x="324" y="153"/>
                        </a:moveTo>
                        <a:lnTo>
                          <a:pt x="0" y="30"/>
                        </a:lnTo>
                        <a:lnTo>
                          <a:pt x="0" y="15"/>
                        </a:lnTo>
                        <a:lnTo>
                          <a:pt x="44" y="0"/>
                        </a:lnTo>
                        <a:lnTo>
                          <a:pt x="364" y="120"/>
                        </a:lnTo>
                        <a:lnTo>
                          <a:pt x="364" y="139"/>
                        </a:lnTo>
                        <a:lnTo>
                          <a:pt x="324" y="153"/>
                        </a:lnTo>
                        <a:close/>
                      </a:path>
                    </a:pathLst>
                  </a:custGeom>
                  <a:solidFill>
                    <a:srgbClr val="FF9966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7" name="Line 1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30" y="3904"/>
                    <a:ext cx="324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8" name="Line 14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53" y="4008"/>
                    <a:ext cx="42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9" name="Line 14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54" y="4022"/>
                    <a:ext cx="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83" name="Group 145"/>
                <p:cNvGrpSpPr>
                  <a:grpSpLocks noChangeAspect="1"/>
                </p:cNvGrpSpPr>
                <p:nvPr/>
              </p:nvGrpSpPr>
              <p:grpSpPr bwMode="auto">
                <a:xfrm>
                  <a:off x="3825" y="3990"/>
                  <a:ext cx="365" cy="153"/>
                  <a:chOff x="3030" y="3887"/>
                  <a:chExt cx="365" cy="153"/>
                </a:xfrm>
              </p:grpSpPr>
              <p:sp>
                <p:nvSpPr>
                  <p:cNvPr id="202" name="Freeform 146"/>
                  <p:cNvSpPr>
                    <a:spLocks noChangeAspect="1"/>
                  </p:cNvSpPr>
                  <p:nvPr/>
                </p:nvSpPr>
                <p:spPr bwMode="auto">
                  <a:xfrm>
                    <a:off x="3030" y="3887"/>
                    <a:ext cx="364" cy="153"/>
                  </a:xfrm>
                  <a:custGeom>
                    <a:avLst/>
                    <a:gdLst>
                      <a:gd name="T0" fmla="*/ 324 w 364"/>
                      <a:gd name="T1" fmla="*/ 153 h 153"/>
                      <a:gd name="T2" fmla="*/ 0 w 364"/>
                      <a:gd name="T3" fmla="*/ 30 h 153"/>
                      <a:gd name="T4" fmla="*/ 0 w 364"/>
                      <a:gd name="T5" fmla="*/ 15 h 153"/>
                      <a:gd name="T6" fmla="*/ 44 w 364"/>
                      <a:gd name="T7" fmla="*/ 0 h 153"/>
                      <a:gd name="T8" fmla="*/ 364 w 364"/>
                      <a:gd name="T9" fmla="*/ 120 h 153"/>
                      <a:gd name="T10" fmla="*/ 364 w 364"/>
                      <a:gd name="T11" fmla="*/ 139 h 153"/>
                      <a:gd name="T12" fmla="*/ 324 w 364"/>
                      <a:gd name="T13" fmla="*/ 153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4" h="153">
                        <a:moveTo>
                          <a:pt x="324" y="153"/>
                        </a:moveTo>
                        <a:lnTo>
                          <a:pt x="0" y="30"/>
                        </a:lnTo>
                        <a:lnTo>
                          <a:pt x="0" y="15"/>
                        </a:lnTo>
                        <a:lnTo>
                          <a:pt x="44" y="0"/>
                        </a:lnTo>
                        <a:lnTo>
                          <a:pt x="364" y="120"/>
                        </a:lnTo>
                        <a:lnTo>
                          <a:pt x="364" y="139"/>
                        </a:lnTo>
                        <a:lnTo>
                          <a:pt x="324" y="153"/>
                        </a:lnTo>
                        <a:close/>
                      </a:path>
                    </a:pathLst>
                  </a:custGeom>
                  <a:solidFill>
                    <a:srgbClr val="FF9966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3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30" y="3904"/>
                    <a:ext cx="324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4" name="Line 14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53" y="4008"/>
                    <a:ext cx="42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5" name="Line 1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54" y="4022"/>
                    <a:ext cx="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84" name="Group 150"/>
                <p:cNvGrpSpPr>
                  <a:grpSpLocks noChangeAspect="1"/>
                </p:cNvGrpSpPr>
                <p:nvPr/>
              </p:nvGrpSpPr>
              <p:grpSpPr bwMode="auto">
                <a:xfrm>
                  <a:off x="3934" y="3951"/>
                  <a:ext cx="365" cy="153"/>
                  <a:chOff x="3030" y="3887"/>
                  <a:chExt cx="365" cy="153"/>
                </a:xfrm>
              </p:grpSpPr>
              <p:sp>
                <p:nvSpPr>
                  <p:cNvPr id="198" name="Freeform 151"/>
                  <p:cNvSpPr>
                    <a:spLocks noChangeAspect="1"/>
                  </p:cNvSpPr>
                  <p:nvPr/>
                </p:nvSpPr>
                <p:spPr bwMode="auto">
                  <a:xfrm>
                    <a:off x="3030" y="3887"/>
                    <a:ext cx="364" cy="153"/>
                  </a:xfrm>
                  <a:custGeom>
                    <a:avLst/>
                    <a:gdLst>
                      <a:gd name="T0" fmla="*/ 324 w 364"/>
                      <a:gd name="T1" fmla="*/ 153 h 153"/>
                      <a:gd name="T2" fmla="*/ 0 w 364"/>
                      <a:gd name="T3" fmla="*/ 30 h 153"/>
                      <a:gd name="T4" fmla="*/ 0 w 364"/>
                      <a:gd name="T5" fmla="*/ 15 h 153"/>
                      <a:gd name="T6" fmla="*/ 44 w 364"/>
                      <a:gd name="T7" fmla="*/ 0 h 153"/>
                      <a:gd name="T8" fmla="*/ 364 w 364"/>
                      <a:gd name="T9" fmla="*/ 120 h 153"/>
                      <a:gd name="T10" fmla="*/ 364 w 364"/>
                      <a:gd name="T11" fmla="*/ 139 h 153"/>
                      <a:gd name="T12" fmla="*/ 324 w 364"/>
                      <a:gd name="T13" fmla="*/ 153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4" h="153">
                        <a:moveTo>
                          <a:pt x="324" y="153"/>
                        </a:moveTo>
                        <a:lnTo>
                          <a:pt x="0" y="30"/>
                        </a:lnTo>
                        <a:lnTo>
                          <a:pt x="0" y="15"/>
                        </a:lnTo>
                        <a:lnTo>
                          <a:pt x="44" y="0"/>
                        </a:lnTo>
                        <a:lnTo>
                          <a:pt x="364" y="120"/>
                        </a:lnTo>
                        <a:lnTo>
                          <a:pt x="364" y="139"/>
                        </a:lnTo>
                        <a:lnTo>
                          <a:pt x="324" y="153"/>
                        </a:lnTo>
                        <a:close/>
                      </a:path>
                    </a:pathLst>
                  </a:custGeom>
                  <a:solidFill>
                    <a:srgbClr val="FF9966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199" name="Line 15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30" y="3904"/>
                    <a:ext cx="324" cy="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0" name="Line 15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53" y="4008"/>
                    <a:ext cx="42" cy="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201" name="Line 1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54" y="4022"/>
                    <a:ext cx="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85" name="Freeform 155"/>
                <p:cNvSpPr>
                  <a:spLocks noChangeAspect="1"/>
                </p:cNvSpPr>
                <p:nvPr/>
              </p:nvSpPr>
              <p:spPr bwMode="auto">
                <a:xfrm>
                  <a:off x="3699" y="3871"/>
                  <a:ext cx="597" cy="300"/>
                </a:xfrm>
                <a:custGeom>
                  <a:avLst/>
                  <a:gdLst>
                    <a:gd name="T0" fmla="*/ 324 w 597"/>
                    <a:gd name="T1" fmla="*/ 300 h 300"/>
                    <a:gd name="T2" fmla="*/ 300 w 597"/>
                    <a:gd name="T3" fmla="*/ 293 h 300"/>
                    <a:gd name="T4" fmla="*/ 300 w 597"/>
                    <a:gd name="T5" fmla="*/ 238 h 300"/>
                    <a:gd name="T6" fmla="*/ 204 w 597"/>
                    <a:gd name="T7" fmla="*/ 202 h 300"/>
                    <a:gd name="T8" fmla="*/ 204 w 597"/>
                    <a:gd name="T9" fmla="*/ 228 h 300"/>
                    <a:gd name="T10" fmla="*/ 168 w 597"/>
                    <a:gd name="T11" fmla="*/ 243 h 300"/>
                    <a:gd name="T12" fmla="*/ 150 w 597"/>
                    <a:gd name="T13" fmla="*/ 237 h 300"/>
                    <a:gd name="T14" fmla="*/ 150 w 597"/>
                    <a:gd name="T15" fmla="*/ 179 h 300"/>
                    <a:gd name="T16" fmla="*/ 59 w 597"/>
                    <a:gd name="T17" fmla="*/ 144 h 300"/>
                    <a:gd name="T18" fmla="*/ 60 w 597"/>
                    <a:gd name="T19" fmla="*/ 173 h 300"/>
                    <a:gd name="T20" fmla="*/ 21 w 597"/>
                    <a:gd name="T21" fmla="*/ 186 h 300"/>
                    <a:gd name="T22" fmla="*/ 0 w 597"/>
                    <a:gd name="T23" fmla="*/ 180 h 300"/>
                    <a:gd name="T24" fmla="*/ 0 w 597"/>
                    <a:gd name="T25" fmla="*/ 102 h 300"/>
                    <a:gd name="T26" fmla="*/ 276 w 597"/>
                    <a:gd name="T27" fmla="*/ 0 h 300"/>
                    <a:gd name="T28" fmla="*/ 597 w 597"/>
                    <a:gd name="T29" fmla="*/ 122 h 300"/>
                    <a:gd name="T30" fmla="*/ 597 w 597"/>
                    <a:gd name="T31" fmla="*/ 198 h 300"/>
                    <a:gd name="T32" fmla="*/ 559 w 597"/>
                    <a:gd name="T33" fmla="*/ 213 h 300"/>
                    <a:gd name="T34" fmla="*/ 555 w 597"/>
                    <a:gd name="T35" fmla="*/ 199 h 300"/>
                    <a:gd name="T36" fmla="*/ 558 w 597"/>
                    <a:gd name="T37" fmla="*/ 186 h 300"/>
                    <a:gd name="T38" fmla="*/ 501 w 597"/>
                    <a:gd name="T39" fmla="*/ 208 h 300"/>
                    <a:gd name="T40" fmla="*/ 501 w 597"/>
                    <a:gd name="T41" fmla="*/ 233 h 300"/>
                    <a:gd name="T42" fmla="*/ 421 w 597"/>
                    <a:gd name="T43" fmla="*/ 262 h 300"/>
                    <a:gd name="T44" fmla="*/ 421 w 597"/>
                    <a:gd name="T45" fmla="*/ 240 h 300"/>
                    <a:gd name="T46" fmla="*/ 365 w 597"/>
                    <a:gd name="T47" fmla="*/ 262 h 300"/>
                    <a:gd name="T48" fmla="*/ 365 w 597"/>
                    <a:gd name="T49" fmla="*/ 286 h 300"/>
                    <a:gd name="T50" fmla="*/ 324 w 597"/>
                    <a:gd name="T51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7" h="300">
                      <a:moveTo>
                        <a:pt x="324" y="300"/>
                      </a:moveTo>
                      <a:lnTo>
                        <a:pt x="300" y="293"/>
                      </a:lnTo>
                      <a:lnTo>
                        <a:pt x="300" y="238"/>
                      </a:lnTo>
                      <a:lnTo>
                        <a:pt x="204" y="202"/>
                      </a:lnTo>
                      <a:lnTo>
                        <a:pt x="204" y="228"/>
                      </a:lnTo>
                      <a:lnTo>
                        <a:pt x="168" y="243"/>
                      </a:lnTo>
                      <a:lnTo>
                        <a:pt x="150" y="237"/>
                      </a:lnTo>
                      <a:lnTo>
                        <a:pt x="150" y="179"/>
                      </a:lnTo>
                      <a:lnTo>
                        <a:pt x="59" y="144"/>
                      </a:lnTo>
                      <a:lnTo>
                        <a:pt x="60" y="173"/>
                      </a:lnTo>
                      <a:lnTo>
                        <a:pt x="21" y="186"/>
                      </a:lnTo>
                      <a:lnTo>
                        <a:pt x="0" y="180"/>
                      </a:lnTo>
                      <a:lnTo>
                        <a:pt x="0" y="102"/>
                      </a:lnTo>
                      <a:lnTo>
                        <a:pt x="276" y="0"/>
                      </a:lnTo>
                      <a:lnTo>
                        <a:pt x="597" y="122"/>
                      </a:lnTo>
                      <a:lnTo>
                        <a:pt x="597" y="198"/>
                      </a:lnTo>
                      <a:lnTo>
                        <a:pt x="559" y="213"/>
                      </a:lnTo>
                      <a:lnTo>
                        <a:pt x="555" y="199"/>
                      </a:lnTo>
                      <a:lnTo>
                        <a:pt x="558" y="186"/>
                      </a:lnTo>
                      <a:lnTo>
                        <a:pt x="501" y="208"/>
                      </a:lnTo>
                      <a:lnTo>
                        <a:pt x="501" y="233"/>
                      </a:lnTo>
                      <a:lnTo>
                        <a:pt x="421" y="262"/>
                      </a:lnTo>
                      <a:lnTo>
                        <a:pt x="421" y="240"/>
                      </a:lnTo>
                      <a:lnTo>
                        <a:pt x="365" y="262"/>
                      </a:lnTo>
                      <a:lnTo>
                        <a:pt x="365" y="286"/>
                      </a:lnTo>
                      <a:lnTo>
                        <a:pt x="324" y="30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6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3699" y="3975"/>
                  <a:ext cx="325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7" name="Line 1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025" y="3994"/>
                  <a:ext cx="273" cy="1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8" name="Line 1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022" y="4010"/>
                  <a:ext cx="273" cy="1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9" name="Line 159"/>
                <p:cNvSpPr>
                  <a:spLocks noChangeAspect="1" noChangeShapeType="1"/>
                </p:cNvSpPr>
                <p:nvPr/>
              </p:nvSpPr>
              <p:spPr bwMode="auto">
                <a:xfrm>
                  <a:off x="4023" y="4097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0" name="Line 160"/>
                <p:cNvSpPr>
                  <a:spLocks noChangeAspect="1" noChangeShapeType="1"/>
                </p:cNvSpPr>
                <p:nvPr/>
              </p:nvSpPr>
              <p:spPr bwMode="auto">
                <a:xfrm>
                  <a:off x="3703" y="3993"/>
                  <a:ext cx="325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1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3870" y="4060"/>
                  <a:ext cx="0" cy="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2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3718" y="3999"/>
                  <a:ext cx="0" cy="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3" name="Line 163"/>
                <p:cNvSpPr>
                  <a:spLocks noChangeAspect="1" noChangeShapeType="1"/>
                </p:cNvSpPr>
                <p:nvPr/>
              </p:nvSpPr>
              <p:spPr bwMode="auto">
                <a:xfrm>
                  <a:off x="4070" y="4080"/>
                  <a:ext cx="0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4" name="Line 164"/>
                <p:cNvSpPr>
                  <a:spLocks noChangeAspect="1" noChangeShapeType="1"/>
                </p:cNvSpPr>
                <p:nvPr/>
              </p:nvSpPr>
              <p:spPr bwMode="auto">
                <a:xfrm>
                  <a:off x="4115" y="4063"/>
                  <a:ext cx="0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5" name="Line 165"/>
                <p:cNvSpPr>
                  <a:spLocks noChangeAspect="1" noChangeShapeType="1"/>
                </p:cNvSpPr>
                <p:nvPr/>
              </p:nvSpPr>
              <p:spPr bwMode="auto">
                <a:xfrm>
                  <a:off x="4160" y="4046"/>
                  <a:ext cx="0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6" name="Line 166"/>
                <p:cNvSpPr>
                  <a:spLocks noChangeAspect="1" noChangeShapeType="1"/>
                </p:cNvSpPr>
                <p:nvPr/>
              </p:nvSpPr>
              <p:spPr bwMode="auto">
                <a:xfrm>
                  <a:off x="4206" y="4030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97" name="Line 167"/>
                <p:cNvSpPr>
                  <a:spLocks noChangeAspect="1" noChangeShapeType="1"/>
                </p:cNvSpPr>
                <p:nvPr/>
              </p:nvSpPr>
              <p:spPr bwMode="auto">
                <a:xfrm>
                  <a:off x="4250" y="4012"/>
                  <a:ext cx="0" cy="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0" name="Group 168"/>
              <p:cNvGrpSpPr>
                <a:grpSpLocks noChangeAspect="1"/>
              </p:cNvGrpSpPr>
              <p:nvPr/>
            </p:nvGrpSpPr>
            <p:grpSpPr bwMode="auto">
              <a:xfrm>
                <a:off x="3940" y="3050"/>
                <a:ext cx="605" cy="482"/>
                <a:chOff x="3940" y="3050"/>
                <a:chExt cx="605" cy="482"/>
              </a:xfrm>
            </p:grpSpPr>
            <p:sp>
              <p:nvSpPr>
                <p:cNvPr id="161" name="Freeform 169"/>
                <p:cNvSpPr>
                  <a:spLocks noChangeAspect="1"/>
                </p:cNvSpPr>
                <p:nvPr/>
              </p:nvSpPr>
              <p:spPr bwMode="auto">
                <a:xfrm>
                  <a:off x="3941" y="3050"/>
                  <a:ext cx="601" cy="482"/>
                </a:xfrm>
                <a:custGeom>
                  <a:avLst/>
                  <a:gdLst>
                    <a:gd name="T0" fmla="*/ 326 w 601"/>
                    <a:gd name="T1" fmla="*/ 482 h 482"/>
                    <a:gd name="T2" fmla="*/ 0 w 601"/>
                    <a:gd name="T3" fmla="*/ 358 h 482"/>
                    <a:gd name="T4" fmla="*/ 0 w 601"/>
                    <a:gd name="T5" fmla="*/ 107 h 482"/>
                    <a:gd name="T6" fmla="*/ 281 w 601"/>
                    <a:gd name="T7" fmla="*/ 0 h 482"/>
                    <a:gd name="T8" fmla="*/ 601 w 601"/>
                    <a:gd name="T9" fmla="*/ 125 h 482"/>
                    <a:gd name="T10" fmla="*/ 601 w 601"/>
                    <a:gd name="T11" fmla="*/ 378 h 482"/>
                    <a:gd name="T12" fmla="*/ 326 w 601"/>
                    <a:gd name="T13" fmla="*/ 482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482">
                      <a:moveTo>
                        <a:pt x="326" y="482"/>
                      </a:moveTo>
                      <a:lnTo>
                        <a:pt x="0" y="358"/>
                      </a:lnTo>
                      <a:lnTo>
                        <a:pt x="0" y="107"/>
                      </a:lnTo>
                      <a:lnTo>
                        <a:pt x="281" y="0"/>
                      </a:lnTo>
                      <a:lnTo>
                        <a:pt x="601" y="125"/>
                      </a:lnTo>
                      <a:lnTo>
                        <a:pt x="601" y="378"/>
                      </a:lnTo>
                      <a:lnTo>
                        <a:pt x="326" y="48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2" name="Line 170"/>
                <p:cNvSpPr>
                  <a:spLocks noChangeAspect="1" noChangeShapeType="1"/>
                </p:cNvSpPr>
                <p:nvPr/>
              </p:nvSpPr>
              <p:spPr bwMode="auto">
                <a:xfrm>
                  <a:off x="3940" y="3158"/>
                  <a:ext cx="327" cy="1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3" name="Line 17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67" y="3176"/>
                  <a:ext cx="276" cy="1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4" name="Line 172"/>
                <p:cNvSpPr>
                  <a:spLocks noChangeAspect="1" noChangeShapeType="1"/>
                </p:cNvSpPr>
                <p:nvPr/>
              </p:nvSpPr>
              <p:spPr bwMode="auto">
                <a:xfrm>
                  <a:off x="4268" y="3281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5" name="Line 17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69" y="3239"/>
                  <a:ext cx="276" cy="1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6" name="Line 17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67" y="3301"/>
                  <a:ext cx="276" cy="1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7" name="Line 17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66" y="3365"/>
                  <a:ext cx="276" cy="1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8" name="Line 176"/>
                <p:cNvSpPr>
                  <a:spLocks noChangeAspect="1" noChangeShapeType="1"/>
                </p:cNvSpPr>
                <p:nvPr/>
              </p:nvSpPr>
              <p:spPr bwMode="auto">
                <a:xfrm>
                  <a:off x="3940" y="3221"/>
                  <a:ext cx="327" cy="1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69" name="Line 177"/>
                <p:cNvSpPr>
                  <a:spLocks noChangeAspect="1" noChangeShapeType="1"/>
                </p:cNvSpPr>
                <p:nvPr/>
              </p:nvSpPr>
              <p:spPr bwMode="auto">
                <a:xfrm>
                  <a:off x="3944" y="3284"/>
                  <a:ext cx="327" cy="1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70" name="Line 178"/>
                <p:cNvSpPr>
                  <a:spLocks noChangeAspect="1" noChangeShapeType="1"/>
                </p:cNvSpPr>
                <p:nvPr/>
              </p:nvSpPr>
              <p:spPr bwMode="auto">
                <a:xfrm>
                  <a:off x="3941" y="3346"/>
                  <a:ext cx="327" cy="1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71" name="Line 179"/>
                <p:cNvSpPr>
                  <a:spLocks noChangeAspect="1" noChangeShapeType="1"/>
                </p:cNvSpPr>
                <p:nvPr/>
              </p:nvSpPr>
              <p:spPr bwMode="auto">
                <a:xfrm>
                  <a:off x="4124" y="3085"/>
                  <a:ext cx="327" cy="1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72" name="Line 180"/>
                <p:cNvSpPr>
                  <a:spLocks noChangeAspect="1" noChangeShapeType="1"/>
                </p:cNvSpPr>
                <p:nvPr/>
              </p:nvSpPr>
              <p:spPr bwMode="auto">
                <a:xfrm>
                  <a:off x="4035" y="3123"/>
                  <a:ext cx="327" cy="12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grpSp>
              <p:nvGrpSpPr>
                <p:cNvPr id="173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4359" y="3209"/>
                  <a:ext cx="90" cy="225"/>
                  <a:chOff x="4359" y="3209"/>
                  <a:chExt cx="90" cy="225"/>
                </a:xfrm>
              </p:grpSpPr>
              <p:sp>
                <p:nvSpPr>
                  <p:cNvPr id="178" name="Line 1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361" y="3371"/>
                    <a:ext cx="0" cy="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179" name="Line 18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449" y="3335"/>
                    <a:ext cx="0" cy="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180" name="Line 18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359" y="3245"/>
                    <a:ext cx="0" cy="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181" name="Line 1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447" y="3209"/>
                    <a:ext cx="0" cy="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74" name="Line 18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159" y="3428"/>
                  <a:ext cx="0" cy="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75" name="Line 18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048" y="3388"/>
                  <a:ext cx="0" cy="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76" name="Line 18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158" y="3303"/>
                  <a:ext cx="0" cy="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77" name="Line 18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050" y="3262"/>
                  <a:ext cx="0" cy="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39" name="Group 190"/>
            <p:cNvGrpSpPr>
              <a:grpSpLocks/>
            </p:cNvGrpSpPr>
            <p:nvPr/>
          </p:nvGrpSpPr>
          <p:grpSpPr bwMode="auto">
            <a:xfrm>
              <a:off x="823" y="1286"/>
              <a:ext cx="1429" cy="1099"/>
              <a:chOff x="1077" y="2501"/>
              <a:chExt cx="1429" cy="1099"/>
            </a:xfrm>
          </p:grpSpPr>
          <p:grpSp>
            <p:nvGrpSpPr>
              <p:cNvPr id="147" name="Group 191"/>
              <p:cNvGrpSpPr>
                <a:grpSpLocks/>
              </p:cNvGrpSpPr>
              <p:nvPr/>
            </p:nvGrpSpPr>
            <p:grpSpPr bwMode="auto">
              <a:xfrm>
                <a:off x="1134" y="2666"/>
                <a:ext cx="307" cy="471"/>
                <a:chOff x="1134" y="2666"/>
                <a:chExt cx="307" cy="471"/>
              </a:xfrm>
            </p:grpSpPr>
            <p:sp>
              <p:nvSpPr>
                <p:cNvPr id="157" name="Freeform 192"/>
                <p:cNvSpPr>
                  <a:spLocks noChangeAspect="1"/>
                </p:cNvSpPr>
                <p:nvPr/>
              </p:nvSpPr>
              <p:spPr bwMode="auto">
                <a:xfrm rot="5046464">
                  <a:off x="1156" y="2852"/>
                  <a:ext cx="471" cy="99"/>
                </a:xfrm>
                <a:custGeom>
                  <a:avLst/>
                  <a:gdLst>
                    <a:gd name="T0" fmla="*/ 20 w 285"/>
                    <a:gd name="T1" fmla="*/ 14 h 59"/>
                    <a:gd name="T2" fmla="*/ 111 w 285"/>
                    <a:gd name="T3" fmla="*/ 22 h 59"/>
                    <a:gd name="T4" fmla="*/ 268 w 285"/>
                    <a:gd name="T5" fmla="*/ 0 h 59"/>
                    <a:gd name="T6" fmla="*/ 285 w 285"/>
                    <a:gd name="T7" fmla="*/ 8 h 59"/>
                    <a:gd name="T8" fmla="*/ 268 w 285"/>
                    <a:gd name="T9" fmla="*/ 24 h 59"/>
                    <a:gd name="T10" fmla="*/ 132 w 285"/>
                    <a:gd name="T11" fmla="*/ 54 h 59"/>
                    <a:gd name="T12" fmla="*/ 58 w 285"/>
                    <a:gd name="T13" fmla="*/ 59 h 59"/>
                    <a:gd name="T14" fmla="*/ 16 w 285"/>
                    <a:gd name="T15" fmla="*/ 48 h 59"/>
                    <a:gd name="T16" fmla="*/ 0 w 285"/>
                    <a:gd name="T17" fmla="*/ 32 h 59"/>
                    <a:gd name="T18" fmla="*/ 7 w 285"/>
                    <a:gd name="T19" fmla="*/ 16 h 59"/>
                    <a:gd name="T20" fmla="*/ 20 w 285"/>
                    <a:gd name="T21" fmla="*/ 1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5" h="59">
                      <a:moveTo>
                        <a:pt x="20" y="14"/>
                      </a:moveTo>
                      <a:lnTo>
                        <a:pt x="111" y="22"/>
                      </a:lnTo>
                      <a:lnTo>
                        <a:pt x="268" y="0"/>
                      </a:lnTo>
                      <a:lnTo>
                        <a:pt x="285" y="8"/>
                      </a:lnTo>
                      <a:lnTo>
                        <a:pt x="268" y="24"/>
                      </a:lnTo>
                      <a:lnTo>
                        <a:pt x="132" y="54"/>
                      </a:lnTo>
                      <a:lnTo>
                        <a:pt x="58" y="59"/>
                      </a:lnTo>
                      <a:lnTo>
                        <a:pt x="16" y="48"/>
                      </a:lnTo>
                      <a:lnTo>
                        <a:pt x="0" y="32"/>
                      </a:lnTo>
                      <a:lnTo>
                        <a:pt x="7" y="16"/>
                      </a:lnTo>
                      <a:lnTo>
                        <a:pt x="20" y="14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58" name="Freeform 193"/>
                <p:cNvSpPr>
                  <a:spLocks noChangeAspect="1"/>
                </p:cNvSpPr>
                <p:nvPr/>
              </p:nvSpPr>
              <p:spPr bwMode="auto">
                <a:xfrm>
                  <a:off x="1134" y="2666"/>
                  <a:ext cx="254" cy="364"/>
                </a:xfrm>
                <a:custGeom>
                  <a:avLst/>
                  <a:gdLst>
                    <a:gd name="T0" fmla="*/ 18 w 153"/>
                    <a:gd name="T1" fmla="*/ 215 h 220"/>
                    <a:gd name="T2" fmla="*/ 0 w 153"/>
                    <a:gd name="T3" fmla="*/ 167 h 220"/>
                    <a:gd name="T4" fmla="*/ 0 w 153"/>
                    <a:gd name="T5" fmla="*/ 123 h 220"/>
                    <a:gd name="T6" fmla="*/ 1 w 153"/>
                    <a:gd name="T7" fmla="*/ 87 h 220"/>
                    <a:gd name="T8" fmla="*/ 8 w 153"/>
                    <a:gd name="T9" fmla="*/ 57 h 220"/>
                    <a:gd name="T10" fmla="*/ 23 w 153"/>
                    <a:gd name="T11" fmla="*/ 23 h 220"/>
                    <a:gd name="T12" fmla="*/ 45 w 153"/>
                    <a:gd name="T13" fmla="*/ 9 h 220"/>
                    <a:gd name="T14" fmla="*/ 86 w 153"/>
                    <a:gd name="T15" fmla="*/ 0 h 220"/>
                    <a:gd name="T16" fmla="*/ 104 w 153"/>
                    <a:gd name="T17" fmla="*/ 1 h 220"/>
                    <a:gd name="T18" fmla="*/ 135 w 153"/>
                    <a:gd name="T19" fmla="*/ 5 h 220"/>
                    <a:gd name="T20" fmla="*/ 145 w 153"/>
                    <a:gd name="T21" fmla="*/ 18 h 220"/>
                    <a:gd name="T22" fmla="*/ 153 w 153"/>
                    <a:gd name="T23" fmla="*/ 40 h 220"/>
                    <a:gd name="T24" fmla="*/ 151 w 153"/>
                    <a:gd name="T25" fmla="*/ 94 h 220"/>
                    <a:gd name="T26" fmla="*/ 144 w 153"/>
                    <a:gd name="T27" fmla="*/ 132 h 220"/>
                    <a:gd name="T28" fmla="*/ 131 w 153"/>
                    <a:gd name="T29" fmla="*/ 171 h 220"/>
                    <a:gd name="T30" fmla="*/ 104 w 153"/>
                    <a:gd name="T31" fmla="*/ 209 h 220"/>
                    <a:gd name="T32" fmla="*/ 69 w 153"/>
                    <a:gd name="T33" fmla="*/ 220 h 220"/>
                    <a:gd name="T34" fmla="*/ 49 w 153"/>
                    <a:gd name="T35" fmla="*/ 219 h 220"/>
                    <a:gd name="T36" fmla="*/ 18 w 153"/>
                    <a:gd name="T37" fmla="*/ 215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3" h="220">
                      <a:moveTo>
                        <a:pt x="18" y="215"/>
                      </a:moveTo>
                      <a:lnTo>
                        <a:pt x="0" y="167"/>
                      </a:lnTo>
                      <a:lnTo>
                        <a:pt x="0" y="123"/>
                      </a:lnTo>
                      <a:lnTo>
                        <a:pt x="1" y="87"/>
                      </a:lnTo>
                      <a:lnTo>
                        <a:pt x="8" y="57"/>
                      </a:lnTo>
                      <a:lnTo>
                        <a:pt x="23" y="23"/>
                      </a:lnTo>
                      <a:lnTo>
                        <a:pt x="45" y="9"/>
                      </a:lnTo>
                      <a:lnTo>
                        <a:pt x="86" y="0"/>
                      </a:lnTo>
                      <a:lnTo>
                        <a:pt x="104" y="1"/>
                      </a:lnTo>
                      <a:lnTo>
                        <a:pt x="135" y="5"/>
                      </a:lnTo>
                      <a:lnTo>
                        <a:pt x="145" y="18"/>
                      </a:lnTo>
                      <a:lnTo>
                        <a:pt x="153" y="40"/>
                      </a:lnTo>
                      <a:lnTo>
                        <a:pt x="151" y="94"/>
                      </a:lnTo>
                      <a:lnTo>
                        <a:pt x="144" y="132"/>
                      </a:lnTo>
                      <a:lnTo>
                        <a:pt x="131" y="171"/>
                      </a:lnTo>
                      <a:lnTo>
                        <a:pt x="104" y="209"/>
                      </a:lnTo>
                      <a:lnTo>
                        <a:pt x="69" y="220"/>
                      </a:lnTo>
                      <a:lnTo>
                        <a:pt x="49" y="219"/>
                      </a:lnTo>
                      <a:lnTo>
                        <a:pt x="18" y="215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8" name="Group 194"/>
              <p:cNvGrpSpPr>
                <a:grpSpLocks/>
              </p:cNvGrpSpPr>
              <p:nvPr/>
            </p:nvGrpSpPr>
            <p:grpSpPr bwMode="auto">
              <a:xfrm>
                <a:off x="1077" y="2501"/>
                <a:ext cx="1429" cy="1099"/>
                <a:chOff x="1077" y="2501"/>
                <a:chExt cx="1429" cy="1099"/>
              </a:xfrm>
            </p:grpSpPr>
            <p:sp>
              <p:nvSpPr>
                <p:cNvPr id="149" name="Freeform 195"/>
                <p:cNvSpPr>
                  <a:spLocks noChangeAspect="1"/>
                </p:cNvSpPr>
                <p:nvPr/>
              </p:nvSpPr>
              <p:spPr bwMode="auto">
                <a:xfrm>
                  <a:off x="1077" y="3012"/>
                  <a:ext cx="379" cy="588"/>
                </a:xfrm>
                <a:custGeom>
                  <a:avLst/>
                  <a:gdLst>
                    <a:gd name="T0" fmla="*/ 48 w 228"/>
                    <a:gd name="T1" fmla="*/ 5 h 355"/>
                    <a:gd name="T2" fmla="*/ 29 w 228"/>
                    <a:gd name="T3" fmla="*/ 51 h 355"/>
                    <a:gd name="T4" fmla="*/ 17 w 228"/>
                    <a:gd name="T5" fmla="*/ 107 h 355"/>
                    <a:gd name="T6" fmla="*/ 13 w 228"/>
                    <a:gd name="T7" fmla="*/ 174 h 355"/>
                    <a:gd name="T8" fmla="*/ 4 w 228"/>
                    <a:gd name="T9" fmla="*/ 238 h 355"/>
                    <a:gd name="T10" fmla="*/ 0 w 228"/>
                    <a:gd name="T11" fmla="*/ 277 h 355"/>
                    <a:gd name="T12" fmla="*/ 1 w 228"/>
                    <a:gd name="T13" fmla="*/ 297 h 355"/>
                    <a:gd name="T14" fmla="*/ 19 w 228"/>
                    <a:gd name="T15" fmla="*/ 300 h 355"/>
                    <a:gd name="T16" fmla="*/ 18 w 228"/>
                    <a:gd name="T17" fmla="*/ 324 h 355"/>
                    <a:gd name="T18" fmla="*/ 55 w 228"/>
                    <a:gd name="T19" fmla="*/ 348 h 355"/>
                    <a:gd name="T20" fmla="*/ 85 w 228"/>
                    <a:gd name="T21" fmla="*/ 355 h 355"/>
                    <a:gd name="T22" fmla="*/ 110 w 228"/>
                    <a:gd name="T23" fmla="*/ 347 h 355"/>
                    <a:gd name="T24" fmla="*/ 95 w 228"/>
                    <a:gd name="T25" fmla="*/ 330 h 355"/>
                    <a:gd name="T26" fmla="*/ 66 w 228"/>
                    <a:gd name="T27" fmla="*/ 309 h 355"/>
                    <a:gd name="T28" fmla="*/ 56 w 228"/>
                    <a:gd name="T29" fmla="*/ 294 h 355"/>
                    <a:gd name="T30" fmla="*/ 76 w 228"/>
                    <a:gd name="T31" fmla="*/ 287 h 355"/>
                    <a:gd name="T32" fmla="*/ 78 w 228"/>
                    <a:gd name="T33" fmla="*/ 225 h 355"/>
                    <a:gd name="T34" fmla="*/ 79 w 228"/>
                    <a:gd name="T35" fmla="*/ 157 h 355"/>
                    <a:gd name="T36" fmla="*/ 85 w 228"/>
                    <a:gd name="T37" fmla="*/ 117 h 355"/>
                    <a:gd name="T38" fmla="*/ 96 w 228"/>
                    <a:gd name="T39" fmla="*/ 159 h 355"/>
                    <a:gd name="T40" fmla="*/ 107 w 228"/>
                    <a:gd name="T41" fmla="*/ 237 h 355"/>
                    <a:gd name="T42" fmla="*/ 106 w 228"/>
                    <a:gd name="T43" fmla="*/ 288 h 355"/>
                    <a:gd name="T44" fmla="*/ 118 w 228"/>
                    <a:gd name="T45" fmla="*/ 292 h 355"/>
                    <a:gd name="T46" fmla="*/ 118 w 228"/>
                    <a:gd name="T47" fmla="*/ 309 h 355"/>
                    <a:gd name="T48" fmla="*/ 126 w 228"/>
                    <a:gd name="T49" fmla="*/ 324 h 355"/>
                    <a:gd name="T50" fmla="*/ 151 w 228"/>
                    <a:gd name="T51" fmla="*/ 334 h 355"/>
                    <a:gd name="T52" fmla="*/ 210 w 228"/>
                    <a:gd name="T53" fmla="*/ 336 h 355"/>
                    <a:gd name="T54" fmla="*/ 228 w 228"/>
                    <a:gd name="T55" fmla="*/ 325 h 355"/>
                    <a:gd name="T56" fmla="*/ 212 w 228"/>
                    <a:gd name="T57" fmla="*/ 309 h 355"/>
                    <a:gd name="T58" fmla="*/ 180 w 228"/>
                    <a:gd name="T59" fmla="*/ 301 h 355"/>
                    <a:gd name="T60" fmla="*/ 163 w 228"/>
                    <a:gd name="T61" fmla="*/ 294 h 355"/>
                    <a:gd name="T62" fmla="*/ 158 w 228"/>
                    <a:gd name="T63" fmla="*/ 285 h 355"/>
                    <a:gd name="T64" fmla="*/ 176 w 228"/>
                    <a:gd name="T65" fmla="*/ 282 h 355"/>
                    <a:gd name="T66" fmla="*/ 172 w 228"/>
                    <a:gd name="T67" fmla="*/ 220 h 355"/>
                    <a:gd name="T68" fmla="*/ 174 w 228"/>
                    <a:gd name="T69" fmla="*/ 148 h 355"/>
                    <a:gd name="T70" fmla="*/ 158 w 228"/>
                    <a:gd name="T71" fmla="*/ 97 h 355"/>
                    <a:gd name="T72" fmla="*/ 152 w 228"/>
                    <a:gd name="T73" fmla="*/ 34 h 355"/>
                    <a:gd name="T74" fmla="*/ 137 w 228"/>
                    <a:gd name="T75" fmla="*/ 0 h 355"/>
                    <a:gd name="T76" fmla="*/ 100 w 228"/>
                    <a:gd name="T77" fmla="*/ 6 h 355"/>
                    <a:gd name="T78" fmla="*/ 73 w 228"/>
                    <a:gd name="T79" fmla="*/ 7 h 355"/>
                    <a:gd name="T80" fmla="*/ 48 w 228"/>
                    <a:gd name="T81" fmla="*/ 5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8" h="355">
                      <a:moveTo>
                        <a:pt x="48" y="5"/>
                      </a:moveTo>
                      <a:lnTo>
                        <a:pt x="29" y="51"/>
                      </a:lnTo>
                      <a:lnTo>
                        <a:pt x="17" y="107"/>
                      </a:lnTo>
                      <a:lnTo>
                        <a:pt x="13" y="174"/>
                      </a:lnTo>
                      <a:lnTo>
                        <a:pt x="4" y="238"/>
                      </a:lnTo>
                      <a:lnTo>
                        <a:pt x="0" y="277"/>
                      </a:lnTo>
                      <a:lnTo>
                        <a:pt x="1" y="297"/>
                      </a:lnTo>
                      <a:lnTo>
                        <a:pt x="19" y="300"/>
                      </a:lnTo>
                      <a:lnTo>
                        <a:pt x="18" y="324"/>
                      </a:lnTo>
                      <a:lnTo>
                        <a:pt x="55" y="348"/>
                      </a:lnTo>
                      <a:lnTo>
                        <a:pt x="85" y="355"/>
                      </a:lnTo>
                      <a:lnTo>
                        <a:pt x="110" y="347"/>
                      </a:lnTo>
                      <a:lnTo>
                        <a:pt x="95" y="330"/>
                      </a:lnTo>
                      <a:lnTo>
                        <a:pt x="66" y="309"/>
                      </a:lnTo>
                      <a:lnTo>
                        <a:pt x="56" y="294"/>
                      </a:lnTo>
                      <a:lnTo>
                        <a:pt x="76" y="287"/>
                      </a:lnTo>
                      <a:lnTo>
                        <a:pt x="78" y="225"/>
                      </a:lnTo>
                      <a:lnTo>
                        <a:pt x="79" y="157"/>
                      </a:lnTo>
                      <a:lnTo>
                        <a:pt x="85" y="117"/>
                      </a:lnTo>
                      <a:lnTo>
                        <a:pt x="96" y="159"/>
                      </a:lnTo>
                      <a:lnTo>
                        <a:pt x="107" y="237"/>
                      </a:lnTo>
                      <a:lnTo>
                        <a:pt x="106" y="288"/>
                      </a:lnTo>
                      <a:lnTo>
                        <a:pt x="118" y="292"/>
                      </a:lnTo>
                      <a:lnTo>
                        <a:pt x="118" y="309"/>
                      </a:lnTo>
                      <a:lnTo>
                        <a:pt x="126" y="324"/>
                      </a:lnTo>
                      <a:lnTo>
                        <a:pt x="151" y="334"/>
                      </a:lnTo>
                      <a:lnTo>
                        <a:pt x="210" y="336"/>
                      </a:lnTo>
                      <a:lnTo>
                        <a:pt x="228" y="325"/>
                      </a:lnTo>
                      <a:lnTo>
                        <a:pt x="212" y="309"/>
                      </a:lnTo>
                      <a:lnTo>
                        <a:pt x="180" y="301"/>
                      </a:lnTo>
                      <a:lnTo>
                        <a:pt x="163" y="294"/>
                      </a:lnTo>
                      <a:lnTo>
                        <a:pt x="158" y="285"/>
                      </a:lnTo>
                      <a:lnTo>
                        <a:pt x="176" y="282"/>
                      </a:lnTo>
                      <a:lnTo>
                        <a:pt x="172" y="220"/>
                      </a:lnTo>
                      <a:lnTo>
                        <a:pt x="174" y="148"/>
                      </a:lnTo>
                      <a:lnTo>
                        <a:pt x="158" y="97"/>
                      </a:lnTo>
                      <a:lnTo>
                        <a:pt x="152" y="34"/>
                      </a:lnTo>
                      <a:lnTo>
                        <a:pt x="137" y="0"/>
                      </a:lnTo>
                      <a:lnTo>
                        <a:pt x="100" y="6"/>
                      </a:lnTo>
                      <a:lnTo>
                        <a:pt x="73" y="7"/>
                      </a:lnTo>
                      <a:lnTo>
                        <a:pt x="48" y="5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50" name="Freeform 196"/>
                <p:cNvSpPr>
                  <a:spLocks noChangeAspect="1"/>
                </p:cNvSpPr>
                <p:nvPr/>
              </p:nvSpPr>
              <p:spPr bwMode="auto">
                <a:xfrm>
                  <a:off x="1239" y="2501"/>
                  <a:ext cx="155" cy="195"/>
                </a:xfrm>
                <a:custGeom>
                  <a:avLst/>
                  <a:gdLst>
                    <a:gd name="T0" fmla="*/ 5 w 94"/>
                    <a:gd name="T1" fmla="*/ 104 h 118"/>
                    <a:gd name="T2" fmla="*/ 5 w 94"/>
                    <a:gd name="T3" fmla="*/ 82 h 118"/>
                    <a:gd name="T4" fmla="*/ 0 w 94"/>
                    <a:gd name="T5" fmla="*/ 56 h 118"/>
                    <a:gd name="T6" fmla="*/ 4 w 94"/>
                    <a:gd name="T7" fmla="*/ 20 h 118"/>
                    <a:gd name="T8" fmla="*/ 28 w 94"/>
                    <a:gd name="T9" fmla="*/ 3 h 118"/>
                    <a:gd name="T10" fmla="*/ 57 w 94"/>
                    <a:gd name="T11" fmla="*/ 0 h 118"/>
                    <a:gd name="T12" fmla="*/ 84 w 94"/>
                    <a:gd name="T13" fmla="*/ 10 h 118"/>
                    <a:gd name="T14" fmla="*/ 92 w 94"/>
                    <a:gd name="T15" fmla="*/ 31 h 118"/>
                    <a:gd name="T16" fmla="*/ 94 w 94"/>
                    <a:gd name="T17" fmla="*/ 54 h 118"/>
                    <a:gd name="T18" fmla="*/ 89 w 94"/>
                    <a:gd name="T19" fmla="*/ 68 h 118"/>
                    <a:gd name="T20" fmla="*/ 78 w 94"/>
                    <a:gd name="T21" fmla="*/ 86 h 118"/>
                    <a:gd name="T22" fmla="*/ 64 w 94"/>
                    <a:gd name="T23" fmla="*/ 91 h 118"/>
                    <a:gd name="T24" fmla="*/ 36 w 94"/>
                    <a:gd name="T25" fmla="*/ 85 h 118"/>
                    <a:gd name="T26" fmla="*/ 59 w 94"/>
                    <a:gd name="T27" fmla="*/ 92 h 118"/>
                    <a:gd name="T28" fmla="*/ 54 w 94"/>
                    <a:gd name="T29" fmla="*/ 108 h 118"/>
                    <a:gd name="T30" fmla="*/ 45 w 94"/>
                    <a:gd name="T31" fmla="*/ 118 h 118"/>
                    <a:gd name="T32" fmla="*/ 18 w 94"/>
                    <a:gd name="T33" fmla="*/ 116 h 118"/>
                    <a:gd name="T34" fmla="*/ 5 w 94"/>
                    <a:gd name="T35" fmla="*/ 104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118">
                      <a:moveTo>
                        <a:pt x="5" y="104"/>
                      </a:moveTo>
                      <a:lnTo>
                        <a:pt x="5" y="82"/>
                      </a:lnTo>
                      <a:lnTo>
                        <a:pt x="0" y="56"/>
                      </a:lnTo>
                      <a:lnTo>
                        <a:pt x="4" y="20"/>
                      </a:lnTo>
                      <a:lnTo>
                        <a:pt x="28" y="3"/>
                      </a:lnTo>
                      <a:lnTo>
                        <a:pt x="57" y="0"/>
                      </a:lnTo>
                      <a:lnTo>
                        <a:pt x="84" y="10"/>
                      </a:lnTo>
                      <a:lnTo>
                        <a:pt x="92" y="31"/>
                      </a:lnTo>
                      <a:lnTo>
                        <a:pt x="94" y="54"/>
                      </a:lnTo>
                      <a:lnTo>
                        <a:pt x="89" y="68"/>
                      </a:lnTo>
                      <a:lnTo>
                        <a:pt x="78" y="86"/>
                      </a:lnTo>
                      <a:lnTo>
                        <a:pt x="64" y="91"/>
                      </a:lnTo>
                      <a:lnTo>
                        <a:pt x="36" y="85"/>
                      </a:lnTo>
                      <a:lnTo>
                        <a:pt x="59" y="92"/>
                      </a:lnTo>
                      <a:lnTo>
                        <a:pt x="54" y="108"/>
                      </a:lnTo>
                      <a:lnTo>
                        <a:pt x="45" y="118"/>
                      </a:lnTo>
                      <a:lnTo>
                        <a:pt x="18" y="116"/>
                      </a:lnTo>
                      <a:lnTo>
                        <a:pt x="5" y="104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51" name="Freeform 197"/>
                <p:cNvSpPr>
                  <a:spLocks noChangeAspect="1"/>
                </p:cNvSpPr>
                <p:nvPr/>
              </p:nvSpPr>
              <p:spPr bwMode="auto">
                <a:xfrm>
                  <a:off x="1663" y="2671"/>
                  <a:ext cx="843" cy="199"/>
                </a:xfrm>
                <a:custGeom>
                  <a:avLst/>
                  <a:gdLst>
                    <a:gd name="T0" fmla="*/ 0 w 97"/>
                    <a:gd name="T1" fmla="*/ 23 h 23"/>
                    <a:gd name="T2" fmla="*/ 39 w 97"/>
                    <a:gd name="T3" fmla="*/ 0 h 23"/>
                    <a:gd name="T4" fmla="*/ 97 w 97"/>
                    <a:gd name="T5" fmla="*/ 20 h 23"/>
                    <a:gd name="T6" fmla="*/ 0 w 97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23">
                      <a:moveTo>
                        <a:pt x="0" y="23"/>
                      </a:moveTo>
                      <a:lnTo>
                        <a:pt x="39" y="0"/>
                      </a:lnTo>
                      <a:lnTo>
                        <a:pt x="97" y="2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CC">
                    <a:alpha val="50000"/>
                  </a:srgbClr>
                </a:solidFill>
                <a:ln w="9525" cap="flat" cmpd="sng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grpSp>
              <p:nvGrpSpPr>
                <p:cNvPr id="152" name="Group 198"/>
                <p:cNvGrpSpPr>
                  <a:grpSpLocks noChangeAspect="1"/>
                </p:cNvGrpSpPr>
                <p:nvPr/>
              </p:nvGrpSpPr>
              <p:grpSpPr bwMode="auto">
                <a:xfrm>
                  <a:off x="1538" y="2858"/>
                  <a:ext cx="149" cy="117"/>
                  <a:chOff x="4624" y="2467"/>
                  <a:chExt cx="100" cy="79"/>
                </a:xfrm>
              </p:grpSpPr>
              <p:sp>
                <p:nvSpPr>
                  <p:cNvPr id="154" name="Freeform 199"/>
                  <p:cNvSpPr>
                    <a:spLocks noChangeAspect="1"/>
                  </p:cNvSpPr>
                  <p:nvPr/>
                </p:nvSpPr>
                <p:spPr bwMode="auto">
                  <a:xfrm>
                    <a:off x="4624" y="2467"/>
                    <a:ext cx="100" cy="79"/>
                  </a:xfrm>
                  <a:custGeom>
                    <a:avLst/>
                    <a:gdLst>
                      <a:gd name="T0" fmla="*/ 74 w 100"/>
                      <a:gd name="T1" fmla="*/ 0 h 79"/>
                      <a:gd name="T2" fmla="*/ 20 w 100"/>
                      <a:gd name="T3" fmla="*/ 17 h 79"/>
                      <a:gd name="T4" fmla="*/ 0 w 100"/>
                      <a:gd name="T5" fmla="*/ 77 h 79"/>
                      <a:gd name="T6" fmla="*/ 19 w 100"/>
                      <a:gd name="T7" fmla="*/ 79 h 79"/>
                      <a:gd name="T8" fmla="*/ 34 w 100"/>
                      <a:gd name="T9" fmla="*/ 52 h 79"/>
                      <a:gd name="T10" fmla="*/ 97 w 100"/>
                      <a:gd name="T11" fmla="*/ 33 h 79"/>
                      <a:gd name="T12" fmla="*/ 100 w 100"/>
                      <a:gd name="T13" fmla="*/ 11 h 79"/>
                      <a:gd name="T14" fmla="*/ 74 w 100"/>
                      <a:gd name="T15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0" h="79">
                        <a:moveTo>
                          <a:pt x="74" y="0"/>
                        </a:moveTo>
                        <a:lnTo>
                          <a:pt x="20" y="17"/>
                        </a:lnTo>
                        <a:lnTo>
                          <a:pt x="0" y="77"/>
                        </a:lnTo>
                        <a:lnTo>
                          <a:pt x="19" y="79"/>
                        </a:lnTo>
                        <a:lnTo>
                          <a:pt x="34" y="52"/>
                        </a:lnTo>
                        <a:lnTo>
                          <a:pt x="97" y="33"/>
                        </a:lnTo>
                        <a:lnTo>
                          <a:pt x="100" y="11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99FF99"/>
                  </a:solidFill>
                  <a:ln w="952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155" name="Line 2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644" y="2485"/>
                    <a:ext cx="22" cy="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  <p:sp>
                <p:nvSpPr>
                  <p:cNvPr id="156" name="Line 20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668" y="2480"/>
                    <a:ext cx="55" cy="1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53" name="Freeform 202"/>
                <p:cNvSpPr>
                  <a:spLocks noChangeAspect="1"/>
                </p:cNvSpPr>
                <p:nvPr/>
              </p:nvSpPr>
              <p:spPr bwMode="auto">
                <a:xfrm>
                  <a:off x="1179" y="2707"/>
                  <a:ext cx="437" cy="250"/>
                </a:xfrm>
                <a:custGeom>
                  <a:avLst/>
                  <a:gdLst>
                    <a:gd name="T0" fmla="*/ 16 w 263"/>
                    <a:gd name="T1" fmla="*/ 0 h 151"/>
                    <a:gd name="T2" fmla="*/ 40 w 263"/>
                    <a:gd name="T3" fmla="*/ 8 h 151"/>
                    <a:gd name="T4" fmla="*/ 87 w 263"/>
                    <a:gd name="T5" fmla="*/ 68 h 151"/>
                    <a:gd name="T6" fmla="*/ 127 w 263"/>
                    <a:gd name="T7" fmla="*/ 116 h 151"/>
                    <a:gd name="T8" fmla="*/ 197 w 263"/>
                    <a:gd name="T9" fmla="*/ 119 h 151"/>
                    <a:gd name="T10" fmla="*/ 255 w 263"/>
                    <a:gd name="T11" fmla="*/ 127 h 151"/>
                    <a:gd name="T12" fmla="*/ 263 w 263"/>
                    <a:gd name="T13" fmla="*/ 141 h 151"/>
                    <a:gd name="T14" fmla="*/ 255 w 263"/>
                    <a:gd name="T15" fmla="*/ 149 h 151"/>
                    <a:gd name="T16" fmla="*/ 152 w 263"/>
                    <a:gd name="T17" fmla="*/ 151 h 151"/>
                    <a:gd name="T18" fmla="*/ 99 w 263"/>
                    <a:gd name="T19" fmla="*/ 146 h 151"/>
                    <a:gd name="T20" fmla="*/ 63 w 263"/>
                    <a:gd name="T21" fmla="*/ 119 h 151"/>
                    <a:gd name="T22" fmla="*/ 19 w 263"/>
                    <a:gd name="T23" fmla="*/ 68 h 151"/>
                    <a:gd name="T24" fmla="*/ 0 w 263"/>
                    <a:gd name="T25" fmla="*/ 32 h 151"/>
                    <a:gd name="T26" fmla="*/ 2 w 263"/>
                    <a:gd name="T27" fmla="*/ 8 h 151"/>
                    <a:gd name="T28" fmla="*/ 16 w 263"/>
                    <a:gd name="T29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3" h="151">
                      <a:moveTo>
                        <a:pt x="16" y="0"/>
                      </a:moveTo>
                      <a:lnTo>
                        <a:pt x="40" y="8"/>
                      </a:lnTo>
                      <a:lnTo>
                        <a:pt x="87" y="68"/>
                      </a:lnTo>
                      <a:lnTo>
                        <a:pt x="127" y="116"/>
                      </a:lnTo>
                      <a:lnTo>
                        <a:pt x="197" y="119"/>
                      </a:lnTo>
                      <a:lnTo>
                        <a:pt x="255" y="127"/>
                      </a:lnTo>
                      <a:lnTo>
                        <a:pt x="263" y="141"/>
                      </a:lnTo>
                      <a:lnTo>
                        <a:pt x="255" y="149"/>
                      </a:lnTo>
                      <a:lnTo>
                        <a:pt x="152" y="151"/>
                      </a:lnTo>
                      <a:lnTo>
                        <a:pt x="99" y="146"/>
                      </a:lnTo>
                      <a:lnTo>
                        <a:pt x="63" y="119"/>
                      </a:lnTo>
                      <a:lnTo>
                        <a:pt x="19" y="68"/>
                      </a:lnTo>
                      <a:lnTo>
                        <a:pt x="0" y="32"/>
                      </a:lnTo>
                      <a:lnTo>
                        <a:pt x="2" y="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0" name="Group 203"/>
            <p:cNvGrpSpPr>
              <a:grpSpLocks noChangeAspect="1"/>
            </p:cNvGrpSpPr>
            <p:nvPr/>
          </p:nvGrpSpPr>
          <p:grpSpPr bwMode="auto">
            <a:xfrm>
              <a:off x="819" y="1754"/>
              <a:ext cx="118" cy="179"/>
              <a:chOff x="424" y="2323"/>
              <a:chExt cx="190" cy="231"/>
            </a:xfrm>
          </p:grpSpPr>
          <p:sp>
            <p:nvSpPr>
              <p:cNvPr id="143" name="Freeform 204"/>
              <p:cNvSpPr>
                <a:spLocks noChangeAspect="1"/>
              </p:cNvSpPr>
              <p:nvPr/>
            </p:nvSpPr>
            <p:spPr bwMode="auto">
              <a:xfrm>
                <a:off x="424" y="2323"/>
                <a:ext cx="188" cy="231"/>
              </a:xfrm>
              <a:custGeom>
                <a:avLst/>
                <a:gdLst>
                  <a:gd name="T0" fmla="*/ 137 w 198"/>
                  <a:gd name="T1" fmla="*/ 243 h 243"/>
                  <a:gd name="T2" fmla="*/ 0 w 198"/>
                  <a:gd name="T3" fmla="*/ 196 h 243"/>
                  <a:gd name="T4" fmla="*/ 0 w 198"/>
                  <a:gd name="T5" fmla="*/ 26 h 243"/>
                  <a:gd name="T6" fmla="*/ 68 w 198"/>
                  <a:gd name="T7" fmla="*/ 0 h 243"/>
                  <a:gd name="T8" fmla="*/ 198 w 198"/>
                  <a:gd name="T9" fmla="*/ 46 h 243"/>
                  <a:gd name="T10" fmla="*/ 198 w 198"/>
                  <a:gd name="T11" fmla="*/ 221 h 243"/>
                  <a:gd name="T12" fmla="*/ 137 w 198"/>
                  <a:gd name="T13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43">
                    <a:moveTo>
                      <a:pt x="137" y="243"/>
                    </a:moveTo>
                    <a:lnTo>
                      <a:pt x="0" y="196"/>
                    </a:lnTo>
                    <a:lnTo>
                      <a:pt x="0" y="26"/>
                    </a:lnTo>
                    <a:lnTo>
                      <a:pt x="68" y="0"/>
                    </a:lnTo>
                    <a:lnTo>
                      <a:pt x="198" y="46"/>
                    </a:lnTo>
                    <a:lnTo>
                      <a:pt x="198" y="221"/>
                    </a:lnTo>
                    <a:lnTo>
                      <a:pt x="137" y="243"/>
                    </a:lnTo>
                    <a:close/>
                  </a:path>
                </a:pathLst>
              </a:custGeom>
              <a:solidFill>
                <a:srgbClr val="99FF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44" name="Line 205"/>
              <p:cNvSpPr>
                <a:spLocks noChangeAspect="1" noChangeShapeType="1"/>
              </p:cNvSpPr>
              <p:nvPr/>
            </p:nvSpPr>
            <p:spPr bwMode="auto">
              <a:xfrm>
                <a:off x="424" y="2346"/>
                <a:ext cx="128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45" name="Line 206"/>
              <p:cNvSpPr>
                <a:spLocks noChangeAspect="1" noChangeShapeType="1"/>
              </p:cNvSpPr>
              <p:nvPr/>
            </p:nvSpPr>
            <p:spPr bwMode="auto">
              <a:xfrm>
                <a:off x="552" y="2390"/>
                <a:ext cx="0" cy="1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46" name="Line 207"/>
              <p:cNvSpPr>
                <a:spLocks noChangeAspect="1" noChangeShapeType="1"/>
              </p:cNvSpPr>
              <p:nvPr/>
            </p:nvSpPr>
            <p:spPr bwMode="auto">
              <a:xfrm flipV="1">
                <a:off x="555" y="2369"/>
                <a:ext cx="5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141" name="Freeform 208"/>
            <p:cNvSpPr>
              <a:spLocks noChangeAspect="1"/>
            </p:cNvSpPr>
            <p:nvPr/>
          </p:nvSpPr>
          <p:spPr bwMode="auto">
            <a:xfrm>
              <a:off x="921" y="1752"/>
              <a:ext cx="377" cy="162"/>
            </a:xfrm>
            <a:custGeom>
              <a:avLst/>
              <a:gdLst>
                <a:gd name="T0" fmla="*/ 0 w 386"/>
                <a:gd name="T1" fmla="*/ 148 h 166"/>
                <a:gd name="T2" fmla="*/ 14 w 386"/>
                <a:gd name="T3" fmla="*/ 162 h 166"/>
                <a:gd name="T4" fmla="*/ 34 w 386"/>
                <a:gd name="T5" fmla="*/ 156 h 166"/>
                <a:gd name="T6" fmla="*/ 24 w 386"/>
                <a:gd name="T7" fmla="*/ 154 h 166"/>
                <a:gd name="T8" fmla="*/ 36 w 386"/>
                <a:gd name="T9" fmla="*/ 162 h 166"/>
                <a:gd name="T10" fmla="*/ 48 w 386"/>
                <a:gd name="T11" fmla="*/ 166 h 166"/>
                <a:gd name="T12" fmla="*/ 118 w 386"/>
                <a:gd name="T13" fmla="*/ 150 h 166"/>
                <a:gd name="T14" fmla="*/ 112 w 386"/>
                <a:gd name="T15" fmla="*/ 136 h 166"/>
                <a:gd name="T16" fmla="*/ 104 w 386"/>
                <a:gd name="T17" fmla="*/ 148 h 166"/>
                <a:gd name="T18" fmla="*/ 196 w 386"/>
                <a:gd name="T19" fmla="*/ 94 h 166"/>
                <a:gd name="T20" fmla="*/ 188 w 386"/>
                <a:gd name="T21" fmla="*/ 100 h 166"/>
                <a:gd name="T22" fmla="*/ 208 w 386"/>
                <a:gd name="T23" fmla="*/ 110 h 166"/>
                <a:gd name="T24" fmla="*/ 244 w 386"/>
                <a:gd name="T25" fmla="*/ 90 h 166"/>
                <a:gd name="T26" fmla="*/ 256 w 386"/>
                <a:gd name="T27" fmla="*/ 82 h 166"/>
                <a:gd name="T28" fmla="*/ 262 w 386"/>
                <a:gd name="T29" fmla="*/ 68 h 166"/>
                <a:gd name="T30" fmla="*/ 254 w 386"/>
                <a:gd name="T31" fmla="*/ 58 h 166"/>
                <a:gd name="T32" fmla="*/ 284 w 386"/>
                <a:gd name="T33" fmla="*/ 82 h 166"/>
                <a:gd name="T34" fmla="*/ 310 w 386"/>
                <a:gd name="T35" fmla="*/ 80 h 166"/>
                <a:gd name="T36" fmla="*/ 322 w 386"/>
                <a:gd name="T37" fmla="*/ 72 h 166"/>
                <a:gd name="T38" fmla="*/ 344 w 386"/>
                <a:gd name="T39" fmla="*/ 52 h 166"/>
                <a:gd name="T40" fmla="*/ 372 w 386"/>
                <a:gd name="T41" fmla="*/ 18 h 166"/>
                <a:gd name="T42" fmla="*/ 386 w 386"/>
                <a:gd name="T4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6" h="166">
                  <a:moveTo>
                    <a:pt x="0" y="148"/>
                  </a:moveTo>
                  <a:cubicBezTo>
                    <a:pt x="3" y="156"/>
                    <a:pt x="6" y="159"/>
                    <a:pt x="14" y="162"/>
                  </a:cubicBezTo>
                  <a:cubicBezTo>
                    <a:pt x="21" y="160"/>
                    <a:pt x="34" y="156"/>
                    <a:pt x="34" y="156"/>
                  </a:cubicBezTo>
                  <a:cubicBezTo>
                    <a:pt x="31" y="148"/>
                    <a:pt x="27" y="144"/>
                    <a:pt x="24" y="154"/>
                  </a:cubicBezTo>
                  <a:cubicBezTo>
                    <a:pt x="28" y="157"/>
                    <a:pt x="32" y="159"/>
                    <a:pt x="36" y="162"/>
                  </a:cubicBezTo>
                  <a:cubicBezTo>
                    <a:pt x="40" y="164"/>
                    <a:pt x="48" y="166"/>
                    <a:pt x="48" y="166"/>
                  </a:cubicBezTo>
                  <a:cubicBezTo>
                    <a:pt x="71" y="164"/>
                    <a:pt x="98" y="163"/>
                    <a:pt x="118" y="150"/>
                  </a:cubicBezTo>
                  <a:cubicBezTo>
                    <a:pt x="117" y="145"/>
                    <a:pt x="117" y="134"/>
                    <a:pt x="112" y="136"/>
                  </a:cubicBezTo>
                  <a:cubicBezTo>
                    <a:pt x="108" y="138"/>
                    <a:pt x="104" y="148"/>
                    <a:pt x="104" y="148"/>
                  </a:cubicBezTo>
                  <a:cubicBezTo>
                    <a:pt x="132" y="166"/>
                    <a:pt x="187" y="121"/>
                    <a:pt x="196" y="94"/>
                  </a:cubicBezTo>
                  <a:cubicBezTo>
                    <a:pt x="192" y="82"/>
                    <a:pt x="190" y="94"/>
                    <a:pt x="188" y="100"/>
                  </a:cubicBezTo>
                  <a:cubicBezTo>
                    <a:pt x="194" y="104"/>
                    <a:pt x="201" y="108"/>
                    <a:pt x="208" y="110"/>
                  </a:cubicBezTo>
                  <a:cubicBezTo>
                    <a:pt x="224" y="107"/>
                    <a:pt x="232" y="99"/>
                    <a:pt x="244" y="90"/>
                  </a:cubicBezTo>
                  <a:cubicBezTo>
                    <a:pt x="248" y="87"/>
                    <a:pt x="256" y="82"/>
                    <a:pt x="256" y="82"/>
                  </a:cubicBezTo>
                  <a:cubicBezTo>
                    <a:pt x="262" y="63"/>
                    <a:pt x="252" y="93"/>
                    <a:pt x="262" y="68"/>
                  </a:cubicBezTo>
                  <a:cubicBezTo>
                    <a:pt x="268" y="52"/>
                    <a:pt x="269" y="55"/>
                    <a:pt x="254" y="58"/>
                  </a:cubicBezTo>
                  <a:cubicBezTo>
                    <a:pt x="248" y="75"/>
                    <a:pt x="272" y="80"/>
                    <a:pt x="284" y="82"/>
                  </a:cubicBezTo>
                  <a:cubicBezTo>
                    <a:pt x="293" y="81"/>
                    <a:pt x="302" y="82"/>
                    <a:pt x="310" y="80"/>
                  </a:cubicBezTo>
                  <a:cubicBezTo>
                    <a:pt x="315" y="79"/>
                    <a:pt x="322" y="72"/>
                    <a:pt x="322" y="72"/>
                  </a:cubicBezTo>
                  <a:cubicBezTo>
                    <a:pt x="327" y="64"/>
                    <a:pt x="336" y="57"/>
                    <a:pt x="344" y="52"/>
                  </a:cubicBezTo>
                  <a:cubicBezTo>
                    <a:pt x="353" y="38"/>
                    <a:pt x="360" y="28"/>
                    <a:pt x="372" y="18"/>
                  </a:cubicBezTo>
                  <a:cubicBezTo>
                    <a:pt x="378" y="13"/>
                    <a:pt x="386" y="0"/>
                    <a:pt x="38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2" name="Text Box 209"/>
            <p:cNvSpPr txBox="1">
              <a:spLocks noChangeArrowheads="1"/>
            </p:cNvSpPr>
            <p:nvPr/>
          </p:nvSpPr>
          <p:spPr bwMode="auto">
            <a:xfrm>
              <a:off x="1316" y="1975"/>
              <a:ext cx="9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de-DE">
                  <a:solidFill>
                    <a:srgbClr val="FFFFFF"/>
                  </a:solidFill>
                  <a:latin typeface="Arial" charset="0"/>
                </a:rPr>
                <a:t>Wireless</a:t>
              </a:r>
              <a:r>
                <a:rPr lang="en-US" altLang="de-DE">
                  <a:latin typeface="Arial" charset="0"/>
                </a:rPr>
                <a:t>  </a:t>
              </a:r>
            </a:p>
          </p:txBody>
        </p:sp>
      </p:grpSp>
      <p:sp>
        <p:nvSpPr>
          <p:cNvPr id="210" name="Rectangle 3"/>
          <p:cNvSpPr txBox="1">
            <a:spLocks noChangeArrowheads="1"/>
          </p:cNvSpPr>
          <p:nvPr/>
        </p:nvSpPr>
        <p:spPr>
          <a:xfrm>
            <a:off x="1066800" y="2806728"/>
            <a:ext cx="1807214" cy="3810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Item Tracking</a:t>
            </a:r>
            <a:endParaRPr lang="en-US" altLang="de-DE" kern="0" dirty="0"/>
          </a:p>
        </p:txBody>
      </p:sp>
      <p:sp>
        <p:nvSpPr>
          <p:cNvPr id="211" name="Rectangle 4"/>
          <p:cNvSpPr>
            <a:spLocks noChangeArrowheads="1"/>
          </p:cNvSpPr>
          <p:nvPr/>
        </p:nvSpPr>
        <p:spPr bwMode="auto">
          <a:xfrm>
            <a:off x="3886200" y="5160175"/>
            <a:ext cx="1883151" cy="46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de-DE" sz="1800" kern="0" dirty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Shipping Portals</a:t>
            </a:r>
          </a:p>
        </p:txBody>
      </p:sp>
      <p:sp>
        <p:nvSpPr>
          <p:cNvPr id="212" name="Rectangle 5"/>
          <p:cNvSpPr>
            <a:spLocks noChangeArrowheads="1"/>
          </p:cNvSpPr>
          <p:nvPr/>
        </p:nvSpPr>
        <p:spPr bwMode="auto">
          <a:xfrm>
            <a:off x="4988576" y="2900391"/>
            <a:ext cx="4155424" cy="4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de-DE" sz="1800" kern="0" dirty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Inventory </a:t>
            </a:r>
            <a:r>
              <a:rPr lang="en-US" altLang="de-DE" sz="1800" kern="0" dirty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Management</a:t>
            </a:r>
          </a:p>
          <a:p>
            <a:pPr marL="0" indent="0"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de-DE" sz="1800" kern="0" dirty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</a:t>
            </a:r>
            <a:r>
              <a:rPr lang="en-US" altLang="de-DE" sz="1800" kern="0" dirty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and Control</a:t>
            </a:r>
          </a:p>
        </p:txBody>
      </p:sp>
      <p:sp>
        <p:nvSpPr>
          <p:cNvPr id="213" name="Untertitel 2"/>
          <p:cNvSpPr txBox="1">
            <a:spLocks/>
          </p:cNvSpPr>
          <p:nvPr/>
        </p:nvSpPr>
        <p:spPr>
          <a:xfrm>
            <a:off x="571472" y="785794"/>
            <a:ext cx="8215370" cy="44817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de-DE" b="1" kern="0" dirty="0" smtClean="0"/>
              <a:t>RFID </a:t>
            </a:r>
            <a:r>
              <a:rPr lang="de-DE" b="1" kern="0" dirty="0" smtClean="0"/>
              <a:t>applications</a:t>
            </a:r>
          </a:p>
          <a:p>
            <a:pPr marL="800100" lvl="1" indent="-342900" algn="l"/>
            <a:endParaRPr lang="en-US" sz="1800" kern="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342900" indent="-342900"/>
            <a:r>
              <a:rPr lang="en-US" kern="0" dirty="0" smtClean="0"/>
              <a:t>  </a:t>
            </a:r>
            <a:endParaRPr lang="de-DE" kern="0" dirty="0"/>
          </a:p>
        </p:txBody>
      </p:sp>
      <p:sp>
        <p:nvSpPr>
          <p:cNvPr id="21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1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/>
      <p:bldP spid="2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729178"/>
            <a:ext cx="8215370" cy="41380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de-DE" b="1" dirty="0" smtClean="0"/>
              <a:t>RFID versus Barcodes: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230962"/>
          <a:ext cx="8286809" cy="47904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00264"/>
                <a:gridCol w="2857520"/>
                <a:gridCol w="3429025"/>
              </a:tblGrid>
              <a:tr h="50006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Barcodes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RFID</a:t>
                      </a:r>
                      <a:endParaRPr lang="en-CA" dirty="0"/>
                    </a:p>
                  </a:txBody>
                  <a:tcPr anchor="ctr"/>
                </a:tc>
              </a:tr>
              <a:tr h="114300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76941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Advantages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Smaller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Cheaper than RFID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Higher accurecy (today)</a:t>
                      </a:r>
                      <a:r>
                        <a:rPr lang="de-DE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Large</a:t>
                      </a:r>
                      <a:r>
                        <a:rPr lang="de-DE" baseline="0" dirty="0" smtClean="0"/>
                        <a:t> reading distance.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Non-LOS technology.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Automatic reading process.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More secure (kill, password)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Reusable.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Higher reading rate.</a:t>
                      </a:r>
                      <a:endParaRPr lang="en-CA" dirty="0"/>
                    </a:p>
                  </a:txBody>
                  <a:tcPr/>
                </a:tc>
              </a:tr>
              <a:tr h="13779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Disadvantages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LOS technology.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Small reading distance.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Indvidual scanned.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Easily damaged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Tag collision (dense network).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Reader collision.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14" y="1785926"/>
            <a:ext cx="1562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785926"/>
            <a:ext cx="150019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522158"/>
      </p:ext>
    </p:extLst>
  </p:cSld>
  <p:clrMapOvr>
    <a:masterClrMapping/>
  </p:clrMapOvr>
  <p:transition advTm="7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714356"/>
            <a:ext cx="8215370" cy="498583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/>
              <a:t>RFID Components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547702"/>
            <a:ext cx="4786346" cy="4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Oval 98"/>
          <p:cNvSpPr/>
          <p:nvPr/>
        </p:nvSpPr>
        <p:spPr>
          <a:xfrm>
            <a:off x="3143240" y="3357562"/>
            <a:ext cx="1928826" cy="1928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9384913">
            <a:off x="4941305" y="862990"/>
            <a:ext cx="3786214" cy="4872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7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571472" y="714356"/>
            <a:ext cx="8215370" cy="448178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de-DE" b="1" dirty="0" smtClean="0"/>
              <a:t>RFID operating frequencies and its specifications</a:t>
            </a:r>
          </a:p>
          <a:p>
            <a:pPr marL="800100" lvl="1" indent="-342900" algn="l"/>
            <a:endParaRPr lang="en-US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342900" indent="-342900"/>
            <a:r>
              <a:rPr lang="en-US" sz="1800" dirty="0" smtClean="0">
                <a:solidFill>
                  <a:srgbClr val="002060"/>
                </a:solidFill>
                <a:cs typeface="ＭＳ Ｐゴシック" pitchFamily="-110" charset="-128"/>
              </a:rPr>
              <a:t>  </a:t>
            </a: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554" y="1285860"/>
          <a:ext cx="8208910" cy="343062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641782"/>
                <a:gridCol w="1641782"/>
                <a:gridCol w="1912636"/>
                <a:gridCol w="1817060"/>
                <a:gridCol w="1195650"/>
              </a:tblGrid>
              <a:tr h="299061"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Microwave</a:t>
                      </a:r>
                    </a:p>
                    <a:p>
                      <a:pPr algn="ctr" rtl="1"/>
                      <a:endParaRPr lang="ar-EG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Ultra High Frequency (UHF)</a:t>
                      </a:r>
                    </a:p>
                    <a:p>
                      <a:pPr algn="ctr" rtl="1"/>
                      <a:endParaRPr lang="ar-EG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High Frequency (HF)</a:t>
                      </a:r>
                    </a:p>
                    <a:p>
                      <a:pPr algn="ctr" rtl="1"/>
                      <a:endParaRPr lang="ar-EG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Low Frequency (LF)</a:t>
                      </a:r>
                    </a:p>
                    <a:p>
                      <a:pPr algn="ctr" rtl="1"/>
                      <a:endParaRPr lang="ar-EG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 anchor="ctr"/>
                </a:tc>
              </a:tr>
              <a:tr h="5540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2.45-5.8 GHz</a:t>
                      </a:r>
                      <a:endParaRPr lang="ar-EG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860-960 MHz</a:t>
                      </a:r>
                      <a:endParaRPr lang="ar-EG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13.56 MHz</a:t>
                      </a:r>
                      <a:endParaRPr lang="ar-EG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126-134</a:t>
                      </a:r>
                      <a:r>
                        <a:rPr lang="en-US" sz="1400" baseline="0" dirty="0" smtClean="0"/>
                        <a:t> KHz</a:t>
                      </a:r>
                      <a:endParaRPr lang="ar-EG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Frequency</a:t>
                      </a:r>
                      <a:r>
                        <a:rPr lang="en-US" sz="1400" baseline="0" dirty="0" smtClean="0"/>
                        <a:t> Range</a:t>
                      </a:r>
                      <a:endParaRPr lang="ar-EG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540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5-100m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2-10m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1m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10cm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Read Range</a:t>
                      </a:r>
                      <a:endParaRPr lang="ar-EG" sz="14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4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Electro magnetic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lang="en-US" sz="1400" kern="1200" dirty="0" smtClean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Electro magnetic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Magnetic 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Magnetic 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Coupling</a:t>
                      </a:r>
                      <a:endParaRPr lang="en-US" sz="14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554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18000-4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EPC C0, C1, C1G2, 18000-6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18000-3.1, 15693,14443 A, B, and C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11784/85, 14223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Existing standards</a:t>
                      </a:r>
                      <a:endParaRPr lang="en-US" sz="14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>
          <a:xfrm>
            <a:off x="571472" y="714356"/>
            <a:ext cx="8215370" cy="448178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de-DE" b="1" dirty="0"/>
              <a:t>RFID </a:t>
            </a:r>
            <a:r>
              <a:rPr lang="de-DE" b="1" dirty="0" err="1"/>
              <a:t>operating</a:t>
            </a:r>
            <a:r>
              <a:rPr lang="de-DE" b="1" dirty="0"/>
              <a:t> </a:t>
            </a:r>
            <a:r>
              <a:rPr lang="de-DE" b="1" dirty="0" err="1"/>
              <a:t>frequencies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its</a:t>
            </a:r>
            <a:r>
              <a:rPr lang="de-DE" b="1" dirty="0"/>
              <a:t> </a:t>
            </a:r>
            <a:r>
              <a:rPr lang="de-DE" b="1" dirty="0" err="1"/>
              <a:t>specifications</a:t>
            </a:r>
            <a:endParaRPr lang="de-DE" b="1" dirty="0"/>
          </a:p>
          <a:p>
            <a:pPr marL="800100" lvl="1" indent="-342900" algn="l"/>
            <a:endParaRPr lang="en-US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342900" indent="-342900"/>
            <a:r>
              <a:rPr lang="en-US" sz="1800" dirty="0" smtClean="0">
                <a:solidFill>
                  <a:srgbClr val="002060"/>
                </a:solidFill>
                <a:cs typeface="ＭＳ Ｐゴシック" pitchFamily="-110" charset="-128"/>
              </a:rPr>
              <a:t>  </a:t>
            </a: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9554" y="1285860"/>
          <a:ext cx="8208910" cy="343062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641782"/>
                <a:gridCol w="1641782"/>
                <a:gridCol w="1912636"/>
                <a:gridCol w="1817060"/>
                <a:gridCol w="1195650"/>
              </a:tblGrid>
              <a:tr h="299061"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Microwave</a:t>
                      </a:r>
                    </a:p>
                    <a:p>
                      <a:pPr algn="ctr" rtl="1"/>
                      <a:endParaRPr lang="ar-EG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</a:rPr>
                        <a:t>Ultra High Frequency (UHF)</a:t>
                      </a:r>
                    </a:p>
                    <a:p>
                      <a:pPr algn="ctr" rtl="1"/>
                      <a:endParaRPr lang="ar-EG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High Frequency (HF)</a:t>
                      </a:r>
                    </a:p>
                    <a:p>
                      <a:pPr algn="ctr" rtl="1"/>
                      <a:endParaRPr lang="ar-EG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Low Frequency (LF)</a:t>
                      </a:r>
                    </a:p>
                    <a:p>
                      <a:pPr algn="ctr" rtl="1"/>
                      <a:endParaRPr lang="ar-EG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 anchor="ctr"/>
                </a:tc>
              </a:tr>
              <a:tr h="5540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2.45-5.8 GHz</a:t>
                      </a:r>
                      <a:endParaRPr lang="ar-EG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</a:rPr>
                        <a:t>860-960 MHz</a:t>
                      </a:r>
                      <a:endParaRPr lang="ar-EG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13.56 MHz</a:t>
                      </a:r>
                      <a:endParaRPr lang="ar-EG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126-134</a:t>
                      </a:r>
                      <a:r>
                        <a:rPr lang="en-US" sz="1400" baseline="0" dirty="0" smtClean="0"/>
                        <a:t> KHz</a:t>
                      </a:r>
                      <a:endParaRPr lang="ar-EG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Frequency</a:t>
                      </a:r>
                      <a:r>
                        <a:rPr lang="en-US" sz="1400" baseline="0" dirty="0" smtClean="0"/>
                        <a:t> Range</a:t>
                      </a:r>
                      <a:endParaRPr lang="ar-EG" sz="1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55402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5-100m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</a:rPr>
                        <a:t>2-10m</a:t>
                      </a:r>
                      <a:endParaRPr lang="ar-EG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1m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10cm</a:t>
                      </a:r>
                      <a:endParaRPr lang="ar-EG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kern="1200" dirty="0" smtClean="0"/>
                        <a:t>Read Range</a:t>
                      </a:r>
                      <a:endParaRPr lang="ar-EG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4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Electro magnetic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</a:rPr>
                        <a:t>Electro magnetic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Magnetic 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Magnetic 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Coupling</a:t>
                      </a:r>
                      <a:endParaRPr lang="en-US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554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18000-4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</a:rPr>
                        <a:t>EPC C0, C1, C1G2, 18000-6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18000-3.1, 15693,14443 A, B, and C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11784/85, 14223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lang="en-US" sz="1400" kern="1200" dirty="0" smtClean="0"/>
                        <a:t>Existing standards</a:t>
                      </a:r>
                      <a:endParaRPr lang="en-US" sz="14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0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Bildschirmpräsentation (4:3)</PresentationFormat>
  <Paragraphs>390</Paragraphs>
  <Slides>28</Slides>
  <Notes>27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mituni-2</vt:lpstr>
      <vt:lpstr>Equation</vt:lpstr>
      <vt:lpstr>Microsoft Formel-Editor 3.0</vt:lpstr>
      <vt:lpstr>PowerPoint-Präsentation</vt:lpstr>
      <vt:lpstr>Agenda</vt:lpstr>
      <vt:lpstr>Agenda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Agenda</vt:lpstr>
      <vt:lpstr> Proposed Biased Chebyshev Tag Estimation </vt:lpstr>
      <vt:lpstr> Proposed Biased Chebyshev Tag Estimation </vt:lpstr>
      <vt:lpstr> Proposed Biased Chebyshev Tag Estimation </vt:lpstr>
      <vt:lpstr> Proposed Biased Chebyshev Tag Estimation </vt:lpstr>
      <vt:lpstr> Proposed Biased Chebyshev Anti-collision Algorithm </vt:lpstr>
      <vt:lpstr> Proposed Biased Chebyshev Anti-collision Algorithm </vt:lpstr>
      <vt:lpstr>Agenda</vt:lpstr>
      <vt:lpstr> Conclusion 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Hazem Elsaid</cp:lastModifiedBy>
  <cp:revision>623</cp:revision>
  <dcterms:created xsi:type="dcterms:W3CDTF">2010-03-22T21:43:25Z</dcterms:created>
  <dcterms:modified xsi:type="dcterms:W3CDTF">2014-06-25T13:05:25Z</dcterms:modified>
</cp:coreProperties>
</file>