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262" r:id="rId2"/>
    <p:sldId id="396" r:id="rId3"/>
    <p:sldId id="359" r:id="rId4"/>
    <p:sldId id="263" r:id="rId5"/>
    <p:sldId id="393" r:id="rId6"/>
    <p:sldId id="366" r:id="rId7"/>
    <p:sldId id="390" r:id="rId8"/>
    <p:sldId id="391" r:id="rId9"/>
    <p:sldId id="346" r:id="rId10"/>
    <p:sldId id="395" r:id="rId11"/>
    <p:sldId id="371" r:id="rId12"/>
    <p:sldId id="397" r:id="rId13"/>
    <p:sldId id="374" r:id="rId14"/>
    <p:sldId id="372" r:id="rId15"/>
    <p:sldId id="375" r:id="rId16"/>
    <p:sldId id="376" r:id="rId17"/>
    <p:sldId id="394" r:id="rId18"/>
    <p:sldId id="380" r:id="rId19"/>
    <p:sldId id="379" r:id="rId20"/>
    <p:sldId id="378" r:id="rId21"/>
    <p:sldId id="383" r:id="rId22"/>
    <p:sldId id="265" r:id="rId23"/>
  </p:sldIdLst>
  <p:sldSz cx="9144000" cy="6858000" type="screen4x3"/>
  <p:notesSz cx="6858000" cy="9926638"/>
  <p:custDataLst>
    <p:tags r:id="rId2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b="1" kern="1200">
        <a:solidFill>
          <a:srgbClr val="002060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B910AE6C-878A-4190-942C-A2EBBA66AB2F}">
          <p14:sldIdLst>
            <p14:sldId id="262"/>
            <p14:sldId id="396"/>
          </p14:sldIdLst>
        </p14:section>
        <p14:section name="Abschnitt ohne Titel" id="{D0405153-E3AB-4F3D-8B0C-3FD770E3FD30}">
          <p14:sldIdLst>
            <p14:sldId id="359"/>
            <p14:sldId id="263"/>
            <p14:sldId id="393"/>
            <p14:sldId id="366"/>
            <p14:sldId id="390"/>
            <p14:sldId id="391"/>
            <p14:sldId id="346"/>
            <p14:sldId id="395"/>
            <p14:sldId id="371"/>
            <p14:sldId id="397"/>
            <p14:sldId id="374"/>
            <p14:sldId id="372"/>
            <p14:sldId id="375"/>
            <p14:sldId id="376"/>
            <p14:sldId id="394"/>
            <p14:sldId id="380"/>
            <p14:sldId id="379"/>
            <p14:sldId id="378"/>
            <p14:sldId id="383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00"/>
    <a:srgbClr val="000364"/>
    <a:srgbClr val="001E64"/>
    <a:srgbClr val="003172"/>
    <a:srgbClr val="404040"/>
    <a:srgbClr val="007850"/>
    <a:srgbClr val="F4F0E7"/>
    <a:srgbClr val="140096"/>
    <a:srgbClr val="FCFBF7"/>
    <a:srgbClr val="FF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7" autoAdjust="0"/>
    <p:restoredTop sz="77910" autoAdjust="0"/>
  </p:normalViewPr>
  <p:slideViewPr>
    <p:cSldViewPr>
      <p:cViewPr>
        <p:scale>
          <a:sx n="106" d="100"/>
          <a:sy n="106" d="100"/>
        </p:scale>
        <p:origin x="-1854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5322" y="-108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6.w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918182-8F1A-4E9C-BDF9-078772B5DFF5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0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888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B7B46A-D0D3-4FB5-BBA2-9B303C7A91A5}" type="datetimeFigureOut">
              <a:rPr lang="de-DE"/>
              <a:pPr>
                <a:defRPr/>
              </a:pPr>
              <a:t>15.06.2015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14876"/>
            <a:ext cx="5486400" cy="4467225"/>
          </a:xfrm>
          <a:prstGeom prst="rect">
            <a:avLst/>
          </a:prstGeom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8F6692-3016-4A47-B541-B301CDE4E36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33255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60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rate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strongest</a:t>
            </a:r>
            <a:r>
              <a:rPr lang="de-DE" baseline="0" dirty="0" smtClean="0"/>
              <a:t> tag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estimate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rate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strongest</a:t>
            </a:r>
            <a:r>
              <a:rPr lang="de-DE" baseline="0" dirty="0" smtClean="0"/>
              <a:t> tag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Headline FM0 Encoding </a:t>
            </a:r>
            <a:r>
              <a:rPr lang="de-DE" dirty="0" err="1" smtClean="0"/>
              <a:t>scheme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Focus;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BS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</a:t>
            </a:r>
            <a:r>
              <a:rPr lang="de-DE" baseline="0" dirty="0" smtClean="0"/>
              <a:t>;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tries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communicate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BS,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definitely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degradation</a:t>
            </a:r>
            <a:r>
              <a:rPr lang="de-DE" baseline="0" dirty="0" smtClean="0"/>
              <a:t>; </a:t>
            </a:r>
            <a:endParaRPr lang="de-DE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ambient</a:t>
            </a:r>
            <a:r>
              <a:rPr lang="de-DE" dirty="0" smtClean="0"/>
              <a:t> </a:t>
            </a:r>
            <a:r>
              <a:rPr lang="de-DE" dirty="0" err="1" smtClean="0"/>
              <a:t>noise</a:t>
            </a:r>
            <a:r>
              <a:rPr lang="de-DE" dirty="0" smtClean="0"/>
              <a:t>, </a:t>
            </a: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receiver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electronics</a:t>
            </a:r>
            <a:r>
              <a:rPr lang="de-DE" baseline="0" dirty="0" smtClean="0"/>
              <a:t>;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AWGN</a:t>
            </a:r>
            <a:r>
              <a:rPr lang="de-DE" baseline="0" dirty="0" smtClean="0"/>
              <a:t>; not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focus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here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Limiting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factor</a:t>
            </a:r>
            <a:r>
              <a:rPr lang="de-DE" baseline="0" dirty="0" smtClean="0"/>
              <a:t>…;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quantify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mitigate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appropriate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accurate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Aim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modelling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approach</a:t>
            </a:r>
            <a:r>
              <a:rPr lang="de-DE" baseline="0" dirty="0" smtClean="0"/>
              <a:t>; …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capture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</a:t>
            </a:r>
            <a:r>
              <a:rPr lang="de-DE" baseline="0" dirty="0" smtClean="0"/>
              <a:t>: The </a:t>
            </a:r>
            <a:r>
              <a:rPr lang="de-DE" baseline="0" dirty="0" err="1" smtClean="0"/>
              <a:t>stronger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wins</a:t>
            </a:r>
            <a:r>
              <a:rPr lang="de-DE" baseline="0" dirty="0" smtClean="0"/>
              <a:t>; </a:t>
            </a:r>
            <a:br>
              <a:rPr lang="de-DE" baseline="0" dirty="0" smtClean="0"/>
            </a:br>
            <a:r>
              <a:rPr lang="de-DE" baseline="0" dirty="0" smtClean="0"/>
              <a:t>Verknüpfung untere und obere Abbildung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5 </a:t>
            </a:r>
            <a:r>
              <a:rPr lang="de-DE" baseline="0" dirty="0" err="1" smtClean="0"/>
              <a:t>parts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based</a:t>
            </a:r>
            <a:r>
              <a:rPr lang="de-DE" baseline="0" dirty="0" smtClean="0"/>
              <a:t> on NW, </a:t>
            </a:r>
            <a:r>
              <a:rPr lang="de-DE" baseline="0" dirty="0" err="1" smtClean="0"/>
              <a:t>we‘ll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interference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station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I‘ll</a:t>
            </a:r>
            <a:r>
              <a:rPr lang="de-DE" dirty="0" smtClean="0"/>
              <a:t> </a:t>
            </a:r>
            <a:r>
              <a:rPr lang="de-DE" dirty="0" err="1" smtClean="0"/>
              <a:t>close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conlcusions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F6692-3016-4A47-B541-B301CDE4E36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942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b="-7413"/>
          <a:stretch/>
        </p:blipFill>
        <p:spPr bwMode="auto">
          <a:xfrm>
            <a:off x="0" y="0"/>
            <a:ext cx="9144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849110"/>
            <a:ext cx="1957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641500"/>
            <a:ext cx="8640960" cy="981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552" y="2829838"/>
            <a:ext cx="8064896" cy="16561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Zusatzinformationen</a:t>
            </a:r>
          </a:p>
        </p:txBody>
      </p:sp>
      <p:pic>
        <p:nvPicPr>
          <p:cNvPr id="1026" name="Picture 2" descr="\\131.188.69.136\wiss_marketing\oeffentlich\Logo\TechFak\FAU_tech_cmyk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2" y="5773068"/>
            <a:ext cx="269976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8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914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9561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1196752"/>
            <a:ext cx="4212000" cy="49968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1196752"/>
            <a:ext cx="4211992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494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196975"/>
            <a:ext cx="7200800" cy="36001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328340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8568000" cy="525600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27302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743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4782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7992" y="900000"/>
            <a:ext cx="4212000" cy="5256000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00000"/>
            <a:ext cx="4211992" cy="526530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3025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3200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35596" y="980729"/>
            <a:ext cx="7272808" cy="38164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4860000"/>
            <a:ext cx="8568000" cy="1322840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6637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,- Danke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4" b="51560"/>
          <a:stretch/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844813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251520" y="764704"/>
            <a:ext cx="8640960" cy="5040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ts val="34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88000" y="2276872"/>
            <a:ext cx="8568000" cy="3916680"/>
          </a:xfrm>
          <a:prstGeom prst="rect">
            <a:avLst/>
          </a:prstGeom>
        </p:spPr>
        <p:txBody>
          <a:bodyPr/>
          <a:lstStyle>
            <a:lvl1pPr marL="180975" indent="-180975" defTabSz="180000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361950" indent="-180975" defTabSz="18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sz="1800" b="1" baseline="0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542925" indent="-180975" defTabSz="1800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▪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714375" indent="-171450" defTabSz="180000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defRPr sz="1800" b="1">
                <a:solidFill>
                  <a:srgbClr val="001E64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18410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548000"/>
            <a:ext cx="8568000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195736" y="6491745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Hamed </a:t>
            </a:r>
            <a:r>
              <a:rPr lang="de-DE" b="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Kenawy</a:t>
            </a:r>
            <a:r>
              <a:rPr lang="de-DE" b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Doktorandenforum 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098048"/>
            <a:ext cx="8568000" cy="5139264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lang="de-DE" sz="2500" b="1" cap="none" dirty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marL="268288" lvl="0" indent="-268288" algn="l">
              <a:lnSpc>
                <a:spcPct val="150000"/>
              </a:lnSpc>
            </a:pPr>
            <a:r>
              <a:rPr lang="de-DE" dirty="0" smtClean="0"/>
              <a:t>Inhalt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25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Normal zweigete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smtClean="0">
                <a:solidFill>
                  <a:schemeClr val="bg1">
                    <a:lumMod val="50000"/>
                  </a:schemeClr>
                </a:solidFill>
              </a:rPr>
              <a:t>Hamed Kenawy,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nner Untertitel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4644008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smtClean="0">
                <a:solidFill>
                  <a:schemeClr val="bg1">
                    <a:lumMod val="50000"/>
                  </a:schemeClr>
                </a:solidFill>
              </a:rPr>
              <a:t>Hamed Kenawy,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1200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quarter" idx="14" hasCustomPrompt="1"/>
          </p:nvPr>
        </p:nvSpPr>
        <p:spPr>
          <a:xfrm>
            <a:off x="288000" y="1548000"/>
            <a:ext cx="4212000" cy="4636648"/>
          </a:xfrm>
          <a:prstGeom prst="rect">
            <a:avLst/>
          </a:prstGeom>
        </p:spPr>
        <p:txBody>
          <a:bodyPr/>
          <a:lstStyle>
            <a:lvl1pPr marL="177800" indent="-177800"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0" y="1548000"/>
            <a:ext cx="4211992" cy="463520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smtClean="0">
                <a:solidFill>
                  <a:schemeClr val="bg1">
                    <a:lumMod val="50000"/>
                  </a:schemeClr>
                </a:solidFill>
              </a:rPr>
              <a:t>Hamed Kenawy,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Untertitel Bild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logtxt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5" y="6229340"/>
            <a:ext cx="1634989" cy="52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ckg_may26_large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t="7422" b="74018"/>
          <a:stretch/>
        </p:blipFill>
        <p:spPr bwMode="auto">
          <a:xfrm>
            <a:off x="0" y="0"/>
            <a:ext cx="9144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889659"/>
            <a:ext cx="9144000" cy="14402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1116000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88640"/>
            <a:ext cx="8640960" cy="6480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800" b="1" cap="non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971600" y="1556792"/>
            <a:ext cx="7200800" cy="345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Objekt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8000" y="5157192"/>
            <a:ext cx="8568000" cy="10256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</p:txBody>
      </p:sp>
      <p:sp>
        <p:nvSpPr>
          <p:cNvPr id="15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51720" y="6448966"/>
            <a:ext cx="6264696" cy="22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b="0" smtClean="0">
                <a:solidFill>
                  <a:schemeClr val="bg1">
                    <a:lumMod val="50000"/>
                  </a:schemeClr>
                </a:solidFill>
              </a:rPr>
              <a:t>Hamed Kenawy, ggf. Datum und Titel</a:t>
            </a:r>
            <a:endParaRPr lang="de-DE" b="0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itel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8000" y="224688"/>
            <a:ext cx="856800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400" b="1">
                <a:solidFill>
                  <a:srgbClr val="001E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720032"/>
            <a:ext cx="8568000" cy="332704"/>
          </a:xfrm>
          <a:prstGeom prst="rect">
            <a:avLst/>
          </a:prstGeom>
        </p:spPr>
        <p:txBody>
          <a:bodyPr lIns="72000" tIns="0" rIns="0" bIns="0"/>
          <a:lstStyle>
            <a:lvl1pPr marL="0" indent="0">
              <a:buFontTx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Untertitel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1196752"/>
            <a:ext cx="8568000" cy="4995248"/>
          </a:xfrm>
          <a:prstGeom prst="rect">
            <a:avLst/>
          </a:prstGeom>
        </p:spPr>
        <p:txBody>
          <a:bodyPr/>
          <a:lstStyle>
            <a:lvl1pPr marL="180975" indent="-180975" algn="l" defTabSz="180000" rtl="0" eaLnBrk="1" fontAlgn="base" hangingPunct="1">
              <a:spcBef>
                <a:spcPts val="200"/>
              </a:spcBef>
              <a:spcAft>
                <a:spcPts val="600"/>
              </a:spcAft>
              <a:buFont typeface="Arial" pitchFamily="34" charset="0"/>
              <a:buChar char="■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1pPr>
            <a:lvl2pPr marL="361950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□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2pPr>
            <a:lvl3pPr marL="542925" indent="-180975" algn="l" defTabSz="180000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3pPr>
            <a:lvl4pPr marL="717550" indent="-177800" algn="l" defTabSz="176213" rtl="0" eaLnBrk="1" fontAlgn="base" hangingPunct="1">
              <a:spcBef>
                <a:spcPts val="0"/>
              </a:spcBef>
              <a:spcAft>
                <a:spcPts val="600"/>
              </a:spcAft>
              <a:buClr>
                <a:schemeClr val="tx2">
                  <a:lumMod val="75000"/>
                </a:schemeClr>
              </a:buClr>
              <a:buFont typeface="Arial" pitchFamily="34" charset="0"/>
              <a:buChar char="▫"/>
              <a:tabLst>
                <a:tab pos="542925" algn="l"/>
              </a:tabLst>
              <a:defRPr lang="de-DE" sz="1800" kern="1200" baseline="0" dirty="0" smtClean="0">
                <a:solidFill>
                  <a:srgbClr val="001E64"/>
                </a:solidFill>
                <a:latin typeface="Calibri" panose="020F0502020204030204" pitchFamily="34" charset="0"/>
                <a:ea typeface="+mn-ea"/>
                <a:cs typeface="Arial" pitchFamily="34" charset="0"/>
              </a:defRPr>
            </a:lvl4pPr>
            <a:lvl5pPr marL="864000" indent="0" defTabSz="180000">
              <a:spcBef>
                <a:spcPts val="0"/>
              </a:spcBef>
              <a:spcAft>
                <a:spcPts val="600"/>
              </a:spcAft>
              <a:buFont typeface="Symbol" pitchFamily="18" charset="2"/>
              <a:buNone/>
              <a:defRPr sz="1800">
                <a:solidFill>
                  <a:srgbClr val="001E64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Ebene 1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3"/>
            <a:r>
              <a:rPr lang="de-DE" dirty="0" smtClean="0"/>
              <a:t>Ebene 4</a:t>
            </a:r>
          </a:p>
        </p:txBody>
      </p:sp>
    </p:spTree>
    <p:extLst>
      <p:ext uri="{BB962C8B-B14F-4D97-AF65-F5344CB8AC3E}">
        <p14:creationId xmlns:p14="http://schemas.microsoft.com/office/powerpoint/2010/main" val="294694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7"/>
          <p:cNvSpPr>
            <a:spLocks noChangeShapeType="1"/>
          </p:cNvSpPr>
          <p:nvPr/>
        </p:nvSpPr>
        <p:spPr bwMode="auto">
          <a:xfrm>
            <a:off x="288000" y="620688"/>
            <a:ext cx="8568000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8460664" y="6422814"/>
            <a:ext cx="482054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 algn="r"/>
            <a:fld id="{0E6916FC-15F8-4DD4-BF41-D4EF50954828}" type="slidenum">
              <a:rPr lang="de-DE" sz="1200" b="0" smtClean="0">
                <a:solidFill>
                  <a:srgbClr val="003172"/>
                </a:solidFill>
                <a:latin typeface="Arial" pitchFamily="34" charset="0"/>
                <a:cs typeface="Arial" pitchFamily="34" charset="0"/>
              </a:rPr>
              <a:pPr algn="r"/>
              <a:t>‹Nr.›</a:t>
            </a:fld>
            <a:endParaRPr lang="de-DE" sz="1200" b="0" dirty="0">
              <a:solidFill>
                <a:srgbClr val="00317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15" descr="logtxt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229350"/>
            <a:ext cx="16351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1547664" y="6270625"/>
            <a:ext cx="7305675" cy="0"/>
          </a:xfrm>
          <a:prstGeom prst="line">
            <a:avLst/>
          </a:prstGeom>
          <a:noFill/>
          <a:ln w="28575">
            <a:solidFill>
              <a:srgbClr val="00317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51720" y="6421532"/>
            <a:ext cx="626469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>
              <a:defRPr sz="1200" b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smtClean="0"/>
              <a:t>Hamed Kenawy| Smart </a:t>
            </a:r>
            <a:r>
              <a:rPr lang="de-DE" dirty="0" err="1" smtClean="0"/>
              <a:t>SysTech</a:t>
            </a:r>
            <a:r>
              <a:rPr lang="de-DE" baseline="0" dirty="0" smtClean="0"/>
              <a:t> | 17.06.2015</a:t>
            </a:r>
            <a:endParaRPr lang="de-D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20" r:id="rId3"/>
    <p:sldLayoutId id="2147483725" r:id="rId4"/>
    <p:sldLayoutId id="2147483721" r:id="rId5"/>
    <p:sldLayoutId id="2147483724" r:id="rId6"/>
    <p:sldLayoutId id="2147483722" r:id="rId7"/>
    <p:sldLayoutId id="2147483723" r:id="rId8"/>
    <p:sldLayoutId id="2147483701" r:id="rId9"/>
    <p:sldLayoutId id="2147483704" r:id="rId10"/>
    <p:sldLayoutId id="2147483703" r:id="rId11"/>
    <p:sldLayoutId id="2147483709" r:id="rId12"/>
    <p:sldLayoutId id="2147483710" r:id="rId13"/>
    <p:sldLayoutId id="2147483711" r:id="rId14"/>
    <p:sldLayoutId id="2147483716" r:id="rId15"/>
    <p:sldLayoutId id="2147483713" r:id="rId16"/>
    <p:sldLayoutId id="2147483714" r:id="rId17"/>
    <p:sldLayoutId id="2147483715" r:id="rId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•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–"/>
        <a:defRPr lang="de-DE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Font typeface="Arial" pitchFamily="34" charset="0"/>
        <a:buChar char="»"/>
        <a:defRPr lang="en-US" sz="1800" kern="1200" baseline="0" dirty="0" smtClean="0">
          <a:solidFill>
            <a:srgbClr val="001E64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10" Type="http://schemas.openxmlformats.org/officeDocument/2006/relationships/image" Target="../media/image10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emf"/><Relationship Id="rId5" Type="http://schemas.openxmlformats.org/officeDocument/2006/relationships/image" Target="../media/image6.w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800" dirty="0" smtClean="0">
                <a:latin typeface="Calibri" pitchFamily="34" charset="0"/>
              </a:rPr>
              <a:t>FFT Based Rate Estimation for UHF RFID S</a:t>
            </a:r>
            <a:r>
              <a:rPr lang="de-DE" sz="2800" dirty="0">
                <a:latin typeface="Calibri" pitchFamily="34" charset="0"/>
              </a:rPr>
              <a:t>y</a:t>
            </a:r>
            <a:r>
              <a:rPr lang="en-US" sz="2800" dirty="0" smtClean="0">
                <a:latin typeface="Calibri" pitchFamily="34" charset="0"/>
              </a:rPr>
              <a:t>stems</a:t>
            </a:r>
            <a:endParaRPr lang="de-DE" sz="2800" dirty="0">
              <a:latin typeface="Calibri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39552" y="3140968"/>
            <a:ext cx="8064896" cy="1656184"/>
          </a:xfrm>
        </p:spPr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Hamed Salah</a:t>
            </a:r>
          </a:p>
          <a:p>
            <a:r>
              <a:rPr lang="en-US" dirty="0">
                <a:latin typeface="Calibri" panose="020F0502020204030204" pitchFamily="34" charset="0"/>
              </a:rPr>
              <a:t>Smart </a:t>
            </a:r>
            <a:r>
              <a:rPr lang="en-US" dirty="0" err="1">
                <a:latin typeface="Calibri" panose="020F0502020204030204" pitchFamily="34" charset="0"/>
              </a:rPr>
              <a:t>SysTech</a:t>
            </a:r>
            <a:r>
              <a:rPr lang="en-US" dirty="0">
                <a:latin typeface="Calibri" panose="020F0502020204030204" pitchFamily="34" charset="0"/>
              </a:rPr>
              <a:t> 2015</a:t>
            </a:r>
            <a:r>
              <a:rPr lang="de-DE" dirty="0">
                <a:latin typeface="Calibri" panose="020F0502020204030204" pitchFamily="34" charset="0"/>
              </a:rPr>
              <a:t>, </a:t>
            </a:r>
            <a:r>
              <a:rPr lang="de-DE" dirty="0" smtClean="0">
                <a:latin typeface="Calibri" panose="020F0502020204030204" pitchFamily="34" charset="0"/>
              </a:rPr>
              <a:t>17.06.2015</a:t>
            </a:r>
            <a:endParaRPr lang="de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8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</a:p>
        </p:txBody>
      </p:sp>
      <p:sp>
        <p:nvSpPr>
          <p:cNvPr id="9" name="Untertitel 2"/>
          <p:cNvSpPr txBox="1">
            <a:spLocks/>
          </p:cNvSpPr>
          <p:nvPr/>
        </p:nvSpPr>
        <p:spPr bwMode="auto">
          <a:xfrm>
            <a:off x="424800" y="1144800"/>
            <a:ext cx="8358217" cy="50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5600" lvl="1" indent="-355600">
              <a:buFont typeface="Wingdings" pitchFamily="2" charset="2"/>
              <a:buChar char="§"/>
              <a:defRPr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System Model</a:t>
            </a: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i="1" dirty="0" smtClean="0"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1600" b="0" i="1" baseline="-25000" dirty="0" smtClean="0">
                <a:latin typeface="Calibri" pitchFamily="34" charset="0"/>
                <a:ea typeface="MS PGothic" pitchFamily="34" charset="-128"/>
              </a:rPr>
              <a:t>i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is tag reply encoded either with FM0 or Miller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j is the number of collided tags, it can be 1 (single tag reply), 2, 3, or 4 for collided slots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en-US" sz="1600" b="0" dirty="0">
                <a:latin typeface="Calibri" pitchFamily="34" charset="0"/>
                <a:ea typeface="MS PGothic" pitchFamily="34" charset="-128"/>
              </a:rPr>
              <a:t>The magnitude of hi is backscatter Rayleigh channel</a:t>
            </a: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de-DE" sz="1600" b="0" baseline="-2500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n(t) </a:t>
            </a: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is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zero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de-DE" sz="1600" b="0" dirty="0" err="1" smtClean="0">
                <a:latin typeface="Calibri" pitchFamily="34" charset="0"/>
                <a:ea typeface="MS PGothic" pitchFamily="34" charset="-128"/>
              </a:rPr>
              <a:t>mean</a:t>
            </a:r>
            <a:r>
              <a:rPr lang="de-DE" sz="1600" b="0" dirty="0" smtClean="0">
                <a:latin typeface="Calibri" pitchFamily="34" charset="0"/>
                <a:ea typeface="MS PGothic" pitchFamily="34" charset="-128"/>
              </a:rPr>
              <a:t> AWGN</a:t>
            </a:r>
          </a:p>
          <a:p>
            <a:pPr marL="812800" lvl="1" indent="-355600">
              <a:defRPr/>
            </a:pPr>
            <a:endParaRPr lang="en-US" sz="1600" b="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de-DE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de-DE" sz="1600" b="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de-DE" sz="1600" b="0" dirty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de-DE" sz="1800" dirty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0" lvl="1"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lvl="1" indent="-355600">
              <a:buFont typeface="Wingdings" pitchFamily="2" charset="2"/>
              <a:buChar char="§"/>
              <a:defRPr/>
            </a:pPr>
            <a:endParaRPr lang="en-US" sz="1800" dirty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marL="812800" lvl="1" indent="-355600">
              <a:buFont typeface="Wingdings" pitchFamily="2" charset="2"/>
              <a:buChar char="§"/>
              <a:defRPr/>
            </a:pPr>
            <a:endParaRPr lang="en-US" sz="1600" b="0" dirty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de-DE" sz="1800" b="0" dirty="0" smtClean="0">
              <a:latin typeface="Calibri" pitchFamily="34" charset="0"/>
              <a:ea typeface="MS PGothic" pitchFamily="34" charset="-128"/>
            </a:endParaRPr>
          </a:p>
          <a:p>
            <a:pPr marL="355600" indent="-355600">
              <a:buFont typeface="Wingdings" pitchFamily="2" charset="2"/>
              <a:buChar char="§"/>
              <a:defRPr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1753816" y="1968153"/>
            <a:ext cx="6724546" cy="864096"/>
            <a:chOff x="1835696" y="1412776"/>
            <a:chExt cx="6724546" cy="864096"/>
          </a:xfrm>
        </p:grpSpPr>
        <p:sp>
          <p:nvSpPr>
            <p:cNvPr id="2" name="Rechteck 1"/>
            <p:cNvSpPr/>
            <p:nvPr/>
          </p:nvSpPr>
          <p:spPr>
            <a:xfrm>
              <a:off x="6228184" y="1618126"/>
              <a:ext cx="2179984" cy="5989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25024" y="1628800"/>
              <a:ext cx="187220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/>
            <p:cNvSpPr/>
            <p:nvPr/>
          </p:nvSpPr>
          <p:spPr>
            <a:xfrm>
              <a:off x="2411760" y="1772816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Gerade Verbindung 7"/>
            <p:cNvCxnSpPr>
              <a:stCxn id="5" idx="0"/>
            </p:cNvCxnSpPr>
            <p:nvPr/>
          </p:nvCxnSpPr>
          <p:spPr>
            <a:xfrm>
              <a:off x="2555776" y="1772816"/>
              <a:ext cx="0" cy="288032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>
              <a:stCxn id="5" idx="2"/>
              <a:endCxn id="5" idx="6"/>
            </p:cNvCxnSpPr>
            <p:nvPr/>
          </p:nvCxnSpPr>
          <p:spPr>
            <a:xfrm>
              <a:off x="2411760" y="1916832"/>
              <a:ext cx="288032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>
              <a:stCxn id="5" idx="6"/>
              <a:endCxn id="6" idx="1"/>
            </p:cNvCxnSpPr>
            <p:nvPr/>
          </p:nvCxnSpPr>
          <p:spPr>
            <a:xfrm>
              <a:off x="2699792" y="1916832"/>
              <a:ext cx="825232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>
              <a:endCxn id="5" idx="2"/>
            </p:cNvCxnSpPr>
            <p:nvPr/>
          </p:nvCxnSpPr>
          <p:spPr>
            <a:xfrm>
              <a:off x="1835696" y="1916832"/>
              <a:ext cx="576064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endCxn id="5" idx="0"/>
            </p:cNvCxnSpPr>
            <p:nvPr/>
          </p:nvCxnSpPr>
          <p:spPr>
            <a:xfrm>
              <a:off x="2555776" y="1412776"/>
              <a:ext cx="0" cy="36004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6" idx="3"/>
              <a:endCxn id="2" idx="1"/>
            </p:cNvCxnSpPr>
            <p:nvPr/>
          </p:nvCxnSpPr>
          <p:spPr>
            <a:xfrm>
              <a:off x="5397232" y="1916832"/>
              <a:ext cx="830952" cy="746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6102098" y="1595409"/>
              <a:ext cx="2458144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0" dirty="0" err="1" smtClean="0">
                  <a:solidFill>
                    <a:schemeClr val="bg1"/>
                  </a:solidFill>
                </a:rPr>
                <a:t>Calculation</a:t>
              </a:r>
              <a:r>
                <a:rPr lang="de-DE" sz="1800" b="0" dirty="0" smtClean="0">
                  <a:solidFill>
                    <a:schemeClr val="bg1"/>
                  </a:solidFill>
                </a:rPr>
                <a:t> </a:t>
              </a:r>
              <a:r>
                <a:rPr lang="de-DE" sz="1800" b="0" dirty="0" err="1">
                  <a:solidFill>
                    <a:schemeClr val="bg1"/>
                  </a:solidFill>
                </a:rPr>
                <a:t>of</a:t>
              </a:r>
              <a:endParaRPr lang="en-US" sz="1800" b="0" dirty="0">
                <a:solidFill>
                  <a:schemeClr val="bg1"/>
                </a:solidFill>
              </a:endParaRPr>
            </a:p>
            <a:p>
              <a:pPr algn="ctr"/>
              <a:r>
                <a:rPr lang="de-DE" sz="1800" b="0" dirty="0" err="1">
                  <a:solidFill>
                    <a:schemeClr val="bg1"/>
                  </a:solidFill>
                </a:rPr>
                <a:t>p</a:t>
              </a:r>
              <a:r>
                <a:rPr lang="de-DE" sz="1800" b="0" dirty="0" err="1" smtClean="0">
                  <a:solidFill>
                    <a:schemeClr val="bg1"/>
                  </a:solidFill>
                </a:rPr>
                <a:t>ercentage</a:t>
              </a:r>
              <a:r>
                <a:rPr lang="de-DE" sz="1800" b="0" dirty="0" smtClean="0">
                  <a:solidFill>
                    <a:schemeClr val="bg1"/>
                  </a:solidFill>
                </a:rPr>
                <a:t> </a:t>
              </a:r>
              <a:r>
                <a:rPr lang="de-DE" sz="1800" b="0" dirty="0" err="1" smtClean="0">
                  <a:solidFill>
                    <a:schemeClr val="bg1"/>
                  </a:solidFill>
                </a:rPr>
                <a:t>of</a:t>
              </a:r>
              <a:r>
                <a:rPr lang="de-DE" sz="1800" b="0" dirty="0" smtClean="0">
                  <a:solidFill>
                    <a:schemeClr val="bg1"/>
                  </a:solidFill>
                </a:rPr>
                <a:t> </a:t>
              </a:r>
              <a:r>
                <a:rPr lang="de-DE" sz="1800" b="0" dirty="0" err="1" smtClean="0">
                  <a:solidFill>
                    <a:schemeClr val="bg1"/>
                  </a:solidFill>
                </a:rPr>
                <a:t>f</a:t>
              </a:r>
              <a:r>
                <a:rPr lang="de-DE" sz="1800" b="0" dirty="0" err="1" smtClean="0">
                  <a:solidFill>
                    <a:schemeClr val="bg1"/>
                  </a:solidFill>
                </a:rPr>
                <a:t>ailure</a:t>
              </a:r>
              <a:endParaRPr lang="en-US" sz="1800" b="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419872" y="1630541"/>
              <a:ext cx="2088232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0" dirty="0" err="1" smtClean="0">
                  <a:solidFill>
                    <a:schemeClr val="bg1"/>
                  </a:solidFill>
                </a:rPr>
                <a:t>Strongest</a:t>
              </a:r>
              <a:r>
                <a:rPr lang="de-DE" sz="1800" b="0" dirty="0" smtClean="0">
                  <a:solidFill>
                    <a:schemeClr val="bg1"/>
                  </a:solidFill>
                </a:rPr>
                <a:t> tag rate </a:t>
              </a:r>
              <a:r>
                <a:rPr lang="de-DE" sz="1800" b="0" dirty="0" err="1" smtClean="0">
                  <a:solidFill>
                    <a:schemeClr val="bg1"/>
                  </a:solidFill>
                </a:rPr>
                <a:t>estimation</a:t>
              </a:r>
              <a:endParaRPr lang="en-US" sz="1800" b="0" dirty="0" smtClean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552347"/>
              </p:ext>
            </p:extLst>
          </p:nvPr>
        </p:nvGraphicFramePr>
        <p:xfrm>
          <a:off x="1146165" y="1628800"/>
          <a:ext cx="18843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6" name="Visio" r:id="rId4" imgW="1921996" imgH="1025187" progId="Visio.Drawing.11">
                  <p:embed/>
                </p:oleObj>
              </mc:Choice>
              <mc:Fallback>
                <p:oleObj name="Visio" r:id="rId4" imgW="1921996" imgH="102518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6165" y="1628800"/>
                        <a:ext cx="1884363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Single tag rate estimation with FM0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FFT is used with the preamble pilot tone to get the rate of the strongest tag</a:t>
            </a: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lvl="1" eaLnBrk="0" hangingPunct="0">
              <a:spcBef>
                <a:spcPct val="20000"/>
              </a:spcBef>
            </a:pPr>
            <a:endParaRPr lang="de-DE" sz="1600" b="0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909404"/>
              </p:ext>
            </p:extLst>
          </p:nvPr>
        </p:nvGraphicFramePr>
        <p:xfrm>
          <a:off x="773506" y="1817993"/>
          <a:ext cx="4392910" cy="899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1" name="Visio" r:id="rId4" imgW="10865017" imgH="2234119" progId="Visio.Drawing.11">
                  <p:embed/>
                </p:oleObj>
              </mc:Choice>
              <mc:Fallback>
                <p:oleObj name="Visio" r:id="rId4" imgW="10865017" imgH="2234119" progId="Visio.Drawing.11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06" y="1817993"/>
                        <a:ext cx="4392910" cy="899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/>
        </p:nvSpPr>
        <p:spPr>
          <a:xfrm>
            <a:off x="5148064" y="2132856"/>
            <a:ext cx="33843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436096" y="2267580"/>
            <a:ext cx="27363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/>
                </a:solidFill>
              </a:rPr>
              <a:t>Tag ID</a:t>
            </a:r>
            <a:endParaRPr lang="en-US" sz="1800" b="0" dirty="0" smtClean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3568" y="1817929"/>
            <a:ext cx="22322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683568" y="2132856"/>
            <a:ext cx="4464496" cy="576064"/>
            <a:chOff x="683568" y="2132856"/>
            <a:chExt cx="4464496" cy="576064"/>
          </a:xfrm>
        </p:grpSpPr>
        <p:sp>
          <p:nvSpPr>
            <p:cNvPr id="7" name="Rechteck 6"/>
            <p:cNvSpPr/>
            <p:nvPr/>
          </p:nvSpPr>
          <p:spPr>
            <a:xfrm>
              <a:off x="683568" y="2132856"/>
              <a:ext cx="446449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547664" y="2218673"/>
              <a:ext cx="273630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0" smtClean="0">
                  <a:solidFill>
                    <a:schemeClr val="bg1"/>
                  </a:solidFill>
                </a:rPr>
                <a:t>Tag preamble</a:t>
              </a:r>
              <a:endParaRPr lang="en-US" sz="1800" b="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2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Single tag rate estimation with FM0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FFT is used with the preamble pilot tone to get the rate of the strongest tag</a:t>
            </a: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nominal value of the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rate equals to 640 kHz,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there is a tolerance with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3.9%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symbol rate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= BLF</a:t>
            </a: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lvl="1" eaLnBrk="0" hangingPunct="0">
              <a:spcBef>
                <a:spcPct val="20000"/>
              </a:spcBef>
            </a:pPr>
            <a:endParaRPr lang="de-DE" sz="1600" b="0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218" y="3212976"/>
            <a:ext cx="5393278" cy="3015445"/>
          </a:xfrm>
          <a:prstGeom prst="rect">
            <a:avLst/>
          </a:prstGeom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521629"/>
              </p:ext>
            </p:extLst>
          </p:nvPr>
        </p:nvGraphicFramePr>
        <p:xfrm>
          <a:off x="773113" y="1817688"/>
          <a:ext cx="43926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8" name="Visio" r:id="rId5" imgW="10865017" imgH="2234119" progId="Visio.Drawing.11">
                  <p:embed/>
                </p:oleObj>
              </mc:Choice>
              <mc:Fallback>
                <p:oleObj name="Visio" r:id="rId5" imgW="10865017" imgH="223411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817688"/>
                        <a:ext cx="4392612" cy="900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/>
        </p:nvSpPr>
        <p:spPr>
          <a:xfrm>
            <a:off x="5148064" y="2132856"/>
            <a:ext cx="33843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5436096" y="2267580"/>
            <a:ext cx="273630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sz="1800" b="0" dirty="0" smtClean="0">
                <a:solidFill>
                  <a:schemeClr val="bg1"/>
                </a:solidFill>
              </a:rPr>
              <a:t>Tag ID</a:t>
            </a:r>
            <a:endParaRPr lang="en-US" sz="1800" b="0" dirty="0" smtClean="0">
              <a:solidFill>
                <a:schemeClr val="bg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012160" y="5877272"/>
            <a:ext cx="792088" cy="35114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MS PGothic" pitchFamily="34" charset="-128"/>
              </a:rPr>
              <a:t>Single tag rate estimation with Miller  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preamble will be longer and equals to 16*M, where M=2, 4, 8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600" b="0" dirty="0" smtClean="0">
              <a:ea typeface="MS PGothic" pitchFamily="34" charset="-128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nominal value of the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rate equals to 640 kHz,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there is a tolerance with </a:t>
            </a:r>
          </a:p>
          <a:p>
            <a:pPr lvl="1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-3.87%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The symbol rate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= BLF/M</a:t>
            </a:r>
            <a:endParaRPr lang="en-US" sz="1600" b="0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dirty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de-DE" sz="2400" b="1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813902"/>
              </p:ext>
            </p:extLst>
          </p:nvPr>
        </p:nvGraphicFramePr>
        <p:xfrm>
          <a:off x="474060" y="2060848"/>
          <a:ext cx="834022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15" name="Visio" r:id="rId4" imgW="16445153" imgH="1857172" progId="Visio.Drawing.11">
                  <p:embed/>
                </p:oleObj>
              </mc:Choice>
              <mc:Fallback>
                <p:oleObj name="Visio" r:id="rId4" imgW="16445153" imgH="1857172" progId="Visio.Drawing.11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60" y="2060848"/>
                        <a:ext cx="8340225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542" y="3227697"/>
            <a:ext cx="5230938" cy="2924678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5994230" y="5796225"/>
            <a:ext cx="792088" cy="35114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Strongest tag rate estimation with FM0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Two tags reply with nominal rate=640 kHz, however they reply with two different rates, 623 kHz and 727 kHz with tolerance -2.66% and 13.6% respectively</a:t>
            </a:r>
          </a:p>
          <a:p>
            <a:pPr lvl="1"/>
            <a:endParaRPr lang="en-US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22" y="2564902"/>
            <a:ext cx="6413130" cy="3585657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 flipH="1">
            <a:off x="4860032" y="2636912"/>
            <a:ext cx="864096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5273811" y="2271521"/>
            <a:ext cx="250365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ea typeface="MS PGothic" pitchFamily="34" charset="-128"/>
              </a:rPr>
              <a:t>The strongest tag</a:t>
            </a:r>
            <a:endParaRPr lang="en-US" sz="1600" b="0" dirty="0">
              <a:ea typeface="MS PGothic" pitchFamily="34" charset="-128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664509" y="5643030"/>
            <a:ext cx="554145" cy="35114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4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Strongest tag rate estimation with Miller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Three tags reply with nominal rate=640 kHz, however they reply with three different rates, 571 kHz, 616 kHz, and 667 kHz with tolerance -10.78%, -3.75%, and 4.22 respectively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52" y="2492896"/>
            <a:ext cx="6645008" cy="371530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953522" y="2410159"/>
            <a:ext cx="482574" cy="29187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004048" y="2127676"/>
            <a:ext cx="2503651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ea typeface="MS PGothic" pitchFamily="34" charset="-128"/>
              </a:rPr>
              <a:t>The strongest tag</a:t>
            </a:r>
            <a:endParaRPr lang="en-US" sz="1600" b="0" dirty="0">
              <a:ea typeface="MS PGothic" pitchFamily="34" charset="-128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728445" y="5589240"/>
            <a:ext cx="609560" cy="35114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Rate Tolerance Problem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FFT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Based Rate Estimation for Collided Tags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dirty="0"/>
              <a:t>Results and Simulations</a:t>
            </a:r>
          </a:p>
          <a:p>
            <a:r>
              <a:rPr lang="en-GB" dirty="0"/>
              <a:t>Conclusion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1780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Simulations</a:t>
            </a: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Rate estimation comparison </a:t>
            </a:r>
            <a:r>
              <a:rPr lang="en-US" dirty="0"/>
              <a:t>between </a:t>
            </a:r>
            <a:r>
              <a:rPr lang="en-US" dirty="0" smtClean="0"/>
              <a:t>4 different BLFs for single tag with FM0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nominal values for BLF=640, 256, 160, 40 kHz, </a:t>
            </a:r>
            <a:r>
              <a:rPr lang="en-US" dirty="0" err="1" smtClean="0">
                <a:latin typeface="Calibri" pitchFamily="34" charset="0"/>
              </a:rPr>
              <a:t>fs</a:t>
            </a:r>
            <a:r>
              <a:rPr lang="en-US" dirty="0" smtClean="0">
                <a:latin typeface="Calibri" pitchFamily="34" charset="0"/>
              </a:rPr>
              <a:t>=8 </a:t>
            </a:r>
            <a:r>
              <a:rPr lang="en-US" dirty="0" err="1" smtClean="0">
                <a:latin typeface="Calibri" pitchFamily="34" charset="0"/>
              </a:rPr>
              <a:t>MSps</a:t>
            </a:r>
            <a:r>
              <a:rPr lang="en-US" dirty="0" smtClean="0">
                <a:latin typeface="Calibri" pitchFamily="34" charset="0"/>
              </a:rPr>
              <a:t>, and the tolerance is normal distribution with zero mean and variance according to the standard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Percentage of Failure (</a:t>
            </a:r>
            <a:r>
              <a:rPr lang="en-US" dirty="0" err="1" smtClean="0">
                <a:latin typeface="Calibri" pitchFamily="34" charset="0"/>
              </a:rPr>
              <a:t>PoF</a:t>
            </a:r>
            <a:r>
              <a:rPr lang="en-US" dirty="0" smtClean="0">
                <a:latin typeface="Calibri" pitchFamily="34" charset="0"/>
              </a:rPr>
              <a:t>) is used as performance metric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failure happens when the error in estimation causes a shift by more than half symbol at the end of </a:t>
            </a:r>
            <a:r>
              <a:rPr lang="en-US" dirty="0" smtClean="0">
                <a:latin typeface="Calibri" pitchFamily="34" charset="0"/>
              </a:rPr>
              <a:t>tag reply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74" y="2852936"/>
            <a:ext cx="6182419" cy="33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Simulations</a:t>
            </a: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Rate estimation comparison </a:t>
            </a:r>
            <a:r>
              <a:rPr lang="en-US" dirty="0"/>
              <a:t>between </a:t>
            </a:r>
            <a:r>
              <a:rPr lang="en-US" dirty="0" smtClean="0"/>
              <a:t>FM0</a:t>
            </a:r>
            <a:r>
              <a:rPr lang="en-US" dirty="0"/>
              <a:t> </a:t>
            </a:r>
            <a:r>
              <a:rPr lang="en-US" dirty="0" smtClean="0"/>
              <a:t>and Miller (M=2, 4, 8) for single tag</a:t>
            </a:r>
          </a:p>
          <a:p>
            <a:pPr lvl="1"/>
            <a:r>
              <a:rPr lang="en-US" dirty="0">
                <a:latin typeface="Calibri" pitchFamily="34" charset="0"/>
              </a:rPr>
              <a:t>The nominal BLF=640 kHz, </a:t>
            </a:r>
            <a:r>
              <a:rPr lang="en-US" dirty="0" err="1">
                <a:latin typeface="Calibri" pitchFamily="34" charset="0"/>
              </a:rPr>
              <a:t>fs</a:t>
            </a:r>
            <a:r>
              <a:rPr lang="en-US" dirty="0">
                <a:latin typeface="Calibri" pitchFamily="34" charset="0"/>
              </a:rPr>
              <a:t>=8 </a:t>
            </a:r>
            <a:r>
              <a:rPr lang="en-US" dirty="0" err="1">
                <a:latin typeface="Calibri" pitchFamily="34" charset="0"/>
              </a:rPr>
              <a:t>MSps</a:t>
            </a:r>
            <a:r>
              <a:rPr lang="en-US" dirty="0">
                <a:latin typeface="Calibri" pitchFamily="34" charset="0"/>
              </a:rPr>
              <a:t>, and the tolerance is normal distribution with zero mean and variance </a:t>
            </a:r>
            <a:r>
              <a:rPr lang="en-US" dirty="0" smtClean="0">
                <a:latin typeface="Calibri" pitchFamily="34" charset="0"/>
              </a:rPr>
              <a:t>according </a:t>
            </a:r>
            <a:r>
              <a:rPr lang="en-US" dirty="0">
                <a:latin typeface="Calibri" pitchFamily="34" charset="0"/>
              </a:rPr>
              <a:t>to the </a:t>
            </a:r>
            <a:r>
              <a:rPr lang="en-US" dirty="0" smtClean="0">
                <a:latin typeface="Calibri" pitchFamily="34" charset="0"/>
              </a:rPr>
              <a:t>standard</a:t>
            </a:r>
            <a:endParaRPr lang="en-US" dirty="0">
              <a:latin typeface="Calibri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3" y="1988840"/>
            <a:ext cx="7894025" cy="41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Simulations</a:t>
            </a: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Rate estimation </a:t>
            </a:r>
            <a:r>
              <a:rPr lang="en-US" dirty="0"/>
              <a:t>comparison</a:t>
            </a:r>
            <a:r>
              <a:rPr lang="en-US" dirty="0" smtClean="0"/>
              <a:t> between </a:t>
            </a:r>
            <a:r>
              <a:rPr lang="en-US" dirty="0" smtClean="0"/>
              <a:t>2, </a:t>
            </a:r>
            <a:r>
              <a:rPr lang="en-US" dirty="0"/>
              <a:t>3</a:t>
            </a:r>
            <a:r>
              <a:rPr lang="en-US" dirty="0" smtClean="0"/>
              <a:t>, </a:t>
            </a:r>
            <a:r>
              <a:rPr lang="en-US" dirty="0" smtClean="0"/>
              <a:t>and 4 collided tags with FM0</a:t>
            </a:r>
          </a:p>
          <a:p>
            <a:pPr lvl="1"/>
            <a:r>
              <a:rPr lang="en-US" dirty="0">
                <a:latin typeface="Calibri" pitchFamily="34" charset="0"/>
              </a:rPr>
              <a:t>The nominal BLF=640 kHz, </a:t>
            </a:r>
            <a:r>
              <a:rPr lang="en-US" dirty="0" err="1" smtClean="0">
                <a:latin typeface="Calibri" pitchFamily="34" charset="0"/>
              </a:rPr>
              <a:t>fs</a:t>
            </a:r>
            <a:r>
              <a:rPr lang="en-US" dirty="0" smtClean="0">
                <a:latin typeface="Calibri" pitchFamily="34" charset="0"/>
              </a:rPr>
              <a:t>=8 </a:t>
            </a:r>
            <a:r>
              <a:rPr lang="en-US" dirty="0" err="1" smtClean="0">
                <a:latin typeface="Calibri" pitchFamily="34" charset="0"/>
              </a:rPr>
              <a:t>MSps</a:t>
            </a:r>
            <a:r>
              <a:rPr lang="en-US" dirty="0">
                <a:latin typeface="Calibri" pitchFamily="34" charset="0"/>
              </a:rPr>
              <a:t>, and the tolerance is normal distribution with zero mean and variance </a:t>
            </a:r>
            <a:r>
              <a:rPr lang="en-US" dirty="0" smtClean="0">
                <a:latin typeface="Calibri" pitchFamily="34" charset="0"/>
              </a:rPr>
              <a:t>according </a:t>
            </a:r>
            <a:r>
              <a:rPr lang="en-US" dirty="0">
                <a:latin typeface="Calibri" pitchFamily="34" charset="0"/>
              </a:rPr>
              <a:t>to the </a:t>
            </a:r>
            <a:r>
              <a:rPr lang="en-US" dirty="0" smtClean="0">
                <a:latin typeface="Calibri" pitchFamily="34" charset="0"/>
              </a:rPr>
              <a:t>standard</a:t>
            </a:r>
            <a:endParaRPr lang="en-US" dirty="0">
              <a:latin typeface="Calibri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Grafik 2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7621208" cy="40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 bwMode="auto">
          <a:xfrm>
            <a:off x="428596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RFID is an non line of sight (NLOS) identification 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technology</a:t>
            </a: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RFID system contains tags and reader.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Frame slotted Aloha (FSA) is used as an anti-collision 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algorithm</a:t>
            </a: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The reader tells the tags about the frame length and each tag selects a slot randomly to  transmit its ID in it.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Collision might be 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happened                                               </a:t>
            </a: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b="1" dirty="0" smtClean="0">
                <a:ea typeface="MS PGothic" pitchFamily="34" charset="-128"/>
              </a:rPr>
              <a:t>                                                  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sp>
        <p:nvSpPr>
          <p:cNvPr id="77929" name="Textfeld 77928"/>
          <p:cNvSpPr txBox="1"/>
          <p:nvPr/>
        </p:nvSpPr>
        <p:spPr>
          <a:xfrm>
            <a:off x="683568" y="5301208"/>
            <a:ext cx="48965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800" b="0" dirty="0" smtClean="0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31814"/>
              </p:ext>
            </p:extLst>
          </p:nvPr>
        </p:nvGraphicFramePr>
        <p:xfrm>
          <a:off x="6228184" y="386104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861048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49Banner_RFID_Tags_XU-E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2643182"/>
            <a:ext cx="4000528" cy="344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Simulations</a:t>
            </a:r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Rate estimation for 2, 3, and 4 collided tags with Miller and M=8</a:t>
            </a:r>
          </a:p>
          <a:p>
            <a:pPr lvl="1"/>
            <a:r>
              <a:rPr lang="en-US" dirty="0">
                <a:latin typeface="Calibri" pitchFamily="34" charset="0"/>
              </a:rPr>
              <a:t>The nominal BLF=640 kHz, </a:t>
            </a:r>
            <a:r>
              <a:rPr lang="en-US" dirty="0" err="1">
                <a:latin typeface="Calibri" pitchFamily="34" charset="0"/>
              </a:rPr>
              <a:t>fs</a:t>
            </a:r>
            <a:r>
              <a:rPr lang="en-US" dirty="0">
                <a:latin typeface="Calibri" pitchFamily="34" charset="0"/>
              </a:rPr>
              <a:t>=8 </a:t>
            </a:r>
            <a:r>
              <a:rPr lang="en-US" dirty="0" err="1">
                <a:latin typeface="Calibri" pitchFamily="34" charset="0"/>
              </a:rPr>
              <a:t>MSps</a:t>
            </a:r>
            <a:r>
              <a:rPr lang="en-US" dirty="0">
                <a:latin typeface="Calibri" pitchFamily="34" charset="0"/>
              </a:rPr>
              <a:t>, and the tolerance is normal distribution with zero mean and variance </a:t>
            </a:r>
            <a:r>
              <a:rPr lang="en-US" dirty="0" smtClean="0">
                <a:latin typeface="Calibri" pitchFamily="34" charset="0"/>
              </a:rPr>
              <a:t>according </a:t>
            </a:r>
            <a:r>
              <a:rPr lang="en-US" dirty="0">
                <a:latin typeface="Calibri" pitchFamily="34" charset="0"/>
              </a:rPr>
              <a:t>to the </a:t>
            </a:r>
            <a:r>
              <a:rPr lang="en-US" dirty="0" smtClean="0">
                <a:latin typeface="Calibri" pitchFamily="34" charset="0"/>
              </a:rPr>
              <a:t>standard </a:t>
            </a:r>
            <a:endParaRPr lang="en-US" dirty="0">
              <a:latin typeface="Calibri" pitchFamily="34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rafik 4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693616" cy="404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40" name="Untertitel 2"/>
          <p:cNvSpPr txBox="1">
            <a:spLocks/>
          </p:cNvSpPr>
          <p:nvPr/>
        </p:nvSpPr>
        <p:spPr bwMode="auto">
          <a:xfrm>
            <a:off x="428595" y="1142984"/>
            <a:ext cx="8358217" cy="49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marL="342900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800">
                <a:latin typeface="Calibri" pitchFamily="34" charset="0"/>
                <a:ea typeface="MS PGothic" pitchFamily="34" charset="-128"/>
              </a:defRPr>
            </a:lvl1pPr>
            <a:lvl2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  <a:defRPr sz="1600" b="0">
                <a:ea typeface="MS PGothic" pitchFamily="34" charset="-128"/>
              </a:defRPr>
            </a:lvl2pPr>
          </a:lstStyle>
          <a:p>
            <a:r>
              <a:rPr lang="en-US" dirty="0" smtClean="0"/>
              <a:t>Rate estimation </a:t>
            </a:r>
            <a:r>
              <a:rPr lang="en-US" dirty="0" smtClean="0"/>
              <a:t>in </a:t>
            </a:r>
            <a:r>
              <a:rPr lang="en-US" dirty="0" smtClean="0"/>
              <a:t>RFID is a crucial issue while doing collision recovery</a:t>
            </a:r>
          </a:p>
          <a:p>
            <a:r>
              <a:rPr lang="en-US" sz="1800" dirty="0" smtClean="0"/>
              <a:t>Time domain solution (multiple </a:t>
            </a:r>
            <a:r>
              <a:rPr lang="en-US" sz="1800" dirty="0" err="1" smtClean="0"/>
              <a:t>correlators</a:t>
            </a:r>
            <a:r>
              <a:rPr lang="en-US" sz="1800" dirty="0" smtClean="0"/>
              <a:t>) is used to estimate the rate of single tag reply</a:t>
            </a:r>
          </a:p>
          <a:p>
            <a:r>
              <a:rPr lang="en-US" sz="1800" dirty="0" smtClean="0"/>
              <a:t>In collided slots, the multiple </a:t>
            </a:r>
            <a:r>
              <a:rPr lang="en-US" sz="1800" dirty="0" err="1" smtClean="0"/>
              <a:t>correlators</a:t>
            </a:r>
            <a:r>
              <a:rPr lang="en-US" sz="1800" dirty="0" smtClean="0"/>
              <a:t> fail to estimate the BLF of any of collided tags.</a:t>
            </a:r>
          </a:p>
          <a:p>
            <a:r>
              <a:rPr lang="en-US" dirty="0" smtClean="0"/>
              <a:t>The Frequency domain is utilized to estimate the BLF of the strongest tag reply either in successful slot or in collided slot</a:t>
            </a:r>
            <a:endParaRPr lang="en-US" sz="1800" dirty="0" smtClean="0"/>
          </a:p>
          <a:p>
            <a:r>
              <a:rPr lang="en-US" dirty="0" smtClean="0"/>
              <a:t>The FFT is used to estimate the BLF of the Tag reply </a:t>
            </a:r>
            <a:endParaRPr lang="en-US" sz="1800" dirty="0" smtClean="0"/>
          </a:p>
          <a:p>
            <a:pPr lvl="1"/>
            <a:r>
              <a:rPr lang="en-US" dirty="0" smtClean="0">
                <a:latin typeface="Calibri" pitchFamily="34" charset="0"/>
              </a:rPr>
              <a:t>The FFT is used to estimate the BLF of the tag reply in successful slot with different rates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lower rates give lower </a:t>
            </a:r>
            <a:r>
              <a:rPr lang="en-US" dirty="0" err="1" smtClean="0">
                <a:latin typeface="Calibri" pitchFamily="34" charset="0"/>
              </a:rPr>
              <a:t>PoF</a:t>
            </a:r>
            <a:r>
              <a:rPr lang="en-US" dirty="0" smtClean="0">
                <a:latin typeface="Calibri" pitchFamily="34" charset="0"/>
              </a:rPr>
              <a:t> than the higher rates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performance is tested when the tag uses FM0 and Miller as an encoding technique.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Miller gives better performance from BLF estimation point of view. However, the symbol rate is decreased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The performance is tested for collided slots with 2, 3, and 4 collided tags</a:t>
            </a:r>
            <a:endParaRPr lang="en-US" sz="1800" b="1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The </a:t>
            </a:r>
            <a:r>
              <a:rPr lang="en-US" dirty="0" err="1" smtClean="0">
                <a:latin typeface="Calibri" pitchFamily="34" charset="0"/>
              </a:rPr>
              <a:t>PoF</a:t>
            </a:r>
            <a:r>
              <a:rPr lang="en-US" dirty="0" smtClean="0">
                <a:latin typeface="Calibri" pitchFamily="34" charset="0"/>
              </a:rPr>
              <a:t> saturates with the SNR for 3 and 4 collided tags because the effect of the interference is more dominant than the effect of noise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288000" y="2796880"/>
            <a:ext cx="8568000" cy="704128"/>
          </a:xfrm>
        </p:spPr>
        <p:txBody>
          <a:bodyPr/>
          <a:lstStyle/>
          <a:p>
            <a:pPr marL="0" indent="0" algn="ctr">
              <a:buNone/>
            </a:pPr>
            <a:r>
              <a:rPr lang="en-GB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Thanks for your kind attention!</a:t>
            </a:r>
          </a:p>
          <a:p>
            <a:pPr marL="0" indent="0" algn="ctr">
              <a:buNone/>
            </a:pPr>
            <a:endParaRPr lang="en-GB" sz="3200" dirty="0" smtClean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6669960" y="5919807"/>
            <a:ext cx="188224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/>
                </a:solidFill>
                <a:latin typeface="+mj-lt"/>
              </a:rPr>
              <a:t>hamed.kenawy@fau.de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572008"/>
            <a:ext cx="3907456" cy="134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21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7" name="Untertitel 2"/>
          <p:cNvSpPr txBox="1">
            <a:spLocks/>
          </p:cNvSpPr>
          <p:nvPr/>
        </p:nvSpPr>
        <p:spPr bwMode="auto">
          <a:xfrm>
            <a:off x="428596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Converting collided slots into </a:t>
            </a:r>
            <a:r>
              <a:rPr lang="en-US" sz="1800" b="0" dirty="0">
                <a:latin typeface="Calibri" pitchFamily="34" charset="0"/>
              </a:rPr>
              <a:t>s</a:t>
            </a:r>
            <a:r>
              <a:rPr lang="en-US" sz="1800" b="0" dirty="0" smtClean="0">
                <a:latin typeface="Calibri" pitchFamily="34" charset="0"/>
              </a:rPr>
              <a:t>uccessful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slots to increase the throughput per frame                                                      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b="1" dirty="0" smtClean="0">
                <a:ea typeface="MS PGothic" pitchFamily="34" charset="-128"/>
              </a:rPr>
              <a:t>                                                  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1" dirty="0" smtClean="0">
                <a:latin typeface="Calibri" pitchFamily="34" charset="0"/>
                <a:ea typeface="MS PGothic" pitchFamily="34" charset="-128"/>
              </a:rPr>
              <a:t>                                                                                            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1600" b="0" baseline="-25000" dirty="0" smtClean="0"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, C</a:t>
            </a:r>
            <a:r>
              <a:rPr lang="en-US" sz="1600" b="0" baseline="-25000" dirty="0" smtClean="0"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, and C</a:t>
            </a:r>
            <a:r>
              <a:rPr lang="en-US" sz="1600" b="0" baseline="-25000" dirty="0" smtClean="0">
                <a:latin typeface="Calibri" pitchFamily="34" charset="0"/>
                <a:ea typeface="MS PGothic" pitchFamily="34" charset="-128"/>
              </a:rPr>
              <a:t>4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are 2, 3, and 4 tags collided slots                             				              the 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throughput per frame =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42.9%</a:t>
            </a:r>
            <a:endParaRPr lang="en-US" sz="1600" b="0" dirty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	                                                                                             				</a:t>
            </a:r>
            <a:endParaRPr lang="en-US" sz="1600" b="1" baseline="-25000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endParaRPr lang="en-US" dirty="0" smtClean="0"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                                                                                           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Only the strongest tag is recovered for each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                                                                                     collided slot, the throughput per frame=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85.7%</a:t>
            </a:r>
            <a:endParaRPr lang="de-DE" sz="1600" b="0" dirty="0" smtClean="0">
              <a:latin typeface="Calibri" pitchFamily="34" charset="0"/>
              <a:ea typeface="MS PGothic" pitchFamily="34" charset="-128"/>
            </a:endParaRP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Only single tag is recovered for each collided 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slot</a:t>
            </a: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To decode the strongest tag reply, its symbol duration (symbol rate) has to be accurately known</a:t>
            </a:r>
            <a:r>
              <a:rPr lang="en-US" b="0" dirty="0" smtClean="0">
                <a:latin typeface="Calibri" pitchFamily="34" charset="0"/>
                <a:ea typeface="MS PGothic" pitchFamily="34" charset="-128"/>
              </a:rPr>
              <a:t> </a:t>
            </a:r>
          </a:p>
          <a:p>
            <a:pPr marL="285750" indent="-28575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How can we estimate the rate of the strongest tag</a:t>
            </a:r>
          </a:p>
          <a:p>
            <a:pPr eaLnBrk="0" hangingPunct="0">
              <a:spcBef>
                <a:spcPct val="20000"/>
              </a:spcBef>
            </a:pPr>
            <a:r>
              <a:rPr lang="en-US" sz="1800" b="0" dirty="0">
                <a:latin typeface="Calibri" pitchFamily="34" charset="0"/>
                <a:ea typeface="MS PGothic" pitchFamily="34" charset="-128"/>
              </a:rPr>
              <a:t>	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						    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: Successful slot</a:t>
            </a:r>
          </a:p>
          <a:p>
            <a:pPr lvl="7"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                                                                     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C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: Collided </a:t>
            </a:r>
            <a:r>
              <a:rPr lang="en-US" sz="1600" b="0" dirty="0">
                <a:latin typeface="Calibri" pitchFamily="34" charset="0"/>
                <a:ea typeface="MS PGothic" pitchFamily="34" charset="-128"/>
              </a:rPr>
              <a:t>s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lot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                                                                                                                                                  </a:t>
            </a:r>
            <a:r>
              <a:rPr lang="en-US" sz="1600" dirty="0" smtClean="0">
                <a:latin typeface="Calibri" pitchFamily="34" charset="0"/>
                <a:ea typeface="MS PGothic" pitchFamily="34" charset="-128"/>
              </a:rPr>
              <a:t> E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: Empty slot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sp>
        <p:nvSpPr>
          <p:cNvPr id="3" name="Pfeil nach rechts 2"/>
          <p:cNvSpPr/>
          <p:nvPr/>
        </p:nvSpPr>
        <p:spPr>
          <a:xfrm>
            <a:off x="3779912" y="1988840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feil nach rechts 7"/>
          <p:cNvSpPr/>
          <p:nvPr/>
        </p:nvSpPr>
        <p:spPr>
          <a:xfrm>
            <a:off x="3779912" y="3429000"/>
            <a:ext cx="8640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24" name="Geschweifte Klammer rechts 77923"/>
          <p:cNvSpPr/>
          <p:nvPr/>
        </p:nvSpPr>
        <p:spPr>
          <a:xfrm rot="5400000">
            <a:off x="1710000" y="1880828"/>
            <a:ext cx="72008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29" name="Textfeld 77928"/>
          <p:cNvSpPr txBox="1"/>
          <p:nvPr/>
        </p:nvSpPr>
        <p:spPr>
          <a:xfrm>
            <a:off x="683568" y="5301208"/>
            <a:ext cx="48965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800" b="0" dirty="0" smtClean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1759504" y="2492896"/>
            <a:ext cx="13500" cy="86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10840"/>
              </p:ext>
            </p:extLst>
          </p:nvPr>
        </p:nvGraphicFramePr>
        <p:xfrm>
          <a:off x="762016" y="1988840"/>
          <a:ext cx="272986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4" name="Visio" r:id="rId4" imgW="1795844" imgH="283723" progId="Visio.Drawing.11">
                  <p:embed/>
                </p:oleObj>
              </mc:Choice>
              <mc:Fallback>
                <p:oleObj name="Visio" r:id="rId4" imgW="1795844" imgH="283723" progId="Visio.Drawing.11">
                  <p:embed/>
                  <p:pic>
                    <p:nvPicPr>
                      <p:cNvPr id="0" name="Picture 1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16" y="1988840"/>
                        <a:ext cx="2729864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9813"/>
              </p:ext>
            </p:extLst>
          </p:nvPr>
        </p:nvGraphicFramePr>
        <p:xfrm>
          <a:off x="774236" y="3429000"/>
          <a:ext cx="2789652" cy="430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5" name="Visio" r:id="rId6" imgW="1795844" imgH="283723" progId="Visio.Drawing.11">
                  <p:embed/>
                </p:oleObj>
              </mc:Choice>
              <mc:Fallback>
                <p:oleObj name="Visio" r:id="rId6" imgW="1795844" imgH="283723" progId="Visio.Drawing.11">
                  <p:embed/>
                  <p:pic>
                    <p:nvPicPr>
                      <p:cNvPr id="0" name="Picture 1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36" y="3429000"/>
                        <a:ext cx="2789652" cy="430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Geschweifte Klammer rechts 32"/>
          <p:cNvSpPr/>
          <p:nvPr/>
        </p:nvSpPr>
        <p:spPr>
          <a:xfrm rot="16200000">
            <a:off x="1737000" y="2816931"/>
            <a:ext cx="72008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31814"/>
              </p:ext>
            </p:extLst>
          </p:nvPr>
        </p:nvGraphicFramePr>
        <p:xfrm>
          <a:off x="6228184" y="386104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6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Picture 1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861048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interrogation-clipart-k5687495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8104" y="5013176"/>
            <a:ext cx="428628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Rate Tolerance Problem</a:t>
            </a:r>
          </a:p>
          <a:p>
            <a:r>
              <a:rPr lang="en-US" dirty="0" smtClean="0"/>
              <a:t>FFT </a:t>
            </a:r>
            <a:r>
              <a:rPr lang="en-US" dirty="0"/>
              <a:t>Based Rate </a:t>
            </a:r>
            <a:r>
              <a:rPr lang="en-US" dirty="0" smtClean="0"/>
              <a:t>Estimation for Collided Tags</a:t>
            </a:r>
            <a:endParaRPr lang="en-US" dirty="0"/>
          </a:p>
          <a:p>
            <a:r>
              <a:rPr lang="en-GB" dirty="0" smtClean="0"/>
              <a:t>Results and Simulations</a:t>
            </a:r>
          </a:p>
          <a:p>
            <a:r>
              <a:rPr lang="en-GB" dirty="0" smtClean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2908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Rate Tolerance Problem</a:t>
            </a:r>
            <a:endParaRPr lang="de-DE" dirty="0"/>
          </a:p>
        </p:txBody>
      </p:sp>
      <p:sp>
        <p:nvSpPr>
          <p:cNvPr id="26" name="Untertitel 2"/>
          <p:cNvSpPr txBox="1">
            <a:spLocks/>
          </p:cNvSpPr>
          <p:nvPr/>
        </p:nvSpPr>
        <p:spPr bwMode="auto">
          <a:xfrm>
            <a:off x="428596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One of the most RFID challenging problems is the tolerance in the rate of the tag reply which is called Backscatter Link Frequency (BLF)</a:t>
            </a:r>
            <a:endParaRPr lang="en-US" sz="1800" b="0" dirty="0" smtClean="0">
              <a:solidFill>
                <a:srgbClr val="002060"/>
              </a:solidFill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Reasons 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of rate tolerance: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Error in measuring the Tag to Reader Calibration signal (</a:t>
            </a:r>
            <a:r>
              <a:rPr lang="en-US" sz="1600" b="0" dirty="0" err="1" smtClean="0">
                <a:latin typeface="Calibri" pitchFamily="34" charset="0"/>
                <a:ea typeface="MS PGothic" pitchFamily="34" charset="-128"/>
              </a:rPr>
              <a:t>TRcal</a:t>
            </a: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600" b="0" dirty="0" smtClean="0">
                <a:latin typeface="Calibri" pitchFamily="34" charset="0"/>
                <a:ea typeface="MS PGothic" pitchFamily="34" charset="-128"/>
              </a:rPr>
              <a:t>Manufacturing process variations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.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In single tag reply, multiple </a:t>
            </a:r>
            <a:r>
              <a:rPr lang="en-US" sz="1800" b="0" dirty="0" err="1" smtClean="0">
                <a:latin typeface="Calibri" pitchFamily="34" charset="0"/>
                <a:ea typeface="MS PGothic" pitchFamily="34" charset="-128"/>
              </a:rPr>
              <a:t>correlators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are used to estimate the BLF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In Collided slots, the time domain solution is not suitable for BLF estimation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0" dirty="0" smtClean="0"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0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   </a:t>
            </a:r>
            <a:endParaRPr lang="en-US" sz="1800" b="0" dirty="0" smtClean="0">
              <a:solidFill>
                <a:srgbClr val="002060"/>
              </a:solidFill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b="1" dirty="0" smtClean="0">
              <a:solidFill>
                <a:srgbClr val="002060"/>
              </a:solidFill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32" name="Bogen 31"/>
          <p:cNvSpPr/>
          <p:nvPr/>
        </p:nvSpPr>
        <p:spPr>
          <a:xfrm rot="2463098">
            <a:off x="4553421" y="2954844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Bogen 32"/>
          <p:cNvSpPr/>
          <p:nvPr/>
        </p:nvSpPr>
        <p:spPr>
          <a:xfrm rot="2463098">
            <a:off x="4161371" y="2954845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Bogen 33"/>
          <p:cNvSpPr/>
          <p:nvPr/>
        </p:nvSpPr>
        <p:spPr>
          <a:xfrm rot="2463098">
            <a:off x="4940256" y="2933410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Bogen 34"/>
          <p:cNvSpPr/>
          <p:nvPr/>
        </p:nvSpPr>
        <p:spPr>
          <a:xfrm rot="2463098">
            <a:off x="5327091" y="2933578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Bogen 35"/>
          <p:cNvSpPr/>
          <p:nvPr/>
        </p:nvSpPr>
        <p:spPr>
          <a:xfrm rot="2463098">
            <a:off x="5713925" y="2930662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Bogen 50"/>
          <p:cNvSpPr/>
          <p:nvPr/>
        </p:nvSpPr>
        <p:spPr>
          <a:xfrm rot="11930218">
            <a:off x="5106313" y="3828611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Bogen 51"/>
          <p:cNvSpPr/>
          <p:nvPr/>
        </p:nvSpPr>
        <p:spPr>
          <a:xfrm rot="11930218">
            <a:off x="4711644" y="4034510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Bogen 52"/>
          <p:cNvSpPr/>
          <p:nvPr/>
        </p:nvSpPr>
        <p:spPr>
          <a:xfrm rot="11930218">
            <a:off x="5438865" y="3601938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Bogen 53"/>
          <p:cNvSpPr/>
          <p:nvPr/>
        </p:nvSpPr>
        <p:spPr>
          <a:xfrm rot="11930218">
            <a:off x="5794392" y="3423711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" name="Bogen 54"/>
          <p:cNvSpPr/>
          <p:nvPr/>
        </p:nvSpPr>
        <p:spPr>
          <a:xfrm rot="11930218">
            <a:off x="6167024" y="3229158"/>
            <a:ext cx="548369" cy="548632"/>
          </a:xfrm>
          <a:prstGeom prst="arc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9" name="Gruppieren 68"/>
          <p:cNvGrpSpPr/>
          <p:nvPr/>
        </p:nvGrpSpPr>
        <p:grpSpPr>
          <a:xfrm>
            <a:off x="2231440" y="3046282"/>
            <a:ext cx="2204116" cy="2194527"/>
            <a:chOff x="2231440" y="3046282"/>
            <a:chExt cx="2204116" cy="2194527"/>
          </a:xfrm>
        </p:grpSpPr>
        <p:grpSp>
          <p:nvGrpSpPr>
            <p:cNvPr id="61" name="Gruppieren 60"/>
            <p:cNvGrpSpPr/>
            <p:nvPr/>
          </p:nvGrpSpPr>
          <p:grpSpPr>
            <a:xfrm>
              <a:off x="2231440" y="3046282"/>
              <a:ext cx="2204116" cy="2194527"/>
              <a:chOff x="2483768" y="2348880"/>
              <a:chExt cx="1736576" cy="1728192"/>
            </a:xfrm>
          </p:grpSpPr>
          <p:cxnSp>
            <p:nvCxnSpPr>
              <p:cNvPr id="15" name="Gerade Verbindung 14"/>
              <p:cNvCxnSpPr/>
              <p:nvPr/>
            </p:nvCxnSpPr>
            <p:spPr>
              <a:xfrm>
                <a:off x="3635896" y="2708920"/>
                <a:ext cx="432048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V="1">
                <a:off x="4067944" y="2492896"/>
                <a:ext cx="0" cy="216024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/>
              <p:nvPr/>
            </p:nvCxnSpPr>
            <p:spPr>
              <a:xfrm flipV="1">
                <a:off x="4067944" y="2348880"/>
                <a:ext cx="144016" cy="144016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 flipH="1" flipV="1">
                <a:off x="3923928" y="2348880"/>
                <a:ext cx="144016" cy="144016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>
                <a:off x="3644280" y="3779691"/>
                <a:ext cx="432048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V="1">
                <a:off x="4076328" y="3563667"/>
                <a:ext cx="0" cy="216024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V="1">
                <a:off x="4076328" y="3419651"/>
                <a:ext cx="144016" cy="144016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3932312" y="3419651"/>
                <a:ext cx="144016" cy="144016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hteck 4"/>
              <p:cNvSpPr/>
              <p:nvPr/>
            </p:nvSpPr>
            <p:spPr>
              <a:xfrm>
                <a:off x="2483768" y="2420888"/>
                <a:ext cx="1152128" cy="1656184"/>
              </a:xfrm>
              <a:prstGeom prst="rect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3267472" y="2524254"/>
                <a:ext cx="584448" cy="29084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de-DE" sz="1800" b="0" dirty="0" err="1" smtClean="0">
                    <a:solidFill>
                      <a:schemeClr val="bg1"/>
                    </a:solidFill>
                    <a:latin typeface="Calibri" pitchFamily="34" charset="0"/>
                  </a:rPr>
                  <a:t>Tx</a:t>
                </a:r>
                <a:endParaRPr lang="en-US" sz="1800" b="0" dirty="0" smtClean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3233961" y="3573016"/>
                <a:ext cx="584448" cy="29084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de-DE" sz="1800" b="0" dirty="0" err="1">
                    <a:solidFill>
                      <a:schemeClr val="bg1"/>
                    </a:solidFill>
                    <a:latin typeface="Calibri" pitchFamily="34" charset="0"/>
                  </a:rPr>
                  <a:t>R</a:t>
                </a:r>
                <a:r>
                  <a:rPr lang="de-DE" sz="1800" b="0" dirty="0" err="1" smtClean="0">
                    <a:solidFill>
                      <a:schemeClr val="bg1"/>
                    </a:solidFill>
                    <a:latin typeface="Calibri" pitchFamily="34" charset="0"/>
                  </a:rPr>
                  <a:t>x</a:t>
                </a:r>
                <a:endParaRPr lang="en-US" sz="1800" b="0" dirty="0" smtClean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64" name="Textfeld 63"/>
            <p:cNvSpPr txBox="1"/>
            <p:nvPr/>
          </p:nvSpPr>
          <p:spPr>
            <a:xfrm>
              <a:off x="2555776" y="3886629"/>
              <a:ext cx="936104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800" b="0" dirty="0" smtClean="0">
                  <a:solidFill>
                    <a:schemeClr val="bg1"/>
                  </a:solidFill>
                  <a:latin typeface="Calibri" pitchFamily="34" charset="0"/>
                </a:rPr>
                <a:t>RFID Reader</a:t>
              </a:r>
              <a:endParaRPr lang="en-US" sz="1800" b="0" dirty="0" smtClean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6516216" y="2564904"/>
            <a:ext cx="761923" cy="755694"/>
            <a:chOff x="6516216" y="2564904"/>
            <a:chExt cx="761923" cy="755694"/>
          </a:xfrm>
        </p:grpSpPr>
        <p:grpSp>
          <p:nvGrpSpPr>
            <p:cNvPr id="62" name="Gruppieren 61"/>
            <p:cNvGrpSpPr/>
            <p:nvPr/>
          </p:nvGrpSpPr>
          <p:grpSpPr>
            <a:xfrm>
              <a:off x="6618389" y="2954844"/>
              <a:ext cx="365579" cy="365754"/>
              <a:chOff x="5940152" y="2276872"/>
              <a:chExt cx="288032" cy="288032"/>
            </a:xfrm>
          </p:grpSpPr>
          <p:cxnSp>
            <p:nvCxnSpPr>
              <p:cNvPr id="38" name="Gerade Verbindung 37"/>
              <p:cNvCxnSpPr/>
              <p:nvPr/>
            </p:nvCxnSpPr>
            <p:spPr>
              <a:xfrm>
                <a:off x="5940152" y="2276872"/>
                <a:ext cx="288032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 flipH="1">
                <a:off x="5940152" y="2276872"/>
                <a:ext cx="288032" cy="288032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>
                <a:off x="5940152" y="2276872"/>
                <a:ext cx="288032" cy="288032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flipH="1">
                <a:off x="5940152" y="2564904"/>
                <a:ext cx="288032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feld 64"/>
            <p:cNvSpPr txBox="1"/>
            <p:nvPr/>
          </p:nvSpPr>
          <p:spPr>
            <a:xfrm>
              <a:off x="6516216" y="2564904"/>
              <a:ext cx="761923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de-DE" sz="1800" b="0" dirty="0" smtClean="0">
                  <a:latin typeface="Calibri" pitchFamily="34" charset="0"/>
                </a:rPr>
                <a:t>Tag</a:t>
              </a:r>
              <a:endParaRPr lang="en-US" sz="1800" b="0" dirty="0" smtClean="0">
                <a:latin typeface="Calibri" pitchFamily="34" charset="0"/>
              </a:endParaRPr>
            </a:p>
          </p:txBody>
        </p:sp>
      </p:grpSp>
      <p:sp>
        <p:nvSpPr>
          <p:cNvPr id="67" name="Textfeld 66"/>
          <p:cNvSpPr txBox="1"/>
          <p:nvPr/>
        </p:nvSpPr>
        <p:spPr>
          <a:xfrm>
            <a:off x="7164288" y="2842226"/>
            <a:ext cx="1296144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Measuring </a:t>
            </a:r>
            <a:r>
              <a:rPr lang="en-US" sz="1400" b="0" dirty="0" err="1" smtClean="0">
                <a:latin typeface="Calibri" pitchFamily="34" charset="0"/>
              </a:rPr>
              <a:t>TRcal</a:t>
            </a:r>
            <a:endParaRPr lang="en-US" sz="1400" b="0" dirty="0" smtClean="0">
              <a:latin typeface="Calibri" pitchFamily="34" charset="0"/>
            </a:endParaRPr>
          </a:p>
          <a:p>
            <a:r>
              <a:rPr lang="en-US" sz="1400" b="0" dirty="0" smtClean="0">
                <a:latin typeface="Calibri" pitchFamily="34" charset="0"/>
              </a:rPr>
              <a:t>Calculating the symbol rate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263717" y="4600739"/>
            <a:ext cx="1296144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Estimate the symbol rate</a:t>
            </a:r>
          </a:p>
          <a:p>
            <a:r>
              <a:rPr lang="en-US" sz="1400" b="0" dirty="0" smtClean="0">
                <a:latin typeface="Calibri" pitchFamily="34" charset="0"/>
              </a:rPr>
              <a:t>Decode the tag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7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Rate Tolerance Problem</a:t>
            </a:r>
          </a:p>
        </p:txBody>
      </p:sp>
      <p:sp>
        <p:nvSpPr>
          <p:cNvPr id="7" name="Untertitel 2"/>
          <p:cNvSpPr txBox="1">
            <a:spLocks/>
          </p:cNvSpPr>
          <p:nvPr/>
        </p:nvSpPr>
        <p:spPr bwMode="auto">
          <a:xfrm>
            <a:off x="428595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sp>
        <p:nvSpPr>
          <p:cNvPr id="77929" name="Textfeld 77928"/>
          <p:cNvSpPr txBox="1"/>
          <p:nvPr/>
        </p:nvSpPr>
        <p:spPr>
          <a:xfrm>
            <a:off x="683568" y="5301208"/>
            <a:ext cx="48965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800" b="0" dirty="0" smtClean="0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23437"/>
              </p:ext>
            </p:extLst>
          </p:nvPr>
        </p:nvGraphicFramePr>
        <p:xfrm>
          <a:off x="61468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0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59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388297"/>
              </p:ext>
            </p:extLst>
          </p:nvPr>
        </p:nvGraphicFramePr>
        <p:xfrm>
          <a:off x="2361982" y="1556792"/>
          <a:ext cx="6458490" cy="2791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10" name="Visio" r:id="rId6" imgW="8912368" imgH="3631416" progId="Visio.Drawing.11">
                  <p:embed/>
                </p:oleObj>
              </mc:Choice>
              <mc:Fallback>
                <p:oleObj name="Visio" r:id="rId6" imgW="8912368" imgH="3631416" progId="Visio.Drawing.11">
                  <p:embed/>
                  <p:pic>
                    <p:nvPicPr>
                      <p:cNvPr id="0" name="Picture 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982" y="1556792"/>
                        <a:ext cx="6458490" cy="27912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421717"/>
              </p:ext>
            </p:extLst>
          </p:nvPr>
        </p:nvGraphicFramePr>
        <p:xfrm>
          <a:off x="1619672" y="4572008"/>
          <a:ext cx="61341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11" name="Visio" r:id="rId8" imgW="6134719" imgH="1355657" progId="Visio.Drawing.11">
                  <p:embed/>
                </p:oleObj>
              </mc:Choice>
              <mc:Fallback>
                <p:oleObj name="Visio" r:id="rId8" imgW="6134719" imgH="1355657" progId="Visio.Drawing.11">
                  <p:embed/>
                  <p:pic>
                    <p:nvPicPr>
                      <p:cNvPr id="0" name="Picture 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72008"/>
                        <a:ext cx="6134100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28596" y="1142984"/>
            <a:ext cx="8286808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de-DE" sz="1800" b="0" dirty="0" smtClean="0">
                <a:latin typeface="Calibri" pitchFamily="34" charset="0"/>
                <a:ea typeface="MS PGothic" pitchFamily="34" charset="-128"/>
              </a:rPr>
              <a:t>Tag </a:t>
            </a:r>
            <a:r>
              <a:rPr lang="de-DE" sz="1800" b="0" dirty="0" err="1">
                <a:latin typeface="Calibri" pitchFamily="34" charset="0"/>
                <a:ea typeface="MS PGothic" pitchFamily="34" charset="-128"/>
              </a:rPr>
              <a:t>to</a:t>
            </a:r>
            <a:r>
              <a:rPr lang="de-DE" sz="1800" b="0" dirty="0">
                <a:latin typeface="Calibri" pitchFamily="34" charset="0"/>
                <a:ea typeface="MS PGothic" pitchFamily="34" charset="-128"/>
              </a:rPr>
              <a:t> Reader </a:t>
            </a:r>
            <a:r>
              <a:rPr lang="de-DE" sz="1800" b="0" dirty="0" smtClean="0">
                <a:latin typeface="Calibri" pitchFamily="34" charset="0"/>
                <a:ea typeface="MS PGothic" pitchFamily="34" charset="-128"/>
              </a:rPr>
              <a:t>Encoding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1800" b="0" dirty="0" smtClean="0"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61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Rate Tolerance Problem</a:t>
            </a:r>
          </a:p>
        </p:txBody>
      </p:sp>
      <p:sp>
        <p:nvSpPr>
          <p:cNvPr id="7" name="Untertitel 2"/>
          <p:cNvSpPr txBox="1">
            <a:spLocks/>
          </p:cNvSpPr>
          <p:nvPr/>
        </p:nvSpPr>
        <p:spPr bwMode="auto">
          <a:xfrm>
            <a:off x="428595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ea typeface="MS PGothic" pitchFamily="34" charset="-128"/>
            </a:endParaRPr>
          </a:p>
        </p:txBody>
      </p:sp>
      <p:sp>
        <p:nvSpPr>
          <p:cNvPr id="77929" name="Textfeld 77928"/>
          <p:cNvSpPr txBox="1"/>
          <p:nvPr/>
        </p:nvSpPr>
        <p:spPr>
          <a:xfrm>
            <a:off x="683568" y="5301208"/>
            <a:ext cx="48965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1800" b="0" dirty="0" smtClean="0"/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68807"/>
              </p:ext>
            </p:extLst>
          </p:nvPr>
        </p:nvGraphicFramePr>
        <p:xfrm>
          <a:off x="6146800" y="3759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59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846421"/>
              </p:ext>
            </p:extLst>
          </p:nvPr>
        </p:nvGraphicFramePr>
        <p:xfrm>
          <a:off x="1835696" y="1556792"/>
          <a:ext cx="6814540" cy="248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9" name="Visio" r:id="rId6" imgW="9119688" imgH="3341721" progId="Visio.Drawing.11">
                  <p:embed/>
                </p:oleObj>
              </mc:Choice>
              <mc:Fallback>
                <p:oleObj name="Visio" r:id="rId6" imgW="9119688" imgH="3341721" progId="Visio.Drawing.11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556792"/>
                        <a:ext cx="6814540" cy="2485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447015"/>
              </p:ext>
            </p:extLst>
          </p:nvPr>
        </p:nvGraphicFramePr>
        <p:xfrm>
          <a:off x="5715008" y="3766466"/>
          <a:ext cx="2871829" cy="252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0" name="Visio" r:id="rId8" imgW="3407727" imgH="2639979" progId="Visio.Drawing.11">
                  <p:embed/>
                </p:oleObj>
              </mc:Choice>
              <mc:Fallback>
                <p:oleObj name="Visio" r:id="rId8" imgW="3407727" imgH="2639979" progId="Visio.Drawing.11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3766466"/>
                        <a:ext cx="2871829" cy="25200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70123"/>
              </p:ext>
            </p:extLst>
          </p:nvPr>
        </p:nvGraphicFramePr>
        <p:xfrm>
          <a:off x="142844" y="3714752"/>
          <a:ext cx="2835306" cy="251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1" name="Visio" r:id="rId10" imgW="3407727" imgH="2639979" progId="Visio.Drawing.11">
                  <p:embed/>
                </p:oleObj>
              </mc:Choice>
              <mc:Fallback>
                <p:oleObj name="Visio" r:id="rId10" imgW="3407727" imgH="2639979" progId="Visio.Drawing.11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3714752"/>
                        <a:ext cx="2835306" cy="2511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30476"/>
              </p:ext>
            </p:extLst>
          </p:nvPr>
        </p:nvGraphicFramePr>
        <p:xfrm>
          <a:off x="3563888" y="5071258"/>
          <a:ext cx="227965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2" name="Visio" r:id="rId12" imgW="2279652" imgH="1198394" progId="Visio.Drawing.11">
                  <p:embed/>
                </p:oleObj>
              </mc:Choice>
              <mc:Fallback>
                <p:oleObj name="Visio" r:id="rId12" imgW="2279652" imgH="1198394" progId="Visio.Drawing.11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071258"/>
                        <a:ext cx="2279650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14044"/>
              </p:ext>
            </p:extLst>
          </p:nvPr>
        </p:nvGraphicFramePr>
        <p:xfrm>
          <a:off x="3707904" y="4582517"/>
          <a:ext cx="1389734" cy="71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3" name="Visio" r:id="rId14" imgW="1110787" imgH="575013" progId="Visio.Drawing.11">
                  <p:embed/>
                </p:oleObj>
              </mc:Choice>
              <mc:Fallback>
                <p:oleObj name="Visio" r:id="rId14" imgW="1110787" imgH="575013" progId="Visio.Drawing.11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582517"/>
                        <a:ext cx="1389734" cy="718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28596" y="1142984"/>
            <a:ext cx="828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de-DE" sz="1800" b="0" dirty="0">
                <a:latin typeface="Calibri" pitchFamily="34" charset="0"/>
                <a:ea typeface="MS PGothic" pitchFamily="34" charset="-128"/>
              </a:rPr>
              <a:t>Tag </a:t>
            </a:r>
            <a:r>
              <a:rPr lang="de-DE" sz="1800" b="0" dirty="0" err="1">
                <a:latin typeface="Calibri" pitchFamily="34" charset="0"/>
                <a:ea typeface="MS PGothic" pitchFamily="34" charset="-128"/>
              </a:rPr>
              <a:t>to</a:t>
            </a:r>
            <a:r>
              <a:rPr lang="de-DE" sz="1800" b="0" dirty="0">
                <a:latin typeface="Calibri" pitchFamily="34" charset="0"/>
                <a:ea typeface="MS PGothic" pitchFamily="34" charset="-128"/>
              </a:rPr>
              <a:t> Reader </a:t>
            </a:r>
            <a:r>
              <a:rPr lang="de-DE" sz="1800" b="0" dirty="0" smtClean="0">
                <a:latin typeface="Calibri" pitchFamily="34" charset="0"/>
                <a:ea typeface="MS PGothic" pitchFamily="34" charset="-128"/>
              </a:rPr>
              <a:t>Encoding</a:t>
            </a:r>
            <a:endParaRPr lang="de-DE" sz="1800" b="0" dirty="0"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79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Rate Tolerance Problem</a:t>
            </a:r>
            <a:endParaRPr lang="de-DE" dirty="0"/>
          </a:p>
        </p:txBody>
      </p:sp>
      <p:sp>
        <p:nvSpPr>
          <p:cNvPr id="26" name="Untertitel 2"/>
          <p:cNvSpPr txBox="1">
            <a:spLocks/>
          </p:cNvSpPr>
          <p:nvPr/>
        </p:nvSpPr>
        <p:spPr bwMode="auto">
          <a:xfrm>
            <a:off x="428596" y="1142984"/>
            <a:ext cx="8358217" cy="4822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The Tag uses the Divide Ratio (DR), </a:t>
            </a:r>
            <a:r>
              <a:rPr lang="en-US" sz="1800" b="0" dirty="0" err="1" smtClean="0">
                <a:latin typeface="Calibri" pitchFamily="34" charset="0"/>
                <a:ea typeface="MS PGothic" pitchFamily="34" charset="-128"/>
              </a:rPr>
              <a:t>TRcal</a:t>
            </a: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, Type of encoding scheme to calculate the symbol rate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2000" b="0" dirty="0" smtClean="0">
              <a:latin typeface="Calibri" pitchFamily="34" charset="0"/>
              <a:ea typeface="MS PGothic" pitchFamily="34" charset="-128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1800" b="0" dirty="0" smtClean="0">
                <a:latin typeface="Calibri" pitchFamily="34" charset="0"/>
                <a:ea typeface="MS PGothic" pitchFamily="34" charset="-128"/>
              </a:rPr>
              <a:t>    </a:t>
            </a:r>
            <a:endParaRPr lang="en-US" sz="1800" b="0" dirty="0" smtClean="0">
              <a:solidFill>
                <a:srgbClr val="002060"/>
              </a:solidFill>
              <a:latin typeface="Calibri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b="1" dirty="0" smtClean="0">
              <a:solidFill>
                <a:srgbClr val="002060"/>
              </a:solidFill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 smtClean="0"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sz="2400" b="1" dirty="0">
              <a:latin typeface="Arial" pitchFamily="34" charset="0"/>
              <a:ea typeface="MS PGothic" pitchFamily="34" charset="-128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62286"/>
              </p:ext>
            </p:extLst>
          </p:nvPr>
        </p:nvGraphicFramePr>
        <p:xfrm>
          <a:off x="2051720" y="1988841"/>
          <a:ext cx="5112568" cy="322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66"/>
                <a:gridCol w="1686593"/>
                <a:gridCol w="1900009"/>
              </a:tblGrid>
              <a:tr h="555325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Calibri" pitchFamily="34" charset="0"/>
                        </a:rPr>
                        <a:t>DR:</a:t>
                      </a:r>
                      <a:r>
                        <a:rPr lang="en-US" sz="1400" baseline="0" noProof="0" dirty="0" smtClean="0">
                          <a:latin typeface="Calibri" pitchFamily="34" charset="0"/>
                        </a:rPr>
                        <a:t> Divide    Ratio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Calibri" pitchFamily="34" charset="0"/>
                        </a:rPr>
                        <a:t>BLF: Link Frequency(kHz)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Calibri" pitchFamily="34" charset="0"/>
                        </a:rPr>
                        <a:t>Frequency Tolerance</a:t>
                      </a:r>
                      <a:r>
                        <a:rPr lang="en-US" sz="1400" baseline="0" noProof="0" dirty="0" smtClean="0">
                          <a:latin typeface="Calibri" pitchFamily="34" charset="0"/>
                        </a:rPr>
                        <a:t> FT</a:t>
                      </a:r>
                      <a:endParaRPr lang="en-US" sz="1400" noProof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26662">
                <a:tc rowSpan="4">
                  <a:txBody>
                    <a:bodyPr/>
                    <a:lstStyle/>
                    <a:p>
                      <a:pPr algn="ctr"/>
                      <a:endParaRPr lang="de-DE" sz="1400" dirty="0" smtClean="0">
                        <a:latin typeface="Calibri" pitchFamily="34" charset="0"/>
                      </a:endParaRPr>
                    </a:p>
                    <a:p>
                      <a:pPr algn="ctr"/>
                      <a:endParaRPr lang="de-DE" sz="1400" dirty="0" smtClean="0">
                        <a:latin typeface="Calibri" pitchFamily="34" charset="0"/>
                      </a:endParaRPr>
                    </a:p>
                    <a:p>
                      <a:pPr algn="ctr"/>
                      <a:endParaRPr lang="de-DE" sz="1400" dirty="0" smtClean="0"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64/3</a:t>
                      </a:r>
                    </a:p>
                    <a:p>
                      <a:pPr algn="ctr"/>
                      <a:endParaRPr lang="de-DE" sz="1400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640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+/-15%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2666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320&lt;BLF&lt;640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+/-22%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2666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320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+/-10%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858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256&lt;BLF&lt;320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+/-12%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26662">
                <a:tc rowSpan="4">
                  <a:txBody>
                    <a:bodyPr/>
                    <a:lstStyle/>
                    <a:p>
                      <a:pPr algn="ctr"/>
                      <a:endParaRPr lang="de-DE" sz="1400" dirty="0" smtClean="0">
                        <a:latin typeface="Calibri" pitchFamily="34" charset="0"/>
                      </a:endParaRPr>
                    </a:p>
                    <a:p>
                      <a:pPr algn="ctr"/>
                      <a:endParaRPr lang="de-DE" sz="1400" dirty="0" smtClean="0">
                        <a:latin typeface="Calibri" pitchFamily="34" charset="0"/>
                      </a:endParaRPr>
                    </a:p>
                    <a:p>
                      <a:pPr algn="ctr"/>
                      <a:endParaRPr lang="de-DE" sz="1400" dirty="0" smtClean="0">
                        <a:latin typeface="Calibri" pitchFamily="34" charset="0"/>
                      </a:endParaRPr>
                    </a:p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320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+/-10%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2666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256&lt;BLF&lt;320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+/-12%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2666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160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+/-7%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2666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40&lt;BLF&lt;107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>
                          <a:latin typeface="Calibri" pitchFamily="34" charset="0"/>
                        </a:rPr>
                        <a:t>+/-4%</a:t>
                      </a:r>
                      <a:endParaRPr lang="en-US" sz="1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646531"/>
              </p:ext>
            </p:extLst>
          </p:nvPr>
        </p:nvGraphicFramePr>
        <p:xfrm>
          <a:off x="611560" y="5589240"/>
          <a:ext cx="2200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1" name="Equation" r:id="rId4" imgW="1460160" imgH="393480" progId="Equation.DSMT4">
                  <p:embed/>
                </p:oleObj>
              </mc:Choice>
              <mc:Fallback>
                <p:oleObj name="Equation" r:id="rId4" imgW="1460160" imgH="393480" progId="Equation.DSMT4">
                  <p:embed/>
                  <p:pic>
                    <p:nvPicPr>
                      <p:cNvPr id="0" name="Picture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89240"/>
                        <a:ext cx="22002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566722"/>
              </p:ext>
            </p:extLst>
          </p:nvPr>
        </p:nvGraphicFramePr>
        <p:xfrm>
          <a:off x="3069456" y="5695950"/>
          <a:ext cx="20066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2" name="Equation" r:id="rId6" imgW="1333440" imgH="228600" progId="Equation.DSMT4">
                  <p:embed/>
                </p:oleObj>
              </mc:Choice>
              <mc:Fallback>
                <p:oleObj name="Equation" r:id="rId6" imgW="1333440" imgH="228600" progId="Equation.DSMT4">
                  <p:embed/>
                  <p:pic>
                    <p:nvPicPr>
                      <p:cNvPr id="0" name="Picture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456" y="5695950"/>
                        <a:ext cx="20066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536271"/>
              </p:ext>
            </p:extLst>
          </p:nvPr>
        </p:nvGraphicFramePr>
        <p:xfrm>
          <a:off x="5436096" y="5553075"/>
          <a:ext cx="30956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3" name="Equation" r:id="rId8" imgW="2057400" imgH="393480" progId="Equation.DSMT4">
                  <p:embed/>
                </p:oleObj>
              </mc:Choice>
              <mc:Fallback>
                <p:oleObj name="Equation" r:id="rId8" imgW="2057400" imgH="393480" progId="Equation.DSMT4">
                  <p:embed/>
                  <p:pic>
                    <p:nvPicPr>
                      <p:cNvPr id="0" name="Picture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553075"/>
                        <a:ext cx="309562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0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Rate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Tolerance Problem </a:t>
            </a:r>
          </a:p>
          <a:p>
            <a:r>
              <a:rPr lang="en-US" dirty="0" smtClean="0"/>
              <a:t>FFT </a:t>
            </a:r>
            <a:r>
              <a:rPr lang="en-US" dirty="0"/>
              <a:t>Based Rate Estimation for Collided </a:t>
            </a:r>
            <a:r>
              <a:rPr lang="en-US" dirty="0" smtClean="0"/>
              <a:t>Tags</a:t>
            </a:r>
            <a:endParaRPr lang="en-GB" dirty="0"/>
          </a:p>
          <a:p>
            <a:r>
              <a:rPr lang="en-GB" dirty="0"/>
              <a:t>Results and Simulations</a:t>
            </a:r>
          </a:p>
          <a:p>
            <a:r>
              <a:rPr lang="en-GB" dirty="0" smtClean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5342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ITTER@LEBFIGNUDCW0Y5HA" val="4765"/>
</p:tagLst>
</file>

<file path=ppt/theme/theme1.xml><?xml version="1.0" encoding="utf-8"?>
<a:theme xmlns:a="http://schemas.openxmlformats.org/drawingml/2006/main" name="LIKE 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none" rtlCol="0">
        <a:spAutoFit/>
      </a:bodyPr>
      <a:lstStyle>
        <a:defPPr>
          <a:defRPr sz="18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Vorlage_V5_2013_29_08</Template>
  <TotalTime>0</TotalTime>
  <Words>2291</Words>
  <Application>Microsoft Office PowerPoint</Application>
  <PresentationFormat>Bildschirmpräsentation (4:3)</PresentationFormat>
  <Paragraphs>537</Paragraphs>
  <Slides>22</Slides>
  <Notes>21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LIKE Vorlage</vt:lpstr>
      <vt:lpstr>Equation</vt:lpstr>
      <vt:lpstr>Visio</vt:lpstr>
      <vt:lpstr>Microsoft Visio-Zeichnung</vt:lpstr>
      <vt:lpstr>PowerPoint-Präsentation</vt:lpstr>
      <vt:lpstr>Motivation</vt:lpstr>
      <vt:lpstr>Motivation</vt:lpstr>
      <vt:lpstr>Agenda</vt:lpstr>
      <vt:lpstr>Rate Tolerance Problem</vt:lpstr>
      <vt:lpstr>Rate Tolerance Problem</vt:lpstr>
      <vt:lpstr>Rate Tolerance Problem</vt:lpstr>
      <vt:lpstr>Rate Tolerance Problem</vt:lpstr>
      <vt:lpstr>Agenda</vt:lpstr>
      <vt:lpstr>FFT Based Rate Estimation for Collided Tags</vt:lpstr>
      <vt:lpstr>FFT Based Rate Estimation for Collided Tags</vt:lpstr>
      <vt:lpstr>FFT Based Rate Estimation for Collided Tags</vt:lpstr>
      <vt:lpstr>FFT Based Rate Estimation for Collided Tags</vt:lpstr>
      <vt:lpstr>FFT Based Rate Estimation for Collided Tags</vt:lpstr>
      <vt:lpstr>FFT Based Rate Estimation for Collided Tags</vt:lpstr>
      <vt:lpstr>Agenda</vt:lpstr>
      <vt:lpstr>Results and Simulations</vt:lpstr>
      <vt:lpstr>Results and Simulations</vt:lpstr>
      <vt:lpstr>Results and Simulations</vt:lpstr>
      <vt:lpstr>Results and Simulations</vt:lpstr>
      <vt:lpstr>Conclusion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Hendrik Lieske</dc:creator>
  <cp:lastModifiedBy>Hamed Kenawy</cp:lastModifiedBy>
  <cp:revision>1023</cp:revision>
  <cp:lastPrinted>2014-06-03T06:25:16Z</cp:lastPrinted>
  <dcterms:created xsi:type="dcterms:W3CDTF">2013-08-29T10:54:12Z</dcterms:created>
  <dcterms:modified xsi:type="dcterms:W3CDTF">2015-06-15T13:57:11Z</dcterms:modified>
</cp:coreProperties>
</file>