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1"/>
  </p:notesMasterIdLst>
  <p:handoutMasterIdLst>
    <p:handoutMasterId r:id="rId42"/>
  </p:handoutMasterIdLst>
  <p:sldIdLst>
    <p:sldId id="262" r:id="rId2"/>
    <p:sldId id="359" r:id="rId3"/>
    <p:sldId id="382" r:id="rId4"/>
    <p:sldId id="383" r:id="rId5"/>
    <p:sldId id="384" r:id="rId6"/>
    <p:sldId id="385" r:id="rId7"/>
    <p:sldId id="338" r:id="rId8"/>
    <p:sldId id="364" r:id="rId9"/>
    <p:sldId id="377" r:id="rId10"/>
    <p:sldId id="361" r:id="rId11"/>
    <p:sldId id="340" r:id="rId12"/>
    <p:sldId id="371" r:id="rId13"/>
    <p:sldId id="387" r:id="rId14"/>
    <p:sldId id="386" r:id="rId15"/>
    <p:sldId id="390" r:id="rId16"/>
    <p:sldId id="401" r:id="rId17"/>
    <p:sldId id="389" r:id="rId18"/>
    <p:sldId id="391" r:id="rId19"/>
    <p:sldId id="402" r:id="rId20"/>
    <p:sldId id="392" r:id="rId21"/>
    <p:sldId id="393" r:id="rId22"/>
    <p:sldId id="403" r:id="rId23"/>
    <p:sldId id="394" r:id="rId24"/>
    <p:sldId id="395" r:id="rId25"/>
    <p:sldId id="404" r:id="rId26"/>
    <p:sldId id="396" r:id="rId27"/>
    <p:sldId id="399" r:id="rId28"/>
    <p:sldId id="342" r:id="rId29"/>
    <p:sldId id="397" r:id="rId30"/>
    <p:sldId id="398" r:id="rId31"/>
    <p:sldId id="406" r:id="rId32"/>
    <p:sldId id="378" r:id="rId33"/>
    <p:sldId id="407" r:id="rId34"/>
    <p:sldId id="374" r:id="rId35"/>
    <p:sldId id="405" r:id="rId36"/>
    <p:sldId id="375" r:id="rId37"/>
    <p:sldId id="408" r:id="rId38"/>
    <p:sldId id="376" r:id="rId39"/>
    <p:sldId id="368" r:id="rId40"/>
  </p:sldIdLst>
  <p:sldSz cx="9144000" cy="6858000" type="screen4x3"/>
  <p:notesSz cx="6858000" cy="9926638"/>
  <p:custDataLst>
    <p:tags r:id="rId4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00"/>
    <a:srgbClr val="000364"/>
    <a:srgbClr val="FFFFCC"/>
    <a:srgbClr val="001E64"/>
    <a:srgbClr val="003172"/>
    <a:srgbClr val="404040"/>
    <a:srgbClr val="007850"/>
    <a:srgbClr val="F4F0E7"/>
    <a:srgbClr val="140096"/>
    <a:srgbClr val="FC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 autoAdjust="0"/>
    <p:restoredTop sz="86276" autoAdjust="0"/>
  </p:normalViewPr>
  <p:slideViewPr>
    <p:cSldViewPr>
      <p:cViewPr>
        <p:scale>
          <a:sx n="44" d="100"/>
          <a:sy n="44" d="100"/>
        </p:scale>
        <p:origin x="-208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102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26.05.2016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14876"/>
            <a:ext cx="5486400" cy="4467225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773068"/>
            <a:ext cx="1800200" cy="8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5152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251522" y="6270625"/>
            <a:ext cx="860181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1619789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Hazem Elsaid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Doktorandenforum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19.05.2016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81328"/>
            <a:ext cx="792088" cy="263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/>
              <a:t>Design and Implementation of Anti-collision Algorithms for </a:t>
            </a:r>
            <a:r>
              <a:rPr lang="en-US" sz="2800" dirty="0" smtClean="0"/>
              <a:t>Dense RFID </a:t>
            </a:r>
            <a:r>
              <a:rPr lang="en-US" sz="2800" dirty="0"/>
              <a:t>Systems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8064896" cy="1656184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Hazem Elsaid</a:t>
            </a:r>
          </a:p>
          <a:p>
            <a:r>
              <a:rPr lang="de-DE" dirty="0">
                <a:latin typeface="Calibri" panose="020F0502020204030204" pitchFamily="34" charset="0"/>
              </a:rPr>
              <a:t>Doktorandenforum, </a:t>
            </a:r>
            <a:r>
              <a:rPr lang="de-DE" dirty="0" smtClean="0">
                <a:latin typeface="Calibri" panose="020F0502020204030204" pitchFamily="34" charset="0"/>
              </a:rPr>
              <a:t>19.05.2016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</p:spPr>
            <p:txBody>
              <a:bodyPr/>
              <a:lstStyle/>
              <a:p>
                <a:r>
                  <a:rPr lang="en-US" sz="1600" dirty="0"/>
                  <a:t>Number of successful and collided slots before collision: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sz="1600" i="1">
                            <a:latin typeface="Cambria Math"/>
                          </a:rPr>
                          <m:t>(1−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1600" i="1">
                                <a:latin typeface="Cambria Math"/>
                              </a:rPr>
                              <m:t>1−</m:t>
                            </m:r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600" dirty="0" smtClean="0"/>
              </a:p>
              <a:p>
                <a:pPr marL="180975" lvl="1" indent="0">
                  <a:buNone/>
                </a:pPr>
                <a:r>
                  <a:rPr lang="en-US" sz="1600" dirty="0" smtClean="0"/>
                  <a:t>Where:</a:t>
                </a:r>
                <a:endParaRPr lang="en-US" sz="140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pPr lvl="2"/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dirty="0" smtClean="0"/>
                  <a:t> is the collision recovery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dirty="0" smtClean="0"/>
                  <a:t> are the number of successful,</a:t>
                </a:r>
                <a:br>
                  <a:rPr lang="en-US" sz="1400" dirty="0" smtClean="0"/>
                </a:br>
                <a:r>
                  <a:rPr lang="en-US" sz="1400" dirty="0" smtClean="0"/>
                  <a:t>collided, and empty slots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before</a:t>
                </a:r>
                <a:r>
                  <a:rPr lang="en-US" sz="1400" dirty="0" smtClean="0"/>
                  <a:t> collision</a:t>
                </a:r>
                <a:br>
                  <a:rPr lang="en-US" sz="1400" dirty="0" smtClean="0"/>
                </a:br>
                <a:r>
                  <a:rPr lang="en-US" sz="1400" dirty="0" smtClean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dirty="0"/>
                  <a:t> are the number of successful,</a:t>
                </a:r>
                <a:br>
                  <a:rPr lang="en-US" sz="1400" dirty="0"/>
                </a:br>
                <a:r>
                  <a:rPr lang="en-US" sz="1400" dirty="0"/>
                  <a:t>collided, and empty slots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after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collision</a:t>
                </a:r>
                <a:br>
                  <a:rPr lang="en-US" sz="1400" dirty="0"/>
                </a:br>
                <a:r>
                  <a:rPr lang="en-US" sz="1400" dirty="0" smtClean="0"/>
                  <a:t>recovery</a:t>
                </a: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600" dirty="0" smtClean="0"/>
              </a:p>
              <a:p>
                <a:endParaRPr lang="de-DE" sz="1600" dirty="0"/>
              </a:p>
              <a:p>
                <a:pPr lvl="1"/>
                <a:endParaRPr lang="en-US" sz="1600" dirty="0"/>
              </a:p>
              <a:p>
                <a:pPr marL="361950" lvl="2" indent="0">
                  <a:buNone/>
                </a:pPr>
                <a:endParaRPr lang="en-US" sz="1600" dirty="0" smtClean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  <a:blipFill rotWithShape="1">
                <a:blip r:embed="rId3"/>
                <a:stretch>
                  <a:fillRect l="-213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Proposed Number of Tags Estimation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PHY Layer</a:t>
                </a:r>
              </a:p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CR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 b="-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feil nach unten 64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lang="de-DE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r>
                      <a:rPr lang="en-US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unten 7"/>
          <p:cNvSpPr/>
          <p:nvPr/>
        </p:nvSpPr>
        <p:spPr>
          <a:xfrm rot="10800000">
            <a:off x="7252198" y="338039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CR Aware </a:t>
            </a:r>
            <a:r>
              <a:rPr lang="en-US" dirty="0" smtClean="0"/>
              <a:t>Maximum Likelihood Tag Estimation</a:t>
            </a:r>
            <a:r>
              <a:rPr lang="en-AU" dirty="0" smtClean="0"/>
              <a:t/>
            </a:r>
            <a:br>
              <a:rPr lang="en-AU" dirty="0" smtClean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856000" cy="5184576"/>
              </a:xfrm>
            </p:spPr>
            <p:txBody>
              <a:bodyPr/>
              <a:lstStyle/>
              <a:p>
                <a:r>
                  <a:rPr lang="en-GB" sz="1600" dirty="0" smtClean="0"/>
                  <a:t>Proposed </a:t>
                </a:r>
                <a:r>
                  <a:rPr lang="en-US" sz="1600" dirty="0" smtClean="0"/>
                  <a:t>a </a:t>
                </a:r>
                <a:r>
                  <a:rPr lang="en-US" sz="1600" dirty="0"/>
                  <a:t>posteriori </a:t>
                </a:r>
                <a:r>
                  <a:rPr lang="en-US" sz="1600" dirty="0" smtClean="0"/>
                  <a:t>distribution: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  <m:r>
                          <a:rPr lang="de-DE" sz="1600" i="1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</a:rPr>
                          <m:t>,</m:t>
                        </m:r>
                        <m:r>
                          <a:rPr lang="pt-BR" sz="1600" i="1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600" b="0" i="1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b="0" i="1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b="0" i="1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b="0" i="1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b="0" i="1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b="0" i="1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dirty="0" smtClean="0"/>
                  <a:t> </a:t>
                </a:r>
                <a:endParaRPr lang="en-GB" sz="1600" dirty="0"/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smtClean="0"/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b="0" i="1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dirty="0" smtClean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smtClean="0"/>
              </a:p>
              <a:p>
                <a:r>
                  <a:rPr lang="de-DE" sz="1600" dirty="0"/>
                  <a:t>After</a:t>
                </a:r>
                <a:r>
                  <a:rPr lang="de-DE" sz="1600" i="1" dirty="0"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dirty="0">
                    <a:cs typeface="Calibri" panose="020F0502020204030204" pitchFamily="34" charset="0"/>
                  </a:rPr>
                  <a:t>:</a:t>
                </a:r>
                <a:endParaRPr lang="de-DE" sz="1600" i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dirty="0">
                          <a:latin typeface="Cambria Math"/>
                        </a:rPr>
                        <m:t>𝑛</m:t>
                      </m:r>
                      <m:r>
                        <a:rPr lang="de-DE" sz="1400" i="1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r>
                  <a:rPr lang="en-US" sz="1600" dirty="0"/>
                  <a:t>Using Descartes’ rules of sign: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dirty="0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600" i="1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de-DE" sz="1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1600" i="1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sz="1600" i="1" dirty="0">
                            <a:latin typeface="Cambria Math"/>
                          </a:rPr>
                          <m:t>4</m:t>
                        </m:r>
                        <m:r>
                          <a:rPr lang="de-DE" sz="1600" i="1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sz="1600" i="1" dirty="0">
                        <a:latin typeface="Cambria Math"/>
                      </a:rPr>
                      <m:t>−</m:t>
                    </m:r>
                    <m:r>
                      <a:rPr lang="de-DE" sz="1600" i="1" dirty="0">
                        <a:latin typeface="Cambria Math"/>
                      </a:rPr>
                      <m:t>𝑆</m:t>
                    </m:r>
                    <m:r>
                      <a:rPr lang="de-DE" sz="1600" i="1" dirty="0">
                        <a:latin typeface="Cambria Math"/>
                      </a:rPr>
                      <m:t>+0.5</m:t>
                    </m:r>
                    <m:rad>
                      <m:radPr>
                        <m:degHide m:val="on"/>
                        <m:ctrlPr>
                          <a:rPr lang="de-DE" sz="1600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de-DE" sz="1600" i="1" dirty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 dirty="0">
                            <a:latin typeface="Cambria Math"/>
                          </a:rPr>
                          <m:t>−2</m:t>
                        </m:r>
                        <m:r>
                          <a:rPr lang="de-DE" sz="1600" i="1" dirty="0">
                            <a:latin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6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600" i="1" dirty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de-DE" sz="1600" i="1" dirty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1600" dirty="0"/>
                  <a:t>		</a:t>
                </a:r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856000" cy="5184576"/>
              </a:xfrm>
              <a:blipFill rotWithShape="1">
                <a:blip r:embed="rId3"/>
                <a:stretch>
                  <a:fillRect l="-206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/>
          <p:cNvSpPr/>
          <p:nvPr/>
        </p:nvSpPr>
        <p:spPr>
          <a:xfrm>
            <a:off x="1331640" y="230117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/>
          <p:cNvGrpSpPr/>
          <p:nvPr/>
        </p:nvGrpSpPr>
        <p:grpSpPr>
          <a:xfrm>
            <a:off x="6444208" y="3993897"/>
            <a:ext cx="2470644" cy="2243415"/>
            <a:chOff x="6372200" y="3429000"/>
            <a:chExt cx="2688642" cy="2520280"/>
          </a:xfrm>
        </p:grpSpPr>
        <p:sp>
          <p:nvSpPr>
            <p:cNvPr id="8" name="Abgerundetes Rechteck 7"/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6409495" y="3586478"/>
                  <a:ext cx="2651347" cy="2231736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 smtClean="0"/>
                    <a:t>Where:</a:t>
                  </a:r>
                </a:p>
                <a:p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 smtClean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5" y="3586478"/>
                  <a:ext cx="2651347" cy="22317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07" b="-9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Geschweifte Klammer rechts 12"/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6"/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s Rechteck 3"/>
          <p:cNvSpPr/>
          <p:nvPr/>
        </p:nvSpPr>
        <p:spPr>
          <a:xfrm>
            <a:off x="347381" y="4708793"/>
            <a:ext cx="3456383" cy="592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CR Aware </a:t>
            </a:r>
            <a:r>
              <a:rPr lang="en-US" dirty="0" smtClean="0"/>
              <a:t>Maximum Likelihood Tag Estimation</a:t>
            </a:r>
            <a:r>
              <a:rPr lang="en-AU" dirty="0" smtClean="0"/>
              <a:t/>
            </a:r>
            <a:br>
              <a:rPr lang="en-AU" dirty="0" smtClean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</p:spPr>
            <p:txBody>
              <a:bodyPr/>
              <a:lstStyle/>
              <a:p>
                <a:r>
                  <a:rPr lang="en-US" sz="1600" dirty="0" smtClean="0"/>
                  <a:t>Average percentage of estimation error comparison </a:t>
                </a:r>
              </a:p>
              <a:p>
                <a:pPr lvl="1"/>
                <a:r>
                  <a:rPr lang="en-US" sz="1600" dirty="0" smtClean="0"/>
                  <a:t>Under collision recovery capability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𝛼</m:t>
                    </m:r>
                    <m:r>
                      <a:rPr lang="en-US" sz="1600" b="0" i="1" smtClean="0">
                        <a:latin typeface="Cambria Math"/>
                      </a:rPr>
                      <m:t>=0</m:t>
                    </m:r>
                    <m:r>
                      <a:rPr lang="de-DE" sz="1600" b="0" i="1" smtClean="0">
                        <a:latin typeface="Cambria Math"/>
                      </a:rPr>
                      <m:t>.7</m:t>
                    </m:r>
                  </m:oMath>
                </a14:m>
                <a:endParaRPr lang="en-US" sz="1600" i="1" dirty="0" smtClean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		</a:t>
                </a:r>
              </a:p>
              <a:p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marL="180975" lvl="1" indent="0">
                  <a:buNone/>
                </a:pPr>
                <a:r>
                  <a:rPr lang="en-US" dirty="0" smtClean="0"/>
                  <a:t>												</a:t>
                </a:r>
                <a:endParaRPr lang="en-US" sz="16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dirty="0"/>
              </a:p>
              <a:p>
                <a:pPr lvl="2"/>
                <a:endParaRPr lang="en-US" sz="1600" dirty="0" smtClean="0"/>
              </a:p>
              <a:p>
                <a:pPr lvl="3"/>
                <a:endParaRPr lang="en-US" sz="1600" dirty="0"/>
              </a:p>
              <a:p>
                <a:pPr marL="683025" lvl="4"/>
                <a:endParaRPr lang="en-US" sz="1600" dirty="0" smtClean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  <a:blipFill rotWithShape="1">
                <a:blip r:embed="rId3"/>
                <a:stretch>
                  <a:fillRect l="-21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6981119" cy="41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Tags Estimation Method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Frame </a:t>
            </a:r>
            <a:r>
              <a:rPr lang="en-US" dirty="0"/>
              <a:t>Slotted ALOHA Frame </a:t>
            </a:r>
            <a:r>
              <a:rPr lang="en-US" dirty="0" smtClean="0"/>
              <a:t>Length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Adaptive Decision Collision Recovery System 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90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</p:spPr>
            <p:txBody>
              <a:bodyPr/>
              <a:lstStyle/>
              <a:p>
                <a:r>
                  <a:rPr lang="en-US" sz="1600" dirty="0" smtClean="0"/>
                  <a:t>Reading </a:t>
                </a:r>
                <a:r>
                  <a:rPr lang="en-US" sz="1600" dirty="0"/>
                  <a:t>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dirty="0" smtClean="0"/>
                  <a:t>For optimum  </a:t>
                </a:r>
                <a:r>
                  <a:rPr lang="en-US" sz="1600" dirty="0"/>
                  <a:t>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de-DE" sz="1600" dirty="0">
                  <a:solidFill>
                    <a:srgbClr val="000364"/>
                  </a:solidFill>
                </a:endParaRPr>
              </a:p>
              <a:p>
                <a:pPr marL="180975" lvl="1" indent="0">
                  <a:buNone/>
                </a:pPr>
                <a:endParaRPr lang="en-US" sz="1600" dirty="0"/>
              </a:p>
              <a:p>
                <a:pPr marL="180975" lvl="1" indent="0">
                  <a:buNone/>
                </a:pPr>
                <a:r>
                  <a:rPr lang="en-US" sz="1600" dirty="0"/>
                  <a:t>where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 is the slot duration constant</a:t>
                </a:r>
              </a:p>
              <a:p>
                <a:r>
                  <a:rPr lang="en-US" sz="160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dirty="0"/>
                  <a:t>After Solving the equation and rejecting the negative solution</a:t>
                </a:r>
              </a:p>
              <a:p>
                <a:pPr lvl="1"/>
                <a:r>
                  <a:rPr lang="en-US" sz="1600" dirty="0"/>
                  <a:t>Proposed optimum time aware frame length:</a:t>
                </a:r>
              </a:p>
              <a:p>
                <a:endParaRPr lang="de-DE" sz="1600" dirty="0"/>
              </a:p>
              <a:p>
                <a:pPr lvl="1"/>
                <a:endParaRPr lang="en-US" sz="1600" dirty="0"/>
              </a:p>
              <a:p>
                <a:pPr marL="361950" lvl="2" indent="0">
                  <a:buNone/>
                </a:pPr>
                <a:endParaRPr lang="en-US" sz="1600" dirty="0" smtClean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  <a:blipFill rotWithShape="1">
                <a:blip r:embed="rId3"/>
                <a:stretch>
                  <a:fillRect l="-213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  <p:sp>
        <p:nvSpPr>
          <p:cNvPr id="36" name="Rechteck 35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feil nach unten 64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bgerundetes Rechteck 7"/>
              <p:cNvSpPr/>
              <p:nvPr/>
            </p:nvSpPr>
            <p:spPr>
              <a:xfrm>
                <a:off x="1619672" y="2564904"/>
                <a:ext cx="3096344" cy="57606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00036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400" b="0" i="1">
                          <a:solidFill>
                            <a:srgbClr val="00036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000364"/>
                  </a:solidFill>
                </a:endParaRPr>
              </a:p>
            </p:txBody>
          </p:sp>
        </mc:Choice>
        <mc:Fallback xmlns="">
          <p:sp>
            <p:nvSpPr>
              <p:cNvPr id="8" name="Abgerundetes 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3096344" cy="57606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s Rechteck 8"/>
              <p:cNvSpPr/>
              <p:nvPr/>
            </p:nvSpPr>
            <p:spPr>
              <a:xfrm>
                <a:off x="2051720" y="5301208"/>
                <a:ext cx="2448272" cy="792088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Abgerundetes 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01208"/>
                <a:ext cx="2448272" cy="792088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e>
                    </m:d>
                  </m:oMath>
                </a14:m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96407"/>
            <a:ext cx="6284290" cy="35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8" y="2145319"/>
            <a:ext cx="7236296" cy="408573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</p:spTree>
    <p:extLst>
      <p:ext uri="{BB962C8B-B14F-4D97-AF65-F5344CB8AC3E}">
        <p14:creationId xmlns:p14="http://schemas.microsoft.com/office/powerpoint/2010/main" val="609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</a:t>
            </a:r>
            <a:r>
              <a:rPr lang="en-US" sz="2800" dirty="0" smtClean="0"/>
              <a:t>Collision </a:t>
            </a:r>
            <a:r>
              <a:rPr lang="en-US" sz="2800" dirty="0"/>
              <a:t>R</a:t>
            </a:r>
            <a:r>
              <a:rPr lang="en-US" sz="2800" dirty="0" smtClean="0"/>
              <a:t>ecovery </a:t>
            </a:r>
            <a:r>
              <a:rPr lang="en-US" sz="2800" dirty="0"/>
              <a:t>A</a:t>
            </a:r>
            <a:r>
              <a:rPr lang="en-US" sz="2800" dirty="0" smtClean="0"/>
              <a:t>ware </a:t>
            </a:r>
            <a:r>
              <a:rPr lang="en-US" sz="2800" dirty="0"/>
              <a:t>S</a:t>
            </a:r>
            <a:r>
              <a:rPr lang="en-US" sz="2800" dirty="0" smtClean="0"/>
              <a:t>ystem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 smtClean="0"/>
                  <a:t>Reading </a:t>
                </a:r>
                <a:r>
                  <a:rPr lang="en-US" sz="1600" b="0" dirty="0"/>
                  <a:t>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 smtClean="0"/>
                  <a:t>For </a:t>
                </a:r>
                <a:r>
                  <a:rPr lang="en-US" sz="1600" b="0" dirty="0"/>
                  <a:t>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de-DE" sz="1600" b="0" dirty="0" smtClean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15"/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)⋅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EG" sz="16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de-DE" sz="1600" i="1" dirty="0" smtClean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</a:t>
            </a:r>
            <a:r>
              <a:rPr lang="en-US" sz="2800" dirty="0" smtClean="0"/>
              <a:t>Collision Recovery Aware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87" y="2852936"/>
            <a:ext cx="6787696" cy="33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marL="180975" lvl="1" indent="0">
              <a:buNone/>
            </a:pPr>
            <a:endParaRPr lang="en-US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57" y="1988840"/>
            <a:ext cx="7409939" cy="4183779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</a:t>
            </a:r>
            <a:r>
              <a:rPr lang="en-US" sz="2800" dirty="0" smtClean="0"/>
              <a:t>Collision Recovery Aware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108456" y="1052736"/>
            <a:ext cx="3743464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Reader.</a:t>
            </a:r>
          </a:p>
          <a:p>
            <a:pPr lvl="1"/>
            <a:r>
              <a:rPr lang="en-US" sz="1600" b="0" dirty="0"/>
              <a:t>Dense RFID network with unknown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number </a:t>
            </a:r>
            <a:r>
              <a:rPr lang="en-US" sz="1600" b="0" dirty="0"/>
              <a:t>of passive </a:t>
            </a:r>
            <a:r>
              <a:rPr lang="en-US" sz="1600" b="0" dirty="0" smtClean="0"/>
              <a:t>tags</a:t>
            </a:r>
            <a:endParaRPr lang="en-US" sz="1400" b="0" dirty="0"/>
          </a:p>
          <a:p>
            <a:pPr lvl="1"/>
            <a:r>
              <a:rPr lang="en-US" sz="1600" b="0" dirty="0"/>
              <a:t>Tags should be identified in the </a:t>
            </a:r>
            <a:endParaRPr lang="en-US" sz="1600" b="0" dirty="0" smtClean="0"/>
          </a:p>
          <a:p>
            <a:pPr marL="180975" lvl="1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   minimum possible time</a:t>
            </a:r>
          </a:p>
          <a:p>
            <a:pPr lvl="1"/>
            <a:r>
              <a:rPr lang="en-US" sz="1600" b="0" dirty="0" smtClean="0"/>
              <a:t>Frame Slotted ALOHA is used to maximize the reading efficiency </a:t>
            </a:r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1172001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5292080" y="4330604"/>
            <a:ext cx="2523448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Calibri" panose="020F0502020204030204" pitchFamily="34" charset="0"/>
              </a:rPr>
              <a:t>Taken from http://bin95.com/BarCode_RFID.htm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 smtClean="0"/>
                  <a:t>Reading </a:t>
                </a:r>
                <a:r>
                  <a:rPr lang="en-US" sz="1600" b="0" dirty="0"/>
                  <a:t>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 smtClean="0">
                  <a:ea typeface="Cambria Math"/>
                </a:endParaRPr>
              </a:p>
              <a:p>
                <a:pPr lvl="1"/>
                <a:r>
                  <a:rPr lang="de-DE" sz="1600" b="0" dirty="0" smtClean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 smtClean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 smtClean="0">
                  <a:latin typeface="Cambria Math"/>
                  <a:ea typeface="Cambria Math"/>
                </a:endParaRPr>
              </a:p>
              <a:p>
                <a:endParaRPr lang="de-DE" sz="1600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 smtClean="0"/>
              </a:p>
              <a:p>
                <a:r>
                  <a:rPr lang="en-US" sz="1600" b="0" dirty="0" smtClean="0"/>
                  <a:t>For </a:t>
                </a:r>
                <a:r>
                  <a:rPr lang="en-US" sz="1600" b="0" dirty="0"/>
                  <a:t>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de-DE" sz="1600" b="0" dirty="0" smtClean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bgerundetes Rechteck 19"/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Abgerundetes 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6300192" y="4157030"/>
            <a:ext cx="2592288" cy="2080282"/>
            <a:chOff x="6372200" y="3429000"/>
            <a:chExt cx="2740419" cy="2824031"/>
          </a:xfrm>
        </p:grpSpPr>
        <p:sp>
          <p:nvSpPr>
            <p:cNvPr id="23" name="Abgerundetes Rechteck 22"/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 smtClean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</m:t>
                      </m:r>
                      <m:r>
                        <a:rPr lang="de-DE" sz="1100" b="0" i="0" smtClean="0">
                          <a:latin typeface="Cambria Math"/>
                        </a:rPr>
                        <m:t>.</m:t>
                      </m:r>
                      <m:r>
                        <a:rPr lang="de-DE" sz="1100" b="0" i="0" smtClean="0">
                          <a:latin typeface="Cambria Math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</m:t>
                      </m:r>
                      <m:r>
                        <a:rPr lang="de-DE" sz="1100" b="0" i="1">
                          <a:latin typeface="Cambria Math"/>
                        </a:rPr>
                        <m:t>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 smtClean="0"/>
                </a:p>
                <a:p>
                  <a:endParaRPr lang="en-US" sz="1100" b="0" dirty="0" smtClean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600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de-DE" sz="1600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sz="1600" i="1" dirty="0" smtClean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𝑀𝐶𝑅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37" y="2852936"/>
            <a:ext cx="6007063" cy="33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marL="180975" lvl="1" indent="0">
              <a:buNone/>
            </a:pPr>
            <a:endParaRPr lang="en-US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24783"/>
            <a:ext cx="7537475" cy="4255788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</p:spTree>
    <p:extLst>
      <p:ext uri="{BB962C8B-B14F-4D97-AF65-F5344CB8AC3E}">
        <p14:creationId xmlns:p14="http://schemas.microsoft.com/office/powerpoint/2010/main" val="1956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 smtClean="0"/>
                  <a:t>Reading </a:t>
                </a:r>
                <a:r>
                  <a:rPr lang="en-US" sz="1600" b="0" dirty="0"/>
                  <a:t>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 smtClean="0"/>
                  <a:t>For </a:t>
                </a:r>
                <a:r>
                  <a:rPr lang="en-US" sz="1600" b="0" dirty="0"/>
                  <a:t>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600" b="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de-DE" sz="1600" b="0" dirty="0" smtClean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bgerundetes Rechteck 16"/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Abgerundetes 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6156176" y="4013014"/>
            <a:ext cx="2592288" cy="2080282"/>
            <a:chOff x="6372200" y="3429000"/>
            <a:chExt cx="2740419" cy="2824031"/>
          </a:xfrm>
        </p:grpSpPr>
        <p:sp>
          <p:nvSpPr>
            <p:cNvPr id="19" name="Abgerundetes Rechteck 18"/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 smtClean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</m:t>
                      </m:r>
                      <m:r>
                        <a:rPr lang="de-DE" sz="1100" b="0" i="0" smtClean="0">
                          <a:latin typeface="Cambria Math"/>
                        </a:rPr>
                        <m:t>.</m:t>
                      </m:r>
                      <m:r>
                        <a:rPr lang="de-DE" sz="1100" b="0" i="0" smtClean="0">
                          <a:latin typeface="Cambria Math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</m:t>
                      </m:r>
                      <m:r>
                        <a:rPr lang="de-DE" sz="1100" b="0" i="1">
                          <a:latin typeface="Cambria Math"/>
                        </a:rPr>
                        <m:t>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 smtClean="0"/>
                </a:p>
                <a:p>
                  <a:endParaRPr lang="en-US" sz="1100" b="0" dirty="0" smtClean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91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 smtClean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)⋅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EG" sz="16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de-DE" sz="1600" i="1" dirty="0" smtClean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𝑀𝐶𝑅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 smtClean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2850058"/>
            <a:ext cx="6012160" cy="33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endParaRPr lang="en-US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66869"/>
            <a:ext cx="7625965" cy="4305751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</p:spTree>
    <p:extLst>
      <p:ext uri="{BB962C8B-B14F-4D97-AF65-F5344CB8AC3E}">
        <p14:creationId xmlns:p14="http://schemas.microsoft.com/office/powerpoint/2010/main" val="27070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Adaptive Decision Collision Recovery System 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16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</p:spPr>
        <p:txBody>
          <a:bodyPr/>
          <a:lstStyle/>
          <a:p>
            <a:pPr lvl="1"/>
            <a:endParaRPr lang="en-US" sz="1600" dirty="0" smtClean="0">
              <a:cs typeface="Calibri" panose="020F0502020204030204" pitchFamily="34" charset="0"/>
            </a:endParaRPr>
          </a:p>
          <a:p>
            <a:pPr lvl="1"/>
            <a:endParaRPr lang="en-US" sz="16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/>
              <a:t>				</a:t>
            </a:r>
          </a:p>
          <a:p>
            <a:endParaRPr lang="en-US" sz="1600" dirty="0" smtClean="0"/>
          </a:p>
          <a:p>
            <a:pPr lvl="2"/>
            <a:endParaRPr lang="en-US" sz="1600" dirty="0" smtClean="0"/>
          </a:p>
          <a:p>
            <a:pPr marL="180975" lvl="1" indent="0">
              <a:buNone/>
            </a:pPr>
            <a:r>
              <a:rPr lang="en-US" dirty="0" smtClean="0"/>
              <a:t>											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 smtClean="0"/>
          </a:p>
          <a:p>
            <a:pPr lvl="3"/>
            <a:endParaRPr lang="en-US" sz="1600" dirty="0"/>
          </a:p>
          <a:p>
            <a:pPr marL="683025" lvl="4"/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29155"/>
                  </p:ext>
                </p:extLst>
              </p:nvPr>
            </p:nvGraphicFramePr>
            <p:xfrm>
              <a:off x="179512" y="1180976"/>
              <a:ext cx="8712968" cy="5134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484"/>
                    <a:gridCol w="4356484"/>
                  </a:tblGrid>
                  <a:tr h="519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Without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263407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sz="1800" dirty="0" smtClean="0"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r>
                                    <a:rPr lang="de-DE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𝐶𝑅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𝐹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de-DE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de-DE" sz="1300" kern="1200" dirty="0" err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a typeface="Cambria Math"/>
                              <a:cs typeface="+mn-cs"/>
                            </a:rPr>
                            <a:t>where</a:t>
                          </a:r>
                          <a:r>
                            <a:rPr lang="de-DE" sz="1300" kern="120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a typeface="Cambria Math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de-DE" sz="1300" i="1" kern="120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de-DE" sz="1300" i="1" kern="120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𝐴𝐶𝐾</m:t>
                                  </m:r>
                                </m:sub>
                              </m:sSub>
                            </m:oMath>
                          </a14:m>
                          <a:endParaRPr lang="en-US" sz="1300" i="1" kern="1200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29155"/>
                  </p:ext>
                </p:extLst>
              </p:nvPr>
            </p:nvGraphicFramePr>
            <p:xfrm>
              <a:off x="179512" y="1180976"/>
              <a:ext cx="8712968" cy="5134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484"/>
                    <a:gridCol w="4356484"/>
                  </a:tblGrid>
                  <a:tr h="519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Without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614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361" r="-100000" b="-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361" b="-1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Ellipse 8"/>
          <p:cNvSpPr/>
          <p:nvPr/>
        </p:nvSpPr>
        <p:spPr>
          <a:xfrm>
            <a:off x="1224741" y="1844824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2" name="Gerade Verbindung mit Pfeil 14"/>
          <p:cNvCxnSpPr/>
          <p:nvPr/>
        </p:nvCxnSpPr>
        <p:spPr>
          <a:xfrm>
            <a:off x="2477039" y="2925356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aute 13"/>
          <p:cNvSpPr/>
          <p:nvPr/>
        </p:nvSpPr>
        <p:spPr>
          <a:xfrm>
            <a:off x="1229821" y="3127166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4" name="Gerade Verbindung mit Pfeil 17"/>
          <p:cNvCxnSpPr>
            <a:endCxn id="16" idx="6"/>
          </p:cNvCxnSpPr>
          <p:nvPr/>
        </p:nvCxnSpPr>
        <p:spPr>
          <a:xfrm flipH="1" flipV="1">
            <a:off x="891747" y="3419210"/>
            <a:ext cx="341220" cy="3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20"/>
              <p:cNvSpPr/>
              <p:nvPr/>
            </p:nvSpPr>
            <p:spPr>
              <a:xfrm>
                <a:off x="1229820" y="4563000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20" y="4563000"/>
                <a:ext cx="2521444" cy="594192"/>
              </a:xfrm>
              <a:prstGeom prst="rect">
                <a:avLst/>
              </a:prstGeom>
              <a:blipFill rotWithShape="1">
                <a:blip r:embed="rId4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33"/>
          <p:cNvSpPr/>
          <p:nvPr/>
        </p:nvSpPr>
        <p:spPr>
          <a:xfrm>
            <a:off x="323528" y="3227361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7" name="Textfeld 2"/>
          <p:cNvSpPr txBox="1"/>
          <p:nvPr/>
        </p:nvSpPr>
        <p:spPr>
          <a:xfrm>
            <a:off x="891747" y="3122842"/>
            <a:ext cx="326145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490737" y="368837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9" name="Rechteck 9"/>
          <p:cNvSpPr/>
          <p:nvPr/>
        </p:nvSpPr>
        <p:spPr>
          <a:xfrm>
            <a:off x="1236124" y="2525857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: (Collided-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Successful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 Empty) slots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20" name="Gerade Verbindung mit Pfeil 14"/>
          <p:cNvCxnSpPr/>
          <p:nvPr/>
        </p:nvCxnSpPr>
        <p:spPr>
          <a:xfrm>
            <a:off x="2483501" y="3716531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2504434" y="2418119"/>
            <a:ext cx="1470816" cy="2441977"/>
            <a:chOff x="2504434" y="2418119"/>
            <a:chExt cx="1470816" cy="2507934"/>
          </a:xfrm>
        </p:grpSpPr>
        <p:cxnSp>
          <p:nvCxnSpPr>
            <p:cNvPr id="21" name="Gerade Verbindung mit Pfeil 31"/>
            <p:cNvCxnSpPr/>
            <p:nvPr/>
          </p:nvCxnSpPr>
          <p:spPr>
            <a:xfrm flipH="1">
              <a:off x="2504434" y="2418119"/>
              <a:ext cx="1470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9"/>
            <p:cNvCxnSpPr/>
            <p:nvPr/>
          </p:nvCxnSpPr>
          <p:spPr>
            <a:xfrm>
              <a:off x="3768305" y="4926052"/>
              <a:ext cx="20694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3975250" y="2418119"/>
              <a:ext cx="0" cy="250793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9"/>
          <p:cNvSpPr/>
          <p:nvPr/>
        </p:nvSpPr>
        <p:spPr>
          <a:xfrm>
            <a:off x="1229275" y="3922405"/>
            <a:ext cx="2515140" cy="44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Receive the PHY-Layer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Timing parameters (Slots durations)</a:t>
            </a:r>
          </a:p>
        </p:txBody>
      </p:sp>
      <p:cxnSp>
        <p:nvCxnSpPr>
          <p:cNvPr id="25" name="Gerade Verbindung mit Pfeil 39"/>
          <p:cNvCxnSpPr/>
          <p:nvPr/>
        </p:nvCxnSpPr>
        <p:spPr>
          <a:xfrm>
            <a:off x="2483888" y="2317666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4"/>
          <p:cNvCxnSpPr/>
          <p:nvPr/>
        </p:nvCxnSpPr>
        <p:spPr>
          <a:xfrm>
            <a:off x="2483888" y="4365104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709923" y="1844824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36" name="Gerade Verbindung mit Pfeil 14"/>
          <p:cNvCxnSpPr/>
          <p:nvPr/>
        </p:nvCxnSpPr>
        <p:spPr>
          <a:xfrm>
            <a:off x="6962221" y="2925356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13"/>
          <p:cNvSpPr/>
          <p:nvPr/>
        </p:nvSpPr>
        <p:spPr>
          <a:xfrm>
            <a:off x="5715003" y="3127166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38" name="Gerade Verbindung mit Pfeil 17"/>
          <p:cNvCxnSpPr>
            <a:endCxn id="40" idx="6"/>
          </p:cNvCxnSpPr>
          <p:nvPr/>
        </p:nvCxnSpPr>
        <p:spPr>
          <a:xfrm flipH="1" flipV="1">
            <a:off x="5376929" y="3419210"/>
            <a:ext cx="341220" cy="3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20"/>
              <p:cNvSpPr/>
              <p:nvPr/>
            </p:nvSpPr>
            <p:spPr>
              <a:xfrm>
                <a:off x="5715002" y="4661087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𝑻𝑪𝑹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2" y="4661087"/>
                <a:ext cx="2521444" cy="594192"/>
              </a:xfrm>
              <a:prstGeom prst="rect">
                <a:avLst/>
              </a:prstGeom>
              <a:blipFill rotWithShape="1">
                <a:blip r:embed="rId5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3"/>
          <p:cNvSpPr/>
          <p:nvPr/>
        </p:nvSpPr>
        <p:spPr>
          <a:xfrm>
            <a:off x="4808710" y="3227361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1" name="Textfeld 2"/>
          <p:cNvSpPr txBox="1"/>
          <p:nvPr/>
        </p:nvSpPr>
        <p:spPr>
          <a:xfrm>
            <a:off x="5376929" y="3122842"/>
            <a:ext cx="326145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42" name="Textfeld 16"/>
          <p:cNvSpPr txBox="1"/>
          <p:nvPr/>
        </p:nvSpPr>
        <p:spPr>
          <a:xfrm>
            <a:off x="6975919" y="368837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43" name="Rechteck 9"/>
          <p:cNvSpPr/>
          <p:nvPr/>
        </p:nvSpPr>
        <p:spPr>
          <a:xfrm>
            <a:off x="5721306" y="2525857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: (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Collided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Successful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 Empty) slots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44" name="Gerade Verbindung mit Pfeil 14"/>
          <p:cNvCxnSpPr/>
          <p:nvPr/>
        </p:nvCxnSpPr>
        <p:spPr>
          <a:xfrm>
            <a:off x="6968683" y="3716531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989616" y="2418119"/>
            <a:ext cx="1470816" cy="2540064"/>
            <a:chOff x="2504434" y="2418119"/>
            <a:chExt cx="1470816" cy="2507934"/>
          </a:xfrm>
        </p:grpSpPr>
        <p:cxnSp>
          <p:nvCxnSpPr>
            <p:cNvPr id="46" name="Gerade Verbindung mit Pfeil 31"/>
            <p:cNvCxnSpPr/>
            <p:nvPr/>
          </p:nvCxnSpPr>
          <p:spPr>
            <a:xfrm flipH="1">
              <a:off x="2504434" y="2418119"/>
              <a:ext cx="1470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9"/>
            <p:cNvCxnSpPr/>
            <p:nvPr/>
          </p:nvCxnSpPr>
          <p:spPr>
            <a:xfrm>
              <a:off x="3768305" y="4926052"/>
              <a:ext cx="20694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3975250" y="2418119"/>
              <a:ext cx="0" cy="250793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9"/>
              <p:cNvSpPr/>
              <p:nvPr/>
            </p:nvSpPr>
            <p:spPr>
              <a:xfrm>
                <a:off x="5714457" y="3922404"/>
                <a:ext cx="2515140" cy="54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57" y="3922404"/>
                <a:ext cx="2515140" cy="548737"/>
              </a:xfrm>
              <a:prstGeom prst="rect">
                <a:avLst/>
              </a:prstGeom>
              <a:blipFill rotWithShape="1">
                <a:blip r:embed="rId6"/>
                <a:stretch>
                  <a:fillRect t="-2128" b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39"/>
          <p:cNvCxnSpPr/>
          <p:nvPr/>
        </p:nvCxnSpPr>
        <p:spPr>
          <a:xfrm>
            <a:off x="6969070" y="2317666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14"/>
          <p:cNvCxnSpPr/>
          <p:nvPr/>
        </p:nvCxnSpPr>
        <p:spPr>
          <a:xfrm>
            <a:off x="6969070" y="4471142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</p:spPr>
        <p:txBody>
          <a:bodyPr/>
          <a:lstStyle/>
          <a:p>
            <a:pPr marL="180975" lvl="1">
              <a:spcBef>
                <a:spcPts val="200"/>
              </a:spcBef>
              <a:buFont typeface="Arial" pitchFamily="34" charset="0"/>
              <a:buChar char="■"/>
            </a:pPr>
            <a:r>
              <a:rPr lang="en-US" sz="1600" dirty="0" smtClean="0"/>
              <a:t>Total Reading Time for </a:t>
            </a:r>
            <a:r>
              <a:rPr lang="en-US" sz="1600" dirty="0" smtClean="0">
                <a:cs typeface="Calibri" panose="020F0502020204030204" pitchFamily="34" charset="0"/>
              </a:rPr>
              <a:t>100 tags</a:t>
            </a:r>
            <a:r>
              <a:rPr lang="en-US" sz="1600" dirty="0" smtClean="0"/>
              <a:t>:</a:t>
            </a:r>
          </a:p>
          <a:p>
            <a:pPr marL="180975" lvl="1" indent="0">
              <a:buNone/>
            </a:pPr>
            <a:endParaRPr lang="en-US" sz="1600" dirty="0" smtClean="0">
              <a:cs typeface="Calibri" panose="020F0502020204030204" pitchFamily="34" charset="0"/>
            </a:endParaRPr>
          </a:p>
          <a:p>
            <a:pPr lvl="1"/>
            <a:endParaRPr lang="en-US" sz="16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/>
              <a:t>				</a:t>
            </a:r>
          </a:p>
          <a:p>
            <a:endParaRPr lang="en-US" sz="1600" dirty="0" smtClean="0"/>
          </a:p>
          <a:p>
            <a:pPr lvl="2"/>
            <a:endParaRPr lang="en-US" sz="1600" dirty="0" smtClean="0"/>
          </a:p>
          <a:p>
            <a:pPr marL="180975" lvl="1" indent="0">
              <a:buNone/>
            </a:pPr>
            <a:r>
              <a:rPr lang="en-US" dirty="0" smtClean="0"/>
              <a:t>											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 smtClean="0"/>
          </a:p>
          <a:p>
            <a:pPr lvl="3"/>
            <a:endParaRPr lang="en-US" sz="1600" dirty="0"/>
          </a:p>
          <a:p>
            <a:pPr marL="683025" lvl="4"/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1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59632" y="1772816"/>
            <a:ext cx="7776864" cy="4464496"/>
            <a:chOff x="3131840" y="2654480"/>
            <a:chExt cx="5976664" cy="358283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2654480"/>
              <a:ext cx="5976664" cy="3582832"/>
            </a:xfrm>
            <a:prstGeom prst="rect">
              <a:avLst/>
            </a:prstGeom>
          </p:spPr>
        </p:pic>
        <p:cxnSp>
          <p:nvCxnSpPr>
            <p:cNvPr id="10" name="Gerade Verbindung mit Pfeil 9"/>
            <p:cNvCxnSpPr/>
            <p:nvPr/>
          </p:nvCxnSpPr>
          <p:spPr>
            <a:xfrm flipV="1">
              <a:off x="5148064" y="3740885"/>
              <a:ext cx="288032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4788024" y="3861048"/>
                  <a:ext cx="540060" cy="369332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 b="0" i="0" smtClean="0">
                                <a:latin typeface="Cambria Math"/>
                                <a:ea typeface="Cambria Math"/>
                              </a:rPr>
                              <m:t>critical</m:t>
                            </m:r>
                          </m:sub>
                        </m:sSub>
                      </m:oMath>
                    </m:oMathPara>
                  </a14:m>
                  <a:endParaRPr lang="en-US" sz="1800" b="0" dirty="0" smtClean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3861048"/>
                  <a:ext cx="5400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  <a:ln>
            <a:noFill/>
            <a:headEnd type="none" w="med" len="med"/>
            <a:tailEnd type="triangle" w="med" len="med"/>
          </a:ln>
        </p:spPr>
        <p:txBody>
          <a:bodyPr/>
          <a:lstStyle/>
          <a:p>
            <a:pPr marL="180975" lvl="1">
              <a:spcBef>
                <a:spcPts val="200"/>
              </a:spcBef>
              <a:buFont typeface="Arial" pitchFamily="34" charset="0"/>
              <a:buChar char="■"/>
            </a:pPr>
            <a:r>
              <a:rPr lang="en-US" sz="1600" dirty="0" smtClean="0"/>
              <a:t>Proposed Adaptive Decision FSA Algorithm</a:t>
            </a:r>
            <a:endParaRPr lang="en-US" sz="1600" dirty="0" smtClean="0">
              <a:cs typeface="Calibri" panose="020F0502020204030204" pitchFamily="34" charset="0"/>
            </a:endParaRPr>
          </a:p>
          <a:p>
            <a:pPr lvl="1"/>
            <a:endParaRPr lang="en-US" sz="16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/>
              <a:t>				</a:t>
            </a:r>
          </a:p>
          <a:p>
            <a:endParaRPr lang="en-US" sz="1600" dirty="0" smtClean="0"/>
          </a:p>
          <a:p>
            <a:pPr lvl="2"/>
            <a:endParaRPr lang="en-US" sz="1600" dirty="0" smtClean="0"/>
          </a:p>
          <a:p>
            <a:pPr marL="180975" lvl="1" indent="0">
              <a:buNone/>
            </a:pPr>
            <a:r>
              <a:rPr lang="en-US" dirty="0" smtClean="0"/>
              <a:t>											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 smtClean="0"/>
          </a:p>
          <a:p>
            <a:pPr lvl="3"/>
            <a:endParaRPr lang="en-US" sz="1600" dirty="0"/>
          </a:p>
          <a:p>
            <a:pPr marL="683025" lvl="4"/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100" b="1" dirty="0"/>
          </a:p>
        </p:txBody>
      </p:sp>
      <p:sp>
        <p:nvSpPr>
          <p:cNvPr id="4" name="Ellipse 3"/>
          <p:cNvSpPr/>
          <p:nvPr/>
        </p:nvSpPr>
        <p:spPr>
          <a:xfrm>
            <a:off x="3333659" y="1412776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5" name="Gerade Verbindung mit Pfeil 14"/>
          <p:cNvCxnSpPr/>
          <p:nvPr/>
        </p:nvCxnSpPr>
        <p:spPr>
          <a:xfrm>
            <a:off x="4585957" y="2493308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aute 13"/>
          <p:cNvSpPr/>
          <p:nvPr/>
        </p:nvSpPr>
        <p:spPr>
          <a:xfrm>
            <a:off x="3338739" y="2695118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7" name="Gerade Verbindung mit Pfeil 17"/>
          <p:cNvCxnSpPr/>
          <p:nvPr/>
        </p:nvCxnSpPr>
        <p:spPr>
          <a:xfrm flipH="1">
            <a:off x="3006644" y="2984632"/>
            <a:ext cx="341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20"/>
              <p:cNvSpPr/>
              <p:nvPr/>
            </p:nvSpPr>
            <p:spPr>
              <a:xfrm>
                <a:off x="5276627" y="4877111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𝑻𝑪𝑹𝑨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27" y="4877111"/>
                <a:ext cx="2521444" cy="594192"/>
              </a:xfrm>
              <a:prstGeom prst="rect">
                <a:avLst/>
              </a:prstGeom>
              <a:blipFill rotWithShape="1">
                <a:blip r:embed="rId3"/>
                <a:stretch>
                  <a:fillRect b="-49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33"/>
          <p:cNvSpPr/>
          <p:nvPr/>
        </p:nvSpPr>
        <p:spPr>
          <a:xfrm>
            <a:off x="2453500" y="2819166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feld 2"/>
          <p:cNvSpPr txBox="1"/>
          <p:nvPr/>
        </p:nvSpPr>
        <p:spPr>
          <a:xfrm>
            <a:off x="3000665" y="269079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1" name="Textfeld 16"/>
          <p:cNvSpPr txBox="1"/>
          <p:nvPr/>
        </p:nvSpPr>
        <p:spPr>
          <a:xfrm>
            <a:off x="4599655" y="3256325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2" name="Rechteck 9"/>
          <p:cNvSpPr/>
          <p:nvPr/>
        </p:nvSpPr>
        <p:spPr>
          <a:xfrm>
            <a:off x="3345042" y="2093809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: (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Collided-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Successful- 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Empty) slots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13" name="Gerade Verbindung mit Pfeil 14"/>
          <p:cNvCxnSpPr/>
          <p:nvPr/>
        </p:nvCxnSpPr>
        <p:spPr>
          <a:xfrm>
            <a:off x="4592419" y="3284483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448346" y="1986070"/>
            <a:ext cx="5580038" cy="3747185"/>
            <a:chOff x="2448346" y="1986070"/>
            <a:chExt cx="6300118" cy="3747185"/>
          </a:xfrm>
        </p:grpSpPr>
        <p:cxnSp>
          <p:nvCxnSpPr>
            <p:cNvPr id="15" name="Gerade Verbindung mit Pfeil 31"/>
            <p:cNvCxnSpPr/>
            <p:nvPr/>
          </p:nvCxnSpPr>
          <p:spPr>
            <a:xfrm flipH="1">
              <a:off x="4861807" y="1986070"/>
              <a:ext cx="388665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89"/>
            <p:cNvCxnSpPr/>
            <p:nvPr/>
          </p:nvCxnSpPr>
          <p:spPr>
            <a:xfrm>
              <a:off x="2448346" y="5733254"/>
              <a:ext cx="630011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V="1">
              <a:off x="8748464" y="1986070"/>
              <a:ext cx="0" cy="37471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9"/>
              <p:cNvSpPr/>
              <p:nvPr/>
            </p:nvSpPr>
            <p:spPr>
              <a:xfrm>
                <a:off x="3338193" y="3490356"/>
                <a:ext cx="2515140" cy="54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3" y="3490356"/>
                <a:ext cx="2515140" cy="548737"/>
              </a:xfrm>
              <a:prstGeom prst="rect">
                <a:avLst/>
              </a:prstGeom>
              <a:blipFill rotWithShape="1">
                <a:blip r:embed="rId4"/>
                <a:stretch>
                  <a:fillRect t="-3191" b="-95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39"/>
          <p:cNvCxnSpPr/>
          <p:nvPr/>
        </p:nvCxnSpPr>
        <p:spPr>
          <a:xfrm>
            <a:off x="4592806" y="1885618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4"/>
          <p:cNvCxnSpPr/>
          <p:nvPr/>
        </p:nvCxnSpPr>
        <p:spPr>
          <a:xfrm>
            <a:off x="4592806" y="4039094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aute 13"/>
              <p:cNvSpPr/>
              <p:nvPr/>
            </p:nvSpPr>
            <p:spPr>
              <a:xfrm>
                <a:off x="3330798" y="4244941"/>
                <a:ext cx="2521444" cy="53586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dirty="0" smtClean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r>
                  <a:rPr lang="en-US" sz="1100" dirty="0" smtClean="0">
                    <a:solidFill>
                      <a:srgbClr val="000364"/>
                    </a:solidFill>
                    <a:latin typeface="Calibri" panose="020F0502020204030204" pitchFamily="34" charset="0"/>
                    <a:cs typeface="Arial" pitchFamily="34" charset="0"/>
                  </a:rPr>
                  <a:t>&gt;</a:t>
                </a:r>
                <a:r>
                  <a:rPr lang="de-DE" sz="1100" dirty="0">
                    <a:solidFill>
                      <a:srgbClr val="000364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  <m:t>𝑻𝑪𝑹𝑨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Raut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98" y="4244941"/>
                <a:ext cx="2521444" cy="535860"/>
              </a:xfrm>
              <a:prstGeom prst="diamond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0"/>
              <p:cNvSpPr/>
              <p:nvPr/>
            </p:nvSpPr>
            <p:spPr>
              <a:xfrm>
                <a:off x="1187624" y="4869160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69160"/>
                <a:ext cx="2521444" cy="594192"/>
              </a:xfrm>
              <a:prstGeom prst="rect">
                <a:avLst/>
              </a:prstGeom>
              <a:blipFill rotWithShape="1">
                <a:blip r:embed="rId6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28"/>
          <p:cNvCxnSpPr>
            <a:stCxn id="21" idx="1"/>
          </p:cNvCxnSpPr>
          <p:nvPr/>
        </p:nvCxnSpPr>
        <p:spPr>
          <a:xfrm flipH="1">
            <a:off x="2453500" y="4512872"/>
            <a:ext cx="8772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453500" y="4524152"/>
            <a:ext cx="0" cy="352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1" idx="3"/>
          </p:cNvCxnSpPr>
          <p:nvPr/>
        </p:nvCxnSpPr>
        <p:spPr>
          <a:xfrm>
            <a:off x="5852242" y="4512871"/>
            <a:ext cx="68510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8" idx="0"/>
          </p:cNvCxnSpPr>
          <p:nvPr/>
        </p:nvCxnSpPr>
        <p:spPr>
          <a:xfrm>
            <a:off x="6537349" y="4526135"/>
            <a:ext cx="0" cy="3509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" idx="2"/>
          </p:cNvCxnSpPr>
          <p:nvPr/>
        </p:nvCxnSpPr>
        <p:spPr>
          <a:xfrm>
            <a:off x="6537349" y="5471303"/>
            <a:ext cx="0" cy="2619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451515" y="5479256"/>
            <a:ext cx="0" cy="2619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"/>
          <p:cNvSpPr txBox="1"/>
          <p:nvPr/>
        </p:nvSpPr>
        <p:spPr>
          <a:xfrm>
            <a:off x="2987824" y="424751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32" name="Textfeld 16"/>
          <p:cNvSpPr txBox="1"/>
          <p:nvPr/>
        </p:nvSpPr>
        <p:spPr>
          <a:xfrm>
            <a:off x="5852124" y="426946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519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Bogen 70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ogen 71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ogen 72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ogen 73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ogen 74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 smtClean="0"/>
              <a:t>Reader informs the tags with the current frame length</a:t>
            </a:r>
          </a:p>
          <a:p>
            <a:r>
              <a:rPr lang="en-US" sz="1600" dirty="0" smtClean="0"/>
              <a:t>Each tag chooses random slot</a:t>
            </a:r>
          </a:p>
          <a:p>
            <a:pPr marL="0" indent="0">
              <a:buNone/>
            </a:pPr>
            <a:r>
              <a:rPr lang="en-US" sz="1600" dirty="0" smtClean="0"/>
              <a:t>												     </a:t>
            </a:r>
          </a:p>
          <a:p>
            <a:pPr marL="0" indent="0">
              <a:buNone/>
            </a:pPr>
            <a:endParaRPr lang="en-US" sz="15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8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  <p:bldP spid="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</p:spPr>
            <p:txBody>
              <a:bodyPr/>
              <a:lstStyle/>
              <a:p>
                <a:pPr marL="180975" lvl="1">
                  <a:spcBef>
                    <a:spcPts val="200"/>
                  </a:spcBef>
                  <a:buFont typeface="Arial" pitchFamily="34" charset="0"/>
                  <a:buChar char="■"/>
                </a:pPr>
                <a:r>
                  <a:rPr lang="en-US" sz="1600" dirty="0" smtClean="0"/>
                  <a:t>Total Reading Time comparison for system with random collision recovery probability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:</a:t>
                </a:r>
              </a:p>
              <a:p>
                <a:pPr lvl="1"/>
                <a:endParaRPr lang="en-US" sz="1600" dirty="0" smtClean="0">
                  <a:cs typeface="Calibri" panose="020F0502020204030204" pitchFamily="34" charset="0"/>
                </a:endParaRPr>
              </a:p>
              <a:p>
                <a:pPr lvl="1"/>
                <a:endParaRPr lang="en-US" sz="1600" dirty="0" smtClean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		</a:t>
                </a:r>
              </a:p>
              <a:p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marL="180975" lvl="1" indent="0">
                  <a:buNone/>
                </a:pPr>
                <a:r>
                  <a:rPr lang="en-US" dirty="0" smtClean="0"/>
                  <a:t>												</a:t>
                </a:r>
                <a:endParaRPr lang="en-US" sz="16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dirty="0"/>
              </a:p>
              <a:p>
                <a:pPr lvl="2"/>
                <a:endParaRPr lang="en-US" sz="1600" dirty="0" smtClean="0"/>
              </a:p>
              <a:p>
                <a:pPr lvl="3"/>
                <a:endParaRPr lang="en-US" sz="1600" dirty="0"/>
              </a:p>
              <a:p>
                <a:pPr marL="683025" lvl="4"/>
                <a:endParaRPr lang="en-US" sz="1600" dirty="0" smtClean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  <a:blipFill rotWithShape="1">
                <a:blip r:embed="rId3"/>
                <a:stretch>
                  <a:fillRect l="-21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96335"/>
            <a:ext cx="7574984" cy="45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Adaptive Decision Collision Recovery System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16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4500024" cy="518457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 smtClean="0">
                    <a:cs typeface="Calibri" panose="020F0502020204030204" pitchFamily="34" charset="0"/>
                  </a:rPr>
                  <a:t>Estimate the number of 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/>
                          </a:rPr>
                          <m:t>(</m:t>
                        </m:r>
                        <m:r>
                          <a:rPr lang="de-DE" sz="16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de-DE" sz="1600" b="1" i="1" smtClean="0">
                            <a:latin typeface="Cambria Math"/>
                          </a:rPr>
                          <m:t>𝒆𝒔𝒕</m:t>
                        </m:r>
                      </m:sub>
                    </m:sSub>
                    <m:r>
                      <a:rPr lang="de-DE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 smtClean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400" dirty="0" smtClean="0">
                    <a:cs typeface="Calibri" panose="020F0502020204030204" pitchFamily="34" charset="0"/>
                  </a:rPr>
                  <a:t>Collision recovery aware ML estimation</a:t>
                </a:r>
                <a:endParaRPr lang="en-US" sz="1500" dirty="0" smtClean="0">
                  <a:cs typeface="Calibri" panose="020F0502020204030204" pitchFamily="34" charset="0"/>
                </a:endParaRPr>
              </a:p>
              <a:p>
                <a:pPr marL="180975" lvl="1" indent="0">
                  <a:buNone/>
                </a:pPr>
                <a:r>
                  <a:rPr lang="en-US" sz="1500" dirty="0">
                    <a:cs typeface="Calibri" panose="020F0502020204030204" pitchFamily="34" charset="0"/>
                  </a:rPr>
                  <a:t>	</a:t>
                </a:r>
                <a:r>
                  <a:rPr lang="en-US" sz="1500" dirty="0" smtClean="0">
                    <a:cs typeface="Calibri" panose="020F0502020204030204" pitchFamily="34" charset="0"/>
                  </a:rPr>
                  <a:t>		</a:t>
                </a:r>
                <a:r>
                  <a:rPr lang="en-US" sz="1400" dirty="0" smtClean="0">
                    <a:cs typeface="Calibri" panose="020F05020202040302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solidFill>
                          <a:srgbClr val="C00000"/>
                        </a:solidFill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C00000"/>
                  </a:solidFill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 smtClean="0">
                    <a:cs typeface="Calibri" panose="020F0502020204030204" pitchFamily="34" charset="0"/>
                  </a:rPr>
                  <a:t>Derivation of a closed form solution for the optimum frame length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/>
                          </a:rPr>
                          <m:t> (</m:t>
                        </m:r>
                        <m:r>
                          <a:rPr lang="de-DE" sz="16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de-DE" sz="1600" b="1" i="1" smtClean="0">
                            <a:latin typeface="Cambria Math"/>
                          </a:rPr>
                          <m:t>𝒐𝒑𝒕</m:t>
                        </m:r>
                      </m:sub>
                    </m:sSub>
                    <m:r>
                      <a:rPr lang="de-DE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 smtClean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400" dirty="0" smtClean="0">
                    <a:cs typeface="Calibri" panose="020F0502020204030204" pitchFamily="34" charset="0"/>
                  </a:rPr>
                  <a:t>Time aware system: </a:t>
                </a:r>
                <a:r>
                  <a:rPr lang="de-DE" sz="1400" i="1" dirty="0">
                    <a:latin typeface="Cambria Math"/>
                  </a:rPr>
                  <a:t/>
                </a:r>
                <a:br>
                  <a:rPr lang="de-DE" sz="1400" i="1" dirty="0">
                    <a:latin typeface="Cambria Math"/>
                  </a:rPr>
                </a:br>
                <a:r>
                  <a:rPr lang="de-DE" sz="1400" i="1" dirty="0" smtClean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 smtClean="0"/>
                  <a:t>Time and constant collision recovery aware system:</a:t>
                </a:r>
                <a:br>
                  <a:rPr lang="en-US" sz="1400" dirty="0" smtClean="0"/>
                </a:br>
                <a:r>
                  <a:rPr lang="en-US" sz="14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 smtClean="0"/>
                  <a:t>Multiple collision recovery coefficients system:</a:t>
                </a:r>
                <a:r>
                  <a:rPr lang="de-DE" sz="1400" i="1" dirty="0" smtClean="0">
                    <a:latin typeface="Cambria Math"/>
                  </a:rPr>
                  <a:t/>
                </a:r>
                <a:br>
                  <a:rPr lang="de-DE" sz="1400" i="1" dirty="0" smtClean="0">
                    <a:latin typeface="Cambria Math"/>
                  </a:rPr>
                </a:br>
                <a:r>
                  <a:rPr lang="de-DE" sz="1400" i="1" dirty="0" smtClean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/>
                  <a:t>Time and </a:t>
                </a:r>
                <a:r>
                  <a:rPr lang="en-US" sz="1400" dirty="0" smtClean="0"/>
                  <a:t>multiple collision </a:t>
                </a:r>
                <a:r>
                  <a:rPr lang="en-US" sz="1400" dirty="0"/>
                  <a:t>recovery aware system:</a:t>
                </a:r>
                <a:r>
                  <a:rPr lang="de-DE" sz="1400" i="1" dirty="0" smtClean="0">
                    <a:latin typeface="Cambria Math"/>
                  </a:rPr>
                  <a:t/>
                </a:r>
                <a:br>
                  <a:rPr lang="de-DE" sz="1400" i="1" dirty="0" smtClean="0">
                    <a:latin typeface="Cambria Math"/>
                  </a:rPr>
                </a:br>
                <a:r>
                  <a:rPr lang="de-DE" sz="1400" i="1" dirty="0" smtClean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𝑒𝑠𝑡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de-DE" sz="1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 smtClean="0"/>
                  <a:t>Adaptive </a:t>
                </a:r>
                <a:r>
                  <a:rPr lang="en-US" sz="1600" b="1" dirty="0"/>
                  <a:t>Decision Collision Recovery </a:t>
                </a:r>
                <a:r>
                  <a:rPr lang="en-US" sz="1600" b="1" dirty="0" smtClean="0"/>
                  <a:t>System</a:t>
                </a: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lvl="1"/>
                <a:r>
                  <a:rPr lang="en-US" sz="1400" dirty="0" smtClean="0"/>
                  <a:t>Control </a:t>
                </a:r>
                <a:r>
                  <a:rPr lang="en-US" sz="1400" dirty="0"/>
                  <a:t>the PHY-layer to ACK the collided slots or </a:t>
                </a:r>
                <a:r>
                  <a:rPr lang="en-US" sz="1400" dirty="0" smtClean="0"/>
                  <a:t>not</a:t>
                </a:r>
                <a:endParaRPr lang="en-US" sz="1400" dirty="0"/>
              </a:p>
              <a:p>
                <a:pPr marL="180975" lvl="1" indent="0">
                  <a:buNone/>
                </a:pPr>
                <a:endParaRPr lang="en-US" dirty="0" smtClean="0"/>
              </a:p>
              <a:p>
                <a:pPr lvl="5"/>
                <a:endParaRPr lang="en-US" dirty="0" smtClean="0"/>
              </a:p>
              <a:p>
                <a:pPr lvl="5"/>
                <a:endParaRPr lang="en-US" dirty="0"/>
              </a:p>
              <a:p>
                <a:pPr lvl="5"/>
                <a:endParaRPr lang="en-US" dirty="0" smtClean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4500024" cy="5184576"/>
              </a:xfrm>
              <a:blipFill rotWithShape="1">
                <a:blip r:embed="rId3"/>
                <a:stretch>
                  <a:fillRect l="-678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 smtClean="0"/>
              <a:t>Main Contribution of my PhD Thesis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6372200" y="3140968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  <a:endParaRPr lang="en-US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6348347" y="1652653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47" y="1652653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 nach unten 3"/>
          <p:cNvSpPr/>
          <p:nvPr/>
        </p:nvSpPr>
        <p:spPr>
          <a:xfrm rot="10800000">
            <a:off x="7560332" y="2461538"/>
            <a:ext cx="180020" cy="6794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676134" y="2676667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34" y="2676667"/>
                <a:ext cx="833305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740352" y="2708920"/>
                <a:ext cx="1237134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𝐿</m:t>
                    </m:r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708920"/>
                <a:ext cx="123713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ch oben gekrümmter Pfeil 2"/>
          <p:cNvSpPr/>
          <p:nvPr/>
        </p:nvSpPr>
        <p:spPr>
          <a:xfrm rot="5400000">
            <a:off x="5388053" y="2492783"/>
            <a:ext cx="1344299" cy="52813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37219" y="2348880"/>
            <a:ext cx="9589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Adaptive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3593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Adaptive Decision Collision Recovery System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Patents and Publications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5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 indent="-355600">
              <a:defRPr/>
            </a:pPr>
            <a:r>
              <a:rPr lang="en-US" sz="2800" dirty="0">
                <a:ea typeface="MS PGothic" pitchFamily="34" charset="-128"/>
              </a:rPr>
              <a:t>Conference Papers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+mj-lt"/>
              <a:buAutoNum type="arabicPeriod"/>
              <a:defRPr/>
            </a:pPr>
            <a:r>
              <a:rPr lang="en-US" sz="1300" b="0" dirty="0">
                <a:latin typeface="Calibri" pitchFamily="34" charset="0"/>
                <a:ea typeface="MS PGothic" pitchFamily="34" charset="-128"/>
              </a:rPr>
              <a:t>Hazem A. Ahmed , Hamed Salah,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 Robert, and Albert Heuberger, ‘‘A New Optimization Criteria For Frame Slotted ALOHA Utilizing Time and The Collision Recovery Coefficients’’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Smart SysTech 2015, </a:t>
            </a:r>
            <a:r>
              <a:rPr lang="en-US" sz="1300" b="0" i="1" dirty="0" err="1">
                <a:latin typeface="Calibri" pitchFamily="34" charset="0"/>
                <a:ea typeface="MS PGothic" pitchFamily="34" charset="-128"/>
              </a:rPr>
              <a:t>Achen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Germany</a:t>
            </a:r>
            <a:endParaRPr lang="en-US" sz="1300" b="0" i="1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+mj-lt"/>
              <a:buAutoNum type="arabicPeriod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+mj-lt"/>
              <a:buAutoNum type="arabicPeriod"/>
              <a:defRPr/>
            </a:pPr>
            <a:r>
              <a:rPr lang="en-US" sz="1300" b="0" dirty="0">
                <a:latin typeface="Calibri" pitchFamily="34" charset="0"/>
                <a:ea typeface="MS PGothic" pitchFamily="34" charset="-128"/>
              </a:rPr>
              <a:t>Hamed Salah, Hazem A. Ahmed,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 Robert, and Albert Heuberger, ‘‘FFT Based Rate Estimation for UHF RFID Systems ’’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Smart SysTech 2015, </a:t>
            </a:r>
            <a:r>
              <a:rPr lang="en-US" sz="1300" b="0" i="1" dirty="0" err="1">
                <a:latin typeface="Calibri" pitchFamily="34" charset="0"/>
                <a:ea typeface="MS PGothic" pitchFamily="34" charset="-128"/>
              </a:rPr>
              <a:t>Achen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Germany</a:t>
            </a:r>
          </a:p>
          <a:p>
            <a:pPr marL="355600" indent="-355600">
              <a:buFont typeface="+mj-lt"/>
              <a:buAutoNum type="arabicPeriod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+mj-lt"/>
              <a:buAutoNum type="arabicPeriod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Hamed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Salah, Hazem A. Ahmed,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‘’FFT Based Rate Estimation for UHF RFID Systems‘’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Smart SysTech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2015</a:t>
            </a:r>
            <a:endParaRPr lang="en-US" sz="1300" b="0" i="1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+mj-lt"/>
              <a:buAutoNum type="arabicPeriod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+mj-lt"/>
              <a:buAutoNum type="arabicPeriod"/>
              <a:defRPr/>
            </a:pPr>
            <a:r>
              <a:rPr lang="en-US" sz="1300" b="0" dirty="0">
                <a:latin typeface="Calibri" pitchFamily="34" charset="0"/>
                <a:ea typeface="MS PGothic" pitchFamily="34" charset="-128"/>
              </a:rPr>
              <a:t>Hazem 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‘’A New Optimization Criteria For Frame Slotted ALOHA Utilizing Time And The Collision Recovery Coefficients’’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Smart SysTech 2015 </a:t>
            </a:r>
          </a:p>
          <a:p>
            <a:pPr marL="355600" indent="-355600">
              <a:buFont typeface="+mj-lt"/>
              <a:buAutoNum type="arabicPeriod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300" b="0" dirty="0">
                <a:latin typeface="Calibri" pitchFamily="34" charset="0"/>
                <a:ea typeface="MS PGothic" pitchFamily="34" charset="-128"/>
              </a:rPr>
              <a:t>Hazem 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''Backwards Compatible Improvement of the EPCglobal Class 1 Gen 2 Standard''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IEEE RFID TA 2015 </a:t>
            </a:r>
            <a:endParaRPr lang="en-US" sz="1300" b="0" i="1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sz="13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Hazem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''A Closed Form Solution for Frame Slotted ALOHA Utilizing Time and Multiple Collision Recovery Coefficients''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IEEE Radio Wireless Week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2016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sz="1300" b="0" i="1" dirty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Hamed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Salah, Hazem A. Ahmed,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''Maximum Likelihood Decoding for Non-Synchronized UHF RFID Tags'' </a:t>
            </a:r>
            <a:r>
              <a:rPr lang="en-US" sz="1300" b="0" i="1" dirty="0">
                <a:latin typeface="Calibri" pitchFamily="34" charset="0"/>
                <a:ea typeface="MS PGothic" pitchFamily="34" charset="-128"/>
              </a:rPr>
              <a:t>IEEE Radio Wireless Week 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2016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sz="13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Hazem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'Time Aware Closed Form Frame Slotted ALOHA Frame Length </a:t>
            </a: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Optimization'' </a:t>
            </a:r>
            <a:r>
              <a:rPr lang="en-US" sz="1300" b="0" i="1" dirty="0" smtClean="0">
                <a:latin typeface="Calibri" pitchFamily="34" charset="0"/>
                <a:ea typeface="MS PGothic" pitchFamily="34" charset="-128"/>
              </a:rPr>
              <a:t>IEEE Wireless Communications and Networks Conference 2016</a:t>
            </a:r>
            <a:endParaRPr lang="en-US" sz="1300" b="0" i="1" dirty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3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 smtClean="0">
                <a:ea typeface="MS PGothic" pitchFamily="34" charset="-128"/>
              </a:rPr>
              <a:t>Journal Papers</a:t>
            </a:r>
            <a:endParaRPr lang="en-US" sz="2800" dirty="0">
              <a:ea typeface="MS PGothic" pitchFamily="34" charset="-128"/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Published Journals</a:t>
            </a: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3429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Hazem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‘’An Optimum Closed Form ALOHA Frame Length for Multiple Collision Recovery Coefficients’’ </a:t>
            </a:r>
            <a:r>
              <a:rPr lang="en-US" sz="1300" i="1" dirty="0">
                <a:latin typeface="Calibri" pitchFamily="34" charset="0"/>
                <a:ea typeface="MS PGothic" pitchFamily="34" charset="-128"/>
              </a:rPr>
              <a:t>IEEE System </a:t>
            </a:r>
            <a:r>
              <a:rPr lang="en-US" sz="1300" i="1" dirty="0" smtClean="0">
                <a:latin typeface="Calibri" pitchFamily="34" charset="0"/>
                <a:ea typeface="MS PGothic" pitchFamily="34" charset="-128"/>
              </a:rPr>
              <a:t>Journal 2016</a:t>
            </a:r>
            <a:endParaRPr lang="en-US" sz="1300" i="1" dirty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3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Hamed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Salah, Hazem A. Ahmed,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  ''A Time and Capture Probability Aware Closed Form Frame Slotted ALOHA Frame Length Optimization'' </a:t>
            </a:r>
            <a:r>
              <a:rPr lang="en-US" sz="1300" i="1" dirty="0">
                <a:latin typeface="Calibri" pitchFamily="34" charset="0"/>
                <a:ea typeface="MS PGothic" pitchFamily="34" charset="-128"/>
              </a:rPr>
              <a:t>IEEE Communication Letters </a:t>
            </a:r>
            <a:r>
              <a:rPr lang="en-US" sz="1300" i="1" dirty="0" smtClean="0">
                <a:latin typeface="Calibri" pitchFamily="34" charset="0"/>
                <a:ea typeface="MS PGothic" pitchFamily="34" charset="-128"/>
              </a:rPr>
              <a:t>2015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300" b="0" dirty="0">
                <a:latin typeface="Calibri" pitchFamily="34" charset="0"/>
                <a:ea typeface="MS PGothic" pitchFamily="34" charset="-128"/>
              </a:rPr>
              <a:t>Hamed Salah, Hazem A. Ahmed,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  ‘’Performance Evaluation of Rate Estimation for UHF RFID Systems’’ </a:t>
            </a:r>
            <a:r>
              <a:rPr lang="en-US" sz="1300" i="1" dirty="0">
                <a:latin typeface="Calibri" pitchFamily="34" charset="0"/>
                <a:ea typeface="MS PGothic" pitchFamily="34" charset="-128"/>
              </a:rPr>
              <a:t>International Journal of RF Technologies: Research and </a:t>
            </a:r>
            <a:r>
              <a:rPr lang="en-US" sz="1300" i="1" dirty="0" smtClean="0">
                <a:latin typeface="Calibri" pitchFamily="34" charset="0"/>
                <a:ea typeface="MS PGothic" pitchFamily="34" charset="-128"/>
              </a:rPr>
              <a:t>Applications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300" i="1" dirty="0">
              <a:latin typeface="Calibri" pitchFamily="34" charset="0"/>
              <a:ea typeface="MS PGothic" pitchFamily="34" charset="-128"/>
            </a:endParaRPr>
          </a:p>
          <a:p>
            <a:pPr indent="-4572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Submitted Journals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Hazem 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A. Ahmed, Hamed Salah, Robert </a:t>
            </a:r>
            <a:r>
              <a:rPr lang="en-US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300" b="0" dirty="0">
                <a:latin typeface="Calibri" pitchFamily="34" charset="0"/>
                <a:ea typeface="MS PGothic" pitchFamily="34" charset="-128"/>
              </a:rPr>
              <a:t>, Albert Heuberger, “A Closed Form Collision Recovery Aware Tag Population Estimator for RFID </a:t>
            </a: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Systems” </a:t>
            </a:r>
            <a:r>
              <a:rPr lang="en-US" sz="1300" i="1" dirty="0">
                <a:latin typeface="Calibri" pitchFamily="34" charset="0"/>
                <a:ea typeface="MS PGothic" pitchFamily="34" charset="-128"/>
              </a:rPr>
              <a:t>IEEE Communication </a:t>
            </a:r>
            <a:r>
              <a:rPr lang="en-US" sz="1300" i="1" dirty="0" smtClean="0">
                <a:latin typeface="Calibri" pitchFamily="34" charset="0"/>
                <a:ea typeface="MS PGothic" pitchFamily="34" charset="-128"/>
              </a:rPr>
              <a:t>Letters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Journals under construction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CA" sz="1300" b="0" dirty="0">
                <a:latin typeface="Calibri" pitchFamily="34" charset="0"/>
                <a:ea typeface="MS PGothic" pitchFamily="34" charset="-128"/>
              </a:rPr>
              <a:t>H. Salah, H. A. Ahmed, J. Robert and A. Heuberger “Multiple Antennas Collision Recovery Receiver Based on Stimulating The Rate Tolerance for UHF RFID Systems” </a:t>
            </a:r>
            <a:r>
              <a:rPr lang="en-US" sz="1300" i="1" dirty="0">
                <a:latin typeface="Calibri" pitchFamily="34" charset="0"/>
                <a:ea typeface="MS PGothic" pitchFamily="34" charset="-128"/>
              </a:rPr>
              <a:t>IEEE Systems </a:t>
            </a:r>
            <a:r>
              <a:rPr lang="en-US" sz="1300" i="1" dirty="0" smtClean="0">
                <a:latin typeface="Calibri" pitchFamily="34" charset="0"/>
                <a:ea typeface="MS PGothic" pitchFamily="34" charset="-128"/>
              </a:rPr>
              <a:t>Journal</a:t>
            </a:r>
            <a:r>
              <a:rPr lang="en-US" sz="13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1300" b="0" dirty="0" smtClean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(90% finished)</a:t>
            </a:r>
            <a:endParaRPr lang="en-US" sz="1300" b="0" dirty="0">
              <a:solidFill>
                <a:srgbClr val="FF0000"/>
              </a:solidFill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sz="1300" b="0" dirty="0">
                <a:latin typeface="Calibri" pitchFamily="34" charset="0"/>
                <a:ea typeface="MS PGothic" pitchFamily="34" charset="-128"/>
              </a:rPr>
              <a:t>Hazem Elsaid, Hamed Kenawy, Robert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, Albert Heuberger, Wolfram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Strauß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 "Reader and tag", EU Patent Application </a:t>
            </a: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15166768.0-1811.</a:t>
            </a: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Hamed 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Kenawy, Hazem Elsaid, Robert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, Albert Heuberger, Wolfram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Strauß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 "RFID READER AND METHOD FOR ADJUSTING A FRAME LENGTH OF AN RFID SYSTEM COMPRISING AN RFID READER”, EU Patent Application 15166802.7-1811. (</a:t>
            </a: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Pending)</a:t>
            </a: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Hazem 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Elsaid, Hamed Kenawy, Robert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, Albert Heuberger, Wolfram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Strauß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 " RFID Reader and Method for Recognizing RFID tags", EU Patent Application EP16155476.1. (</a:t>
            </a: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Pending)</a:t>
            </a: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sz="1300" b="0" dirty="0" smtClean="0">
                <a:latin typeface="Calibri" pitchFamily="34" charset="0"/>
                <a:ea typeface="MS PGothic" pitchFamily="34" charset="-128"/>
              </a:rPr>
              <a:t>Hamed 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Kenawy, Hazem Elsaid,  Robert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Joerg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, Albert Heuberger, Wolfram </a:t>
            </a:r>
            <a:r>
              <a:rPr lang="en-CA" sz="1300" b="0" dirty="0" err="1">
                <a:latin typeface="Calibri" pitchFamily="34" charset="0"/>
                <a:ea typeface="MS PGothic" pitchFamily="34" charset="-128"/>
              </a:rPr>
              <a:t>Strauß</a:t>
            </a:r>
            <a:r>
              <a:rPr lang="en-CA" sz="1300" b="0" dirty="0">
                <a:latin typeface="Calibri" pitchFamily="34" charset="0"/>
                <a:ea typeface="MS PGothic" pitchFamily="34" charset="-128"/>
              </a:rPr>
              <a:t> " RFID Tag and RFID Reader " , EU Patent Application EP16155475.3 (Pending)</a:t>
            </a:r>
            <a:endParaRPr lang="en-US" sz="13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400" b="0" dirty="0">
              <a:latin typeface="Calibri" pitchFamily="34" charset="0"/>
              <a:ea typeface="MS PGothic" pitchFamily="34" charset="-128"/>
            </a:endParaRPr>
          </a:p>
          <a:p>
            <a:pPr marL="812800" lvl="2" indent="-355600">
              <a:buFont typeface="Wingdings" pitchFamily="2" charset="2"/>
              <a:buChar char="§"/>
              <a:defRPr/>
            </a:pPr>
            <a:endParaRPr lang="en-US" sz="140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400" dirty="0" smtClean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9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Adaptive Decision Collision Recovery System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PhD 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Patents and Publications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09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Plan and Future Work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86876"/>
              </p:ext>
            </p:extLst>
          </p:nvPr>
        </p:nvGraphicFramePr>
        <p:xfrm>
          <a:off x="467544" y="1067123"/>
          <a:ext cx="8352923" cy="4413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07"/>
                <a:gridCol w="2107281"/>
                <a:gridCol w="1152128"/>
                <a:gridCol w="1152128"/>
                <a:gridCol w="1224136"/>
                <a:gridCol w="1152128"/>
                <a:gridCol w="1080115"/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en-US" sz="12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Work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endParaRPr lang="en-GB" sz="10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#1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04.2013 – 9.2013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US" sz="900" kern="1200" baseline="0" dirty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i="0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i="0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10.2013 – 9.2014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en-GB" sz="9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#3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10.2014 – 9.2015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GB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#4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10.2015 – 6.2016</a:t>
                      </a:r>
                    </a:p>
                    <a:p>
                      <a:pPr marL="0" algn="ctr" defTabSz="914400" rtl="0" eaLnBrk="1" latinLnBrk="0" hangingPunct="1"/>
                      <a:endParaRPr lang="en-US" sz="900" kern="1200" baseline="0" dirty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Period #4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7.2016 </a:t>
                      </a:r>
                      <a:r>
                        <a:rPr lang="en-GB" sz="1000" b="1" kern="1200" baseline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– 7.2017</a:t>
                      </a:r>
                      <a:endParaRPr lang="en-GB" sz="10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endParaRPr lang="en-US" sz="1000" b="1" kern="1200" baseline="0" dirty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8344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Specify a concrete path for my Thesis (literature review)</a:t>
                      </a:r>
                      <a:endParaRPr lang="en-US" sz="1100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C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74341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buFontTx/>
                        <a:buNone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Frame length optimization (Time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Collision recovery aware systems)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 algn="just" rtl="0">
                        <a:buFontTx/>
                        <a:buNone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Two conference papers and one journal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paper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000" b="1" kern="1200" baseline="0" dirty="0" smtClean="0">
                        <a:solidFill>
                          <a:srgbClr val="001E64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C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7293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Collision recovery aware Tag Estimation</a:t>
                      </a:r>
                      <a:endParaRPr lang="en-GB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spcBef>
                          <a:spcPts val="240"/>
                        </a:spcBef>
                        <a:spcAft>
                          <a:spcPts val="240"/>
                        </a:spcAft>
                        <a:buFontTx/>
                        <a:buNone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Two patents, 4 conference papers, and one journal paper 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C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4724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Adaptive Decision Collision Recovery System</a:t>
                      </a:r>
                      <a:endParaRPr lang="en-GB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Conference papers, 1 Journal paper, two patents, and two submitted journal papers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8C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8032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rgbClr val="001E64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 rtl="0"/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Ph.D. Thesis writing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Ph.D. Examination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9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683568" y="5805264"/>
            <a:ext cx="432048" cy="216024"/>
          </a:xfrm>
          <a:prstGeom prst="rect">
            <a:avLst/>
          </a:prstGeom>
          <a:solidFill>
            <a:srgbClr val="00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35696" y="5805264"/>
            <a:ext cx="432048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075861" y="5754742"/>
            <a:ext cx="63030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Done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95736" y="5754742"/>
            <a:ext cx="94711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Expected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4932040" y="5797617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948264" y="5805264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03848" y="5754742"/>
            <a:ext cx="16712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Conference paper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23862" y="5754742"/>
            <a:ext cx="13244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Journal paper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427984" y="2924944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427984" y="249289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644008" y="2492896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6"/>
          <p:cNvCxnSpPr/>
          <p:nvPr/>
        </p:nvCxnSpPr>
        <p:spPr>
          <a:xfrm>
            <a:off x="5580112" y="3738298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7"/>
          <p:cNvCxnSpPr/>
          <p:nvPr/>
        </p:nvCxnSpPr>
        <p:spPr>
          <a:xfrm>
            <a:off x="5580112" y="3378258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8"/>
          <p:cNvCxnSpPr/>
          <p:nvPr/>
        </p:nvCxnSpPr>
        <p:spPr>
          <a:xfrm>
            <a:off x="6012160" y="3378258"/>
            <a:ext cx="0" cy="2880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6"/>
          <p:cNvCxnSpPr/>
          <p:nvPr/>
        </p:nvCxnSpPr>
        <p:spPr>
          <a:xfrm>
            <a:off x="5796136" y="3738298"/>
            <a:ext cx="0" cy="2880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7"/>
          <p:cNvCxnSpPr/>
          <p:nvPr/>
        </p:nvCxnSpPr>
        <p:spPr>
          <a:xfrm>
            <a:off x="5796136" y="3378258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7"/>
          <p:cNvCxnSpPr/>
          <p:nvPr/>
        </p:nvCxnSpPr>
        <p:spPr>
          <a:xfrm>
            <a:off x="6881760" y="4581128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8"/>
          <p:cNvCxnSpPr/>
          <p:nvPr/>
        </p:nvCxnSpPr>
        <p:spPr>
          <a:xfrm>
            <a:off x="7060460" y="4588443"/>
            <a:ext cx="0" cy="2525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8"/>
          <p:cNvCxnSpPr/>
          <p:nvPr/>
        </p:nvCxnSpPr>
        <p:spPr>
          <a:xfrm>
            <a:off x="7236296" y="4249206"/>
            <a:ext cx="0" cy="2525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8244408" y="5787777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66602" y="5762516"/>
            <a:ext cx="80579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</a:rPr>
              <a:t>Patents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286063" y="3392425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28184" y="3791122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7"/>
          <p:cNvCxnSpPr/>
          <p:nvPr/>
        </p:nvCxnSpPr>
        <p:spPr>
          <a:xfrm>
            <a:off x="6881463" y="4241891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8"/>
          <p:cNvCxnSpPr/>
          <p:nvPr/>
        </p:nvCxnSpPr>
        <p:spPr>
          <a:xfrm>
            <a:off x="7252615" y="4592708"/>
            <a:ext cx="0" cy="2525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7460271" y="4249206"/>
            <a:ext cx="0" cy="2551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7460271" y="4612932"/>
            <a:ext cx="0" cy="2323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7"/>
          <p:cNvCxnSpPr/>
          <p:nvPr/>
        </p:nvCxnSpPr>
        <p:spPr>
          <a:xfrm>
            <a:off x="7884368" y="5113302"/>
            <a:ext cx="0" cy="259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 smtClean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 smtClean="0"/>
              <a:t>Successful slot</a:t>
            </a:r>
          </a:p>
          <a:p>
            <a:pPr lvl="2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							     </a:t>
            </a:r>
          </a:p>
          <a:p>
            <a:pPr marL="0" indent="0">
              <a:buNone/>
            </a:pPr>
            <a:endParaRPr lang="en-US" sz="15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Successful</a:t>
            </a:r>
            <a:endParaRPr lang="en-US" sz="1200" b="1" dirty="0">
              <a:latin typeface="+mj-lt"/>
            </a:endParaRPr>
          </a:p>
        </p:txBody>
      </p:sp>
      <p:grpSp>
        <p:nvGrpSpPr>
          <p:cNvPr id="84" name="Gruppieren 83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5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6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 smtClean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 smtClean="0"/>
              <a:t>Successful slot</a:t>
            </a:r>
          </a:p>
          <a:p>
            <a:pPr lvl="1"/>
            <a:r>
              <a:rPr lang="en-US" sz="1600" dirty="0" smtClean="0"/>
              <a:t>Empty slot</a:t>
            </a:r>
          </a:p>
          <a:p>
            <a:pPr lvl="1"/>
            <a:endParaRPr lang="en-US" sz="1600" dirty="0" smtClean="0"/>
          </a:p>
          <a:p>
            <a:pPr lvl="2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							     </a:t>
            </a:r>
          </a:p>
          <a:p>
            <a:pPr marL="0" indent="0">
              <a:buNone/>
            </a:pPr>
            <a:endParaRPr lang="en-US" sz="15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No Answer</a:t>
            </a:r>
            <a:endParaRPr lang="en-US" sz="1200" b="1" dirty="0">
              <a:latin typeface="+mj-lt"/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2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3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Rectangle 107"/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 smtClean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 smtClean="0"/>
              <a:t>Successful slot</a:t>
            </a:r>
          </a:p>
          <a:p>
            <a:pPr lvl="1"/>
            <a:r>
              <a:rPr lang="en-US" sz="1600" dirty="0" smtClean="0"/>
              <a:t>Empty slot</a:t>
            </a:r>
          </a:p>
          <a:p>
            <a:pPr lvl="1"/>
            <a:r>
              <a:rPr lang="en-US" sz="1600" dirty="0" smtClean="0"/>
              <a:t>Collided slot</a:t>
            </a:r>
          </a:p>
          <a:p>
            <a:pPr lvl="1"/>
            <a:endParaRPr lang="en-US" sz="1600" dirty="0" smtClean="0"/>
          </a:p>
          <a:p>
            <a:pPr lvl="2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									     </a:t>
            </a:r>
          </a:p>
          <a:p>
            <a:pPr marL="0" indent="0">
              <a:buNone/>
            </a:pPr>
            <a:endParaRPr lang="en-US" sz="1500" dirty="0" smtClean="0"/>
          </a:p>
          <a:p>
            <a:endParaRPr lang="en-US" sz="1600" dirty="0" smtClean="0"/>
          </a:p>
          <a:p>
            <a:r>
              <a:rPr lang="en-US" sz="1600" dirty="0" smtClean="0"/>
              <a:t>Performance limitation:</a:t>
            </a:r>
          </a:p>
          <a:p>
            <a:pPr lvl="1"/>
            <a:r>
              <a:rPr lang="en-US" sz="1600" dirty="0" smtClean="0"/>
              <a:t>Empty slots</a:t>
            </a:r>
          </a:p>
          <a:p>
            <a:pPr lvl="1"/>
            <a:r>
              <a:rPr lang="en-US" sz="1600" dirty="0" smtClean="0"/>
              <a:t>Collided slots</a:t>
            </a:r>
          </a:p>
          <a:p>
            <a:pPr lvl="2"/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feld 41"/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Multiple answer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3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4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Rectangle 107"/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Rectangle 31"/>
          <p:cNvSpPr/>
          <p:nvPr/>
        </p:nvSpPr>
        <p:spPr>
          <a:xfrm>
            <a:off x="1373134" y="309020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Time Aware System:</a:t>
            </a:r>
          </a:p>
          <a:p>
            <a:pPr lvl="1"/>
            <a:r>
              <a:rPr lang="en-US" sz="1600" dirty="0" smtClean="0"/>
              <a:t>Decrease the empty slot duration</a:t>
            </a:r>
          </a:p>
          <a:p>
            <a:pPr lvl="1"/>
            <a:r>
              <a:rPr lang="en-US" sz="1600" dirty="0" smtClean="0"/>
              <a:t>Eliminate the effect of the empty slots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Collision Recovery System</a:t>
            </a:r>
          </a:p>
          <a:p>
            <a:pPr lvl="1"/>
            <a:r>
              <a:rPr lang="en-US" sz="1600" dirty="0" smtClean="0"/>
              <a:t>Convert collided slots to successful slots</a:t>
            </a:r>
          </a:p>
          <a:p>
            <a:pPr lvl="1"/>
            <a:r>
              <a:rPr lang="en-US" sz="1600" dirty="0" smtClean="0"/>
              <a:t>Eliminate </a:t>
            </a:r>
            <a:r>
              <a:rPr lang="en-US" sz="1600" dirty="0"/>
              <a:t>the effect of the </a:t>
            </a:r>
            <a:r>
              <a:rPr lang="en-US" sz="1600" dirty="0" smtClean="0"/>
              <a:t>collided slots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2"/>
            <a:endParaRPr lang="en-US" sz="1600" dirty="0"/>
          </a:p>
          <a:p>
            <a:pPr marL="536575" lvl="3" indent="0"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100" b="1" dirty="0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de-DE" dirty="0" smtClean="0"/>
              <a:t>PHY-Layer Parameters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4355976" y="1466760"/>
            <a:ext cx="4584210" cy="1641705"/>
            <a:chOff x="2699792" y="2345486"/>
            <a:chExt cx="6240394" cy="1712219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3590293" y="3425606"/>
              <a:ext cx="4125757" cy="363220"/>
              <a:chOff x="1331640" y="2313447"/>
              <a:chExt cx="4125757" cy="363220"/>
            </a:xfrm>
          </p:grpSpPr>
          <p:sp>
            <p:nvSpPr>
              <p:cNvPr id="50" name="Rectangle 36"/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Rectangle 37"/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Rectangle 38"/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ectangle 39"/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Rectangle 40"/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Rectangle 41"/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Rectangle 42"/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30" name="Gerade Verbindung mit Pfeil 29"/>
            <p:cNvCxnSpPr/>
            <p:nvPr/>
          </p:nvCxnSpPr>
          <p:spPr>
            <a:xfrm>
              <a:off x="5077710" y="4038245"/>
              <a:ext cx="401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4430920" y="4038245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3611594" y="4038245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/>
                <p:cNvSpPr txBox="1"/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9"/>
            <p:cNvGrpSpPr/>
            <p:nvPr/>
          </p:nvGrpSpPr>
          <p:grpSpPr>
            <a:xfrm>
              <a:off x="2747498" y="2345486"/>
              <a:ext cx="6192688" cy="360040"/>
              <a:chOff x="5004048" y="1484784"/>
              <a:chExt cx="2520280" cy="360040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Rectangle 29"/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Rectangle 30"/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Rectangle 32"/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Rectangle 33"/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Rectangle 34"/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37" name="Gerade Verbindung mit Pfeil 36"/>
            <p:cNvCxnSpPr/>
            <p:nvPr/>
          </p:nvCxnSpPr>
          <p:spPr>
            <a:xfrm>
              <a:off x="269979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/>
            <p:cNvCxnSpPr/>
            <p:nvPr/>
          </p:nvCxnSpPr>
          <p:spPr>
            <a:xfrm>
              <a:off x="361532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/>
            <p:nvPr/>
          </p:nvCxnSpPr>
          <p:spPr>
            <a:xfrm>
              <a:off x="4543475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 smtClean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Pfeil nach unten 56"/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43"/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59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6" name="Group 9"/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67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4" name="Down Arrow 1"/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Down Arrow 1"/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 smtClean="0"/>
              <a:t>Modified Framed Slotted ALOHA algorithm:</a:t>
            </a:r>
          </a:p>
          <a:p>
            <a:pPr marL="180975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2"/>
            <a:endParaRPr lang="en-US" sz="1600" dirty="0"/>
          </a:p>
          <a:p>
            <a:pPr marL="536575" lvl="3" indent="0"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100" b="1" dirty="0"/>
          </a:p>
        </p:txBody>
      </p:sp>
      <p:sp>
        <p:nvSpPr>
          <p:cNvPr id="13" name="Ellipse 12"/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4" name="Gerade Verbindung mit Pfeil 14"/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aute 13"/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6" name="Gerade Verbindung mit Pfeil 17"/>
          <p:cNvCxnSpPr>
            <a:endCxn id="19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20"/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</a:t>
                </a: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length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33"/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0" name="Textfeld 2"/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21" name="Textfeld 16"/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3" name="Rechteck 9"/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: (Collided-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Successful- Empty) slots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25" name="Gerade Verbindung mit Pfeil 14"/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31"/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9"/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</a:t>
            </a:r>
            <a:r>
              <a:rPr lang="en-US" dirty="0" smtClean="0"/>
              <a:t> System</a:t>
            </a:r>
            <a:r>
              <a:rPr lang="en-AU" dirty="0"/>
              <a:t/>
            </a:r>
            <a:br>
              <a:rPr lang="en-AU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9"/>
              <p:cNvSpPr/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 smtClean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blipFill rotWithShape="1"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39"/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14"/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Proposed Cross (MAC-PHY) Layer Optimization (PhD Contribution)</a:t>
            </a:r>
            <a:endParaRPr lang="en-US" dirty="0"/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Number </a:t>
            </a:r>
            <a:r>
              <a:rPr lang="en-US" dirty="0"/>
              <a:t>of Tags Estimation Method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Frame </a:t>
            </a:r>
            <a:r>
              <a:rPr lang="en-US" dirty="0"/>
              <a:t>Slotted ALOHA Frame </a:t>
            </a:r>
            <a:r>
              <a:rPr lang="en-US" dirty="0" smtClean="0"/>
              <a:t>Length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Adaptive Decision Collision Recovery System 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plan and future work</a:t>
            </a:r>
          </a:p>
          <a:p>
            <a:pPr marL="457200" lvl="1" indent="0">
              <a:buNone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01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3615</Words>
  <Application>Microsoft Office PowerPoint</Application>
  <PresentationFormat>On-screen Show (4:3)</PresentationFormat>
  <Paragraphs>760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LIKE Vorlage</vt:lpstr>
      <vt:lpstr>PowerPoint Presentation</vt:lpstr>
      <vt:lpstr>Motivation</vt:lpstr>
      <vt:lpstr>Motivation</vt:lpstr>
      <vt:lpstr>Motivation</vt:lpstr>
      <vt:lpstr>Motivation</vt:lpstr>
      <vt:lpstr>Motivation</vt:lpstr>
      <vt:lpstr>PHY-Layer Parameters</vt:lpstr>
      <vt:lpstr> Proposed System </vt:lpstr>
      <vt:lpstr>Agenda</vt:lpstr>
      <vt:lpstr>Proposed Number of Tags Estimation Method</vt:lpstr>
      <vt:lpstr> Proposed CR Aware Maximum Likelihood Tag Estimation </vt:lpstr>
      <vt:lpstr> Proposed CR Aware Maximum Likelihood Tag Estimation </vt:lpstr>
      <vt:lpstr>Agenda</vt:lpstr>
      <vt:lpstr>Time Aware System</vt:lpstr>
      <vt:lpstr>Time Aware System</vt:lpstr>
      <vt:lpstr>Time Aware System</vt:lpstr>
      <vt:lpstr>Time and Collision Recovery Aware System</vt:lpstr>
      <vt:lpstr>Time and Collision Recovery Aware System</vt:lpstr>
      <vt:lpstr>Time and Collision Recovery Aware System</vt:lpstr>
      <vt:lpstr>Multiple Collision Recovery Coefficients  Aware System</vt:lpstr>
      <vt:lpstr>Multiple Collision Recovery Coefficients  Aware System</vt:lpstr>
      <vt:lpstr>Multiple Collision Recovery Coefficients  Aware System</vt:lpstr>
      <vt:lpstr>Time and Multiple Collision Recovery Coefficients Aware System</vt:lpstr>
      <vt:lpstr>Time and Multiple Collision Recovery Coefficients Aware System</vt:lpstr>
      <vt:lpstr>Time and Multiple Collision Recovery Coefficients Aware System</vt:lpstr>
      <vt:lpstr>Agenda</vt:lpstr>
      <vt:lpstr>Adaptive Decision Collision Recovery System </vt:lpstr>
      <vt:lpstr>Adaptive Decision Collision Recovery System </vt:lpstr>
      <vt:lpstr>Adaptive Decision Collision Recovery System </vt:lpstr>
      <vt:lpstr>Adaptive Decision Collision Recovery System </vt:lpstr>
      <vt:lpstr>Agenda</vt:lpstr>
      <vt:lpstr>Main Contribution of my PhD Thesis</vt:lpstr>
      <vt:lpstr>Agenda</vt:lpstr>
      <vt:lpstr>Conference Papers</vt:lpstr>
      <vt:lpstr>Journal Papers</vt:lpstr>
      <vt:lpstr>Patents</vt:lpstr>
      <vt:lpstr>Agenda</vt:lpstr>
      <vt:lpstr>Time Plan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862</cp:revision>
  <cp:lastPrinted>2014-06-03T06:25:16Z</cp:lastPrinted>
  <dcterms:created xsi:type="dcterms:W3CDTF">2013-08-29T10:54:12Z</dcterms:created>
  <dcterms:modified xsi:type="dcterms:W3CDTF">2016-05-26T10:37:44Z</dcterms:modified>
</cp:coreProperties>
</file>