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6"/>
  </p:notesMasterIdLst>
  <p:handoutMasterIdLst>
    <p:handoutMasterId r:id="rId37"/>
  </p:handoutMasterIdLst>
  <p:sldIdLst>
    <p:sldId id="262" r:id="rId2"/>
    <p:sldId id="359" r:id="rId3"/>
    <p:sldId id="382" r:id="rId4"/>
    <p:sldId id="383" r:id="rId5"/>
    <p:sldId id="384" r:id="rId6"/>
    <p:sldId id="385" r:id="rId7"/>
    <p:sldId id="338" r:id="rId8"/>
    <p:sldId id="364" r:id="rId9"/>
    <p:sldId id="377" r:id="rId10"/>
    <p:sldId id="361" r:id="rId11"/>
    <p:sldId id="340" r:id="rId12"/>
    <p:sldId id="371" r:id="rId13"/>
    <p:sldId id="387" r:id="rId14"/>
    <p:sldId id="386" r:id="rId15"/>
    <p:sldId id="390" r:id="rId16"/>
    <p:sldId id="401" r:id="rId17"/>
    <p:sldId id="389" r:id="rId18"/>
    <p:sldId id="391" r:id="rId19"/>
    <p:sldId id="402" r:id="rId20"/>
    <p:sldId id="392" r:id="rId21"/>
    <p:sldId id="393" r:id="rId22"/>
    <p:sldId id="403" r:id="rId23"/>
    <p:sldId id="394" r:id="rId24"/>
    <p:sldId id="395" r:id="rId25"/>
    <p:sldId id="404" r:id="rId26"/>
    <p:sldId id="396" r:id="rId27"/>
    <p:sldId id="399" r:id="rId28"/>
    <p:sldId id="342" r:id="rId29"/>
    <p:sldId id="397" r:id="rId30"/>
    <p:sldId id="398" r:id="rId31"/>
    <p:sldId id="406" r:id="rId32"/>
    <p:sldId id="378" r:id="rId33"/>
    <p:sldId id="407" r:id="rId34"/>
    <p:sldId id="368" r:id="rId35"/>
  </p:sldIdLst>
  <p:sldSz cx="9144000" cy="6858000" type="screen4x3"/>
  <p:notesSz cx="6858000" cy="9926638"/>
  <p:custDataLst>
    <p:tags r:id="rId3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C00"/>
    <a:srgbClr val="000364"/>
    <a:srgbClr val="FFFFCC"/>
    <a:srgbClr val="001E64"/>
    <a:srgbClr val="003172"/>
    <a:srgbClr val="404040"/>
    <a:srgbClr val="007850"/>
    <a:srgbClr val="F4F0E7"/>
    <a:srgbClr val="140096"/>
    <a:srgbClr val="FCF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6" autoAdjust="0"/>
    <p:restoredTop sz="86307" autoAdjust="0"/>
  </p:normalViewPr>
  <p:slideViewPr>
    <p:cSldViewPr>
      <p:cViewPr varScale="1">
        <p:scale>
          <a:sx n="125" d="100"/>
          <a:sy n="125" d="100"/>
        </p:scale>
        <p:origin x="197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44" y="-102"/>
      </p:cViewPr>
      <p:guideLst>
        <p:guide orient="horz" pos="312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6888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71800" cy="496887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428163"/>
            <a:ext cx="2971800" cy="496887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4918182-8F1A-4E9C-BDF9-078772B5DFF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04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6888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6888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B7B46A-D0D3-4FB5-BBA2-9B303C7A91A5}" type="datetimeFigureOut">
              <a:rPr lang="de-DE"/>
              <a:pPr>
                <a:defRPr/>
              </a:pPr>
              <a:t>25.02.18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1" tIns="45706" rIns="91411" bIns="45706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1" y="4714876"/>
            <a:ext cx="5486400" cy="4467225"/>
          </a:xfrm>
          <a:prstGeom prst="rect">
            <a:avLst/>
          </a:prstGeom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71800" cy="496887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28163"/>
            <a:ext cx="2971800" cy="496887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8F6692-3016-4A47-B541-B301CDE4E36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3325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600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baseline="0" dirty="0">
              <a:latin typeface="Times New Roman"/>
              <a:cs typeface="Times New Roman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650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baseline="0" dirty="0">
              <a:latin typeface="Times New Roman"/>
              <a:cs typeface="Times New Roman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650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206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206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baseline="0" dirty="0">
              <a:latin typeface="Times New Roman"/>
              <a:cs typeface="Times New Roman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650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206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206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baseline="0" dirty="0">
              <a:latin typeface="Times New Roman"/>
              <a:cs typeface="Times New Roman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650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206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206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baseline="0" dirty="0">
              <a:latin typeface="Times New Roman"/>
              <a:cs typeface="Times New Roman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650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206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2062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>
              <a:buFontTx/>
              <a:buChar char="-"/>
            </a:pP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baseline="0" dirty="0">
              <a:latin typeface="Times New Roman"/>
              <a:cs typeface="Times New Roman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6504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599" indent="-172599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1" b="-7413"/>
          <a:stretch/>
        </p:blipFill>
        <p:spPr bwMode="auto">
          <a:xfrm>
            <a:off x="0" y="0"/>
            <a:ext cx="9144000" cy="48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641500"/>
            <a:ext cx="8640960" cy="981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2829838"/>
            <a:ext cx="8064896" cy="165618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Zusatzinformationen</a:t>
            </a:r>
          </a:p>
        </p:txBody>
      </p:sp>
      <p:pic>
        <p:nvPicPr>
          <p:cNvPr id="1026" name="Picture 2" descr="\\131.188.69.136\wiss_marketing\oeffentlich\Logo\TechFak\FAU_tech_cmyk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682" y="5773068"/>
            <a:ext cx="269976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773068"/>
            <a:ext cx="1800200" cy="85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8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Normal zwei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329145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4644008" y="1196752"/>
            <a:ext cx="4212000" cy="49968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956132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287992" y="1196752"/>
            <a:ext cx="4212000" cy="49968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34940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Bild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971600" y="1196975"/>
            <a:ext cx="7200800" cy="3600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Objekt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4860000"/>
            <a:ext cx="8568000" cy="1322840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3283400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4688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900000"/>
            <a:ext cx="8568000" cy="5256000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273020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Normal zwei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74319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4644008" y="900000"/>
            <a:ext cx="4212000" cy="52560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478294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287992" y="900000"/>
            <a:ext cx="4212000" cy="52560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302591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Bild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935596" y="980729"/>
            <a:ext cx="7272808" cy="38164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Objekt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4860000"/>
            <a:ext cx="8568000" cy="1322840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66377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,- Danke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4" b="51560"/>
          <a:stretch/>
        </p:blipFill>
        <p:spPr bwMode="auto">
          <a:xfrm>
            <a:off x="0" y="0"/>
            <a:ext cx="9144000" cy="198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844813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251520" y="764704"/>
            <a:ext cx="8640960" cy="5040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ts val="34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Inhalt</a:t>
            </a:r>
          </a:p>
        </p:txBody>
      </p:sp>
      <p:sp>
        <p:nvSpPr>
          <p:cNvPr id="14" name="Textplatzhalter 1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88000" y="2276872"/>
            <a:ext cx="8568000" cy="3916680"/>
          </a:xfrm>
          <a:prstGeom prst="rect">
            <a:avLst/>
          </a:prstGeom>
        </p:spPr>
        <p:txBody>
          <a:bodyPr/>
          <a:lstStyle>
            <a:lvl1pPr marL="180975" indent="-180975" defTabSz="180000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sz="1800" b="1" baseline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361950" indent="-180975" defTabSz="18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sz="1800" b="1" baseline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 marL="542925" indent="-180975" defTabSz="1800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▪"/>
              <a:defRPr sz="1800" b="1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3pPr>
            <a:lvl4pPr marL="714375" indent="-171450" defTabSz="180000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defRPr sz="1800" b="1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b="0" dirty="0">
                <a:solidFill>
                  <a:schemeClr val="bg1">
                    <a:lumMod val="50000"/>
                  </a:schemeClr>
                </a:solidFill>
              </a:rPr>
              <a:t>Vorname Nachname, ggf. Datum und Titel</a:t>
            </a:r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3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548000"/>
            <a:ext cx="8568000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Inhalt</a:t>
            </a:r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b="0" dirty="0">
                <a:solidFill>
                  <a:schemeClr val="bg1">
                    <a:lumMod val="50000"/>
                  </a:schemeClr>
                </a:solidFill>
              </a:rPr>
              <a:t>Vorname Nachname, ggf. Datum und Titel</a:t>
            </a:r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0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098048"/>
            <a:ext cx="8568000" cy="513926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lang="de-DE" sz="2500" b="1" cap="none" dirty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pPr marL="268288" lvl="0" indent="-268288" algn="l">
              <a:lnSpc>
                <a:spcPct val="150000"/>
              </a:lnSpc>
            </a:pPr>
            <a:r>
              <a:rPr lang="de-DE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117325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Normal zwei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Inhalt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b="0" dirty="0">
                <a:solidFill>
                  <a:schemeClr val="bg1">
                    <a:lumMod val="50000"/>
                  </a:schemeClr>
                </a:solidFill>
              </a:rPr>
              <a:t>Vorname Nachname, ggf. Datum und Titel</a:t>
            </a:r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nner Untertitel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Inhalt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4644008" y="1548000"/>
            <a:ext cx="4212000" cy="4636648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b="0" dirty="0">
                <a:solidFill>
                  <a:schemeClr val="bg1">
                    <a:lumMod val="50000"/>
                  </a:schemeClr>
                </a:solidFill>
              </a:rPr>
              <a:t>Vorname Nachname, ggf. Datum und Titel</a:t>
            </a:r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7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1200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Inhalt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288000" y="1548000"/>
            <a:ext cx="4212000" cy="4636648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b="0" dirty="0">
                <a:solidFill>
                  <a:schemeClr val="bg1">
                    <a:lumMod val="50000"/>
                  </a:schemeClr>
                </a:solidFill>
              </a:rPr>
              <a:t>Vorname Nachname, ggf. Datum und Titel</a:t>
            </a:r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07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Bild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Inhalt</a:t>
            </a:r>
          </a:p>
        </p:txBody>
      </p:sp>
      <p:sp>
        <p:nvSpPr>
          <p:cNvPr id="9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971600" y="1556792"/>
            <a:ext cx="7200800" cy="345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Objekt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5157192"/>
            <a:ext cx="8568000" cy="10256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b="0" dirty="0">
                <a:solidFill>
                  <a:schemeClr val="bg1">
                    <a:lumMod val="50000"/>
                  </a:schemeClr>
                </a:solidFill>
              </a:rPr>
              <a:t>Vorname Nachname, ggf. Datum und Titel</a:t>
            </a:r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7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itel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4688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32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196752"/>
            <a:ext cx="8568000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94694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7"/>
          <p:cNvSpPr>
            <a:spLocks noChangeShapeType="1"/>
          </p:cNvSpPr>
          <p:nvPr/>
        </p:nvSpPr>
        <p:spPr bwMode="auto">
          <a:xfrm>
            <a:off x="251520" y="620688"/>
            <a:ext cx="8568000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027" name="Rectangle 13"/>
          <p:cNvSpPr>
            <a:spLocks noChangeArrowheads="1"/>
          </p:cNvSpPr>
          <p:nvPr/>
        </p:nvSpPr>
        <p:spPr bwMode="auto">
          <a:xfrm>
            <a:off x="8460664" y="6422814"/>
            <a:ext cx="482054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>
            <a:spAutoFit/>
          </a:bodyPr>
          <a:lstStyle/>
          <a:p>
            <a:pPr algn="r"/>
            <a:fld id="{0E6916FC-15F8-4DD4-BF41-D4EF50954828}" type="slidenum">
              <a:rPr lang="de-DE" sz="1200" b="0" smtClean="0">
                <a:solidFill>
                  <a:srgbClr val="003172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de-DE" sz="1200" b="0" dirty="0">
              <a:solidFill>
                <a:srgbClr val="00317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Line 16"/>
          <p:cNvSpPr>
            <a:spLocks noChangeShapeType="1"/>
          </p:cNvSpPr>
          <p:nvPr/>
        </p:nvSpPr>
        <p:spPr bwMode="auto">
          <a:xfrm>
            <a:off x="251522" y="6270625"/>
            <a:ext cx="8601818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1619789" y="6421532"/>
            <a:ext cx="6264696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>
              <a:defRPr sz="1200" b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Hazem Elsaid </a:t>
            </a:r>
            <a:r>
              <a:rPr lang="de-DE" baseline="0" dirty="0"/>
              <a:t>| </a:t>
            </a:r>
            <a:r>
              <a:rPr lang="de-DE" dirty="0">
                <a:latin typeface="Calibri" panose="020F0502020204030204" pitchFamily="34" charset="0"/>
              </a:rPr>
              <a:t>Doktorandenforum</a:t>
            </a:r>
            <a:r>
              <a:rPr lang="de-DE" baseline="0" dirty="0">
                <a:latin typeface="Calibri" panose="020F0502020204030204" pitchFamily="34" charset="0"/>
              </a:rPr>
              <a:t> </a:t>
            </a:r>
            <a:r>
              <a:rPr lang="de-DE" baseline="0" dirty="0"/>
              <a:t>| </a:t>
            </a:r>
            <a:r>
              <a:rPr lang="de-DE" dirty="0">
                <a:latin typeface="Calibri" panose="020F0502020204030204" pitchFamily="34" charset="0"/>
              </a:rPr>
              <a:t>19.05.2016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6381328"/>
            <a:ext cx="792088" cy="2638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20" r:id="rId3"/>
    <p:sldLayoutId id="2147483725" r:id="rId4"/>
    <p:sldLayoutId id="2147483721" r:id="rId5"/>
    <p:sldLayoutId id="2147483724" r:id="rId6"/>
    <p:sldLayoutId id="2147483722" r:id="rId7"/>
    <p:sldLayoutId id="2147483723" r:id="rId8"/>
    <p:sldLayoutId id="2147483701" r:id="rId9"/>
    <p:sldLayoutId id="2147483704" r:id="rId10"/>
    <p:sldLayoutId id="2147483703" r:id="rId11"/>
    <p:sldLayoutId id="2147483709" r:id="rId12"/>
    <p:sldLayoutId id="2147483710" r:id="rId13"/>
    <p:sldLayoutId id="2147483711" r:id="rId14"/>
    <p:sldLayoutId id="2147483716" r:id="rId15"/>
    <p:sldLayoutId id="2147483713" r:id="rId16"/>
    <p:sldLayoutId id="2147483714" r:id="rId17"/>
    <p:sldLayoutId id="2147483715" r:id="rId18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•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–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•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–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»"/>
        <a:defRPr lang="en-US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0.png"/><Relationship Id="rId5" Type="http://schemas.openxmlformats.org/officeDocument/2006/relationships/image" Target="../media/image42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251520" y="1052736"/>
            <a:ext cx="8640960" cy="201622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800" dirty="0"/>
              <a:t>Design and Implementation of Anti-collision Algorithms for Dense RFID Systems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539552" y="2996952"/>
            <a:ext cx="8064896" cy="1656184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Hazem </a:t>
            </a:r>
            <a:r>
              <a:rPr lang="de-DE" dirty="0" err="1">
                <a:latin typeface="Calibri" panose="020F0502020204030204" pitchFamily="34" charset="0"/>
              </a:rPr>
              <a:t>Elsaid</a:t>
            </a:r>
            <a:r>
              <a:rPr lang="de-DE" dirty="0">
                <a:latin typeface="Calibri" panose="020F0502020204030204" pitchFamily="34" charset="0"/>
              </a:rPr>
              <a:t> Ibrahim</a:t>
            </a:r>
          </a:p>
        </p:txBody>
      </p:sp>
    </p:spTree>
    <p:extLst>
      <p:ext uri="{BB962C8B-B14F-4D97-AF65-F5344CB8AC3E}">
        <p14:creationId xmlns:p14="http://schemas.microsoft.com/office/powerpoint/2010/main" val="122888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288000" y="1052736"/>
                <a:ext cx="8568000" cy="5184576"/>
              </a:xfrm>
            </p:spPr>
            <p:txBody>
              <a:bodyPr/>
              <a:lstStyle/>
              <a:p>
                <a:r>
                  <a:rPr lang="en-US" sz="1600" dirty="0"/>
                  <a:t>Number of successful and collided slots before collision: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/>
                          </a:rPr>
                          <m:t>𝑁</m:t>
                        </m:r>
                        <m:r>
                          <a:rPr lang="de-DE" sz="1600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600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de-DE" sz="1600" i="1">
                            <a:latin typeface="Cambria Math"/>
                          </a:rPr>
                          <m:t>(1−</m:t>
                        </m:r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e-DE" sz="1600" i="1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/>
                          </a:rPr>
                          <m:t>𝑁</m:t>
                        </m:r>
                        <m:r>
                          <a:rPr lang="de-DE" sz="1600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600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de-DE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600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de-DE" sz="1600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de-DE" sz="1600" i="1">
                                <a:latin typeface="Cambria Math"/>
                              </a:rPr>
                              <m:t>1−</m:t>
                            </m:r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600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/>
                          </a:rPr>
                          <m:t>𝑁</m:t>
                        </m:r>
                        <m:r>
                          <a:rPr lang="de-DE" sz="1600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600" i="1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de-DE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600" i="1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endParaRPr lang="de-DE" sz="1600" dirty="0"/>
              </a:p>
              <a:p>
                <a:pPr marL="180975" lvl="1" indent="0">
                  <a:buNone/>
                </a:pPr>
                <a:r>
                  <a:rPr lang="en-US" sz="1600" dirty="0"/>
                  <a:t>Where:</a:t>
                </a:r>
                <a:endParaRPr lang="en-US" sz="140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  <a:p>
                <a:pPr lvl="2"/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1400" dirty="0"/>
                  <a:t> is the collision recovery probability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/>
                          </a:rPr>
                          <m:t>𝑁</m:t>
                        </m:r>
                        <m:r>
                          <a:rPr lang="de-DE" sz="1400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400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/>
                          </a:rPr>
                          <m:t>𝑁</m:t>
                        </m:r>
                        <m:r>
                          <a:rPr lang="de-DE" sz="1400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dirty="0"/>
                  <a:t>,</a:t>
                </a:r>
                <a:r>
                  <a:rPr lang="pt-B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/>
                          </a:rPr>
                          <m:t>𝑁</m:t>
                        </m:r>
                        <m:r>
                          <a:rPr lang="de-DE" sz="1400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400" b="0" i="1" smtClean="0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400" dirty="0"/>
                  <a:t> are the number of successful,</a:t>
                </a:r>
                <a:br>
                  <a:rPr lang="en-US" sz="1400" dirty="0"/>
                </a:br>
                <a:r>
                  <a:rPr lang="en-US" sz="1400" dirty="0"/>
                  <a:t>collided, and empty slots </a:t>
                </a:r>
                <a:r>
                  <a:rPr lang="en-US" sz="1400" dirty="0">
                    <a:solidFill>
                      <a:srgbClr val="C00000"/>
                    </a:solidFill>
                  </a:rPr>
                  <a:t>before</a:t>
                </a:r>
                <a:r>
                  <a:rPr lang="en-US" sz="1400" dirty="0"/>
                  <a:t> collision</a:t>
                </a:r>
                <a:br>
                  <a:rPr lang="en-US" sz="1400" dirty="0"/>
                </a:br>
                <a:r>
                  <a:rPr lang="en-US" sz="1400" dirty="0"/>
                  <a:t>recovery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400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400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dirty="0"/>
                  <a:t>,</a:t>
                </a:r>
                <a:r>
                  <a:rPr lang="pt-B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400" i="1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400" dirty="0"/>
                  <a:t> are the number of successful,</a:t>
                </a:r>
                <a:br>
                  <a:rPr lang="en-US" sz="1400" dirty="0"/>
                </a:br>
                <a:r>
                  <a:rPr lang="en-US" sz="1400" dirty="0"/>
                  <a:t>collided, and empty slots </a:t>
                </a:r>
                <a:r>
                  <a:rPr lang="en-US" sz="1400" dirty="0">
                    <a:solidFill>
                      <a:srgbClr val="C00000"/>
                    </a:solidFill>
                  </a:rPr>
                  <a:t>after</a:t>
                </a:r>
                <a:r>
                  <a:rPr lang="en-US" sz="1400" dirty="0"/>
                  <a:t> collision</a:t>
                </a:r>
                <a:br>
                  <a:rPr lang="en-US" sz="1400" dirty="0"/>
                </a:br>
                <a:r>
                  <a:rPr lang="en-US" sz="1400" dirty="0"/>
                  <a:t>recovery</a:t>
                </a:r>
                <a:br>
                  <a:rPr lang="en-US" sz="1600" dirty="0"/>
                </a:br>
                <a:endParaRPr lang="en-US" sz="1600" dirty="0"/>
              </a:p>
              <a:p>
                <a:endParaRPr lang="de-DE" sz="1600" dirty="0"/>
              </a:p>
              <a:p>
                <a:pPr lvl="1"/>
                <a:endParaRPr lang="en-US" sz="1600" dirty="0"/>
              </a:p>
              <a:p>
                <a:pPr marL="361950" lvl="2" indent="0">
                  <a:buNone/>
                </a:pPr>
                <a:endParaRPr lang="en-US" sz="1600" dirty="0"/>
              </a:p>
              <a:p>
                <a:pPr marL="0" indent="0">
                  <a:spcBef>
                    <a:spcPct val="0"/>
                  </a:spcBef>
                  <a:spcAft>
                    <a:spcPct val="0"/>
                  </a:spcAft>
                  <a:buNone/>
                </a:pPr>
                <a:br>
                  <a:rPr lang="en-US" sz="1600" dirty="0"/>
                </a:br>
                <a:br>
                  <a:rPr lang="en-US" sz="1600" dirty="0"/>
                </a:br>
                <a:br>
                  <a:rPr lang="en-US" sz="1600" dirty="0"/>
                </a:br>
                <a:br>
                  <a:rPr lang="en-US" sz="1600" dirty="0"/>
                </a:br>
                <a:endParaRPr lang="en-US" sz="1100" b="1" dirty="0"/>
              </a:p>
            </p:txBody>
          </p:sp>
        </mc:Choice>
        <mc:Fallback xmlns="">
          <p:sp>
            <p:nvSpPr>
              <p:cNvPr id="15" name="Text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288000" y="1052736"/>
                <a:ext cx="8568000" cy="5184576"/>
              </a:xfrm>
              <a:blipFill rotWithShape="1">
                <a:blip r:embed="rId3"/>
                <a:stretch>
                  <a:fillRect l="-213" t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sz="2800" dirty="0"/>
              <a:t>Proposed Number of Tags Estimation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hteck 35"/>
              <p:cNvSpPr/>
              <p:nvPr/>
            </p:nvSpPr>
            <p:spPr>
              <a:xfrm>
                <a:off x="6108021" y="2564904"/>
                <a:ext cx="2592288" cy="79208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PHY Layer</a:t>
                </a:r>
              </a:p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With CR probability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endParaRPr lang="en-US" sz="18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" name="Rechteck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021" y="2564904"/>
                <a:ext cx="2592288" cy="792088"/>
              </a:xfrm>
              <a:prstGeom prst="rect">
                <a:avLst/>
              </a:prstGeom>
              <a:blipFill rotWithShape="1">
                <a:blip r:embed="rId4"/>
                <a:stretch>
                  <a:fillRect b="-7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 36"/>
              <p:cNvSpPr/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𝑒𝑠𝑡</m:t>
                          </m:r>
                        </m:sub>
                      </m:sSub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  <m:r>
                        <a:rPr lang="de-DE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pt-B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pt-B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7" name="Rechteck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Pfeil nach unten 64"/>
          <p:cNvSpPr/>
          <p:nvPr/>
        </p:nvSpPr>
        <p:spPr>
          <a:xfrm rot="10800000">
            <a:off x="7260149" y="213285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/>
              <p:cNvSpPr txBox="1"/>
              <p:nvPr/>
            </p:nvSpPr>
            <p:spPr>
              <a:xfrm>
                <a:off x="7387046" y="2204864"/>
                <a:ext cx="1189556" cy="584775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𝑠</m:t>
                        </m:r>
                      </m:sub>
                    </m:sSub>
                    <m:r>
                      <m:rPr>
                        <m:nor/>
                      </m:rPr>
                      <a:rPr lang="en-US" sz="1600" b="0" i="1" dirty="0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 </m:t>
                    </m:r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4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de-DE" sz="14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𝐸</m:t>
                        </m:r>
                      </m:sub>
                    </m:sSub>
                    <m:r>
                      <a:rPr lang="de-DE" sz="14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</m:t>
                    </m:r>
                    <m:r>
                      <a:rPr lang="en-US" sz="14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𝛼</m:t>
                    </m:r>
                  </m:oMath>
                </a14:m>
                <a:endParaRPr lang="en-US" sz="14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  <a:p>
                <a:endParaRPr lang="en-US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046" y="2204864"/>
                <a:ext cx="1189556" cy="584775"/>
              </a:xfrm>
              <a:prstGeom prst="rect">
                <a:avLst/>
              </a:prstGeom>
              <a:blipFill rotWithShape="1">
                <a:blip r:embed="rId6"/>
                <a:stretch>
                  <a:fillRect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feil nach unten 7"/>
          <p:cNvSpPr/>
          <p:nvPr/>
        </p:nvSpPr>
        <p:spPr>
          <a:xfrm rot="10800000">
            <a:off x="7252198" y="338039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7456102" y="3627778"/>
                <a:ext cx="1347420" cy="36933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8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m:rPr>
                        <m:nor/>
                      </m:rPr>
                      <a:rPr lang="en-US" sz="1800" b="0" i="1" dirty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pt-BR" sz="18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8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800" b="0" i="1" dirty="0">
                    <a:solidFill>
                      <a:srgbClr val="C00000"/>
                    </a:solidFill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de-DE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102" y="3627778"/>
                <a:ext cx="134742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15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br>
              <a:rPr lang="en-AU" dirty="0"/>
            </a:br>
            <a:r>
              <a:rPr lang="en-AU" dirty="0"/>
              <a:t>Proposed CR Aware </a:t>
            </a:r>
            <a:r>
              <a:rPr lang="en-US" dirty="0"/>
              <a:t>Maximum Likelihood Tag Estimation</a:t>
            </a:r>
            <a:br>
              <a:rPr lang="en-AU" dirty="0"/>
            </a:b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288000" y="1052736"/>
                <a:ext cx="8856000" cy="5184576"/>
              </a:xfrm>
            </p:spPr>
            <p:txBody>
              <a:bodyPr/>
              <a:lstStyle/>
              <a:p>
                <a:r>
                  <a:rPr lang="en-GB" sz="1600" dirty="0"/>
                  <a:t>Proposed </a:t>
                </a:r>
                <a:r>
                  <a:rPr lang="en-US" sz="1600" dirty="0"/>
                  <a:t>a posteriori distribution: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 dirty="0">
                            <a:latin typeface="Cambria Math"/>
                          </a:rPr>
                          <m:t>𝑛</m:t>
                        </m:r>
                        <m:r>
                          <a:rPr lang="de-DE" sz="1600" i="1" dirty="0">
                            <a:latin typeface="Cambria Math"/>
                          </a:rPr>
                          <m:t>\</m:t>
                        </m:r>
                        <m:sSub>
                          <m:sSubPr>
                            <m:ctrlPr>
                              <a:rPr lang="pt-B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dirty="0">
                                <a:latin typeface="Cambria Math"/>
                              </a:rPr>
                              <m:t>𝐿</m:t>
                            </m:r>
                            <m:r>
                              <a:rPr lang="de-DE" sz="1600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de-DE" sz="1600" i="1" dirty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dirty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sSub>
                          <m:sSubPr>
                            <m:ctrlPr>
                              <a:rPr lang="pt-B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dirty="0">
                                <a:latin typeface="Cambria Math"/>
                              </a:rPr>
                              <m:t>, </m:t>
                            </m:r>
                            <m:r>
                              <a:rPr lang="de-DE" sz="1600" i="1" dirty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dirty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dirty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 dirty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de-DE" sz="1600" i="1" dirty="0">
                            <a:latin typeface="Cambria Math"/>
                          </a:rPr>
                          <m:t>,</m:t>
                        </m:r>
                        <m:r>
                          <a:rPr lang="pt-BR" sz="1600" i="1" dirty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de-DE" sz="1600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600" b="0" i="1" dirty="0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de-DE" sz="1600" b="0" i="1" dirty="0" smtClean="0">
                                    <a:latin typeface="Cambria Math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dirty="0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de-DE" sz="1600" b="0" i="1" baseline="30000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de-DE" sz="1600" b="0" i="1" dirty="0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600" b="0" i="1" dirty="0" smtClean="0">
                            <a:latin typeface="Cambria Math"/>
                          </a:rPr>
                          <m:t>−</m:t>
                        </m:r>
                        <m:r>
                          <a:rPr lang="de-DE" sz="1600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de-DE" sz="1600" i="1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i="1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de-DE" sz="1600" i="1">
                                        <a:latin typeface="Cambria Math"/>
                                      </a:rPr>
                                      <m:t>𝐿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de-DE" sz="1600" b="0" i="1" smtClean="0">
                                <a:latin typeface="Cambria Math"/>
                              </a:rPr>
                              <m:t>−1−</m:t>
                            </m:r>
                            <m:f>
                              <m:f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6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de-DE" sz="1600" i="1">
                                    <a:latin typeface="Cambria Math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pt-B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dirty="0">
                                <a:latin typeface="Cambria Math"/>
                              </a:rPr>
                              <m:t>𝑁</m:t>
                            </m:r>
                            <m:r>
                              <a:rPr lang="de-DE" sz="1600" b="0" i="1" baseline="30000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de-DE" sz="1600" i="1" dirty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sz="1600" dirty="0"/>
                  <a:t> </a:t>
                </a:r>
              </a:p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/>
              </a:p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e-DE" sz="1600" b="0" i="1" dirty="0" smtClean="0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sz="1600" dirty="0"/>
                  <a:t>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dirty="0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i="1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pt-BR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 dirty="0">
                                <a:latin typeface="Cambria Math"/>
                              </a:rPr>
                              <m:t>𝑛</m:t>
                            </m:r>
                            <m:r>
                              <a:rPr lang="de-DE" sz="1600" i="1" dirty="0">
                                <a:latin typeface="Cambria Math"/>
                              </a:rPr>
                              <m:t>\</m:t>
                            </m:r>
                            <m:sSub>
                              <m:sSubPr>
                                <m:ctrlPr>
                                  <a:rPr lang="pt-BR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 dirty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de-DE" sz="1600" i="1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600" i="1" dirty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600" i="1" dirty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de-DE" sz="1600" i="1" dirty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600" i="1" dirty="0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de-DE" sz="1600" i="1" dirty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 dirty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600" i="1" dirty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de-DE" sz="1600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pt-BR" sz="1600" i="1" dirty="0">
                                <a:latin typeface="Cambria Math"/>
                              </a:rPr>
                              <m:t>𝛼</m:t>
                            </m:r>
                          </m:e>
                        </m:d>
                      </m:num>
                      <m:den>
                        <m:r>
                          <a:rPr lang="en-US" sz="1600" i="1" dirty="0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de-DE" sz="1600" b="0" i="1" dirty="0" smtClean="0">
                        <a:latin typeface="Cambria Math"/>
                      </a:rPr>
                      <m:t>=0</m:t>
                    </m:r>
                  </m:oMath>
                </a14:m>
                <a:endParaRPr lang="en-US" sz="1600" dirty="0"/>
              </a:p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/>
              </a:p>
              <a:p>
                <a:r>
                  <a:rPr lang="de-DE" sz="1600" dirty="0"/>
                  <a:t>After</a:t>
                </a:r>
                <a:r>
                  <a:rPr lang="de-DE" sz="1600" i="1" dirty="0"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cs typeface="Calibri" panose="020F0502020204030204" pitchFamily="34" charset="0"/>
                  </a:rPr>
                  <a:t>simplifications</a:t>
                </a:r>
                <a:r>
                  <a:rPr lang="de-DE" sz="1600" dirty="0">
                    <a:cs typeface="Calibri" panose="020F0502020204030204" pitchFamily="34" charset="0"/>
                  </a:rPr>
                  <a:t>:</a:t>
                </a:r>
                <a:endParaRPr lang="de-DE" sz="1600" i="1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 i="1" dirty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400" i="1" dirty="0">
                                  <a:latin typeface="Cambria Math"/>
                                </a:rPr>
                                <m:t>120</m:t>
                              </m:r>
                            </m:den>
                          </m:f>
                          <m:d>
                            <m:dPr>
                              <m:ctrlP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i="1" dirty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de-DE" sz="1400" i="1" dirty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p>
                        <m:sSupPr>
                          <m:ctrlPr>
                            <a:rPr lang="de-DE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de-DE" sz="1400" i="1" dirty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de-DE" sz="1400" i="1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e-DE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i="1" dirty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de-DE" sz="1400" i="1" dirty="0">
                              <a:latin typeface="Cambria Math"/>
                            </a:rPr>
                            <m:t>24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 dirty="0">
                              <a:latin typeface="Cambria Math"/>
                            </a:rPr>
                            <m:t>𝐿</m:t>
                          </m:r>
                          <m:r>
                            <a:rPr lang="de-DE" sz="1400" i="1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1400" i="1" dirty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sz="1400" i="1" dirty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baseline="3000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i="1" dirty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de-DE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de-DE" sz="1400" i="1" dirty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de-DE" sz="1400" i="1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e-DE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 dirty="0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de-DE" sz="14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400" i="1" dirty="0">
                              <a:latin typeface="Cambria Math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 dirty="0">
                              <a:latin typeface="Cambria Math"/>
                            </a:rPr>
                            <m:t>𝐿</m:t>
                          </m:r>
                          <m:r>
                            <a:rPr lang="de-DE" sz="1400" i="1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1400" i="1" dirty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sz="1400" i="1" dirty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baseline="3000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i="1" dirty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de-DE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de-DE" sz="1400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1400" i="1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de-DE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 dirty="0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de-DE" sz="1400" i="1" dirty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de-DE" sz="14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 dirty="0">
                              <a:latin typeface="Cambria Math"/>
                            </a:rPr>
                            <m:t>𝐿</m:t>
                          </m:r>
                          <m:r>
                            <a:rPr lang="de-DE" sz="1400" i="1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1400" i="1" dirty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sz="1400" i="1" dirty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baseline="3000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i="1" dirty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de-DE" sz="1400" i="1" dirty="0">
                          <a:latin typeface="Cambria Math"/>
                        </a:rPr>
                        <m:t>𝑛</m:t>
                      </m:r>
                      <m:r>
                        <a:rPr lang="de-DE" sz="1400" i="1" dirty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de-DE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 dirty="0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de-DE" sz="1400" i="1" dirty="0">
                              <a:latin typeface="Cambria Math"/>
                            </a:rPr>
                            <m:t>4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de-DE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sz="1400" i="1" dirty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de-DE" sz="1400" i="1" dirty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de-DE" sz="1400" i="1" baseline="30000" dirty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DE" sz="1400" i="1" dirty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400" b="0" i="1" dirty="0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de-DE" sz="1400" i="1" dirty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  <a:p>
                <a:pPr marL="0" indent="0">
                  <a:buNone/>
                </a:pPr>
                <a:endParaRPr lang="en-GB" sz="1600" dirty="0"/>
              </a:p>
              <a:p>
                <a:pPr marL="0" indent="0">
                  <a:buNone/>
                </a:pPr>
                <a:endParaRPr lang="en-GB" sz="1600" dirty="0"/>
              </a:p>
              <a:p>
                <a:r>
                  <a:rPr lang="en-US" sz="1600" dirty="0"/>
                  <a:t>Using Descartes’ rules of sign: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e-DE" sz="1600" i="1" dirty="0">
                            <a:latin typeface="Cambria Math"/>
                          </a:rPr>
                          <m:t>𝑒𝑠𝑡</m:t>
                        </m:r>
                      </m:sub>
                    </m:sSub>
                    <m:r>
                      <a:rPr lang="de-DE" sz="1600" i="1" dirty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de-DE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 dirty="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de-DE" sz="1600" i="1" dirty="0">
                            <a:latin typeface="Cambria Math"/>
                          </a:rPr>
                          <m:t>4</m:t>
                        </m:r>
                        <m:r>
                          <a:rPr lang="de-DE" sz="1600" i="1" dirty="0"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de-DE" sz="1600" i="1" dirty="0">
                        <a:latin typeface="Cambria Math"/>
                      </a:rPr>
                      <m:t>−</m:t>
                    </m:r>
                    <m:r>
                      <a:rPr lang="de-DE" sz="1600" i="1" dirty="0">
                        <a:latin typeface="Cambria Math"/>
                      </a:rPr>
                      <m:t>𝑆</m:t>
                    </m:r>
                    <m:r>
                      <a:rPr lang="de-DE" sz="1600" i="1" dirty="0">
                        <a:latin typeface="Cambria Math"/>
                      </a:rPr>
                      <m:t>+0.5</m:t>
                    </m:r>
                    <m:rad>
                      <m:radPr>
                        <m:degHide m:val="on"/>
                        <m:ctrlPr>
                          <a:rPr lang="de-DE" sz="16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600" i="1" dirty="0">
                            <a:latin typeface="Cambria Math"/>
                          </a:rPr>
                          <m:t>−4</m:t>
                        </m:r>
                        <m:sSup>
                          <m:sSup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 dirty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16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e-DE" sz="1600" i="1" dirty="0">
                            <a:latin typeface="Cambria Math"/>
                          </a:rPr>
                          <m:t>−2</m:t>
                        </m:r>
                        <m:r>
                          <a:rPr lang="de-DE" sz="1600" i="1" dirty="0">
                            <a:latin typeface="Cambria Math"/>
                          </a:rPr>
                          <m:t>𝑃</m:t>
                        </m:r>
                        <m:r>
                          <a:rPr lang="de-DE" sz="1600" i="1" dirty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 dirty="0">
                                <a:latin typeface="Cambria Math"/>
                              </a:rPr>
                              <m:t>𝑞</m:t>
                            </m:r>
                          </m:num>
                          <m:den>
                            <m:r>
                              <a:rPr lang="de-DE" sz="1600" i="1" dirty="0">
                                <a:latin typeface="Cambria Math"/>
                              </a:rPr>
                              <m:t>𝑆</m:t>
                            </m:r>
                          </m:den>
                        </m:f>
                      </m:e>
                    </m:rad>
                  </m:oMath>
                </a14:m>
                <a:r>
                  <a:rPr lang="en-GB" sz="1600" dirty="0"/>
                  <a:t>		</a:t>
                </a:r>
                <a:endParaRPr lang="en-US" sz="1600" dirty="0"/>
              </a:p>
              <a:p>
                <a:pPr marL="0" indent="0">
                  <a:spcBef>
                    <a:spcPct val="0"/>
                  </a:spcBef>
                  <a:spcAft>
                    <a:spcPct val="0"/>
                  </a:spcAft>
                  <a:buNone/>
                </a:pPr>
                <a:br>
                  <a:rPr lang="en-US" sz="1600" dirty="0"/>
                </a:br>
                <a:br>
                  <a:rPr lang="en-US" sz="1600" dirty="0"/>
                </a:br>
                <a:br>
                  <a:rPr lang="en-US" sz="1600" dirty="0"/>
                </a:br>
                <a:br>
                  <a:rPr lang="en-US" sz="1600" dirty="0"/>
                </a:br>
                <a:endParaRPr lang="en-US" sz="1100" b="1" dirty="0"/>
              </a:p>
            </p:txBody>
          </p:sp>
        </mc:Choice>
        <mc:Fallback xmlns="">
          <p:sp>
            <p:nvSpPr>
              <p:cNvPr id="3" name="Text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288000" y="1052736"/>
                <a:ext cx="8856000" cy="5184576"/>
              </a:xfrm>
              <a:blipFill rotWithShape="1">
                <a:blip r:embed="rId3"/>
                <a:stretch>
                  <a:fillRect l="-206" t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feil nach rechts 11"/>
          <p:cNvSpPr/>
          <p:nvPr/>
        </p:nvSpPr>
        <p:spPr>
          <a:xfrm>
            <a:off x="1331640" y="2301174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pieren 6"/>
          <p:cNvGrpSpPr/>
          <p:nvPr/>
        </p:nvGrpSpPr>
        <p:grpSpPr>
          <a:xfrm>
            <a:off x="6444208" y="3993897"/>
            <a:ext cx="2470644" cy="2243415"/>
            <a:chOff x="6372200" y="3429000"/>
            <a:chExt cx="2688642" cy="2520280"/>
          </a:xfrm>
        </p:grpSpPr>
        <p:sp>
          <p:nvSpPr>
            <p:cNvPr id="8" name="Abgerundetes Rechteck 7"/>
            <p:cNvSpPr/>
            <p:nvPr/>
          </p:nvSpPr>
          <p:spPr>
            <a:xfrm>
              <a:off x="6372200" y="3429000"/>
              <a:ext cx="2664296" cy="2520280"/>
            </a:xfrm>
            <a:prstGeom prst="roundRect">
              <a:avLst/>
            </a:prstGeom>
            <a:solidFill>
              <a:srgbClr val="FFFFCC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6409495" y="3586478"/>
                  <a:ext cx="2651347" cy="2231736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0" u="sng" dirty="0"/>
                    <a:t>Where:</a:t>
                  </a:r>
                </a:p>
                <a:p>
                  <a:endParaRPr lang="en-US" sz="11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𝑃</m:t>
                      </m:r>
                      <m:r>
                        <a:rPr lang="de-DE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100" b="0" i="1" smtClean="0">
                              <a:latin typeface="Cambria Math"/>
                            </a:rPr>
                            <m:t>8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𝑎𝑐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−3</m:t>
                          </m:r>
                          <m:sSup>
                            <m:sSup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100" b="0" i="1" smtClean="0">
                              <a:latin typeface="Cambria Math"/>
                            </a:rPr>
                            <m:t>8</m:t>
                          </m:r>
                          <m:sSup>
                            <m:sSup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endParaRPr lang="de-DE" sz="11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𝑞</m:t>
                      </m:r>
                      <m:r>
                        <a:rPr lang="de-DE" sz="11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1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100" b="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de-DE" sz="1100" b="0" i="1" smtClean="0">
                              <a:latin typeface="Cambria Math"/>
                            </a:rPr>
                            <m:t>−4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𝑎𝑏𝑐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+8</m:t>
                          </m:r>
                          <m:sSup>
                            <m:sSup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de-DE" sz="1100" b="0" i="1">
                              <a:latin typeface="Cambria Math"/>
                            </a:rPr>
                            <m:t>8</m:t>
                          </m:r>
                          <m:sSup>
                            <m:sSupPr>
                              <m:ctrlPr>
                                <a:rPr lang="de-DE" sz="11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100" b="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a14:m>
                  <a:endParaRPr lang="en-US" sz="11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𝑆</m:t>
                      </m:r>
                      <m:r>
                        <a:rPr lang="de-DE" sz="1100" b="0" i="1">
                          <a:latin typeface="Cambria Math"/>
                        </a:rPr>
                        <m:t>=</m:t>
                      </m:r>
                      <m:r>
                        <a:rPr lang="de-DE" sz="1100" b="0" i="0" smtClean="0">
                          <a:latin typeface="Cambria Math"/>
                        </a:rPr>
                        <m:t>0.5</m:t>
                      </m:r>
                      <m:rad>
                        <m:radPr>
                          <m:degHide m:val="on"/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sz="11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de-DE" sz="11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de-DE" sz="11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1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1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de-DE" sz="1100" b="0" i="1" smtClean="0"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  <m:d>
                            <m:d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de-DE" sz="1100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100" b="0" i="1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de-DE" sz="11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de-DE" sz="1100" b="0" i="1" smtClean="0">
                                      <a:latin typeface="Cambria Math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a14:m>
                  <a:endParaRPr lang="de-DE" sz="11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𝑄</m:t>
                      </m:r>
                      <m:r>
                        <a:rPr lang="de-DE" sz="11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de-DE" sz="1100" b="0" i="1" smtClean="0">
                              <a:latin typeface="Cambria Math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1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sz="11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100" b="0" i="1" smtClean="0">
                                  <a:latin typeface="Cambria Math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de-DE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de-DE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100" b="0" i="1" smtClean="0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de-DE" sz="1100" b="0" i="1" baseline="30000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de-DE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/>
                                  </m:sSubSup>
                                  <m:r>
                                    <a:rPr lang="de-DE" sz="1100" b="0" i="1" smtClean="0">
                                      <a:latin typeface="Cambria Math"/>
                                    </a:rPr>
                                    <m:t>−4</m:t>
                                  </m:r>
                                  <m:sSubSup>
                                    <m:sSubSupPr>
                                      <m:ctrlPr>
                                        <a:rPr lang="de-DE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100" b="0" i="1" smtClean="0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de-DE" sz="1100" b="0" i="1" baseline="30000" smtClean="0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e>
                                    <m:sub>
                                      <m:r>
                                        <a:rPr lang="de-DE" sz="11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/>
                                  </m:sSubSup>
                                </m:e>
                              </m:rad>
                            </m:num>
                            <m:den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a14:m>
                  <a:endParaRPr lang="en-US" sz="11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de-DE" sz="11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1100" b="0" i="1" smtClean="0">
                          <a:latin typeface="Cambria Math"/>
                        </a:rPr>
                        <m:t>−3</m:t>
                      </m:r>
                      <m:r>
                        <a:rPr lang="de-DE" sz="1100" b="0" i="1" smtClean="0">
                          <a:latin typeface="Cambria Math"/>
                        </a:rPr>
                        <m:t>𝑏𝑑</m:t>
                      </m:r>
                      <m:r>
                        <a:rPr lang="de-DE" sz="1100" b="0" i="1" smtClean="0">
                          <a:latin typeface="Cambria Math"/>
                        </a:rPr>
                        <m:t>+12</m:t>
                      </m:r>
                      <m:r>
                        <a:rPr lang="de-DE" sz="1100" b="0" i="1" smtClean="0">
                          <a:latin typeface="Cambria Math"/>
                        </a:rPr>
                        <m:t>𝑎𝑒</m:t>
                      </m:r>
                    </m:oMath>
                  </a14:m>
                  <a:endParaRPr lang="de-DE" sz="11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b="0" i="1" smtClean="0">
                              <a:latin typeface="Cambria Math"/>
                            </a:rPr>
                            <m:t>2</m:t>
                          </m:r>
                          <m:r>
                            <a:rPr lang="de-DE" sz="1100" b="0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de-DE" sz="11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de-DE" sz="1100" b="0" i="1">
                          <a:latin typeface="Cambria Math"/>
                        </a:rPr>
                        <m:t>−</m:t>
                      </m:r>
                      <m:r>
                        <a:rPr lang="de-DE" sz="1100" b="0" i="1" smtClean="0">
                          <a:latin typeface="Cambria Math"/>
                        </a:rPr>
                        <m:t>9</m:t>
                      </m:r>
                      <m:r>
                        <a:rPr lang="de-DE" sz="1100" b="0" i="1" smtClean="0">
                          <a:latin typeface="Cambria Math"/>
                        </a:rPr>
                        <m:t>𝑏𝑐𝑑</m:t>
                      </m:r>
                      <m:r>
                        <a:rPr lang="de-DE" sz="1100" b="0" i="1">
                          <a:latin typeface="Cambria Math"/>
                        </a:rPr>
                        <m:t>+27</m:t>
                      </m:r>
                      <m:r>
                        <a:rPr lang="de-DE" sz="1100" b="0" i="1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de-DE" sz="11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1100" b="0" i="1" smtClean="0">
                          <a:latin typeface="Cambria Math"/>
                        </a:rPr>
                        <m:t>−72</m:t>
                      </m:r>
                      <m:r>
                        <a:rPr lang="de-DE" sz="1100" b="0" i="1" smtClean="0">
                          <a:latin typeface="Cambria Math"/>
                        </a:rPr>
                        <m:t>𝑎𝑐𝑒</m:t>
                      </m:r>
                    </m:oMath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9495" y="3586478"/>
                  <a:ext cx="2651347" cy="223173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307" b="-9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Geschweifte Klammer rechts 12"/>
          <p:cNvSpPr/>
          <p:nvPr/>
        </p:nvSpPr>
        <p:spPr>
          <a:xfrm rot="5400000">
            <a:off x="863588" y="3150303"/>
            <a:ext cx="216024" cy="1152128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eschweifte Klammer rechts 13"/>
          <p:cNvSpPr/>
          <p:nvPr/>
        </p:nvSpPr>
        <p:spPr>
          <a:xfrm rot="5400000">
            <a:off x="2555776" y="3058642"/>
            <a:ext cx="216024" cy="1368152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eschweifte Klammer rechts 14"/>
          <p:cNvSpPr/>
          <p:nvPr/>
        </p:nvSpPr>
        <p:spPr>
          <a:xfrm rot="5400000">
            <a:off x="4347800" y="3050466"/>
            <a:ext cx="232375" cy="1368152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eschweifte Klammer rechts 15"/>
          <p:cNvSpPr/>
          <p:nvPr/>
        </p:nvSpPr>
        <p:spPr>
          <a:xfrm rot="5400000">
            <a:off x="6156176" y="3042291"/>
            <a:ext cx="216024" cy="1368152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eschweifte Klammer rechts 16"/>
          <p:cNvSpPr/>
          <p:nvPr/>
        </p:nvSpPr>
        <p:spPr>
          <a:xfrm rot="5400000">
            <a:off x="7748527" y="3178132"/>
            <a:ext cx="199673" cy="1080120"/>
          </a:xfrm>
          <a:prstGeom prst="righ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811682" y="3722167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82" y="3722167"/>
                <a:ext cx="288032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2507621" y="3738518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621" y="3738518"/>
                <a:ext cx="288032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316221" y="3730118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221" y="3730118"/>
                <a:ext cx="288032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6116421" y="3706265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421" y="3706265"/>
                <a:ext cx="288032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7700148" y="3690363"/>
                <a:ext cx="28803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148" y="3690363"/>
                <a:ext cx="288032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bgerundetes Rechteck 3"/>
          <p:cNvSpPr/>
          <p:nvPr/>
        </p:nvSpPr>
        <p:spPr>
          <a:xfrm>
            <a:off x="347381" y="4708793"/>
            <a:ext cx="3456383" cy="5924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4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br>
              <a:rPr lang="en-AU" dirty="0"/>
            </a:br>
            <a:r>
              <a:rPr lang="en-AU" dirty="0"/>
              <a:t>Proposed CR Aware </a:t>
            </a:r>
            <a:r>
              <a:rPr lang="en-US" dirty="0"/>
              <a:t>Maximum Likelihood Tag Estimation</a:t>
            </a:r>
            <a:br>
              <a:rPr lang="en-AU" dirty="0"/>
            </a:b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288000" y="1052736"/>
                <a:ext cx="8532472" cy="5184576"/>
              </a:xfrm>
            </p:spPr>
            <p:txBody>
              <a:bodyPr/>
              <a:lstStyle/>
              <a:p>
                <a:r>
                  <a:rPr lang="en-US" sz="1600" dirty="0"/>
                  <a:t>Average percentage of estimation error comparison </a:t>
                </a:r>
              </a:p>
              <a:p>
                <a:pPr lvl="1"/>
                <a:r>
                  <a:rPr lang="en-US" sz="1600" dirty="0"/>
                  <a:t>Under collision recovery capability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𝛼</m:t>
                    </m:r>
                    <m:r>
                      <a:rPr lang="en-US" sz="1600" b="0" i="1" smtClean="0">
                        <a:latin typeface="Cambria Math"/>
                      </a:rPr>
                      <m:t>=0</m:t>
                    </m:r>
                    <m:r>
                      <a:rPr lang="de-DE" sz="1600" b="0" i="1" smtClean="0">
                        <a:latin typeface="Cambria Math"/>
                      </a:rPr>
                      <m:t>.7</m:t>
                    </m:r>
                  </m:oMath>
                </a14:m>
                <a:endParaRPr lang="en-US" sz="1600" i="1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/>
                  <a:t>				</a:t>
                </a:r>
              </a:p>
              <a:p>
                <a:endParaRPr lang="en-US" sz="1600" dirty="0"/>
              </a:p>
              <a:p>
                <a:pPr lvl="2"/>
                <a:endParaRPr lang="en-US" sz="1600" dirty="0"/>
              </a:p>
              <a:p>
                <a:pPr marL="180975" lvl="1" indent="0">
                  <a:buNone/>
                </a:pPr>
                <a:r>
                  <a:rPr lang="en-US" dirty="0"/>
                  <a:t>												</a:t>
                </a:r>
                <a:endParaRPr lang="en-US" sz="160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dirty="0"/>
              </a:p>
              <a:p>
                <a:pPr lvl="2"/>
                <a:endParaRPr lang="en-US" sz="1600" dirty="0"/>
              </a:p>
              <a:p>
                <a:pPr lvl="3"/>
                <a:endParaRPr lang="en-US" sz="1600" dirty="0"/>
              </a:p>
              <a:p>
                <a:pPr marL="683025" lvl="4"/>
                <a:endParaRPr lang="en-US" sz="1600" dirty="0"/>
              </a:p>
              <a:p>
                <a:pPr marL="0" indent="0">
                  <a:spcBef>
                    <a:spcPct val="0"/>
                  </a:spcBef>
                  <a:spcAft>
                    <a:spcPct val="0"/>
                  </a:spcAft>
                  <a:buNone/>
                </a:pPr>
                <a:br>
                  <a:rPr lang="en-US" sz="1600" dirty="0"/>
                </a:br>
                <a:br>
                  <a:rPr lang="en-US" sz="1600" dirty="0"/>
                </a:br>
                <a:br>
                  <a:rPr lang="en-US" sz="1600" dirty="0"/>
                </a:br>
                <a:br>
                  <a:rPr lang="en-US" sz="1600" dirty="0"/>
                </a:br>
                <a:endParaRPr lang="en-US" sz="1100" b="1" dirty="0"/>
              </a:p>
            </p:txBody>
          </p:sp>
        </mc:Choice>
        <mc:Fallback xmlns="">
          <p:sp>
            <p:nvSpPr>
              <p:cNvPr id="3" name="Text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288000" y="1052736"/>
                <a:ext cx="8532472" cy="5184576"/>
              </a:xfrm>
              <a:blipFill rotWithShape="1">
                <a:blip r:embed="rId3"/>
                <a:stretch>
                  <a:fillRect l="-214" t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88840"/>
            <a:ext cx="6981119" cy="419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63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Calibri" panose="020F0502020204030204" pitchFamily="34" charset="0"/>
              </a:rPr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88000" y="1988840"/>
            <a:ext cx="8568000" cy="391668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Proposed Cross (MAC-PHY) Layer Optimization (PhD Contribution)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Number of Tags Estimation Method</a:t>
            </a:r>
          </a:p>
          <a:p>
            <a:pPr marL="449263" lvl="1" indent="-268288">
              <a:lnSpc>
                <a:spcPct val="150000"/>
              </a:lnSpc>
            </a:pPr>
            <a:r>
              <a:rPr lang="en-US" dirty="0"/>
              <a:t>Frame Slotted ALOHA Frame Length</a:t>
            </a:r>
          </a:p>
          <a:p>
            <a:pPr marL="449263" lvl="1" indent="-268288">
              <a:lnSpc>
                <a:spcPct val="150000"/>
              </a:lnSpc>
            </a:pPr>
            <a:r>
              <a:rPr lang="en-US" dirty="0"/>
              <a:t>Adaptive Decision Collision Recovery System 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/>
              <a:t>PhD Summary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/>
              <a:t>Patents and Publications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/>
              <a:t>Time plan and future work</a:t>
            </a:r>
          </a:p>
          <a:p>
            <a:pPr marL="457200" lvl="1" indent="0">
              <a:buNone/>
            </a:pPr>
            <a:endParaRPr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268288" indent="-268288"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068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288000" y="1052736"/>
                <a:ext cx="8568000" cy="5184576"/>
              </a:xfrm>
            </p:spPr>
            <p:txBody>
              <a:bodyPr/>
              <a:lstStyle/>
              <a:p>
                <a:r>
                  <a:rPr lang="en-US" sz="1600" dirty="0"/>
                  <a:t>Reading efficiency: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𝑇𝐴</m:t>
                        </m:r>
                      </m:sub>
                    </m:sSub>
                    <m:r>
                      <a:rPr lang="de-DE" sz="1600" i="1">
                        <a:solidFill>
                          <a:srgbClr val="000364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sz="1600" i="1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endParaRPr lang="de-DE" sz="1600" i="1" dirty="0">
                  <a:solidFill>
                    <a:srgbClr val="000364"/>
                  </a:solidFill>
                  <a:latin typeface="Cambria Math"/>
                  <a:ea typeface="Cambria Math"/>
                </a:endParaRPr>
              </a:p>
              <a:p>
                <a:r>
                  <a:rPr lang="en-US" sz="1600" dirty="0"/>
                  <a:t>For optimum  frame length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de-DE" sz="1600" i="1" dirty="0">
                                <a:latin typeface="Cambria Math"/>
                                <a:ea typeface="Cambria Math"/>
                              </a:rPr>
                              <m:t>𝑇𝐴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i="1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  <m:r>
                      <a:rPr lang="de-DE" sz="1600" i="1">
                        <a:latin typeface="Cambria Math"/>
                      </a:rPr>
                      <m:t>=0</m:t>
                    </m:r>
                  </m:oMath>
                </a14:m>
                <a:endParaRPr lang="en-US" sz="160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1"/>
                <a:endParaRPr lang="de-DE" sz="1600" dirty="0">
                  <a:solidFill>
                    <a:srgbClr val="000364"/>
                  </a:solidFill>
                </a:endParaRPr>
              </a:p>
              <a:p>
                <a:pPr marL="180975" lvl="1" indent="0">
                  <a:buNone/>
                </a:pPr>
                <a:endParaRPr lang="en-US" sz="1600" dirty="0"/>
              </a:p>
              <a:p>
                <a:pPr marL="180975" lvl="1" indent="0">
                  <a:buNone/>
                </a:pPr>
                <a:r>
                  <a:rPr lang="en-US" sz="1600" dirty="0"/>
                  <a:t>where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sz="1600" dirty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de-DE" sz="1600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dirty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dirty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dirty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600" dirty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/>
                  <a:t>  is the slot duration constant</a:t>
                </a:r>
              </a:p>
              <a:p>
                <a:r>
                  <a:rPr lang="en-US" sz="1600" dirty="0"/>
                  <a:t>After simplifications: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600" i="1">
                                    <a:solidFill>
                                      <a:srgbClr val="00036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𝑇𝐴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1600" i="1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sz="16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de-DE" sz="1600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1600" i="1">
                                    <a:solidFill>
                                      <a:srgbClr val="000364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de-DE" sz="1600" i="1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𝑇𝐴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de-DE" sz="1600" i="1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de-DE" sz="1600" i="1">
                        <a:solidFill>
                          <a:srgbClr val="000364"/>
                        </a:solidFill>
                        <a:latin typeface="Cambria Math"/>
                        <a:ea typeface="Cambria Math"/>
                      </a:rPr>
                      <m:t>+0.5</m:t>
                    </m:r>
                    <m:d>
                      <m:dPr>
                        <m:ctrlPr>
                          <a:rPr lang="de-DE" sz="1600" i="1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de-DE" sz="1600" i="1">
                        <a:solidFill>
                          <a:srgbClr val="000364"/>
                        </a:solidFill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de-DE" sz="1600" dirty="0">
                  <a:solidFill>
                    <a:srgbClr val="000364"/>
                  </a:solidFill>
                  <a:ea typeface="Cambria Math"/>
                </a:endParaRPr>
              </a:p>
              <a:p>
                <a:r>
                  <a:rPr lang="en-US" sz="1600" dirty="0"/>
                  <a:t>After Solving the equation and rejecting the negative solution</a:t>
                </a:r>
              </a:p>
              <a:p>
                <a:pPr lvl="1"/>
                <a:r>
                  <a:rPr lang="en-US" sz="1600" dirty="0"/>
                  <a:t>Proposed optimum time aware frame length:</a:t>
                </a:r>
              </a:p>
              <a:p>
                <a:endParaRPr lang="de-DE" sz="1600" dirty="0"/>
              </a:p>
              <a:p>
                <a:pPr lvl="1"/>
                <a:endParaRPr lang="en-US" sz="1600" dirty="0"/>
              </a:p>
              <a:p>
                <a:pPr marL="361950" lvl="2" indent="0">
                  <a:buNone/>
                </a:pPr>
                <a:endParaRPr lang="en-US" sz="1600" dirty="0"/>
              </a:p>
              <a:p>
                <a:pPr marL="0" indent="0">
                  <a:spcBef>
                    <a:spcPct val="0"/>
                  </a:spcBef>
                  <a:spcAft>
                    <a:spcPct val="0"/>
                  </a:spcAft>
                  <a:buNone/>
                </a:pPr>
                <a:br>
                  <a:rPr lang="en-US" sz="1600" dirty="0"/>
                </a:br>
                <a:br>
                  <a:rPr lang="en-US" sz="1600" dirty="0"/>
                </a:br>
                <a:br>
                  <a:rPr lang="en-US" sz="1600" dirty="0"/>
                </a:br>
                <a:br>
                  <a:rPr lang="en-US" sz="1600" dirty="0"/>
                </a:br>
                <a:endParaRPr lang="en-US" sz="1100" b="1" dirty="0"/>
              </a:p>
            </p:txBody>
          </p:sp>
        </mc:Choice>
        <mc:Fallback xmlns="">
          <p:sp>
            <p:nvSpPr>
              <p:cNvPr id="15" name="Text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288000" y="1052736"/>
                <a:ext cx="8568000" cy="5184576"/>
              </a:xfrm>
              <a:blipFill rotWithShape="1">
                <a:blip r:embed="rId3"/>
                <a:stretch>
                  <a:fillRect l="-213" t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sz="2800" dirty="0"/>
              <a:t>Time Aware System</a:t>
            </a:r>
          </a:p>
        </p:txBody>
      </p:sp>
      <p:sp>
        <p:nvSpPr>
          <p:cNvPr id="36" name="Rechteck 35"/>
          <p:cNvSpPr/>
          <p:nvPr/>
        </p:nvSpPr>
        <p:spPr>
          <a:xfrm>
            <a:off x="6108021" y="2564904"/>
            <a:ext cx="2592288" cy="7920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 36"/>
              <p:cNvSpPr/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𝑜𝑝𝑡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pt-BR" sz="1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b="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7" name="Rechteck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Pfeil nach unten 64"/>
          <p:cNvSpPr/>
          <p:nvPr/>
        </p:nvSpPr>
        <p:spPr>
          <a:xfrm rot="10800000">
            <a:off x="7260149" y="213285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Abgerundetes Rechteck 7"/>
              <p:cNvSpPr/>
              <p:nvPr/>
            </p:nvSpPr>
            <p:spPr>
              <a:xfrm>
                <a:off x="1619672" y="2564904"/>
                <a:ext cx="3096344" cy="576064"/>
              </a:xfrm>
              <a:prstGeom prst="round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solidFill>
                                <a:srgbClr val="00036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>
                              <a:solidFill>
                                <a:srgbClr val="000364"/>
                              </a:solidFill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de-DE" sz="1400" b="0" i="1" smtClean="0">
                                  <a:solidFill>
                                    <a:srgbClr val="00036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 b="0" i="1" smtClean="0">
                                  <a:solidFill>
                                    <a:srgbClr val="000364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sz="1400" b="0" i="1" smtClean="0">
                                      <a:solidFill>
                                        <a:srgbClr val="000364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b="0" i="1" smtClean="0">
                                      <a:solidFill>
                                        <a:srgbClr val="00036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de-DE" sz="1400" b="0" i="1" smtClean="0">
                                      <a:solidFill>
                                        <a:srgbClr val="00036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𝑇𝐴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de-DE" sz="1400" b="0" i="1">
                          <a:solidFill>
                            <a:srgbClr val="000364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de-DE" sz="1400" b="0" i="1">
                              <a:solidFill>
                                <a:srgbClr val="00036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>
                              <a:solidFill>
                                <a:srgbClr val="000364"/>
                              </a:solidFill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de-DE" sz="1400" b="0" i="1">
                                  <a:solidFill>
                                    <a:srgbClr val="00036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>
                                  <a:solidFill>
                                    <a:srgbClr val="000364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sz="1400" b="0" i="1">
                                  <a:solidFill>
                                    <a:srgbClr val="000364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de-DE" sz="1400" b="0" i="1">
                              <a:solidFill>
                                <a:srgbClr val="0003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1400" b="0" i="1">
                                  <a:solidFill>
                                    <a:srgbClr val="00036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b="0" i="1">
                                  <a:solidFill>
                                    <a:srgbClr val="000364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de-DE" sz="1400" b="0" i="1">
                                      <a:solidFill>
                                        <a:srgbClr val="00036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b="0" i="1">
                                      <a:solidFill>
                                        <a:srgbClr val="000364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400" b="0" i="1">
                                          <a:solidFill>
                                            <a:srgbClr val="000364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b="0" i="1">
                                          <a:solidFill>
                                            <a:srgbClr val="000364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de-DE" sz="1400" b="0" i="1">
                                          <a:solidFill>
                                            <a:srgbClr val="000364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𝑇𝐴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sz="1400" b="0" i="1">
                              <a:solidFill>
                                <a:srgbClr val="000364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400" b="0" dirty="0">
                  <a:solidFill>
                    <a:srgbClr val="000364"/>
                  </a:solidFill>
                </a:endParaRPr>
              </a:p>
            </p:txBody>
          </p:sp>
        </mc:Choice>
        <mc:Fallback xmlns="">
          <p:sp>
            <p:nvSpPr>
              <p:cNvPr id="8" name="Abgerundetes 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564904"/>
                <a:ext cx="3096344" cy="576064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Abgerundetes Rechteck 8"/>
              <p:cNvSpPr/>
              <p:nvPr/>
            </p:nvSpPr>
            <p:spPr>
              <a:xfrm>
                <a:off x="2051720" y="5301208"/>
                <a:ext cx="2448272" cy="792088"/>
              </a:xfrm>
              <a:prstGeom prst="round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𝑇𝐴</m:t>
                          </m:r>
                        </m:sub>
                      </m:sSub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sz="1400" b="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Abgerundetes 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5301208"/>
                <a:ext cx="2448272" cy="792088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7627080" y="2204864"/>
                <a:ext cx="627800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,</a:t>
                </a:r>
                <a:r>
                  <a:rPr lang="pt-BR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endParaRPr lang="de-DE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080" y="2204864"/>
                <a:ext cx="627800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727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907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en-US" sz="1600" dirty="0">
                    <a:cs typeface="Times New Roman" panose="02020603050405020304" pitchFamily="18" charset="0"/>
                  </a:rPr>
                  <a:t>Proposed closed form compared to the numerical solution for the full range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rgbClr val="000364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000364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sz="16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600" i="1" dirty="0">
                        <a:latin typeface="Cambria Math"/>
                        <a:cs typeface="Times New Roman" panose="02020603050405020304" pitchFamily="18" charset="0"/>
                      </a:rPr>
                      <m:t>=100</m:t>
                    </m:r>
                  </m:oMath>
                </a14:m>
                <a:r>
                  <a:rPr lang="en-US" sz="1600" dirty="0">
                    <a:cs typeface="Times New Roman" panose="02020603050405020304" pitchFamily="18" charset="0"/>
                  </a:rPr>
                  <a:t> tags.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de-DE" sz="1600" b="0" i="1" smtClea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364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de-DE" sz="1600" i="1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𝑇𝐴</m:t>
                                </m:r>
                              </m:sub>
                            </m:sSub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1600" i="1">
                                    <a:solidFill>
                                      <a:srgbClr val="000364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𝐸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solidFill>
                                      <a:srgbClr val="000364"/>
                                    </a:solidFill>
                                    <a:latin typeface="Cambria Math"/>
                                    <a:ea typeface="Cambria Math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600" dirty="0"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000364"/>
                            </a:solidFill>
                            <a:latin typeface="Cambria Math"/>
                          </a:rPr>
                          <m:t>𝑇𝐴</m:t>
                        </m:r>
                      </m:sub>
                    </m:sSub>
                    <m:r>
                      <a:rPr lang="de-DE" sz="1600" i="1">
                        <a:solidFill>
                          <a:srgbClr val="000364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600" i="1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de-DE" sz="1600" i="1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solidFill>
                              <a:srgbClr val="000364"/>
                            </a:solidFill>
                            <a:latin typeface="Cambria Math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de-DE" sz="1600" i="1">
                                    <a:solidFill>
                                      <a:srgbClr val="00036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600" i="1">
                                    <a:solidFill>
                                      <a:srgbClr val="000364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solidFill>
                                          <a:srgbClr val="000364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1600" i="1">
                                <a:solidFill>
                                  <a:srgbClr val="000364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rad>
                      </m:e>
                    </m:d>
                  </m:oMath>
                </a14:m>
                <a:endParaRPr lang="en-US" sz="1600" dirty="0">
                  <a:cs typeface="Times New Roman" panose="02020603050405020304" pitchFamily="18" charset="0"/>
                </a:endParaRPr>
              </a:p>
              <a:p>
                <a:endParaRPr lang="en-US" sz="1600" dirty="0">
                  <a:cs typeface="Times New Roman" panose="02020603050405020304" pitchFamily="18" charset="0"/>
                </a:endParaRPr>
              </a:p>
              <a:p>
                <a:endParaRPr lang="en-US" sz="16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1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 rotWithShape="1">
                <a:blip r:embed="rId3"/>
                <a:stretch>
                  <a:fillRect l="-213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sz="2800" dirty="0"/>
              <a:t>Time Aware System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696407"/>
            <a:ext cx="6284290" cy="354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8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>
                <a:cs typeface="Times New Roman" panose="02020603050405020304" pitchFamily="18" charset="0"/>
              </a:rPr>
              <a:t>Mean reduction time for identical PHY environment compared to the conventional case L=n: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98" y="2145319"/>
            <a:ext cx="7236296" cy="4085737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sz="2800" dirty="0"/>
              <a:t>Time Aware System</a:t>
            </a:r>
          </a:p>
        </p:txBody>
      </p:sp>
    </p:spTree>
    <p:extLst>
      <p:ext uri="{BB962C8B-B14F-4D97-AF65-F5344CB8AC3E}">
        <p14:creationId xmlns:p14="http://schemas.microsoft.com/office/powerpoint/2010/main" val="609676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288000" y="1052736"/>
            <a:ext cx="8568000" cy="5184576"/>
          </a:xfrm>
        </p:spPr>
        <p:txBody>
          <a:bodyPr/>
          <a:lstStyle/>
          <a:p>
            <a:endParaRPr lang="de-DE" sz="1600" dirty="0"/>
          </a:p>
          <a:p>
            <a:pPr lvl="1"/>
            <a:endParaRPr lang="en-US" sz="1600" dirty="0"/>
          </a:p>
          <a:p>
            <a:pPr marL="361950" lvl="2" indent="0">
              <a:buNone/>
            </a:pPr>
            <a:endParaRPr lang="en-US" sz="1600" dirty="0"/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sz="2800" dirty="0"/>
              <a:t>Time and Collision Recovery Aware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6"/>
              <p:cNvSpPr txBox="1">
                <a:spLocks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</p:spPr>
            <p:txBody>
              <a:bodyPr/>
              <a:lstStyle>
                <a:lvl1pPr marL="180975" indent="-180975" algn="l" defTabSz="180000" rtl="0" eaLnBrk="1" fontAlgn="base" hangingPunct="1">
                  <a:spcBef>
                    <a:spcPts val="200"/>
                  </a:spcBef>
                  <a:spcAft>
                    <a:spcPts val="600"/>
                  </a:spcAft>
                  <a:buFont typeface="Arial" pitchFamily="34" charset="0"/>
                  <a:buChar char="■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1pPr>
                <a:lvl2pPr marL="361950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□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2pPr>
                <a:lvl3pPr marL="542925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/>
                  </a:buClr>
                  <a:buSzPct val="100000"/>
                  <a:buFont typeface="Wingdings" pitchFamily="2" charset="2"/>
                  <a:buChar char="§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3pPr>
                <a:lvl4pPr marL="717550" indent="-177800" algn="l" defTabSz="176213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>
                      <a:lumMod val="75000"/>
                    </a:schemeClr>
                  </a:buClr>
                  <a:buFont typeface="Arial" pitchFamily="34" charset="0"/>
                  <a:buChar char="▫"/>
                  <a:tabLst>
                    <a:tab pos="542925" algn="l"/>
                  </a:tabLst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4pPr>
                <a:lvl5pPr marL="864000" indent="0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Symbol" pitchFamily="18" charset="2"/>
                  <a:buNone/>
                  <a:defRPr lang="en-US" sz="1800" kern="1200" baseline="0">
                    <a:solidFill>
                      <a:srgbClr val="001E64"/>
                    </a:solidFill>
                    <a:latin typeface="+mn-lt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0" dirty="0"/>
                  <a:t>Reading efficiency:  </a:t>
                </a:r>
              </a:p>
              <a:p>
                <a:pPr marL="0" indent="0">
                  <a:buNone/>
                </a:pPr>
                <a:r>
                  <a:rPr lang="en-US" sz="1600" b="0" dirty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𝑇𝐶𝑅</m:t>
                        </m:r>
                      </m:sub>
                    </m:sSub>
                    <m:r>
                      <a:rPr lang="ar-EG" sz="1600" b="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ar-EG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ar-EG" sz="16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ar-EG" sz="16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nary>
                          <m:naryPr>
                            <m:chr m:val="∑"/>
                            <m:ctrlPr>
                              <a:rPr lang="ar-EG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=2</m:t>
                            </m:r>
                          </m:sub>
                          <m:sup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sz="1600" b="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1+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(0)⋅</m:t>
                        </m:r>
                        <m:d>
                          <m:dPr>
                            <m:ctrlPr>
                              <a:rPr lang="ar-EG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EG" sz="1600" b="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ar-EG" sz="1600" b="0" dirty="0"/>
                  <a:t>	</a:t>
                </a:r>
              </a:p>
              <a:p>
                <a:r>
                  <a:rPr lang="en-US" sz="1600" b="0" dirty="0"/>
                  <a:t>For optimum  frame length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dirty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de-DE" sz="1600" b="0" i="1" dirty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𝐶𝑅</m:t>
                            </m:r>
                          </m:sub>
                        </m:sSub>
                      </m:num>
                      <m:den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  <m:r>
                      <a:rPr lang="de-DE" sz="1600" b="0" i="1" dirty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de-DE" sz="1600" b="0" dirty="0">
                  <a:ea typeface="Cambria Math"/>
                </a:endParaRPr>
              </a:p>
              <a:p>
                <a:r>
                  <a:rPr lang="en-US" sz="1600" b="0" dirty="0"/>
                  <a:t>The proposed final solution: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>
                    <a:latin typeface="+mn-lt"/>
                  </a:rPr>
                  <a:t>                                    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                 </a:t>
                </a:r>
              </a:p>
            </p:txBody>
          </p:sp>
        </mc:Choice>
        <mc:Fallback xmlns="">
          <p:sp>
            <p:nvSpPr>
              <p:cNvPr id="10" name="Textplatzhalt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  <a:blipFill rotWithShape="1">
                <a:blip r:embed="rId3"/>
                <a:stretch>
                  <a:fillRect l="-213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/>
          <p:cNvSpPr/>
          <p:nvPr/>
        </p:nvSpPr>
        <p:spPr>
          <a:xfrm>
            <a:off x="6108021" y="2564904"/>
            <a:ext cx="2592288" cy="7920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/>
              <p:cNvSpPr/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𝑜𝑝𝑡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𝛼</m:t>
                      </m:r>
                      <m:r>
                        <m:rPr>
                          <m:nor/>
                        </m:rPr>
                        <a:rPr lang="en-US" sz="120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b="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feil nach unten 12"/>
          <p:cNvSpPr/>
          <p:nvPr/>
        </p:nvSpPr>
        <p:spPr>
          <a:xfrm rot="10800000">
            <a:off x="7260149" y="213285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7596336" y="2204864"/>
                <a:ext cx="833305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,</a:t>
                </a:r>
                <a:r>
                  <a:rPr lang="pt-BR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lang="de-DE" sz="16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 </m:t>
                    </m:r>
                    <m:r>
                      <a:rPr lang="pt-BR" sz="16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𝛼</m:t>
                    </m:r>
                  </m:oMath>
                </a14:m>
                <a:endParaRPr lang="de-DE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204864"/>
                <a:ext cx="833305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727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Abgerundetes Rechteck 15"/>
              <p:cNvSpPr/>
              <p:nvPr/>
            </p:nvSpPr>
            <p:spPr>
              <a:xfrm>
                <a:off x="683568" y="3212976"/>
                <a:ext cx="4896544" cy="864096"/>
              </a:xfrm>
              <a:prstGeom prst="round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𝐶𝑅</m:t>
                          </m:r>
                        </m:sub>
                      </m:sSub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sz="1400" b="0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b="0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1−</m:t>
                                      </m:r>
                                      <m:r>
                                        <a:rPr lang="de-DE" sz="1400" b="0" i="1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sz="14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e>
                      </m:d>
                    </m:oMath>
                  </m:oMathPara>
                </a14:m>
                <a:endParaRPr lang="en-US" sz="1400" b="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Abgerundetes 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212976"/>
                <a:ext cx="4896544" cy="864096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186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en-US" sz="1600" dirty="0">
                    <a:cs typeface="Times New Roman" panose="02020603050405020304" pitchFamily="18" charset="0"/>
                  </a:rPr>
                  <a:t>Proposed closed form compared to the numerical solution for the full range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rgbClr val="000364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000364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sz="16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600" i="1" dirty="0">
                        <a:latin typeface="Cambria Math"/>
                        <a:cs typeface="Times New Roman" panose="02020603050405020304" pitchFamily="18" charset="0"/>
                      </a:rPr>
                      <m:t>=100</m:t>
                    </m:r>
                  </m:oMath>
                </a14:m>
                <a:r>
                  <a:rPr lang="en-US" sz="1600" dirty="0">
                    <a:cs typeface="Times New Roman" panose="02020603050405020304" pitchFamily="18" charset="0"/>
                  </a:rPr>
                  <a:t> tags.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de-DE" sz="1600" b="0" i="1" smtClea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EG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𝑇𝐶𝑅</m:t>
                                </m:r>
                              </m:sub>
                            </m:sSub>
                            <m:r>
                              <a:rPr lang="ar-EG" sz="1600" i="1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ar-EG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ar-EG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ar-EG" sz="1600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ar-EG" sz="16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ar-EG" sz="16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ar-EG" sz="1600" i="1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ar-EG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=2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𝑃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num>
                              <m:den>
                                <m:r>
                                  <a:rPr lang="ar-EG" sz="1600" i="1">
                                    <a:latin typeface="Cambria Math"/>
                                    <a:ea typeface="Cambria Math"/>
                                  </a:rPr>
                                  <m:t>1+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𝑃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(0)⋅</m:t>
                                </m:r>
                                <m:d>
                                  <m:dPr>
                                    <m:ctrlPr>
                                      <a:rPr lang="ar-EG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EG" sz="16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ar-EG" sz="1600" i="1"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de-DE" sz="1600" i="1" dirty="0">
                  <a:solidFill>
                    <a:srgbClr val="000364"/>
                  </a:solidFill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𝑇𝐶𝑅</m:t>
                        </m:r>
                      </m:sub>
                    </m:sSub>
                    <m:r>
                      <a:rPr lang="de-DE" sz="14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1−</m:t>
                            </m:r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</m:d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sz="1400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400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de-DE" sz="1400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sz="1400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de-DE" sz="1400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</m:d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de-DE" sz="1400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de-DE" sz="1400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rad>
                      </m:e>
                    </m:d>
                  </m:oMath>
                </a14:m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sz="1600" dirty="0">
                  <a:cs typeface="Times New Roman" panose="02020603050405020304" pitchFamily="18" charset="0"/>
                </a:endParaRPr>
              </a:p>
              <a:p>
                <a:endParaRPr lang="en-US" sz="16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1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 rotWithShape="1">
                <a:blip r:embed="rId3"/>
                <a:stretch>
                  <a:fillRect l="-213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sz="2800" dirty="0"/>
              <a:t>Time and Collision Recovery Aware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87" y="2852936"/>
            <a:ext cx="6787696" cy="33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3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>
                <a:cs typeface="Times New Roman" panose="02020603050405020304" pitchFamily="18" charset="0"/>
              </a:rPr>
              <a:t>Mean reduction time for identical PHY environment compared to the conventional case L=n:</a:t>
            </a:r>
          </a:p>
          <a:p>
            <a:pPr marL="180975" lvl="1" indent="0">
              <a:buNone/>
            </a:pPr>
            <a:endParaRPr lang="en-US" sz="1600" dirty="0">
              <a:cs typeface="Times New Roman" panose="02020603050405020304" pitchFamily="18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57" y="1988840"/>
            <a:ext cx="7409939" cy="4183779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sz="2800" dirty="0"/>
              <a:t>Time and Collision Recovery Aware System</a:t>
            </a:r>
          </a:p>
        </p:txBody>
      </p:sp>
    </p:spTree>
    <p:extLst>
      <p:ext uri="{BB962C8B-B14F-4D97-AF65-F5344CB8AC3E}">
        <p14:creationId xmlns:p14="http://schemas.microsoft.com/office/powerpoint/2010/main" val="333097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pPr algn="just"/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Textplatzhalter 5"/>
          <p:cNvSpPr txBox="1">
            <a:spLocks/>
          </p:cNvSpPr>
          <p:nvPr/>
        </p:nvSpPr>
        <p:spPr>
          <a:xfrm>
            <a:off x="108456" y="1052736"/>
            <a:ext cx="3743464" cy="513926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lang="en-US" sz="1800" kern="1200" baseline="0">
                <a:solidFill>
                  <a:srgbClr val="001E64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/>
              <a:t>System Model:</a:t>
            </a:r>
          </a:p>
          <a:p>
            <a:pPr lvl="1"/>
            <a:r>
              <a:rPr lang="en-US" sz="1600" b="0" dirty="0"/>
              <a:t>Single  RFID Reader.</a:t>
            </a:r>
          </a:p>
          <a:p>
            <a:pPr lvl="1"/>
            <a:r>
              <a:rPr lang="en-US" sz="1600" b="0" dirty="0"/>
              <a:t>Dense RFID network with unknown </a:t>
            </a:r>
          </a:p>
          <a:p>
            <a:pPr marL="180975" lvl="1" indent="0">
              <a:buNone/>
            </a:pPr>
            <a:r>
              <a:rPr lang="en-US" sz="1600" b="0" dirty="0"/>
              <a:t>   number of passive tags</a:t>
            </a:r>
            <a:endParaRPr lang="en-US" sz="1400" b="0" dirty="0"/>
          </a:p>
          <a:p>
            <a:pPr lvl="1"/>
            <a:r>
              <a:rPr lang="en-US" sz="1600" b="0" dirty="0"/>
              <a:t>Tags should be identified in the </a:t>
            </a:r>
          </a:p>
          <a:p>
            <a:pPr marL="180975" lvl="1" indent="0">
              <a:buNone/>
            </a:pPr>
            <a:r>
              <a:rPr lang="en-US" sz="1600" b="0" dirty="0"/>
              <a:t>    minimum possible time</a:t>
            </a:r>
          </a:p>
          <a:p>
            <a:pPr lvl="1"/>
            <a:r>
              <a:rPr lang="en-US" sz="1600" b="0" dirty="0"/>
              <a:t>Frame Slotted ALOHA is used to maximize the reading efficiency </a:t>
            </a:r>
          </a:p>
          <a:p>
            <a:pPr marL="0" indent="0">
              <a:buFont typeface="Arial" pitchFamily="34" charset="0"/>
              <a:buNone/>
            </a:pPr>
            <a:endParaRPr lang="en-GB" sz="1600" b="0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5329" y="1172001"/>
            <a:ext cx="4974781" cy="305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feld 5"/>
          <p:cNvSpPr txBox="1"/>
          <p:nvPr/>
        </p:nvSpPr>
        <p:spPr>
          <a:xfrm>
            <a:off x="5292080" y="4330604"/>
            <a:ext cx="2523448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900" b="0" dirty="0">
                <a:latin typeface="Calibri" panose="020F0502020204030204" pitchFamily="34" charset="0"/>
              </a:rPr>
              <a:t>Taken from http://bin95.com/BarCode_RFID.htm </a:t>
            </a:r>
          </a:p>
        </p:txBody>
      </p:sp>
    </p:spTree>
    <p:extLst>
      <p:ext uri="{BB962C8B-B14F-4D97-AF65-F5344CB8AC3E}">
        <p14:creationId xmlns:p14="http://schemas.microsoft.com/office/powerpoint/2010/main" val="2919345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288000" y="1052736"/>
            <a:ext cx="8568000" cy="5184576"/>
          </a:xfrm>
        </p:spPr>
        <p:txBody>
          <a:bodyPr/>
          <a:lstStyle/>
          <a:p>
            <a:endParaRPr lang="de-DE" sz="1600" dirty="0"/>
          </a:p>
          <a:p>
            <a:pPr lvl="1"/>
            <a:endParaRPr lang="en-US" sz="1600" dirty="0"/>
          </a:p>
          <a:p>
            <a:pPr marL="361950" lvl="2" indent="0">
              <a:buNone/>
            </a:pPr>
            <a:endParaRPr lang="en-US" sz="1600" dirty="0"/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sz="2800" dirty="0"/>
              <a:t>Multiple Collision Recovery Coefficients  Aware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6"/>
              <p:cNvSpPr txBox="1">
                <a:spLocks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</p:spPr>
            <p:txBody>
              <a:bodyPr/>
              <a:lstStyle>
                <a:lvl1pPr marL="180975" indent="-180975" algn="l" defTabSz="180000" rtl="0" eaLnBrk="1" fontAlgn="base" hangingPunct="1">
                  <a:spcBef>
                    <a:spcPts val="200"/>
                  </a:spcBef>
                  <a:spcAft>
                    <a:spcPts val="600"/>
                  </a:spcAft>
                  <a:buFont typeface="Arial" pitchFamily="34" charset="0"/>
                  <a:buChar char="■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1pPr>
                <a:lvl2pPr marL="361950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□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2pPr>
                <a:lvl3pPr marL="542925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/>
                  </a:buClr>
                  <a:buSzPct val="100000"/>
                  <a:buFont typeface="Wingdings" pitchFamily="2" charset="2"/>
                  <a:buChar char="§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3pPr>
                <a:lvl4pPr marL="717550" indent="-177800" algn="l" defTabSz="176213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>
                      <a:lumMod val="75000"/>
                    </a:schemeClr>
                  </a:buClr>
                  <a:buFont typeface="Arial" pitchFamily="34" charset="0"/>
                  <a:buChar char="▫"/>
                  <a:tabLst>
                    <a:tab pos="542925" algn="l"/>
                  </a:tabLst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4pPr>
                <a:lvl5pPr marL="864000" indent="0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Symbol" pitchFamily="18" charset="2"/>
                  <a:buNone/>
                  <a:defRPr lang="en-US" sz="1800" kern="1200" baseline="0">
                    <a:solidFill>
                      <a:srgbClr val="001E64"/>
                    </a:solidFill>
                    <a:latin typeface="+mn-lt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0" dirty="0"/>
                  <a:t>Reading efficiency:  </a:t>
                </a:r>
              </a:p>
              <a:p>
                <a:pPr marL="0" indent="0">
                  <a:buNone/>
                </a:pPr>
                <a:r>
                  <a:rPr lang="en-US" sz="1600" b="0" dirty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𝐶𝑅</m:t>
                        </m:r>
                      </m:sub>
                    </m:sSub>
                    <m:r>
                      <a:rPr lang="ar-EG" sz="1600" b="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600" b="0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ar-EG" sz="1600" b="0" i="1">
                        <a:latin typeface="Cambria Math"/>
                        <a:ea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=2</m:t>
                        </m:r>
                      </m:sub>
                      <m:sup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de-DE" sz="1600" b="0" dirty="0">
                  <a:ea typeface="Cambria Math"/>
                </a:endParaRPr>
              </a:p>
              <a:p>
                <a:pPr lvl="1"/>
                <a:r>
                  <a:rPr lang="de-DE" sz="1600" b="0" dirty="0">
                    <a:latin typeface="Cambria Math"/>
                    <a:ea typeface="Cambria Math"/>
                  </a:rPr>
                  <a:t>96</a:t>
                </a:r>
                <a:r>
                  <a:rPr lang="en-US" sz="1600" b="0" dirty="0">
                    <a:latin typeface="Cambria Math"/>
                    <a:ea typeface="Cambria Math"/>
                  </a:rPr>
                  <a:t>% from collided slot is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ar-EG" sz="1600" b="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</m:d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ar-EG" sz="1600" b="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e>
                        </m:d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ar-EG" sz="1600" b="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e>
                        </m:d>
                      </m:e>
                    </m:d>
                  </m:oMath>
                </a14:m>
                <a:endParaRPr lang="de-DE" sz="1600" b="0" dirty="0">
                  <a:latin typeface="Cambria Math"/>
                  <a:ea typeface="Cambria Math"/>
                </a:endParaRPr>
              </a:p>
              <a:p>
                <a:endParaRPr lang="de-DE" sz="1600" b="0" i="1" dirty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de-DE" sz="1600" b="0" i="1"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𝐶𝑅</m:t>
                        </m:r>
                      </m:sub>
                    </m:sSub>
                    <m:r>
                      <a:rPr lang="ar-EG" sz="1600" b="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ar-EG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ar-EG" sz="1600" b="0" i="1" dirty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ar-EG" sz="1600" b="0" i="1" dirty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ar-EG" sz="1600" b="0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ar-EG" sz="1600" b="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(2)</m:t>
                    </m:r>
                  </m:oMath>
                </a14:m>
                <a:r>
                  <a:rPr lang="de-DE" sz="1600" b="0" dirty="0">
                    <a:latin typeface="Cambria Math"/>
                    <a:ea typeface="Cambria Math"/>
                  </a:rPr>
                  <a:t>+</a:t>
                </a:r>
                <a:r>
                  <a:rPr lang="de-DE" sz="1600" b="0" i="1" dirty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ar-EG" sz="1600" b="0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ar-EG" sz="1600" b="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(3)</m:t>
                    </m:r>
                  </m:oMath>
                </a14:m>
                <a:r>
                  <a:rPr lang="de-DE" sz="1600" b="0" dirty="0">
                    <a:latin typeface="Cambria Math"/>
                    <a:ea typeface="Cambria Math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ar-EG" sz="1600" b="0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  <m:r>
                      <a:rPr lang="ar-EG" sz="1600" b="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sz="1600" b="0" i="1" dirty="0">
                        <a:latin typeface="Cambria Math"/>
                        <a:ea typeface="Cambria Math"/>
                      </a:rPr>
                      <m:t>(4) </m:t>
                    </m:r>
                  </m:oMath>
                </a14:m>
                <a:r>
                  <a:rPr lang="ar-EG" sz="1600" b="0" i="1" dirty="0">
                    <a:latin typeface="Cambria Math"/>
                    <a:ea typeface="Cambria Math"/>
                  </a:rPr>
                  <a:t>	</a:t>
                </a:r>
              </a:p>
              <a:p>
                <a:endParaRPr lang="en-US" sz="1600" b="0" dirty="0"/>
              </a:p>
              <a:p>
                <a:r>
                  <a:rPr lang="en-US" sz="1600" b="0" dirty="0"/>
                  <a:t>For optimum  frame length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𝑀𝐶𝑅</m:t>
                            </m:r>
                          </m:sub>
                        </m:sSub>
                      </m:num>
                      <m:den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  <m:r>
                      <a:rPr lang="de-DE" sz="1600" b="0" i="1" dirty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de-DE" sz="1600" b="0" dirty="0">
                  <a:ea typeface="Cambria Math"/>
                </a:endParaRPr>
              </a:p>
              <a:p>
                <a:r>
                  <a:rPr lang="en-US" sz="1600" b="0" dirty="0"/>
                  <a:t>The proposed final solution: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>
                    <a:latin typeface="+mn-lt"/>
                  </a:rPr>
                  <a:t>                                    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                 </a:t>
                </a:r>
              </a:p>
            </p:txBody>
          </p:sp>
        </mc:Choice>
        <mc:Fallback xmlns="">
          <p:sp>
            <p:nvSpPr>
              <p:cNvPr id="10" name="Textplatzhalt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  <a:blipFill rotWithShape="1">
                <a:blip r:embed="rId3"/>
                <a:stretch>
                  <a:fillRect l="-213" t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/>
          <p:cNvSpPr/>
          <p:nvPr/>
        </p:nvSpPr>
        <p:spPr>
          <a:xfrm>
            <a:off x="6108021" y="2564904"/>
            <a:ext cx="2592288" cy="7920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/>
              <p:cNvSpPr/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𝑜𝑝𝑡</m:t>
                          </m:r>
                        </m:sub>
                      </m:sSub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200" b="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pt-BR" sz="1200" b="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sz="12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de-DE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b="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feil nach unten 12"/>
          <p:cNvSpPr/>
          <p:nvPr/>
        </p:nvSpPr>
        <p:spPr>
          <a:xfrm rot="10800000">
            <a:off x="7260149" y="213285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7505254" y="2204864"/>
                <a:ext cx="1015471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2</m:t>
                        </m:r>
                      </m:sub>
                    </m:sSub>
                    <m:r>
                      <a:rPr lang="de-DE" sz="1600" b="0" i="1" smtClean="0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e-DE" sz="1600" b="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pt-BR" sz="16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de-DE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254" y="2204864"/>
                <a:ext cx="101547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Abgerundetes Rechteck 19"/>
              <p:cNvSpPr/>
              <p:nvPr/>
            </p:nvSpPr>
            <p:spPr>
              <a:xfrm>
                <a:off x="539552" y="4365104"/>
                <a:ext cx="3953125" cy="576064"/>
              </a:xfrm>
              <a:prstGeom prst="roundRect">
                <a:avLst/>
              </a:prstGeom>
              <a:solidFill>
                <a:srgbClr val="FFFFCC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𝑀𝐶𝑅</m:t>
                          </m:r>
                        </m:sub>
                      </m:sSub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+0.5</m:t>
                          </m:r>
                          <m:rad>
                            <m:radPr>
                              <m:degHide m:val="on"/>
                              <m:ctrlP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−4</m:t>
                              </m:r>
                              <m:sSup>
                                <m:sSup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−2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⋅</m:t>
                      </m:r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Abgerundetes Rechtec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365104"/>
                <a:ext cx="3953125" cy="576064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pieren 21"/>
          <p:cNvGrpSpPr/>
          <p:nvPr/>
        </p:nvGrpSpPr>
        <p:grpSpPr>
          <a:xfrm>
            <a:off x="6300192" y="4157030"/>
            <a:ext cx="2592288" cy="2080282"/>
            <a:chOff x="6372200" y="3429000"/>
            <a:chExt cx="2740419" cy="2824031"/>
          </a:xfrm>
        </p:grpSpPr>
        <p:sp>
          <p:nvSpPr>
            <p:cNvPr id="23" name="Abgerundetes Rechteck 22"/>
            <p:cNvSpPr/>
            <p:nvPr/>
          </p:nvSpPr>
          <p:spPr>
            <a:xfrm>
              <a:off x="6372200" y="3429000"/>
              <a:ext cx="2740419" cy="2726039"/>
            </a:xfrm>
            <a:prstGeom prst="roundRect">
              <a:avLst/>
            </a:prstGeom>
            <a:solidFill>
              <a:srgbClr val="FFFFCC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6444613" y="3556219"/>
                  <a:ext cx="2575593" cy="2696812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0" u="sng" dirty="0"/>
                    <a:t>Where: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𝑃</m:t>
                      </m:r>
                      <m:r>
                        <a:rPr lang="de-DE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100" b="0" i="1" smtClean="0">
                              <a:latin typeface="Cambria Math"/>
                            </a:rPr>
                            <m:t>8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𝑎𝑐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−3</m:t>
                          </m:r>
                          <m:sSup>
                            <m:sSup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100" b="0" i="1" smtClean="0">
                              <a:latin typeface="Cambria Math"/>
                            </a:rPr>
                            <m:t>8</m:t>
                          </m:r>
                          <m:sSup>
                            <m:sSup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endParaRPr lang="de-DE" sz="11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𝑞</m:t>
                      </m:r>
                      <m:r>
                        <a:rPr lang="de-DE" sz="11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1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100" b="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de-DE" sz="1100" b="0" i="1" smtClean="0">
                              <a:latin typeface="Cambria Math"/>
                            </a:rPr>
                            <m:t>−4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𝑎𝑏𝑐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+8</m:t>
                          </m:r>
                          <m:sSup>
                            <m:sSup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de-DE" sz="1100" b="0" i="1">
                              <a:latin typeface="Cambria Math"/>
                            </a:rPr>
                            <m:t>8</m:t>
                          </m:r>
                          <m:sSup>
                            <m:sSupPr>
                              <m:ctrlPr>
                                <a:rPr lang="de-DE" sz="11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100" b="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a14:m>
                  <a:endParaRPr lang="en-US" sz="11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𝑆</m:t>
                      </m:r>
                      <m:r>
                        <a:rPr lang="de-DE" sz="1100" b="0" i="1">
                          <a:latin typeface="Cambria Math"/>
                        </a:rPr>
                        <m:t>=</m:t>
                      </m:r>
                      <m:r>
                        <a:rPr lang="de-DE" sz="1100" b="0" i="0" smtClean="0">
                          <a:latin typeface="Cambria Math"/>
                        </a:rPr>
                        <m:t>0.5</m:t>
                      </m:r>
                      <m:rad>
                        <m:radPr>
                          <m:degHide m:val="on"/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sz="11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de-DE" sz="11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de-DE" sz="11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1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1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de-DE" sz="1100" b="0" i="1" smtClean="0"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  <m:d>
                            <m:d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de-DE" sz="1100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100" b="0" i="1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de-DE" sz="11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de-DE" sz="1100" b="0" i="1" smtClean="0">
                                      <a:latin typeface="Cambria Math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a14:m>
                  <a:endParaRPr lang="de-DE" sz="11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𝑄</m:t>
                      </m:r>
                      <m:r>
                        <a:rPr lang="de-DE" sz="11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de-DE" sz="1100" b="0" i="1" smtClean="0">
                              <a:latin typeface="Cambria Math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1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sz="11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100" b="0" i="1" smtClean="0">
                                  <a:latin typeface="Cambria Math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de-DE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de-DE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100" b="0" i="1" smtClean="0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de-DE" sz="1100" b="0" i="1" baseline="30000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de-DE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/>
                                  </m:sSubSup>
                                  <m:r>
                                    <a:rPr lang="de-DE" sz="1100" b="0" i="1" smtClean="0">
                                      <a:latin typeface="Cambria Math"/>
                                    </a:rPr>
                                    <m:t>−4</m:t>
                                  </m:r>
                                  <m:sSubSup>
                                    <m:sSubSupPr>
                                      <m:ctrlPr>
                                        <a:rPr lang="de-DE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100" b="0" i="1" smtClean="0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de-DE" sz="1100" b="0" i="1" baseline="30000" smtClean="0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e>
                                    <m:sub>
                                      <m:r>
                                        <a:rPr lang="de-DE" sz="11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/>
                                  </m:sSubSup>
                                </m:e>
                              </m:rad>
                            </m:num>
                            <m:den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a14:m>
                  <a:endParaRPr lang="en-US" sz="11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de-DE" sz="11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1100" b="0" i="1" smtClean="0">
                          <a:latin typeface="Cambria Math"/>
                        </a:rPr>
                        <m:t>−3</m:t>
                      </m:r>
                      <m:r>
                        <a:rPr lang="de-DE" sz="1100" b="0" i="1" smtClean="0">
                          <a:latin typeface="Cambria Math"/>
                        </a:rPr>
                        <m:t>𝑏𝑑</m:t>
                      </m:r>
                      <m:r>
                        <a:rPr lang="de-DE" sz="1100" b="0" i="1" smtClean="0">
                          <a:latin typeface="Cambria Math"/>
                        </a:rPr>
                        <m:t>+12</m:t>
                      </m:r>
                      <m:r>
                        <a:rPr lang="de-DE" sz="1100" b="0" i="1" smtClean="0">
                          <a:latin typeface="Cambria Math"/>
                        </a:rPr>
                        <m:t>𝑎𝑒</m:t>
                      </m:r>
                    </m:oMath>
                  </a14:m>
                  <a:endParaRPr lang="de-DE" sz="11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b="0" i="1" smtClean="0">
                              <a:latin typeface="Cambria Math"/>
                            </a:rPr>
                            <m:t>2</m:t>
                          </m:r>
                          <m:r>
                            <a:rPr lang="de-DE" sz="1100" b="0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de-DE" sz="11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de-DE" sz="1100" b="0" i="1">
                          <a:latin typeface="Cambria Math"/>
                        </a:rPr>
                        <m:t>−</m:t>
                      </m:r>
                      <m:r>
                        <a:rPr lang="de-DE" sz="1100" b="0" i="1" smtClean="0">
                          <a:latin typeface="Cambria Math"/>
                        </a:rPr>
                        <m:t>9</m:t>
                      </m:r>
                      <m:r>
                        <a:rPr lang="de-DE" sz="1100" b="0" i="1" smtClean="0">
                          <a:latin typeface="Cambria Math"/>
                        </a:rPr>
                        <m:t>𝑏𝑐𝑑</m:t>
                      </m:r>
                      <m:r>
                        <a:rPr lang="de-DE" sz="1100" b="0" i="1">
                          <a:latin typeface="Cambria Math"/>
                        </a:rPr>
                        <m:t>+27</m:t>
                      </m:r>
                      <m:r>
                        <a:rPr lang="de-DE" sz="1100" b="0" i="1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de-DE" sz="11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1100" b="0" i="1" smtClean="0">
                          <a:latin typeface="Cambria Math"/>
                        </a:rPr>
                        <m:t>−72</m:t>
                      </m:r>
                      <m:r>
                        <a:rPr lang="de-DE" sz="1100" b="0" i="1" smtClean="0">
                          <a:latin typeface="Cambria Math"/>
                        </a:rPr>
                        <m:t>𝑎𝑐𝑒</m:t>
                      </m:r>
                    </m:oMath>
                  </a14:m>
                  <a:endParaRPr lang="en-US" sz="1100" b="0" dirty="0"/>
                </a:p>
                <a:p>
                  <a:endParaRPr lang="en-US" sz="1100" b="0" dirty="0"/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613" y="3556219"/>
                  <a:ext cx="2575593" cy="269681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3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27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en-US" sz="1600" dirty="0">
                    <a:cs typeface="Times New Roman" panose="02020603050405020304" pitchFamily="18" charset="0"/>
                  </a:rPr>
                  <a:t>Proposed closed form compared to the numerical solution for the full range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rgbClr val="000364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000364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sz="16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600" i="1" dirty="0">
                        <a:latin typeface="Cambria Math"/>
                        <a:cs typeface="Times New Roman" panose="02020603050405020304" pitchFamily="18" charset="0"/>
                      </a:rPr>
                      <m:t>=100</m:t>
                    </m:r>
                  </m:oMath>
                </a14:m>
                <a:r>
                  <a:rPr lang="en-US" sz="1600" dirty="0">
                    <a:cs typeface="Times New Roman" panose="02020603050405020304" pitchFamily="18" charset="0"/>
                  </a:rPr>
                  <a:t> tags.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de-DE" sz="1600" b="0" i="1" smtClea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EG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de-DE" sz="1600" b="0" i="1" smtClean="0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𝐶𝑅</m:t>
                                </m:r>
                              </m:sub>
                            </m:sSub>
                            <m:r>
                              <a:rPr lang="ar-EG" sz="1600" i="1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en-US" sz="1600" i="1" dirty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ar-EG" sz="1600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ar-EG" sz="1600" i="1" dirty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ar-EG" sz="1600" i="1" dirty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ar-EG" sz="1600" i="1" dirty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de-DE" sz="1600" i="1" dirty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ar-EG" sz="1600" i="1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1600" i="1" dirty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  <m:r>
                              <a:rPr lang="en-US" sz="1600" i="1" dirty="0">
                                <a:latin typeface="Cambria Math"/>
                                <a:ea typeface="Cambria Math"/>
                              </a:rPr>
                              <m:t>(2)</m:t>
                            </m:r>
                            <m:r>
                              <m:rPr>
                                <m:nor/>
                              </m:rPr>
                              <a:rPr lang="de-DE" sz="1600" dirty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de-DE" sz="1600" i="1" dirty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ar-EG" sz="1600" i="1" dirty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de-DE" sz="1600" i="1" dirty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ar-EG" sz="1600" i="1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1600" i="1" dirty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  <m:r>
                              <a:rPr lang="en-US" sz="1600" i="1" dirty="0">
                                <a:latin typeface="Cambria Math"/>
                                <a:ea typeface="Cambria Math"/>
                              </a:rPr>
                              <m:t>(3)</m:t>
                            </m:r>
                            <m:r>
                              <m:rPr>
                                <m:nor/>
                              </m:rPr>
                              <a:rPr lang="de-DE" sz="1600" dirty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600" i="1" dirty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ar-EG" sz="1600" i="1" dirty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de-DE" sz="1600" i="1" dirty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ar-EG" sz="1600" i="1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1600" i="1" dirty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  <m:r>
                              <a:rPr lang="en-US" sz="1600" i="1" dirty="0">
                                <a:latin typeface="Cambria Math"/>
                                <a:ea typeface="Cambria Math"/>
                              </a:rPr>
                              <m:t>(4)</m:t>
                            </m:r>
                          </m:e>
                        </m:d>
                      </m:e>
                    </m:func>
                  </m:oMath>
                </a14:m>
                <a:endParaRPr lang="de-DE" sz="1600" i="1" dirty="0">
                  <a:solidFill>
                    <a:srgbClr val="000364"/>
                  </a:solidFill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𝑀𝐶𝑅</m:t>
                        </m:r>
                      </m:sub>
                    </m:sSub>
                    <m:r>
                      <a:rPr lang="de-DE" sz="14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+0.5</m:t>
                        </m:r>
                        <m:rad>
                          <m:radPr>
                            <m:degHide m:val="on"/>
                            <m:ctrlP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−4</m:t>
                            </m:r>
                            <m:sSup>
                              <m:sSupPr>
                                <m:ctrlP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−2</m:t>
                            </m:r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𝑃</m:t>
                            </m:r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𝑆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de-DE" sz="14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⋅</m:t>
                    </m:r>
                    <m:r>
                      <a:rPr lang="de-DE" sz="14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lvl="1"/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sz="1600" dirty="0">
                  <a:cs typeface="Times New Roman" panose="02020603050405020304" pitchFamily="18" charset="0"/>
                </a:endParaRPr>
              </a:p>
              <a:p>
                <a:endParaRPr lang="en-US" sz="16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1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 rotWithShape="1">
                <a:blip r:embed="rId3"/>
                <a:stretch>
                  <a:fillRect l="-213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sz="2800" dirty="0"/>
              <a:t>Multiple Collision Recovery Coefficients  Aware System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37" y="2852936"/>
            <a:ext cx="6007063" cy="33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08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>
                <a:cs typeface="Times New Roman" panose="02020603050405020304" pitchFamily="18" charset="0"/>
              </a:rPr>
              <a:t>Mean reduction time for identical PHY environment compared to the conventional case L=n:</a:t>
            </a:r>
          </a:p>
          <a:p>
            <a:pPr marL="180975" lvl="1" indent="0">
              <a:buNone/>
            </a:pPr>
            <a:endParaRPr lang="en-US" sz="1600" dirty="0">
              <a:cs typeface="Times New Roman" panose="02020603050405020304" pitchFamily="18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24783"/>
            <a:ext cx="7537475" cy="4255788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sz="2800" dirty="0"/>
              <a:t>Multiple Collision Recovery Coefficients  Aware System</a:t>
            </a:r>
          </a:p>
        </p:txBody>
      </p:sp>
    </p:spTree>
    <p:extLst>
      <p:ext uri="{BB962C8B-B14F-4D97-AF65-F5344CB8AC3E}">
        <p14:creationId xmlns:p14="http://schemas.microsoft.com/office/powerpoint/2010/main" val="1956875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288000" y="1052736"/>
            <a:ext cx="8568000" cy="5184576"/>
          </a:xfrm>
        </p:spPr>
        <p:txBody>
          <a:bodyPr/>
          <a:lstStyle/>
          <a:p>
            <a:endParaRPr lang="de-DE" sz="1600" dirty="0"/>
          </a:p>
          <a:p>
            <a:pPr lvl="1"/>
            <a:endParaRPr lang="en-US" sz="1600" dirty="0"/>
          </a:p>
          <a:p>
            <a:pPr marL="361950" lvl="2" indent="0">
              <a:buNone/>
            </a:pPr>
            <a:endParaRPr lang="en-US" sz="1600" dirty="0"/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dirty="0"/>
              <a:t>Time and Multiple Collision Recovery Coefficients Aware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6"/>
              <p:cNvSpPr txBox="1">
                <a:spLocks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</p:spPr>
            <p:txBody>
              <a:bodyPr/>
              <a:lstStyle>
                <a:lvl1pPr marL="180975" indent="-180975" algn="l" defTabSz="180000" rtl="0" eaLnBrk="1" fontAlgn="base" hangingPunct="1">
                  <a:spcBef>
                    <a:spcPts val="200"/>
                  </a:spcBef>
                  <a:spcAft>
                    <a:spcPts val="600"/>
                  </a:spcAft>
                  <a:buFont typeface="Arial" pitchFamily="34" charset="0"/>
                  <a:buChar char="■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1pPr>
                <a:lvl2pPr marL="361950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Arial" pitchFamily="34" charset="0"/>
                  <a:buChar char="□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2pPr>
                <a:lvl3pPr marL="542925" indent="-180975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/>
                  </a:buClr>
                  <a:buSzPct val="100000"/>
                  <a:buFont typeface="Wingdings" pitchFamily="2" charset="2"/>
                  <a:buChar char="§"/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3pPr>
                <a:lvl4pPr marL="717550" indent="-177800" algn="l" defTabSz="176213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chemeClr val="tx2">
                      <a:lumMod val="75000"/>
                    </a:schemeClr>
                  </a:buClr>
                  <a:buFont typeface="Arial" pitchFamily="34" charset="0"/>
                  <a:buChar char="▫"/>
                  <a:tabLst>
                    <a:tab pos="542925" algn="l"/>
                  </a:tabLst>
                  <a:defRPr lang="de-DE" sz="1800" kern="1200" baseline="0" dirty="0" smtClean="0">
                    <a:solidFill>
                      <a:srgbClr val="001E64"/>
                    </a:solidFill>
                    <a:latin typeface="Calibri" panose="020F0502020204030204" pitchFamily="34" charset="0"/>
                    <a:ea typeface="+mn-ea"/>
                    <a:cs typeface="Arial" pitchFamily="34" charset="0"/>
                  </a:defRPr>
                </a:lvl4pPr>
                <a:lvl5pPr marL="864000" indent="0" algn="l" defTabSz="180000" rtl="0" eaLnBrk="1" fontAlgn="base" hangingPunct="1">
                  <a:spcBef>
                    <a:spcPts val="0"/>
                  </a:spcBef>
                  <a:spcAft>
                    <a:spcPts val="600"/>
                  </a:spcAft>
                  <a:buFont typeface="Symbol" pitchFamily="18" charset="2"/>
                  <a:buNone/>
                  <a:defRPr lang="en-US" sz="1800" kern="1200" baseline="0">
                    <a:solidFill>
                      <a:srgbClr val="001E64"/>
                    </a:solidFill>
                    <a:latin typeface="+mn-lt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0" dirty="0"/>
                  <a:t>Reading efficiency:  </a:t>
                </a:r>
              </a:p>
              <a:p>
                <a:pPr marL="0" indent="0">
                  <a:buNone/>
                </a:pPr>
                <a:r>
                  <a:rPr lang="en-US" sz="1600" b="0" dirty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de-DE" sz="1600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𝐶𝑅</m:t>
                        </m:r>
                      </m:sub>
                    </m:sSub>
                    <m:r>
                      <a:rPr lang="ar-EG" sz="1600" b="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ar-EG" sz="1600" b="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ar-EG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(2)+</m:t>
                        </m:r>
                        <m:sSub>
                          <m:sSubPr>
                            <m:ctrlPr>
                              <a:rPr lang="en-US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(3)</m:t>
                        </m:r>
                      </m:num>
                      <m:den>
                        <m:r>
                          <a:rPr lang="ar-EG" sz="1600" b="0" i="1">
                            <a:latin typeface="Cambria Math"/>
                            <a:ea typeface="Cambria Math"/>
                          </a:rPr>
                          <m:t>1+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(0)⋅</m:t>
                        </m:r>
                        <m:d>
                          <m:dPr>
                            <m:ctrlPr>
                              <a:rPr lang="ar-EG" sz="1600" b="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EG" sz="1600" b="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ar-EG" sz="1600" b="0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ar-EG" sz="1600" b="0" dirty="0"/>
                  <a:t>	</a:t>
                </a:r>
              </a:p>
              <a:p>
                <a:r>
                  <a:rPr lang="en-US" sz="1600" b="0" dirty="0"/>
                  <a:t>For optimum  frame length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b="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dirty="0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de-DE" sz="1600" b="0" i="1" dirty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de-DE" sz="1600" b="0" i="1" dirty="0" smtClean="0">
                                <a:latin typeface="Cambria Math"/>
                                <a:ea typeface="Cambria Math"/>
                              </a:rPr>
                              <m:t>𝑀𝐶𝑅</m:t>
                            </m:r>
                          </m:sub>
                        </m:sSub>
                      </m:num>
                      <m:den>
                        <m:r>
                          <a:rPr lang="en-US" sz="1600" b="0" i="1" dirty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sz="1600" b="0" i="1" dirty="0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  <m:r>
                      <a:rPr lang="de-DE" sz="1600" b="0" i="1" dirty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de-DE" sz="1600" b="0" dirty="0">
                  <a:ea typeface="Cambria Math"/>
                </a:endParaRPr>
              </a:p>
              <a:p>
                <a:r>
                  <a:rPr lang="en-US" sz="1600" b="0" dirty="0"/>
                  <a:t>The proposed final solution: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endParaRPr lang="en-US" sz="1600" b="0" dirty="0"/>
              </a:p>
              <a:p>
                <a:endParaRPr lang="en-US" sz="1600" b="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>
                    <a:latin typeface="+mn-lt"/>
                  </a:rPr>
                  <a:t>                                    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0" dirty="0"/>
                  <a:t>                                                       </a:t>
                </a:r>
              </a:p>
            </p:txBody>
          </p:sp>
        </mc:Choice>
        <mc:Fallback xmlns="">
          <p:sp>
            <p:nvSpPr>
              <p:cNvPr id="10" name="Textplatzhalt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1098048"/>
                <a:ext cx="8568000" cy="5139264"/>
              </a:xfrm>
              <a:prstGeom prst="rect">
                <a:avLst/>
              </a:prstGeom>
              <a:blipFill rotWithShape="1">
                <a:blip r:embed="rId3"/>
                <a:stretch>
                  <a:fillRect l="-213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/>
          <p:cNvSpPr/>
          <p:nvPr/>
        </p:nvSpPr>
        <p:spPr>
          <a:xfrm>
            <a:off x="6108021" y="2564904"/>
            <a:ext cx="2592288" cy="7920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/>
              <p:cNvSpPr/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𝑜𝑝𝑡</m:t>
                          </m:r>
                        </m:sub>
                      </m:sSub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05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sz="105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050" b="0" i="1" dirty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de-DE" sz="105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050" b="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40768"/>
                <a:ext cx="2592288" cy="7920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feil nach unten 12"/>
          <p:cNvSpPr/>
          <p:nvPr/>
        </p:nvSpPr>
        <p:spPr>
          <a:xfrm rot="10800000">
            <a:off x="7260149" y="2132856"/>
            <a:ext cx="180020" cy="43204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7404713" y="2204864"/>
                <a:ext cx="1216551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,</a:t>
                </a:r>
                <a:r>
                  <a:rPr lang="pt-BR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lang="de-DE" sz="16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1600" b="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de-DE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713" y="2204864"/>
                <a:ext cx="1216551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727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Abgerundetes Rechteck 16"/>
              <p:cNvSpPr/>
              <p:nvPr/>
            </p:nvSpPr>
            <p:spPr>
              <a:xfrm>
                <a:off x="539552" y="3212976"/>
                <a:ext cx="3953125" cy="576064"/>
              </a:xfrm>
              <a:prstGeom prst="roundRect">
                <a:avLst/>
              </a:prstGeom>
              <a:solidFill>
                <a:srgbClr val="FFFFCC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𝑀𝐶𝑅</m:t>
                          </m:r>
                        </m:sub>
                      </m:sSub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de-DE" sz="14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+0.5</m:t>
                          </m:r>
                          <m:rad>
                            <m:radPr>
                              <m:degHide m:val="on"/>
                              <m:ctrlP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−4</m:t>
                              </m:r>
                              <m:sSup>
                                <m:sSup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−2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de-DE" sz="1400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de-DE" sz="1400" b="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⋅</m:t>
                      </m:r>
                      <m:r>
                        <a:rPr lang="de-DE" sz="1400" b="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Abgerundetes Rechtec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212976"/>
                <a:ext cx="3953125" cy="576064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pieren 17"/>
          <p:cNvGrpSpPr/>
          <p:nvPr/>
        </p:nvGrpSpPr>
        <p:grpSpPr>
          <a:xfrm>
            <a:off x="6156176" y="4013014"/>
            <a:ext cx="2592288" cy="2080282"/>
            <a:chOff x="6372200" y="3429000"/>
            <a:chExt cx="2740419" cy="2824031"/>
          </a:xfrm>
        </p:grpSpPr>
        <p:sp>
          <p:nvSpPr>
            <p:cNvPr id="19" name="Abgerundetes Rechteck 18"/>
            <p:cNvSpPr/>
            <p:nvPr/>
          </p:nvSpPr>
          <p:spPr>
            <a:xfrm>
              <a:off x="6372200" y="3429000"/>
              <a:ext cx="2740419" cy="2726039"/>
            </a:xfrm>
            <a:prstGeom prst="roundRect">
              <a:avLst/>
            </a:prstGeom>
            <a:solidFill>
              <a:srgbClr val="FFFFCC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6444613" y="3556219"/>
                  <a:ext cx="2575593" cy="2696812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0" u="sng" dirty="0"/>
                    <a:t>Where: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𝑃</m:t>
                      </m:r>
                      <m:r>
                        <a:rPr lang="de-DE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100" b="0" i="1" smtClean="0">
                              <a:latin typeface="Cambria Math"/>
                            </a:rPr>
                            <m:t>8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𝑎𝑐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−3</m:t>
                          </m:r>
                          <m:sSup>
                            <m:sSup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100" b="0" i="1" smtClean="0">
                              <a:latin typeface="Cambria Math"/>
                            </a:rPr>
                            <m:t>8</m:t>
                          </m:r>
                          <m:sSup>
                            <m:sSup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endParaRPr lang="de-DE" sz="11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𝑞</m:t>
                      </m:r>
                      <m:r>
                        <a:rPr lang="de-DE" sz="11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1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100" b="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de-DE" sz="1100" b="0" i="1" smtClean="0">
                              <a:latin typeface="Cambria Math"/>
                            </a:rPr>
                            <m:t>−4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𝑎𝑏𝑐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+8</m:t>
                          </m:r>
                          <m:sSup>
                            <m:sSup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1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de-DE" sz="1100" b="0" i="1">
                              <a:latin typeface="Cambria Math"/>
                            </a:rPr>
                            <m:t>8</m:t>
                          </m:r>
                          <m:sSup>
                            <m:sSupPr>
                              <m:ctrlPr>
                                <a:rPr lang="de-DE" sz="11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100" b="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a14:m>
                  <a:endParaRPr lang="en-US" sz="11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𝑆</m:t>
                      </m:r>
                      <m:r>
                        <a:rPr lang="de-DE" sz="1100" b="0" i="1">
                          <a:latin typeface="Cambria Math"/>
                        </a:rPr>
                        <m:t>=</m:t>
                      </m:r>
                      <m:r>
                        <a:rPr lang="de-DE" sz="1100" b="0" i="0" smtClean="0">
                          <a:latin typeface="Cambria Math"/>
                        </a:rPr>
                        <m:t>0.5</m:t>
                      </m:r>
                      <m:rad>
                        <m:radPr>
                          <m:degHide m:val="on"/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sz="11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de-DE" sz="11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de-DE" sz="11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1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1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1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de-DE" sz="1100" b="0" i="1" smtClean="0"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  <m:d>
                            <m:d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de-DE" sz="1100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100" b="0" i="1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de-DE" sz="11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de-DE" sz="1100" b="0" i="1" smtClean="0">
                                      <a:latin typeface="Cambria Math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a14:m>
                  <a:endParaRPr lang="de-DE" sz="11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𝑄</m:t>
                      </m:r>
                      <m:r>
                        <a:rPr lang="de-DE" sz="11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de-DE" sz="1100" b="0" i="1" smtClean="0">
                              <a:latin typeface="Cambria Math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1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sz="11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100" b="0" i="1" smtClean="0">
                                  <a:latin typeface="Cambria Math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de-DE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de-DE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100" b="0" i="1" smtClean="0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de-DE" sz="1100" b="0" i="1" baseline="30000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de-DE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/>
                                  </m:sSubSup>
                                  <m:r>
                                    <a:rPr lang="de-DE" sz="1100" b="0" i="1" smtClean="0">
                                      <a:latin typeface="Cambria Math"/>
                                    </a:rPr>
                                    <m:t>−4</m:t>
                                  </m:r>
                                  <m:sSubSup>
                                    <m:sSubSupPr>
                                      <m:ctrlPr>
                                        <a:rPr lang="de-DE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100" b="0" i="1" smtClean="0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de-DE" sz="1100" b="0" i="1" baseline="30000" smtClean="0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e>
                                    <m:sub>
                                      <m:r>
                                        <a:rPr lang="de-DE" sz="11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/>
                                  </m:sSubSup>
                                </m:e>
                              </m:rad>
                            </m:num>
                            <m:den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a14:m>
                  <a:endParaRPr lang="en-US" sz="11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de-DE" sz="11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1100" b="0" i="1" smtClean="0">
                          <a:latin typeface="Cambria Math"/>
                        </a:rPr>
                        <m:t>−3</m:t>
                      </m:r>
                      <m:r>
                        <a:rPr lang="de-DE" sz="1100" b="0" i="1" smtClean="0">
                          <a:latin typeface="Cambria Math"/>
                        </a:rPr>
                        <m:t>𝑏𝑑</m:t>
                      </m:r>
                      <m:r>
                        <a:rPr lang="de-DE" sz="1100" b="0" i="1" smtClean="0">
                          <a:latin typeface="Cambria Math"/>
                        </a:rPr>
                        <m:t>+12</m:t>
                      </m:r>
                      <m:r>
                        <a:rPr lang="de-DE" sz="1100" b="0" i="1" smtClean="0">
                          <a:latin typeface="Cambria Math"/>
                        </a:rPr>
                        <m:t>𝑎𝑒</m:t>
                      </m:r>
                    </m:oMath>
                  </a14:m>
                  <a:endParaRPr lang="de-DE" sz="1100" b="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100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b="0" i="1" smtClean="0">
                              <a:latin typeface="Cambria Math"/>
                            </a:rPr>
                            <m:t>2</m:t>
                          </m:r>
                          <m:r>
                            <a:rPr lang="de-DE" sz="1100" b="0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de-DE" sz="11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de-DE" sz="1100" b="0" i="1">
                          <a:latin typeface="Cambria Math"/>
                        </a:rPr>
                        <m:t>−</m:t>
                      </m:r>
                      <m:r>
                        <a:rPr lang="de-DE" sz="1100" b="0" i="1" smtClean="0">
                          <a:latin typeface="Cambria Math"/>
                        </a:rPr>
                        <m:t>9</m:t>
                      </m:r>
                      <m:r>
                        <a:rPr lang="de-DE" sz="1100" b="0" i="1" smtClean="0">
                          <a:latin typeface="Cambria Math"/>
                        </a:rPr>
                        <m:t>𝑏𝑐𝑑</m:t>
                      </m:r>
                      <m:r>
                        <a:rPr lang="de-DE" sz="1100" b="0" i="1">
                          <a:latin typeface="Cambria Math"/>
                        </a:rPr>
                        <m:t>+27</m:t>
                      </m:r>
                      <m:r>
                        <a:rPr lang="de-DE" sz="1100" b="0" i="1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de-DE" sz="11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1100" b="0" i="1" smtClean="0">
                          <a:latin typeface="Cambria Math"/>
                        </a:rPr>
                        <m:t>−72</m:t>
                      </m:r>
                      <m:r>
                        <a:rPr lang="de-DE" sz="1100" b="0" i="1" smtClean="0">
                          <a:latin typeface="Cambria Math"/>
                        </a:rPr>
                        <m:t>𝑎𝑐𝑒</m:t>
                      </m:r>
                    </m:oMath>
                  </a14:m>
                  <a:endParaRPr lang="en-US" sz="1100" b="0" dirty="0"/>
                </a:p>
                <a:p>
                  <a:endParaRPr lang="en-US" sz="1100" b="0" dirty="0"/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613" y="3556219"/>
                  <a:ext cx="2575593" cy="269681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3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918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en-US" sz="1600" dirty="0">
                    <a:cs typeface="Times New Roman" panose="02020603050405020304" pitchFamily="18" charset="0"/>
                  </a:rPr>
                  <a:t>Proposed closed form compared to the numerical solution for the full range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rgbClr val="000364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000364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sz="16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600" i="1" dirty="0">
                        <a:latin typeface="Cambria Math"/>
                        <a:cs typeface="Times New Roman" panose="02020603050405020304" pitchFamily="18" charset="0"/>
                      </a:rPr>
                      <m:t>=100</m:t>
                    </m:r>
                  </m:oMath>
                </a14:m>
                <a:r>
                  <a:rPr lang="en-US" sz="1600" dirty="0">
                    <a:cs typeface="Times New Roman" panose="02020603050405020304" pitchFamily="18" charset="0"/>
                  </a:rPr>
                  <a:t> tags.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de-DE" sz="1600" b="0" i="1" smtClean="0">
                                <a:solidFill>
                                  <a:srgbClr val="000364"/>
                                </a:solidFill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solidFill>
                                  <a:srgbClr val="000364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EG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  <m:r>
                                  <a:rPr lang="de-DE" sz="1600" b="0" i="1" smtClean="0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𝐶𝑅</m:t>
                                </m:r>
                              </m:sub>
                            </m:sSub>
                            <m:r>
                              <a:rPr lang="ar-EG" sz="1600" i="1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ar-EG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ar-EG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ar-EG" sz="1600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ar-EG" sz="16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EG" sz="1600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EG" sz="1600" i="1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𝑃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(2)+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EG" sz="1600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ar-EG" sz="1600" i="1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𝑃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(3)</m:t>
                                </m:r>
                              </m:num>
                              <m:den>
                                <m:r>
                                  <a:rPr lang="ar-EG" sz="1600" i="1">
                                    <a:latin typeface="Cambria Math"/>
                                    <a:ea typeface="Cambria Math"/>
                                  </a:rPr>
                                  <m:t>1+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𝑃</m:t>
                                </m:r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(0)⋅</m:t>
                                </m:r>
                                <m:d>
                                  <m:dPr>
                                    <m:ctrlPr>
                                      <a:rPr lang="ar-EG" sz="1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EG" sz="16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ar-EG" sz="1600" i="1"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de-DE" sz="1600" i="1" dirty="0">
                  <a:solidFill>
                    <a:srgbClr val="000364"/>
                  </a:solidFill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𝑀𝐶𝑅</m:t>
                        </m:r>
                      </m:sub>
                    </m:sSub>
                    <m:r>
                      <a:rPr lang="de-DE" sz="14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de-DE" sz="1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+0.5</m:t>
                        </m:r>
                        <m:rad>
                          <m:radPr>
                            <m:degHide m:val="on"/>
                            <m:ctrlP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−4</m:t>
                            </m:r>
                            <m:sSup>
                              <m:sSupPr>
                                <m:ctrlP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−2</m:t>
                            </m:r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𝑃</m:t>
                            </m:r>
                            <m:r>
                              <a:rPr lang="de-DE" sz="1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a:rPr lang="de-DE" sz="14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𝑆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de-DE" sz="14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⋅</m:t>
                    </m:r>
                    <m:r>
                      <a:rPr lang="de-DE" sz="14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lvl="1"/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sz="1600" dirty="0">
                  <a:cs typeface="Times New Roman" panose="02020603050405020304" pitchFamily="18" charset="0"/>
                </a:endParaRPr>
              </a:p>
              <a:p>
                <a:endParaRPr lang="en-US" sz="16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1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 rotWithShape="1">
                <a:blip r:embed="rId3"/>
                <a:stretch>
                  <a:fillRect l="-213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dirty="0"/>
              <a:t>Time and Multiple Collision Recovery Coefficients Aware System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1" y="2850058"/>
            <a:ext cx="6012160" cy="33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9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>
                <a:cs typeface="Times New Roman" panose="02020603050405020304" pitchFamily="18" charset="0"/>
              </a:rPr>
              <a:t>Mean reduction time for identical PHY environment compared to the conventional case L=n:</a:t>
            </a:r>
          </a:p>
          <a:p>
            <a:pPr lvl="1"/>
            <a:endParaRPr lang="en-US" sz="1600" dirty="0">
              <a:cs typeface="Times New Roman" panose="02020603050405020304" pitchFamily="18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66869"/>
            <a:ext cx="7625965" cy="4305751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dirty="0"/>
              <a:t>Time and Multiple Collision Recovery Coefficients Aware System</a:t>
            </a:r>
          </a:p>
        </p:txBody>
      </p:sp>
    </p:spTree>
    <p:extLst>
      <p:ext uri="{BB962C8B-B14F-4D97-AF65-F5344CB8AC3E}">
        <p14:creationId xmlns:p14="http://schemas.microsoft.com/office/powerpoint/2010/main" val="2707022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Calibri" panose="020F0502020204030204" pitchFamily="34" charset="0"/>
              </a:rPr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88000" y="1988840"/>
            <a:ext cx="8568000" cy="391668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Proposed Cross (MAC-PHY) Layer Optimization (PhD Contribution)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Number of Tags Estimation Method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Frame Slotted ALOHA Frame Length</a:t>
            </a:r>
          </a:p>
          <a:p>
            <a:pPr marL="449263" lvl="1" indent="-268288">
              <a:lnSpc>
                <a:spcPct val="150000"/>
              </a:lnSpc>
            </a:pPr>
            <a:r>
              <a:rPr lang="en-US" dirty="0"/>
              <a:t>Adaptive Decision Collision Recovery System 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/>
              <a:t>PhD Summary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/>
              <a:t>Patents and Publications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/>
              <a:t>Time plan and future work</a:t>
            </a:r>
          </a:p>
          <a:p>
            <a:pPr marL="457200" lvl="1" indent="0">
              <a:buNone/>
            </a:pPr>
            <a:endParaRPr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268288" indent="-268288"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1621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dirty="0"/>
              <a:t>Adaptive Decision Collision Recovery System </a:t>
            </a:r>
          </a:p>
        </p:txBody>
      </p:sp>
      <p:sp>
        <p:nvSpPr>
          <p:cNvPr id="3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288000" y="1052736"/>
            <a:ext cx="8532472" cy="5184576"/>
          </a:xfrm>
        </p:spPr>
        <p:txBody>
          <a:bodyPr/>
          <a:lstStyle/>
          <a:p>
            <a:pPr lvl="1"/>
            <a:endParaRPr lang="en-US" sz="1600" dirty="0">
              <a:cs typeface="Calibri" panose="020F0502020204030204" pitchFamily="34" charset="0"/>
            </a:endParaRPr>
          </a:p>
          <a:p>
            <a:pPr lvl="1"/>
            <a:endParaRPr lang="en-US" sz="16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/>
              <a:t>				</a:t>
            </a:r>
          </a:p>
          <a:p>
            <a:endParaRPr lang="en-US" sz="1600" dirty="0"/>
          </a:p>
          <a:p>
            <a:pPr lvl="2"/>
            <a:endParaRPr lang="en-US" sz="1600" dirty="0"/>
          </a:p>
          <a:p>
            <a:pPr marL="180975" lvl="1" indent="0">
              <a:buNone/>
            </a:pPr>
            <a:r>
              <a:rPr lang="en-US" dirty="0"/>
              <a:t>												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lvl="5"/>
            <a:endParaRPr lang="en-US" sz="1600" i="1" dirty="0">
              <a:solidFill>
                <a:schemeClr val="tx2">
                  <a:lumMod val="50000"/>
                </a:schemeClr>
              </a:solidFill>
              <a:latin typeface="Cambria Math"/>
            </a:endParaRPr>
          </a:p>
          <a:p>
            <a:pPr lvl="5"/>
            <a:endParaRPr lang="en-US" dirty="0"/>
          </a:p>
          <a:p>
            <a:pPr lvl="2"/>
            <a:endParaRPr lang="en-US" sz="1600" dirty="0"/>
          </a:p>
          <a:p>
            <a:pPr lvl="3"/>
            <a:endParaRPr lang="en-US" sz="1600" dirty="0"/>
          </a:p>
          <a:p>
            <a:pPr marL="683025" lvl="4"/>
            <a:endParaRPr lang="en-US" sz="1600" dirty="0"/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329155"/>
                  </p:ext>
                </p:extLst>
              </p:nvPr>
            </p:nvGraphicFramePr>
            <p:xfrm>
              <a:off x="179512" y="1180976"/>
              <a:ext cx="8712968" cy="51348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564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564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19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baseline="0" dirty="0">
                              <a:solidFill>
                                <a:srgbClr val="001E64"/>
                              </a:solidFill>
                              <a:latin typeface="Calibri" panose="020F0502020204030204" pitchFamily="34" charset="0"/>
                              <a:ea typeface="+mn-ea"/>
                              <a:cs typeface="Arial" pitchFamily="34" charset="0"/>
                            </a:rPr>
                            <a:t>System Without Collision Recovery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baseline="0" dirty="0">
                              <a:solidFill>
                                <a:srgbClr val="001E64"/>
                              </a:solidFill>
                              <a:latin typeface="Calibri" panose="020F0502020204030204" pitchFamily="34" charset="0"/>
                              <a:ea typeface="+mn-ea"/>
                              <a:cs typeface="Arial" pitchFamily="34" charset="0"/>
                            </a:rPr>
                            <a:t>System With Collision Recovery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6340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r>
                            <a:rPr lang="en-US" sz="1800" dirty="0">
                              <a:cs typeface="Calibri" panose="020F0502020204030204" pitchFamily="34" charset="0"/>
                            </a:rPr>
                            <a:t> 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𝑇𝐴</m:t>
                                  </m:r>
                                </m:sub>
                              </m:sSub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𝐸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US" sz="1400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US" sz="1400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  <m:r>
                                    <a:rPr lang="de-DE" sz="16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𝐶𝑅</m:t>
                                  </m:r>
                                </m:sub>
                              </m:sSub>
                              <m:r>
                                <a:rPr lang="de-DE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de-DE" sz="1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de-DE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r>
                                        <a:rPr lang="de-DE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  <m:r>
                                        <a:rPr lang="de-DE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de-DE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de-DE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𝐸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DE" sz="1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1−</m:t>
                                      </m:r>
                                      <m:r>
                                        <a:rPr lang="de-DE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</m:d>
                                  <m:r>
                                    <a:rPr lang="de-DE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𝐹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de-DE" sz="1600" b="0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endParaRP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de-DE" sz="1300" kern="1200" dirty="0" err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a typeface="Cambria Math"/>
                              <a:cs typeface="+mn-cs"/>
                            </a:rPr>
                            <a:t>where</a:t>
                          </a:r>
                          <a:r>
                            <a:rPr lang="de-DE" sz="1300" kern="1200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ea typeface="Cambria Math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300" i="1" kern="120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DE" sz="1300" i="1" kern="120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DE" sz="1300" i="1" kern="120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de-DE" sz="1300" i="1" kern="1200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e-DE" sz="1300" i="1" kern="120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DE" sz="1300" i="1" kern="120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DE" sz="1300" i="1" kern="1200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de-DE" sz="1300" i="1" kern="1200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1300" i="1" kern="120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DE" sz="1300" i="1" kern="120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DE" sz="1300" i="1" kern="1200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𝐴𝐶𝐾</m:t>
                                  </m:r>
                                </m:sub>
                              </m:sSub>
                            </m:oMath>
                          </a14:m>
                          <a:endParaRPr lang="en-US" sz="1300" i="1" kern="1200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+mn-cs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329155"/>
                  </p:ext>
                </p:extLst>
              </p:nvPr>
            </p:nvGraphicFramePr>
            <p:xfrm>
              <a:off x="179512" y="1180976"/>
              <a:ext cx="8712968" cy="51348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56484"/>
                    <a:gridCol w="4356484"/>
                  </a:tblGrid>
                  <a:tr h="519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1200" baseline="0" dirty="0" smtClean="0">
                              <a:solidFill>
                                <a:srgbClr val="001E64"/>
                              </a:solidFill>
                              <a:latin typeface="Calibri" panose="020F0502020204030204" pitchFamily="34" charset="0"/>
                              <a:ea typeface="+mn-ea"/>
                              <a:cs typeface="Arial" pitchFamily="34" charset="0"/>
                            </a:rPr>
                            <a:t>System Without Collision Recovery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baseline="0" dirty="0" smtClean="0">
                              <a:solidFill>
                                <a:srgbClr val="001E64"/>
                              </a:solidFill>
                              <a:latin typeface="Calibri" panose="020F0502020204030204" pitchFamily="34" charset="0"/>
                              <a:ea typeface="+mn-ea"/>
                              <a:cs typeface="Arial" pitchFamily="34" charset="0"/>
                            </a:rPr>
                            <a:t>System With Collision Recovery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6149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1361" r="-100000" b="-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000" t="-11361" b="-1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Ellipse 8"/>
          <p:cNvSpPr/>
          <p:nvPr/>
        </p:nvSpPr>
        <p:spPr>
          <a:xfrm>
            <a:off x="1224741" y="1844824"/>
            <a:ext cx="2515141" cy="4612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Initialize: frame length</a:t>
            </a:r>
          </a:p>
        </p:txBody>
      </p:sp>
      <p:cxnSp>
        <p:nvCxnSpPr>
          <p:cNvPr id="12" name="Gerade Verbindung mit Pfeil 14"/>
          <p:cNvCxnSpPr/>
          <p:nvPr/>
        </p:nvCxnSpPr>
        <p:spPr>
          <a:xfrm>
            <a:off x="2477039" y="2925356"/>
            <a:ext cx="0" cy="1978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aute 13"/>
          <p:cNvSpPr/>
          <p:nvPr/>
        </p:nvSpPr>
        <p:spPr>
          <a:xfrm>
            <a:off x="1229821" y="3127166"/>
            <a:ext cx="2521444" cy="58408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Collided &amp; Successful slots =0</a:t>
            </a:r>
          </a:p>
        </p:txBody>
      </p:sp>
      <p:cxnSp>
        <p:nvCxnSpPr>
          <p:cNvPr id="14" name="Gerade Verbindung mit Pfeil 17"/>
          <p:cNvCxnSpPr>
            <a:endCxn id="16" idx="6"/>
          </p:cNvCxnSpPr>
          <p:nvPr/>
        </p:nvCxnSpPr>
        <p:spPr>
          <a:xfrm flipH="1" flipV="1">
            <a:off x="891747" y="3419210"/>
            <a:ext cx="341220" cy="34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20"/>
              <p:cNvSpPr/>
              <p:nvPr/>
            </p:nvSpPr>
            <p:spPr>
              <a:xfrm>
                <a:off x="1229820" y="4563000"/>
                <a:ext cx="2521444" cy="5941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Estimated number of tags (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Calculate the new optimum frame length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𝐿</m:t>
                    </m:r>
                    <m:r>
                      <a:rPr lang="en-US" sz="1100" i="1" baseline="-25000" dirty="0" err="1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𝑜𝑝𝑡</m:t>
                    </m:r>
                  </m:oMath>
                </a14:m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 by optimizing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1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de-DE" sz="11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𝜼</m:t>
                        </m:r>
                      </m:e>
                      <m:sub>
                        <m:r>
                          <a:rPr lang="de-DE" sz="1100" b="1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𝑻𝑨</m:t>
                        </m:r>
                      </m:sub>
                    </m:sSub>
                  </m:oMath>
                </a14:m>
                <a:endParaRPr lang="en-US" sz="1100" dirty="0">
                  <a:solidFill>
                    <a:srgbClr val="001E64"/>
                  </a:solidFill>
                  <a:latin typeface="Calibri" panose="020F0502020204030204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" name="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820" y="4563000"/>
                <a:ext cx="2521444" cy="594192"/>
              </a:xfrm>
              <a:prstGeom prst="rect">
                <a:avLst/>
              </a:prstGeom>
              <a:blipFill rotWithShape="1">
                <a:blip r:embed="rId4"/>
                <a:stretch>
                  <a:fillRect b="-59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33"/>
          <p:cNvSpPr/>
          <p:nvPr/>
        </p:nvSpPr>
        <p:spPr>
          <a:xfrm>
            <a:off x="323528" y="3227361"/>
            <a:ext cx="568219" cy="3836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End</a:t>
            </a:r>
            <a:endParaRPr lang="en-US" sz="1100" dirty="0">
              <a:solidFill>
                <a:srgbClr val="001E64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7" name="Textfeld 2"/>
          <p:cNvSpPr txBox="1"/>
          <p:nvPr/>
        </p:nvSpPr>
        <p:spPr>
          <a:xfrm>
            <a:off x="891747" y="3122842"/>
            <a:ext cx="326145" cy="239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</a:rPr>
              <a:t>yes</a:t>
            </a:r>
          </a:p>
        </p:txBody>
      </p:sp>
      <p:sp>
        <p:nvSpPr>
          <p:cNvPr id="18" name="Textfeld 16"/>
          <p:cNvSpPr txBox="1"/>
          <p:nvPr/>
        </p:nvSpPr>
        <p:spPr>
          <a:xfrm>
            <a:off x="2490737" y="3688373"/>
            <a:ext cx="304052" cy="239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</a:rPr>
              <a:t>No</a:t>
            </a:r>
          </a:p>
        </p:txBody>
      </p:sp>
      <p:sp>
        <p:nvSpPr>
          <p:cNvPr id="19" name="Rechteck 9"/>
          <p:cNvSpPr/>
          <p:nvPr/>
        </p:nvSpPr>
        <p:spPr>
          <a:xfrm>
            <a:off x="1236124" y="2525857"/>
            <a:ext cx="2515140" cy="399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Observe: (Collided- </a:t>
            </a: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Successful</a:t>
            </a:r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- Empty) slots</a:t>
            </a:r>
          </a:p>
        </p:txBody>
      </p:sp>
      <p:cxnSp>
        <p:nvCxnSpPr>
          <p:cNvPr id="20" name="Gerade Verbindung mit Pfeil 14"/>
          <p:cNvCxnSpPr/>
          <p:nvPr/>
        </p:nvCxnSpPr>
        <p:spPr>
          <a:xfrm>
            <a:off x="2483501" y="3716531"/>
            <a:ext cx="0" cy="1978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/>
          <p:cNvGrpSpPr/>
          <p:nvPr/>
        </p:nvGrpSpPr>
        <p:grpSpPr>
          <a:xfrm>
            <a:off x="2504434" y="2418119"/>
            <a:ext cx="1470816" cy="2441977"/>
            <a:chOff x="2504434" y="2418119"/>
            <a:chExt cx="1470816" cy="2507934"/>
          </a:xfrm>
        </p:grpSpPr>
        <p:cxnSp>
          <p:nvCxnSpPr>
            <p:cNvPr id="21" name="Gerade Verbindung mit Pfeil 31"/>
            <p:cNvCxnSpPr/>
            <p:nvPr/>
          </p:nvCxnSpPr>
          <p:spPr>
            <a:xfrm flipH="1">
              <a:off x="2504434" y="2418119"/>
              <a:ext cx="14708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89"/>
            <p:cNvCxnSpPr/>
            <p:nvPr/>
          </p:nvCxnSpPr>
          <p:spPr>
            <a:xfrm>
              <a:off x="3768305" y="4926052"/>
              <a:ext cx="206945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flipV="1">
              <a:off x="3975250" y="2418119"/>
              <a:ext cx="0" cy="250793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hteck 9"/>
          <p:cNvSpPr/>
          <p:nvPr/>
        </p:nvSpPr>
        <p:spPr>
          <a:xfrm>
            <a:off x="1229275" y="3922405"/>
            <a:ext cx="2515140" cy="442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Receive the PHY-Layer parameters: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Timing parameters (Slots durations)</a:t>
            </a:r>
          </a:p>
        </p:txBody>
      </p:sp>
      <p:cxnSp>
        <p:nvCxnSpPr>
          <p:cNvPr id="25" name="Gerade Verbindung mit Pfeil 39"/>
          <p:cNvCxnSpPr/>
          <p:nvPr/>
        </p:nvCxnSpPr>
        <p:spPr>
          <a:xfrm>
            <a:off x="2483888" y="2317666"/>
            <a:ext cx="0" cy="2009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14"/>
          <p:cNvCxnSpPr/>
          <p:nvPr/>
        </p:nvCxnSpPr>
        <p:spPr>
          <a:xfrm>
            <a:off x="2483888" y="4365104"/>
            <a:ext cx="0" cy="1978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5709923" y="1844824"/>
            <a:ext cx="2515141" cy="4612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Initialize: frame length</a:t>
            </a:r>
          </a:p>
        </p:txBody>
      </p:sp>
      <p:cxnSp>
        <p:nvCxnSpPr>
          <p:cNvPr id="36" name="Gerade Verbindung mit Pfeil 14"/>
          <p:cNvCxnSpPr/>
          <p:nvPr/>
        </p:nvCxnSpPr>
        <p:spPr>
          <a:xfrm>
            <a:off x="6962221" y="2925356"/>
            <a:ext cx="0" cy="1978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aute 13"/>
          <p:cNvSpPr/>
          <p:nvPr/>
        </p:nvSpPr>
        <p:spPr>
          <a:xfrm>
            <a:off x="5715003" y="3127166"/>
            <a:ext cx="2521444" cy="58408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Collided &amp; Successful slots =0</a:t>
            </a:r>
          </a:p>
        </p:txBody>
      </p:sp>
      <p:cxnSp>
        <p:nvCxnSpPr>
          <p:cNvPr id="38" name="Gerade Verbindung mit Pfeil 17"/>
          <p:cNvCxnSpPr>
            <a:endCxn id="40" idx="6"/>
          </p:cNvCxnSpPr>
          <p:nvPr/>
        </p:nvCxnSpPr>
        <p:spPr>
          <a:xfrm flipH="1" flipV="1">
            <a:off x="5376929" y="3419210"/>
            <a:ext cx="341220" cy="34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hteck 20"/>
              <p:cNvSpPr/>
              <p:nvPr/>
            </p:nvSpPr>
            <p:spPr>
              <a:xfrm>
                <a:off x="5715002" y="4661087"/>
                <a:ext cx="2521444" cy="5941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Estimated number of tags (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Calculate the new optimum frame length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𝐿</m:t>
                    </m:r>
                    <m:r>
                      <a:rPr lang="en-US" sz="1100" i="1" baseline="-25000" dirty="0" err="1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𝑜𝑝𝑡</m:t>
                    </m:r>
                  </m:oMath>
                </a14:m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 by optimizing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1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de-DE" sz="11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𝜼</m:t>
                        </m:r>
                      </m:e>
                      <m:sub>
                        <m:r>
                          <a:rPr lang="de-DE" sz="1100" b="1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𝑻𝑪𝑹</m:t>
                        </m:r>
                      </m:sub>
                    </m:sSub>
                  </m:oMath>
                </a14:m>
                <a:endParaRPr lang="en-US" sz="1100" dirty="0">
                  <a:solidFill>
                    <a:srgbClr val="001E64"/>
                  </a:solidFill>
                  <a:latin typeface="Calibri" panose="020F0502020204030204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9" name="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2" y="4661087"/>
                <a:ext cx="2521444" cy="594192"/>
              </a:xfrm>
              <a:prstGeom prst="rect">
                <a:avLst/>
              </a:prstGeom>
              <a:blipFill rotWithShape="1">
                <a:blip r:embed="rId5"/>
                <a:stretch>
                  <a:fillRect b="-59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3"/>
          <p:cNvSpPr/>
          <p:nvPr/>
        </p:nvSpPr>
        <p:spPr>
          <a:xfrm>
            <a:off x="4808710" y="3227361"/>
            <a:ext cx="568219" cy="3836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End</a:t>
            </a:r>
            <a:endParaRPr lang="en-US" sz="1100" dirty="0">
              <a:solidFill>
                <a:srgbClr val="001E64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41" name="Textfeld 2"/>
          <p:cNvSpPr txBox="1"/>
          <p:nvPr/>
        </p:nvSpPr>
        <p:spPr>
          <a:xfrm>
            <a:off x="5376929" y="3122842"/>
            <a:ext cx="326145" cy="239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</a:rPr>
              <a:t>yes</a:t>
            </a:r>
          </a:p>
        </p:txBody>
      </p:sp>
      <p:sp>
        <p:nvSpPr>
          <p:cNvPr id="42" name="Textfeld 16"/>
          <p:cNvSpPr txBox="1"/>
          <p:nvPr/>
        </p:nvSpPr>
        <p:spPr>
          <a:xfrm>
            <a:off x="6975919" y="3688373"/>
            <a:ext cx="304052" cy="239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</a:rPr>
              <a:t>No</a:t>
            </a:r>
          </a:p>
        </p:txBody>
      </p:sp>
      <p:sp>
        <p:nvSpPr>
          <p:cNvPr id="43" name="Rechteck 9"/>
          <p:cNvSpPr/>
          <p:nvPr/>
        </p:nvSpPr>
        <p:spPr>
          <a:xfrm>
            <a:off x="5721306" y="2525857"/>
            <a:ext cx="2515140" cy="399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Observe: (</a:t>
            </a: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Collided</a:t>
            </a:r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- </a:t>
            </a: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Successful</a:t>
            </a:r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- Empty) slots</a:t>
            </a:r>
          </a:p>
        </p:txBody>
      </p:sp>
      <p:cxnSp>
        <p:nvCxnSpPr>
          <p:cNvPr id="44" name="Gerade Verbindung mit Pfeil 14"/>
          <p:cNvCxnSpPr/>
          <p:nvPr/>
        </p:nvCxnSpPr>
        <p:spPr>
          <a:xfrm>
            <a:off x="6968683" y="3716531"/>
            <a:ext cx="0" cy="1978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6989616" y="2418119"/>
            <a:ext cx="1470816" cy="2540064"/>
            <a:chOff x="2504434" y="2418119"/>
            <a:chExt cx="1470816" cy="2507934"/>
          </a:xfrm>
        </p:grpSpPr>
        <p:cxnSp>
          <p:nvCxnSpPr>
            <p:cNvPr id="46" name="Gerade Verbindung mit Pfeil 31"/>
            <p:cNvCxnSpPr/>
            <p:nvPr/>
          </p:nvCxnSpPr>
          <p:spPr>
            <a:xfrm flipH="1">
              <a:off x="2504434" y="2418119"/>
              <a:ext cx="14708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89"/>
            <p:cNvCxnSpPr/>
            <p:nvPr/>
          </p:nvCxnSpPr>
          <p:spPr>
            <a:xfrm>
              <a:off x="3768305" y="4926052"/>
              <a:ext cx="206945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3975250" y="2418119"/>
              <a:ext cx="0" cy="250793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 9"/>
              <p:cNvSpPr/>
              <p:nvPr/>
            </p:nvSpPr>
            <p:spPr>
              <a:xfrm>
                <a:off x="5714457" y="3922404"/>
                <a:ext cx="2515140" cy="54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Receive the PHY-Layer parameters: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Timing parameters (Slots durations)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Collision recovery probability  (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001E64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𝜶</m:t>
                    </m:r>
                  </m:oMath>
                </a14:m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9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457" y="3922404"/>
                <a:ext cx="2515140" cy="548737"/>
              </a:xfrm>
              <a:prstGeom prst="rect">
                <a:avLst/>
              </a:prstGeom>
              <a:blipFill rotWithShape="1">
                <a:blip r:embed="rId6"/>
                <a:stretch>
                  <a:fillRect t="-2128" b="-106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Gerade Verbindung mit Pfeil 39"/>
          <p:cNvCxnSpPr/>
          <p:nvPr/>
        </p:nvCxnSpPr>
        <p:spPr>
          <a:xfrm>
            <a:off x="6969070" y="2317666"/>
            <a:ext cx="0" cy="2009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14"/>
          <p:cNvCxnSpPr/>
          <p:nvPr/>
        </p:nvCxnSpPr>
        <p:spPr>
          <a:xfrm>
            <a:off x="6969070" y="4471142"/>
            <a:ext cx="0" cy="1978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078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dirty="0"/>
              <a:t>Adaptive Decision Collision Recovery System </a:t>
            </a:r>
          </a:p>
        </p:txBody>
      </p:sp>
      <p:sp>
        <p:nvSpPr>
          <p:cNvPr id="3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288000" y="1052736"/>
            <a:ext cx="8532472" cy="5184576"/>
          </a:xfrm>
        </p:spPr>
        <p:txBody>
          <a:bodyPr/>
          <a:lstStyle/>
          <a:p>
            <a:pPr marL="180975" lvl="1">
              <a:spcBef>
                <a:spcPts val="200"/>
              </a:spcBef>
              <a:buFont typeface="Arial" pitchFamily="34" charset="0"/>
              <a:buChar char="■"/>
            </a:pPr>
            <a:r>
              <a:rPr lang="en-US" sz="1600" dirty="0"/>
              <a:t>Total Reading Time for </a:t>
            </a:r>
            <a:r>
              <a:rPr lang="en-US" sz="1600" dirty="0">
                <a:cs typeface="Calibri" panose="020F0502020204030204" pitchFamily="34" charset="0"/>
              </a:rPr>
              <a:t>100 tags</a:t>
            </a:r>
            <a:r>
              <a:rPr lang="en-US" sz="1600" dirty="0"/>
              <a:t>:</a:t>
            </a:r>
          </a:p>
          <a:p>
            <a:pPr marL="180975" lvl="1" indent="0">
              <a:buNone/>
            </a:pPr>
            <a:endParaRPr lang="en-US" sz="1600" dirty="0">
              <a:cs typeface="Calibri" panose="020F0502020204030204" pitchFamily="34" charset="0"/>
            </a:endParaRPr>
          </a:p>
          <a:p>
            <a:pPr lvl="1"/>
            <a:endParaRPr lang="en-US" sz="16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/>
              <a:t>				</a:t>
            </a:r>
          </a:p>
          <a:p>
            <a:endParaRPr lang="en-US" sz="1600" dirty="0"/>
          </a:p>
          <a:p>
            <a:pPr lvl="2"/>
            <a:endParaRPr lang="en-US" sz="1600" dirty="0"/>
          </a:p>
          <a:p>
            <a:pPr marL="180975" lvl="1" indent="0">
              <a:buNone/>
            </a:pPr>
            <a:r>
              <a:rPr lang="en-US" dirty="0"/>
              <a:t>												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lvl="5"/>
            <a:endParaRPr lang="en-US" sz="1600" i="1" dirty="0">
              <a:solidFill>
                <a:schemeClr val="tx2">
                  <a:lumMod val="50000"/>
                </a:schemeClr>
              </a:solidFill>
              <a:latin typeface="Cambria Math"/>
            </a:endParaRPr>
          </a:p>
          <a:p>
            <a:pPr lvl="5"/>
            <a:endParaRPr lang="en-US" dirty="0"/>
          </a:p>
          <a:p>
            <a:pPr lvl="2"/>
            <a:endParaRPr lang="en-US" sz="1600" dirty="0"/>
          </a:p>
          <a:p>
            <a:pPr lvl="3"/>
            <a:endParaRPr lang="en-US" sz="1600" dirty="0"/>
          </a:p>
          <a:p>
            <a:pPr marL="683025" lvl="4"/>
            <a:endParaRPr lang="en-US" sz="1600" dirty="0"/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100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1259632" y="1772816"/>
            <a:ext cx="7776864" cy="4464496"/>
            <a:chOff x="3131840" y="2654480"/>
            <a:chExt cx="5976664" cy="3582832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1840" y="2654480"/>
              <a:ext cx="5976664" cy="3582832"/>
            </a:xfrm>
            <a:prstGeom prst="rect">
              <a:avLst/>
            </a:prstGeom>
          </p:spPr>
        </p:pic>
        <p:cxnSp>
          <p:nvCxnSpPr>
            <p:cNvPr id="10" name="Gerade Verbindung mit Pfeil 9"/>
            <p:cNvCxnSpPr/>
            <p:nvPr/>
          </p:nvCxnSpPr>
          <p:spPr>
            <a:xfrm flipV="1">
              <a:off x="5148064" y="3740885"/>
              <a:ext cx="288032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/>
                <p:cNvSpPr txBox="1"/>
                <p:nvPr/>
              </p:nvSpPr>
              <p:spPr>
                <a:xfrm>
                  <a:off x="4788024" y="3861048"/>
                  <a:ext cx="540060" cy="369332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1800" b="0" i="0" smtClean="0">
                                <a:latin typeface="Cambria Math"/>
                                <a:ea typeface="Cambria Math"/>
                              </a:rPr>
                              <m:t>critical</m:t>
                            </m:r>
                          </m:sub>
                        </m:sSub>
                      </m:oMath>
                    </m:oMathPara>
                  </a14:m>
                  <a:endParaRPr lang="en-US" sz="1800" b="0" dirty="0"/>
                </a:p>
              </p:txBody>
            </p:sp>
          </mc:Choice>
          <mc:Fallback xmlns="">
            <p:sp>
              <p:nvSpPr>
                <p:cNvPr id="11" name="Textfeld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3861048"/>
                  <a:ext cx="54006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23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19345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dirty="0"/>
              <a:t>Adaptive Decision Collision Recovery System </a:t>
            </a:r>
          </a:p>
        </p:txBody>
      </p:sp>
      <p:sp>
        <p:nvSpPr>
          <p:cNvPr id="3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288000" y="1052736"/>
            <a:ext cx="8532472" cy="5184576"/>
          </a:xfrm>
          <a:ln>
            <a:noFill/>
            <a:headEnd type="none" w="med" len="med"/>
            <a:tailEnd type="triangle" w="med" len="med"/>
          </a:ln>
        </p:spPr>
        <p:txBody>
          <a:bodyPr/>
          <a:lstStyle/>
          <a:p>
            <a:pPr marL="180975" lvl="1">
              <a:spcBef>
                <a:spcPts val="200"/>
              </a:spcBef>
              <a:buFont typeface="Arial" pitchFamily="34" charset="0"/>
              <a:buChar char="■"/>
            </a:pPr>
            <a:r>
              <a:rPr lang="en-US" sz="1600" dirty="0"/>
              <a:t>Proposed Adaptive Decision FSA Algorithm</a:t>
            </a:r>
            <a:endParaRPr lang="en-US" sz="1600" dirty="0">
              <a:cs typeface="Calibri" panose="020F0502020204030204" pitchFamily="34" charset="0"/>
            </a:endParaRPr>
          </a:p>
          <a:p>
            <a:pPr lvl="1"/>
            <a:endParaRPr lang="en-US" sz="16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/>
              <a:t>				</a:t>
            </a:r>
          </a:p>
          <a:p>
            <a:endParaRPr lang="en-US" sz="1600" dirty="0"/>
          </a:p>
          <a:p>
            <a:pPr lvl="2"/>
            <a:endParaRPr lang="en-US" sz="1600" dirty="0"/>
          </a:p>
          <a:p>
            <a:pPr marL="180975" lvl="1" indent="0">
              <a:buNone/>
            </a:pPr>
            <a:r>
              <a:rPr lang="en-US" dirty="0"/>
              <a:t>												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lvl="5"/>
            <a:endParaRPr lang="en-US" sz="1600" i="1" dirty="0">
              <a:solidFill>
                <a:schemeClr val="tx2">
                  <a:lumMod val="50000"/>
                </a:schemeClr>
              </a:solidFill>
              <a:latin typeface="Cambria Math"/>
            </a:endParaRPr>
          </a:p>
          <a:p>
            <a:pPr lvl="5"/>
            <a:endParaRPr lang="en-US" dirty="0"/>
          </a:p>
          <a:p>
            <a:pPr lvl="2"/>
            <a:endParaRPr lang="en-US" sz="1600" dirty="0"/>
          </a:p>
          <a:p>
            <a:pPr lvl="3"/>
            <a:endParaRPr lang="en-US" sz="1600" dirty="0"/>
          </a:p>
          <a:p>
            <a:pPr marL="683025" lvl="4"/>
            <a:endParaRPr lang="en-US" sz="1600" dirty="0"/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100" b="1" dirty="0"/>
          </a:p>
        </p:txBody>
      </p:sp>
      <p:sp>
        <p:nvSpPr>
          <p:cNvPr id="4" name="Ellipse 3"/>
          <p:cNvSpPr/>
          <p:nvPr/>
        </p:nvSpPr>
        <p:spPr>
          <a:xfrm>
            <a:off x="3333659" y="1412776"/>
            <a:ext cx="2515141" cy="4612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Initialize: frame length</a:t>
            </a:r>
          </a:p>
        </p:txBody>
      </p:sp>
      <p:cxnSp>
        <p:nvCxnSpPr>
          <p:cNvPr id="5" name="Gerade Verbindung mit Pfeil 14"/>
          <p:cNvCxnSpPr/>
          <p:nvPr/>
        </p:nvCxnSpPr>
        <p:spPr>
          <a:xfrm>
            <a:off x="4585957" y="2493308"/>
            <a:ext cx="0" cy="1978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aute 13"/>
          <p:cNvSpPr/>
          <p:nvPr/>
        </p:nvSpPr>
        <p:spPr>
          <a:xfrm>
            <a:off x="3338739" y="2695118"/>
            <a:ext cx="2521444" cy="58408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Collided &amp; Successful slots =0</a:t>
            </a:r>
          </a:p>
        </p:txBody>
      </p:sp>
      <p:cxnSp>
        <p:nvCxnSpPr>
          <p:cNvPr id="7" name="Gerade Verbindung mit Pfeil 17"/>
          <p:cNvCxnSpPr/>
          <p:nvPr/>
        </p:nvCxnSpPr>
        <p:spPr>
          <a:xfrm flipH="1">
            <a:off x="3006644" y="2984632"/>
            <a:ext cx="3412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20"/>
              <p:cNvSpPr/>
              <p:nvPr/>
            </p:nvSpPr>
            <p:spPr>
              <a:xfrm>
                <a:off x="5276627" y="4877111"/>
                <a:ext cx="2521444" cy="5941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Estimated number of tags (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Calculate the new optimum frame length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𝐿</m:t>
                    </m:r>
                    <m:r>
                      <a:rPr lang="en-US" sz="1100" i="1" baseline="-25000" dirty="0" err="1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𝑜𝑝𝑡</m:t>
                    </m:r>
                  </m:oMath>
                </a14:m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 by optimizing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1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de-DE" sz="11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𝜼</m:t>
                        </m:r>
                      </m:e>
                      <m:sub>
                        <m:r>
                          <a:rPr lang="de-DE" sz="1100" b="1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𝑻𝑪𝑹𝑨</m:t>
                        </m:r>
                      </m:sub>
                    </m:sSub>
                  </m:oMath>
                </a14:m>
                <a:endParaRPr lang="en-US" sz="1100" dirty="0">
                  <a:solidFill>
                    <a:srgbClr val="001E64"/>
                  </a:solidFill>
                  <a:latin typeface="Calibri" panose="020F0502020204030204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627" y="4877111"/>
                <a:ext cx="2521444" cy="594192"/>
              </a:xfrm>
              <a:prstGeom prst="rect">
                <a:avLst/>
              </a:prstGeom>
              <a:blipFill rotWithShape="1">
                <a:blip r:embed="rId3"/>
                <a:stretch>
                  <a:fillRect b="-49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33"/>
          <p:cNvSpPr/>
          <p:nvPr/>
        </p:nvSpPr>
        <p:spPr>
          <a:xfrm>
            <a:off x="2453500" y="2819166"/>
            <a:ext cx="568219" cy="3836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End</a:t>
            </a:r>
            <a:endParaRPr lang="en-US" sz="1100" dirty="0">
              <a:solidFill>
                <a:srgbClr val="001E64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0" name="Textfeld 2"/>
          <p:cNvSpPr txBox="1"/>
          <p:nvPr/>
        </p:nvSpPr>
        <p:spPr>
          <a:xfrm>
            <a:off x="3000665" y="2690794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</a:rPr>
              <a:t>yes</a:t>
            </a:r>
          </a:p>
        </p:txBody>
      </p:sp>
      <p:sp>
        <p:nvSpPr>
          <p:cNvPr id="11" name="Textfeld 16"/>
          <p:cNvSpPr txBox="1"/>
          <p:nvPr/>
        </p:nvSpPr>
        <p:spPr>
          <a:xfrm>
            <a:off x="4599655" y="3256325"/>
            <a:ext cx="304052" cy="239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</a:rPr>
              <a:t>No</a:t>
            </a:r>
          </a:p>
        </p:txBody>
      </p:sp>
      <p:sp>
        <p:nvSpPr>
          <p:cNvPr id="12" name="Rechteck 9"/>
          <p:cNvSpPr/>
          <p:nvPr/>
        </p:nvSpPr>
        <p:spPr>
          <a:xfrm>
            <a:off x="3345042" y="2093809"/>
            <a:ext cx="2515140" cy="399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Observe: (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Arial" pitchFamily="34" charset="0"/>
              </a:rPr>
              <a:t>Collided- Successful- </a:t>
            </a:r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Empty) slots</a:t>
            </a:r>
          </a:p>
        </p:txBody>
      </p:sp>
      <p:cxnSp>
        <p:nvCxnSpPr>
          <p:cNvPr id="13" name="Gerade Verbindung mit Pfeil 14"/>
          <p:cNvCxnSpPr/>
          <p:nvPr/>
        </p:nvCxnSpPr>
        <p:spPr>
          <a:xfrm>
            <a:off x="4592419" y="3284483"/>
            <a:ext cx="0" cy="1978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ieren 48"/>
          <p:cNvGrpSpPr/>
          <p:nvPr/>
        </p:nvGrpSpPr>
        <p:grpSpPr>
          <a:xfrm>
            <a:off x="2448346" y="1986070"/>
            <a:ext cx="5580038" cy="3747185"/>
            <a:chOff x="2448346" y="1986070"/>
            <a:chExt cx="6300118" cy="3747185"/>
          </a:xfrm>
        </p:grpSpPr>
        <p:cxnSp>
          <p:nvCxnSpPr>
            <p:cNvPr id="15" name="Gerade Verbindung mit Pfeil 31"/>
            <p:cNvCxnSpPr/>
            <p:nvPr/>
          </p:nvCxnSpPr>
          <p:spPr>
            <a:xfrm flipH="1">
              <a:off x="4861807" y="1986070"/>
              <a:ext cx="3886657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89"/>
            <p:cNvCxnSpPr/>
            <p:nvPr/>
          </p:nvCxnSpPr>
          <p:spPr>
            <a:xfrm>
              <a:off x="2448346" y="5733254"/>
              <a:ext cx="6300118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flipV="1">
              <a:off x="8748464" y="1986070"/>
              <a:ext cx="0" cy="37471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9"/>
              <p:cNvSpPr/>
              <p:nvPr/>
            </p:nvSpPr>
            <p:spPr>
              <a:xfrm>
                <a:off x="3338193" y="3490356"/>
                <a:ext cx="2515140" cy="54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Receive the PHY-Layer parameters: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Timing parameters (Slots durations)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Collision recovery probability  (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001E64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𝜶</m:t>
                    </m:r>
                  </m:oMath>
                </a14:m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8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193" y="3490356"/>
                <a:ext cx="2515140" cy="548737"/>
              </a:xfrm>
              <a:prstGeom prst="rect">
                <a:avLst/>
              </a:prstGeom>
              <a:blipFill rotWithShape="1">
                <a:blip r:embed="rId4"/>
                <a:stretch>
                  <a:fillRect t="-3191" b="-95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39"/>
          <p:cNvCxnSpPr/>
          <p:nvPr/>
        </p:nvCxnSpPr>
        <p:spPr>
          <a:xfrm>
            <a:off x="4592806" y="1885618"/>
            <a:ext cx="0" cy="2009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4"/>
          <p:cNvCxnSpPr/>
          <p:nvPr/>
        </p:nvCxnSpPr>
        <p:spPr>
          <a:xfrm>
            <a:off x="4592806" y="4039094"/>
            <a:ext cx="0" cy="1978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aute 13"/>
              <p:cNvSpPr/>
              <p:nvPr/>
            </p:nvSpPr>
            <p:spPr>
              <a:xfrm>
                <a:off x="3330798" y="4244941"/>
                <a:ext cx="2521444" cy="535860"/>
              </a:xfrm>
              <a:prstGeom prst="diamon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sz="1100" i="1" dirty="0" smtClean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de-DE" sz="1100" i="1" dirty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𝜼</m:t>
                        </m:r>
                      </m:e>
                      <m:sub>
                        <m:r>
                          <a:rPr lang="de-DE" sz="1100" i="1" dirty="0">
                            <a:solidFill>
                              <a:srgbClr val="000364"/>
                            </a:solidFill>
                            <a:latin typeface="Cambria Math"/>
                            <a:cs typeface="Arial" pitchFamily="34" charset="0"/>
                          </a:rPr>
                          <m:t>𝑻𝑨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rgbClr val="000364"/>
                    </a:solidFill>
                    <a:latin typeface="Calibri" panose="020F0502020204030204" pitchFamily="34" charset="0"/>
                    <a:cs typeface="Arial" pitchFamily="34" charset="0"/>
                  </a:rPr>
                  <a:t>&gt;</a:t>
                </a:r>
                <a:r>
                  <a:rPr lang="de-DE" sz="1100" dirty="0">
                    <a:solidFill>
                      <a:srgbClr val="000364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100" i="1" dirty="0">
                            <a:solidFill>
                              <a:srgbClr val="000364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de-DE" sz="1100" i="1" dirty="0">
                            <a:solidFill>
                              <a:srgbClr val="000364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𝜼</m:t>
                        </m:r>
                      </m:e>
                      <m:sub>
                        <m:r>
                          <a:rPr lang="de-DE" sz="1100" i="1" dirty="0">
                            <a:solidFill>
                              <a:srgbClr val="000364"/>
                            </a:solidFill>
                            <a:latin typeface="Cambria Math"/>
                            <a:cs typeface="Arial" pitchFamily="34" charset="0"/>
                          </a:rPr>
                          <m:t>𝑻𝑪𝑹𝑨</m:t>
                        </m:r>
                      </m:sub>
                    </m:sSub>
                  </m:oMath>
                </a14:m>
                <a:endParaRPr lang="en-US" sz="1100" dirty="0">
                  <a:solidFill>
                    <a:srgbClr val="001E64"/>
                  </a:solidFill>
                  <a:latin typeface="Calibri" panose="020F0502020204030204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1" name="Raut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98" y="4244941"/>
                <a:ext cx="2521444" cy="535860"/>
              </a:xfrm>
              <a:prstGeom prst="diamond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0"/>
              <p:cNvSpPr/>
              <p:nvPr/>
            </p:nvSpPr>
            <p:spPr>
              <a:xfrm>
                <a:off x="1187624" y="4869160"/>
                <a:ext cx="2521444" cy="5941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Estimated number of tags (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Calculate the new optimum frame length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𝐿</m:t>
                    </m:r>
                    <m:r>
                      <a:rPr lang="en-US" sz="1100" i="1" baseline="-25000" dirty="0" err="1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𝑜𝑝𝑡</m:t>
                    </m:r>
                  </m:oMath>
                </a14:m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 by optimizing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1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de-DE" sz="11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𝜼</m:t>
                        </m:r>
                      </m:e>
                      <m:sub>
                        <m:r>
                          <a:rPr lang="de-DE" sz="1100" b="1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𝑻𝑨</m:t>
                        </m:r>
                      </m:sub>
                    </m:sSub>
                  </m:oMath>
                </a14:m>
                <a:endParaRPr lang="en-US" sz="1100" dirty="0">
                  <a:solidFill>
                    <a:srgbClr val="001E64"/>
                  </a:solidFill>
                  <a:latin typeface="Calibri" panose="020F0502020204030204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869160"/>
                <a:ext cx="2521444" cy="594192"/>
              </a:xfrm>
              <a:prstGeom prst="rect">
                <a:avLst/>
              </a:prstGeom>
              <a:blipFill rotWithShape="1">
                <a:blip r:embed="rId6"/>
                <a:stretch>
                  <a:fillRect b="-59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rade Verbindung 28"/>
          <p:cNvCxnSpPr>
            <a:stCxn id="21" idx="1"/>
          </p:cNvCxnSpPr>
          <p:nvPr/>
        </p:nvCxnSpPr>
        <p:spPr>
          <a:xfrm flipH="1">
            <a:off x="2453500" y="4512872"/>
            <a:ext cx="87729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2453500" y="4524152"/>
            <a:ext cx="0" cy="3529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21" idx="3"/>
          </p:cNvCxnSpPr>
          <p:nvPr/>
        </p:nvCxnSpPr>
        <p:spPr>
          <a:xfrm>
            <a:off x="5852242" y="4512871"/>
            <a:ext cx="68510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endCxn id="8" idx="0"/>
          </p:cNvCxnSpPr>
          <p:nvPr/>
        </p:nvCxnSpPr>
        <p:spPr>
          <a:xfrm>
            <a:off x="6537349" y="4526135"/>
            <a:ext cx="0" cy="3509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8" idx="2"/>
          </p:cNvCxnSpPr>
          <p:nvPr/>
        </p:nvCxnSpPr>
        <p:spPr>
          <a:xfrm>
            <a:off x="6537349" y="5471303"/>
            <a:ext cx="0" cy="26195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2451515" y="5479256"/>
            <a:ext cx="0" cy="26195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"/>
          <p:cNvSpPr txBox="1"/>
          <p:nvPr/>
        </p:nvSpPr>
        <p:spPr>
          <a:xfrm>
            <a:off x="2987824" y="4247510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</a:rPr>
              <a:t>yes</a:t>
            </a:r>
          </a:p>
        </p:txBody>
      </p:sp>
      <p:sp>
        <p:nvSpPr>
          <p:cNvPr id="32" name="Textfeld 16"/>
          <p:cNvSpPr txBox="1"/>
          <p:nvPr/>
        </p:nvSpPr>
        <p:spPr>
          <a:xfrm>
            <a:off x="5852124" y="4269463"/>
            <a:ext cx="304052" cy="239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5199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7233106" y="5229200"/>
            <a:ext cx="1529894" cy="669471"/>
            <a:chOff x="7233106" y="5388503"/>
            <a:chExt cx="1529894" cy="669471"/>
          </a:xfrm>
        </p:grpSpPr>
        <p:sp>
          <p:nvSpPr>
            <p:cNvPr id="50" name="Textfeld 49"/>
            <p:cNvSpPr txBox="1"/>
            <p:nvPr/>
          </p:nvSpPr>
          <p:spPr>
            <a:xfrm>
              <a:off x="7614105" y="5719420"/>
              <a:ext cx="984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7654990" y="5388503"/>
              <a:ext cx="1108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7233106" y="5450476"/>
              <a:ext cx="228600" cy="16421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3" name="Oval 12"/>
            <p:cNvSpPr>
              <a:spLocks noChangeArrowheads="1"/>
            </p:cNvSpPr>
            <p:nvPr/>
          </p:nvSpPr>
          <p:spPr bwMode="auto">
            <a:xfrm>
              <a:off x="7233106" y="5786819"/>
              <a:ext cx="228600" cy="2112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2" name="Rectangle 8"/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3" name="Rectangle 8"/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6" name="Rectangle 8"/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0" name="Rectangle 8"/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1" name="Bogen 70"/>
          <p:cNvSpPr/>
          <p:nvPr/>
        </p:nvSpPr>
        <p:spPr>
          <a:xfrm rot="3128449">
            <a:off x="4678421" y="2743432"/>
            <a:ext cx="897441" cy="903295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Bogen 71"/>
          <p:cNvSpPr/>
          <p:nvPr/>
        </p:nvSpPr>
        <p:spPr>
          <a:xfrm rot="2911622">
            <a:off x="4580235" y="2500488"/>
            <a:ext cx="1329659" cy="1361798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Bogen 72"/>
          <p:cNvSpPr/>
          <p:nvPr/>
        </p:nvSpPr>
        <p:spPr>
          <a:xfrm rot="2870662">
            <a:off x="4481898" y="2236730"/>
            <a:ext cx="1722740" cy="1768356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Bogen 73"/>
          <p:cNvSpPr/>
          <p:nvPr/>
        </p:nvSpPr>
        <p:spPr>
          <a:xfrm rot="2699164">
            <a:off x="4571997" y="2009114"/>
            <a:ext cx="2102414" cy="2111291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Bogen 74"/>
          <p:cNvSpPr/>
          <p:nvPr/>
        </p:nvSpPr>
        <p:spPr>
          <a:xfrm rot="2934997">
            <a:off x="4751810" y="1711381"/>
            <a:ext cx="2516589" cy="2496072"/>
          </a:xfrm>
          <a:prstGeom prst="arc">
            <a:avLst/>
          </a:prstGeom>
          <a:ln>
            <a:solidFill>
              <a:srgbClr val="008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Gerade Verbindung mit Pfeil 75"/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4572001" y="5388505"/>
            <a:ext cx="238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Interrogation Zone</a:t>
            </a:r>
          </a:p>
        </p:txBody>
      </p:sp>
      <p:sp>
        <p:nvSpPr>
          <p:cNvPr id="78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124744"/>
            <a:ext cx="6769691" cy="5112568"/>
          </a:xfrm>
        </p:spPr>
        <p:txBody>
          <a:bodyPr/>
          <a:lstStyle/>
          <a:p>
            <a:r>
              <a:rPr lang="en-US" sz="1600" dirty="0"/>
              <a:t>Reader informs the tags with the current frame length</a:t>
            </a:r>
          </a:p>
          <a:p>
            <a:r>
              <a:rPr lang="en-US" sz="1600" dirty="0"/>
              <a:t>Each tag chooses random slot</a:t>
            </a:r>
          </a:p>
          <a:p>
            <a:pPr marL="0" indent="0">
              <a:buNone/>
            </a:pPr>
            <a:r>
              <a:rPr lang="en-US" sz="1600" dirty="0"/>
              <a:t>												     </a:t>
            </a:r>
          </a:p>
          <a:p>
            <a:pPr marL="0" indent="0">
              <a:buNone/>
            </a:pPr>
            <a:endParaRPr lang="en-US" sz="15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                                                                              </a:t>
            </a:r>
          </a:p>
        </p:txBody>
      </p:sp>
      <p:grpSp>
        <p:nvGrpSpPr>
          <p:cNvPr id="87" name="Gruppieren 86"/>
          <p:cNvGrpSpPr/>
          <p:nvPr/>
        </p:nvGrpSpPr>
        <p:grpSpPr>
          <a:xfrm>
            <a:off x="370266" y="3087429"/>
            <a:ext cx="3985710" cy="504056"/>
            <a:chOff x="370266" y="3735501"/>
            <a:chExt cx="3985710" cy="504056"/>
          </a:xfrm>
        </p:grpSpPr>
        <p:sp>
          <p:nvSpPr>
            <p:cNvPr id="88" name="Rectangle 64"/>
            <p:cNvSpPr/>
            <p:nvPr/>
          </p:nvSpPr>
          <p:spPr>
            <a:xfrm>
              <a:off x="370266" y="3735501"/>
              <a:ext cx="398571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9" name="Rectangle 65"/>
            <p:cNvSpPr/>
            <p:nvPr/>
          </p:nvSpPr>
          <p:spPr>
            <a:xfrm>
              <a:off x="370266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66"/>
            <p:cNvSpPr/>
            <p:nvPr/>
          </p:nvSpPr>
          <p:spPr>
            <a:xfrm>
              <a:off x="3855910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31"/>
            <p:cNvSpPr/>
            <p:nvPr/>
          </p:nvSpPr>
          <p:spPr>
            <a:xfrm>
              <a:off x="1370398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66"/>
            <p:cNvSpPr/>
            <p:nvPr/>
          </p:nvSpPr>
          <p:spPr>
            <a:xfrm>
              <a:off x="1868946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65"/>
            <p:cNvSpPr/>
            <p:nvPr/>
          </p:nvSpPr>
          <p:spPr>
            <a:xfrm>
              <a:off x="236568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31"/>
            <p:cNvSpPr/>
            <p:nvPr/>
          </p:nvSpPr>
          <p:spPr>
            <a:xfrm>
              <a:off x="2862428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66"/>
            <p:cNvSpPr/>
            <p:nvPr/>
          </p:nvSpPr>
          <p:spPr>
            <a:xfrm>
              <a:off x="335802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31"/>
            <p:cNvSpPr/>
            <p:nvPr/>
          </p:nvSpPr>
          <p:spPr>
            <a:xfrm>
              <a:off x="874322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Gerade Verbindung mit Pfeil 70"/>
          <p:cNvCxnSpPr/>
          <p:nvPr/>
        </p:nvCxnSpPr>
        <p:spPr>
          <a:xfrm>
            <a:off x="370266" y="4023533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71"/>
          <p:cNvSpPr txBox="1"/>
          <p:nvPr/>
        </p:nvSpPr>
        <p:spPr>
          <a:xfrm>
            <a:off x="2127580" y="36154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 dirty="0">
                <a:solidFill>
                  <a:srgbClr val="000364"/>
                </a:solidFill>
                <a:latin typeface="+mn-lt"/>
              </a:rPr>
              <a:t>L</a:t>
            </a:r>
            <a:endParaRPr lang="en-US" b="0" i="1" dirty="0">
              <a:solidFill>
                <a:srgbClr val="00036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3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5" grpId="0" animBg="1"/>
      <p:bldP spid="46" grpId="0" animBg="1"/>
      <p:bldP spid="47" grpId="0" animBg="1"/>
      <p:bldP spid="48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/>
      <p:bldP spid="9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dirty="0"/>
              <a:t>Adaptive Decision Collision Recovery System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288000" y="1052736"/>
                <a:ext cx="8532472" cy="5184576"/>
              </a:xfrm>
            </p:spPr>
            <p:txBody>
              <a:bodyPr/>
              <a:lstStyle/>
              <a:p>
                <a:pPr marL="180975" lvl="1">
                  <a:spcBef>
                    <a:spcPts val="200"/>
                  </a:spcBef>
                  <a:buFont typeface="Arial" pitchFamily="34" charset="0"/>
                  <a:buChar char="■"/>
                </a:pPr>
                <a:r>
                  <a:rPr lang="en-US" sz="1600" dirty="0"/>
                  <a:t>Total Reading Time comparison for system with random collision recovery probability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1600" i="1" smtClean="0">
                        <a:latin typeface="Cambria Math"/>
                        <a:ea typeface="Cambria Math"/>
                      </a:rPr>
                      <m:t>∈[0,1]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:pPr lvl="1"/>
                <a:endParaRPr lang="en-US" sz="1600" dirty="0">
                  <a:cs typeface="Calibri" panose="020F0502020204030204" pitchFamily="34" charset="0"/>
                </a:endParaRPr>
              </a:p>
              <a:p>
                <a:pPr lvl="1"/>
                <a:endParaRPr lang="en-US" sz="16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/>
                  <a:t>				</a:t>
                </a:r>
              </a:p>
              <a:p>
                <a:endParaRPr lang="en-US" sz="1600" dirty="0"/>
              </a:p>
              <a:p>
                <a:pPr lvl="2"/>
                <a:endParaRPr lang="en-US" sz="1600" dirty="0"/>
              </a:p>
              <a:p>
                <a:pPr marL="180975" lvl="1" indent="0">
                  <a:buNone/>
                </a:pPr>
                <a:r>
                  <a:rPr lang="en-US" dirty="0"/>
                  <a:t>												</a:t>
                </a:r>
                <a:endParaRPr lang="en-US" sz="160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5"/>
                <a:endParaRPr lang="en-US" sz="1600" i="1" dirty="0">
                  <a:solidFill>
                    <a:schemeClr val="tx2">
                      <a:lumMod val="50000"/>
                    </a:schemeClr>
                  </a:solidFill>
                  <a:latin typeface="Cambria Math"/>
                </a:endParaRPr>
              </a:p>
              <a:p>
                <a:pPr lvl="5"/>
                <a:endParaRPr lang="en-US" dirty="0"/>
              </a:p>
              <a:p>
                <a:pPr lvl="2"/>
                <a:endParaRPr lang="en-US" sz="1600" dirty="0"/>
              </a:p>
              <a:p>
                <a:pPr lvl="3"/>
                <a:endParaRPr lang="en-US" sz="1600" dirty="0"/>
              </a:p>
              <a:p>
                <a:pPr marL="683025" lvl="4"/>
                <a:endParaRPr lang="en-US" sz="1600" dirty="0"/>
              </a:p>
              <a:p>
                <a:pPr marL="0" indent="0">
                  <a:spcBef>
                    <a:spcPct val="0"/>
                  </a:spcBef>
                  <a:spcAft>
                    <a:spcPct val="0"/>
                  </a:spcAft>
                  <a:buNone/>
                </a:pPr>
                <a:br>
                  <a:rPr lang="en-US" sz="1600" dirty="0"/>
                </a:br>
                <a:br>
                  <a:rPr lang="en-US" sz="1600" dirty="0"/>
                </a:br>
                <a:br>
                  <a:rPr lang="en-US" sz="1600" dirty="0"/>
                </a:br>
                <a:br>
                  <a:rPr lang="en-US" sz="1600" dirty="0"/>
                </a:br>
                <a:endParaRPr lang="en-US" sz="1100" b="1" dirty="0"/>
              </a:p>
            </p:txBody>
          </p:sp>
        </mc:Choice>
        <mc:Fallback xmlns="">
          <p:sp>
            <p:nvSpPr>
              <p:cNvPr id="3" name="Text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288000" y="1052736"/>
                <a:ext cx="8532472" cy="5184576"/>
              </a:xfrm>
              <a:blipFill rotWithShape="1">
                <a:blip r:embed="rId3"/>
                <a:stretch>
                  <a:fillRect l="-214" t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96335"/>
            <a:ext cx="7574984" cy="454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93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Calibri" panose="020F0502020204030204" pitchFamily="34" charset="0"/>
              </a:rPr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88000" y="1988840"/>
            <a:ext cx="8568000" cy="391668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Proposed Cross (MAC-PHY) Layer Optimization (PhD Contribution)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Number of Tags Estimation Method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Frame Slotted ALOHA Frame Length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Adaptive Decision Collision Recovery System 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/>
              <a:t>PhD Summary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/>
              <a:t>Patents and Publications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/>
              <a:t>Time plan and future work</a:t>
            </a:r>
          </a:p>
          <a:p>
            <a:pPr marL="457200" lvl="1" indent="0">
              <a:buNone/>
            </a:pPr>
            <a:endParaRPr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268288" indent="-268288"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617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288000" y="1052736"/>
                <a:ext cx="4500024" cy="5184576"/>
              </a:xfrm>
            </p:spPr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600" b="1" dirty="0">
                    <a:cs typeface="Calibri" panose="020F0502020204030204" pitchFamily="34" charset="0"/>
                  </a:rPr>
                  <a:t>Estimate the number of  tags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1" i="1" smtClean="0">
                            <a:latin typeface="Cambria Math"/>
                          </a:rPr>
                          <m:t>(</m:t>
                        </m:r>
                        <m:r>
                          <a:rPr lang="de-DE" sz="1600" b="1" i="1" smtClean="0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de-DE" sz="1600" b="1" i="1" smtClean="0">
                            <a:latin typeface="Cambria Math"/>
                          </a:rPr>
                          <m:t>𝒆𝒔𝒕</m:t>
                        </m:r>
                      </m:sub>
                    </m:sSub>
                    <m:r>
                      <a:rPr lang="de-DE" sz="16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1600" b="1" dirty="0">
                  <a:cs typeface="Calibri" panose="020F0502020204030204" pitchFamily="34" charset="0"/>
                </a:endParaRPr>
              </a:p>
              <a:p>
                <a:pPr lvl="1"/>
                <a:r>
                  <a:rPr lang="en-US" sz="1400" dirty="0">
                    <a:cs typeface="Calibri" panose="020F0502020204030204" pitchFamily="34" charset="0"/>
                  </a:rPr>
                  <a:t>Collision recovery aware ML estimation</a:t>
                </a:r>
                <a:endParaRPr lang="en-US" sz="1500" dirty="0">
                  <a:cs typeface="Calibri" panose="020F0502020204030204" pitchFamily="34" charset="0"/>
                </a:endParaRPr>
              </a:p>
              <a:p>
                <a:pPr marL="180975" lvl="1" indent="0">
                  <a:buNone/>
                </a:pPr>
                <a:r>
                  <a:rPr lang="en-US" sz="1500" dirty="0">
                    <a:cs typeface="Calibri" panose="020F0502020204030204" pitchFamily="34" charset="0"/>
                  </a:rPr>
                  <a:t>			</a:t>
                </a:r>
                <a:r>
                  <a:rPr lang="en-US" sz="1400" dirty="0">
                    <a:cs typeface="Calibri" panose="020F0502020204030204" pitchFamily="34" charset="0"/>
                  </a:rPr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𝑒𝑠𝑡</m:t>
                        </m:r>
                      </m:sub>
                    </m:sSub>
                    <m:r>
                      <a:rPr lang="de-DE" sz="14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de-DE" sz="1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𝑓</m:t>
                    </m:r>
                    <m:r>
                      <a:rPr lang="de-DE" sz="14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de-DE" sz="1400" b="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  <m:r>
                      <a:rPr lang="de-DE" sz="1400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pt-BR" sz="14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de-DE" sz="1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pt-B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m:rPr>
                        <m:nor/>
                      </m:rPr>
                      <a:rPr lang="en-US" sz="1400" dirty="0">
                        <a:solidFill>
                          <a:srgbClr val="C00000"/>
                        </a:solidFill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pt-B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de-DE" sz="1400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400" dirty="0">
                  <a:solidFill>
                    <a:srgbClr val="C00000"/>
                  </a:solidFill>
                  <a:cs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b="1" dirty="0">
                    <a:cs typeface="Calibri" panose="020F0502020204030204" pitchFamily="34" charset="0"/>
                  </a:rPr>
                  <a:t>Derivation of a closed form solution for the optimum frame length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1" i="1" smtClean="0">
                            <a:latin typeface="Cambria Math"/>
                          </a:rPr>
                          <m:t> (</m:t>
                        </m:r>
                        <m:r>
                          <a:rPr lang="de-DE" sz="1600" b="1" i="1" smtClean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de-DE" sz="1600" b="1" i="1" smtClean="0">
                            <a:latin typeface="Cambria Math"/>
                          </a:rPr>
                          <m:t>𝒐𝒑𝒕</m:t>
                        </m:r>
                      </m:sub>
                    </m:sSub>
                    <m:r>
                      <a:rPr lang="de-DE" sz="16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1600" b="1" dirty="0">
                  <a:cs typeface="Calibri" panose="020F0502020204030204" pitchFamily="34" charset="0"/>
                </a:endParaRPr>
              </a:p>
              <a:p>
                <a:pPr lvl="1"/>
                <a:r>
                  <a:rPr lang="en-US" sz="1400" dirty="0">
                    <a:cs typeface="Calibri" panose="020F0502020204030204" pitchFamily="34" charset="0"/>
                  </a:rPr>
                  <a:t>Time aware system: </a:t>
                </a:r>
                <a:br>
                  <a:rPr lang="de-DE" sz="1400" i="1" dirty="0">
                    <a:latin typeface="Cambria Math"/>
                  </a:rPr>
                </a:br>
                <a:r>
                  <a:rPr lang="de-DE" sz="1400" i="1" dirty="0">
                    <a:latin typeface="Cambria Math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𝑜𝑝𝑡</m:t>
                        </m:r>
                      </m:sub>
                    </m:sSub>
                    <m:r>
                      <a:rPr lang="de-DE" sz="14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de-DE" sz="1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𝑓</m:t>
                    </m:r>
                    <m:r>
                      <a:rPr lang="de-DE" sz="14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𝑒𝑠𝑡</m:t>
                        </m:r>
                      </m:sub>
                    </m:sSub>
                    <m:r>
                      <a:rPr lang="de-DE" sz="1400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de-DE" sz="1400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sz="1400" dirty="0"/>
                  <a:t>Time and constant collision recovery aware system:</a:t>
                </a:r>
                <a:br>
                  <a:rPr lang="en-US" sz="1400" dirty="0"/>
                </a:br>
                <a:r>
                  <a:rPr lang="en-US" sz="1400" dirty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𝑜𝑝𝑡</m:t>
                        </m:r>
                      </m:sub>
                    </m:sSub>
                    <m:r>
                      <a:rPr lang="de-DE" sz="14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de-DE" sz="1400" i="1">
                        <a:solidFill>
                          <a:srgbClr val="C00000"/>
                        </a:solidFill>
                        <a:latin typeface="Cambria Math"/>
                      </a:rPr>
                      <m:t>𝑓</m:t>
                    </m:r>
                    <m:r>
                      <a:rPr lang="de-DE" sz="1400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𝑒𝑠𝑡</m:t>
                        </m:r>
                      </m:sub>
                    </m:sSub>
                    <m:r>
                      <a:rPr lang="de-DE" sz="1400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pt-BR" sz="14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de-DE" sz="140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de-DE" sz="1400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sz="1400" dirty="0"/>
                  <a:t>Multiple collision recovery coefficients system:</a:t>
                </a:r>
                <a:br>
                  <a:rPr lang="de-DE" sz="1400" i="1" dirty="0">
                    <a:latin typeface="Cambria Math"/>
                  </a:rPr>
                </a:br>
                <a:r>
                  <a:rPr lang="de-DE" sz="1400" i="1" dirty="0">
                    <a:latin typeface="Cambria Math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𝑜𝑝𝑡</m:t>
                        </m:r>
                      </m:sub>
                    </m:sSub>
                    <m:r>
                      <a:rPr lang="de-DE" sz="14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de-DE" sz="1400" i="1">
                        <a:solidFill>
                          <a:srgbClr val="C00000"/>
                        </a:solidFill>
                        <a:latin typeface="Cambria Math"/>
                      </a:rPr>
                      <m:t>𝑓</m:t>
                    </m:r>
                    <m:r>
                      <a:rPr lang="de-DE" sz="1400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𝑒𝑠𝑡</m:t>
                        </m:r>
                      </m:sub>
                    </m:sSub>
                    <m:r>
                      <a:rPr lang="de-DE" sz="140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pt-BR" sz="14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pt-B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de-DE" sz="1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1400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de-DE" sz="1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e-DE" sz="1400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de-DE" sz="14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  <m:r>
                      <a:rPr lang="de-DE" sz="1400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sz="1400" dirty="0"/>
                  <a:t>Time and multiple collision recovery aware system:</a:t>
                </a:r>
                <a:br>
                  <a:rPr lang="de-DE" sz="1400" i="1" dirty="0">
                    <a:latin typeface="Cambria Math"/>
                  </a:rPr>
                </a:br>
                <a:r>
                  <a:rPr lang="de-DE" sz="1400" i="1" dirty="0">
                    <a:latin typeface="Cambria Math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𝑜𝑝𝑡</m:t>
                        </m:r>
                      </m:sub>
                    </m:sSub>
                    <m:r>
                      <a:rPr lang="de-DE" sz="14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de-DE" sz="1400" i="1">
                        <a:solidFill>
                          <a:srgbClr val="C0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de-DE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e-DE" sz="1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𝑒𝑠𝑡</m:t>
                            </m:r>
                          </m:sub>
                        </m:sSub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pt-BR" sz="1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de-DE" sz="1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de-DE" sz="1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de-DE" sz="1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de-DE" sz="1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de-DE" sz="14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b="1" dirty="0"/>
                  <a:t>Adaptive Decision Collision Recovery System</a:t>
                </a:r>
                <a:r>
                  <a:rPr lang="en-US" sz="1400" dirty="0"/>
                  <a:t> </a:t>
                </a:r>
              </a:p>
              <a:p>
                <a:pPr lvl="1"/>
                <a:r>
                  <a:rPr lang="en-US" sz="1400" dirty="0"/>
                  <a:t>Control the PHY-layer to ACK the collided slots or not</a:t>
                </a:r>
              </a:p>
              <a:p>
                <a:pPr marL="180975" lvl="1" indent="0">
                  <a:buNone/>
                </a:pPr>
                <a:endParaRPr lang="en-US" dirty="0"/>
              </a:p>
              <a:p>
                <a:pPr lvl="5"/>
                <a:endParaRPr lang="en-US" dirty="0"/>
              </a:p>
              <a:p>
                <a:pPr lvl="5"/>
                <a:endParaRPr lang="en-US" dirty="0"/>
              </a:p>
              <a:p>
                <a:pPr lvl="5"/>
                <a:endParaRPr lang="en-US" dirty="0"/>
              </a:p>
              <a:p>
                <a:pPr marL="0" indent="0">
                  <a:spcBef>
                    <a:spcPct val="0"/>
                  </a:spcBef>
                  <a:spcAft>
                    <a:spcPct val="0"/>
                  </a:spcAft>
                  <a:buNone/>
                </a:pPr>
                <a:br>
                  <a:rPr lang="en-US" sz="1600" dirty="0"/>
                </a:br>
                <a:br>
                  <a:rPr lang="en-US" sz="1600" dirty="0"/>
                </a:br>
                <a:br>
                  <a:rPr lang="en-US" sz="1600" dirty="0"/>
                </a:br>
                <a:br>
                  <a:rPr lang="en-US" sz="1600" dirty="0"/>
                </a:br>
                <a:endParaRPr lang="en-US" sz="1100" b="1" dirty="0"/>
              </a:p>
            </p:txBody>
          </p:sp>
        </mc:Choice>
        <mc:Fallback xmlns="">
          <p:sp>
            <p:nvSpPr>
              <p:cNvPr id="15" name="Text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288000" y="1052736"/>
                <a:ext cx="4500024" cy="5184576"/>
              </a:xfrm>
              <a:blipFill rotWithShape="1">
                <a:blip r:embed="rId3"/>
                <a:stretch>
                  <a:fillRect l="-678" t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US" dirty="0"/>
              <a:t>Main Contribution of my PhD Thesis</a:t>
            </a:r>
          </a:p>
        </p:txBody>
      </p:sp>
      <p:sp>
        <p:nvSpPr>
          <p:cNvPr id="2" name="Rechteck 1"/>
          <p:cNvSpPr/>
          <p:nvPr/>
        </p:nvSpPr>
        <p:spPr>
          <a:xfrm>
            <a:off x="6372200" y="3140968"/>
            <a:ext cx="2592288" cy="7920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/>
              <p:cNvSpPr/>
              <p:nvPr/>
            </p:nvSpPr>
            <p:spPr>
              <a:xfrm>
                <a:off x="6348347" y="1652653"/>
                <a:ext cx="2592288" cy="7920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MAC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de-DE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𝑒𝑠𝑡</m:t>
                          </m:r>
                        </m:sub>
                      </m:sSub>
                      <m:sSub>
                        <m:sSub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de-DE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𝑜𝑝𝑡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Rechteck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347" y="1652653"/>
                <a:ext cx="2592288" cy="7920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feil nach unten 3"/>
          <p:cNvSpPr/>
          <p:nvPr/>
        </p:nvSpPr>
        <p:spPr>
          <a:xfrm rot="10800000">
            <a:off x="7560332" y="2461538"/>
            <a:ext cx="180020" cy="67943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6676134" y="2676667"/>
                <a:ext cx="833305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,</a:t>
                </a:r>
                <a:r>
                  <a:rPr lang="pt-BR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lang="de-DE" sz="16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 </m:t>
                    </m:r>
                    <m:r>
                      <a:rPr lang="pt-BR" sz="16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𝛼</m:t>
                    </m:r>
                  </m:oMath>
                </a14:m>
                <a:endParaRPr lang="de-DE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34" y="2676667"/>
                <a:ext cx="833305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7143"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7740352" y="2708920"/>
                <a:ext cx="1237134" cy="33855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b="0" i="1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𝐿</m:t>
                    </m:r>
                    <m:r>
                      <m:rPr>
                        <m:nor/>
                      </m:rPr>
                      <a:rPr lang="en-US" sz="1600" b="0" i="1" dirty="0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 </m:t>
                    </m:r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𝑠</m:t>
                        </m:r>
                      </m:sub>
                    </m:sSub>
                    <m:r>
                      <m:rPr>
                        <m:nor/>
                      </m:rPr>
                      <a:rPr lang="en-US" sz="1600" b="0" i="1" dirty="0">
                        <a:solidFill>
                          <a:srgbClr val="C00000"/>
                        </a:solidFill>
                        <a:latin typeface="Cambria Math"/>
                        <a:cs typeface="+mn-cs"/>
                      </a:rPr>
                      <m:t>, </m:t>
                    </m:r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rgbClr val="C00000"/>
                    </a:solidFill>
                    <a:latin typeface="Cambria Math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de-DE" sz="1600" b="0" i="1">
                            <a:solidFill>
                              <a:srgbClr val="C00000"/>
                            </a:solidFill>
                            <a:latin typeface="Cambria Math"/>
                            <a:cs typeface="+mn-cs"/>
                          </a:rPr>
                          <m:t>𝐸</m:t>
                        </m:r>
                      </m:sub>
                    </m:sSub>
                  </m:oMath>
                </a14:m>
                <a:endParaRPr lang="en-US" sz="1600" b="0" i="1" dirty="0">
                  <a:solidFill>
                    <a:srgbClr val="C00000"/>
                  </a:solidFill>
                  <a:latin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2708920"/>
                <a:ext cx="1237134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7143"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Nach oben gekrümmter Pfeil 2"/>
          <p:cNvSpPr/>
          <p:nvPr/>
        </p:nvSpPr>
        <p:spPr>
          <a:xfrm rot="5400000">
            <a:off x="5388053" y="2492783"/>
            <a:ext cx="1344299" cy="528134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837219" y="2348880"/>
            <a:ext cx="9589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Adaptive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1359318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Calibri" panose="020F0502020204030204" pitchFamily="34" charset="0"/>
              </a:rPr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88000" y="1988840"/>
            <a:ext cx="8568000" cy="391668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Proposed Cross (MAC-PHY) Layer Optimization (PhD Contribution)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Number of Tags Estimation Method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Frame Slotted ALOHA Frame Length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Adaptive Decision Collision Recovery System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PhD Summary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/>
              <a:t>Patents and Publications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/>
              <a:t>Time plan and future work</a:t>
            </a:r>
          </a:p>
          <a:p>
            <a:pPr marL="457200" lvl="1" indent="0">
              <a:buNone/>
            </a:pPr>
            <a:endParaRPr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268288" indent="-268288"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3553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288000" y="2796880"/>
            <a:ext cx="8568000" cy="704128"/>
          </a:xfrm>
        </p:spPr>
        <p:txBody>
          <a:bodyPr/>
          <a:lstStyle/>
          <a:p>
            <a:pPr marL="0" indent="0" algn="ctr">
              <a:buNone/>
            </a:pPr>
            <a:r>
              <a:rPr lang="en-GB" sz="3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Thanks for your kind attention!</a:t>
            </a:r>
          </a:p>
          <a:p>
            <a:pPr marL="0" indent="0" algn="ctr">
              <a:buNone/>
            </a:pPr>
            <a:endParaRPr lang="en-GB" sz="3200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444208" y="5733256"/>
            <a:ext cx="2194127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1E64"/>
                </a:solidFill>
                <a:latin typeface="Calibri" panose="020F0502020204030204" pitchFamily="34" charset="0"/>
              </a:rPr>
              <a:t>Hazem.a.elsaid@fau.de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797152"/>
            <a:ext cx="3363094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44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7233106" y="5229200"/>
            <a:ext cx="1529894" cy="669471"/>
            <a:chOff x="7233106" y="5388503"/>
            <a:chExt cx="1529894" cy="669471"/>
          </a:xfrm>
        </p:grpSpPr>
        <p:sp>
          <p:nvSpPr>
            <p:cNvPr id="50" name="Textfeld 49"/>
            <p:cNvSpPr txBox="1"/>
            <p:nvPr/>
          </p:nvSpPr>
          <p:spPr>
            <a:xfrm>
              <a:off x="7614105" y="5719420"/>
              <a:ext cx="984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7654990" y="5388503"/>
              <a:ext cx="1108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7233106" y="5450476"/>
              <a:ext cx="228600" cy="16421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3" name="Oval 12"/>
            <p:cNvSpPr>
              <a:spLocks noChangeArrowheads="1"/>
            </p:cNvSpPr>
            <p:nvPr/>
          </p:nvSpPr>
          <p:spPr bwMode="auto">
            <a:xfrm>
              <a:off x="7233106" y="5786819"/>
              <a:ext cx="228600" cy="2112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2" name="Rectangle 8"/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3" name="Rectangle 8"/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6" name="Rectangle 8"/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0" name="Rectangle 8"/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76" name="Gerade Verbindung mit Pfeil 75"/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4572001" y="5388505"/>
            <a:ext cx="238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Interrogation Zone</a:t>
            </a:r>
          </a:p>
        </p:txBody>
      </p:sp>
      <p:sp>
        <p:nvSpPr>
          <p:cNvPr id="78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124744"/>
            <a:ext cx="6769691" cy="5112568"/>
          </a:xfrm>
        </p:spPr>
        <p:txBody>
          <a:bodyPr/>
          <a:lstStyle/>
          <a:p>
            <a:r>
              <a:rPr lang="en-US" sz="1600" dirty="0"/>
              <a:t>Reader informs the tags with the current frame length</a:t>
            </a:r>
          </a:p>
          <a:p>
            <a:r>
              <a:rPr lang="en-US" sz="1600" dirty="0"/>
              <a:t>Each tag chooses random slot</a:t>
            </a:r>
          </a:p>
          <a:p>
            <a:pPr lvl="1"/>
            <a:r>
              <a:rPr lang="en-US" sz="1600" dirty="0"/>
              <a:t>Successful slot</a:t>
            </a:r>
          </a:p>
          <a:p>
            <a:pPr lvl="2"/>
            <a:endParaRPr lang="en-US" sz="1600" dirty="0"/>
          </a:p>
          <a:p>
            <a:pPr marL="0" indent="0">
              <a:buNone/>
            </a:pPr>
            <a:r>
              <a:rPr lang="en-US" sz="1600" dirty="0"/>
              <a:t>												     </a:t>
            </a:r>
          </a:p>
          <a:p>
            <a:pPr marL="0" indent="0">
              <a:buNone/>
            </a:pPr>
            <a:endParaRPr lang="en-US" sz="15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                                                                              </a:t>
            </a:r>
          </a:p>
        </p:txBody>
      </p:sp>
      <p:sp>
        <p:nvSpPr>
          <p:cNvPr id="42" name="Freeform 16"/>
          <p:cNvSpPr>
            <a:spLocks/>
          </p:cNvSpPr>
          <p:nvPr/>
        </p:nvSpPr>
        <p:spPr bwMode="auto">
          <a:xfrm rot="7573044" flipV="1">
            <a:off x="5069759" y="2526333"/>
            <a:ext cx="1429226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feld 42"/>
          <p:cNvSpPr txBox="1"/>
          <p:nvPr/>
        </p:nvSpPr>
        <p:spPr>
          <a:xfrm>
            <a:off x="5810271" y="2623068"/>
            <a:ext cx="108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+mj-lt"/>
              </a:rPr>
              <a:t>Successful</a:t>
            </a:r>
          </a:p>
        </p:txBody>
      </p:sp>
      <p:grpSp>
        <p:nvGrpSpPr>
          <p:cNvPr id="84" name="Gruppieren 83"/>
          <p:cNvGrpSpPr/>
          <p:nvPr/>
        </p:nvGrpSpPr>
        <p:grpSpPr>
          <a:xfrm>
            <a:off x="370266" y="3087429"/>
            <a:ext cx="3985710" cy="504056"/>
            <a:chOff x="370266" y="3735501"/>
            <a:chExt cx="3985710" cy="504056"/>
          </a:xfrm>
        </p:grpSpPr>
        <p:sp>
          <p:nvSpPr>
            <p:cNvPr id="85" name="Rectangle 64"/>
            <p:cNvSpPr/>
            <p:nvPr/>
          </p:nvSpPr>
          <p:spPr>
            <a:xfrm>
              <a:off x="370266" y="3735501"/>
              <a:ext cx="398571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Rectangle 65"/>
            <p:cNvSpPr/>
            <p:nvPr/>
          </p:nvSpPr>
          <p:spPr>
            <a:xfrm>
              <a:off x="370266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66"/>
            <p:cNvSpPr/>
            <p:nvPr/>
          </p:nvSpPr>
          <p:spPr>
            <a:xfrm>
              <a:off x="3855910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31"/>
            <p:cNvSpPr/>
            <p:nvPr/>
          </p:nvSpPr>
          <p:spPr>
            <a:xfrm>
              <a:off x="1370398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66"/>
            <p:cNvSpPr/>
            <p:nvPr/>
          </p:nvSpPr>
          <p:spPr>
            <a:xfrm>
              <a:off x="1868946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65"/>
            <p:cNvSpPr/>
            <p:nvPr/>
          </p:nvSpPr>
          <p:spPr>
            <a:xfrm>
              <a:off x="236568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31"/>
            <p:cNvSpPr/>
            <p:nvPr/>
          </p:nvSpPr>
          <p:spPr>
            <a:xfrm>
              <a:off x="2862428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66"/>
            <p:cNvSpPr/>
            <p:nvPr/>
          </p:nvSpPr>
          <p:spPr>
            <a:xfrm>
              <a:off x="335802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31"/>
            <p:cNvSpPr/>
            <p:nvPr/>
          </p:nvSpPr>
          <p:spPr>
            <a:xfrm>
              <a:off x="874322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4" name="Gerade Verbindung mit Pfeil 70"/>
          <p:cNvCxnSpPr/>
          <p:nvPr/>
        </p:nvCxnSpPr>
        <p:spPr>
          <a:xfrm>
            <a:off x="370266" y="4023533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71"/>
          <p:cNvSpPr txBox="1"/>
          <p:nvPr/>
        </p:nvSpPr>
        <p:spPr>
          <a:xfrm>
            <a:off x="2127580" y="36154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 dirty="0">
                <a:solidFill>
                  <a:srgbClr val="000364"/>
                </a:solidFill>
                <a:latin typeface="+mn-lt"/>
              </a:rPr>
              <a:t>L</a:t>
            </a:r>
            <a:endParaRPr lang="en-US" b="0" i="1" dirty="0">
              <a:solidFill>
                <a:srgbClr val="000364"/>
              </a:solidFill>
              <a:latin typeface="+mn-lt"/>
            </a:endParaRPr>
          </a:p>
        </p:txBody>
      </p:sp>
      <p:sp>
        <p:nvSpPr>
          <p:cNvPr id="96" name="Rectangle 31"/>
          <p:cNvSpPr/>
          <p:nvPr/>
        </p:nvSpPr>
        <p:spPr>
          <a:xfrm>
            <a:off x="366658" y="309020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endParaRPr lang="en-CA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16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7233106" y="5229200"/>
            <a:ext cx="1529894" cy="669471"/>
            <a:chOff x="7233106" y="5388503"/>
            <a:chExt cx="1529894" cy="669471"/>
          </a:xfrm>
        </p:grpSpPr>
        <p:sp>
          <p:nvSpPr>
            <p:cNvPr id="50" name="Textfeld 49"/>
            <p:cNvSpPr txBox="1"/>
            <p:nvPr/>
          </p:nvSpPr>
          <p:spPr>
            <a:xfrm>
              <a:off x="7614105" y="5719420"/>
              <a:ext cx="984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7654990" y="5388503"/>
              <a:ext cx="1108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7233106" y="5450476"/>
              <a:ext cx="228600" cy="16421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3" name="Oval 12"/>
            <p:cNvSpPr>
              <a:spLocks noChangeArrowheads="1"/>
            </p:cNvSpPr>
            <p:nvPr/>
          </p:nvSpPr>
          <p:spPr bwMode="auto">
            <a:xfrm>
              <a:off x="7233106" y="5786819"/>
              <a:ext cx="228600" cy="2112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2" name="Rectangle 8"/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3" name="Rectangle 8"/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6" name="Rectangle 8"/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0" name="Rectangle 8"/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76" name="Gerade Verbindung mit Pfeil 75"/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4572001" y="5388505"/>
            <a:ext cx="238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Interrogation Zone</a:t>
            </a:r>
          </a:p>
        </p:txBody>
      </p:sp>
      <p:sp>
        <p:nvSpPr>
          <p:cNvPr id="78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124744"/>
            <a:ext cx="6769691" cy="5112568"/>
          </a:xfrm>
        </p:spPr>
        <p:txBody>
          <a:bodyPr/>
          <a:lstStyle/>
          <a:p>
            <a:r>
              <a:rPr lang="en-US" sz="1600" dirty="0"/>
              <a:t>Reader informs the tags with the current frame length</a:t>
            </a:r>
          </a:p>
          <a:p>
            <a:r>
              <a:rPr lang="en-US" sz="1600" dirty="0"/>
              <a:t>Each tag chooses random slot</a:t>
            </a:r>
          </a:p>
          <a:p>
            <a:pPr lvl="1"/>
            <a:r>
              <a:rPr lang="en-US" sz="1600" dirty="0"/>
              <a:t>Successful slot</a:t>
            </a:r>
          </a:p>
          <a:p>
            <a:pPr lvl="1"/>
            <a:r>
              <a:rPr lang="en-US" sz="1600" dirty="0"/>
              <a:t>Empty slot</a:t>
            </a:r>
          </a:p>
          <a:p>
            <a:pPr lvl="1"/>
            <a:endParaRPr lang="en-US" sz="1600" dirty="0"/>
          </a:p>
          <a:p>
            <a:pPr lvl="2"/>
            <a:endParaRPr lang="en-US" sz="1600" dirty="0"/>
          </a:p>
          <a:p>
            <a:pPr marL="0" indent="0">
              <a:buNone/>
            </a:pPr>
            <a:r>
              <a:rPr lang="en-US" sz="1600" dirty="0"/>
              <a:t>												     </a:t>
            </a:r>
          </a:p>
          <a:p>
            <a:pPr marL="0" indent="0">
              <a:buNone/>
            </a:pPr>
            <a:endParaRPr lang="en-US" sz="15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                                                                              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5810271" y="2623068"/>
            <a:ext cx="108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+mj-lt"/>
              </a:rPr>
              <a:t>No Answer</a:t>
            </a:r>
          </a:p>
        </p:txBody>
      </p:sp>
      <p:grpSp>
        <p:nvGrpSpPr>
          <p:cNvPr id="81" name="Gruppieren 80"/>
          <p:cNvGrpSpPr/>
          <p:nvPr/>
        </p:nvGrpSpPr>
        <p:grpSpPr>
          <a:xfrm>
            <a:off x="370266" y="3087429"/>
            <a:ext cx="3985710" cy="504056"/>
            <a:chOff x="370266" y="3735501"/>
            <a:chExt cx="3985710" cy="504056"/>
          </a:xfrm>
        </p:grpSpPr>
        <p:sp>
          <p:nvSpPr>
            <p:cNvPr id="82" name="Rectangle 64"/>
            <p:cNvSpPr/>
            <p:nvPr/>
          </p:nvSpPr>
          <p:spPr>
            <a:xfrm>
              <a:off x="370266" y="3735501"/>
              <a:ext cx="398571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3" name="Rectangle 65"/>
            <p:cNvSpPr/>
            <p:nvPr/>
          </p:nvSpPr>
          <p:spPr>
            <a:xfrm>
              <a:off x="370266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66"/>
            <p:cNvSpPr/>
            <p:nvPr/>
          </p:nvSpPr>
          <p:spPr>
            <a:xfrm>
              <a:off x="3855910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31"/>
            <p:cNvSpPr/>
            <p:nvPr/>
          </p:nvSpPr>
          <p:spPr>
            <a:xfrm>
              <a:off x="1370398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66"/>
            <p:cNvSpPr/>
            <p:nvPr/>
          </p:nvSpPr>
          <p:spPr>
            <a:xfrm>
              <a:off x="1868946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65"/>
            <p:cNvSpPr/>
            <p:nvPr/>
          </p:nvSpPr>
          <p:spPr>
            <a:xfrm>
              <a:off x="236568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31"/>
            <p:cNvSpPr/>
            <p:nvPr/>
          </p:nvSpPr>
          <p:spPr>
            <a:xfrm>
              <a:off x="2862428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66"/>
            <p:cNvSpPr/>
            <p:nvPr/>
          </p:nvSpPr>
          <p:spPr>
            <a:xfrm>
              <a:off x="335802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31"/>
            <p:cNvSpPr/>
            <p:nvPr/>
          </p:nvSpPr>
          <p:spPr>
            <a:xfrm>
              <a:off x="874322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1" name="Gerade Verbindung mit Pfeil 70"/>
          <p:cNvCxnSpPr/>
          <p:nvPr/>
        </p:nvCxnSpPr>
        <p:spPr>
          <a:xfrm>
            <a:off x="370266" y="4023533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71"/>
          <p:cNvSpPr txBox="1"/>
          <p:nvPr/>
        </p:nvSpPr>
        <p:spPr>
          <a:xfrm>
            <a:off x="2127580" y="36154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 dirty="0">
                <a:solidFill>
                  <a:srgbClr val="000364"/>
                </a:solidFill>
                <a:latin typeface="+mn-lt"/>
              </a:rPr>
              <a:t>L</a:t>
            </a:r>
            <a:endParaRPr lang="en-US" b="0" i="1" dirty="0">
              <a:solidFill>
                <a:srgbClr val="000364"/>
              </a:solidFill>
              <a:latin typeface="+mn-lt"/>
            </a:endParaRPr>
          </a:p>
        </p:txBody>
      </p:sp>
      <p:sp>
        <p:nvSpPr>
          <p:cNvPr id="93" name="Rectangle 31"/>
          <p:cNvSpPr/>
          <p:nvPr/>
        </p:nvSpPr>
        <p:spPr>
          <a:xfrm>
            <a:off x="366658" y="309020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endParaRPr lang="en-CA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Rectangle 107"/>
          <p:cNvSpPr/>
          <p:nvPr/>
        </p:nvSpPr>
        <p:spPr>
          <a:xfrm>
            <a:off x="869078" y="3090202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Calibri" panose="020F050202020403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5598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4946002" y="298179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6203627" y="168677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7233106" y="5229200"/>
            <a:ext cx="1529894" cy="669471"/>
            <a:chOff x="7233106" y="5388503"/>
            <a:chExt cx="1529894" cy="669471"/>
          </a:xfrm>
        </p:grpSpPr>
        <p:sp>
          <p:nvSpPr>
            <p:cNvPr id="50" name="Textfeld 49"/>
            <p:cNvSpPr txBox="1"/>
            <p:nvPr/>
          </p:nvSpPr>
          <p:spPr>
            <a:xfrm>
              <a:off x="7614105" y="5719420"/>
              <a:ext cx="984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7654990" y="5388503"/>
              <a:ext cx="1108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7233106" y="5450476"/>
              <a:ext cx="228600" cy="16421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3" name="Oval 12"/>
            <p:cNvSpPr>
              <a:spLocks noChangeArrowheads="1"/>
            </p:cNvSpPr>
            <p:nvPr/>
          </p:nvSpPr>
          <p:spPr bwMode="auto">
            <a:xfrm>
              <a:off x="7233106" y="5786819"/>
              <a:ext cx="228600" cy="2112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2" name="Rectangle 8"/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3" name="Rectangle 8"/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6" name="Rectangle 8"/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0" name="Rectangle 8"/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76" name="Gerade Verbindung mit Pfeil 75"/>
          <p:cNvCxnSpPr/>
          <p:nvPr/>
        </p:nvCxnSpPr>
        <p:spPr>
          <a:xfrm flipV="1">
            <a:off x="5715000" y="4953000"/>
            <a:ext cx="480535" cy="435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4572001" y="5388505"/>
            <a:ext cx="238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Interrogation Zone</a:t>
            </a:r>
          </a:p>
        </p:txBody>
      </p:sp>
      <p:sp>
        <p:nvSpPr>
          <p:cNvPr id="78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124744"/>
            <a:ext cx="6769691" cy="5112568"/>
          </a:xfrm>
        </p:spPr>
        <p:txBody>
          <a:bodyPr/>
          <a:lstStyle/>
          <a:p>
            <a:r>
              <a:rPr lang="en-US" sz="1600" dirty="0"/>
              <a:t>Reader informs the tags with the current frame length</a:t>
            </a:r>
          </a:p>
          <a:p>
            <a:r>
              <a:rPr lang="en-US" sz="1600" dirty="0"/>
              <a:t>Each tag chooses random slot</a:t>
            </a:r>
          </a:p>
          <a:p>
            <a:pPr lvl="1"/>
            <a:r>
              <a:rPr lang="en-US" sz="1600" dirty="0"/>
              <a:t>Successful slot</a:t>
            </a:r>
          </a:p>
          <a:p>
            <a:pPr lvl="1"/>
            <a:r>
              <a:rPr lang="en-US" sz="1600" dirty="0"/>
              <a:t>Empty slot</a:t>
            </a:r>
          </a:p>
          <a:p>
            <a:pPr lvl="1"/>
            <a:r>
              <a:rPr lang="en-US" sz="1600" dirty="0"/>
              <a:t>Collided slot</a:t>
            </a:r>
          </a:p>
          <a:p>
            <a:pPr lvl="1"/>
            <a:endParaRPr lang="en-US" sz="1600" dirty="0"/>
          </a:p>
          <a:p>
            <a:pPr lvl="2"/>
            <a:endParaRPr lang="en-US" sz="1600" dirty="0"/>
          </a:p>
          <a:p>
            <a:pPr marL="0" indent="0">
              <a:buNone/>
            </a:pPr>
            <a:r>
              <a:rPr lang="en-US" sz="1600" dirty="0"/>
              <a:t>												     </a:t>
            </a:r>
          </a:p>
          <a:p>
            <a:pPr marL="0" indent="0">
              <a:buNone/>
            </a:pPr>
            <a:endParaRPr lang="en-US" sz="1500" dirty="0"/>
          </a:p>
          <a:p>
            <a:endParaRPr lang="en-US" sz="1600" dirty="0"/>
          </a:p>
          <a:p>
            <a:r>
              <a:rPr lang="en-US" sz="1600" dirty="0"/>
              <a:t>Performance limitation:</a:t>
            </a:r>
          </a:p>
          <a:p>
            <a:pPr lvl="1"/>
            <a:r>
              <a:rPr lang="en-US" sz="1600" dirty="0"/>
              <a:t>Empty slots</a:t>
            </a:r>
          </a:p>
          <a:p>
            <a:pPr lvl="1"/>
            <a:r>
              <a:rPr lang="en-US" sz="1600" dirty="0"/>
              <a:t>Collided slots</a:t>
            </a:r>
          </a:p>
          <a:p>
            <a:pPr lvl="2"/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                                                                              </a:t>
            </a:r>
          </a:p>
        </p:txBody>
      </p:sp>
      <p:sp>
        <p:nvSpPr>
          <p:cNvPr id="38" name="Freeform 16"/>
          <p:cNvSpPr>
            <a:spLocks/>
          </p:cNvSpPr>
          <p:nvPr/>
        </p:nvSpPr>
        <p:spPr bwMode="auto">
          <a:xfrm rot="8882636">
            <a:off x="5110285" y="2463968"/>
            <a:ext cx="1784847" cy="123922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6"/>
          <p:cNvSpPr>
            <a:spLocks/>
          </p:cNvSpPr>
          <p:nvPr/>
        </p:nvSpPr>
        <p:spPr bwMode="auto">
          <a:xfrm rot="9739039">
            <a:off x="5314945" y="2817162"/>
            <a:ext cx="1965040" cy="10960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6"/>
          <p:cNvSpPr>
            <a:spLocks/>
          </p:cNvSpPr>
          <p:nvPr/>
        </p:nvSpPr>
        <p:spPr bwMode="auto">
          <a:xfrm rot="12517327" flipV="1">
            <a:off x="5249343" y="3658742"/>
            <a:ext cx="1553561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feld 41"/>
          <p:cNvSpPr txBox="1"/>
          <p:nvPr/>
        </p:nvSpPr>
        <p:spPr>
          <a:xfrm>
            <a:off x="5076056" y="1999873"/>
            <a:ext cx="138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+mj-lt"/>
              </a:rPr>
              <a:t>Multiple answer</a:t>
            </a:r>
          </a:p>
        </p:txBody>
      </p:sp>
      <p:grpSp>
        <p:nvGrpSpPr>
          <p:cNvPr id="82" name="Gruppieren 81"/>
          <p:cNvGrpSpPr/>
          <p:nvPr/>
        </p:nvGrpSpPr>
        <p:grpSpPr>
          <a:xfrm>
            <a:off x="370266" y="3087429"/>
            <a:ext cx="3985710" cy="504056"/>
            <a:chOff x="370266" y="3735501"/>
            <a:chExt cx="3985710" cy="504056"/>
          </a:xfrm>
        </p:grpSpPr>
        <p:sp>
          <p:nvSpPr>
            <p:cNvPr id="83" name="Rectangle 64"/>
            <p:cNvSpPr/>
            <p:nvPr/>
          </p:nvSpPr>
          <p:spPr>
            <a:xfrm>
              <a:off x="370266" y="3735501"/>
              <a:ext cx="3985710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4" name="Rectangle 65"/>
            <p:cNvSpPr/>
            <p:nvPr/>
          </p:nvSpPr>
          <p:spPr>
            <a:xfrm>
              <a:off x="370266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66"/>
            <p:cNvSpPr/>
            <p:nvPr/>
          </p:nvSpPr>
          <p:spPr>
            <a:xfrm>
              <a:off x="3855910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31"/>
            <p:cNvSpPr/>
            <p:nvPr/>
          </p:nvSpPr>
          <p:spPr>
            <a:xfrm>
              <a:off x="1370398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66"/>
            <p:cNvSpPr/>
            <p:nvPr/>
          </p:nvSpPr>
          <p:spPr>
            <a:xfrm>
              <a:off x="1868946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65"/>
            <p:cNvSpPr/>
            <p:nvPr/>
          </p:nvSpPr>
          <p:spPr>
            <a:xfrm>
              <a:off x="236568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31"/>
            <p:cNvSpPr/>
            <p:nvPr/>
          </p:nvSpPr>
          <p:spPr>
            <a:xfrm>
              <a:off x="2862428" y="373949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66"/>
            <p:cNvSpPr/>
            <p:nvPr/>
          </p:nvSpPr>
          <p:spPr>
            <a:xfrm>
              <a:off x="3358027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31"/>
            <p:cNvSpPr/>
            <p:nvPr/>
          </p:nvSpPr>
          <p:spPr>
            <a:xfrm>
              <a:off x="874322" y="3735501"/>
              <a:ext cx="500066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Gerade Verbindung mit Pfeil 70"/>
          <p:cNvCxnSpPr/>
          <p:nvPr/>
        </p:nvCxnSpPr>
        <p:spPr>
          <a:xfrm>
            <a:off x="370266" y="4023533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71"/>
          <p:cNvSpPr txBox="1"/>
          <p:nvPr/>
        </p:nvSpPr>
        <p:spPr>
          <a:xfrm>
            <a:off x="2127580" y="361540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 dirty="0">
                <a:solidFill>
                  <a:srgbClr val="000364"/>
                </a:solidFill>
                <a:latin typeface="+mn-lt"/>
              </a:rPr>
              <a:t>L</a:t>
            </a:r>
            <a:endParaRPr lang="en-US" b="0" i="1" dirty="0">
              <a:solidFill>
                <a:srgbClr val="000364"/>
              </a:solidFill>
              <a:latin typeface="+mn-lt"/>
            </a:endParaRPr>
          </a:p>
        </p:txBody>
      </p:sp>
      <p:sp>
        <p:nvSpPr>
          <p:cNvPr id="94" name="Rectangle 31"/>
          <p:cNvSpPr/>
          <p:nvPr/>
        </p:nvSpPr>
        <p:spPr>
          <a:xfrm>
            <a:off x="366658" y="309020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endParaRPr lang="en-CA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Rectangle 107"/>
          <p:cNvSpPr/>
          <p:nvPr/>
        </p:nvSpPr>
        <p:spPr>
          <a:xfrm>
            <a:off x="869078" y="3090202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96" name="Rectangle 31"/>
          <p:cNvSpPr/>
          <p:nvPr/>
        </p:nvSpPr>
        <p:spPr>
          <a:xfrm>
            <a:off x="1373134" y="3090202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libri" panose="020F0502020204030204" pitchFamily="34" charset="0"/>
              </a:rPr>
              <a:t>C</a:t>
            </a:r>
            <a:endParaRPr lang="en-CA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12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288000" y="1052736"/>
            <a:ext cx="8568000" cy="5184576"/>
          </a:xfrm>
        </p:spPr>
        <p:txBody>
          <a:bodyPr/>
          <a:lstStyle/>
          <a:p>
            <a:endParaRPr lang="en-US" sz="1600" dirty="0"/>
          </a:p>
          <a:p>
            <a:r>
              <a:rPr lang="en-US" sz="1600" dirty="0"/>
              <a:t>Time Aware System:</a:t>
            </a:r>
          </a:p>
          <a:p>
            <a:pPr lvl="1"/>
            <a:r>
              <a:rPr lang="en-US" sz="1600" dirty="0"/>
              <a:t>Decrease the empty slot duration</a:t>
            </a:r>
          </a:p>
          <a:p>
            <a:pPr lvl="1"/>
            <a:r>
              <a:rPr lang="en-US" sz="1600" dirty="0"/>
              <a:t>Eliminate the effect of the empty slots</a:t>
            </a:r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Collision Recovery System</a:t>
            </a:r>
          </a:p>
          <a:p>
            <a:pPr lvl="1"/>
            <a:r>
              <a:rPr lang="en-US" sz="1600" dirty="0"/>
              <a:t>Convert collided slots to successful slots</a:t>
            </a:r>
          </a:p>
          <a:p>
            <a:pPr lvl="1"/>
            <a:r>
              <a:rPr lang="en-US" sz="1600" dirty="0"/>
              <a:t>Eliminate the effect of the collided slots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1600" dirty="0"/>
          </a:p>
          <a:p>
            <a:pPr marL="536575" lvl="3" indent="0">
              <a:buNone/>
            </a:pPr>
            <a:endParaRPr lang="en-US" sz="1600" dirty="0"/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100" b="1" dirty="0"/>
          </a:p>
        </p:txBody>
      </p:sp>
      <p:sp>
        <p:nvSpPr>
          <p:cNvPr id="27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de-DE" dirty="0"/>
              <a:t>PHY-Layer Parameters</a:t>
            </a:r>
          </a:p>
        </p:txBody>
      </p:sp>
      <p:grpSp>
        <p:nvGrpSpPr>
          <p:cNvPr id="28" name="Gruppieren 27"/>
          <p:cNvGrpSpPr/>
          <p:nvPr/>
        </p:nvGrpSpPr>
        <p:grpSpPr>
          <a:xfrm>
            <a:off x="4355976" y="1466760"/>
            <a:ext cx="4584210" cy="1641705"/>
            <a:chOff x="2699792" y="2345486"/>
            <a:chExt cx="6240394" cy="1712219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3590293" y="3425606"/>
              <a:ext cx="4125757" cy="363220"/>
              <a:chOff x="1331640" y="2313447"/>
              <a:chExt cx="4125757" cy="363220"/>
            </a:xfrm>
          </p:grpSpPr>
          <p:sp>
            <p:nvSpPr>
              <p:cNvPr id="50" name="Rectangle 36"/>
              <p:cNvSpPr/>
              <p:nvPr/>
            </p:nvSpPr>
            <p:spPr>
              <a:xfrm>
                <a:off x="1331640" y="2313447"/>
                <a:ext cx="867824" cy="36004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S</a:t>
                </a:r>
              </a:p>
            </p:txBody>
          </p:sp>
          <p:sp>
            <p:nvSpPr>
              <p:cNvPr id="51" name="Rectangle 37"/>
              <p:cNvSpPr/>
              <p:nvPr/>
            </p:nvSpPr>
            <p:spPr>
              <a:xfrm>
                <a:off x="2199464" y="2313447"/>
                <a:ext cx="619593" cy="3600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C</a:t>
                </a:r>
                <a:endParaRPr lang="en-CA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2" name="Rectangle 38"/>
              <p:cNvSpPr/>
              <p:nvPr/>
            </p:nvSpPr>
            <p:spPr>
              <a:xfrm>
                <a:off x="2819057" y="2316627"/>
                <a:ext cx="365027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3" name="Rectangle 39"/>
              <p:cNvSpPr/>
              <p:nvPr/>
            </p:nvSpPr>
            <p:spPr>
              <a:xfrm>
                <a:off x="3171595" y="2316627"/>
                <a:ext cx="917651" cy="36004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S</a:t>
                </a:r>
                <a:endParaRPr lang="en-CA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4" name="Rectangle 40"/>
              <p:cNvSpPr/>
              <p:nvPr/>
            </p:nvSpPr>
            <p:spPr>
              <a:xfrm>
                <a:off x="4089246" y="2316627"/>
                <a:ext cx="648072" cy="3600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C</a:t>
                </a:r>
                <a:endParaRPr lang="en-CA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5" name="Rectangle 41"/>
              <p:cNvSpPr/>
              <p:nvPr/>
            </p:nvSpPr>
            <p:spPr>
              <a:xfrm>
                <a:off x="4729368" y="2316627"/>
                <a:ext cx="367990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6" name="Rectangle 42"/>
              <p:cNvSpPr/>
              <p:nvPr/>
            </p:nvSpPr>
            <p:spPr>
              <a:xfrm>
                <a:off x="5097358" y="2316627"/>
                <a:ext cx="360039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30" name="Gerade Verbindung mit Pfeil 29"/>
            <p:cNvCxnSpPr/>
            <p:nvPr/>
          </p:nvCxnSpPr>
          <p:spPr>
            <a:xfrm>
              <a:off x="5077710" y="4038245"/>
              <a:ext cx="4012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>
              <a:off x="4430920" y="4038245"/>
              <a:ext cx="6208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/>
            <p:nvPr/>
          </p:nvCxnSpPr>
          <p:spPr>
            <a:xfrm>
              <a:off x="3611594" y="4038245"/>
              <a:ext cx="7726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feld 32"/>
                <p:cNvSpPr txBox="1"/>
                <p:nvPr/>
              </p:nvSpPr>
              <p:spPr>
                <a:xfrm>
                  <a:off x="3827271" y="3765901"/>
                  <a:ext cx="432395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1200" b="0" i="1" baseline="-25000" dirty="0">
                    <a:solidFill>
                      <a:schemeClr val="tx2">
                        <a:lumMod val="50000"/>
                      </a:schemeClr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feld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271" y="3765901"/>
                  <a:ext cx="432395" cy="2884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/>
                <p:cNvSpPr txBox="1"/>
                <p:nvPr/>
              </p:nvSpPr>
              <p:spPr>
                <a:xfrm>
                  <a:off x="5051407" y="3764759"/>
                  <a:ext cx="432395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dirty="0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dirty="0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en-US" sz="1200" b="0" i="1" baseline="-250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1407" y="3764759"/>
                  <a:ext cx="432395" cy="2884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/>
                <p:cNvSpPr txBox="1"/>
                <p:nvPr/>
              </p:nvSpPr>
              <p:spPr>
                <a:xfrm>
                  <a:off x="4547351" y="3769295"/>
                  <a:ext cx="432395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dirty="0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dirty="0" smtClean="0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1200" b="0" i="1" baseline="-250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feld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351" y="3769295"/>
                  <a:ext cx="432395" cy="2884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 9"/>
            <p:cNvGrpSpPr/>
            <p:nvPr/>
          </p:nvGrpSpPr>
          <p:grpSpPr>
            <a:xfrm>
              <a:off x="2747498" y="2345486"/>
              <a:ext cx="6192688" cy="360040"/>
              <a:chOff x="5004048" y="1484784"/>
              <a:chExt cx="2520280" cy="360040"/>
            </a:xfrm>
          </p:grpSpPr>
          <p:sp>
            <p:nvSpPr>
              <p:cNvPr id="43" name="Rectangle 4"/>
              <p:cNvSpPr/>
              <p:nvPr/>
            </p:nvSpPr>
            <p:spPr>
              <a:xfrm>
                <a:off x="5004048" y="1484784"/>
                <a:ext cx="360040" cy="36004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S</a:t>
                </a:r>
                <a:endParaRPr lang="en-CA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4" name="Rectangle 29"/>
              <p:cNvSpPr/>
              <p:nvPr/>
            </p:nvSpPr>
            <p:spPr>
              <a:xfrm>
                <a:off x="5364088" y="1484784"/>
                <a:ext cx="360040" cy="3600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C</a:t>
                </a:r>
                <a:endParaRPr lang="en-CA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5" name="Rectangle 30"/>
              <p:cNvSpPr/>
              <p:nvPr/>
            </p:nvSpPr>
            <p:spPr>
              <a:xfrm>
                <a:off x="5724128" y="1484784"/>
                <a:ext cx="360040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6" name="Rectangle 31"/>
              <p:cNvSpPr/>
              <p:nvPr/>
            </p:nvSpPr>
            <p:spPr>
              <a:xfrm>
                <a:off x="6084168" y="1484784"/>
                <a:ext cx="360040" cy="36004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S</a:t>
                </a:r>
                <a:endParaRPr lang="en-CA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7" name="Rectangle 32"/>
              <p:cNvSpPr/>
              <p:nvPr/>
            </p:nvSpPr>
            <p:spPr>
              <a:xfrm>
                <a:off x="6444208" y="1484784"/>
                <a:ext cx="360040" cy="3600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C</a:t>
                </a:r>
                <a:endParaRPr lang="en-CA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8" name="Rectangle 33"/>
              <p:cNvSpPr/>
              <p:nvPr/>
            </p:nvSpPr>
            <p:spPr>
              <a:xfrm>
                <a:off x="6804248" y="1484784"/>
                <a:ext cx="360040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9" name="Rectangle 34"/>
              <p:cNvSpPr/>
              <p:nvPr/>
            </p:nvSpPr>
            <p:spPr>
              <a:xfrm>
                <a:off x="7164288" y="1484784"/>
                <a:ext cx="360040" cy="3600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E</a:t>
                </a:r>
                <a:endParaRPr lang="en-CA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37" name="Gerade Verbindung mit Pfeil 36"/>
            <p:cNvCxnSpPr/>
            <p:nvPr/>
          </p:nvCxnSpPr>
          <p:spPr>
            <a:xfrm>
              <a:off x="2699792" y="2906920"/>
              <a:ext cx="932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/>
                <p:cNvSpPr txBox="1"/>
                <p:nvPr/>
              </p:nvSpPr>
              <p:spPr>
                <a:xfrm>
                  <a:off x="2940475" y="2653573"/>
                  <a:ext cx="432395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dirty="0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dirty="0" smtClean="0">
                            <a:latin typeface="Cambria Math"/>
                          </a:rPr>
                          <m:t>𝑠𝑙𝑜𝑡</m:t>
                        </m:r>
                      </m:oMath>
                    </m:oMathPara>
                  </a14:m>
                  <a:endParaRPr lang="en-US" sz="1200" b="0" i="1" baseline="-250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feld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475" y="2653573"/>
                  <a:ext cx="432395" cy="2884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Gerade Verbindung mit Pfeil 38"/>
            <p:cNvCxnSpPr/>
            <p:nvPr/>
          </p:nvCxnSpPr>
          <p:spPr>
            <a:xfrm>
              <a:off x="3615322" y="2906920"/>
              <a:ext cx="932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/>
                <p:cNvSpPr txBox="1"/>
                <p:nvPr/>
              </p:nvSpPr>
              <p:spPr>
                <a:xfrm>
                  <a:off x="3856005" y="2646001"/>
                  <a:ext cx="432395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dirty="0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dirty="0" smtClean="0">
                            <a:latin typeface="Cambria Math"/>
                          </a:rPr>
                          <m:t>𝑠𝑙𝑜𝑡</m:t>
                        </m:r>
                      </m:oMath>
                    </m:oMathPara>
                  </a14:m>
                  <a:endParaRPr lang="en-US" sz="1200" b="0" i="1" baseline="-250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feld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005" y="2646001"/>
                  <a:ext cx="432395" cy="2884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Gerade Verbindung mit Pfeil 40"/>
            <p:cNvCxnSpPr/>
            <p:nvPr/>
          </p:nvCxnSpPr>
          <p:spPr>
            <a:xfrm>
              <a:off x="4543475" y="2906920"/>
              <a:ext cx="9323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/>
                <p:cNvSpPr txBox="1"/>
                <p:nvPr/>
              </p:nvSpPr>
              <p:spPr>
                <a:xfrm>
                  <a:off x="4784158" y="2648662"/>
                  <a:ext cx="432395" cy="28841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dirty="0" smtClean="0">
                            <a:latin typeface="Cambria Math"/>
                          </a:rPr>
                          <m:t>𝑇</m:t>
                        </m:r>
                        <m:r>
                          <a:rPr lang="de-DE" sz="1200" b="0" i="1" baseline="-25000" dirty="0" smtClean="0">
                            <a:latin typeface="Cambria Math"/>
                          </a:rPr>
                          <m:t>𝑠𝑙𝑜𝑡</m:t>
                        </m:r>
                      </m:oMath>
                    </m:oMathPara>
                  </a14:m>
                  <a:endParaRPr lang="en-US" sz="1200" b="0" i="1" baseline="-250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feld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158" y="2648662"/>
                  <a:ext cx="432395" cy="2884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Pfeil nach unten 56"/>
          <p:cNvSpPr/>
          <p:nvPr/>
        </p:nvSpPr>
        <p:spPr>
          <a:xfrm>
            <a:off x="6246184" y="2084701"/>
            <a:ext cx="198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43"/>
          <p:cNvGrpSpPr/>
          <p:nvPr/>
        </p:nvGrpSpPr>
        <p:grpSpPr>
          <a:xfrm>
            <a:off x="5436096" y="4581128"/>
            <a:ext cx="2520280" cy="360040"/>
            <a:chOff x="5004048" y="1484784"/>
            <a:chExt cx="2520280" cy="360040"/>
          </a:xfrm>
        </p:grpSpPr>
        <p:sp>
          <p:nvSpPr>
            <p:cNvPr id="59" name="Rectangle 44"/>
            <p:cNvSpPr/>
            <p:nvPr/>
          </p:nvSpPr>
          <p:spPr>
            <a:xfrm>
              <a:off x="500404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Rectangle 45"/>
            <p:cNvSpPr/>
            <p:nvPr/>
          </p:nvSpPr>
          <p:spPr>
            <a:xfrm>
              <a:off x="536408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" name="Rectangle 46"/>
            <p:cNvSpPr/>
            <p:nvPr/>
          </p:nvSpPr>
          <p:spPr>
            <a:xfrm>
              <a:off x="572412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2" name="Rectangle 47"/>
            <p:cNvSpPr/>
            <p:nvPr/>
          </p:nvSpPr>
          <p:spPr>
            <a:xfrm>
              <a:off x="608416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Rectangle 48"/>
            <p:cNvSpPr/>
            <p:nvPr/>
          </p:nvSpPr>
          <p:spPr>
            <a:xfrm>
              <a:off x="644420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4" name="Rectangle 49"/>
            <p:cNvSpPr/>
            <p:nvPr/>
          </p:nvSpPr>
          <p:spPr>
            <a:xfrm>
              <a:off x="680424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5" name="Rectangle 50"/>
            <p:cNvSpPr/>
            <p:nvPr/>
          </p:nvSpPr>
          <p:spPr>
            <a:xfrm>
              <a:off x="716428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66" name="Group 9"/>
          <p:cNvGrpSpPr/>
          <p:nvPr/>
        </p:nvGrpSpPr>
        <p:grpSpPr>
          <a:xfrm>
            <a:off x="5436096" y="3784472"/>
            <a:ext cx="2520280" cy="360040"/>
            <a:chOff x="5004048" y="1484784"/>
            <a:chExt cx="2520280" cy="360040"/>
          </a:xfrm>
        </p:grpSpPr>
        <p:sp>
          <p:nvSpPr>
            <p:cNvPr id="67" name="Rectangle 4"/>
            <p:cNvSpPr/>
            <p:nvPr/>
          </p:nvSpPr>
          <p:spPr>
            <a:xfrm>
              <a:off x="500404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8" name="Rectangle 29"/>
            <p:cNvSpPr/>
            <p:nvPr/>
          </p:nvSpPr>
          <p:spPr>
            <a:xfrm>
              <a:off x="536408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9" name="Rectangle 30"/>
            <p:cNvSpPr/>
            <p:nvPr/>
          </p:nvSpPr>
          <p:spPr>
            <a:xfrm>
              <a:off x="572412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0" name="Rectangle 31"/>
            <p:cNvSpPr/>
            <p:nvPr/>
          </p:nvSpPr>
          <p:spPr>
            <a:xfrm>
              <a:off x="608416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1" name="Rectangle 32"/>
            <p:cNvSpPr/>
            <p:nvPr/>
          </p:nvSpPr>
          <p:spPr>
            <a:xfrm>
              <a:off x="644420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2" name="Rectangle 33"/>
            <p:cNvSpPr/>
            <p:nvPr/>
          </p:nvSpPr>
          <p:spPr>
            <a:xfrm>
              <a:off x="680424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3" name="Rectangle 34"/>
            <p:cNvSpPr/>
            <p:nvPr/>
          </p:nvSpPr>
          <p:spPr>
            <a:xfrm>
              <a:off x="716428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74" name="Down Arrow 1"/>
          <p:cNvSpPr/>
          <p:nvPr/>
        </p:nvSpPr>
        <p:spPr>
          <a:xfrm>
            <a:off x="5904055" y="4228300"/>
            <a:ext cx="151995" cy="27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Down Arrow 1"/>
          <p:cNvSpPr/>
          <p:nvPr/>
        </p:nvSpPr>
        <p:spPr>
          <a:xfrm>
            <a:off x="7012293" y="4209806"/>
            <a:ext cx="151995" cy="27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934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288000" y="1052736"/>
            <a:ext cx="8568000" cy="5184576"/>
          </a:xfrm>
        </p:spPr>
        <p:txBody>
          <a:bodyPr/>
          <a:lstStyle/>
          <a:p>
            <a:r>
              <a:rPr lang="en-US" sz="1600" dirty="0"/>
              <a:t>Modified Framed Slotted ALOHA algorithm:</a:t>
            </a:r>
          </a:p>
          <a:p>
            <a:pPr marL="180975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1600" dirty="0"/>
          </a:p>
          <a:p>
            <a:pPr marL="536575" lvl="3" indent="0">
              <a:buNone/>
            </a:pPr>
            <a:endParaRPr lang="en-US" sz="1600" dirty="0"/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100" b="1" dirty="0"/>
          </a:p>
        </p:txBody>
      </p:sp>
      <p:sp>
        <p:nvSpPr>
          <p:cNvPr id="13" name="Ellipse 12"/>
          <p:cNvSpPr/>
          <p:nvPr/>
        </p:nvSpPr>
        <p:spPr>
          <a:xfrm>
            <a:off x="2870349" y="1777318"/>
            <a:ext cx="2919889" cy="6276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Initialize: frame length</a:t>
            </a:r>
          </a:p>
        </p:txBody>
      </p:sp>
      <p:cxnSp>
        <p:nvCxnSpPr>
          <p:cNvPr id="14" name="Gerade Verbindung mit Pfeil 14"/>
          <p:cNvCxnSpPr/>
          <p:nvPr/>
        </p:nvCxnSpPr>
        <p:spPr>
          <a:xfrm>
            <a:off x="4324172" y="3080957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aute 13"/>
          <p:cNvSpPr/>
          <p:nvPr/>
        </p:nvSpPr>
        <p:spPr>
          <a:xfrm>
            <a:off x="2876246" y="3301253"/>
            <a:ext cx="2927206" cy="63759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Collided &amp; Successful slots =0</a:t>
            </a:r>
          </a:p>
        </p:txBody>
      </p:sp>
      <p:cxnSp>
        <p:nvCxnSpPr>
          <p:cNvPr id="16" name="Gerade Verbindung mit Pfeil 17"/>
          <p:cNvCxnSpPr>
            <a:endCxn id="19" idx="6"/>
          </p:cNvCxnSpPr>
          <p:nvPr/>
        </p:nvCxnSpPr>
        <p:spPr>
          <a:xfrm flipH="1" flipV="1">
            <a:off x="2483768" y="3620048"/>
            <a:ext cx="396131" cy="37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20"/>
              <p:cNvSpPr/>
              <p:nvPr/>
            </p:nvSpPr>
            <p:spPr>
              <a:xfrm>
                <a:off x="2876245" y="5012606"/>
                <a:ext cx="2927206" cy="5046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Estimated number of tags (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Optimize the next frame length (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𝐿</m:t>
                    </m:r>
                    <m:r>
                      <a:rPr lang="en-US" sz="1100" i="1" baseline="-25000" dirty="0" err="1" smtClean="0">
                        <a:solidFill>
                          <a:srgbClr val="001E64"/>
                        </a:solidFill>
                        <a:latin typeface="Cambria Math"/>
                        <a:cs typeface="Arial" pitchFamily="34" charset="0"/>
                      </a:rPr>
                      <m:t>𝑜𝑝𝑡</m:t>
                    </m:r>
                  </m:oMath>
                </a14:m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7" name="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245" y="5012606"/>
                <a:ext cx="2927206" cy="50462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33"/>
          <p:cNvSpPr/>
          <p:nvPr/>
        </p:nvSpPr>
        <p:spPr>
          <a:xfrm>
            <a:off x="1907704" y="3410626"/>
            <a:ext cx="576064" cy="4188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End</a:t>
            </a:r>
            <a:endParaRPr lang="en-US" sz="1100" dirty="0">
              <a:solidFill>
                <a:srgbClr val="001E64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20" name="Textfeld 2"/>
          <p:cNvSpPr txBox="1"/>
          <p:nvPr/>
        </p:nvSpPr>
        <p:spPr>
          <a:xfrm>
            <a:off x="2483768" y="3296532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</a:rPr>
              <a:t>yes</a:t>
            </a:r>
          </a:p>
        </p:txBody>
      </p:sp>
      <p:sp>
        <p:nvSpPr>
          <p:cNvPr id="21" name="Textfeld 16"/>
          <p:cNvSpPr txBox="1"/>
          <p:nvPr/>
        </p:nvSpPr>
        <p:spPr>
          <a:xfrm>
            <a:off x="4340074" y="3913867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</a:rPr>
              <a:t>No</a:t>
            </a:r>
          </a:p>
        </p:txBody>
      </p:sp>
      <p:sp>
        <p:nvSpPr>
          <p:cNvPr id="23" name="Rechteck 9"/>
          <p:cNvSpPr/>
          <p:nvPr/>
        </p:nvSpPr>
        <p:spPr>
          <a:xfrm>
            <a:off x="2883563" y="2644863"/>
            <a:ext cx="2919888" cy="435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Observe: (Collided- Successful- Empty) slots</a:t>
            </a:r>
          </a:p>
        </p:txBody>
      </p:sp>
      <p:cxnSp>
        <p:nvCxnSpPr>
          <p:cNvPr id="25" name="Gerade Verbindung mit Pfeil 14"/>
          <p:cNvCxnSpPr/>
          <p:nvPr/>
        </p:nvCxnSpPr>
        <p:spPr>
          <a:xfrm>
            <a:off x="4331674" y="3944604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31"/>
          <p:cNvCxnSpPr/>
          <p:nvPr/>
        </p:nvCxnSpPr>
        <p:spPr>
          <a:xfrm flipH="1">
            <a:off x="4355976" y="2527256"/>
            <a:ext cx="170750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89"/>
          <p:cNvCxnSpPr/>
          <p:nvPr/>
        </p:nvCxnSpPr>
        <p:spPr>
          <a:xfrm>
            <a:off x="5823235" y="5264919"/>
            <a:ext cx="240247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6063482" y="2527256"/>
            <a:ext cx="0" cy="273766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el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br>
              <a:rPr lang="en-AU" dirty="0"/>
            </a:br>
            <a:r>
              <a:rPr lang="en-AU" dirty="0"/>
              <a:t>Proposed</a:t>
            </a:r>
            <a:r>
              <a:rPr lang="en-US" dirty="0"/>
              <a:t> System</a:t>
            </a:r>
            <a:br>
              <a:rPr lang="en-AU" dirty="0"/>
            </a:b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9"/>
              <p:cNvSpPr/>
              <p:nvPr/>
            </p:nvSpPr>
            <p:spPr>
              <a:xfrm>
                <a:off x="2875612" y="4169336"/>
                <a:ext cx="2919888" cy="61191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Receive the PHY-Layer parameters: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Timing parameters (Slots durations)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Collision recovery probability  (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001E64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𝜶</m:t>
                    </m:r>
                  </m:oMath>
                </a14:m>
                <a:r>
                  <a:rPr lang="en-US" sz="1100" dirty="0">
                    <a:solidFill>
                      <a:srgbClr val="001E64"/>
                    </a:solidFill>
                    <a:latin typeface="Calibri" panose="020F0502020204030204" pitchFamily="34" charset="0"/>
                    <a:cs typeface="Arial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8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612" y="4169336"/>
                <a:ext cx="2919888" cy="611914"/>
              </a:xfrm>
              <a:prstGeom prst="rect">
                <a:avLst/>
              </a:prstGeom>
              <a:blipFill rotWithShape="1"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rade Verbindung mit Pfeil 39"/>
          <p:cNvCxnSpPr/>
          <p:nvPr/>
        </p:nvCxnSpPr>
        <p:spPr>
          <a:xfrm>
            <a:off x="4332123" y="2417601"/>
            <a:ext cx="0" cy="2193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14"/>
          <p:cNvCxnSpPr/>
          <p:nvPr/>
        </p:nvCxnSpPr>
        <p:spPr>
          <a:xfrm>
            <a:off x="4332123" y="4797152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426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Calibri" panose="020F0502020204030204" pitchFamily="34" charset="0"/>
              </a:rPr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88000" y="1988840"/>
            <a:ext cx="8568000" cy="3916680"/>
          </a:xfrm>
        </p:spPr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Proposed Cross (MAC-PHY) Layer Optimization </a:t>
            </a:r>
          </a:p>
          <a:p>
            <a:pPr marL="449263" lvl="1" indent="-268288">
              <a:lnSpc>
                <a:spcPct val="150000"/>
              </a:lnSpc>
            </a:pPr>
            <a:r>
              <a:rPr lang="en-US" dirty="0"/>
              <a:t>Number of Tags Estimation Method</a:t>
            </a:r>
          </a:p>
          <a:p>
            <a:pPr marL="449263" lvl="1" indent="-268288">
              <a:lnSpc>
                <a:spcPct val="150000"/>
              </a:lnSpc>
            </a:pPr>
            <a:r>
              <a:rPr lang="en-US" dirty="0"/>
              <a:t>Frame Slotted ALOHA Frame Length</a:t>
            </a:r>
          </a:p>
          <a:p>
            <a:r>
              <a:rPr lang="en-US" dirty="0"/>
              <a:t>Improvements of the </a:t>
            </a:r>
            <a:r>
              <a:rPr lang="en-US" dirty="0" err="1"/>
              <a:t>EPCglobal</a:t>
            </a:r>
            <a:r>
              <a:rPr lang="en-US" dirty="0"/>
              <a:t> C1 G2 </a:t>
            </a:r>
          </a:p>
          <a:p>
            <a:r>
              <a:rPr lang="en-US" sz="2000" dirty="0">
                <a:solidFill>
                  <a:srgbClr val="002060"/>
                </a:solidFill>
                <a:cs typeface="ＭＳ Ｐゴシック" pitchFamily="-110" charset="-128"/>
              </a:rPr>
              <a:t>Summary and Conclusion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US" sz="14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US" sz="1400" dirty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268288" indent="-268288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972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ITTER@LEBFIGNUDCW0Y5HA" val="4765"/>
</p:tagLst>
</file>

<file path=ppt/theme/theme1.xml><?xml version="1.0" encoding="utf-8"?>
<a:theme xmlns:a="http://schemas.openxmlformats.org/drawingml/2006/main" name="LIKE 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none" rtlCol="0">
        <a:spAutoFit/>
      </a:bodyPr>
      <a:lstStyle>
        <a:defPPr>
          <a:defRPr sz="1800"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Vorlage_V5_2013_29_08</Template>
  <TotalTime>235</TotalTime>
  <Words>1640</Words>
  <Application>Microsoft Macintosh PowerPoint</Application>
  <PresentationFormat>On-screen Show (4:3)</PresentationFormat>
  <Paragraphs>661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ＭＳ Ｐゴシック</vt:lpstr>
      <vt:lpstr>Arial</vt:lpstr>
      <vt:lpstr>Calibri</vt:lpstr>
      <vt:lpstr>Cambria Math</vt:lpstr>
      <vt:lpstr>Symbol</vt:lpstr>
      <vt:lpstr>Times New Roman</vt:lpstr>
      <vt:lpstr>Wingdings</vt:lpstr>
      <vt:lpstr>LIKE Vorlage</vt:lpstr>
      <vt:lpstr>PowerPoint Presentation</vt:lpstr>
      <vt:lpstr>Motivation</vt:lpstr>
      <vt:lpstr>Motivation</vt:lpstr>
      <vt:lpstr>Motivation</vt:lpstr>
      <vt:lpstr>Motivation</vt:lpstr>
      <vt:lpstr>Motivation</vt:lpstr>
      <vt:lpstr>PHY-Layer Parameters</vt:lpstr>
      <vt:lpstr> Proposed System </vt:lpstr>
      <vt:lpstr>Agenda</vt:lpstr>
      <vt:lpstr>Proposed Number of Tags Estimation Method</vt:lpstr>
      <vt:lpstr> Proposed CR Aware Maximum Likelihood Tag Estimation </vt:lpstr>
      <vt:lpstr> Proposed CR Aware Maximum Likelihood Tag Estimation </vt:lpstr>
      <vt:lpstr>Agenda</vt:lpstr>
      <vt:lpstr>Time Aware System</vt:lpstr>
      <vt:lpstr>Time Aware System</vt:lpstr>
      <vt:lpstr>Time Aware System</vt:lpstr>
      <vt:lpstr>Time and Collision Recovery Aware System</vt:lpstr>
      <vt:lpstr>Time and Collision Recovery Aware System</vt:lpstr>
      <vt:lpstr>Time and Collision Recovery Aware System</vt:lpstr>
      <vt:lpstr>Multiple Collision Recovery Coefficients  Aware System</vt:lpstr>
      <vt:lpstr>Multiple Collision Recovery Coefficients  Aware System</vt:lpstr>
      <vt:lpstr>Multiple Collision Recovery Coefficients  Aware System</vt:lpstr>
      <vt:lpstr>Time and Multiple Collision Recovery Coefficients Aware System</vt:lpstr>
      <vt:lpstr>Time and Multiple Collision Recovery Coefficients Aware System</vt:lpstr>
      <vt:lpstr>Time and Multiple Collision Recovery Coefficients Aware System</vt:lpstr>
      <vt:lpstr>Agenda</vt:lpstr>
      <vt:lpstr>Adaptive Decision Collision Recovery System </vt:lpstr>
      <vt:lpstr>Adaptive Decision Collision Recovery System </vt:lpstr>
      <vt:lpstr>Adaptive Decision Collision Recovery System </vt:lpstr>
      <vt:lpstr>Adaptive Decision Collision Recovery System </vt:lpstr>
      <vt:lpstr>Agenda</vt:lpstr>
      <vt:lpstr>Main Contribution of my PhD Thesis</vt:lpstr>
      <vt:lpstr>Agenda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Hendrik Lieske</dc:creator>
  <cp:lastModifiedBy>hazem ibrahim</cp:lastModifiedBy>
  <cp:revision>868</cp:revision>
  <cp:lastPrinted>2014-06-03T06:25:16Z</cp:lastPrinted>
  <dcterms:created xsi:type="dcterms:W3CDTF">2013-08-29T10:54:12Z</dcterms:created>
  <dcterms:modified xsi:type="dcterms:W3CDTF">2018-02-25T13:43:57Z</dcterms:modified>
</cp:coreProperties>
</file>