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drawings/drawing5.xml" ContentType="application/vnd.openxmlformats-officedocument.drawingml.chartshapes+xml"/>
  <Override PartName="/ppt/charts/chart6.xml" ContentType="application/vnd.openxmlformats-officedocument.drawingml.chart+xml"/>
  <Override PartName="/ppt/drawings/drawing6.xml" ContentType="application/vnd.openxmlformats-officedocument.drawingml.chartshapes+xml"/>
  <Override PartName="/ppt/charts/chart7.xml" ContentType="application/vnd.openxmlformats-officedocument.drawingml.chart+xml"/>
  <Override PartName="/ppt/drawings/drawing7.xml" ContentType="application/vnd.openxmlformats-officedocument.drawingml.chartshapes+xml"/>
  <Override PartName="/ppt/charts/chart8.xml" ContentType="application/vnd.openxmlformats-officedocument.drawingml.chart+xml"/>
  <Override PartName="/ppt/drawings/drawing8.xml" ContentType="application/vnd.openxmlformats-officedocument.drawingml.chartshapes+xml"/>
  <Override PartName="/ppt/charts/chart9.xml" ContentType="application/vnd.openxmlformats-officedocument.drawingml.chart+xml"/>
  <Override PartName="/ppt/drawings/drawing9.xml" ContentType="application/vnd.openxmlformats-officedocument.drawingml.chartshapes+xml"/>
  <Override PartName="/ppt/charts/chart10.xml" ContentType="application/vnd.openxmlformats-officedocument.drawingml.chart+xml"/>
  <Override PartName="/ppt/drawings/drawing10.xml" ContentType="application/vnd.openxmlformats-officedocument.drawingml.chartshapes+xml"/>
  <Override PartName="/ppt/charts/chart11.xml" ContentType="application/vnd.openxmlformats-officedocument.drawingml.chart+xml"/>
  <Override PartName="/ppt/drawings/drawing11.xml" ContentType="application/vnd.openxmlformats-officedocument.drawingml.chartshapes+xml"/>
  <Override PartName="/ppt/charts/chart12.xml" ContentType="application/vnd.openxmlformats-officedocument.drawingml.chart+xml"/>
  <Override PartName="/ppt/drawings/drawing12.xml" ContentType="application/vnd.openxmlformats-officedocument.drawingml.chartshapes+xml"/>
  <Override PartName="/ppt/charts/chart13.xml" ContentType="application/vnd.openxmlformats-officedocument.drawingml.chart+xml"/>
  <Override PartName="/ppt/drawings/drawing13.xml" ContentType="application/vnd.openxmlformats-officedocument.drawingml.chartshapes+xml"/>
  <Override PartName="/ppt/charts/chart14.xml" ContentType="application/vnd.openxmlformats-officedocument.drawingml.chart+xml"/>
  <Override PartName="/ppt/drawings/drawing14.xml" ContentType="application/vnd.openxmlformats-officedocument.drawingml.chartshapes+xml"/>
  <Override PartName="/ppt/charts/chart1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1"/>
  </p:sldMasterIdLst>
  <p:notesMasterIdLst>
    <p:notesMasterId r:id="rId38"/>
  </p:notesMasterIdLst>
  <p:handoutMasterIdLst>
    <p:handoutMasterId r:id="rId39"/>
  </p:handoutMasterIdLst>
  <p:sldIdLst>
    <p:sldId id="315" r:id="rId2"/>
    <p:sldId id="321" r:id="rId3"/>
    <p:sldId id="326" r:id="rId4"/>
    <p:sldId id="327" r:id="rId5"/>
    <p:sldId id="328" r:id="rId6"/>
    <p:sldId id="329" r:id="rId7"/>
    <p:sldId id="330" r:id="rId8"/>
    <p:sldId id="331" r:id="rId9"/>
    <p:sldId id="325" r:id="rId10"/>
    <p:sldId id="324" r:id="rId11"/>
    <p:sldId id="332" r:id="rId12"/>
    <p:sldId id="333" r:id="rId13"/>
    <p:sldId id="336" r:id="rId14"/>
    <p:sldId id="337" r:id="rId15"/>
    <p:sldId id="335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20" r:id="rId30"/>
    <p:sldId id="323" r:id="rId31"/>
    <p:sldId id="259" r:id="rId32"/>
    <p:sldId id="309" r:id="rId33"/>
    <p:sldId id="322" r:id="rId34"/>
    <p:sldId id="311" r:id="rId35"/>
    <p:sldId id="319" r:id="rId36"/>
    <p:sldId id="308" r:id="rId37"/>
  </p:sldIdLst>
  <p:sldSz cx="9144000" cy="6858000" type="screen4x3"/>
  <p:notesSz cx="6731000" cy="98679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3">
          <p15:clr>
            <a:srgbClr val="A4A3A4"/>
          </p15:clr>
        </p15:guide>
        <p15:guide id="2" orient="horz" pos="255">
          <p15:clr>
            <a:srgbClr val="A4A3A4"/>
          </p15:clr>
        </p15:guide>
        <p15:guide id="3" orient="horz" pos="1706">
          <p15:clr>
            <a:srgbClr val="A4A3A4"/>
          </p15:clr>
        </p15:guide>
        <p15:guide id="4" pos="5466">
          <p15:clr>
            <a:srgbClr val="A4A3A4"/>
          </p15:clr>
        </p15:guide>
        <p15:guide id="5" pos="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86">
          <p15:clr>
            <a:srgbClr val="A4A3A4"/>
          </p15:clr>
        </p15:guide>
        <p15:guide id="2" orient="horz" pos="5830">
          <p15:clr>
            <a:srgbClr val="A4A3A4"/>
          </p15:clr>
        </p15:guide>
        <p15:guide id="3" orient="horz" pos="2201">
          <p15:clr>
            <a:srgbClr val="A4A3A4"/>
          </p15:clr>
        </p15:guide>
        <p15:guide id="4" orient="horz" pos="2065">
          <p15:clr>
            <a:srgbClr val="A4A3A4"/>
          </p15:clr>
        </p15:guide>
        <p15:guide id="5" pos="306">
          <p15:clr>
            <a:srgbClr val="A4A3A4"/>
          </p15:clr>
        </p15:guide>
        <p15:guide id="6" pos="393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6F"/>
    <a:srgbClr val="006E92"/>
    <a:srgbClr val="0F416E"/>
    <a:srgbClr val="D4E6F4"/>
    <a:srgbClr val="4C99B2"/>
    <a:srgbClr val="B2D3DE"/>
    <a:srgbClr val="A2D7CB"/>
    <a:srgbClr val="5CBAA4"/>
    <a:srgbClr val="99C5D3"/>
    <a:srgbClr val="66A8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4" autoAdjust="0"/>
    <p:restoredTop sz="95848" autoAdjust="0"/>
  </p:normalViewPr>
  <p:slideViewPr>
    <p:cSldViewPr>
      <p:cViewPr>
        <p:scale>
          <a:sx n="130" d="100"/>
          <a:sy n="130" d="100"/>
        </p:scale>
        <p:origin x="1968" y="392"/>
      </p:cViewPr>
      <p:guideLst>
        <p:guide orient="horz" pos="3793"/>
        <p:guide orient="horz" pos="255"/>
        <p:guide orient="horz" pos="1706"/>
        <p:guide pos="5466"/>
        <p:guide pos="2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82" d="100"/>
          <a:sy n="82" d="100"/>
        </p:scale>
        <p:origin x="-3930" y="-390"/>
      </p:cViewPr>
      <p:guideLst>
        <p:guide orient="horz" pos="386"/>
        <p:guide orient="horz" pos="5830"/>
        <p:guide orient="horz" pos="2201"/>
        <p:guide orient="horz" pos="2065"/>
        <p:guide pos="306"/>
        <p:guide pos="393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0.xml"/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1.xml"/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2.xml"/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3.xml"/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4.xml"/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6.xml"/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7.xml"/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8.xml"/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9.xml"/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399">
                <a:latin typeface="+mj-lt"/>
              </a:defRPr>
            </a:pPr>
            <a:r>
              <a:rPr lang="de-DE" sz="1399">
                <a:latin typeface="+mj-lt"/>
              </a:rPr>
              <a:t>Balkendiagramm</a:t>
            </a:r>
          </a:p>
        </c:rich>
      </c:tx>
      <c:layout>
        <c:manualLayout>
          <c:xMode val="edge"/>
          <c:yMode val="edge"/>
          <c:x val="2.1974231638311401E-2"/>
          <c:y val="2.300385804210003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735712087392161"/>
          <c:y val="0.34655474631719146"/>
          <c:w val="0.84447782331609555"/>
          <c:h val="0.46075125404227879"/>
        </c:manualLayout>
      </c:layout>
      <c:bar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0038400"/>
        <c:axId val="40039936"/>
      </c:barChart>
      <c:catAx>
        <c:axId val="40038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/>
            </a:pPr>
            <a:endParaRPr lang="de-DE"/>
          </a:p>
        </c:txPr>
        <c:crossAx val="40039936"/>
        <c:crosses val="autoZero"/>
        <c:auto val="1"/>
        <c:lblAlgn val="ctr"/>
        <c:lblOffset val="0"/>
        <c:noMultiLvlLbl val="0"/>
      </c:catAx>
      <c:valAx>
        <c:axId val="40039936"/>
        <c:scaling>
          <c:orientation val="minMax"/>
          <c:max val="12"/>
        </c:scaling>
        <c:delete val="1"/>
        <c:axPos val="l"/>
        <c:numFmt formatCode="General" sourceLinked="1"/>
        <c:majorTickMark val="none"/>
        <c:minorTickMark val="none"/>
        <c:tickLblPos val="nextTo"/>
        <c:crossAx val="40038400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10289519565450002"/>
          <c:y val="0.73959825222420272"/>
          <c:w val="0.13570220988563481"/>
          <c:h val="0.23093232257142637"/>
        </c:manualLayout>
      </c:layout>
      <c:overlay val="0"/>
    </c:legend>
    <c:plotVisOnly val="1"/>
    <c:dispBlanksAs val="gap"/>
    <c:showDLblsOverMax val="0"/>
  </c:chart>
  <c:spPr>
    <a:solidFill>
      <a:srgbClr val="E1E3E3"/>
    </a:solidFill>
  </c:spPr>
  <c:txPr>
    <a:bodyPr/>
    <a:lstStyle/>
    <a:p>
      <a:pPr>
        <a:defRPr sz="1399" baseline="0">
          <a:latin typeface="+mn-lt"/>
        </a:defRPr>
      </a:pPr>
      <a:endParaRPr lang="de-DE"/>
    </a:p>
  </c:txPr>
  <c:externalData r:id="rId1">
    <c:autoUpdate val="0"/>
  </c:externalData>
  <c:userShapes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399">
                <a:latin typeface="+mj-lt"/>
              </a:defRPr>
            </a:pPr>
            <a:r>
              <a:rPr lang="de-DE" sz="1399">
                <a:latin typeface="+mj-lt"/>
              </a:rPr>
              <a:t>Balkendiagramm</a:t>
            </a:r>
          </a:p>
        </c:rich>
      </c:tx>
      <c:layout>
        <c:manualLayout>
          <c:xMode val="edge"/>
          <c:yMode val="edge"/>
          <c:x val="2.1974231638311401E-2"/>
          <c:y val="2.300385804210003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735712087392161"/>
          <c:y val="0.34655474631719146"/>
          <c:w val="0.84447782331609555"/>
          <c:h val="0.46075125404227879"/>
        </c:manualLayout>
      </c:layout>
      <c:bar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0038400"/>
        <c:axId val="40039936"/>
      </c:barChart>
      <c:catAx>
        <c:axId val="40038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/>
            </a:pPr>
            <a:endParaRPr lang="de-DE"/>
          </a:p>
        </c:txPr>
        <c:crossAx val="40039936"/>
        <c:crosses val="autoZero"/>
        <c:auto val="1"/>
        <c:lblAlgn val="ctr"/>
        <c:lblOffset val="0"/>
        <c:noMultiLvlLbl val="0"/>
      </c:catAx>
      <c:valAx>
        <c:axId val="40039936"/>
        <c:scaling>
          <c:orientation val="minMax"/>
          <c:max val="12"/>
        </c:scaling>
        <c:delete val="1"/>
        <c:axPos val="l"/>
        <c:numFmt formatCode="General" sourceLinked="1"/>
        <c:majorTickMark val="none"/>
        <c:minorTickMark val="none"/>
        <c:tickLblPos val="nextTo"/>
        <c:crossAx val="40038400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10289519565450002"/>
          <c:y val="0.73959825222420272"/>
          <c:w val="0.13570220988563481"/>
          <c:h val="0.23093232257142637"/>
        </c:manualLayout>
      </c:layout>
      <c:overlay val="0"/>
    </c:legend>
    <c:plotVisOnly val="1"/>
    <c:dispBlanksAs val="gap"/>
    <c:showDLblsOverMax val="0"/>
  </c:chart>
  <c:spPr>
    <a:solidFill>
      <a:srgbClr val="E1E3E3"/>
    </a:solidFill>
  </c:spPr>
  <c:txPr>
    <a:bodyPr/>
    <a:lstStyle/>
    <a:p>
      <a:pPr>
        <a:defRPr sz="1399" baseline="0">
          <a:latin typeface="+mn-lt"/>
        </a:defRPr>
      </a:pPr>
      <a:endParaRPr lang="de-DE"/>
    </a:p>
  </c:txPr>
  <c:externalData r:id="rId1">
    <c:autoUpdate val="0"/>
  </c:externalData>
  <c:userShapes r:id="rId2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400">
                <a:latin typeface="+mj-lt"/>
              </a:defRPr>
            </a:pPr>
            <a:r>
              <a:rPr lang="de-DE" sz="1400">
                <a:latin typeface="+mj-lt"/>
              </a:rPr>
              <a:t>Tortendiagramm</a:t>
            </a:r>
          </a:p>
        </c:rich>
      </c:tx>
      <c:layout>
        <c:manualLayout>
          <c:xMode val="edge"/>
          <c:yMode val="edge"/>
          <c:x val="1.7907067172159036E-2"/>
          <c:y val="2.300385804210003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4582007295491778"/>
          <c:y val="0.22264020277205529"/>
          <c:w val="0.52674205747483416"/>
          <c:h val="0.6528087045145522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25402">
          <a:noFill/>
        </a:ln>
      </c:spPr>
    </c:plotArea>
    <c:plotVisOnly val="1"/>
    <c:dispBlanksAs val="gap"/>
    <c:showDLblsOverMax val="0"/>
  </c:chart>
  <c:spPr>
    <a:solidFill>
      <a:schemeClr val="bg1">
        <a:lumMod val="85000"/>
      </a:schemeClr>
    </a:solidFill>
  </c:spPr>
  <c:txPr>
    <a:bodyPr/>
    <a:lstStyle/>
    <a:p>
      <a:pPr>
        <a:defRPr sz="1200" baseline="0">
          <a:latin typeface="+mn-lt"/>
        </a:defRPr>
      </a:pPr>
      <a:endParaRPr lang="de-DE"/>
    </a:p>
  </c:txPr>
  <c:externalData r:id="rId1">
    <c:autoUpdate val="0"/>
  </c:externalData>
  <c:userShapes r:id="rId2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399">
                <a:latin typeface="+mj-lt"/>
              </a:defRPr>
            </a:pPr>
            <a:r>
              <a:rPr lang="de-DE" sz="1399">
                <a:latin typeface="+mj-lt"/>
              </a:rPr>
              <a:t>Balkendiagramm</a:t>
            </a:r>
          </a:p>
        </c:rich>
      </c:tx>
      <c:layout>
        <c:manualLayout>
          <c:xMode val="edge"/>
          <c:yMode val="edge"/>
          <c:x val="2.1974231638311401E-2"/>
          <c:y val="2.300385804210003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735712087392161"/>
          <c:y val="0.34655474631719146"/>
          <c:w val="0.84447782331609555"/>
          <c:h val="0.46075125404227879"/>
        </c:manualLayout>
      </c:layout>
      <c:bar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0038400"/>
        <c:axId val="40039936"/>
      </c:barChart>
      <c:catAx>
        <c:axId val="40038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/>
            </a:pPr>
            <a:endParaRPr lang="de-DE"/>
          </a:p>
        </c:txPr>
        <c:crossAx val="40039936"/>
        <c:crosses val="autoZero"/>
        <c:auto val="1"/>
        <c:lblAlgn val="ctr"/>
        <c:lblOffset val="0"/>
        <c:noMultiLvlLbl val="0"/>
      </c:catAx>
      <c:valAx>
        <c:axId val="40039936"/>
        <c:scaling>
          <c:orientation val="minMax"/>
          <c:max val="12"/>
        </c:scaling>
        <c:delete val="1"/>
        <c:axPos val="l"/>
        <c:numFmt formatCode="General" sourceLinked="1"/>
        <c:majorTickMark val="none"/>
        <c:minorTickMark val="none"/>
        <c:tickLblPos val="nextTo"/>
        <c:crossAx val="40038400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10289519565450002"/>
          <c:y val="0.73959825222420272"/>
          <c:w val="0.13570220988563481"/>
          <c:h val="0.23093232257142637"/>
        </c:manualLayout>
      </c:layout>
      <c:overlay val="0"/>
    </c:legend>
    <c:plotVisOnly val="1"/>
    <c:dispBlanksAs val="gap"/>
    <c:showDLblsOverMax val="0"/>
  </c:chart>
  <c:spPr>
    <a:solidFill>
      <a:srgbClr val="E1E3E3"/>
    </a:solidFill>
  </c:spPr>
  <c:txPr>
    <a:bodyPr/>
    <a:lstStyle/>
    <a:p>
      <a:pPr>
        <a:defRPr sz="1399" baseline="0">
          <a:latin typeface="+mn-lt"/>
        </a:defRPr>
      </a:pPr>
      <a:endParaRPr lang="de-DE"/>
    </a:p>
  </c:txPr>
  <c:externalData r:id="rId1">
    <c:autoUpdate val="0"/>
  </c:externalData>
  <c:userShapes r:id="rId2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400">
                <a:latin typeface="+mj-lt"/>
              </a:defRPr>
            </a:pPr>
            <a:r>
              <a:rPr lang="de-DE" sz="1400">
                <a:latin typeface="+mj-lt"/>
              </a:rPr>
              <a:t>Tortendiagramm</a:t>
            </a:r>
          </a:p>
        </c:rich>
      </c:tx>
      <c:layout>
        <c:manualLayout>
          <c:xMode val="edge"/>
          <c:yMode val="edge"/>
          <c:x val="1.7907067172159036E-2"/>
          <c:y val="2.300385804210003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4582007295491778"/>
          <c:y val="0.22264020277205529"/>
          <c:w val="0.52674205747483416"/>
          <c:h val="0.6528087045145522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25402">
          <a:noFill/>
        </a:ln>
      </c:spPr>
    </c:plotArea>
    <c:plotVisOnly val="1"/>
    <c:dispBlanksAs val="gap"/>
    <c:showDLblsOverMax val="0"/>
  </c:chart>
  <c:spPr>
    <a:solidFill>
      <a:schemeClr val="bg1">
        <a:lumMod val="85000"/>
      </a:schemeClr>
    </a:solidFill>
  </c:spPr>
  <c:txPr>
    <a:bodyPr/>
    <a:lstStyle/>
    <a:p>
      <a:pPr>
        <a:defRPr sz="1200" baseline="0">
          <a:latin typeface="+mn-lt"/>
        </a:defRPr>
      </a:pPr>
      <a:endParaRPr lang="de-DE"/>
    </a:p>
  </c:txPr>
  <c:externalData r:id="rId1">
    <c:autoUpdate val="0"/>
  </c:externalData>
  <c:userShapes r:id="rId2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399">
                <a:latin typeface="+mj-lt"/>
              </a:defRPr>
            </a:pPr>
            <a:r>
              <a:rPr lang="de-DE" sz="1399">
                <a:latin typeface="+mj-lt"/>
              </a:rPr>
              <a:t>Balkendiagramm</a:t>
            </a:r>
          </a:p>
        </c:rich>
      </c:tx>
      <c:layout>
        <c:manualLayout>
          <c:xMode val="edge"/>
          <c:yMode val="edge"/>
          <c:x val="2.1974231638311401E-2"/>
          <c:y val="2.300385804210003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1849931398003917"/>
          <c:y val="0.14741638309331234"/>
          <c:w val="0.84447782331609555"/>
          <c:h val="0.4607512540422787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ccc</c:v>
                </c:pt>
              </c:strCache>
            </c:strRef>
          </c:tx>
          <c:spPr>
            <a:solidFill>
              <a:srgbClr val="006E92"/>
            </a:solidFill>
          </c:spPr>
          <c:invertIfNegative val="0"/>
          <c:cat>
            <c:strRef>
              <c:f>Tabelle1!$A$2:$A$9</c:f>
              <c:strCache>
                <c:ptCount val="8"/>
                <c:pt idx="0">
                  <c:v>x</c:v>
                </c:pt>
                <c:pt idx="1">
                  <c:v>x</c:v>
                </c:pt>
                <c:pt idx="2">
                  <c:v>x</c:v>
                </c:pt>
                <c:pt idx="3">
                  <c:v>x</c:v>
                </c:pt>
                <c:pt idx="4">
                  <c:v>x</c:v>
                </c:pt>
                <c:pt idx="5">
                  <c:v>x</c:v>
                </c:pt>
                <c:pt idx="6">
                  <c:v>x</c:v>
                </c:pt>
                <c:pt idx="7">
                  <c:v>x</c:v>
                </c:pt>
              </c:strCache>
            </c:str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4.3</c:v>
                </c:pt>
                <c:pt idx="4">
                  <c:v>2.5</c:v>
                </c:pt>
                <c:pt idx="5">
                  <c:v>3</c:v>
                </c:pt>
                <c:pt idx="6">
                  <c:v>4.5</c:v>
                </c:pt>
                <c:pt idx="7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AA-F145-9DE1-5B6F8D00A0F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bbb</c:v>
                </c:pt>
              </c:strCache>
            </c:strRef>
          </c:tx>
          <c:spPr>
            <a:solidFill>
              <a:srgbClr val="4C99B2"/>
            </a:solidFill>
          </c:spPr>
          <c:invertIfNegative val="0"/>
          <c:cat>
            <c:strRef>
              <c:f>Tabelle1!$A$2:$A$9</c:f>
              <c:strCache>
                <c:ptCount val="8"/>
                <c:pt idx="0">
                  <c:v>x</c:v>
                </c:pt>
                <c:pt idx="1">
                  <c:v>x</c:v>
                </c:pt>
                <c:pt idx="2">
                  <c:v>x</c:v>
                </c:pt>
                <c:pt idx="3">
                  <c:v>x</c:v>
                </c:pt>
                <c:pt idx="4">
                  <c:v>x</c:v>
                </c:pt>
                <c:pt idx="5">
                  <c:v>x</c:v>
                </c:pt>
                <c:pt idx="6">
                  <c:v>x</c:v>
                </c:pt>
                <c:pt idx="7">
                  <c:v>x</c:v>
                </c:pt>
              </c:strCache>
            </c:strRef>
          </c:cat>
          <c:val>
            <c:numRef>
              <c:f>Tabelle1!$C$2:$C$9</c:f>
              <c:numCache>
                <c:formatCode>General</c:formatCode>
                <c:ptCount val="8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2.4</c:v>
                </c:pt>
                <c:pt idx="4">
                  <c:v>4.4000000000000004</c:v>
                </c:pt>
                <c:pt idx="5">
                  <c:v>3</c:v>
                </c:pt>
                <c:pt idx="6">
                  <c:v>2.8</c:v>
                </c:pt>
                <c:pt idx="7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AA-F145-9DE1-5B6F8D00A0F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aaa</c:v>
                </c:pt>
              </c:strCache>
            </c:strRef>
          </c:tx>
          <c:spPr>
            <a:solidFill>
              <a:srgbClr val="99C5D3"/>
            </a:solidFill>
          </c:spPr>
          <c:invertIfNegative val="0"/>
          <c:cat>
            <c:strRef>
              <c:f>Tabelle1!$A$2:$A$9</c:f>
              <c:strCache>
                <c:ptCount val="8"/>
                <c:pt idx="0">
                  <c:v>x</c:v>
                </c:pt>
                <c:pt idx="1">
                  <c:v>x</c:v>
                </c:pt>
                <c:pt idx="2">
                  <c:v>x</c:v>
                </c:pt>
                <c:pt idx="3">
                  <c:v>x</c:v>
                </c:pt>
                <c:pt idx="4">
                  <c:v>x</c:v>
                </c:pt>
                <c:pt idx="5">
                  <c:v>x</c:v>
                </c:pt>
                <c:pt idx="6">
                  <c:v>x</c:v>
                </c:pt>
                <c:pt idx="7">
                  <c:v>x</c:v>
                </c:pt>
              </c:strCache>
            </c:strRef>
          </c:cat>
          <c:val>
            <c:numRef>
              <c:f>Tabelle1!$D$2:$D$9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5</c:v>
                </c:pt>
                <c:pt idx="7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5AA-F145-9DE1-5B6F8D00A0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0038400"/>
        <c:axId val="40039936"/>
      </c:barChart>
      <c:catAx>
        <c:axId val="40038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/>
            </a:pPr>
            <a:endParaRPr lang="de-DE"/>
          </a:p>
        </c:txPr>
        <c:crossAx val="40039936"/>
        <c:crosses val="autoZero"/>
        <c:auto val="1"/>
        <c:lblAlgn val="ctr"/>
        <c:lblOffset val="0"/>
        <c:noMultiLvlLbl val="0"/>
      </c:catAx>
      <c:valAx>
        <c:axId val="40039936"/>
        <c:scaling>
          <c:orientation val="minMax"/>
          <c:max val="12"/>
        </c:scaling>
        <c:delete val="0"/>
        <c:axPos val="l"/>
        <c:majorGridlines>
          <c:spPr>
            <a:ln>
              <a:solidFill>
                <a:schemeClr val="tx1"/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extTo"/>
        <c:spPr>
          <a:ln w="9516">
            <a:noFill/>
          </a:ln>
        </c:spPr>
        <c:crossAx val="40038400"/>
        <c:crosses val="autoZero"/>
        <c:crossBetween val="between"/>
      </c:valAx>
      <c:spPr>
        <a:noFill/>
        <a:ln w="25375">
          <a:noFill/>
        </a:ln>
      </c:spPr>
    </c:plotArea>
    <c:legend>
      <c:legendPos val="r"/>
      <c:layout>
        <c:manualLayout>
          <c:xMode val="edge"/>
          <c:yMode val="edge"/>
          <c:x val="0.10289519565450002"/>
          <c:y val="0.73959825222420272"/>
          <c:w val="0.13570220988563481"/>
          <c:h val="0.23093232257142637"/>
        </c:manualLayout>
      </c:layout>
      <c:overlay val="0"/>
    </c:legend>
    <c:plotVisOnly val="1"/>
    <c:dispBlanksAs val="gap"/>
    <c:showDLblsOverMax val="0"/>
  </c:chart>
  <c:spPr>
    <a:solidFill>
      <a:srgbClr val="E1E3E3"/>
    </a:solidFill>
  </c:spPr>
  <c:txPr>
    <a:bodyPr/>
    <a:lstStyle/>
    <a:p>
      <a:pPr>
        <a:defRPr sz="1399" baseline="0">
          <a:latin typeface="+mn-lt"/>
        </a:defRPr>
      </a:pPr>
      <a:endParaRPr lang="de-DE"/>
    </a:p>
  </c:txPr>
  <c:externalData r:id="rId1">
    <c:autoUpdate val="0"/>
  </c:externalData>
  <c:userShapes r:id="rId2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400">
                <a:latin typeface="+mj-lt"/>
              </a:defRPr>
            </a:pPr>
            <a:r>
              <a:rPr lang="de-DE" sz="1400">
                <a:latin typeface="+mj-lt"/>
              </a:rPr>
              <a:t>Tortendiagramm</a:t>
            </a:r>
          </a:p>
        </c:rich>
      </c:tx>
      <c:layout>
        <c:manualLayout>
          <c:xMode val="edge"/>
          <c:yMode val="edge"/>
          <c:x val="1.7907067172159036E-2"/>
          <c:y val="2.300385804210003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4582007295491778"/>
          <c:y val="0.22264020277205529"/>
          <c:w val="0.52674205747483416"/>
          <c:h val="0.6528087045145522"/>
        </c:manualLayout>
      </c:layout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xxx</c:v>
                </c:pt>
              </c:strCache>
            </c:strRef>
          </c:tx>
          <c:spPr>
            <a:ln w="19051"/>
          </c:spPr>
          <c:dPt>
            <c:idx val="0"/>
            <c:bubble3D val="0"/>
            <c:spPr>
              <a:solidFill>
                <a:schemeClr val="accent4">
                  <a:lumMod val="75000"/>
                </a:schemeClr>
              </a:solidFill>
              <a:ln w="19051"/>
            </c:spPr>
            <c:extLst>
              <c:ext xmlns:c16="http://schemas.microsoft.com/office/drawing/2014/chart" uri="{C3380CC4-5D6E-409C-BE32-E72D297353CC}">
                <c16:uniqueId val="{00000001-FA33-8041-9795-C0F52013C334}"/>
              </c:ext>
            </c:extLst>
          </c:dPt>
          <c:dPt>
            <c:idx val="1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1"/>
            </c:spPr>
            <c:extLst>
              <c:ext xmlns:c16="http://schemas.microsoft.com/office/drawing/2014/chart" uri="{C3380CC4-5D6E-409C-BE32-E72D297353CC}">
                <c16:uniqueId val="{00000003-FA33-8041-9795-C0F52013C334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1"/>
            </c:spPr>
            <c:extLst>
              <c:ext xmlns:c16="http://schemas.microsoft.com/office/drawing/2014/chart" uri="{C3380CC4-5D6E-409C-BE32-E72D297353CC}">
                <c16:uniqueId val="{00000005-FA33-8041-9795-C0F52013C334}"/>
              </c:ext>
            </c:extLst>
          </c:dPt>
          <c:dLbls>
            <c:dLbl>
              <c:idx val="0"/>
              <c:layout>
                <c:manualLayout>
                  <c:x val="1.8690130072523181E-2"/>
                  <c:y val="-3.8339761532721023E-3"/>
                </c:manualLayout>
              </c:layout>
              <c:tx>
                <c:rich>
                  <a:bodyPr/>
                  <a:lstStyle/>
                  <a:p>
                    <a:r>
                      <a:rPr lang="en-US" sz="1400">
                        <a:latin typeface="+mn-lt"/>
                      </a:rPr>
                      <a:t>a: 50%</a:t>
                    </a:r>
                    <a:endParaRPr lang="en-US">
                      <a:latin typeface="Frutiger LT Com 55 Roman" pitchFamily="34" charset="0"/>
                    </a:endParaRPr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A33-8041-9795-C0F52013C334}"/>
                </c:ext>
              </c:extLst>
            </c:dLbl>
            <c:dLbl>
              <c:idx val="1"/>
              <c:layout>
                <c:manualLayout>
                  <c:x val="-3.993072055174593E-2"/>
                  <c:y val="5.7509642299081537E-2"/>
                </c:manualLayout>
              </c:layout>
              <c:tx>
                <c:rich>
                  <a:bodyPr/>
                  <a:lstStyle/>
                  <a:p>
                    <a:r>
                      <a:rPr lang="en-US" sz="1400"/>
                      <a:t>b: 40%</a:t>
                    </a:r>
                    <a:endParaRPr 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A33-8041-9795-C0F52013C334}"/>
                </c:ext>
              </c:extLst>
            </c:dLbl>
            <c:dLbl>
              <c:idx val="2"/>
              <c:layout>
                <c:manualLayout>
                  <c:x val="-4.8987358876741299E-2"/>
                  <c:y val="-1.9169880766360513E-2"/>
                </c:manualLayout>
              </c:layout>
              <c:tx>
                <c:rich>
                  <a:bodyPr/>
                  <a:lstStyle/>
                  <a:p>
                    <a:r>
                      <a:rPr lang="en-US" sz="1400">
                        <a:latin typeface="+mn-lt"/>
                      </a:rPr>
                      <a:t>c: 10%</a:t>
                    </a:r>
                    <a:endParaRPr lang="en-US">
                      <a:latin typeface="Frutiger LT Com 55 Roman" pitchFamily="34" charset="0"/>
                    </a:endParaRPr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A33-8041-9795-C0F52013C33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de-DE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eparator> </c:separator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Tabelle1!$A$2:$A$4</c:f>
              <c:strCache>
                <c:ptCount val="3"/>
                <c:pt idx="0">
                  <c:v>a:</c:v>
                </c:pt>
                <c:pt idx="1">
                  <c:v>b:</c:v>
                </c:pt>
                <c:pt idx="2">
                  <c:v>c: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50</c:v>
                </c:pt>
                <c:pt idx="1">
                  <c:v>40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A33-8041-9795-C0F52013C3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2">
          <a:noFill/>
        </a:ln>
      </c:spPr>
    </c:plotArea>
    <c:plotVisOnly val="1"/>
    <c:dispBlanksAs val="gap"/>
    <c:showDLblsOverMax val="0"/>
  </c:chart>
  <c:spPr>
    <a:solidFill>
      <a:schemeClr val="bg1">
        <a:lumMod val="85000"/>
      </a:schemeClr>
    </a:solidFill>
  </c:spPr>
  <c:txPr>
    <a:bodyPr/>
    <a:lstStyle/>
    <a:p>
      <a:pPr>
        <a:defRPr sz="1200" baseline="0">
          <a:latin typeface="+mn-lt"/>
        </a:defRPr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400">
                <a:latin typeface="+mj-lt"/>
              </a:defRPr>
            </a:pPr>
            <a:r>
              <a:rPr lang="de-DE" sz="1400">
                <a:latin typeface="+mj-lt"/>
              </a:rPr>
              <a:t>Tortendiagramm</a:t>
            </a:r>
          </a:p>
        </c:rich>
      </c:tx>
      <c:layout>
        <c:manualLayout>
          <c:xMode val="edge"/>
          <c:yMode val="edge"/>
          <c:x val="1.7907067172159036E-2"/>
          <c:y val="2.300385804210003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4582007295491778"/>
          <c:y val="0.22264020277205529"/>
          <c:w val="0.52674205747483416"/>
          <c:h val="0.6528087045145522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25402">
          <a:noFill/>
        </a:ln>
      </c:spPr>
    </c:plotArea>
    <c:plotVisOnly val="1"/>
    <c:dispBlanksAs val="gap"/>
    <c:showDLblsOverMax val="0"/>
  </c:chart>
  <c:spPr>
    <a:solidFill>
      <a:schemeClr val="bg1">
        <a:lumMod val="85000"/>
      </a:schemeClr>
    </a:solidFill>
  </c:spPr>
  <c:txPr>
    <a:bodyPr/>
    <a:lstStyle/>
    <a:p>
      <a:pPr>
        <a:defRPr sz="1200" baseline="0">
          <a:latin typeface="+mn-lt"/>
        </a:defRPr>
      </a:pPr>
      <a:endParaRPr lang="de-DE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399">
                <a:latin typeface="+mj-lt"/>
              </a:defRPr>
            </a:pPr>
            <a:r>
              <a:rPr lang="de-DE" sz="1399">
                <a:latin typeface="+mj-lt"/>
              </a:rPr>
              <a:t>Balkendiagramm</a:t>
            </a:r>
          </a:p>
        </c:rich>
      </c:tx>
      <c:layout>
        <c:manualLayout>
          <c:xMode val="edge"/>
          <c:yMode val="edge"/>
          <c:x val="2.1974231638311401E-2"/>
          <c:y val="2.300385804210003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735712087392161"/>
          <c:y val="0.34655474631719146"/>
          <c:w val="0.84447782331609555"/>
          <c:h val="0.46075125404227879"/>
        </c:manualLayout>
      </c:layout>
      <c:bar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0038400"/>
        <c:axId val="40039936"/>
      </c:barChart>
      <c:catAx>
        <c:axId val="40038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/>
            </a:pPr>
            <a:endParaRPr lang="de-DE"/>
          </a:p>
        </c:txPr>
        <c:crossAx val="40039936"/>
        <c:crosses val="autoZero"/>
        <c:auto val="1"/>
        <c:lblAlgn val="ctr"/>
        <c:lblOffset val="0"/>
        <c:noMultiLvlLbl val="0"/>
      </c:catAx>
      <c:valAx>
        <c:axId val="40039936"/>
        <c:scaling>
          <c:orientation val="minMax"/>
          <c:max val="12"/>
        </c:scaling>
        <c:delete val="1"/>
        <c:axPos val="l"/>
        <c:numFmt formatCode="General" sourceLinked="1"/>
        <c:majorTickMark val="none"/>
        <c:minorTickMark val="none"/>
        <c:tickLblPos val="nextTo"/>
        <c:crossAx val="40038400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10289519565450002"/>
          <c:y val="0.73959825222420272"/>
          <c:w val="0.13570220988563481"/>
          <c:h val="0.23093232257142637"/>
        </c:manualLayout>
      </c:layout>
      <c:overlay val="0"/>
    </c:legend>
    <c:plotVisOnly val="1"/>
    <c:dispBlanksAs val="gap"/>
    <c:showDLblsOverMax val="0"/>
  </c:chart>
  <c:spPr>
    <a:solidFill>
      <a:srgbClr val="E1E3E3"/>
    </a:solidFill>
  </c:spPr>
  <c:txPr>
    <a:bodyPr/>
    <a:lstStyle/>
    <a:p>
      <a:pPr>
        <a:defRPr sz="1399" baseline="0">
          <a:latin typeface="+mn-lt"/>
        </a:defRPr>
      </a:pPr>
      <a:endParaRPr lang="de-DE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400">
                <a:latin typeface="+mj-lt"/>
              </a:defRPr>
            </a:pPr>
            <a:r>
              <a:rPr lang="de-DE" sz="1400">
                <a:latin typeface="+mj-lt"/>
              </a:rPr>
              <a:t>Tortendiagramm</a:t>
            </a:r>
          </a:p>
        </c:rich>
      </c:tx>
      <c:layout>
        <c:manualLayout>
          <c:xMode val="edge"/>
          <c:yMode val="edge"/>
          <c:x val="1.7907067172159036E-2"/>
          <c:y val="2.300385804210003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4582007295491778"/>
          <c:y val="0.22264020277205529"/>
          <c:w val="0.52674205747483416"/>
          <c:h val="0.6528087045145522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25402">
          <a:noFill/>
        </a:ln>
      </c:spPr>
    </c:plotArea>
    <c:plotVisOnly val="1"/>
    <c:dispBlanksAs val="gap"/>
    <c:showDLblsOverMax val="0"/>
  </c:chart>
  <c:spPr>
    <a:solidFill>
      <a:schemeClr val="bg1">
        <a:lumMod val="85000"/>
      </a:schemeClr>
    </a:solidFill>
  </c:spPr>
  <c:txPr>
    <a:bodyPr/>
    <a:lstStyle/>
    <a:p>
      <a:pPr>
        <a:defRPr sz="1200" baseline="0">
          <a:latin typeface="+mn-lt"/>
        </a:defRPr>
      </a:pPr>
      <a:endParaRPr lang="de-DE"/>
    </a:p>
  </c:tx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399">
                <a:latin typeface="+mj-lt"/>
              </a:defRPr>
            </a:pPr>
            <a:r>
              <a:rPr lang="de-DE" sz="1399">
                <a:latin typeface="+mj-lt"/>
              </a:rPr>
              <a:t>Balkendiagramm</a:t>
            </a:r>
          </a:p>
        </c:rich>
      </c:tx>
      <c:layout>
        <c:manualLayout>
          <c:xMode val="edge"/>
          <c:yMode val="edge"/>
          <c:x val="2.1974231638311401E-2"/>
          <c:y val="2.300385804210003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735712087392161"/>
          <c:y val="0.34655474631719146"/>
          <c:w val="0.84447782331609555"/>
          <c:h val="0.46075125404227879"/>
        </c:manualLayout>
      </c:layout>
      <c:bar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0038400"/>
        <c:axId val="40039936"/>
      </c:barChart>
      <c:catAx>
        <c:axId val="40038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/>
            </a:pPr>
            <a:endParaRPr lang="de-DE"/>
          </a:p>
        </c:txPr>
        <c:crossAx val="40039936"/>
        <c:crosses val="autoZero"/>
        <c:auto val="1"/>
        <c:lblAlgn val="ctr"/>
        <c:lblOffset val="0"/>
        <c:noMultiLvlLbl val="0"/>
      </c:catAx>
      <c:valAx>
        <c:axId val="40039936"/>
        <c:scaling>
          <c:orientation val="minMax"/>
          <c:max val="12"/>
        </c:scaling>
        <c:delete val="1"/>
        <c:axPos val="l"/>
        <c:numFmt formatCode="General" sourceLinked="1"/>
        <c:majorTickMark val="none"/>
        <c:minorTickMark val="none"/>
        <c:tickLblPos val="nextTo"/>
        <c:crossAx val="40038400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10289519565450002"/>
          <c:y val="0.73959825222420272"/>
          <c:w val="0.13570220988563481"/>
          <c:h val="0.23093232257142637"/>
        </c:manualLayout>
      </c:layout>
      <c:overlay val="0"/>
    </c:legend>
    <c:plotVisOnly val="1"/>
    <c:dispBlanksAs val="gap"/>
    <c:showDLblsOverMax val="0"/>
  </c:chart>
  <c:spPr>
    <a:solidFill>
      <a:srgbClr val="E1E3E3"/>
    </a:solidFill>
  </c:spPr>
  <c:txPr>
    <a:bodyPr/>
    <a:lstStyle/>
    <a:p>
      <a:pPr>
        <a:defRPr sz="1399" baseline="0">
          <a:latin typeface="+mn-lt"/>
        </a:defRPr>
      </a:pPr>
      <a:endParaRPr lang="de-DE"/>
    </a:p>
  </c:txPr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400">
                <a:latin typeface="+mj-lt"/>
              </a:defRPr>
            </a:pPr>
            <a:r>
              <a:rPr lang="de-DE" sz="1400">
                <a:latin typeface="+mj-lt"/>
              </a:rPr>
              <a:t>Tortendiagramm</a:t>
            </a:r>
          </a:p>
        </c:rich>
      </c:tx>
      <c:layout>
        <c:manualLayout>
          <c:xMode val="edge"/>
          <c:yMode val="edge"/>
          <c:x val="1.7907067172159036E-2"/>
          <c:y val="2.300385804210003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4582007295491778"/>
          <c:y val="0.22264020277205529"/>
          <c:w val="0.52674205747483416"/>
          <c:h val="0.6528087045145522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25402">
          <a:noFill/>
        </a:ln>
      </c:spPr>
    </c:plotArea>
    <c:plotVisOnly val="1"/>
    <c:dispBlanksAs val="gap"/>
    <c:showDLblsOverMax val="0"/>
  </c:chart>
  <c:spPr>
    <a:solidFill>
      <a:schemeClr val="bg1">
        <a:lumMod val="85000"/>
      </a:schemeClr>
    </a:solidFill>
  </c:spPr>
  <c:txPr>
    <a:bodyPr/>
    <a:lstStyle/>
    <a:p>
      <a:pPr>
        <a:defRPr sz="1200" baseline="0">
          <a:latin typeface="+mn-lt"/>
        </a:defRPr>
      </a:pPr>
      <a:endParaRPr lang="de-DE"/>
    </a:p>
  </c:txPr>
  <c:externalData r:id="rId1">
    <c:autoUpdate val="0"/>
  </c:externalData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399">
                <a:latin typeface="+mj-lt"/>
              </a:defRPr>
            </a:pPr>
            <a:r>
              <a:rPr lang="de-DE" sz="1399">
                <a:latin typeface="+mj-lt"/>
              </a:rPr>
              <a:t>Balkendiagramm</a:t>
            </a:r>
          </a:p>
        </c:rich>
      </c:tx>
      <c:layout>
        <c:manualLayout>
          <c:xMode val="edge"/>
          <c:yMode val="edge"/>
          <c:x val="2.1974231638311401E-2"/>
          <c:y val="2.300385804210003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735712087392161"/>
          <c:y val="0.34655474631719146"/>
          <c:w val="0.84447782331609555"/>
          <c:h val="0.46075125404227879"/>
        </c:manualLayout>
      </c:layout>
      <c:bar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0038400"/>
        <c:axId val="40039936"/>
      </c:barChart>
      <c:catAx>
        <c:axId val="40038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/>
            </a:pPr>
            <a:endParaRPr lang="de-DE"/>
          </a:p>
        </c:txPr>
        <c:crossAx val="40039936"/>
        <c:crosses val="autoZero"/>
        <c:auto val="1"/>
        <c:lblAlgn val="ctr"/>
        <c:lblOffset val="0"/>
        <c:noMultiLvlLbl val="0"/>
      </c:catAx>
      <c:valAx>
        <c:axId val="40039936"/>
        <c:scaling>
          <c:orientation val="minMax"/>
          <c:max val="12"/>
        </c:scaling>
        <c:delete val="1"/>
        <c:axPos val="l"/>
        <c:numFmt formatCode="General" sourceLinked="1"/>
        <c:majorTickMark val="none"/>
        <c:minorTickMark val="none"/>
        <c:tickLblPos val="nextTo"/>
        <c:crossAx val="40038400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10289519565450002"/>
          <c:y val="0.73959825222420272"/>
          <c:w val="0.13570220988563481"/>
          <c:h val="0.23093232257142637"/>
        </c:manualLayout>
      </c:layout>
      <c:overlay val="0"/>
    </c:legend>
    <c:plotVisOnly val="1"/>
    <c:dispBlanksAs val="gap"/>
    <c:showDLblsOverMax val="0"/>
  </c:chart>
  <c:spPr>
    <a:solidFill>
      <a:srgbClr val="E1E3E3"/>
    </a:solidFill>
  </c:spPr>
  <c:txPr>
    <a:bodyPr/>
    <a:lstStyle/>
    <a:p>
      <a:pPr>
        <a:defRPr sz="1399" baseline="0">
          <a:latin typeface="+mn-lt"/>
        </a:defRPr>
      </a:pPr>
      <a:endParaRPr lang="de-DE"/>
    </a:p>
  </c:txPr>
  <c:externalData r:id="rId1">
    <c:autoUpdate val="0"/>
  </c:externalData>
  <c:userShapes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400">
                <a:latin typeface="+mj-lt"/>
              </a:defRPr>
            </a:pPr>
            <a:r>
              <a:rPr lang="de-DE" sz="1400">
                <a:latin typeface="+mj-lt"/>
              </a:rPr>
              <a:t>Tortendiagramm</a:t>
            </a:r>
          </a:p>
        </c:rich>
      </c:tx>
      <c:layout>
        <c:manualLayout>
          <c:xMode val="edge"/>
          <c:yMode val="edge"/>
          <c:x val="1.7907067172159036E-2"/>
          <c:y val="2.300385804210003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4582007295491778"/>
          <c:y val="0.22264020277205529"/>
          <c:w val="0.52674205747483416"/>
          <c:h val="0.6528087045145522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25402">
          <a:noFill/>
        </a:ln>
      </c:spPr>
    </c:plotArea>
    <c:plotVisOnly val="1"/>
    <c:dispBlanksAs val="gap"/>
    <c:showDLblsOverMax val="0"/>
  </c:chart>
  <c:spPr>
    <a:solidFill>
      <a:schemeClr val="bg1">
        <a:lumMod val="85000"/>
      </a:schemeClr>
    </a:solidFill>
  </c:spPr>
  <c:txPr>
    <a:bodyPr/>
    <a:lstStyle/>
    <a:p>
      <a:pPr>
        <a:defRPr sz="1200" baseline="0">
          <a:latin typeface="+mn-lt"/>
        </a:defRPr>
      </a:pPr>
      <a:endParaRPr lang="de-DE"/>
    </a:p>
  </c:txPr>
  <c:externalData r:id="rId1">
    <c:autoUpdate val="0"/>
  </c:externalData>
  <c:userShapes r:id="rId2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400">
                <a:latin typeface="+mj-lt"/>
              </a:defRPr>
            </a:pPr>
            <a:r>
              <a:rPr lang="de-DE" sz="1400">
                <a:latin typeface="+mj-lt"/>
              </a:rPr>
              <a:t>Tortendiagramm</a:t>
            </a:r>
          </a:p>
        </c:rich>
      </c:tx>
      <c:layout>
        <c:manualLayout>
          <c:xMode val="edge"/>
          <c:yMode val="edge"/>
          <c:x val="1.7907067172159036E-2"/>
          <c:y val="2.300385804210003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4582007295491778"/>
          <c:y val="0.22264020277205529"/>
          <c:w val="0.52674205747483416"/>
          <c:h val="0.6528087045145522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25402">
          <a:noFill/>
        </a:ln>
      </c:spPr>
    </c:plotArea>
    <c:plotVisOnly val="1"/>
    <c:dispBlanksAs val="gap"/>
    <c:showDLblsOverMax val="0"/>
  </c:chart>
  <c:spPr>
    <a:solidFill>
      <a:schemeClr val="bg1">
        <a:lumMod val="85000"/>
      </a:schemeClr>
    </a:solidFill>
  </c:spPr>
  <c:txPr>
    <a:bodyPr/>
    <a:lstStyle/>
    <a:p>
      <a:pPr>
        <a:defRPr sz="1200" baseline="0">
          <a:latin typeface="+mn-lt"/>
        </a:defRPr>
      </a:pPr>
      <a:endParaRPr lang="de-DE"/>
    </a:p>
  </c:txPr>
  <c:externalData r:id="rId1">
    <c:autoUpdate val="0"/>
  </c:externalData>
  <c:userShapes r:id="rId2"/>
</c:chartSpace>
</file>

<file path=ppt/drawing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0.41238</cdr:x>
      <cdr:y>0</cdr:y>
    </cdr:from>
    <cdr:to>
      <cdr:x>0.59572</cdr:x>
      <cdr:y>0.09219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023942B-AC3F-0A49-95D7-6992A6D26B33}"/>
            </a:ext>
          </a:extLst>
        </cdr:cNvPr>
        <cdr:cNvSpPr txBox="1"/>
      </cdr:nvSpPr>
      <cdr:spPr>
        <a:xfrm xmlns:a="http://schemas.openxmlformats.org/drawingml/2006/main">
          <a:off x="1619672" y="0"/>
          <a:ext cx="720080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rtlCol="0">
          <a:spAutoFit/>
        </a:bodyPr>
        <a:lstStyle xmlns:a="http://schemas.openxmlformats.org/drawingml/2006/main"/>
        <a:p xmlns:a="http://schemas.openxmlformats.org/drawingml/2006/main">
          <a:r>
            <a:rPr lang="en-US" sz="1600" b="0" i="0" dirty="0">
              <a:latin typeface="Cambria Math" panose="02040503050406030204" pitchFamily="18" charset="0"/>
              <a:ea typeface="Cambria Math" panose="02040503050406030204" pitchFamily="18" charset="0"/>
            </a:rPr>
            <a:t>𝛼</a:t>
          </a:r>
          <a:r>
            <a:rPr lang="de-DE" sz="1600" b="0" i="0" dirty="0">
              <a:latin typeface="Cambria Math" panose="02040503050406030204" pitchFamily="18" charset="0"/>
              <a:ea typeface="Cambria Math" panose="02040503050406030204" pitchFamily="18" charset="0"/>
            </a:rPr>
            <a:t>=0</a:t>
          </a:r>
          <a:endParaRPr lang="en-US" sz="1600" b="0" dirty="0">
            <a:latin typeface="+mj-lt"/>
          </a:endParaRPr>
        </a:p>
      </cdr:txBody>
    </cdr: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0.15571</cdr:x>
      <cdr:y>0.01516</cdr:y>
    </cdr:from>
    <cdr:to>
      <cdr:x>0.84356</cdr:x>
      <cdr:y>0.10239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023942B-AC3F-0A49-95D7-6992A6D26B33}"/>
            </a:ext>
          </a:extLst>
        </cdr:cNvPr>
        <cdr:cNvSpPr txBox="1"/>
      </cdr:nvSpPr>
      <cdr:spPr>
        <a:xfrm xmlns:a="http://schemas.openxmlformats.org/drawingml/2006/main">
          <a:off x="611572" y="53490"/>
          <a:ext cx="2701625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rtlCol="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en-US" sz="1400" kern="1200" dirty="0">
              <a:solidFill>
                <a:schemeClr val="tx1"/>
              </a:solidFill>
            </a:rPr>
            <a:t>Non-quantized frame length</a:t>
          </a:r>
        </a:p>
      </cdr:txBody>
    </cdr:sp>
  </cdr:relSizeAnchor>
</c:userShapes>
</file>

<file path=ppt/drawings/drawing11.xml><?xml version="1.0" encoding="utf-8"?>
<c:userShapes xmlns:c="http://schemas.openxmlformats.org/drawingml/2006/chart">
  <cdr:relSizeAnchor xmlns:cdr="http://schemas.openxmlformats.org/drawingml/2006/chartDrawing">
    <cdr:from>
      <cdr:x>0.2406</cdr:x>
      <cdr:y>0.01383</cdr:y>
    </cdr:from>
    <cdr:to>
      <cdr:x>0.76681</cdr:x>
      <cdr:y>0.10106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7AAA00E6-E5F2-DB42-9FAF-3EB508450799}"/>
            </a:ext>
          </a:extLst>
        </cdr:cNvPr>
        <cdr:cNvSpPr txBox="1"/>
      </cdr:nvSpPr>
      <cdr:spPr>
        <a:xfrm xmlns:a="http://schemas.openxmlformats.org/drawingml/2006/main">
          <a:off x="987729" y="48798"/>
          <a:ext cx="2160237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400" b="0" dirty="0">
              <a:latin typeface="+mj-lt"/>
            </a:rPr>
            <a:t>Quantized frame length</a:t>
          </a:r>
        </a:p>
      </cdr:txBody>
    </cdr:sp>
  </cdr:relSizeAnchor>
</c:userShapes>
</file>

<file path=ppt/drawings/drawing12.xml><?xml version="1.0" encoding="utf-8"?>
<c:userShapes xmlns:c="http://schemas.openxmlformats.org/drawingml/2006/chart">
  <cdr:relSizeAnchor xmlns:cdr="http://schemas.openxmlformats.org/drawingml/2006/chartDrawing">
    <cdr:from>
      <cdr:x>0.15571</cdr:x>
      <cdr:y>0</cdr:y>
    </cdr:from>
    <cdr:to>
      <cdr:x>0.84356</cdr:x>
      <cdr:y>0.08723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023942B-AC3F-0A49-95D7-6992A6D26B33}"/>
            </a:ext>
          </a:extLst>
        </cdr:cNvPr>
        <cdr:cNvSpPr txBox="1"/>
      </cdr:nvSpPr>
      <cdr:spPr>
        <a:xfrm xmlns:a="http://schemas.openxmlformats.org/drawingml/2006/main">
          <a:off x="611572" y="-27384"/>
          <a:ext cx="2701625" cy="30778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rtlCol="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en-US" sz="1400" kern="1200" dirty="0">
              <a:solidFill>
                <a:schemeClr val="tx1"/>
              </a:solidFill>
            </a:rPr>
            <a:t>LB</a:t>
          </a:r>
        </a:p>
      </cdr:txBody>
    </cdr:sp>
  </cdr:relSizeAnchor>
</c:userShapes>
</file>

<file path=ppt/drawings/drawing13.xml><?xml version="1.0" encoding="utf-8"?>
<c:userShapes xmlns:c="http://schemas.openxmlformats.org/drawingml/2006/chart">
  <cdr:relSizeAnchor xmlns:cdr="http://schemas.openxmlformats.org/drawingml/2006/chartDrawing">
    <cdr:from>
      <cdr:x>0.2406</cdr:x>
      <cdr:y>0.01383</cdr:y>
    </cdr:from>
    <cdr:to>
      <cdr:x>0.76681</cdr:x>
      <cdr:y>0.10106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7AAA00E6-E5F2-DB42-9FAF-3EB508450799}"/>
            </a:ext>
          </a:extLst>
        </cdr:cNvPr>
        <cdr:cNvSpPr txBox="1"/>
      </cdr:nvSpPr>
      <cdr:spPr>
        <a:xfrm xmlns:a="http://schemas.openxmlformats.org/drawingml/2006/main">
          <a:off x="987729" y="48798"/>
          <a:ext cx="2160237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400" b="0" dirty="0">
              <a:latin typeface="+mj-lt"/>
            </a:rPr>
            <a:t>ML</a:t>
          </a:r>
        </a:p>
      </cdr:txBody>
    </cdr:sp>
  </cdr:relSizeAnchor>
</c:userShapes>
</file>

<file path=ppt/drawings/drawing14.xml><?xml version="1.0" encoding="utf-8"?>
<c:userShapes xmlns:c="http://schemas.openxmlformats.org/drawingml/2006/chart">
  <cdr:relSizeAnchor xmlns:cdr="http://schemas.openxmlformats.org/drawingml/2006/chartDrawing">
    <cdr:from>
      <cdr:x>0.11742</cdr:x>
      <cdr:y>0.73912</cdr:y>
    </cdr:from>
    <cdr:to>
      <cdr:x>0.96209</cdr:x>
      <cdr:y>0.73912</cdr:y>
    </cdr:to>
    <cdr:cxnSp macro="">
      <cdr:nvCxnSpPr>
        <cdr:cNvPr id="3" name="Gerade Verbindung 2">
          <a:extLst xmlns:a="http://schemas.openxmlformats.org/drawingml/2006/main">
            <a:ext uri="{FF2B5EF4-FFF2-40B4-BE49-F238E27FC236}">
              <a16:creationId xmlns:a16="http://schemas.microsoft.com/office/drawing/2014/main" id="{4A17FBEB-57E4-1644-BBAF-60AED78DF2A9}"/>
            </a:ext>
          </a:extLst>
        </cdr:cNvPr>
        <cdr:cNvCxnSpPr/>
      </cdr:nvCxnSpPr>
      <cdr:spPr bwMode="auto">
        <a:xfrm xmlns:a="http://schemas.openxmlformats.org/drawingml/2006/main">
          <a:off x="465138" y="2448326"/>
          <a:ext cx="3345946" cy="0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 cap="flat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  <a:effectLst xmlns:a="http://schemas.openxmlformats.org/drawingml/2006/main"/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cdr:spPr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0.37699</cdr:x>
      <cdr:y>0</cdr:y>
    </cdr:from>
    <cdr:to>
      <cdr:x>0.60445</cdr:x>
      <cdr:y>0.09219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ABE0AFDF-A085-814E-85DB-F9D4B5BF85B5}"/>
            </a:ext>
          </a:extLst>
        </cdr:cNvPr>
        <cdr:cNvSpPr txBox="1"/>
      </cdr:nvSpPr>
      <cdr:spPr>
        <a:xfrm xmlns:a="http://schemas.openxmlformats.org/drawingml/2006/main">
          <a:off x="1547664" y="0"/>
          <a:ext cx="933785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600" b="0" i="0" dirty="0">
              <a:latin typeface="Cambria Math" panose="02040503050406030204" pitchFamily="18" charset="0"/>
              <a:ea typeface="Cambria Math" panose="02040503050406030204" pitchFamily="18" charset="0"/>
            </a:rPr>
            <a:t>𝛼</a:t>
          </a:r>
          <a:r>
            <a:rPr lang="de-DE" sz="1600" b="0" i="0" dirty="0">
              <a:latin typeface="Cambria Math" panose="02040503050406030204" pitchFamily="18" charset="0"/>
              <a:ea typeface="Cambria Math" panose="02040503050406030204" pitchFamily="18" charset="0"/>
            </a:rPr>
            <a:t>=0.7</a:t>
          </a:r>
          <a:endParaRPr lang="en-US" sz="1600" b="0" dirty="0">
            <a:latin typeface="+mj-lt"/>
          </a:endParaRPr>
        </a:p>
      </cdr:txBody>
    </cdr:sp>
  </cdr:relSizeAnchor>
  <cdr:relSizeAnchor xmlns:cdr="http://schemas.openxmlformats.org/drawingml/2006/chartDrawing">
    <cdr:from>
      <cdr:x>0</cdr:x>
      <cdr:y>0.83657</cdr:y>
    </cdr:from>
    <cdr:to>
      <cdr:x>0.74424</cdr:x>
      <cdr:y>1</cdr:y>
    </cdr:to>
    <cdr:sp macro="" textlink="">
      <cdr:nvSpPr>
        <cdr:cNvPr id="5" name="TextBox 21">
          <a:extLst xmlns:a="http://schemas.openxmlformats.org/drawingml/2006/main">
            <a:ext uri="{FF2B5EF4-FFF2-40B4-BE49-F238E27FC236}">
              <a16:creationId xmlns:a16="http://schemas.microsoft.com/office/drawing/2014/main" id="{F1089588-4BAC-9E42-AAEA-873E8B98796C}"/>
            </a:ext>
          </a:extLst>
        </cdr:cNvPr>
        <cdr:cNvSpPr txBox="1"/>
      </cdr:nvSpPr>
      <cdr:spPr>
        <a:xfrm xmlns:a="http://schemas.openxmlformats.org/drawingml/2006/main">
          <a:off x="-4538823" y="3072243"/>
          <a:ext cx="3055324" cy="60016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de-DE"/>
          </a:defPPr>
          <a:lvl1pPr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1pPr>
          <a:lvl2pPr marL="4572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2pPr>
          <a:lvl3pPr marL="9144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3pPr>
          <a:lvl4pPr marL="13716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4pPr>
          <a:lvl5pPr marL="18288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5pPr>
          <a:lvl6pPr marL="2286000" algn="l" defTabSz="914400" rtl="0" eaLnBrk="1" latinLnBrk="0" hangingPunct="1"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6pPr>
          <a:lvl7pPr marL="2743200" algn="l" defTabSz="914400" rtl="0" eaLnBrk="1" latinLnBrk="0" hangingPunct="1"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7pPr>
          <a:lvl8pPr marL="3200400" algn="l" defTabSz="914400" rtl="0" eaLnBrk="1" latinLnBrk="0" hangingPunct="1"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8pPr>
          <a:lvl9pPr marL="3657600" algn="l" defTabSz="914400" rtl="0" eaLnBrk="1" latinLnBrk="0" hangingPunct="1"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9pPr>
        </a:lstStyle>
        <a:p xmlns:a="http://schemas.openxmlformats.org/drawingml/2006/main">
          <a:pPr marL="171450" indent="-171450">
            <a:buFont typeface="Wingdings" pitchFamily="2" charset="2"/>
            <a:buChar char="§"/>
          </a:pPr>
          <a:r>
            <a:rPr lang="el-GR" sz="1100" i="0" kern="0">
              <a:latin typeface="Cambria Math" panose="02040503050406030204" pitchFamily="18" charset="0"/>
              <a:ea typeface="Cambria Math" panose="02040503050406030204" pitchFamily="18" charset="0"/>
            </a:rPr>
            <a:t>𝜖</a:t>
          </a:r>
          <a:r>
            <a:rPr lang="en-US" sz="1100" dirty="0">
              <a:latin typeface="+mj-lt"/>
            </a:rPr>
            <a:t> %: Percentage of relative estimation error</a:t>
          </a:r>
        </a:p>
        <a:p xmlns:a="http://schemas.openxmlformats.org/drawingml/2006/main">
          <a:pPr marL="171450" indent="-171450">
            <a:buFont typeface="Wingdings" pitchFamily="2" charset="2"/>
            <a:buChar char="§"/>
          </a:pPr>
          <a:r>
            <a:rPr lang="en-US" sz="1100" i="0" dirty="0">
              <a:latin typeface="Cambria Math" panose="02040503050406030204" pitchFamily="18" charset="0"/>
            </a:rPr>
            <a:t>𝑛</a:t>
          </a:r>
          <a:r>
            <a:rPr lang="en-US" sz="1100" dirty="0">
              <a:latin typeface="+mj-lt"/>
            </a:rPr>
            <a:t>: Actual number of tags</a:t>
          </a:r>
        </a:p>
        <a:p xmlns:a="http://schemas.openxmlformats.org/drawingml/2006/main">
          <a:pPr marL="171450" indent="-171450">
            <a:buFont typeface="Wingdings" pitchFamily="2" charset="2"/>
            <a:buChar char="§"/>
          </a:pPr>
          <a:r>
            <a:rPr lang="en-US" sz="1100" i="0" dirty="0">
              <a:latin typeface="Cambria Math" panose="02040503050406030204" pitchFamily="18" charset="0"/>
            </a:rPr>
            <a:t>𝐿</a:t>
          </a:r>
          <a:r>
            <a:rPr lang="en-US" sz="1100" dirty="0">
              <a:latin typeface="+mj-lt"/>
            </a:rPr>
            <a:t>: current frame length 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0.41238</cdr:x>
      <cdr:y>0</cdr:y>
    </cdr:from>
    <cdr:to>
      <cdr:x>0.59572</cdr:x>
      <cdr:y>0.09219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023942B-AC3F-0A49-95D7-6992A6D26B33}"/>
            </a:ext>
          </a:extLst>
        </cdr:cNvPr>
        <cdr:cNvSpPr txBox="1"/>
      </cdr:nvSpPr>
      <cdr:spPr>
        <a:xfrm xmlns:a="http://schemas.openxmlformats.org/drawingml/2006/main">
          <a:off x="1619672" y="0"/>
          <a:ext cx="720080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rtlCol="0">
          <a:spAutoFit/>
        </a:bodyPr>
        <a:lstStyle xmlns:a="http://schemas.openxmlformats.org/drawingml/2006/main"/>
        <a:p xmlns:a="http://schemas.openxmlformats.org/drawingml/2006/main">
          <a:r>
            <a:rPr lang="en-US" sz="1600" b="0" i="0" dirty="0">
              <a:latin typeface="Cambria Math" panose="02040503050406030204" pitchFamily="18" charset="0"/>
              <a:ea typeface="Cambria Math" panose="02040503050406030204" pitchFamily="18" charset="0"/>
            </a:rPr>
            <a:t>𝛼</a:t>
          </a:r>
          <a:r>
            <a:rPr lang="de-DE" sz="1600" b="0" i="0" dirty="0">
              <a:latin typeface="Cambria Math" panose="02040503050406030204" pitchFamily="18" charset="0"/>
              <a:ea typeface="Cambria Math" panose="02040503050406030204" pitchFamily="18" charset="0"/>
            </a:rPr>
            <a:t>=0</a:t>
          </a:r>
          <a:endParaRPr lang="en-US" sz="1600" b="0" dirty="0">
            <a:latin typeface="+mj-lt"/>
          </a:endParaRP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0.37699</cdr:x>
      <cdr:y>0</cdr:y>
    </cdr:from>
    <cdr:to>
      <cdr:x>0.60445</cdr:x>
      <cdr:y>0.09219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ABE0AFDF-A085-814E-85DB-F9D4B5BF85B5}"/>
            </a:ext>
          </a:extLst>
        </cdr:cNvPr>
        <cdr:cNvSpPr txBox="1"/>
      </cdr:nvSpPr>
      <cdr:spPr>
        <a:xfrm xmlns:a="http://schemas.openxmlformats.org/drawingml/2006/main">
          <a:off x="1547664" y="0"/>
          <a:ext cx="933785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600" b="0" i="0" dirty="0">
              <a:latin typeface="Cambria Math" panose="02040503050406030204" pitchFamily="18" charset="0"/>
              <a:ea typeface="Cambria Math" panose="02040503050406030204" pitchFamily="18" charset="0"/>
            </a:rPr>
            <a:t>𝛼</a:t>
          </a:r>
          <a:r>
            <a:rPr lang="de-DE" sz="1600" b="0" i="0" dirty="0">
              <a:latin typeface="Cambria Math" panose="02040503050406030204" pitchFamily="18" charset="0"/>
              <a:ea typeface="Cambria Math" panose="02040503050406030204" pitchFamily="18" charset="0"/>
            </a:rPr>
            <a:t>=0.7</a:t>
          </a:r>
          <a:endParaRPr lang="en-US" sz="1600" b="0" dirty="0">
            <a:latin typeface="+mj-lt"/>
          </a:endParaRPr>
        </a:p>
      </cdr:txBody>
    </cdr:sp>
  </cdr:relSizeAnchor>
  <cdr:relSizeAnchor xmlns:cdr="http://schemas.openxmlformats.org/drawingml/2006/chartDrawing">
    <cdr:from>
      <cdr:x>0</cdr:x>
      <cdr:y>0.83657</cdr:y>
    </cdr:from>
    <cdr:to>
      <cdr:x>0.49242</cdr:x>
      <cdr:y>1</cdr:y>
    </cdr:to>
    <cdr:sp macro="" textlink="">
      <cdr:nvSpPr>
        <cdr:cNvPr id="5" name="TextBox 21">
          <a:extLst xmlns:a="http://schemas.openxmlformats.org/drawingml/2006/main">
            <a:ext uri="{FF2B5EF4-FFF2-40B4-BE49-F238E27FC236}">
              <a16:creationId xmlns:a16="http://schemas.microsoft.com/office/drawing/2014/main" id="{F1089588-4BAC-9E42-AAEA-873E8B98796C}"/>
            </a:ext>
          </a:extLst>
        </cdr:cNvPr>
        <cdr:cNvSpPr txBox="1"/>
      </cdr:nvSpPr>
      <cdr:spPr>
        <a:xfrm xmlns:a="http://schemas.openxmlformats.org/drawingml/2006/main">
          <a:off x="0" y="3072243"/>
          <a:ext cx="2021515" cy="60016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de-DE"/>
          </a:defPPr>
          <a:lvl1pPr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1pPr>
          <a:lvl2pPr marL="4572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2pPr>
          <a:lvl3pPr marL="9144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3pPr>
          <a:lvl4pPr marL="13716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4pPr>
          <a:lvl5pPr marL="18288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5pPr>
          <a:lvl6pPr marL="2286000" algn="l" defTabSz="914400" rtl="0" eaLnBrk="1" latinLnBrk="0" hangingPunct="1"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6pPr>
          <a:lvl7pPr marL="2743200" algn="l" defTabSz="914400" rtl="0" eaLnBrk="1" latinLnBrk="0" hangingPunct="1"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7pPr>
          <a:lvl8pPr marL="3200400" algn="l" defTabSz="914400" rtl="0" eaLnBrk="1" latinLnBrk="0" hangingPunct="1"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8pPr>
          <a:lvl9pPr marL="3657600" algn="l" defTabSz="914400" rtl="0" eaLnBrk="1" latinLnBrk="0" hangingPunct="1"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9pPr>
        </a:lstStyle>
        <a:p xmlns:a="http://schemas.openxmlformats.org/drawingml/2006/main">
          <a:pPr marL="171450" indent="-171450">
            <a:buFont typeface="Wingdings" pitchFamily="2" charset="2"/>
            <a:buChar char="§"/>
          </a:pPr>
          <a:r>
            <a:rPr lang="en-US" sz="1100" i="0">
              <a:latin typeface="Cambria Math" panose="02040503050406030204" pitchFamily="18" charset="0"/>
              <a:ea typeface="Cambria Math" panose="02040503050406030204" pitchFamily="18" charset="0"/>
            </a:rPr>
            <a:t>𝜏</a:t>
          </a:r>
          <a:r>
            <a:rPr lang="en-US" sz="1100" dirty="0">
              <a:latin typeface="+mj-lt"/>
            </a:rPr>
            <a:t>: Mean identification time</a:t>
          </a:r>
        </a:p>
        <a:p xmlns:a="http://schemas.openxmlformats.org/drawingml/2006/main">
          <a:pPr marL="171450" indent="-171450">
            <a:buFont typeface="Wingdings" pitchFamily="2" charset="2"/>
            <a:buChar char="§"/>
          </a:pPr>
          <a:r>
            <a:rPr lang="en-US" sz="1100" i="0" dirty="0">
              <a:latin typeface="Cambria Math" panose="02040503050406030204" pitchFamily="18" charset="0"/>
            </a:rPr>
            <a:t>𝑛</a:t>
          </a:r>
          <a:r>
            <a:rPr lang="en-US" sz="1100" dirty="0">
              <a:latin typeface="+mj-lt"/>
            </a:rPr>
            <a:t>: Actual number of tags</a:t>
          </a:r>
        </a:p>
        <a:p xmlns:a="http://schemas.openxmlformats.org/drawingml/2006/main">
          <a:pPr marL="171450" indent="-171450">
            <a:buFont typeface="Wingdings" pitchFamily="2" charset="2"/>
            <a:buChar char="§"/>
          </a:pPr>
          <a:r>
            <a:rPr lang="en-US" sz="1100" i="0" dirty="0">
              <a:latin typeface="Cambria Math" panose="02040503050406030204" pitchFamily="18" charset="0"/>
            </a:rPr>
            <a:t>𝐿</a:t>
          </a:r>
          <a:r>
            <a:rPr lang="en-US" sz="1100" dirty="0">
              <a:latin typeface="+mj-lt"/>
            </a:rPr>
            <a:t>: current frame length 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0.15571</cdr:x>
      <cdr:y>0.01516</cdr:y>
    </cdr:from>
    <cdr:to>
      <cdr:x>0.84356</cdr:x>
      <cdr:y>0.16866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023942B-AC3F-0A49-95D7-6992A6D26B33}"/>
            </a:ext>
          </a:extLst>
        </cdr:cNvPr>
        <cdr:cNvSpPr txBox="1"/>
      </cdr:nvSpPr>
      <cdr:spPr>
        <a:xfrm xmlns:a="http://schemas.openxmlformats.org/drawingml/2006/main">
          <a:off x="611560" y="53474"/>
          <a:ext cx="2701627" cy="541623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rtlCol="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en-US" sz="1400" kern="1200" dirty="0">
              <a:solidFill>
                <a:schemeClr val="tx1"/>
              </a:solidFill>
            </a:rPr>
            <a:t>Non-quantized frame length</a:t>
          </a:r>
        </a:p>
        <a:p xmlns:a="http://schemas.openxmlformats.org/drawingml/2006/main">
          <a:pPr algn="ctr"/>
          <a:r>
            <a:rPr lang="en-US" sz="1400" i="0" kern="1200">
              <a:solidFill>
                <a:srgbClr val="C00000"/>
              </a:solidFill>
              <a:latin typeface="Cambria Math" panose="02040503050406030204" pitchFamily="18" charset="0"/>
            </a:rPr>
            <a:t>〖</a:t>
          </a:r>
          <a:r>
            <a:rPr lang="de-DE" sz="1400" b="0" i="0" kern="1200">
              <a:solidFill>
                <a:srgbClr val="C00000"/>
              </a:solidFill>
              <a:latin typeface="Cambria Math" panose="02040503050406030204" pitchFamily="18" charset="0"/>
            </a:rPr>
            <a:t>1</a:t>
          </a:r>
          <a:r>
            <a:rPr lang="en-US" sz="1400" i="0" kern="120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≤</a:t>
          </a:r>
          <a:r>
            <a:rPr lang="de-DE" sz="1400" b="0" i="0" kern="1200">
              <a:solidFill>
                <a:srgbClr val="C00000"/>
              </a:solidFill>
              <a:latin typeface="Cambria Math" panose="02040503050406030204" pitchFamily="18" charset="0"/>
            </a:rPr>
            <a:t>𝐿</a:t>
          </a:r>
          <a:r>
            <a:rPr lang="en-US" sz="1400" b="0" i="0" kern="1200">
              <a:solidFill>
                <a:srgbClr val="C00000"/>
              </a:solidFill>
              <a:latin typeface="Cambria Math" panose="02040503050406030204" pitchFamily="18" charset="0"/>
            </a:rPr>
            <a:t>〗_</a:t>
          </a:r>
          <a:r>
            <a:rPr lang="de-DE" sz="1400" b="0" i="0" kern="1200">
              <a:solidFill>
                <a:srgbClr val="C00000"/>
              </a:solidFill>
              <a:latin typeface="Cambria Math" panose="02040503050406030204" pitchFamily="18" charset="0"/>
            </a:rPr>
            <a:t>𝑇𝐴</a:t>
          </a:r>
          <a:r>
            <a:rPr lang="en-US" sz="1400" i="0" kern="120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≤</a:t>
          </a:r>
          <a:r>
            <a:rPr lang="de-DE" sz="1400" b="0" i="0" kern="120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2</a:t>
          </a:r>
          <a:r>
            <a:rPr lang="en-US" sz="1400" b="0" i="0" kern="120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^(</a:t>
          </a:r>
          <a:r>
            <a:rPr lang="de-DE" sz="1400" b="0" i="0" kern="120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𝑄</a:t>
          </a:r>
          <a:r>
            <a:rPr lang="en-US" sz="1400" b="0" i="0" kern="120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_</a:t>
          </a:r>
          <a:r>
            <a:rPr lang="de-DE" sz="1400" b="0" i="0" kern="120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𝑚𝑎𝑥</a:t>
          </a:r>
          <a:r>
            <a:rPr lang="en-US" sz="1400" b="0" i="0" kern="120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)</a:t>
          </a:r>
          <a:endParaRPr lang="en-US" sz="1400" kern="1200" dirty="0">
            <a:solidFill>
              <a:srgbClr val="C00000"/>
            </a:solidFill>
          </a:endParaRP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0.2406</cdr:x>
      <cdr:y>0.01383</cdr:y>
    </cdr:from>
    <cdr:to>
      <cdr:x>0.76681</cdr:x>
      <cdr:y>0.1623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7AAA00E6-E5F2-DB42-9FAF-3EB508450799}"/>
            </a:ext>
          </a:extLst>
        </cdr:cNvPr>
        <cdr:cNvSpPr txBox="1"/>
      </cdr:nvSpPr>
      <cdr:spPr>
        <a:xfrm xmlns:a="http://schemas.openxmlformats.org/drawingml/2006/main">
          <a:off x="987723" y="48808"/>
          <a:ext cx="2160233" cy="52386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400" b="0" dirty="0">
              <a:latin typeface="+mj-lt"/>
            </a:rPr>
            <a:t>Quantized frame length</a:t>
          </a:r>
        </a:p>
        <a:p xmlns:a="http://schemas.openxmlformats.org/drawingml/2006/main">
          <a:pPr algn="ctr"/>
          <a:r>
            <a:rPr lang="de-DE" sz="1400" b="0" i="0">
              <a:solidFill>
                <a:srgbClr val="C00000"/>
              </a:solidFill>
              <a:latin typeface="Cambria Math" panose="02040503050406030204" pitchFamily="18" charset="0"/>
            </a:rPr>
            <a:t>𝐿</a:t>
          </a:r>
          <a:r>
            <a:rPr lang="en-US" sz="1400" b="0" i="0">
              <a:solidFill>
                <a:srgbClr val="C00000"/>
              </a:solidFill>
              <a:latin typeface="Cambria Math" panose="02040503050406030204" pitchFamily="18" charset="0"/>
            </a:rPr>
            <a:t>_</a:t>
          </a:r>
          <a:r>
            <a:rPr lang="de-DE" sz="1400" b="0" i="0">
              <a:solidFill>
                <a:srgbClr val="C00000"/>
              </a:solidFill>
              <a:latin typeface="Cambria Math" panose="02040503050406030204" pitchFamily="18" charset="0"/>
            </a:rPr>
            <a:t>𝑇𝐴=2^(𝑄_𝑖 ), 0〖</a:t>
          </a:r>
          <a:r>
            <a:rPr lang="de-DE" sz="1400" b="0" i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≤</a:t>
          </a:r>
          <a:r>
            <a:rPr lang="de-DE" sz="1400" b="0" i="0">
              <a:solidFill>
                <a:srgbClr val="C00000"/>
              </a:solidFill>
              <a:latin typeface="Cambria Math" panose="02040503050406030204" pitchFamily="18" charset="0"/>
            </a:rPr>
            <a:t>𝑄〗_𝑖</a:t>
          </a:r>
          <a:r>
            <a:rPr lang="de-DE" sz="1400" b="0" i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≤𝑄_𝑚𝑎𝑥</a:t>
          </a:r>
          <a:endParaRPr lang="en-US" sz="1400" b="0" dirty="0">
            <a:latin typeface="+mj-lt"/>
          </a:endParaRPr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0.15571</cdr:x>
      <cdr:y>0.01516</cdr:y>
    </cdr:from>
    <cdr:to>
      <cdr:x>0.84356</cdr:x>
      <cdr:y>0.10239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023942B-AC3F-0A49-95D7-6992A6D26B33}"/>
            </a:ext>
          </a:extLst>
        </cdr:cNvPr>
        <cdr:cNvSpPr txBox="1"/>
      </cdr:nvSpPr>
      <cdr:spPr>
        <a:xfrm xmlns:a="http://schemas.openxmlformats.org/drawingml/2006/main">
          <a:off x="611572" y="53490"/>
          <a:ext cx="2701625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rtlCol="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en-US" sz="1400" kern="1200" dirty="0">
              <a:solidFill>
                <a:schemeClr val="tx1"/>
              </a:solidFill>
            </a:rPr>
            <a:t>Non-quantized frame length</a:t>
          </a:r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0.2406</cdr:x>
      <cdr:y>0.01383</cdr:y>
    </cdr:from>
    <cdr:to>
      <cdr:x>0.76681</cdr:x>
      <cdr:y>0.10106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7AAA00E6-E5F2-DB42-9FAF-3EB508450799}"/>
            </a:ext>
          </a:extLst>
        </cdr:cNvPr>
        <cdr:cNvSpPr txBox="1"/>
      </cdr:nvSpPr>
      <cdr:spPr>
        <a:xfrm xmlns:a="http://schemas.openxmlformats.org/drawingml/2006/main">
          <a:off x="987729" y="48798"/>
          <a:ext cx="2160237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400" b="0" dirty="0">
              <a:latin typeface="+mj-lt"/>
            </a:rPr>
            <a:t>Quantized frame length</a:t>
          </a:r>
        </a:p>
      </cdr:txBody>
    </cdr: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0.01011</cdr:x>
      <cdr:y>0.18191</cdr:y>
    </cdr:from>
    <cdr:to>
      <cdr:x>1</cdr:x>
      <cdr:y>0.96658</cdr:y>
    </cdr:to>
    <cdr:pic>
      <cdr:nvPicPr>
        <cdr:cNvPr id="3" name="Picture 2">
          <a:extLst xmlns:a="http://schemas.openxmlformats.org/drawingml/2006/main">
            <a:ext uri="{FF2B5EF4-FFF2-40B4-BE49-F238E27FC236}">
              <a16:creationId xmlns:a16="http://schemas.microsoft.com/office/drawing/2014/main" id="{39EC3889-3D08-BD43-8271-BB6A31523472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64454" y="641862"/>
          <a:ext cx="6311900" cy="2768600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623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Aft>
                <a:spcPct val="40000"/>
              </a:spcAft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13175" y="0"/>
            <a:ext cx="291623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spcAft>
                <a:spcPct val="40000"/>
              </a:spcAft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fld id="{AA462A89-C98B-47DD-B90F-91A5A53F9B43}" type="datetimeFigureOut">
              <a:rPr lang="de-DE"/>
              <a:pPr>
                <a:defRPr/>
              </a:pPr>
              <a:t>18.03.18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2600"/>
            <a:ext cx="2916238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Aft>
                <a:spcPct val="40000"/>
              </a:spcAft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13175" y="9372600"/>
            <a:ext cx="2916238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spcAft>
                <a:spcPct val="40000"/>
              </a:spcAft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fld id="{7E8CBED8-DC35-4046-95F3-C8A9622E2BA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8480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85775" y="0"/>
            <a:ext cx="3600450" cy="493713"/>
          </a:xfrm>
          <a:prstGeom prst="rect">
            <a:avLst/>
          </a:prstGeom>
        </p:spPr>
        <p:txBody>
          <a:bodyPr vert="horz" lIns="0" tIns="90000" rIns="91440" bIns="45720" rtlCol="0"/>
          <a:lstStyle>
            <a:lvl1pPr algn="l">
              <a:spcAft>
                <a:spcPct val="40000"/>
              </a:spcAft>
              <a:buFont typeface="Wingdings" pitchFamily="2" charset="2"/>
              <a:buNone/>
              <a:defRPr sz="1200">
                <a:latin typeface="Frutiger LT Com 55 Roman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805363" y="0"/>
            <a:ext cx="1439862" cy="493713"/>
          </a:xfrm>
          <a:prstGeom prst="rect">
            <a:avLst/>
          </a:prstGeom>
        </p:spPr>
        <p:txBody>
          <a:bodyPr vert="horz" lIns="91440" tIns="90000" rIns="0" bIns="45720" rtlCol="0"/>
          <a:lstStyle>
            <a:lvl1pPr algn="r">
              <a:spcAft>
                <a:spcPct val="40000"/>
              </a:spcAft>
              <a:buFont typeface="Wingdings" pitchFamily="2" charset="2"/>
              <a:buNone/>
              <a:defRPr sz="1200">
                <a:latin typeface="Frutiger LT Com 55 Roman" pitchFamily="34" charset="0"/>
              </a:defRPr>
            </a:lvl1pPr>
          </a:lstStyle>
          <a:p>
            <a:pPr>
              <a:defRPr/>
            </a:pPr>
            <a:fld id="{D128E39D-64B6-43AA-8112-E8570A28280E}" type="datetimeFigureOut">
              <a:rPr lang="de-DE"/>
              <a:pPr>
                <a:defRPr/>
              </a:pPr>
              <a:t>18.03.18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5775" y="612775"/>
            <a:ext cx="3552825" cy="2665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85775" y="3494088"/>
            <a:ext cx="5759450" cy="576103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85775" y="9372600"/>
            <a:ext cx="3600450" cy="493713"/>
          </a:xfrm>
          <a:prstGeom prst="rect">
            <a:avLst/>
          </a:prstGeom>
        </p:spPr>
        <p:txBody>
          <a:bodyPr vert="horz" lIns="0" tIns="45720" rIns="91440" bIns="180000" rtlCol="0" anchor="b"/>
          <a:lstStyle>
            <a:lvl1pPr algn="l">
              <a:spcAft>
                <a:spcPct val="40000"/>
              </a:spcAft>
              <a:buFont typeface="Wingdings" pitchFamily="2" charset="2"/>
              <a:buNone/>
              <a:defRPr sz="1200">
                <a:latin typeface="Frutiger LT Com 55 Roman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805363" y="9372600"/>
            <a:ext cx="1439862" cy="493713"/>
          </a:xfrm>
          <a:prstGeom prst="rect">
            <a:avLst/>
          </a:prstGeom>
        </p:spPr>
        <p:txBody>
          <a:bodyPr vert="horz" lIns="91440" tIns="45720" rIns="0" bIns="180000" rtlCol="0" anchor="b"/>
          <a:lstStyle>
            <a:lvl1pPr algn="r">
              <a:spcAft>
                <a:spcPct val="40000"/>
              </a:spcAft>
              <a:buFont typeface="Wingdings" pitchFamily="2" charset="2"/>
              <a:buNone/>
              <a:defRPr sz="1200">
                <a:latin typeface="Frutiger LT Com 55 Roman" pitchFamily="34" charset="0"/>
              </a:defRPr>
            </a:lvl1pPr>
          </a:lstStyle>
          <a:p>
            <a:pPr>
              <a:defRPr/>
            </a:pPr>
            <a:fld id="{5CE6F52F-4F01-47B4-A1A3-4442B48B2E2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7921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rtl="0" eaLnBrk="0" fontAlgn="base" hangingPunct="0">
      <a:spcBef>
        <a:spcPct val="30000"/>
      </a:spcBef>
      <a:spcAft>
        <a:spcPct val="0"/>
      </a:spcAft>
      <a:buClr>
        <a:srgbClr val="179C7D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1pPr>
    <a:lvl2pPr marL="360363" indent="-184150" algn="l" rtl="0" eaLnBrk="0" fontAlgn="base" hangingPunct="0">
      <a:spcBef>
        <a:spcPct val="30000"/>
      </a:spcBef>
      <a:spcAft>
        <a:spcPct val="0"/>
      </a:spcAft>
      <a:buClr>
        <a:schemeClr val="bg2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2pPr>
    <a:lvl3pPr marL="536575" indent="-176213" algn="l" rtl="0" eaLnBrk="0" fontAlgn="base" hangingPunct="0">
      <a:spcBef>
        <a:spcPct val="30000"/>
      </a:spcBef>
      <a:spcAft>
        <a:spcPct val="0"/>
      </a:spcAft>
      <a:buClr>
        <a:schemeClr val="bg2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3pPr>
    <a:lvl4pPr marL="715963" indent="-174625" algn="l" rtl="0" eaLnBrk="0" fontAlgn="base" hangingPunct="0">
      <a:spcBef>
        <a:spcPct val="30000"/>
      </a:spcBef>
      <a:spcAft>
        <a:spcPct val="0"/>
      </a:spcAft>
      <a:buClr>
        <a:schemeClr val="bg2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4pPr>
    <a:lvl5pPr marL="896938" indent="-180975" algn="l" rtl="0" eaLnBrk="0" fontAlgn="base" hangingPunct="0">
      <a:spcBef>
        <a:spcPct val="30000"/>
      </a:spcBef>
      <a:spcAft>
        <a:spcPct val="0"/>
      </a:spcAft>
      <a:buClr>
        <a:schemeClr val="bg2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 userDrawn="1"/>
        </p:nvSpPr>
        <p:spPr bwMode="auto">
          <a:xfrm>
            <a:off x="466725" y="2492375"/>
            <a:ext cx="8207375" cy="0"/>
          </a:xfrm>
          <a:prstGeom prst="line">
            <a:avLst/>
          </a:prstGeom>
          <a:noFill/>
          <a:ln w="12700">
            <a:solidFill>
              <a:srgbClr val="0F41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" name="Line 12"/>
          <p:cNvSpPr>
            <a:spLocks noChangeShapeType="1"/>
          </p:cNvSpPr>
          <p:nvPr userDrawn="1"/>
        </p:nvSpPr>
        <p:spPr bwMode="auto">
          <a:xfrm flipV="1">
            <a:off x="466725" y="404813"/>
            <a:ext cx="8207375" cy="0"/>
          </a:xfrm>
          <a:prstGeom prst="line">
            <a:avLst/>
          </a:prstGeom>
          <a:noFill/>
          <a:ln w="50800">
            <a:solidFill>
              <a:srgbClr val="0F41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6725" y="1773238"/>
            <a:ext cx="8208000" cy="647622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noProof="0" dirty="0"/>
              <a:t>Click to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your</a:t>
            </a:r>
            <a:r>
              <a:rPr lang="de-DE" noProof="0" dirty="0"/>
              <a:t> </a:t>
            </a:r>
            <a:r>
              <a:rPr lang="de-DE" noProof="0" dirty="0" err="1"/>
              <a:t>name</a:t>
            </a:r>
            <a:endParaRPr lang="de-DE" noProof="0" dirty="0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466725" y="2636912"/>
            <a:ext cx="8208000" cy="338447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6725" y="476823"/>
            <a:ext cx="8208000" cy="1008140"/>
          </a:xfrm>
          <a:noFill/>
        </p:spPr>
        <p:txBody>
          <a:bodyPr/>
          <a:lstStyle>
            <a:lvl1pPr marL="0" indent="0">
              <a:defRPr sz="2800" cap="all" baseline="0"/>
            </a:lvl1pPr>
          </a:lstStyle>
          <a:p>
            <a:pPr lvl="0"/>
            <a:r>
              <a:rPr lang="de-DE" noProof="0" dirty="0"/>
              <a:t>Click to </a:t>
            </a:r>
            <a:r>
              <a:rPr lang="de-DE" noProof="0" dirty="0" err="1"/>
              <a:t>add</a:t>
            </a:r>
            <a:r>
              <a:rPr lang="de-DE" noProof="0" dirty="0"/>
              <a:t> title</a:t>
            </a:r>
          </a:p>
        </p:txBody>
      </p:sp>
      <p:pic>
        <p:nvPicPr>
          <p:cNvPr id="9" name="Picture 9" descr="bckg_may26_large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1" t="2973" r="4705" b="27453"/>
          <a:stretch/>
        </p:blipFill>
        <p:spPr bwMode="auto">
          <a:xfrm>
            <a:off x="456158" y="2636912"/>
            <a:ext cx="8220298" cy="338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hteck 1"/>
          <p:cNvSpPr/>
          <p:nvPr userDrawn="1"/>
        </p:nvSpPr>
        <p:spPr bwMode="auto">
          <a:xfrm>
            <a:off x="251520" y="6381328"/>
            <a:ext cx="4536504" cy="288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61" y="6321085"/>
            <a:ext cx="1727211" cy="445908"/>
          </a:xfrm>
          <a:prstGeom prst="rect">
            <a:avLst/>
          </a:prstGeom>
        </p:spPr>
      </p:pic>
      <p:sp>
        <p:nvSpPr>
          <p:cNvPr id="12" name="Bildplatzhalter 2"/>
          <p:cNvSpPr>
            <a:spLocks noGrp="1"/>
          </p:cNvSpPr>
          <p:nvPr>
            <p:ph type="pic" sz="quarter" idx="11" hasCustomPrompt="1"/>
          </p:nvPr>
        </p:nvSpPr>
        <p:spPr>
          <a:xfrm>
            <a:off x="6372200" y="6304668"/>
            <a:ext cx="976021" cy="41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de-DE" noProof="0"/>
              <a:t>Click to </a:t>
            </a:r>
            <a:r>
              <a:rPr lang="de-DE" noProof="0" err="1"/>
              <a:t>add</a:t>
            </a:r>
            <a:r>
              <a:rPr lang="de-DE" noProof="0"/>
              <a:t> </a:t>
            </a:r>
            <a:r>
              <a:rPr lang="de-DE" noProof="0" err="1"/>
              <a:t>partner</a:t>
            </a:r>
            <a:r>
              <a:rPr lang="de-DE" noProof="0"/>
              <a:t> logo</a:t>
            </a:r>
          </a:p>
        </p:txBody>
      </p:sp>
    </p:spTree>
    <p:extLst>
      <p:ext uri="{BB962C8B-B14F-4D97-AF65-F5344CB8AC3E}">
        <p14:creationId xmlns:p14="http://schemas.microsoft.com/office/powerpoint/2010/main" val="270948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 userDrawn="1"/>
        </p:nvSpPr>
        <p:spPr bwMode="auto">
          <a:xfrm>
            <a:off x="466725" y="2492375"/>
            <a:ext cx="8207375" cy="0"/>
          </a:xfrm>
          <a:prstGeom prst="line">
            <a:avLst/>
          </a:prstGeom>
          <a:noFill/>
          <a:ln w="12700">
            <a:solidFill>
              <a:srgbClr val="0F41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" name="Line 12"/>
          <p:cNvSpPr>
            <a:spLocks noChangeShapeType="1"/>
          </p:cNvSpPr>
          <p:nvPr userDrawn="1"/>
        </p:nvSpPr>
        <p:spPr bwMode="auto">
          <a:xfrm flipV="1">
            <a:off x="466725" y="404813"/>
            <a:ext cx="8207375" cy="0"/>
          </a:xfrm>
          <a:prstGeom prst="line">
            <a:avLst/>
          </a:prstGeom>
          <a:noFill/>
          <a:ln w="50800">
            <a:solidFill>
              <a:srgbClr val="0F41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6725" y="1773238"/>
            <a:ext cx="8208000" cy="647622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noProof="0" dirty="0"/>
              <a:t>Click to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your</a:t>
            </a:r>
            <a:r>
              <a:rPr lang="de-DE" noProof="0" dirty="0"/>
              <a:t> Name</a:t>
            </a:r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 hasCustomPrompt="1"/>
          </p:nvPr>
        </p:nvSpPr>
        <p:spPr>
          <a:xfrm>
            <a:off x="466725" y="2636912"/>
            <a:ext cx="8208000" cy="3384470"/>
          </a:xfrm>
          <a:blipFill>
            <a:blip r:embed="rId2"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Click to </a:t>
            </a:r>
            <a:r>
              <a:rPr lang="de-DE" noProof="0" err="1"/>
              <a:t>add</a:t>
            </a:r>
            <a:r>
              <a:rPr lang="de-DE" noProof="0"/>
              <a:t> </a:t>
            </a:r>
            <a:r>
              <a:rPr lang="de-DE" noProof="0" err="1"/>
              <a:t>foto</a:t>
            </a:r>
            <a:endParaRPr lang="de-DE" noProof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6725" y="476823"/>
            <a:ext cx="8208000" cy="1008140"/>
          </a:xfrm>
          <a:noFill/>
        </p:spPr>
        <p:txBody>
          <a:bodyPr/>
          <a:lstStyle>
            <a:lvl1pPr marL="0" indent="0">
              <a:defRPr sz="2800" cap="all" baseline="0"/>
            </a:lvl1pPr>
          </a:lstStyle>
          <a:p>
            <a:pPr lvl="0"/>
            <a:r>
              <a:rPr lang="de-DE" noProof="0" dirty="0"/>
              <a:t>Click to </a:t>
            </a:r>
            <a:r>
              <a:rPr lang="de-DE" noProof="0" dirty="0" err="1"/>
              <a:t>add</a:t>
            </a:r>
            <a:r>
              <a:rPr lang="de-DE" noProof="0" dirty="0"/>
              <a:t> title</a:t>
            </a: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251520" y="6381328"/>
            <a:ext cx="4536504" cy="288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61" y="6321085"/>
            <a:ext cx="1727211" cy="445908"/>
          </a:xfrm>
          <a:prstGeom prst="rect">
            <a:avLst/>
          </a:prstGeom>
        </p:spPr>
      </p:pic>
      <p:sp>
        <p:nvSpPr>
          <p:cNvPr id="10" name="Bildplatzhalter 2"/>
          <p:cNvSpPr>
            <a:spLocks noGrp="1"/>
          </p:cNvSpPr>
          <p:nvPr>
            <p:ph type="pic" sz="quarter" idx="11" hasCustomPrompt="1"/>
          </p:nvPr>
        </p:nvSpPr>
        <p:spPr>
          <a:xfrm>
            <a:off x="6372200" y="6304668"/>
            <a:ext cx="976021" cy="41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de-DE" noProof="0"/>
              <a:t>Click to </a:t>
            </a:r>
            <a:r>
              <a:rPr lang="de-DE" noProof="0" err="1"/>
              <a:t>add</a:t>
            </a:r>
            <a:r>
              <a:rPr lang="de-DE" noProof="0"/>
              <a:t> </a:t>
            </a:r>
            <a:r>
              <a:rPr lang="de-DE" noProof="0" err="1"/>
              <a:t>partner</a:t>
            </a:r>
            <a:r>
              <a:rPr lang="de-DE" noProof="0"/>
              <a:t> logo</a:t>
            </a:r>
          </a:p>
        </p:txBody>
      </p:sp>
    </p:spTree>
    <p:extLst>
      <p:ext uri="{BB962C8B-B14F-4D97-AF65-F5344CB8AC3E}">
        <p14:creationId xmlns:p14="http://schemas.microsoft.com/office/powerpoint/2010/main" val="2096832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6725" y="334963"/>
            <a:ext cx="8207375" cy="115499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TO ADD CONTENT</a:t>
            </a:r>
          </a:p>
        </p:txBody>
      </p:sp>
      <p:sp>
        <p:nvSpPr>
          <p:cNvPr id="4" name="Line 13"/>
          <p:cNvSpPr>
            <a:spLocks noChangeShapeType="1"/>
          </p:cNvSpPr>
          <p:nvPr userDrawn="1"/>
        </p:nvSpPr>
        <p:spPr bwMode="auto">
          <a:xfrm>
            <a:off x="466725" y="1577044"/>
            <a:ext cx="8207375" cy="0"/>
          </a:xfrm>
          <a:prstGeom prst="line">
            <a:avLst/>
          </a:prstGeom>
          <a:noFill/>
          <a:ln w="12700">
            <a:solidFill>
              <a:srgbClr val="0F41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" name="Textfeld 3"/>
          <p:cNvSpPr txBox="1">
            <a:spLocks noChangeArrowheads="1"/>
          </p:cNvSpPr>
          <p:nvPr userDrawn="1"/>
        </p:nvSpPr>
        <p:spPr bwMode="auto">
          <a:xfrm>
            <a:off x="4354388" y="6525344"/>
            <a:ext cx="43204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Aft>
                <a:spcPct val="40000"/>
              </a:spcAft>
              <a:buFont typeface="Wingdings" pitchFamily="2" charset="2"/>
              <a:buNone/>
            </a:pPr>
            <a:fld id="{7F804833-AD97-4094-977D-9ACBF24CDD8A}" type="slidenum">
              <a:rPr lang="de-DE" altLang="de-DE" sz="1000">
                <a:solidFill>
                  <a:srgbClr val="00406F"/>
                </a:solidFill>
                <a:latin typeface="+mj-lt"/>
              </a:rPr>
              <a:pPr algn="ctr" eaLnBrk="1" hangingPunct="1">
                <a:spcAft>
                  <a:spcPct val="40000"/>
                </a:spcAft>
                <a:buFont typeface="Wingdings" pitchFamily="2" charset="2"/>
                <a:buNone/>
              </a:pPr>
              <a:t>‹#›</a:t>
            </a:fld>
            <a:endParaRPr lang="de-DE" altLang="de-DE" sz="1000">
              <a:solidFill>
                <a:srgbClr val="00406F"/>
              </a:solidFill>
              <a:latin typeface="+mj-lt"/>
            </a:endParaRPr>
          </a:p>
        </p:txBody>
      </p:sp>
      <p:sp>
        <p:nvSpPr>
          <p:cNvPr id="10" name="Inhaltsplatzhalter 2"/>
          <p:cNvSpPr>
            <a:spLocks noGrp="1"/>
          </p:cNvSpPr>
          <p:nvPr>
            <p:ph idx="1" hasCustomPrompt="1"/>
          </p:nvPr>
        </p:nvSpPr>
        <p:spPr>
          <a:xfrm>
            <a:off x="466725" y="1773238"/>
            <a:ext cx="8208000" cy="4248150"/>
          </a:xfrm>
        </p:spPr>
        <p:txBody>
          <a:bodyPr/>
          <a:lstStyle>
            <a:lvl1pPr>
              <a:buSzPct val="75000"/>
              <a:defRPr/>
            </a:lvl1pPr>
            <a:lvl2pPr>
              <a:buSzPct val="75000"/>
              <a:defRPr/>
            </a:lvl2pPr>
            <a:lvl3pPr>
              <a:buSzPct val="75000"/>
              <a:defRPr/>
            </a:lvl3pPr>
            <a:lvl4pPr>
              <a:buSzPct val="75000"/>
              <a:defRPr/>
            </a:lvl4pPr>
            <a:lvl5pPr>
              <a:buSzPct val="75000"/>
              <a:defRPr/>
            </a:lvl5pPr>
          </a:lstStyle>
          <a:p>
            <a:pPr lvl="0"/>
            <a:r>
              <a:rPr lang="de-DE" dirty="0"/>
              <a:t>Click to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content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 err="1"/>
              <a:t>Third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1" hasCustomPrompt="1"/>
          </p:nvPr>
        </p:nvSpPr>
        <p:spPr>
          <a:xfrm>
            <a:off x="6372200" y="6304668"/>
            <a:ext cx="976021" cy="41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de-DE" noProof="0"/>
              <a:t>Click to </a:t>
            </a:r>
            <a:r>
              <a:rPr lang="de-DE" noProof="0" err="1"/>
              <a:t>add</a:t>
            </a:r>
            <a:r>
              <a:rPr lang="de-DE" noProof="0"/>
              <a:t> </a:t>
            </a:r>
            <a:r>
              <a:rPr lang="de-DE" noProof="0" err="1"/>
              <a:t>partner</a:t>
            </a:r>
            <a:r>
              <a:rPr lang="de-DE" noProof="0"/>
              <a:t> logo</a:t>
            </a:r>
          </a:p>
        </p:txBody>
      </p:sp>
      <p:sp>
        <p:nvSpPr>
          <p:cNvPr id="12" name="Datumsplatzhalter 1"/>
          <p:cNvSpPr>
            <a:spLocks noGrp="1"/>
          </p:cNvSpPr>
          <p:nvPr>
            <p:ph type="dt" sz="half" idx="2"/>
          </p:nvPr>
        </p:nvSpPr>
        <p:spPr>
          <a:xfrm>
            <a:off x="466725" y="6571266"/>
            <a:ext cx="21336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2320D6C2-5F7D-C049-A855-7D0EF76C4F02}" type="datetime3">
              <a:rPr lang="de-DE" smtClean="0"/>
              <a:t>18/03/2018</a:t>
            </a:fld>
            <a:endParaRPr lang="de-DE"/>
          </a:p>
        </p:txBody>
      </p:sp>
      <p:sp>
        <p:nvSpPr>
          <p:cNvPr id="1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469900" y="6309320"/>
            <a:ext cx="28956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de-DE"/>
              <a:t>Hazem Elsaid Ibrahim | PhD Dissertation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6725" y="334800"/>
            <a:ext cx="8208000" cy="338554"/>
          </a:xfrm>
        </p:spPr>
        <p:txBody>
          <a:bodyPr>
            <a:spAutoFit/>
          </a:bodyPr>
          <a:lstStyle>
            <a:lvl1pPr marL="0" indent="0" defTabSz="504000">
              <a:defRPr sz="2200"/>
            </a:lvl1pPr>
          </a:lstStyle>
          <a:p>
            <a:r>
              <a:rPr lang="de-DE" dirty="0"/>
              <a:t>Click to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6" name="Textfeld 3"/>
          <p:cNvSpPr txBox="1">
            <a:spLocks noChangeArrowheads="1"/>
          </p:cNvSpPr>
          <p:nvPr userDrawn="1"/>
        </p:nvSpPr>
        <p:spPr bwMode="auto">
          <a:xfrm>
            <a:off x="4354388" y="6525344"/>
            <a:ext cx="43204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Aft>
                <a:spcPct val="40000"/>
              </a:spcAft>
              <a:buFont typeface="Wingdings" pitchFamily="2" charset="2"/>
              <a:buNone/>
            </a:pPr>
            <a:fld id="{7F804833-AD97-4094-977D-9ACBF24CDD8A}" type="slidenum">
              <a:rPr lang="de-DE" altLang="de-DE" sz="1000">
                <a:solidFill>
                  <a:srgbClr val="00406F"/>
                </a:solidFill>
                <a:latin typeface="+mj-lt"/>
              </a:rPr>
              <a:pPr algn="ctr" eaLnBrk="1" hangingPunct="1">
                <a:spcAft>
                  <a:spcPct val="40000"/>
                </a:spcAft>
                <a:buFont typeface="Wingdings" pitchFamily="2" charset="2"/>
                <a:buNone/>
              </a:pPr>
              <a:t>‹#›</a:t>
            </a:fld>
            <a:endParaRPr lang="de-DE" altLang="de-DE" sz="1000">
              <a:solidFill>
                <a:srgbClr val="00406F"/>
              </a:solidFill>
              <a:latin typeface="+mj-lt"/>
            </a:endParaRPr>
          </a:p>
        </p:txBody>
      </p:sp>
      <p:sp>
        <p:nvSpPr>
          <p:cNvPr id="16" name="Line 8"/>
          <p:cNvSpPr>
            <a:spLocks noChangeShapeType="1"/>
          </p:cNvSpPr>
          <p:nvPr userDrawn="1"/>
        </p:nvSpPr>
        <p:spPr bwMode="auto">
          <a:xfrm>
            <a:off x="468313" y="1052736"/>
            <a:ext cx="820737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466725" y="1484785"/>
            <a:ext cx="8208000" cy="46085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dirty="0"/>
              <a:t>Click to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content</a:t>
            </a:r>
            <a:endParaRPr lang="de-DE" dirty="0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1" hasCustomPrompt="1"/>
          </p:nvPr>
        </p:nvSpPr>
        <p:spPr>
          <a:xfrm>
            <a:off x="6372200" y="6304668"/>
            <a:ext cx="976021" cy="41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de-DE" noProof="0"/>
              <a:t>Click to </a:t>
            </a:r>
            <a:r>
              <a:rPr lang="de-DE" noProof="0" err="1"/>
              <a:t>add</a:t>
            </a:r>
            <a:r>
              <a:rPr lang="de-DE" noProof="0"/>
              <a:t> </a:t>
            </a:r>
            <a:r>
              <a:rPr lang="de-DE" noProof="0" err="1"/>
              <a:t>partner</a:t>
            </a:r>
            <a:r>
              <a:rPr lang="de-DE" noProof="0"/>
              <a:t> logo</a:t>
            </a:r>
          </a:p>
        </p:txBody>
      </p:sp>
      <p:sp>
        <p:nvSpPr>
          <p:cNvPr id="11" name="Datumsplatzhalter 1"/>
          <p:cNvSpPr>
            <a:spLocks noGrp="1"/>
          </p:cNvSpPr>
          <p:nvPr>
            <p:ph type="dt" sz="half" idx="2"/>
          </p:nvPr>
        </p:nvSpPr>
        <p:spPr>
          <a:xfrm>
            <a:off x="466725" y="6571266"/>
            <a:ext cx="21336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028FC40C-4650-5D4B-8B4C-F6ABCB5DBA97}" type="datetime3">
              <a:rPr lang="de-DE" smtClean="0"/>
              <a:t>18/03/2018</a:t>
            </a:fld>
            <a:endParaRPr lang="de-DE"/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469900" y="6309320"/>
            <a:ext cx="28956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de-DE"/>
              <a:t>Hazem Elsaid Ibrahim | PhD Dissertation</a:t>
            </a:r>
          </a:p>
        </p:txBody>
      </p:sp>
    </p:spTree>
    <p:extLst>
      <p:ext uri="{BB962C8B-B14F-4D97-AF65-F5344CB8AC3E}">
        <p14:creationId xmlns:p14="http://schemas.microsoft.com/office/powerpoint/2010/main" val="153320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Lis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6725" y="334800"/>
            <a:ext cx="8208000" cy="338554"/>
          </a:xfrm>
        </p:spPr>
        <p:txBody>
          <a:bodyPr>
            <a:spAutoFit/>
          </a:bodyPr>
          <a:lstStyle>
            <a:lvl1pPr marL="0" indent="0" defTabSz="504000">
              <a:defRPr sz="2200"/>
            </a:lvl1pPr>
          </a:lstStyle>
          <a:p>
            <a:r>
              <a:rPr lang="de-DE" dirty="0"/>
              <a:t>Click to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6725" y="1484784"/>
            <a:ext cx="8208000" cy="4536604"/>
          </a:xfrm>
        </p:spPr>
        <p:txBody>
          <a:bodyPr/>
          <a:lstStyle>
            <a:lvl1pPr>
              <a:buSzPct val="75000"/>
              <a:defRPr/>
            </a:lvl1pPr>
            <a:lvl2pPr>
              <a:buSzPct val="75000"/>
              <a:defRPr/>
            </a:lvl2pPr>
            <a:lvl3pPr>
              <a:buSzPct val="75000"/>
              <a:defRPr/>
            </a:lvl3pPr>
            <a:lvl4pPr>
              <a:buSzPct val="75000"/>
              <a:defRPr/>
            </a:lvl4pPr>
            <a:lvl5pPr>
              <a:buSzPct val="75000"/>
              <a:defRPr/>
            </a:lvl5pPr>
          </a:lstStyle>
          <a:p>
            <a:pPr lvl="0"/>
            <a:r>
              <a:rPr lang="de-DE" dirty="0"/>
              <a:t>Click to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content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 err="1"/>
              <a:t>Third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6" name="Textfeld 3"/>
          <p:cNvSpPr txBox="1">
            <a:spLocks noChangeArrowheads="1"/>
          </p:cNvSpPr>
          <p:nvPr userDrawn="1"/>
        </p:nvSpPr>
        <p:spPr bwMode="auto">
          <a:xfrm>
            <a:off x="4354388" y="6525344"/>
            <a:ext cx="43204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Aft>
                <a:spcPct val="40000"/>
              </a:spcAft>
              <a:buFont typeface="Wingdings" pitchFamily="2" charset="2"/>
              <a:buNone/>
            </a:pPr>
            <a:fld id="{7F804833-AD97-4094-977D-9ACBF24CDD8A}" type="slidenum">
              <a:rPr lang="de-DE" altLang="de-DE" sz="1000">
                <a:solidFill>
                  <a:srgbClr val="00406F"/>
                </a:solidFill>
                <a:latin typeface="+mj-lt"/>
              </a:rPr>
              <a:pPr algn="ctr" eaLnBrk="1" hangingPunct="1">
                <a:spcAft>
                  <a:spcPct val="40000"/>
                </a:spcAft>
                <a:buFont typeface="Wingdings" pitchFamily="2" charset="2"/>
                <a:buNone/>
              </a:pPr>
              <a:t>‹#›</a:t>
            </a:fld>
            <a:endParaRPr lang="de-DE" altLang="de-DE" sz="1000">
              <a:solidFill>
                <a:srgbClr val="00406F"/>
              </a:solidFill>
              <a:latin typeface="+mj-lt"/>
            </a:endParaRPr>
          </a:p>
        </p:txBody>
      </p:sp>
      <p:sp>
        <p:nvSpPr>
          <p:cNvPr id="16" name="Line 8"/>
          <p:cNvSpPr>
            <a:spLocks noChangeShapeType="1"/>
          </p:cNvSpPr>
          <p:nvPr userDrawn="1"/>
        </p:nvSpPr>
        <p:spPr bwMode="auto">
          <a:xfrm>
            <a:off x="468313" y="1052736"/>
            <a:ext cx="820737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1" hasCustomPrompt="1"/>
          </p:nvPr>
        </p:nvSpPr>
        <p:spPr>
          <a:xfrm>
            <a:off x="6372200" y="6304668"/>
            <a:ext cx="976021" cy="41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de-DE" noProof="0"/>
              <a:t>Click to </a:t>
            </a:r>
            <a:r>
              <a:rPr lang="de-DE" noProof="0" err="1"/>
              <a:t>add</a:t>
            </a:r>
            <a:r>
              <a:rPr lang="de-DE" noProof="0"/>
              <a:t> </a:t>
            </a:r>
            <a:r>
              <a:rPr lang="de-DE" noProof="0" err="1"/>
              <a:t>partner</a:t>
            </a:r>
            <a:r>
              <a:rPr lang="de-DE" noProof="0"/>
              <a:t> logo</a:t>
            </a:r>
          </a:p>
        </p:txBody>
      </p:sp>
      <p:sp>
        <p:nvSpPr>
          <p:cNvPr id="11" name="Datumsplatzhalter 1"/>
          <p:cNvSpPr>
            <a:spLocks noGrp="1"/>
          </p:cNvSpPr>
          <p:nvPr>
            <p:ph type="dt" sz="half" idx="2"/>
          </p:nvPr>
        </p:nvSpPr>
        <p:spPr>
          <a:xfrm>
            <a:off x="466725" y="6571266"/>
            <a:ext cx="21336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F44AC1D3-972F-D046-836F-E0EFE0B268B4}" type="datetime3">
              <a:rPr lang="de-DE" smtClean="0"/>
              <a:t>18/03/2018</a:t>
            </a:fld>
            <a:endParaRPr lang="de-DE"/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469900" y="6309320"/>
            <a:ext cx="28956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de-DE"/>
              <a:t>Hazem Elsaid Ibrahim | PhD Dissertation</a:t>
            </a:r>
          </a:p>
        </p:txBody>
      </p:sp>
    </p:spTree>
    <p:extLst>
      <p:ext uri="{BB962C8B-B14F-4D97-AF65-F5344CB8AC3E}">
        <p14:creationId xmlns:p14="http://schemas.microsoft.com/office/powerpoint/2010/main" val="18014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 userDrawn="1"/>
        </p:nvSpPr>
        <p:spPr bwMode="auto">
          <a:xfrm>
            <a:off x="466725" y="2492375"/>
            <a:ext cx="8207375" cy="0"/>
          </a:xfrm>
          <a:prstGeom prst="line">
            <a:avLst/>
          </a:prstGeom>
          <a:noFill/>
          <a:ln w="12700">
            <a:solidFill>
              <a:srgbClr val="0F41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" name="Line 12"/>
          <p:cNvSpPr>
            <a:spLocks noChangeShapeType="1"/>
          </p:cNvSpPr>
          <p:nvPr userDrawn="1"/>
        </p:nvSpPr>
        <p:spPr bwMode="auto">
          <a:xfrm flipV="1">
            <a:off x="466725" y="404813"/>
            <a:ext cx="8207375" cy="0"/>
          </a:xfrm>
          <a:prstGeom prst="line">
            <a:avLst/>
          </a:prstGeom>
          <a:noFill/>
          <a:ln w="50800">
            <a:solidFill>
              <a:srgbClr val="0F41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 hasCustomPrompt="1"/>
          </p:nvPr>
        </p:nvSpPr>
        <p:spPr>
          <a:xfrm>
            <a:off x="466725" y="2636912"/>
            <a:ext cx="8208000" cy="3384470"/>
          </a:xfrm>
          <a:blipFill>
            <a:blip r:embed="rId2"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Click to </a:t>
            </a:r>
            <a:r>
              <a:rPr lang="de-DE" noProof="0" err="1"/>
              <a:t>add</a:t>
            </a:r>
            <a:r>
              <a:rPr lang="de-DE" noProof="0"/>
              <a:t> </a:t>
            </a:r>
            <a:r>
              <a:rPr lang="de-DE" noProof="0" err="1"/>
              <a:t>foto</a:t>
            </a:r>
            <a:endParaRPr lang="de-DE" noProof="0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251520" y="6381328"/>
            <a:ext cx="4536504" cy="288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61" y="6321085"/>
            <a:ext cx="1727211" cy="445908"/>
          </a:xfrm>
          <a:prstGeom prst="rect">
            <a:avLst/>
          </a:prstGeom>
        </p:spPr>
      </p:pic>
      <p:sp>
        <p:nvSpPr>
          <p:cNvPr id="2" name="Textfeld 1"/>
          <p:cNvSpPr txBox="1"/>
          <p:nvPr userDrawn="1"/>
        </p:nvSpPr>
        <p:spPr>
          <a:xfrm>
            <a:off x="466725" y="735087"/>
            <a:ext cx="6336704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400">
                <a:latin typeface="+mj-lt"/>
              </a:rPr>
              <a:t>Thank you for your attention</a:t>
            </a:r>
            <a:endParaRPr lang="de-DE" sz="2400">
              <a:latin typeface="+mj-lt"/>
            </a:endParaRPr>
          </a:p>
        </p:txBody>
      </p:sp>
      <p:sp>
        <p:nvSpPr>
          <p:cNvPr id="10" name="Inhaltsplatzhalter 14"/>
          <p:cNvSpPr>
            <a:spLocks noGrp="1"/>
          </p:cNvSpPr>
          <p:nvPr>
            <p:ph sz="quarter" idx="12" hasCustomPrompt="1"/>
          </p:nvPr>
        </p:nvSpPr>
        <p:spPr>
          <a:xfrm>
            <a:off x="466725" y="1772816"/>
            <a:ext cx="3313187" cy="215410"/>
          </a:xfrm>
        </p:spPr>
        <p:txBody>
          <a:bodyPr/>
          <a:lstStyle>
            <a:lvl1pPr marL="0" indent="0"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 marL="360363" indent="0">
              <a:spcAft>
                <a:spcPts val="0"/>
              </a:spcAft>
              <a:buFontTx/>
              <a:buNone/>
              <a:defRPr/>
            </a:lvl2pPr>
            <a:lvl3pPr marL="720725" indent="0">
              <a:spcAft>
                <a:spcPts val="0"/>
              </a:spcAft>
              <a:buFontTx/>
              <a:buNone/>
              <a:defRPr/>
            </a:lvl3pPr>
            <a:lvl4pPr marL="1081088" indent="0">
              <a:spcAft>
                <a:spcPts val="0"/>
              </a:spcAft>
              <a:buFontTx/>
              <a:buNone/>
              <a:defRPr/>
            </a:lvl4pPr>
            <a:lvl5pPr marL="1439863" indent="0">
              <a:spcAft>
                <a:spcPts val="0"/>
              </a:spcAft>
              <a:buFontTx/>
              <a:buNone/>
              <a:defRPr/>
            </a:lvl5pPr>
          </a:lstStyle>
          <a:p>
            <a:pPr lvl="0"/>
            <a:r>
              <a:rPr lang="de-DE" dirty="0"/>
              <a:t>Click to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13" name="Inhaltsplatzhalter 14"/>
          <p:cNvSpPr>
            <a:spLocks noGrp="1"/>
          </p:cNvSpPr>
          <p:nvPr>
            <p:ph sz="quarter" idx="13" hasCustomPrompt="1"/>
          </p:nvPr>
        </p:nvSpPr>
        <p:spPr>
          <a:xfrm>
            <a:off x="466725" y="2027489"/>
            <a:ext cx="3313187" cy="212098"/>
          </a:xfrm>
        </p:spPr>
        <p:txBody>
          <a:bodyPr/>
          <a:lstStyle>
            <a:lvl1pPr marL="0" indent="0">
              <a:spcAft>
                <a:spcPts val="0"/>
              </a:spcAft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 marL="360363" indent="0">
              <a:spcAft>
                <a:spcPts val="0"/>
              </a:spcAft>
              <a:buFontTx/>
              <a:buNone/>
              <a:defRPr/>
            </a:lvl2pPr>
            <a:lvl3pPr marL="720725" indent="0">
              <a:spcAft>
                <a:spcPts val="0"/>
              </a:spcAft>
              <a:buFontTx/>
              <a:buNone/>
              <a:defRPr/>
            </a:lvl3pPr>
            <a:lvl4pPr marL="1081088" indent="0">
              <a:spcAft>
                <a:spcPts val="0"/>
              </a:spcAft>
              <a:buFontTx/>
              <a:buNone/>
              <a:defRPr/>
            </a:lvl4pPr>
            <a:lvl5pPr marL="1439863" indent="0">
              <a:spcAft>
                <a:spcPts val="0"/>
              </a:spcAft>
              <a:buFontTx/>
              <a:buNone/>
              <a:defRPr/>
            </a:lvl5pPr>
          </a:lstStyle>
          <a:p>
            <a:pPr lvl="0"/>
            <a:r>
              <a:rPr lang="de-DE" dirty="0"/>
              <a:t>Click to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1" hasCustomPrompt="1"/>
          </p:nvPr>
        </p:nvSpPr>
        <p:spPr>
          <a:xfrm>
            <a:off x="6372200" y="6304668"/>
            <a:ext cx="976021" cy="41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de-DE" noProof="0"/>
              <a:t>Click to </a:t>
            </a:r>
            <a:r>
              <a:rPr lang="de-DE" noProof="0" err="1"/>
              <a:t>add</a:t>
            </a:r>
            <a:r>
              <a:rPr lang="de-DE" noProof="0"/>
              <a:t> </a:t>
            </a:r>
            <a:r>
              <a:rPr lang="de-DE" noProof="0" err="1"/>
              <a:t>partner</a:t>
            </a:r>
            <a:r>
              <a:rPr lang="de-DE" noProof="0"/>
              <a:t> logo</a:t>
            </a:r>
          </a:p>
        </p:txBody>
      </p:sp>
    </p:spTree>
    <p:extLst>
      <p:ext uri="{BB962C8B-B14F-4D97-AF65-F5344CB8AC3E}">
        <p14:creationId xmlns:p14="http://schemas.microsoft.com/office/powerpoint/2010/main" val="223584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334963"/>
            <a:ext cx="8207375" cy="861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Click to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5" y="1773238"/>
            <a:ext cx="82073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Click to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content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 err="1"/>
              <a:t>Third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029" name="Line 7"/>
          <p:cNvSpPr>
            <a:spLocks noChangeShapeType="1"/>
          </p:cNvSpPr>
          <p:nvPr/>
        </p:nvSpPr>
        <p:spPr bwMode="auto">
          <a:xfrm flipV="1">
            <a:off x="469900" y="6165850"/>
            <a:ext cx="8207375" cy="0"/>
          </a:xfrm>
          <a:prstGeom prst="line">
            <a:avLst/>
          </a:prstGeom>
          <a:noFill/>
          <a:ln w="31750">
            <a:solidFill>
              <a:srgbClr val="0F41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30" name="Grafik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13471" y="6300028"/>
            <a:ext cx="116298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466725" y="6571266"/>
            <a:ext cx="21336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5D94CD70-145A-9148-945C-8FC1141B16FD}" type="datetime3">
              <a:rPr lang="de-DE" smtClean="0"/>
              <a:t>18/03/2018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469900" y="6309320"/>
            <a:ext cx="28956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de-DE"/>
              <a:t>Hazem Elsaid Ibrahim | PhD Dissertation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4" r:id="rId2"/>
    <p:sldLayoutId id="2147483693" r:id="rId3"/>
    <p:sldLayoutId id="2147483690" r:id="rId4"/>
    <p:sldLayoutId id="2147483695" r:id="rId5"/>
    <p:sldLayoutId id="2147483696" r:id="rId6"/>
  </p:sldLayoutIdLst>
  <p:hf sldNum="0" hdr="0"/>
  <p:txStyles>
    <p:titleStyle>
      <a:lvl1pPr algn="l" defTabSz="503238" rtl="0" eaLnBrk="0" fontAlgn="base" hangingPunct="0">
        <a:spcBef>
          <a:spcPct val="0"/>
        </a:spcBef>
        <a:spcAft>
          <a:spcPct val="0"/>
        </a:spcAft>
        <a:defRPr sz="2400" b="1" baseline="0">
          <a:solidFill>
            <a:schemeClr val="tx1"/>
          </a:solidFill>
          <a:latin typeface="+mj-lt"/>
          <a:ea typeface="+mj-ea"/>
          <a:cs typeface="+mj-cs"/>
        </a:defRPr>
      </a:lvl1pPr>
      <a:lvl2pPr algn="l" defTabSz="503238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2pPr>
      <a:lvl3pPr algn="l" defTabSz="503238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3pPr>
      <a:lvl4pPr algn="l" defTabSz="503238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4pPr>
      <a:lvl5pPr algn="l" defTabSz="503238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9pPr>
    </p:titleStyle>
    <p:bodyStyle>
      <a:lvl1pPr marL="358775" indent="-358775" algn="l" defTabSz="358775" rtl="0" eaLnBrk="0" fontAlgn="base" hangingPunct="0">
        <a:spcBef>
          <a:spcPct val="0"/>
        </a:spcBef>
        <a:spcAft>
          <a:spcPts val="900"/>
        </a:spcAft>
        <a:buClr>
          <a:schemeClr val="tx2"/>
        </a:buClr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19138" indent="-358775" algn="l" defTabSz="358775" rtl="0" eaLnBrk="0" fontAlgn="base" hangingPunct="0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2pPr>
      <a:lvl3pPr marL="1079500" indent="-358775" algn="l" defTabSz="358775" rtl="0" eaLnBrk="0" fontAlgn="base" hangingPunct="0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439863" indent="-358775" algn="l" defTabSz="358775" rtl="0" eaLnBrk="0" fontAlgn="base" hangingPunct="0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1798638" indent="-358775" algn="l" defTabSz="358775" rtl="0" eaLnBrk="0" fontAlgn="base" hangingPunct="0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18875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3447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28019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2591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jpeg"/><Relationship Id="rId7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6.jpeg"/><Relationship Id="rId7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27.png"/><Relationship Id="rId7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11" Type="http://schemas.openxmlformats.org/officeDocument/2006/relationships/image" Target="../media/image32.png"/><Relationship Id="rId5" Type="http://schemas.openxmlformats.org/officeDocument/2006/relationships/image" Target="../media/image6.jpeg"/><Relationship Id="rId10" Type="http://schemas.openxmlformats.org/officeDocument/2006/relationships/image" Target="../media/image9.emf"/><Relationship Id="rId4" Type="http://schemas.openxmlformats.org/officeDocument/2006/relationships/image" Target="../media/image28.png"/><Relationship Id="rId9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emf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image" Target="../media/image27.png"/><Relationship Id="rId7" Type="http://schemas.openxmlformats.org/officeDocument/2006/relationships/chart" Target="../charts/chart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11" Type="http://schemas.openxmlformats.org/officeDocument/2006/relationships/image" Target="../media/image12.emf"/><Relationship Id="rId5" Type="http://schemas.openxmlformats.org/officeDocument/2006/relationships/image" Target="../media/image6.jpeg"/><Relationship Id="rId10" Type="http://schemas.openxmlformats.org/officeDocument/2006/relationships/image" Target="../media/image11.emf"/><Relationship Id="rId4" Type="http://schemas.openxmlformats.org/officeDocument/2006/relationships/image" Target="../media/image28.png"/><Relationship Id="rId9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jpeg"/><Relationship Id="rId7" Type="http://schemas.openxmlformats.org/officeDocument/2006/relationships/image" Target="../media/image3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27.png"/><Relationship Id="rId7" Type="http://schemas.openxmlformats.org/officeDocument/2006/relationships/chart" Target="../charts/chart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6.jpeg"/><Relationship Id="rId10" Type="http://schemas.openxmlformats.org/officeDocument/2006/relationships/image" Target="../media/image14.emf"/><Relationship Id="rId4" Type="http://schemas.openxmlformats.org/officeDocument/2006/relationships/image" Target="../media/image28.png"/><Relationship Id="rId9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emf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4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8.xml"/><Relationship Id="rId3" Type="http://schemas.openxmlformats.org/officeDocument/2006/relationships/image" Target="../media/image27.png"/><Relationship Id="rId7" Type="http://schemas.openxmlformats.org/officeDocument/2006/relationships/chart" Target="../charts/chart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6.jpeg"/><Relationship Id="rId10" Type="http://schemas.openxmlformats.org/officeDocument/2006/relationships/image" Target="../media/image48.emf"/><Relationship Id="rId4" Type="http://schemas.openxmlformats.org/officeDocument/2006/relationships/image" Target="../media/image28.png"/><Relationship Id="rId9" Type="http://schemas.openxmlformats.org/officeDocument/2006/relationships/image" Target="../media/image4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0.emf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3" Type="http://schemas.openxmlformats.org/officeDocument/2006/relationships/image" Target="../media/image6.jpeg"/><Relationship Id="rId7" Type="http://schemas.openxmlformats.org/officeDocument/2006/relationships/image" Target="../media/image5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chart" Target="../charts/chart9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5" Type="http://schemas.openxmlformats.org/officeDocument/2006/relationships/image" Target="../media/image6.jpe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8.emf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png"/><Relationship Id="rId3" Type="http://schemas.openxmlformats.org/officeDocument/2006/relationships/image" Target="../media/image6.jpeg"/><Relationship Id="rId7" Type="http://schemas.openxmlformats.org/officeDocument/2006/relationships/image" Target="../media/image6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1.xml"/><Relationship Id="rId3" Type="http://schemas.openxmlformats.org/officeDocument/2006/relationships/image" Target="../media/image27.png"/><Relationship Id="rId7" Type="http://schemas.openxmlformats.org/officeDocument/2006/relationships/chart" Target="../charts/chart10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5" Type="http://schemas.openxmlformats.org/officeDocument/2006/relationships/image" Target="../media/image6.jpeg"/><Relationship Id="rId10" Type="http://schemas.openxmlformats.org/officeDocument/2006/relationships/image" Target="../media/image64.emf"/><Relationship Id="rId4" Type="http://schemas.openxmlformats.org/officeDocument/2006/relationships/image" Target="../media/image28.png"/><Relationship Id="rId9" Type="http://schemas.openxmlformats.org/officeDocument/2006/relationships/image" Target="../media/image6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5.emf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67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6.emf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0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e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Hazem </a:t>
            </a:r>
            <a:r>
              <a:rPr lang="de-DE" dirty="0" err="1"/>
              <a:t>Elsaid</a:t>
            </a:r>
            <a:r>
              <a:rPr lang="de-DE"/>
              <a:t> Ibrahim 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C87FC861-5090-BA41-824C-7041833651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58" b="18958"/>
          <a:stretch>
            <a:fillRect/>
          </a:stretch>
        </p:blipFill>
        <p:spPr/>
      </p:pic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/>
              <a:t>Design and Implementation of Anti-collision Algorithms for Dense RFID Systems</a:t>
            </a:r>
            <a:br>
              <a:rPr lang="en-US"/>
            </a:br>
            <a:br>
              <a:rPr lang="en-US"/>
            </a:br>
            <a:endParaRPr lang="de-DE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6603E203-80CE-8345-9D30-77E7141E23F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>
          <a:xfrm>
            <a:off x="5940152" y="6237312"/>
            <a:ext cx="1330007" cy="564151"/>
          </a:xfr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Estimation of the RFID Tags Population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18/03/2018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4EF8D30E-03C1-2648-A429-24ABA5D0FC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568000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600" kern="0" dirty="0"/>
                  <a:t>Number of successful and collided slots before collision: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kern="0">
                            <a:latin typeface="Cambria Math"/>
                          </a:rPr>
                          <m:t>𝑁</m:t>
                        </m:r>
                        <m:r>
                          <a:rPr lang="de-DE" sz="1600" i="1" ker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600" i="1" kern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de-DE" sz="1600" i="1" ker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sz="1600" i="1" ker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16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ker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 ker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de-DE" sz="1600" i="1" kern="0">
                            <a:latin typeface="Cambria Math"/>
                          </a:rPr>
                          <m:t>(1−</m:t>
                        </m:r>
                        <m:r>
                          <a:rPr lang="pt-BR" sz="1600" i="1" kern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de-DE" sz="1600" i="1" kern="0"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1600" kern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kern="0">
                            <a:latin typeface="Cambria Math"/>
                          </a:rPr>
                          <m:t>𝑁</m:t>
                        </m:r>
                        <m:r>
                          <a:rPr lang="de-DE" sz="1600" i="1" ker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600" i="1" ker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de-DE" sz="1600" i="1" ker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16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ker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600" i="1" ker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de-DE" sz="1600" i="1" ker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de-DE" sz="16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600" i="1" ker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600" i="1" ker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de-DE" sz="1600" i="1" kern="0">
                                <a:latin typeface="Cambria Math"/>
                              </a:rPr>
                              <m:t>1−</m:t>
                            </m:r>
                            <m:r>
                              <a:rPr lang="pt-BR" sz="1600" i="1" ker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pt-BR" sz="16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ker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600" i="1" ker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en-US" sz="1600" kern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kern="0">
                            <a:latin typeface="Cambria Math"/>
                          </a:rPr>
                          <m:t>𝑁</m:t>
                        </m:r>
                        <m:r>
                          <a:rPr lang="de-DE" sz="1600" i="1" ker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600" i="1" kern="0">
                            <a:latin typeface="Cambria Math"/>
                          </a:rPr>
                          <m:t>𝐸</m:t>
                        </m:r>
                      </m:sub>
                    </m:sSub>
                    <m:r>
                      <a:rPr lang="de-DE" sz="1600" i="1" ker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16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ker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600" i="1" kern="0">
                            <a:latin typeface="Cambria Math"/>
                          </a:rPr>
                          <m:t>𝐸</m:t>
                        </m:r>
                      </m:sub>
                    </m:sSub>
                  </m:oMath>
                </a14:m>
                <a:endParaRPr lang="de-DE" sz="1600" kern="0" dirty="0"/>
              </a:p>
              <a:p>
                <a:pPr marL="180975" lvl="1" indent="0">
                  <a:buFont typeface="Wingdings" pitchFamily="2" charset="2"/>
                  <a:buNone/>
                </a:pPr>
                <a:r>
                  <a:rPr lang="en-US" sz="1600" kern="0" dirty="0"/>
                  <a:t>Where:</a:t>
                </a:r>
                <a:endParaRPr lang="en-US" sz="1400" i="1" kern="0" dirty="0">
                  <a:solidFill>
                    <a:srgbClr val="C00000"/>
                  </a:solidFill>
                  <a:latin typeface="Cambria Math"/>
                  <a:cs typeface="+mn-cs"/>
                </a:endParaRPr>
              </a:p>
              <a:p>
                <a:pPr lvl="2"/>
                <a:r>
                  <a:rPr lang="en-US" sz="1400" kern="0" dirty="0"/>
                  <a:t> </a:t>
                </a:r>
                <a14:m>
                  <m:oMath xmlns:m="http://schemas.openxmlformats.org/officeDocument/2006/math">
                    <m:r>
                      <a:rPr lang="pt-BR" sz="1400" i="1" ker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sz="1400" kern="0" dirty="0"/>
                  <a:t> is the collision recovery probability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 kern="0">
                            <a:latin typeface="Cambria Math"/>
                          </a:rPr>
                          <m:t>𝑁</m:t>
                        </m:r>
                        <m:r>
                          <a:rPr lang="de-DE" sz="1400" i="1" ker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400" i="1" ker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400" kern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 kern="0">
                            <a:latin typeface="Cambria Math"/>
                          </a:rPr>
                          <m:t>𝑁</m:t>
                        </m:r>
                        <m:r>
                          <a:rPr lang="de-DE" sz="1400" i="1" ker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400" i="1" kern="0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400" kern="0" dirty="0"/>
                  <a:t>,</a:t>
                </a:r>
                <a:r>
                  <a:rPr lang="pt-BR" sz="1400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 kern="0">
                            <a:latin typeface="Cambria Math"/>
                          </a:rPr>
                          <m:t>𝑁</m:t>
                        </m:r>
                        <m:r>
                          <a:rPr lang="de-DE" sz="1400" i="1" ker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400" i="1" kern="0" smtClean="0">
                            <a:latin typeface="Cambria Math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1400" kern="0" dirty="0"/>
                  <a:t> are the number of successful,</a:t>
                </a:r>
                <a:br>
                  <a:rPr lang="en-US" sz="1400" kern="0" dirty="0"/>
                </a:br>
                <a:r>
                  <a:rPr lang="en-US" sz="1400" kern="0" dirty="0"/>
                  <a:t>collided, and empty slots </a:t>
                </a:r>
                <a:r>
                  <a:rPr lang="en-US" sz="1400" kern="0" dirty="0">
                    <a:solidFill>
                      <a:srgbClr val="C00000"/>
                    </a:solidFill>
                  </a:rPr>
                  <a:t>before</a:t>
                </a:r>
                <a:r>
                  <a:rPr lang="en-US" sz="1400" kern="0" dirty="0"/>
                  <a:t> collision</a:t>
                </a:r>
                <a:br>
                  <a:rPr lang="en-US" sz="1400" kern="0" dirty="0"/>
                </a:br>
                <a:r>
                  <a:rPr lang="en-US" sz="1400" kern="0" dirty="0"/>
                  <a:t>recovery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 ker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400" i="1" ker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400" kern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 ker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400" i="1" ker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400" kern="0" dirty="0"/>
                  <a:t>,</a:t>
                </a:r>
                <a:r>
                  <a:rPr lang="pt-BR" sz="1400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 ker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400" i="1" kern="0">
                            <a:latin typeface="Cambria Math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1400" kern="0" dirty="0"/>
                  <a:t> are the number of successful,</a:t>
                </a:r>
                <a:br>
                  <a:rPr lang="en-US" sz="1400" kern="0" dirty="0"/>
                </a:br>
                <a:r>
                  <a:rPr lang="en-US" sz="1400" kern="0" dirty="0"/>
                  <a:t>collided, and empty slots </a:t>
                </a:r>
                <a:r>
                  <a:rPr lang="en-US" sz="1400" kern="0" dirty="0">
                    <a:solidFill>
                      <a:srgbClr val="C00000"/>
                    </a:solidFill>
                  </a:rPr>
                  <a:t>after</a:t>
                </a:r>
                <a:r>
                  <a:rPr lang="en-US" sz="1400" kern="0" dirty="0"/>
                  <a:t> collision</a:t>
                </a:r>
                <a:br>
                  <a:rPr lang="en-US" sz="1400" kern="0" dirty="0"/>
                </a:br>
                <a:r>
                  <a:rPr lang="en-US" sz="1400" kern="0" dirty="0"/>
                  <a:t>recovery</a:t>
                </a:r>
                <a:br>
                  <a:rPr lang="en-US" sz="1600" kern="0" dirty="0"/>
                </a:br>
                <a:endParaRPr lang="en-US" sz="1600" kern="0" dirty="0"/>
              </a:p>
              <a:p>
                <a:endParaRPr lang="de-DE" sz="1600" kern="0" dirty="0"/>
              </a:p>
              <a:p>
                <a:pPr lvl="1"/>
                <a:endParaRPr lang="en-US" sz="1600" kern="0" dirty="0"/>
              </a:p>
              <a:p>
                <a:pPr marL="361950" lvl="2" indent="0">
                  <a:buFont typeface="Wingdings" pitchFamily="2" charset="2"/>
                  <a:buNone/>
                </a:pPr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 xmlns="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4EF8D30E-03C1-2648-A429-24ABA5D0F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568000" cy="5184576"/>
              </a:xfrm>
              <a:prstGeom prst="rect">
                <a:avLst/>
              </a:prstGeom>
              <a:blipFill>
                <a:blip r:embed="rId4"/>
                <a:stretch>
                  <a:fillRect l="-296" t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35">
                <a:extLst>
                  <a:ext uri="{FF2B5EF4-FFF2-40B4-BE49-F238E27FC236}">
                    <a16:creationId xmlns:a16="http://schemas.microsoft.com/office/drawing/2014/main" id="{BE58437E-DFE1-A349-8304-4068C0358E67}"/>
                  </a:ext>
                </a:extLst>
              </p:cNvPr>
              <p:cNvSpPr/>
              <p:nvPr/>
            </p:nvSpPr>
            <p:spPr>
              <a:xfrm>
                <a:off x="6108021" y="2564904"/>
                <a:ext cx="2592288" cy="79208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PHY Layer</a:t>
                </a:r>
              </a:p>
              <a:p>
                <a:pPr algn="ctr"/>
                <a:r>
                  <a:rPr lang="en-US" sz="18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With CR probability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endParaRPr lang="en-US" sz="18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Rechteck 35">
                <a:extLst>
                  <a:ext uri="{FF2B5EF4-FFF2-40B4-BE49-F238E27FC236}">
                    <a16:creationId xmlns:a16="http://schemas.microsoft.com/office/drawing/2014/main" id="{BE58437E-DFE1-A349-8304-4068C0358E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021" y="2564904"/>
                <a:ext cx="2592288" cy="792088"/>
              </a:xfrm>
              <a:prstGeom prst="rect">
                <a:avLst/>
              </a:prstGeom>
              <a:blipFill>
                <a:blip r:embed="rId5"/>
                <a:stretch>
                  <a:fillRect b="-15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hteck 36">
                <a:extLst>
                  <a:ext uri="{FF2B5EF4-FFF2-40B4-BE49-F238E27FC236}">
                    <a16:creationId xmlns:a16="http://schemas.microsoft.com/office/drawing/2014/main" id="{2EDD82C3-56A0-0148-ACDB-40B75B10E8C5}"/>
                  </a:ext>
                </a:extLst>
              </p:cNvPr>
              <p:cNvSpPr/>
              <p:nvPr/>
            </p:nvSpPr>
            <p:spPr>
              <a:xfrm>
                <a:off x="6084168" y="1340768"/>
                <a:ext cx="2592288" cy="7920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MAC Layer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𝑒𝑠𝑡</m:t>
                          </m:r>
                        </m:sub>
                      </m:sSub>
                      <m:r>
                        <a:rPr lang="de-DE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de-DE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r>
                        <a:rPr lang="de-DE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de-DE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  <m:r>
                        <a:rPr lang="de-DE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pt-BR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b="0" i="1" dirty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pt-BR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b="0" i="1" dirty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pt-BR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𝐸</m:t>
                          </m:r>
                        </m:sub>
                      </m:sSub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Rechteck 36">
                <a:extLst>
                  <a:ext uri="{FF2B5EF4-FFF2-40B4-BE49-F238E27FC236}">
                    <a16:creationId xmlns:a16="http://schemas.microsoft.com/office/drawing/2014/main" id="{2EDD82C3-56A0-0148-ACDB-40B75B10E8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1340768"/>
                <a:ext cx="2592288" cy="7920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Pfeil nach unten 64">
            <a:extLst>
              <a:ext uri="{FF2B5EF4-FFF2-40B4-BE49-F238E27FC236}">
                <a16:creationId xmlns:a16="http://schemas.microsoft.com/office/drawing/2014/main" id="{74F5E84B-ACCC-2C40-AC0E-134DF2CECB2B}"/>
              </a:ext>
            </a:extLst>
          </p:cNvPr>
          <p:cNvSpPr/>
          <p:nvPr/>
        </p:nvSpPr>
        <p:spPr>
          <a:xfrm rot="10800000">
            <a:off x="7260149" y="2132856"/>
            <a:ext cx="180020" cy="43204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65">
                <a:extLst>
                  <a:ext uri="{FF2B5EF4-FFF2-40B4-BE49-F238E27FC236}">
                    <a16:creationId xmlns:a16="http://schemas.microsoft.com/office/drawing/2014/main" id="{D9645AE8-ED64-064B-8346-9BA4F9B0EB13}"/>
                  </a:ext>
                </a:extLst>
              </p:cNvPr>
              <p:cNvSpPr txBox="1"/>
              <p:nvPr/>
            </p:nvSpPr>
            <p:spPr>
              <a:xfrm>
                <a:off x="7387046" y="2204864"/>
                <a:ext cx="1189556" cy="584775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𝑠</m:t>
                        </m:r>
                      </m:sub>
                    </m:sSub>
                    <m:r>
                      <m:rPr>
                        <m:nor/>
                      </m:rPr>
                      <a:rPr lang="en-US" sz="1600" b="0" i="1" dirty="0">
                        <a:solidFill>
                          <a:srgbClr val="C00000"/>
                        </a:solidFill>
                        <a:latin typeface="Cambria Math"/>
                        <a:cs typeface="+mn-cs"/>
                      </a:rPr>
                      <m:t>, </m:t>
                    </m:r>
                    <m:sSub>
                      <m:sSubPr>
                        <m:ctrlPr>
                          <a:rPr lang="pt-BR" sz="16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600" b="0" i="1" dirty="0">
                    <a:solidFill>
                      <a:srgbClr val="C00000"/>
                    </a:solidFill>
                    <a:latin typeface="Cambria Math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de-DE" sz="14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lang="de-DE" sz="14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𝐸</m:t>
                        </m:r>
                      </m:sub>
                    </m:sSub>
                    <m:r>
                      <a:rPr lang="de-DE" sz="1400" b="0" i="1">
                        <a:solidFill>
                          <a:srgbClr val="C00000"/>
                        </a:solidFill>
                        <a:latin typeface="Cambria Math"/>
                        <a:cs typeface="+mn-cs"/>
                      </a:rPr>
                      <m:t>,</m:t>
                    </m:r>
                    <m:r>
                      <a:rPr lang="en-US" sz="1400" b="0" i="1">
                        <a:solidFill>
                          <a:srgbClr val="C00000"/>
                        </a:solidFill>
                        <a:latin typeface="Cambria Math"/>
                        <a:cs typeface="+mn-cs"/>
                      </a:rPr>
                      <m:t>𝛼</m:t>
                    </m:r>
                  </m:oMath>
                </a14:m>
                <a:endParaRPr lang="en-US" sz="1400" b="0" i="1" dirty="0">
                  <a:solidFill>
                    <a:srgbClr val="C00000"/>
                  </a:solidFill>
                  <a:latin typeface="Cambria Math"/>
                  <a:cs typeface="+mn-cs"/>
                </a:endParaRPr>
              </a:p>
              <a:p>
                <a:endParaRPr lang="en-US" sz="1600" b="0" i="1" dirty="0">
                  <a:solidFill>
                    <a:srgbClr val="C00000"/>
                  </a:solidFill>
                  <a:latin typeface="Cambria Math"/>
                  <a:cs typeface="+mn-cs"/>
                </a:endParaRPr>
              </a:p>
            </p:txBody>
          </p:sp>
        </mc:Choice>
        <mc:Fallback xmlns="">
          <p:sp>
            <p:nvSpPr>
              <p:cNvPr id="15" name="Textfeld 65">
                <a:extLst>
                  <a:ext uri="{FF2B5EF4-FFF2-40B4-BE49-F238E27FC236}">
                    <a16:creationId xmlns:a16="http://schemas.microsoft.com/office/drawing/2014/main" id="{D9645AE8-ED64-064B-8346-9BA4F9B0E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046" y="2204864"/>
                <a:ext cx="1189556" cy="584775"/>
              </a:xfrm>
              <a:prstGeom prst="rect">
                <a:avLst/>
              </a:prstGeom>
              <a:blipFill>
                <a:blip r:embed="rId7"/>
                <a:stretch>
                  <a:fillRect t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Pfeil nach unten 7">
            <a:extLst>
              <a:ext uri="{FF2B5EF4-FFF2-40B4-BE49-F238E27FC236}">
                <a16:creationId xmlns:a16="http://schemas.microsoft.com/office/drawing/2014/main" id="{3085B286-B7ED-884B-B819-D4DC32161144}"/>
              </a:ext>
            </a:extLst>
          </p:cNvPr>
          <p:cNvSpPr/>
          <p:nvPr/>
        </p:nvSpPr>
        <p:spPr>
          <a:xfrm rot="10800000">
            <a:off x="7252198" y="3380396"/>
            <a:ext cx="180020" cy="43204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">
                <a:extLst>
                  <a:ext uri="{FF2B5EF4-FFF2-40B4-BE49-F238E27FC236}">
                    <a16:creationId xmlns:a16="http://schemas.microsoft.com/office/drawing/2014/main" id="{CB5AB8EC-9989-994B-9819-87E875916C98}"/>
                  </a:ext>
                </a:extLst>
              </p:cNvPr>
              <p:cNvSpPr txBox="1"/>
              <p:nvPr/>
            </p:nvSpPr>
            <p:spPr>
              <a:xfrm>
                <a:off x="7456102" y="3627778"/>
                <a:ext cx="1347420" cy="369332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de-DE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8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m:rPr>
                        <m:nor/>
                      </m:rPr>
                      <a:rPr lang="en-US" sz="1800" b="0" i="1" dirty="0">
                        <a:solidFill>
                          <a:srgbClr val="C00000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pt-BR" sz="18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de-DE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8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800" b="0" i="1" dirty="0">
                    <a:solidFill>
                      <a:srgbClr val="C00000"/>
                    </a:solidFill>
                    <a:latin typeface="Cambria Math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de-DE" sz="1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𝐸</m:t>
                        </m:r>
                      </m:sub>
                    </m:sSub>
                  </m:oMath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17" name="Textfeld 1">
                <a:extLst>
                  <a:ext uri="{FF2B5EF4-FFF2-40B4-BE49-F238E27FC236}">
                    <a16:creationId xmlns:a16="http://schemas.microsoft.com/office/drawing/2014/main" id="{CB5AB8EC-9989-994B-9819-87E875916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102" y="3627778"/>
                <a:ext cx="1347420" cy="369332"/>
              </a:xfrm>
              <a:prstGeom prst="rect">
                <a:avLst/>
              </a:prstGeom>
              <a:blipFill>
                <a:blip r:embed="rId8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320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Estimation of the RFID Tags Population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18/03/2018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9D7037ED-0B34-E244-B832-B5F9DF3A43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856000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GB" sz="1600" kern="0" dirty="0"/>
                  <a:t>Proposed </a:t>
                </a:r>
                <a:r>
                  <a:rPr lang="en-US" sz="1600" kern="0" dirty="0"/>
                  <a:t>a posteriori distribution:</a:t>
                </a:r>
              </a:p>
              <a:p>
                <a:pPr marL="0" indent="0" algn="ctr">
                  <a:buFont typeface="Wingdings" pitchFamily="2" charset="2"/>
                  <a:buNone/>
                </a:pPr>
                <a14:m>
                  <m:oMath xmlns:m="http://schemas.openxmlformats.org/officeDocument/2006/math">
                    <m:r>
                      <a:rPr lang="de-DE" sz="1600" i="1" kern="0" dirty="0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pt-BR" sz="1600" i="1" kern="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i="1" kern="0" dirty="0">
                            <a:latin typeface="Cambria Math"/>
                          </a:rPr>
                          <m:t>𝑛</m:t>
                        </m:r>
                        <m:r>
                          <a:rPr lang="de-DE" sz="1600" i="1" kern="0" dirty="0">
                            <a:latin typeface="Cambria Math"/>
                          </a:rPr>
                          <m:t>\</m:t>
                        </m:r>
                        <m:sSub>
                          <m:sSubPr>
                            <m:ctrlPr>
                              <a:rPr lang="pt-BR" sz="1600" i="1" kern="0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kern="0" dirty="0">
                                <a:latin typeface="Cambria Math"/>
                              </a:rPr>
                              <m:t>𝐿</m:t>
                            </m:r>
                            <m:r>
                              <a:rPr lang="de-DE" sz="1600" i="1" kern="0" dirty="0"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 kern="0" dirty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 kern="0" dirty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  <m:sSub>
                          <m:sSubPr>
                            <m:ctrlPr>
                              <a:rPr lang="pt-BR" sz="1600" i="1" kern="0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kern="0" dirty="0">
                                <a:latin typeface="Cambria Math"/>
                              </a:rPr>
                              <m:t>, </m:t>
                            </m:r>
                            <m:r>
                              <a:rPr lang="de-DE" sz="1600" i="1" kern="0" dirty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 kern="0" dirty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de-DE" sz="1600" i="1" kern="0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1600" i="1" kern="0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kern="0" dirty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 kern="0" dirty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de-DE" sz="1600" i="1" kern="0" dirty="0">
                            <a:latin typeface="Cambria Math"/>
                          </a:rPr>
                          <m:t>,</m:t>
                        </m:r>
                        <m:r>
                          <a:rPr lang="pt-BR" sz="1600" i="1" kern="0" dirty="0">
                            <a:latin typeface="Cambria Math"/>
                          </a:rPr>
                          <m:t>𝛼</m:t>
                        </m:r>
                      </m:e>
                    </m:d>
                    <m:r>
                      <a:rPr lang="de-DE" sz="1600" i="1" kern="0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de-DE" sz="1600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1600" i="1" kern="0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sz="1600" i="1" kern="0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600" i="1" kern="0" dirty="0" smtClean="0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de-DE" sz="1600" i="1" kern="0" dirty="0" smtClean="0">
                                    <a:latin typeface="Cambria Math"/>
                                  </a:rPr>
                                  <m:t>𝐿</m:t>
                                </m:r>
                              </m:den>
                            </m:f>
                          </m:e>
                        </m:d>
                      </m:e>
                      <m:sup>
                        <m:sSub>
                          <m:sSubPr>
                            <m:ctrlPr>
                              <a:rPr lang="de-DE" sz="1600" i="1" kern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kern="0" dirty="0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de-DE" sz="1600" i="1" kern="0" baseline="30000" dirty="0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de-DE" sz="1600" i="1" kern="0" dirty="0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de-DE" sz="1600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i="1" kern="0" dirty="0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de-DE" sz="1600" i="1" kern="0" dirty="0" smtClean="0">
                            <a:latin typeface="Cambria Math"/>
                          </a:rPr>
                          <m:t>−</m:t>
                        </m:r>
                        <m:r>
                          <a:rPr lang="de-DE" sz="1600" i="1" kern="0" dirty="0" smtClean="0">
                            <a:latin typeface="Cambria Math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de-DE" sz="1600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1600" i="1" kern="0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sz="1600" i="1" ker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600" i="1" ker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de-DE" sz="1600" i="1" ker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de-DE" sz="16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i="1" kern="0">
                                        <a:latin typeface="Cambria Math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de-DE" sz="1600" i="1" kern="0">
                                        <a:latin typeface="Cambria Math"/>
                                      </a:rPr>
                                      <m:t>𝐿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de-DE" sz="1600" i="1" kern="0" smtClean="0">
                                <a:latin typeface="Cambria Math"/>
                              </a:rPr>
                              <m:t>−1−</m:t>
                            </m:r>
                            <m:f>
                              <m:fPr>
                                <m:ctrlPr>
                                  <a:rPr lang="de-DE" sz="1600" i="1" ker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600" i="1" kern="0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de-DE" sz="1600" i="1" kern="0">
                                    <a:latin typeface="Cambria Math"/>
                                  </a:rPr>
                                  <m:t>𝐿</m:t>
                                </m:r>
                              </m:den>
                            </m:f>
                          </m:e>
                        </m:d>
                      </m:e>
                      <m:sup>
                        <m:sSub>
                          <m:sSubPr>
                            <m:ctrlPr>
                              <a:rPr lang="pt-BR" sz="1600" i="1" kern="0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kern="0" dirty="0">
                                <a:latin typeface="Cambria Math"/>
                              </a:rPr>
                              <m:t>𝑁</m:t>
                            </m:r>
                            <m:r>
                              <a:rPr lang="de-DE" sz="1600" i="1" kern="0" baseline="30000" dirty="0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de-DE" sz="1600" i="1" kern="0" dirty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GB" sz="1600" kern="0" dirty="0"/>
                  <a:t> </a:t>
                </a:r>
              </a:p>
              <a:p>
                <a:pPr>
                  <a:spcAft>
                    <a:spcPct val="0"/>
                  </a:spcAft>
                </a:pPr>
                <a:r>
                  <a:rPr lang="en-US" sz="1600" kern="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kern="0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de-DE" sz="1600" i="1" kern="0" dirty="0" smtClean="0">
                            <a:latin typeface="Cambria Math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n-US" sz="1600" kern="0" dirty="0"/>
                  <a:t>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kern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 kern="0" dirty="0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sz="1600" i="1" kern="0" dirty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pt-BR" sz="1600" i="1" kern="0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i="1" kern="0" dirty="0">
                                <a:latin typeface="Cambria Math"/>
                              </a:rPr>
                              <m:t>𝑛</m:t>
                            </m:r>
                            <m:r>
                              <a:rPr lang="de-DE" sz="1600" i="1" kern="0" dirty="0">
                                <a:latin typeface="Cambria Math"/>
                              </a:rPr>
                              <m:t>\</m:t>
                            </m:r>
                            <m:sSub>
                              <m:sSubPr>
                                <m:ctrlPr>
                                  <a:rPr lang="pt-BR" sz="1600" i="1" kern="0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i="1" kern="0" dirty="0">
                                    <a:latin typeface="Cambria Math"/>
                                  </a:rPr>
                                  <m:t>𝐿</m:t>
                                </m:r>
                                <m:r>
                                  <a:rPr lang="de-DE" sz="1600" i="1" kern="0" dirty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600" i="1" kern="0" dirty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de-DE" sz="1600" i="1" kern="0" dirty="0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sz="1600" i="1" kern="0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i="1" kern="0" dirty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de-DE" sz="1600" i="1" kern="0" dirty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de-DE" sz="1600" i="1" kern="0" dirty="0">
                                    <a:latin typeface="Cambria Math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de-DE" sz="1600" i="1" kern="0" dirty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sz="1600" i="1" kern="0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i="1" kern="0" dirty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de-DE" sz="1600" i="1" kern="0" dirty="0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de-DE" sz="1600" i="1" kern="0" dirty="0">
                                <a:latin typeface="Cambria Math"/>
                              </a:rPr>
                              <m:t>,</m:t>
                            </m:r>
                            <m:r>
                              <a:rPr lang="pt-BR" sz="1600" i="1" kern="0" dirty="0">
                                <a:latin typeface="Cambria Math"/>
                              </a:rPr>
                              <m:t>𝛼</m:t>
                            </m:r>
                          </m:e>
                        </m:d>
                      </m:num>
                      <m:den>
                        <m:r>
                          <a:rPr lang="en-US" sz="1600" i="1" kern="0" dirty="0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sz="1600" i="1" kern="0" dirty="0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de-DE" sz="1600" i="1" kern="0" dirty="0" smtClean="0">
                        <a:latin typeface="Cambria Math"/>
                      </a:rPr>
                      <m:t>=0</m:t>
                    </m:r>
                  </m:oMath>
                </a14:m>
                <a:endParaRPr lang="en-US" sz="1600" kern="0" dirty="0"/>
              </a:p>
              <a:p>
                <a:pPr>
                  <a:spcAft>
                    <a:spcPct val="0"/>
                  </a:spcAft>
                </a:pPr>
                <a:endParaRPr lang="en-US" sz="1600" kern="0" dirty="0"/>
              </a:p>
              <a:p>
                <a:r>
                  <a:rPr lang="de-DE" sz="1600" kern="0" dirty="0"/>
                  <a:t>After</a:t>
                </a:r>
                <a:r>
                  <a:rPr lang="de-DE" sz="1600" i="1" kern="0" dirty="0">
                    <a:cs typeface="Calibri" panose="020F0502020204030204" pitchFamily="34" charset="0"/>
                  </a:rPr>
                  <a:t> </a:t>
                </a:r>
                <a:r>
                  <a:rPr lang="en-US" sz="1600" kern="0" dirty="0">
                    <a:cs typeface="Calibri" panose="020F0502020204030204" pitchFamily="34" charset="0"/>
                  </a:rPr>
                  <a:t>simplifications</a:t>
                </a:r>
                <a:r>
                  <a:rPr lang="de-DE" sz="1600" kern="0" dirty="0">
                    <a:cs typeface="Calibri" panose="020F0502020204030204" pitchFamily="34" charset="0"/>
                  </a:rPr>
                  <a:t>:</a:t>
                </a:r>
                <a:endParaRPr lang="de-DE" sz="1600" i="1" kern="0" dirty="0">
                  <a:cs typeface="Calibri" panose="020F0502020204030204" pitchFamily="34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sz="1400" i="1" kern="0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400" i="1" kern="0" dirty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1400" i="1" kern="0" dirty="0">
                                  <a:latin typeface="Cambria Math"/>
                                </a:rPr>
                                <m:t>120</m:t>
                              </m:r>
                            </m:den>
                          </m:f>
                          <m:d>
                            <m:dPr>
                              <m:ctrlPr>
                                <a:rPr lang="de-DE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400" i="1" kern="0" dirty="0">
                                  <a:latin typeface="Cambria Math"/>
                                </a:rPr>
                                <m:t>𝐿</m:t>
                              </m:r>
                              <m:r>
                                <a:rPr lang="de-DE" sz="1400" i="1" kern="0" dirty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14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p>
                        <m:sSupPr>
                          <m:ctrlPr>
                            <a:rPr lang="de-DE" sz="1400" i="1" kern="0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i="1" kern="0" dirty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de-DE" sz="1400" i="1" kern="0" dirty="0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de-DE" sz="1400" i="1" kern="0" dirty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de-DE" sz="1400" i="1" kern="0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i="1" kern="0" dirty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de-DE" sz="1400" i="1" kern="0" dirty="0">
                              <a:latin typeface="Cambria Math"/>
                            </a:rPr>
                            <m:t>24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400" i="1" kern="0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i="1" kern="0" dirty="0">
                              <a:latin typeface="Cambria Math"/>
                            </a:rPr>
                            <m:t>𝐿</m:t>
                          </m:r>
                          <m:r>
                            <a:rPr lang="de-DE" sz="1400" i="1" kern="0" dirty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de-DE" sz="14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de-DE" sz="1400" i="1" kern="0" dirty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de-DE" sz="1400" i="1" kern="0" dirty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14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de-DE" sz="1400" i="1" kern="0" baseline="30000" dirty="0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de-DE" sz="1400" i="1" kern="0" dirty="0"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de-DE" sz="1400" i="1" kern="0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i="1" kern="0" dirty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de-DE" sz="1400" i="1" kern="0" dirty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de-DE" sz="1400" i="1" kern="0" dirty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de-DE" sz="1400" i="1" kern="0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400" i="1" kern="0" dirty="0">
                                  <a:latin typeface="Cambria Math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de-DE" sz="1400" i="1" kern="0" dirty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e-DE" sz="1400" i="1" kern="0" dirty="0">
                              <a:latin typeface="Cambria Math"/>
                            </a:rPr>
                            <m:t>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400" i="1" kern="0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i="1" kern="0" dirty="0">
                              <a:latin typeface="Cambria Math"/>
                            </a:rPr>
                            <m:t>𝐿</m:t>
                          </m:r>
                          <m:r>
                            <a:rPr lang="de-DE" sz="1400" i="1" kern="0" dirty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de-DE" sz="14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de-DE" sz="1400" i="1" kern="0" dirty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de-DE" sz="1400" i="1" kern="0" dirty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14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de-DE" sz="1400" i="1" kern="0" baseline="30000" dirty="0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de-DE" sz="1400" i="1" kern="0" dirty="0">
                                  <a:latin typeface="Cambria Math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de-DE" sz="1400" i="1" kern="0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i="1" kern="0" dirty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de-DE" sz="1400" i="1" kern="0" dirty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de-DE" sz="1400" i="1" kern="0" dirty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de-DE" sz="1400" i="1" kern="0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400" i="1" kern="0" dirty="0">
                                  <a:latin typeface="Cambria Math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de-DE" sz="1400" i="1" kern="0" dirty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de-DE" sz="1400" i="1" kern="0" dirty="0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400" i="1" kern="0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i="1" kern="0" dirty="0">
                              <a:latin typeface="Cambria Math"/>
                            </a:rPr>
                            <m:t>𝐿</m:t>
                          </m:r>
                          <m:r>
                            <a:rPr lang="de-DE" sz="1400" i="1" kern="0" dirty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de-DE" sz="14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de-DE" sz="1400" i="1" kern="0" dirty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de-DE" sz="1400" i="1" kern="0" dirty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14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de-DE" sz="1400" i="1" kern="0" baseline="30000" dirty="0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de-DE" sz="1400" i="1" kern="0" dirty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de-DE" sz="1400" i="1" kern="0" dirty="0">
                          <a:latin typeface="Cambria Math"/>
                        </a:rPr>
                        <m:t>𝑛</m:t>
                      </m:r>
                      <m:r>
                        <a:rPr lang="de-DE" sz="1400" i="1" kern="0" dirty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de-DE" sz="1400" i="1" kern="0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i="1" kern="0" dirty="0">
                              <a:latin typeface="Cambria Math"/>
                            </a:rPr>
                            <m:t>𝐿</m:t>
                          </m:r>
                        </m:e>
                        <m:sup>
                          <m:r>
                            <a:rPr lang="de-DE" sz="1400" i="1" kern="0" dirty="0">
                              <a:latin typeface="Cambria Math"/>
                            </a:rPr>
                            <m:t>4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de-DE" sz="1400" i="1" kern="0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de-DE" sz="14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de-DE" sz="1400" i="1" kern="0" dirty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de-DE" sz="1400" i="1" kern="0" dirty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14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de-DE" sz="1400" i="1" kern="0" baseline="30000" dirty="0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de-DE" sz="1400" i="1" kern="0" dirty="0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de-DE" sz="1400" i="1" kern="0" dirty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GB" sz="1400" kern="0" dirty="0"/>
              </a:p>
              <a:p>
                <a:pPr marL="0" indent="0">
                  <a:buFont typeface="Wingdings" pitchFamily="2" charset="2"/>
                  <a:buNone/>
                </a:pPr>
                <a:endParaRPr lang="en-GB" sz="1600" kern="0" dirty="0"/>
              </a:p>
              <a:p>
                <a:pPr marL="0" indent="0">
                  <a:buFont typeface="Wingdings" pitchFamily="2" charset="2"/>
                  <a:buNone/>
                </a:pPr>
                <a:endParaRPr lang="en-GB" sz="1600" kern="0" dirty="0"/>
              </a:p>
              <a:p>
                <a:r>
                  <a:rPr lang="en-US" sz="1600" kern="0" dirty="0"/>
                  <a:t>Using Descartes’ rules of sign:</a:t>
                </a:r>
              </a:p>
              <a:p>
                <a:pPr marL="0" indent="0">
                  <a:buFont typeface="Wingdings" pitchFamily="2" charset="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kern="0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de-DE" sz="1600" i="1" kern="0" dirty="0">
                            <a:latin typeface="Cambria Math"/>
                          </a:rPr>
                          <m:t>𝑒𝑠𝑡</m:t>
                        </m:r>
                      </m:sub>
                    </m:sSub>
                    <m:r>
                      <a:rPr lang="de-DE" sz="1600" i="1" kern="0" dirty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de-DE" sz="1600" i="1" kern="0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 kern="0" dirty="0">
                            <a:latin typeface="Cambria Math"/>
                          </a:rPr>
                          <m:t>𝑏</m:t>
                        </m:r>
                      </m:num>
                      <m:den>
                        <m:r>
                          <a:rPr lang="de-DE" sz="1600" i="1" kern="0" dirty="0">
                            <a:latin typeface="Cambria Math"/>
                          </a:rPr>
                          <m:t>4</m:t>
                        </m:r>
                        <m:r>
                          <a:rPr lang="de-DE" sz="1600" i="1" kern="0" dirty="0">
                            <a:latin typeface="Cambria Math"/>
                          </a:rPr>
                          <m:t>𝑎</m:t>
                        </m:r>
                      </m:den>
                    </m:f>
                    <m:r>
                      <a:rPr lang="de-DE" sz="1600" i="1" kern="0" dirty="0">
                        <a:latin typeface="Cambria Math"/>
                      </a:rPr>
                      <m:t>−</m:t>
                    </m:r>
                    <m:r>
                      <a:rPr lang="de-DE" sz="1600" i="1" kern="0" dirty="0">
                        <a:latin typeface="Cambria Math"/>
                      </a:rPr>
                      <m:t>𝑆</m:t>
                    </m:r>
                    <m:r>
                      <a:rPr lang="de-DE" sz="1600" i="1" kern="0" dirty="0">
                        <a:latin typeface="Cambria Math"/>
                      </a:rPr>
                      <m:t>+0.5</m:t>
                    </m:r>
                    <m:rad>
                      <m:radPr>
                        <m:degHide m:val="on"/>
                        <m:ctrlPr>
                          <a:rPr lang="de-DE" sz="1600" i="1" kern="0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sz="1600" i="1" kern="0" dirty="0">
                            <a:latin typeface="Cambria Math"/>
                          </a:rPr>
                          <m:t>−4</m:t>
                        </m:r>
                        <m:sSup>
                          <m:sSupPr>
                            <m:ctrlPr>
                              <a:rPr lang="de-DE" sz="1600" i="1" kern="0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i="1" kern="0" dirty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de-DE" sz="1600" i="1" kern="0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de-DE" sz="1600" i="1" kern="0" dirty="0">
                            <a:latin typeface="Cambria Math"/>
                          </a:rPr>
                          <m:t>−2</m:t>
                        </m:r>
                        <m:r>
                          <a:rPr lang="de-DE" sz="1600" i="1" kern="0" dirty="0">
                            <a:latin typeface="Cambria Math"/>
                          </a:rPr>
                          <m:t>𝑃</m:t>
                        </m:r>
                        <m:r>
                          <a:rPr lang="de-DE" sz="1600" i="1" kern="0" dirty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de-DE" sz="1600" i="1" kern="0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600" i="1" kern="0" dirty="0">
                                <a:latin typeface="Cambria Math"/>
                              </a:rPr>
                              <m:t>𝑞</m:t>
                            </m:r>
                          </m:num>
                          <m:den>
                            <m:r>
                              <a:rPr lang="de-DE" sz="1600" i="1" kern="0" dirty="0">
                                <a:latin typeface="Cambria Math"/>
                              </a:rPr>
                              <m:t>𝑆</m:t>
                            </m:r>
                          </m:den>
                        </m:f>
                      </m:e>
                    </m:rad>
                  </m:oMath>
                </a14:m>
                <a:r>
                  <a:rPr lang="en-GB" sz="1600" kern="0" dirty="0"/>
                  <a:t>		</a:t>
                </a:r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 xmlns="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9D7037ED-0B34-E244-B832-B5F9DF3A4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856000" cy="5184576"/>
              </a:xfrm>
              <a:prstGeom prst="rect">
                <a:avLst/>
              </a:prstGeom>
              <a:blipFill>
                <a:blip r:embed="rId4"/>
                <a:stretch>
                  <a:fillRect l="-287" t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Pfeil nach rechts 11">
            <a:extLst>
              <a:ext uri="{FF2B5EF4-FFF2-40B4-BE49-F238E27FC236}">
                <a16:creationId xmlns:a16="http://schemas.microsoft.com/office/drawing/2014/main" id="{C87683AA-6C06-F741-8160-D2BC0BF5D0A5}"/>
              </a:ext>
            </a:extLst>
          </p:cNvPr>
          <p:cNvSpPr/>
          <p:nvPr/>
        </p:nvSpPr>
        <p:spPr>
          <a:xfrm>
            <a:off x="1581573" y="2119522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uppieren 6">
            <a:extLst>
              <a:ext uri="{FF2B5EF4-FFF2-40B4-BE49-F238E27FC236}">
                <a16:creationId xmlns:a16="http://schemas.microsoft.com/office/drawing/2014/main" id="{A06FCAC5-648C-B04F-A992-0697DFF3E8DE}"/>
              </a:ext>
            </a:extLst>
          </p:cNvPr>
          <p:cNvGrpSpPr/>
          <p:nvPr/>
        </p:nvGrpSpPr>
        <p:grpSpPr>
          <a:xfrm>
            <a:off x="6300192" y="3993897"/>
            <a:ext cx="2590984" cy="2099399"/>
            <a:chOff x="6372200" y="3429000"/>
            <a:chExt cx="2664296" cy="2520280"/>
          </a:xfrm>
        </p:grpSpPr>
        <p:sp>
          <p:nvSpPr>
            <p:cNvPr id="14" name="Abgerundetes Rechteck 7">
              <a:extLst>
                <a:ext uri="{FF2B5EF4-FFF2-40B4-BE49-F238E27FC236}">
                  <a16:creationId xmlns:a16="http://schemas.microsoft.com/office/drawing/2014/main" id="{1EBE7ADF-FCEC-784C-95EE-6B601FD5D7AC}"/>
                </a:ext>
              </a:extLst>
            </p:cNvPr>
            <p:cNvSpPr/>
            <p:nvPr/>
          </p:nvSpPr>
          <p:spPr>
            <a:xfrm>
              <a:off x="6372200" y="3429000"/>
              <a:ext cx="2664296" cy="2520280"/>
            </a:xfrm>
            <a:prstGeom prst="roundRect">
              <a:avLst/>
            </a:prstGeom>
            <a:solidFill>
              <a:srgbClr val="FFFFCC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8">
                  <a:extLst>
                    <a:ext uri="{FF2B5EF4-FFF2-40B4-BE49-F238E27FC236}">
                      <a16:creationId xmlns:a16="http://schemas.microsoft.com/office/drawing/2014/main" id="{13598008-62ED-684F-ABDA-79F36C8FFB58}"/>
                    </a:ext>
                  </a:extLst>
                </p:cNvPr>
                <p:cNvSpPr txBox="1"/>
                <p:nvPr/>
              </p:nvSpPr>
              <p:spPr>
                <a:xfrm>
                  <a:off x="6409495" y="3586479"/>
                  <a:ext cx="2312254" cy="2163837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0" u="sng" dirty="0"/>
                    <a:t>Where: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de-DE" sz="1000" b="0" i="1" smtClean="0">
                          <a:latin typeface="Cambria Math"/>
                        </a:rPr>
                        <m:t>𝑃</m:t>
                      </m:r>
                      <m:r>
                        <a:rPr lang="de-DE" sz="1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000" b="0" i="1" smtClean="0">
                              <a:latin typeface="Cambria Math"/>
                            </a:rPr>
                            <m:t>8</m:t>
                          </m:r>
                          <m:r>
                            <a:rPr lang="de-DE" sz="1000" b="0" i="1" smtClean="0">
                              <a:latin typeface="Cambria Math"/>
                            </a:rPr>
                            <m:t>𝑎𝑐</m:t>
                          </m:r>
                          <m:r>
                            <a:rPr lang="de-DE" sz="1000" b="0" i="1" smtClean="0">
                              <a:latin typeface="Cambria Math"/>
                            </a:rPr>
                            <m:t>−3</m:t>
                          </m:r>
                          <m:sSup>
                            <m:sSupPr>
                              <m:ctrlPr>
                                <a:rPr lang="de-DE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0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de-DE" sz="1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e-DE" sz="1000" b="0" i="1" smtClean="0">
                              <a:latin typeface="Cambria Math"/>
                            </a:rPr>
                            <m:t>8</m:t>
                          </m:r>
                          <m:sSup>
                            <m:sSupPr>
                              <m:ctrlPr>
                                <a:rPr lang="de-DE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0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sz="1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a14:m>
                  <a:endParaRPr lang="de-DE" sz="1000" b="0" dirty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de-DE" sz="1000" b="0" i="1" smtClean="0">
                          <a:latin typeface="Cambria Math"/>
                        </a:rPr>
                        <m:t>𝑞</m:t>
                      </m:r>
                      <m:r>
                        <a:rPr lang="de-DE" sz="1000" b="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10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000" b="0" i="1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de-DE" sz="10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de-DE" sz="1000" b="0" i="1" smtClean="0">
                              <a:latin typeface="Cambria Math"/>
                            </a:rPr>
                            <m:t>−4</m:t>
                          </m:r>
                          <m:r>
                            <a:rPr lang="de-DE" sz="1000" b="0" i="1" smtClean="0">
                              <a:latin typeface="Cambria Math"/>
                            </a:rPr>
                            <m:t>𝑎𝑏𝑐</m:t>
                          </m:r>
                          <m:r>
                            <a:rPr lang="de-DE" sz="1000" b="0" i="1" smtClean="0">
                              <a:latin typeface="Cambria Math"/>
                            </a:rPr>
                            <m:t>+8</m:t>
                          </m:r>
                          <m:sSup>
                            <m:sSupPr>
                              <m:ctrlPr>
                                <a:rPr lang="de-DE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0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sz="1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10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de-DE" sz="1000" b="0" i="1">
                              <a:latin typeface="Cambria Math"/>
                            </a:rPr>
                            <m:t>8</m:t>
                          </m:r>
                          <m:sSup>
                            <m:sSupPr>
                              <m:ctrlPr>
                                <a:rPr lang="de-DE" sz="10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000" b="0" i="1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sz="10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a14:m>
                  <a:endParaRPr lang="en-US" sz="1000" b="0" dirty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de-DE" sz="1000" b="0" i="1" smtClean="0">
                          <a:latin typeface="Cambria Math"/>
                        </a:rPr>
                        <m:t>𝑆</m:t>
                      </m:r>
                      <m:r>
                        <a:rPr lang="de-DE" sz="1000" b="0" i="1">
                          <a:latin typeface="Cambria Math"/>
                        </a:rPr>
                        <m:t>=</m:t>
                      </m:r>
                      <m:r>
                        <a:rPr lang="de-DE" sz="1000" b="0" i="0" smtClean="0">
                          <a:latin typeface="Cambria Math"/>
                        </a:rPr>
                        <m:t>0.5</m:t>
                      </m:r>
                      <m:rad>
                        <m:radPr>
                          <m:degHide m:val="on"/>
                          <m:ctrlPr>
                            <a:rPr lang="de-DE" sz="1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e-DE" sz="10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000" b="0" i="1" smtClean="0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de-DE" sz="10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  <m:r>
                            <a:rPr lang="de-DE" sz="10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de-DE" sz="1000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de-DE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0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1000" b="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de-DE" sz="1000" b="0" i="1" smtClean="0">
                                  <a:latin typeface="Cambria Math"/>
                                </a:rPr>
                                <m:t>𝑎</m:t>
                              </m:r>
                            </m:den>
                          </m:f>
                          <m:d>
                            <m:dPr>
                              <m:ctrlPr>
                                <a:rPr lang="de-DE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000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de-DE" sz="1000" b="0" i="1" smtClean="0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de-DE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000" b="0" i="1">
                                          <a:latin typeface="Cambria Math"/>
                                          <a:ea typeface="Cambria Math"/>
                                        </a:rPr>
                                        <m:t>∆</m:t>
                                      </m:r>
                                    </m:e>
                                    <m:sub>
                                      <m:r>
                                        <a:rPr lang="de-DE" sz="10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de-DE" sz="1000" b="0" i="1" smtClean="0">
                                      <a:latin typeface="Cambria Math"/>
                                    </a:rPr>
                                    <m:t>𝑄</m:t>
                                  </m:r>
                                </m:den>
                              </m:f>
                            </m:e>
                          </m:d>
                        </m:e>
                      </m:rad>
                    </m:oMath>
                  </a14:m>
                  <a:endParaRPr lang="de-DE" sz="1000" b="0" dirty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de-DE" sz="1000" b="0" i="1" smtClean="0">
                          <a:latin typeface="Cambria Math"/>
                        </a:rPr>
                        <m:t>𝑄</m:t>
                      </m:r>
                      <m:r>
                        <a:rPr lang="de-DE" sz="10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ctrlPr>
                            <a:rPr lang="de-DE" sz="1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de-DE" sz="1000" b="0" i="1" smtClean="0">
                              <a:latin typeface="Cambria Math"/>
                            </a:rPr>
                            <m:t>3</m:t>
                          </m:r>
                        </m:deg>
                        <m:e>
                          <m:f>
                            <m:fPr>
                              <m:ctrlPr>
                                <a:rPr lang="de-DE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000" b="0" i="1" smtClean="0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de-DE" sz="1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sz="1000" b="0" i="1" smtClean="0">
                                  <a:latin typeface="Cambria Math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de-DE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de-DE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000" b="0" i="1" smtClean="0">
                                          <a:latin typeface="Cambria Math"/>
                                          <a:ea typeface="Cambria Math"/>
                                        </a:rPr>
                                        <m:t>∆</m:t>
                                      </m:r>
                                      <m:r>
                                        <a:rPr lang="de-DE" sz="1000" b="0" i="1" baseline="30000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e>
                                    <m:sub>
                                      <m:r>
                                        <a:rPr lang="de-DE" sz="10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/>
                                  </m:sSubSup>
                                  <m:r>
                                    <a:rPr lang="de-DE" sz="1000" b="0" i="1" smtClean="0">
                                      <a:latin typeface="Cambria Math"/>
                                    </a:rPr>
                                    <m:t>−4</m:t>
                                  </m:r>
                                  <m:sSubSup>
                                    <m:sSubSupPr>
                                      <m:ctrlPr>
                                        <a:rPr lang="de-DE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000" b="0" i="1" smtClean="0">
                                          <a:latin typeface="Cambria Math"/>
                                          <a:ea typeface="Cambria Math"/>
                                        </a:rPr>
                                        <m:t>∆</m:t>
                                      </m:r>
                                      <m:r>
                                        <a:rPr lang="de-DE" sz="1000" b="0" i="1" baseline="30000" smtClean="0">
                                          <a:latin typeface="Cambria Math"/>
                                          <a:ea typeface="Cambria Math"/>
                                        </a:rPr>
                                        <m:t>3</m:t>
                                      </m:r>
                                    </m:e>
                                    <m:sub>
                                      <m:r>
                                        <a:rPr lang="de-DE" sz="10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/>
                                  </m:sSubSup>
                                </m:e>
                              </m:rad>
                            </m:num>
                            <m:den>
                              <m:r>
                                <a:rPr lang="de-DE" sz="10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rad>
                    </m:oMath>
                  </a14:m>
                  <a:endParaRPr lang="en-US" sz="1000" b="0" dirty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</m:e>
                        <m:sub>
                          <m:r>
                            <a:rPr lang="de-DE" sz="10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000" b="0" i="1" smtClean="0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de-DE" sz="10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de-DE" sz="1000" b="0" i="1" smtClean="0">
                          <a:latin typeface="Cambria Math"/>
                        </a:rPr>
                        <m:t>−3</m:t>
                      </m:r>
                      <m:r>
                        <a:rPr lang="de-DE" sz="1000" b="0" i="1" smtClean="0">
                          <a:latin typeface="Cambria Math"/>
                        </a:rPr>
                        <m:t>𝑏𝑑</m:t>
                      </m:r>
                      <m:r>
                        <a:rPr lang="de-DE" sz="1000" b="0" i="1" smtClean="0">
                          <a:latin typeface="Cambria Math"/>
                        </a:rPr>
                        <m:t>+12</m:t>
                      </m:r>
                      <m:r>
                        <a:rPr lang="de-DE" sz="1000" b="0" i="1" smtClean="0">
                          <a:latin typeface="Cambria Math"/>
                        </a:rPr>
                        <m:t>𝑎𝑒</m:t>
                      </m:r>
                    </m:oMath>
                  </a14:m>
                  <a:endParaRPr lang="de-DE" sz="1000" b="0" dirty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000" b="0" i="1">
                              <a:latin typeface="Cambria Math"/>
                              <a:ea typeface="Cambria Math"/>
                            </a:rPr>
                            <m:t>∆</m:t>
                          </m:r>
                        </m:e>
                        <m:sub>
                          <m:r>
                            <a:rPr lang="de-DE" sz="10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000" b="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000" b="0" i="1" smtClean="0">
                              <a:latin typeface="Cambria Math"/>
                            </a:rPr>
                            <m:t>2</m:t>
                          </m:r>
                          <m:r>
                            <a:rPr lang="de-DE" sz="1000" b="0" i="1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de-DE" sz="10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de-DE" sz="1000" b="0" i="1">
                          <a:latin typeface="Cambria Math"/>
                        </a:rPr>
                        <m:t>−</m:t>
                      </m:r>
                      <m:r>
                        <a:rPr lang="de-DE" sz="1000" b="0" i="1" smtClean="0">
                          <a:latin typeface="Cambria Math"/>
                        </a:rPr>
                        <m:t>9</m:t>
                      </m:r>
                      <m:r>
                        <a:rPr lang="de-DE" sz="1000" b="0" i="1" smtClean="0">
                          <a:latin typeface="Cambria Math"/>
                        </a:rPr>
                        <m:t>𝑏𝑐𝑑</m:t>
                      </m:r>
                      <m:r>
                        <a:rPr lang="de-DE" sz="1000" b="0" i="1">
                          <a:latin typeface="Cambria Math"/>
                        </a:rPr>
                        <m:t>+27</m:t>
                      </m:r>
                      <m:r>
                        <a:rPr lang="de-DE" sz="1000" b="0" i="1">
                          <a:latin typeface="Cambria Math"/>
                        </a:rPr>
                        <m:t>𝑎</m:t>
                      </m:r>
                      <m:sSup>
                        <m:sSupPr>
                          <m:ctrlPr>
                            <a:rPr lang="de-DE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000" b="0" i="1" smtClean="0">
                              <a:latin typeface="Cambria Math"/>
                            </a:rPr>
                            <m:t>𝑑</m:t>
                          </m:r>
                        </m:e>
                        <m:sup>
                          <m:r>
                            <a:rPr lang="de-DE" sz="10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de-DE" sz="1000" b="0" i="1" smtClean="0">
                          <a:latin typeface="Cambria Math"/>
                        </a:rPr>
                        <m:t>−72</m:t>
                      </m:r>
                      <m:r>
                        <a:rPr lang="de-DE" sz="1000" b="0" i="1" smtClean="0">
                          <a:latin typeface="Cambria Math"/>
                        </a:rPr>
                        <m:t>𝑎𝑐𝑒</m:t>
                      </m:r>
                    </m:oMath>
                  </a14:m>
                  <a:endParaRPr lang="en-US" sz="1000" b="0" dirty="0"/>
                </a:p>
              </p:txBody>
            </p:sp>
          </mc:Choice>
          <mc:Fallback xmlns="">
            <p:sp>
              <p:nvSpPr>
                <p:cNvPr id="15" name="Textfeld 8">
                  <a:extLst>
                    <a:ext uri="{FF2B5EF4-FFF2-40B4-BE49-F238E27FC236}">
                      <a16:creationId xmlns:a16="http://schemas.microsoft.com/office/drawing/2014/main" id="{13598008-62ED-684F-ABDA-79F36C8FFB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9495" y="3586479"/>
                  <a:ext cx="2312254" cy="216383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Geschweifte Klammer rechts 12">
            <a:extLst>
              <a:ext uri="{FF2B5EF4-FFF2-40B4-BE49-F238E27FC236}">
                <a16:creationId xmlns:a16="http://schemas.microsoft.com/office/drawing/2014/main" id="{61E46C17-89A8-274B-AF28-BEB9362CD9D9}"/>
              </a:ext>
            </a:extLst>
          </p:cNvPr>
          <p:cNvSpPr/>
          <p:nvPr/>
        </p:nvSpPr>
        <p:spPr>
          <a:xfrm rot="5400000">
            <a:off x="863588" y="3150303"/>
            <a:ext cx="216024" cy="1152128"/>
          </a:xfrm>
          <a:prstGeom prst="rightBrac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Geschweifte Klammer rechts 13">
            <a:extLst>
              <a:ext uri="{FF2B5EF4-FFF2-40B4-BE49-F238E27FC236}">
                <a16:creationId xmlns:a16="http://schemas.microsoft.com/office/drawing/2014/main" id="{35D7654A-2579-9F43-A7E9-75A52F55F698}"/>
              </a:ext>
            </a:extLst>
          </p:cNvPr>
          <p:cNvSpPr/>
          <p:nvPr/>
        </p:nvSpPr>
        <p:spPr>
          <a:xfrm rot="5400000">
            <a:off x="2555776" y="3058642"/>
            <a:ext cx="216024" cy="1368152"/>
          </a:xfrm>
          <a:prstGeom prst="rightBrac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Geschweifte Klammer rechts 14">
            <a:extLst>
              <a:ext uri="{FF2B5EF4-FFF2-40B4-BE49-F238E27FC236}">
                <a16:creationId xmlns:a16="http://schemas.microsoft.com/office/drawing/2014/main" id="{A0D9FAFB-AEDF-F84D-AC4F-7404E4436CBF}"/>
              </a:ext>
            </a:extLst>
          </p:cNvPr>
          <p:cNvSpPr/>
          <p:nvPr/>
        </p:nvSpPr>
        <p:spPr>
          <a:xfrm rot="5400000">
            <a:off x="4347800" y="3050466"/>
            <a:ext cx="232375" cy="1368152"/>
          </a:xfrm>
          <a:prstGeom prst="rightBrac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Geschweifte Klammer rechts 15">
            <a:extLst>
              <a:ext uri="{FF2B5EF4-FFF2-40B4-BE49-F238E27FC236}">
                <a16:creationId xmlns:a16="http://schemas.microsoft.com/office/drawing/2014/main" id="{61399547-334B-8D43-A9CC-6BCB2A05C7D4}"/>
              </a:ext>
            </a:extLst>
          </p:cNvPr>
          <p:cNvSpPr/>
          <p:nvPr/>
        </p:nvSpPr>
        <p:spPr>
          <a:xfrm rot="5400000">
            <a:off x="6156176" y="3042291"/>
            <a:ext cx="216024" cy="1368152"/>
          </a:xfrm>
          <a:prstGeom prst="rightBrac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Geschweifte Klammer rechts 16">
            <a:extLst>
              <a:ext uri="{FF2B5EF4-FFF2-40B4-BE49-F238E27FC236}">
                <a16:creationId xmlns:a16="http://schemas.microsoft.com/office/drawing/2014/main" id="{BE5B1FEB-0B22-0C4E-8FC7-A82DF128071C}"/>
              </a:ext>
            </a:extLst>
          </p:cNvPr>
          <p:cNvSpPr/>
          <p:nvPr/>
        </p:nvSpPr>
        <p:spPr>
          <a:xfrm rot="5400000">
            <a:off x="7748527" y="3178132"/>
            <a:ext cx="199673" cy="1080120"/>
          </a:xfrm>
          <a:prstGeom prst="rightBrac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17">
                <a:extLst>
                  <a:ext uri="{FF2B5EF4-FFF2-40B4-BE49-F238E27FC236}">
                    <a16:creationId xmlns:a16="http://schemas.microsoft.com/office/drawing/2014/main" id="{993C1373-ADEF-7644-AD0F-C0B7D9830388}"/>
                  </a:ext>
                </a:extLst>
              </p:cNvPr>
              <p:cNvSpPr txBox="1"/>
              <p:nvPr/>
            </p:nvSpPr>
            <p:spPr>
              <a:xfrm>
                <a:off x="811682" y="3722167"/>
                <a:ext cx="28803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21" name="Textfeld 17">
                <a:extLst>
                  <a:ext uri="{FF2B5EF4-FFF2-40B4-BE49-F238E27FC236}">
                    <a16:creationId xmlns:a16="http://schemas.microsoft.com/office/drawing/2014/main" id="{993C1373-ADEF-7644-AD0F-C0B7D9830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82" y="3722167"/>
                <a:ext cx="288032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18">
                <a:extLst>
                  <a:ext uri="{FF2B5EF4-FFF2-40B4-BE49-F238E27FC236}">
                    <a16:creationId xmlns:a16="http://schemas.microsoft.com/office/drawing/2014/main" id="{89F89719-C354-CA4A-A31D-4ECB2DAA097C}"/>
                  </a:ext>
                </a:extLst>
              </p:cNvPr>
              <p:cNvSpPr txBox="1"/>
              <p:nvPr/>
            </p:nvSpPr>
            <p:spPr>
              <a:xfrm>
                <a:off x="2507621" y="3738518"/>
                <a:ext cx="28803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22" name="Textfeld 18">
                <a:extLst>
                  <a:ext uri="{FF2B5EF4-FFF2-40B4-BE49-F238E27FC236}">
                    <a16:creationId xmlns:a16="http://schemas.microsoft.com/office/drawing/2014/main" id="{89F89719-C354-CA4A-A31D-4ECB2DAA0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621" y="3738518"/>
                <a:ext cx="288032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19">
                <a:extLst>
                  <a:ext uri="{FF2B5EF4-FFF2-40B4-BE49-F238E27FC236}">
                    <a16:creationId xmlns:a16="http://schemas.microsoft.com/office/drawing/2014/main" id="{FD0B82E4-B348-E849-8FE2-C71E465A38C6}"/>
                  </a:ext>
                </a:extLst>
              </p:cNvPr>
              <p:cNvSpPr txBox="1"/>
              <p:nvPr/>
            </p:nvSpPr>
            <p:spPr>
              <a:xfrm>
                <a:off x="4316221" y="3730118"/>
                <a:ext cx="28803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23" name="Textfeld 19">
                <a:extLst>
                  <a:ext uri="{FF2B5EF4-FFF2-40B4-BE49-F238E27FC236}">
                    <a16:creationId xmlns:a16="http://schemas.microsoft.com/office/drawing/2014/main" id="{FD0B82E4-B348-E849-8FE2-C71E465A3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6221" y="3730118"/>
                <a:ext cx="288032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0">
                <a:extLst>
                  <a:ext uri="{FF2B5EF4-FFF2-40B4-BE49-F238E27FC236}">
                    <a16:creationId xmlns:a16="http://schemas.microsoft.com/office/drawing/2014/main" id="{2041392C-4224-2E4A-B96A-FB63E4B3CF53}"/>
                  </a:ext>
                </a:extLst>
              </p:cNvPr>
              <p:cNvSpPr txBox="1"/>
              <p:nvPr/>
            </p:nvSpPr>
            <p:spPr>
              <a:xfrm>
                <a:off x="6116421" y="3706265"/>
                <a:ext cx="28803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24" name="Textfeld 20">
                <a:extLst>
                  <a:ext uri="{FF2B5EF4-FFF2-40B4-BE49-F238E27FC236}">
                    <a16:creationId xmlns:a16="http://schemas.microsoft.com/office/drawing/2014/main" id="{2041392C-4224-2E4A-B96A-FB63E4B3C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421" y="3706265"/>
                <a:ext cx="28803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1">
                <a:extLst>
                  <a:ext uri="{FF2B5EF4-FFF2-40B4-BE49-F238E27FC236}">
                    <a16:creationId xmlns:a16="http://schemas.microsoft.com/office/drawing/2014/main" id="{8DDA82B6-B9E7-D748-98D0-145F6A28593A}"/>
                  </a:ext>
                </a:extLst>
              </p:cNvPr>
              <p:cNvSpPr txBox="1"/>
              <p:nvPr/>
            </p:nvSpPr>
            <p:spPr>
              <a:xfrm>
                <a:off x="7700148" y="3690363"/>
                <a:ext cx="28803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25" name="Textfeld 21">
                <a:extLst>
                  <a:ext uri="{FF2B5EF4-FFF2-40B4-BE49-F238E27FC236}">
                    <a16:creationId xmlns:a16="http://schemas.microsoft.com/office/drawing/2014/main" id="{8DDA82B6-B9E7-D748-98D0-145F6A285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148" y="3690363"/>
                <a:ext cx="288032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bgerundetes Rechteck 3">
            <a:extLst>
              <a:ext uri="{FF2B5EF4-FFF2-40B4-BE49-F238E27FC236}">
                <a16:creationId xmlns:a16="http://schemas.microsoft.com/office/drawing/2014/main" id="{79385D9C-B2BD-2747-AF71-7F0B3B25ACA7}"/>
              </a:ext>
            </a:extLst>
          </p:cNvPr>
          <p:cNvSpPr/>
          <p:nvPr/>
        </p:nvSpPr>
        <p:spPr>
          <a:xfrm>
            <a:off x="347381" y="4581129"/>
            <a:ext cx="3456383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9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Estimation of the RFID Tags Population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Datumsplatzhalter 1"/>
              <p:cNvSpPr>
                <a:spLocks noGrp="1"/>
              </p:cNvSpPr>
              <p:nvPr>
                <p:ph type="dt" sz="half" idx="2"/>
              </p:nvPr>
            </p:nvSpPr>
            <p:spPr/>
            <p:txBody>
              <a:bodyPr/>
              <a:lstStyle/>
              <a:p>
                <a:fld id="{B6D6825A-82F5-3A4F-9E8F-D3A513A73C6B}" type="datetime3">
                  <a:rPr lang="de-DE" smtClean="0"/>
                  <a:t>18/03/2018</a:t>
                </a:fld>
                <a:endParaRPr lang="de-DE"/>
              </a:p>
            </p:txBody>
          </p:sp>
        </mc:Choice>
        <mc:Fallback xmlns="">
          <p:sp>
            <p:nvSpPr>
              <p:cNvPr id="2" name="Datum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Fußzeilenplatzhalter 2"/>
              <p:cNvSpPr>
                <a:spLocks noGrp="1"/>
              </p:cNvSpPr>
              <p:nvPr>
                <p:ph type="ftr" sz="quarter" idx="3"/>
              </p:nvPr>
            </p:nvSpPr>
            <p:spPr/>
            <p:txBody>
              <a:bodyPr/>
              <a:lstStyle/>
              <a:p>
                <a:r>
                  <a:rPr lang="de-DE"/>
                  <a:t>Hazem Elsaid Ibrahim | PhD Dissertation</a:t>
                </a:r>
              </a:p>
            </p:txBody>
          </p:sp>
        </mc:Choice>
        <mc:Fallback xmlns="">
          <p:sp>
            <p:nvSpPr>
              <p:cNvPr id="3" name="Fußzeilen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3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600" kern="0" dirty="0"/>
                  <a:t>Percentage of the relative estimation error comparison using:</a:t>
                </a:r>
              </a:p>
              <a:p>
                <a:pPr lvl="1"/>
                <a:r>
                  <a:rPr lang="en-US" sz="1600" kern="0" dirty="0"/>
                  <a:t>PHY-layer without collision recovery capability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/>
                      </a:rPr>
                      <m:t>𝛼</m:t>
                    </m:r>
                    <m:r>
                      <a:rPr lang="en-US" sz="1600" i="1" kern="0">
                        <a:latin typeface="Cambria Math"/>
                      </a:rPr>
                      <m:t>=0</m:t>
                    </m:r>
                  </m:oMath>
                </a14:m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lvl="1"/>
                <a:r>
                  <a:rPr lang="en-US" sz="1600" kern="0" dirty="0"/>
                  <a:t>PHY-layer with collision recovery capability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/>
                      </a:rPr>
                      <m:t>𝛼</m:t>
                    </m:r>
                    <m:r>
                      <a:rPr lang="en-US" sz="1600" i="1" kern="0">
                        <a:latin typeface="Cambria Math"/>
                      </a:rPr>
                      <m:t>=0.7</m:t>
                    </m:r>
                  </m:oMath>
                </a14:m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lvl="1"/>
                <a:endParaRPr lang="en-US" sz="1600" kern="0" dirty="0"/>
              </a:p>
              <a:p>
                <a:pPr lvl="1"/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marL="360363" lvl="1" indent="0">
                  <a:buNone/>
                </a:pPr>
                <a:r>
                  <a:rPr lang="en-US" sz="1600" kern="0" dirty="0"/>
                  <a:t>	</a:t>
                </a:r>
              </a:p>
              <a:p>
                <a:pPr marL="0" indent="0">
                  <a:buNone/>
                </a:pPr>
                <a:endParaRPr lang="en-US" sz="1600" kern="0" dirty="0"/>
              </a:p>
              <a:p>
                <a:pPr lvl="2"/>
                <a:endParaRPr lang="en-US" sz="1600" kern="0" dirty="0"/>
              </a:p>
              <a:p>
                <a:pPr marL="180975" lvl="1" indent="0">
                  <a:buFont typeface="Wingdings" pitchFamily="2" charset="2"/>
                  <a:buNone/>
                </a:pPr>
                <a:r>
                  <a:rPr lang="en-US" kern="0" dirty="0"/>
                  <a:t>												</a:t>
                </a:r>
                <a:endParaRPr lang="en-US" sz="1600" kern="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5"/>
                <a:endParaRPr lang="en-US" sz="1600" i="1" kern="0" dirty="0">
                  <a:solidFill>
                    <a:schemeClr val="tx2">
                      <a:lumMod val="50000"/>
                    </a:schemeClr>
                  </a:solidFill>
                  <a:latin typeface="Cambria Math"/>
                </a:endParaRPr>
              </a:p>
              <a:p>
                <a:pPr lvl="5"/>
                <a:endParaRPr lang="en-US" kern="0" dirty="0"/>
              </a:p>
              <a:p>
                <a:pPr lvl="2"/>
                <a:endParaRPr lang="en-US" sz="1600" kern="0" dirty="0"/>
              </a:p>
              <a:p>
                <a:pPr lvl="3"/>
                <a:endParaRPr lang="en-US" sz="1600" kern="0" dirty="0"/>
              </a:p>
              <a:p>
                <a:pPr marL="683025" lvl="4"/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 xmlns="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  <a:blipFill>
                <a:blip r:embed="rId6"/>
                <a:stretch>
                  <a:fillRect l="-297" t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Diagramm 69">
            <a:extLst>
              <a:ext uri="{FF2B5EF4-FFF2-40B4-BE49-F238E27FC236}">
                <a16:creationId xmlns:a16="http://schemas.microsoft.com/office/drawing/2014/main" id="{1E5DE6DD-106F-A948-A36B-260C330A74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7047405"/>
              </p:ext>
            </p:extLst>
          </p:nvPr>
        </p:nvGraphicFramePr>
        <p:xfrm>
          <a:off x="466725" y="2348881"/>
          <a:ext cx="3927636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09676626-F896-D049-A1A9-3AD045A5E7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80" y="2780928"/>
            <a:ext cx="3822896" cy="2586144"/>
          </a:xfrm>
          <a:prstGeom prst="rect">
            <a:avLst/>
          </a:prstGeom>
        </p:spPr>
      </p:pic>
      <p:graphicFrame>
        <p:nvGraphicFramePr>
          <p:cNvPr id="19" name="Diagramm 6">
            <a:extLst>
              <a:ext uri="{FF2B5EF4-FFF2-40B4-BE49-F238E27FC236}">
                <a16:creationId xmlns:a16="http://schemas.microsoft.com/office/drawing/2014/main" id="{1A7E399D-9F81-0649-8854-E83D2FC18F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45467"/>
              </p:ext>
            </p:extLst>
          </p:nvPr>
        </p:nvGraphicFramePr>
        <p:xfrm>
          <a:off x="4538823" y="2348881"/>
          <a:ext cx="4105275" cy="36724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316B54A9-DF07-DD49-9C4E-8DADF0685E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463" y="2780928"/>
            <a:ext cx="3990073" cy="25861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089588-4BAC-9E42-AAEA-873E8B98796C}"/>
                  </a:ext>
                </a:extLst>
              </p:cNvPr>
              <p:cNvSpPr txBox="1"/>
              <p:nvPr/>
            </p:nvSpPr>
            <p:spPr>
              <a:xfrm>
                <a:off x="557136" y="5421124"/>
                <a:ext cx="3055324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l-GR" sz="11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100" dirty="0">
                    <a:latin typeface="+mj-lt"/>
                  </a:rPr>
                  <a:t> %: Percentage of relative estimation error</a:t>
                </a:r>
              </a:p>
              <a:p>
                <a:pPr marL="171450" indent="-17145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100" dirty="0">
                    <a:latin typeface="+mj-lt"/>
                  </a:rPr>
                  <a:t>: Actual number of tags</a:t>
                </a:r>
              </a:p>
              <a:p>
                <a:pPr marL="171450" indent="-17145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100" dirty="0">
                    <a:latin typeface="+mj-lt"/>
                  </a:rPr>
                  <a:t>: current frame length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089588-4BAC-9E42-AAEA-873E8B987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36" y="5421124"/>
                <a:ext cx="3055324" cy="600164"/>
              </a:xfrm>
              <a:prstGeom prst="rect">
                <a:avLst/>
              </a:prstGeom>
              <a:blipFill>
                <a:blip r:embed="rId11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551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Estimation of the RFID Tags Population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18/03/2018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600" kern="0" dirty="0"/>
                  <a:t>Relative estimation error versus the the collision recovery capability using  </a:t>
                </a:r>
              </a:p>
              <a:p>
                <a:pPr lvl="1"/>
                <a:r>
                  <a:rPr lang="en-US" sz="1600" kern="0" dirty="0"/>
                  <a:t>FSA with </a:t>
                </a:r>
                <a14:m>
                  <m:oMath xmlns:m="http://schemas.openxmlformats.org/officeDocument/2006/math">
                    <m:r>
                      <a:rPr lang="en-US" sz="1600" i="1" kern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kern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600" kern="0" dirty="0"/>
              </a:p>
              <a:p>
                <a:pPr lvl="1"/>
                <a:endParaRPr lang="en-US" sz="1600" kern="0" dirty="0"/>
              </a:p>
              <a:p>
                <a:pPr marL="0" indent="0">
                  <a:buFont typeface="Wingdings" pitchFamily="2" charset="2"/>
                  <a:buNone/>
                </a:pPr>
                <a:r>
                  <a:rPr lang="en-US" sz="1600" kern="0" dirty="0"/>
                  <a:t>				</a:t>
                </a:r>
              </a:p>
              <a:p>
                <a:endParaRPr lang="en-US" sz="1600" kern="0" dirty="0"/>
              </a:p>
              <a:p>
                <a:pPr lvl="2"/>
                <a:endParaRPr lang="en-US" sz="1600" kern="0" dirty="0"/>
              </a:p>
              <a:p>
                <a:pPr marL="180975" lvl="1" indent="0">
                  <a:buFont typeface="Wingdings" pitchFamily="2" charset="2"/>
                  <a:buNone/>
                </a:pPr>
                <a:r>
                  <a:rPr lang="en-US" kern="0" dirty="0"/>
                  <a:t>												</a:t>
                </a:r>
                <a:endParaRPr lang="en-US" sz="1600" kern="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5"/>
                <a:endParaRPr lang="en-US" sz="1600" i="1" kern="0" dirty="0">
                  <a:solidFill>
                    <a:schemeClr val="tx2">
                      <a:lumMod val="50000"/>
                    </a:schemeClr>
                  </a:solidFill>
                  <a:latin typeface="Cambria Math"/>
                </a:endParaRPr>
              </a:p>
              <a:p>
                <a:pPr lvl="5"/>
                <a:endParaRPr lang="en-US" kern="0" dirty="0"/>
              </a:p>
              <a:p>
                <a:pPr lvl="2"/>
                <a:endParaRPr lang="en-US" sz="1600" kern="0" dirty="0"/>
              </a:p>
              <a:p>
                <a:pPr lvl="3"/>
                <a:endParaRPr lang="en-US" sz="1600" kern="0" dirty="0"/>
              </a:p>
              <a:p>
                <a:pPr marL="683025" lvl="4"/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 xmlns="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  <a:blipFill>
                <a:blip r:embed="rId4"/>
                <a:stretch>
                  <a:fillRect l="-297" t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82B39FBF-E305-B14B-BC32-7ECA2B5F1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951" y="3216310"/>
            <a:ext cx="6366148" cy="279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39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Estimation of the RFID Tags Population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Datumsplatzhalter 1"/>
              <p:cNvSpPr>
                <a:spLocks noGrp="1"/>
              </p:cNvSpPr>
              <p:nvPr>
                <p:ph type="dt" sz="half" idx="2"/>
              </p:nvPr>
            </p:nvSpPr>
            <p:spPr/>
            <p:txBody>
              <a:bodyPr/>
              <a:lstStyle/>
              <a:p>
                <a:fld id="{B6D6825A-82F5-3A4F-9E8F-D3A513A73C6B}" type="datetime3">
                  <a:rPr lang="de-DE" smtClean="0"/>
                  <a:t>18/03/2018</a:t>
                </a:fld>
                <a:endParaRPr lang="de-DE"/>
              </a:p>
            </p:txBody>
          </p:sp>
        </mc:Choice>
        <mc:Fallback xmlns="">
          <p:sp>
            <p:nvSpPr>
              <p:cNvPr id="2" name="Datum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Fußzeilenplatzhalter 2"/>
              <p:cNvSpPr>
                <a:spLocks noGrp="1"/>
              </p:cNvSpPr>
              <p:nvPr>
                <p:ph type="ftr" sz="quarter" idx="3"/>
              </p:nvPr>
            </p:nvSpPr>
            <p:spPr/>
            <p:txBody>
              <a:bodyPr/>
              <a:lstStyle/>
              <a:p>
                <a:r>
                  <a:rPr lang="de-DE"/>
                  <a:t>Hazem Elsaid Ibrahim | PhD Dissertation</a:t>
                </a:r>
              </a:p>
            </p:txBody>
          </p:sp>
        </mc:Choice>
        <mc:Fallback xmlns="">
          <p:sp>
            <p:nvSpPr>
              <p:cNvPr id="3" name="Fußzeilen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3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dirty="0"/>
                  <a:t>Mean identification time </a:t>
                </a:r>
                <a:r>
                  <a:rPr lang="en-US" sz="1600" kern="0" dirty="0"/>
                  <a:t>comparison using:</a:t>
                </a:r>
              </a:p>
              <a:p>
                <a:pPr lvl="1"/>
                <a:r>
                  <a:rPr lang="en-US" sz="1600" kern="0" dirty="0"/>
                  <a:t>PHY-layer without collision recovery capability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/>
                      </a:rPr>
                      <m:t>𝛼</m:t>
                    </m:r>
                    <m:r>
                      <a:rPr lang="en-US" sz="1600" i="1" kern="0">
                        <a:latin typeface="Cambria Math"/>
                      </a:rPr>
                      <m:t>=0</m:t>
                    </m:r>
                  </m:oMath>
                </a14:m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lvl="1"/>
                <a:r>
                  <a:rPr lang="en-US" sz="1600" kern="0" dirty="0"/>
                  <a:t>PHY-layer with collision recovery capability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/>
                      </a:rPr>
                      <m:t>𝛼</m:t>
                    </m:r>
                    <m:r>
                      <a:rPr lang="en-US" sz="1600" i="1" kern="0">
                        <a:latin typeface="Cambria Math"/>
                      </a:rPr>
                      <m:t>=0.7</m:t>
                    </m:r>
                  </m:oMath>
                </a14:m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lvl="1"/>
                <a:endParaRPr lang="en-US" sz="1600" kern="0" dirty="0"/>
              </a:p>
              <a:p>
                <a:pPr lvl="1"/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marL="360363" lvl="1" indent="0">
                  <a:buNone/>
                </a:pPr>
                <a:r>
                  <a:rPr lang="en-US" sz="1600" kern="0" dirty="0"/>
                  <a:t>	</a:t>
                </a:r>
              </a:p>
              <a:p>
                <a:pPr marL="0" indent="0">
                  <a:buNone/>
                </a:pPr>
                <a:endParaRPr lang="en-US" sz="1600" kern="0" dirty="0"/>
              </a:p>
              <a:p>
                <a:pPr lvl="2"/>
                <a:endParaRPr lang="en-US" sz="1600" kern="0" dirty="0"/>
              </a:p>
              <a:p>
                <a:pPr marL="180975" lvl="1" indent="0">
                  <a:buFont typeface="Wingdings" pitchFamily="2" charset="2"/>
                  <a:buNone/>
                </a:pPr>
                <a:r>
                  <a:rPr lang="en-US" kern="0" dirty="0"/>
                  <a:t>												</a:t>
                </a:r>
                <a:endParaRPr lang="en-US" sz="1600" kern="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5"/>
                <a:endParaRPr lang="en-US" sz="1600" i="1" kern="0" dirty="0">
                  <a:solidFill>
                    <a:schemeClr val="tx2">
                      <a:lumMod val="50000"/>
                    </a:schemeClr>
                  </a:solidFill>
                  <a:latin typeface="Cambria Math"/>
                </a:endParaRPr>
              </a:p>
              <a:p>
                <a:pPr lvl="5"/>
                <a:endParaRPr lang="en-US" kern="0" dirty="0"/>
              </a:p>
              <a:p>
                <a:pPr lvl="2"/>
                <a:endParaRPr lang="en-US" sz="1600" kern="0" dirty="0"/>
              </a:p>
              <a:p>
                <a:pPr lvl="3"/>
                <a:endParaRPr lang="en-US" sz="1600" kern="0" dirty="0"/>
              </a:p>
              <a:p>
                <a:pPr marL="683025" lvl="4"/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 xmlns="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  <a:blipFill>
                <a:blip r:embed="rId6"/>
                <a:stretch>
                  <a:fillRect l="-446" t="-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Diagramm 69">
            <a:extLst>
              <a:ext uri="{FF2B5EF4-FFF2-40B4-BE49-F238E27FC236}">
                <a16:creationId xmlns:a16="http://schemas.microsoft.com/office/drawing/2014/main" id="{1E5DE6DD-106F-A948-A36B-260C330A74EE}"/>
              </a:ext>
            </a:extLst>
          </p:cNvPr>
          <p:cNvGraphicFramePr>
            <a:graphicFrameLocks/>
          </p:cNvGraphicFramePr>
          <p:nvPr/>
        </p:nvGraphicFramePr>
        <p:xfrm>
          <a:off x="466725" y="2348881"/>
          <a:ext cx="3927636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9" name="Diagramm 6">
            <a:extLst>
              <a:ext uri="{FF2B5EF4-FFF2-40B4-BE49-F238E27FC236}">
                <a16:creationId xmlns:a16="http://schemas.microsoft.com/office/drawing/2014/main" id="{1A7E399D-9F81-0649-8854-E83D2FC18F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4222464"/>
              </p:ext>
            </p:extLst>
          </p:nvPr>
        </p:nvGraphicFramePr>
        <p:xfrm>
          <a:off x="4538823" y="2348881"/>
          <a:ext cx="4105275" cy="36724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089588-4BAC-9E42-AAEA-873E8B98796C}"/>
                  </a:ext>
                </a:extLst>
              </p:cNvPr>
              <p:cNvSpPr txBox="1"/>
              <p:nvPr/>
            </p:nvSpPr>
            <p:spPr>
              <a:xfrm>
                <a:off x="557136" y="5421124"/>
                <a:ext cx="1983043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l-GR" sz="11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1100" dirty="0">
                    <a:latin typeface="+mj-lt"/>
                  </a:rPr>
                  <a:t>: Mean identification time</a:t>
                </a:r>
              </a:p>
              <a:p>
                <a:pPr marL="171450" indent="-17145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100" dirty="0">
                    <a:latin typeface="+mj-lt"/>
                  </a:rPr>
                  <a:t>: Actual number of tags</a:t>
                </a:r>
              </a:p>
              <a:p>
                <a:pPr marL="171450" indent="-17145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100" dirty="0">
                    <a:latin typeface="+mj-lt"/>
                  </a:rPr>
                  <a:t>: current frame length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089588-4BAC-9E42-AAEA-873E8B987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36" y="5421124"/>
                <a:ext cx="1983043" cy="600164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FC3CCCC-3917-FB4C-87D1-0B8F502E59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13" y="2684567"/>
            <a:ext cx="3819101" cy="27422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B5A39B-24F2-0D43-8DBD-0F6D6B7A306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832" y="2684567"/>
            <a:ext cx="3887256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71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Time Aware System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18/03/2018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A00ADAC4-E10F-9A48-BDDB-3B39F77600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568000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600" kern="0" dirty="0"/>
                  <a:t>Reading efficiency: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kern="0">
                            <a:solidFill>
                              <a:srgbClr val="000364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i="1" kern="0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𝜂</m:t>
                        </m:r>
                      </m:e>
                      <m:sub>
                        <m:r>
                          <a:rPr lang="de-DE" sz="1600" i="1" kern="0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𝑇𝐴</m:t>
                        </m:r>
                      </m:sub>
                    </m:sSub>
                    <m:r>
                      <a:rPr lang="de-DE" sz="1600" i="1" kern="0">
                        <a:solidFill>
                          <a:srgbClr val="000364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de-DE" sz="1600" i="1" kern="0">
                            <a:solidFill>
                              <a:srgbClr val="000364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de-DE" sz="1600" i="1" kern="0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de-DE" sz="1600" i="1" kern="0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de-DE" sz="1600" i="1" kern="0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de-DE" sz="1600" i="1" kern="0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de-DE" sz="1600" i="1" kern="0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𝐸</m:t>
                            </m:r>
                          </m:sub>
                        </m:sSub>
                        <m:r>
                          <a:rPr lang="de-DE" sz="1600" i="1" kern="0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sub>
                        </m:sSub>
                      </m:den>
                    </m:f>
                  </m:oMath>
                </a14:m>
                <a:endParaRPr lang="de-DE" sz="1600" i="1" kern="0" dirty="0">
                  <a:solidFill>
                    <a:srgbClr val="000364"/>
                  </a:solidFill>
                  <a:latin typeface="Cambria Math"/>
                  <a:ea typeface="Cambria Math"/>
                </a:endParaRPr>
              </a:p>
              <a:p>
                <a:r>
                  <a:rPr lang="en-US" sz="1600" kern="0" dirty="0"/>
                  <a:t>For optimum  frame length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1600" i="1" ker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 kern="0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i="1" kern="0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600" i="1" kern="0" dirty="0">
                                <a:latin typeface="Cambria Math"/>
                                <a:ea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de-DE" sz="1600" i="1" kern="0" dirty="0">
                                <a:latin typeface="Cambria Math"/>
                                <a:ea typeface="Cambria Math"/>
                              </a:rPr>
                              <m:t>𝑇𝐴</m:t>
                            </m:r>
                          </m:sub>
                        </m:sSub>
                      </m:num>
                      <m:den>
                        <m:r>
                          <a:rPr lang="en-US" sz="1600" i="1" ker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sz="1600" i="1" kern="0">
                            <a:latin typeface="Cambria Math"/>
                            <a:ea typeface="Cambria Math"/>
                          </a:rPr>
                          <m:t>𝐿</m:t>
                        </m:r>
                      </m:den>
                    </m:f>
                    <m:r>
                      <a:rPr lang="de-DE" sz="1600" i="1" kern="0">
                        <a:latin typeface="Cambria Math"/>
                      </a:rPr>
                      <m:t>=0</m:t>
                    </m:r>
                  </m:oMath>
                </a14:m>
                <a:endParaRPr lang="en-US" sz="1600" kern="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1"/>
                <a:endParaRPr lang="de-DE" sz="1600" kern="0" dirty="0">
                  <a:solidFill>
                    <a:srgbClr val="000364"/>
                  </a:solidFill>
                </a:endParaRPr>
              </a:p>
              <a:p>
                <a:pPr marL="180975" lvl="1" indent="0">
                  <a:buFont typeface="Wingdings" pitchFamily="2" charset="2"/>
                  <a:buNone/>
                </a:pPr>
                <a:endParaRPr lang="en-US" sz="1600" kern="0" dirty="0"/>
              </a:p>
              <a:p>
                <a:pPr marL="180975" lvl="1" indent="0">
                  <a:buFont typeface="Wingdings" pitchFamily="2" charset="2"/>
                  <a:buNone/>
                </a:pPr>
                <a:r>
                  <a:rPr lang="en-US" sz="1600" kern="0" dirty="0"/>
                  <a:t>where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kern="0" dirty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de-DE" sz="1600" kern="0" dirty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de-DE" sz="1600" kern="0" dirty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sz="1600" i="1" kern="0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1600" i="1" kern="0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kern="0" dirty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600" kern="0" dirty="0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1600" i="1" kern="0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kern="0" dirty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600" kern="0" dirty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kern="0" dirty="0"/>
                  <a:t>  is the slot duration constant</a:t>
                </a:r>
              </a:p>
              <a:p>
                <a:r>
                  <a:rPr lang="en-US" sz="1600" kern="0" dirty="0"/>
                  <a:t>After simplifications: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sz="1600" i="1" kern="0">
                                    <a:solidFill>
                                      <a:srgbClr val="00036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sz="1600" i="1" kern="0">
                                        <a:solidFill>
                                          <a:srgbClr val="000364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 kern="0">
                                        <a:solidFill>
                                          <a:srgbClr val="00036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de-DE" sz="1600" i="1" kern="0">
                                        <a:solidFill>
                                          <a:srgbClr val="00036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𝑇𝐴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de-DE" sz="1600" i="1" kern="0">
                                    <a:solidFill>
                                      <a:srgbClr val="000364"/>
                                    </a:solidFill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600" i="1" kern="0">
                            <a:latin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16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ker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de-DE" sz="1600" i="1" ker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de-DE" sz="1600" i="1" ker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de-DE" sz="16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sz="1600" i="1" kern="0">
                                    <a:solidFill>
                                      <a:srgbClr val="000364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600" i="1" kern="0">
                                    <a:solidFill>
                                      <a:srgbClr val="000364"/>
                                    </a:solidFill>
                                    <a:latin typeface="Cambria Math"/>
                                    <a:ea typeface="Cambria Math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de-DE" sz="1600" i="1" kern="0">
                                    <a:solidFill>
                                      <a:srgbClr val="000364"/>
                                    </a:solidFill>
                                    <a:latin typeface="Cambria Math"/>
                                    <a:ea typeface="Cambria Math"/>
                                  </a:rPr>
                                  <m:t>𝑇𝐴</m:t>
                                </m:r>
                              </m:sub>
                            </m:sSub>
                          </m:num>
                          <m:den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de-DE" sz="1600" i="1" kern="0">
                            <a:solidFill>
                              <a:srgbClr val="000364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e-DE" sz="1600" i="1" kern="0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de-DE" sz="1600" i="1" kern="0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de-DE" sz="1600" i="1" kern="0">
                        <a:solidFill>
                          <a:srgbClr val="000364"/>
                        </a:solidFill>
                        <a:latin typeface="Cambria Math"/>
                        <a:ea typeface="Cambria Math"/>
                      </a:rPr>
                      <m:t>+0.5</m:t>
                    </m:r>
                    <m:d>
                      <m:dPr>
                        <m:ctrlPr>
                          <a:rPr lang="de-DE" sz="1600" i="1" kern="0">
                            <a:solidFill>
                              <a:srgbClr val="000364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de-DE" sz="1600" i="1" kern="0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−1</m:t>
                        </m:r>
                      </m:e>
                    </m:d>
                    <m:r>
                      <a:rPr lang="de-DE" sz="1600" i="1" kern="0">
                        <a:solidFill>
                          <a:srgbClr val="000364"/>
                        </a:solidFill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de-DE" sz="1600" kern="0" dirty="0">
                  <a:solidFill>
                    <a:srgbClr val="000364"/>
                  </a:solidFill>
                  <a:ea typeface="Cambria Math"/>
                </a:endParaRPr>
              </a:p>
              <a:p>
                <a:r>
                  <a:rPr lang="en-US" sz="1600" kern="0" dirty="0"/>
                  <a:t>After Solving the equation and rejecting the negative solution</a:t>
                </a:r>
              </a:p>
              <a:p>
                <a:pPr lvl="1"/>
                <a:r>
                  <a:rPr lang="en-US" sz="1600" kern="0" dirty="0"/>
                  <a:t>Proposed optimum time aware frame length:</a:t>
                </a:r>
              </a:p>
              <a:p>
                <a:endParaRPr lang="de-DE" sz="1600" kern="0" dirty="0"/>
              </a:p>
              <a:p>
                <a:pPr lvl="1"/>
                <a:endParaRPr lang="en-US" sz="1600" kern="0" dirty="0"/>
              </a:p>
              <a:p>
                <a:pPr marL="361950" lvl="2" indent="0">
                  <a:buFont typeface="Wingdings" pitchFamily="2" charset="2"/>
                  <a:buNone/>
                </a:pPr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 xmlns="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A00ADAC4-E10F-9A48-BDDB-3B39F7760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568000" cy="5184576"/>
              </a:xfrm>
              <a:prstGeom prst="rect">
                <a:avLst/>
              </a:prstGeom>
              <a:blipFill>
                <a:blip r:embed="rId4"/>
                <a:stretch>
                  <a:fillRect l="-296" t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35">
            <a:extLst>
              <a:ext uri="{FF2B5EF4-FFF2-40B4-BE49-F238E27FC236}">
                <a16:creationId xmlns:a16="http://schemas.microsoft.com/office/drawing/2014/main" id="{58866093-F8B3-484A-994B-E0F01208BAAE}"/>
              </a:ext>
            </a:extLst>
          </p:cNvPr>
          <p:cNvSpPr/>
          <p:nvPr/>
        </p:nvSpPr>
        <p:spPr>
          <a:xfrm>
            <a:off x="6108021" y="2564904"/>
            <a:ext cx="2592288" cy="7920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hteck 36">
                <a:extLst>
                  <a:ext uri="{FF2B5EF4-FFF2-40B4-BE49-F238E27FC236}">
                    <a16:creationId xmlns:a16="http://schemas.microsoft.com/office/drawing/2014/main" id="{7632AE13-2C9C-4240-97C1-8CAC031DE63C}"/>
                  </a:ext>
                </a:extLst>
              </p:cNvPr>
              <p:cNvSpPr/>
              <p:nvPr/>
            </p:nvSpPr>
            <p:spPr>
              <a:xfrm>
                <a:off x="6084168" y="1340768"/>
                <a:ext cx="2592288" cy="7920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MAC Layer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𝑜𝑝𝑡</m:t>
                          </m:r>
                        </m:sub>
                      </m:sSub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200" b="0" i="1" dirty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m:rPr>
                          <m:nor/>
                        </m:rPr>
                        <a:rPr lang="pt-BR" sz="1200" b="0" i="1" dirty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pt-B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200" b="0" i="1" dirty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𝑛</m:t>
                      </m:r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200" b="0" i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13" name="Rechteck 36">
                <a:extLst>
                  <a:ext uri="{FF2B5EF4-FFF2-40B4-BE49-F238E27FC236}">
                    <a16:creationId xmlns:a16="http://schemas.microsoft.com/office/drawing/2014/main" id="{7632AE13-2C9C-4240-97C1-8CAC031DE6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1340768"/>
                <a:ext cx="2592288" cy="7920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Pfeil nach unten 64">
            <a:extLst>
              <a:ext uri="{FF2B5EF4-FFF2-40B4-BE49-F238E27FC236}">
                <a16:creationId xmlns:a16="http://schemas.microsoft.com/office/drawing/2014/main" id="{5EBE5905-B9E1-8340-8D43-1D003E4033E6}"/>
              </a:ext>
            </a:extLst>
          </p:cNvPr>
          <p:cNvSpPr/>
          <p:nvPr/>
        </p:nvSpPr>
        <p:spPr>
          <a:xfrm rot="10800000">
            <a:off x="7260149" y="2132856"/>
            <a:ext cx="180020" cy="43204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Abgerundetes Rechteck 7">
                <a:extLst>
                  <a:ext uri="{FF2B5EF4-FFF2-40B4-BE49-F238E27FC236}">
                    <a16:creationId xmlns:a16="http://schemas.microsoft.com/office/drawing/2014/main" id="{8A15845B-05FD-A441-8990-91D1EF82B89B}"/>
                  </a:ext>
                </a:extLst>
              </p:cNvPr>
              <p:cNvSpPr/>
              <p:nvPr/>
            </p:nvSpPr>
            <p:spPr>
              <a:xfrm>
                <a:off x="1763688" y="2708920"/>
                <a:ext cx="3096344" cy="576064"/>
              </a:xfrm>
              <a:prstGeom prst="roundRect">
                <a:avLst/>
              </a:prstGeom>
              <a:solidFill>
                <a:srgbClr val="FFFF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solidFill>
                                <a:srgbClr val="00036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>
                              <a:solidFill>
                                <a:srgbClr val="000364"/>
                              </a:solidFill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de-DE" sz="1400" b="0" i="1" smtClean="0">
                                  <a:solidFill>
                                    <a:srgbClr val="00036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400" b="0" i="1" smtClean="0">
                                  <a:solidFill>
                                    <a:srgbClr val="000364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de-DE" sz="1400" b="0" i="1" smtClean="0">
                                      <a:solidFill>
                                        <a:srgbClr val="000364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b="0" i="1" smtClean="0">
                                      <a:solidFill>
                                        <a:srgbClr val="000364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de-DE" sz="1400" b="0" i="1" smtClean="0">
                                      <a:solidFill>
                                        <a:srgbClr val="000364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𝑇𝐴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de-DE" sz="1400" b="0" i="1">
                          <a:solidFill>
                            <a:srgbClr val="000364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de-DE" sz="1400" b="0" i="1">
                              <a:solidFill>
                                <a:srgbClr val="00036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>
                              <a:solidFill>
                                <a:srgbClr val="000364"/>
                              </a:solidFill>
                              <a:latin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de-DE" sz="1400" b="0" i="1">
                                  <a:solidFill>
                                    <a:srgbClr val="00036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>
                                  <a:solidFill>
                                    <a:srgbClr val="000364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de-DE" sz="1400" b="0" i="1">
                                  <a:solidFill>
                                    <a:srgbClr val="000364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de-DE" sz="1400" b="0" i="1">
                              <a:solidFill>
                                <a:srgbClr val="00036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sz="1400" b="0" i="1">
                                  <a:solidFill>
                                    <a:srgbClr val="00036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400" b="0" i="1">
                                  <a:solidFill>
                                    <a:srgbClr val="000364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de-DE" sz="1400" b="0" i="1">
                                      <a:solidFill>
                                        <a:srgbClr val="00036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400" b="0" i="1">
                                      <a:solidFill>
                                        <a:srgbClr val="000364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sz="1400" b="0" i="1">
                                          <a:solidFill>
                                            <a:srgbClr val="000364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400" b="0" i="1">
                                          <a:solidFill>
                                            <a:srgbClr val="000364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de-DE" sz="1400" b="0" i="1">
                                          <a:solidFill>
                                            <a:srgbClr val="000364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𝑇𝐴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de-DE" sz="1400" b="0" i="1">
                              <a:solidFill>
                                <a:srgbClr val="000364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1400" b="0" dirty="0">
                  <a:solidFill>
                    <a:srgbClr val="000364"/>
                  </a:solidFill>
                </a:endParaRPr>
              </a:p>
            </p:txBody>
          </p:sp>
        </mc:Choice>
        <mc:Fallback xmlns="">
          <p:sp>
            <p:nvSpPr>
              <p:cNvPr id="15" name="Abgerundetes Rechteck 7">
                <a:extLst>
                  <a:ext uri="{FF2B5EF4-FFF2-40B4-BE49-F238E27FC236}">
                    <a16:creationId xmlns:a16="http://schemas.microsoft.com/office/drawing/2014/main" id="{8A15845B-05FD-A441-8990-91D1EF82B8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708920"/>
                <a:ext cx="3096344" cy="57606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Abgerundetes Rechteck 8">
                <a:extLst>
                  <a:ext uri="{FF2B5EF4-FFF2-40B4-BE49-F238E27FC236}">
                    <a16:creationId xmlns:a16="http://schemas.microsoft.com/office/drawing/2014/main" id="{879FF37F-094B-5E44-87F5-FFE8C5921ADD}"/>
                  </a:ext>
                </a:extLst>
              </p:cNvPr>
              <p:cNvSpPr/>
              <p:nvPr/>
            </p:nvSpPr>
            <p:spPr>
              <a:xfrm>
                <a:off x="5292080" y="5157192"/>
                <a:ext cx="2651204" cy="885784"/>
              </a:xfrm>
              <a:prstGeom prst="roundRect">
                <a:avLst/>
              </a:prstGeom>
              <a:solidFill>
                <a:srgbClr val="FFFF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𝑇𝐴</m:t>
                          </m:r>
                        </m:sub>
                      </m:sSub>
                      <m:r>
                        <a:rPr lang="de-DE" sz="1400" b="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de-DE" sz="14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4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sz="1400" b="0" i="1" smtClean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400" b="0" i="1" smtClean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de-DE" sz="1400" b="0" i="1" smtClean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sz="1400" b="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Abgerundetes Rechteck 8">
                <a:extLst>
                  <a:ext uri="{FF2B5EF4-FFF2-40B4-BE49-F238E27FC236}">
                    <a16:creationId xmlns:a16="http://schemas.microsoft.com/office/drawing/2014/main" id="{879FF37F-094B-5E44-87F5-FFE8C5921A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5157192"/>
                <a:ext cx="2651204" cy="88578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9">
                <a:extLst>
                  <a:ext uri="{FF2B5EF4-FFF2-40B4-BE49-F238E27FC236}">
                    <a16:creationId xmlns:a16="http://schemas.microsoft.com/office/drawing/2014/main" id="{476F8834-D163-6441-B408-5B6448A4FCB5}"/>
                  </a:ext>
                </a:extLst>
              </p:cNvPr>
              <p:cNvSpPr txBox="1"/>
              <p:nvPr/>
            </p:nvSpPr>
            <p:spPr>
              <a:xfrm>
                <a:off x="7627080" y="2204864"/>
                <a:ext cx="627800" cy="338554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600" b="0" i="1" dirty="0">
                    <a:solidFill>
                      <a:srgbClr val="C00000"/>
                    </a:solidFill>
                    <a:latin typeface="Cambria Math"/>
                    <a:cs typeface="+mn-cs"/>
                  </a:rPr>
                  <a:t>,</a:t>
                </a:r>
                <a:r>
                  <a:rPr lang="pt-BR" sz="1600" b="0" i="1" dirty="0">
                    <a:solidFill>
                      <a:srgbClr val="C00000"/>
                    </a:solidFill>
                    <a:latin typeface="Cambria Math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𝑘</m:t>
                        </m:r>
                      </m:sub>
                    </m:sSub>
                  </m:oMath>
                </a14:m>
                <a:endParaRPr lang="de-DE" sz="1600" b="0" i="1" dirty="0">
                  <a:solidFill>
                    <a:srgbClr val="C00000"/>
                  </a:solidFill>
                  <a:latin typeface="Cambria Math"/>
                  <a:cs typeface="+mn-cs"/>
                </a:endParaRPr>
              </a:p>
            </p:txBody>
          </p:sp>
        </mc:Choice>
        <mc:Fallback xmlns="">
          <p:sp>
            <p:nvSpPr>
              <p:cNvPr id="17" name="Textfeld 9">
                <a:extLst>
                  <a:ext uri="{FF2B5EF4-FFF2-40B4-BE49-F238E27FC236}">
                    <a16:creationId xmlns:a16="http://schemas.microsoft.com/office/drawing/2014/main" id="{476F8834-D163-6441-B408-5B6448A4F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080" y="2204864"/>
                <a:ext cx="627800" cy="338554"/>
              </a:xfrm>
              <a:prstGeom prst="rect">
                <a:avLst/>
              </a:prstGeom>
              <a:blipFill>
                <a:blip r:embed="rId8"/>
                <a:stretch>
                  <a:fillRect t="-3704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188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Time-Aware System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Datumsplatzhalter 1"/>
              <p:cNvSpPr>
                <a:spLocks noGrp="1"/>
              </p:cNvSpPr>
              <p:nvPr>
                <p:ph type="dt" sz="half" idx="2"/>
              </p:nvPr>
            </p:nvSpPr>
            <p:spPr/>
            <p:txBody>
              <a:bodyPr/>
              <a:lstStyle/>
              <a:p>
                <a:fld id="{B6D6825A-82F5-3A4F-9E8F-D3A513A73C6B}" type="datetime3">
                  <a:rPr lang="de-DE" smtClean="0"/>
                  <a:t>18/03/2018</a:t>
                </a:fld>
                <a:endParaRPr lang="de-DE"/>
              </a:p>
            </p:txBody>
          </p:sp>
        </mc:Choice>
        <mc:Fallback xmlns="">
          <p:sp>
            <p:nvSpPr>
              <p:cNvPr id="2" name="Datum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Fußzeilenplatzhalter 2"/>
              <p:cNvSpPr>
                <a:spLocks noGrp="1"/>
              </p:cNvSpPr>
              <p:nvPr>
                <p:ph type="ftr" sz="quarter" idx="3"/>
              </p:nvPr>
            </p:nvSpPr>
            <p:spPr/>
            <p:txBody>
              <a:bodyPr/>
              <a:lstStyle/>
              <a:p>
                <a:r>
                  <a:rPr lang="de-DE"/>
                  <a:t>Hazem Elsaid Ibrahim | PhD Dissertation</a:t>
                </a:r>
              </a:p>
            </p:txBody>
          </p:sp>
        </mc:Choice>
        <mc:Fallback xmlns="">
          <p:sp>
            <p:nvSpPr>
              <p:cNvPr id="3" name="Fußzeilen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3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600" dirty="0"/>
                  <a:t>Time-aware optimum frame length comparison</a:t>
                </a:r>
                <a:r>
                  <a:rPr lang="en-US" sz="1600" kern="0" dirty="0"/>
                  <a:t>:</a:t>
                </a:r>
              </a:p>
              <a:p>
                <a:pPr lvl="1"/>
                <a:r>
                  <a:rPr lang="en-US" sz="1400" kern="0" dirty="0"/>
                  <a:t>Number of tags </a:t>
                </a:r>
                <a14:m>
                  <m:oMath xmlns:m="http://schemas.openxmlformats.org/officeDocument/2006/math">
                    <m:r>
                      <a:rPr lang="en-US" sz="1400" b="0" i="1" kern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kern="0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sz="1400" i="1" kern="0" dirty="0">
                    <a:cs typeface="Calibri" panose="020F0502020204030204" pitchFamily="34" charset="0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/>
                  <a:t>: Slot duration constant</a:t>
                </a:r>
                <a:endParaRPr lang="en-US" sz="1400" i="1" kern="0" dirty="0"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𝑇𝐴</m:t>
                        </m:r>
                      </m:sub>
                    </m:sSub>
                  </m:oMath>
                </a14:m>
                <a:r>
                  <a:rPr lang="en-US" sz="1400" dirty="0"/>
                  <a:t>: Optimum time aware frame length </a:t>
                </a:r>
              </a:p>
              <a:p>
                <a:pPr lvl="1"/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lvl="1"/>
                <a:endParaRPr lang="en-US" sz="1600" kern="0" dirty="0"/>
              </a:p>
              <a:p>
                <a:pPr lvl="1"/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marL="360363" lvl="1" indent="0">
                  <a:buNone/>
                </a:pPr>
                <a:r>
                  <a:rPr lang="en-US" sz="1600" kern="0" dirty="0"/>
                  <a:t>	</a:t>
                </a:r>
              </a:p>
              <a:p>
                <a:pPr marL="0" indent="0">
                  <a:buNone/>
                </a:pPr>
                <a:endParaRPr lang="en-US" sz="1600" kern="0" dirty="0"/>
              </a:p>
              <a:p>
                <a:pPr lvl="2"/>
                <a:endParaRPr lang="en-US" sz="1600" kern="0" dirty="0"/>
              </a:p>
              <a:p>
                <a:pPr marL="180975" lvl="1" indent="0">
                  <a:buFont typeface="Wingdings" pitchFamily="2" charset="2"/>
                  <a:buNone/>
                </a:pPr>
                <a:r>
                  <a:rPr lang="en-US" kern="0" dirty="0"/>
                  <a:t>												</a:t>
                </a:r>
                <a:endParaRPr lang="en-US" sz="1600" kern="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5"/>
                <a:endParaRPr lang="en-US" sz="1600" i="1" kern="0" dirty="0">
                  <a:solidFill>
                    <a:schemeClr val="tx2">
                      <a:lumMod val="50000"/>
                    </a:schemeClr>
                  </a:solidFill>
                  <a:latin typeface="Cambria Math"/>
                </a:endParaRPr>
              </a:p>
              <a:p>
                <a:pPr lvl="5"/>
                <a:endParaRPr lang="en-US" kern="0" dirty="0"/>
              </a:p>
              <a:p>
                <a:pPr lvl="2"/>
                <a:endParaRPr lang="en-US" sz="1600" kern="0" dirty="0"/>
              </a:p>
              <a:p>
                <a:pPr lvl="3"/>
                <a:endParaRPr lang="en-US" sz="1600" kern="0" dirty="0"/>
              </a:p>
              <a:p>
                <a:pPr marL="683025" lvl="4"/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 xmlns="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  <a:blipFill>
                <a:blip r:embed="rId6"/>
                <a:stretch>
                  <a:fillRect l="-297" t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Diagramm 69">
            <a:extLst>
              <a:ext uri="{FF2B5EF4-FFF2-40B4-BE49-F238E27FC236}">
                <a16:creationId xmlns:a16="http://schemas.microsoft.com/office/drawing/2014/main" id="{1E5DE6DD-106F-A948-A36B-260C330A74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4476816"/>
              </p:ext>
            </p:extLst>
          </p:nvPr>
        </p:nvGraphicFramePr>
        <p:xfrm>
          <a:off x="466725" y="2492895"/>
          <a:ext cx="3927636" cy="3528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9" name="Diagramm 6">
            <a:extLst>
              <a:ext uri="{FF2B5EF4-FFF2-40B4-BE49-F238E27FC236}">
                <a16:creationId xmlns:a16="http://schemas.microsoft.com/office/drawing/2014/main" id="{1A7E399D-9F81-0649-8854-E83D2FC18F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2777193"/>
              </p:ext>
            </p:extLst>
          </p:nvPr>
        </p:nvGraphicFramePr>
        <p:xfrm>
          <a:off x="4538823" y="2492896"/>
          <a:ext cx="4105275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70079B25-9549-2241-A2FA-28CA887CF3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30" y="3146522"/>
            <a:ext cx="3837225" cy="28027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C2F8990-8234-7945-81D6-157D86BEF1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240" y="3180680"/>
            <a:ext cx="396044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594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Time-Aware System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18/03/2018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600" kern="0" dirty="0"/>
                  <a:t>Relative Percentages of the mean reading time reduction </a:t>
                </a:r>
              </a:p>
              <a:p>
                <a:pPr lvl="1"/>
                <a:r>
                  <a:rPr lang="en-US" sz="1600" kern="0" dirty="0"/>
                  <a:t>FSA with </a:t>
                </a:r>
                <a14:m>
                  <m:oMath xmlns:m="http://schemas.openxmlformats.org/officeDocument/2006/math">
                    <m:r>
                      <a:rPr lang="en-US" sz="1600" i="1" kern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kern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600" kern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1600" b="0" i="1" kern="0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en-US" sz="1600" kern="0" dirty="0"/>
              </a:p>
              <a:p>
                <a:pPr lvl="1"/>
                <a:endParaRPr lang="en-US" sz="1600" kern="0" dirty="0"/>
              </a:p>
              <a:p>
                <a:pPr marL="0" indent="0">
                  <a:buFont typeface="Wingdings" pitchFamily="2" charset="2"/>
                  <a:buNone/>
                </a:pPr>
                <a:r>
                  <a:rPr lang="en-US" sz="1600" kern="0" dirty="0"/>
                  <a:t>				</a:t>
                </a:r>
              </a:p>
              <a:p>
                <a:endParaRPr lang="en-US" sz="1600" kern="0" dirty="0"/>
              </a:p>
              <a:p>
                <a:pPr lvl="2"/>
                <a:endParaRPr lang="en-US" sz="1600" kern="0" dirty="0"/>
              </a:p>
              <a:p>
                <a:pPr marL="180975" lvl="1" indent="0">
                  <a:buFont typeface="Wingdings" pitchFamily="2" charset="2"/>
                  <a:buNone/>
                </a:pPr>
                <a:r>
                  <a:rPr lang="en-US" kern="0" dirty="0"/>
                  <a:t>												</a:t>
                </a:r>
                <a:endParaRPr lang="en-US" sz="1600" kern="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5"/>
                <a:endParaRPr lang="en-US" sz="1600" i="1" kern="0" dirty="0">
                  <a:solidFill>
                    <a:schemeClr val="tx2">
                      <a:lumMod val="50000"/>
                    </a:schemeClr>
                  </a:solidFill>
                  <a:latin typeface="Cambria Math"/>
                </a:endParaRPr>
              </a:p>
              <a:p>
                <a:pPr lvl="5"/>
                <a:endParaRPr lang="en-US" kern="0" dirty="0"/>
              </a:p>
              <a:p>
                <a:pPr lvl="2"/>
                <a:endParaRPr lang="en-US" sz="1600" kern="0" dirty="0"/>
              </a:p>
              <a:p>
                <a:pPr lvl="3"/>
                <a:endParaRPr lang="en-US" sz="1600" kern="0" dirty="0"/>
              </a:p>
              <a:p>
                <a:pPr marL="683025" lvl="4"/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  <a:blipFill>
                <a:blip r:embed="rId4"/>
                <a:stretch>
                  <a:fillRect l="-297" t="-2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E5F445B-2ACE-4B4A-9245-FE73B45DF1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134758"/>
            <a:ext cx="63119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72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Time and Collision Recovery Aware System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18/03/2018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1EDA3D46-8921-714C-A8A3-29DA9F5E6F08}"/>
              </a:ext>
            </a:extLst>
          </p:cNvPr>
          <p:cNvSpPr txBox="1">
            <a:spLocks/>
          </p:cNvSpPr>
          <p:nvPr/>
        </p:nvSpPr>
        <p:spPr>
          <a:xfrm>
            <a:off x="288000" y="1052736"/>
            <a:ext cx="8568000" cy="5184576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sz="1600" kern="0"/>
          </a:p>
          <a:p>
            <a:pPr lvl="1"/>
            <a:endParaRPr lang="en-US" sz="1600" kern="0"/>
          </a:p>
          <a:p>
            <a:pPr marL="361950" lvl="2" indent="0">
              <a:buFont typeface="Wingdings" pitchFamily="2" charset="2"/>
              <a:buNone/>
            </a:pPr>
            <a:endParaRPr lang="en-US" sz="1600" kern="0"/>
          </a:p>
          <a:p>
            <a:pPr marL="0" indent="0">
              <a:spcAft>
                <a:spcPct val="0"/>
              </a:spcAft>
              <a:buFont typeface="Wingdings" pitchFamily="2" charset="2"/>
              <a:buNone/>
            </a:pPr>
            <a:br>
              <a:rPr lang="en-US" sz="1600" kern="0"/>
            </a:br>
            <a:br>
              <a:rPr lang="en-US" sz="1600" kern="0"/>
            </a:br>
            <a:br>
              <a:rPr lang="en-US" sz="1600" kern="0"/>
            </a:br>
            <a:br>
              <a:rPr lang="en-US" sz="1600" kern="0"/>
            </a:br>
            <a:endParaRPr lang="en-US" sz="1600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platzhalter 6">
                <a:extLst>
                  <a:ext uri="{FF2B5EF4-FFF2-40B4-BE49-F238E27FC236}">
                    <a16:creationId xmlns:a16="http://schemas.microsoft.com/office/drawing/2014/main" id="{DA02AD6B-1A49-A744-94C2-9C2C23CCF1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98048"/>
                <a:ext cx="8568000" cy="5139264"/>
              </a:xfrm>
              <a:prstGeom prst="rect">
                <a:avLst/>
              </a:prstGeom>
            </p:spPr>
            <p:txBody>
              <a:bodyPr/>
              <a:lstStyle>
                <a:lvl1pPr marL="180975" indent="-180975" algn="l" defTabSz="180000" rtl="0" eaLnBrk="1" fontAlgn="base" hangingPunct="1">
                  <a:spcBef>
                    <a:spcPts val="200"/>
                  </a:spcBef>
                  <a:spcAft>
                    <a:spcPts val="600"/>
                  </a:spcAft>
                  <a:buFont typeface="Arial" pitchFamily="34" charset="0"/>
                  <a:buChar char="■"/>
                  <a:defRPr lang="de-DE" sz="1800" kern="1200" baseline="0" dirty="0" smtClean="0">
                    <a:solidFill>
                      <a:srgbClr val="001E64"/>
                    </a:solidFill>
                    <a:latin typeface="Calibri" panose="020F0502020204030204" pitchFamily="34" charset="0"/>
                    <a:ea typeface="+mn-ea"/>
                    <a:cs typeface="Arial" pitchFamily="34" charset="0"/>
                  </a:defRPr>
                </a:lvl1pPr>
                <a:lvl2pPr marL="361950" indent="-180975" algn="l" defTabSz="180000" rtl="0" eaLnBrk="1" fontAlgn="base" hangingPunct="1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□"/>
                  <a:defRPr lang="de-DE" sz="1800" kern="1200" baseline="0" dirty="0" smtClean="0">
                    <a:solidFill>
                      <a:srgbClr val="001E64"/>
                    </a:solidFill>
                    <a:latin typeface="Calibri" panose="020F0502020204030204" pitchFamily="34" charset="0"/>
                    <a:ea typeface="+mn-ea"/>
                    <a:cs typeface="Arial" pitchFamily="34" charset="0"/>
                  </a:defRPr>
                </a:lvl2pPr>
                <a:lvl3pPr marL="542925" indent="-180975" algn="l" defTabSz="180000" rtl="0" eaLnBrk="1" fontAlgn="base" hangingPunct="1">
                  <a:spcBef>
                    <a:spcPts val="0"/>
                  </a:spcBef>
                  <a:spcAft>
                    <a:spcPts val="600"/>
                  </a:spcAft>
                  <a:buClr>
                    <a:schemeClr val="tx2"/>
                  </a:buClr>
                  <a:buSzPct val="100000"/>
                  <a:buFont typeface="Wingdings" pitchFamily="2" charset="2"/>
                  <a:buChar char="§"/>
                  <a:defRPr lang="de-DE" sz="1800" kern="1200" baseline="0" dirty="0" smtClean="0">
                    <a:solidFill>
                      <a:srgbClr val="001E64"/>
                    </a:solidFill>
                    <a:latin typeface="Calibri" panose="020F0502020204030204" pitchFamily="34" charset="0"/>
                    <a:ea typeface="+mn-ea"/>
                    <a:cs typeface="Arial" pitchFamily="34" charset="0"/>
                  </a:defRPr>
                </a:lvl3pPr>
                <a:lvl4pPr marL="717550" indent="-177800" algn="l" defTabSz="176213" rtl="0" eaLnBrk="1" fontAlgn="base" hangingPunct="1">
                  <a:spcBef>
                    <a:spcPts val="0"/>
                  </a:spcBef>
                  <a:spcAft>
                    <a:spcPts val="600"/>
                  </a:spcAft>
                  <a:buClr>
                    <a:schemeClr val="tx2">
                      <a:lumMod val="75000"/>
                    </a:schemeClr>
                  </a:buClr>
                  <a:buFont typeface="Arial" pitchFamily="34" charset="0"/>
                  <a:buChar char="▫"/>
                  <a:tabLst>
                    <a:tab pos="542925" algn="l"/>
                  </a:tabLst>
                  <a:defRPr lang="de-DE" sz="1800" kern="1200" baseline="0" dirty="0" smtClean="0">
                    <a:solidFill>
                      <a:srgbClr val="001E64"/>
                    </a:solidFill>
                    <a:latin typeface="Calibri" panose="020F0502020204030204" pitchFamily="34" charset="0"/>
                    <a:ea typeface="+mn-ea"/>
                    <a:cs typeface="Arial" pitchFamily="34" charset="0"/>
                  </a:defRPr>
                </a:lvl4pPr>
                <a:lvl5pPr marL="864000" indent="0" algn="l" defTabSz="180000" rtl="0" eaLnBrk="1" fontAlgn="base" hangingPunct="1">
                  <a:spcBef>
                    <a:spcPts val="0"/>
                  </a:spcBef>
                  <a:spcAft>
                    <a:spcPts val="600"/>
                  </a:spcAft>
                  <a:buFont typeface="Symbol" pitchFamily="18" charset="2"/>
                  <a:buNone/>
                  <a:defRPr lang="en-US" sz="1800" kern="1200" baseline="0">
                    <a:solidFill>
                      <a:srgbClr val="001E64"/>
                    </a:solidFill>
                    <a:latin typeface="+mn-lt"/>
                    <a:ea typeface="+mn-ea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0" dirty="0"/>
                  <a:t>Reading efficiency:  </a:t>
                </a:r>
              </a:p>
              <a:p>
                <a:pPr marL="0" indent="0">
                  <a:buNone/>
                </a:pPr>
                <a:r>
                  <a:rPr lang="en-US" sz="1600" b="0" dirty="0">
                    <a:ea typeface="Cambria Math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EG" sz="1600" b="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𝜂</m:t>
                        </m:r>
                      </m:e>
                      <m:sub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𝑇𝐶𝑅</m:t>
                        </m:r>
                      </m:sub>
                    </m:sSub>
                    <m:r>
                      <a:rPr lang="ar-EG" sz="1600" b="0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ar-EG" sz="1600" b="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ar-EG" sz="1600" b="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ar-EG" sz="1600" b="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e>
                        </m:d>
                        <m:r>
                          <a:rPr lang="ar-EG" sz="1600" b="0" i="1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ar-EG" sz="1600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ar-EG" sz="1600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nary>
                          <m:naryPr>
                            <m:chr m:val="∑"/>
                            <m:ctrlPr>
                              <a:rPr lang="ar-EG" sz="1600" b="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b="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sz="1600" b="0" i="1">
                                <a:latin typeface="Cambria Math"/>
                                <a:ea typeface="Cambria Math"/>
                              </a:rPr>
                              <m:t>=2</m:t>
                            </m:r>
                          </m:sub>
                          <m:sup>
                            <m:r>
                              <a:rPr lang="en-US" sz="1600" b="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  <m:e>
                            <m:r>
                              <a:rPr lang="en-US" sz="1600" b="0" i="1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  <m:r>
                              <a:rPr lang="en-US" sz="1600" b="0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sz="1600" b="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sz="1600" b="0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ar-EG" sz="1600" b="0" i="1">
                            <a:latin typeface="Cambria Math"/>
                            <a:ea typeface="Cambria Math"/>
                          </a:rPr>
                          <m:t>1+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𝑃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(0)⋅</m:t>
                        </m:r>
                        <m:d>
                          <m:dPr>
                            <m:ctrlPr>
                              <a:rPr lang="ar-EG" sz="1600" b="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EG" sz="1600" b="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>
                                    <a:latin typeface="Cambria Math"/>
                                    <a:ea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600" b="0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ar-EG" sz="1600" b="0" i="1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e>
                        </m:d>
                      </m:den>
                    </m:f>
                  </m:oMath>
                </a14:m>
                <a:r>
                  <a:rPr lang="ar-EG" sz="1600" b="0" dirty="0"/>
                  <a:t>	</a:t>
                </a:r>
              </a:p>
              <a:p>
                <a:r>
                  <a:rPr lang="en-US" sz="1600" b="0" dirty="0"/>
                  <a:t>For optimum  frame length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1600" b="0" i="1" dirty="0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b="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dirty="0">
                                <a:latin typeface="Cambria Math"/>
                                <a:ea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de-DE" sz="1600" b="0" i="1" dirty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  <m:r>
                              <a:rPr lang="de-DE" sz="1600" b="0" i="1" dirty="0" smtClean="0">
                                <a:latin typeface="Cambria Math"/>
                                <a:ea typeface="Cambria Math"/>
                              </a:rPr>
                              <m:t>𝐶𝑅</m:t>
                            </m:r>
                          </m:sub>
                        </m:sSub>
                      </m:num>
                      <m:den>
                        <m:r>
                          <a:rPr lang="en-US" sz="1600" b="0" i="1" dirty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sz="1600" b="0" i="1" dirty="0">
                            <a:latin typeface="Cambria Math"/>
                            <a:ea typeface="Cambria Math"/>
                          </a:rPr>
                          <m:t>𝐿</m:t>
                        </m:r>
                      </m:den>
                    </m:f>
                    <m:r>
                      <a:rPr lang="de-DE" sz="1600" b="0" i="1" dirty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de-DE" sz="1600" b="0" dirty="0">
                  <a:ea typeface="Cambria Math"/>
                </a:endParaRPr>
              </a:p>
              <a:p>
                <a:r>
                  <a:rPr lang="en-US" sz="1600" b="0" dirty="0"/>
                  <a:t>The proposed final solution: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US" sz="1600" b="0" dirty="0"/>
              </a:p>
              <a:p>
                <a:pPr marL="0" indent="0">
                  <a:buFont typeface="Arial" pitchFamily="34" charset="0"/>
                  <a:buNone/>
                </a:pPr>
                <a:endParaRPr lang="en-US" sz="1600" b="0" dirty="0"/>
              </a:p>
              <a:p>
                <a:endParaRPr lang="en-US" sz="1600" b="0" dirty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600" b="0" dirty="0">
                    <a:latin typeface="+mn-lt"/>
                  </a:rPr>
                  <a:t>                                                                          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600" b="0" dirty="0"/>
                  <a:t>                                      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600" b="0" dirty="0"/>
                  <a:t>                                                       </a:t>
                </a:r>
              </a:p>
            </p:txBody>
          </p:sp>
        </mc:Choice>
        <mc:Fallback>
          <p:sp>
            <p:nvSpPr>
              <p:cNvPr id="19" name="Textplatzhalter 6">
                <a:extLst>
                  <a:ext uri="{FF2B5EF4-FFF2-40B4-BE49-F238E27FC236}">
                    <a16:creationId xmlns:a16="http://schemas.microsoft.com/office/drawing/2014/main" id="{DA02AD6B-1A49-A744-94C2-9C2C23CCF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98048"/>
                <a:ext cx="8568000" cy="5139264"/>
              </a:xfrm>
              <a:prstGeom prst="rect">
                <a:avLst/>
              </a:prstGeom>
              <a:blipFill>
                <a:blip r:embed="rId4"/>
                <a:stretch>
                  <a:fillRect l="-296" t="-2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hteck 10">
            <a:extLst>
              <a:ext uri="{FF2B5EF4-FFF2-40B4-BE49-F238E27FC236}">
                <a16:creationId xmlns:a16="http://schemas.microsoft.com/office/drawing/2014/main" id="{F2D80C02-60B6-1A46-8672-554B35BB5AED}"/>
              </a:ext>
            </a:extLst>
          </p:cNvPr>
          <p:cNvSpPr/>
          <p:nvPr/>
        </p:nvSpPr>
        <p:spPr>
          <a:xfrm>
            <a:off x="6108021" y="2564904"/>
            <a:ext cx="2592288" cy="7920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 Layer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hteck 11">
                <a:extLst>
                  <a:ext uri="{FF2B5EF4-FFF2-40B4-BE49-F238E27FC236}">
                    <a16:creationId xmlns:a16="http://schemas.microsoft.com/office/drawing/2014/main" id="{2B3A7435-8D19-6548-AA99-7A0A94C5547B}"/>
                  </a:ext>
                </a:extLst>
              </p:cNvPr>
              <p:cNvSpPr/>
              <p:nvPr/>
            </p:nvSpPr>
            <p:spPr>
              <a:xfrm>
                <a:off x="6084168" y="1340768"/>
                <a:ext cx="2592288" cy="7920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MAC Layer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𝑜𝑝𝑡</m:t>
                          </m:r>
                        </m:sub>
                      </m:sSub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200" b="0" i="1" dirty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pt-B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𝛼</m:t>
                      </m:r>
                      <m:r>
                        <m:rPr>
                          <m:nor/>
                        </m:rPr>
                        <a:rPr lang="en-US" sz="1200" b="0" i="1" dirty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𝑛</m:t>
                      </m:r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200" b="0" i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21" name="Rechteck 11">
                <a:extLst>
                  <a:ext uri="{FF2B5EF4-FFF2-40B4-BE49-F238E27FC236}">
                    <a16:creationId xmlns:a16="http://schemas.microsoft.com/office/drawing/2014/main" id="{2B3A7435-8D19-6548-AA99-7A0A94C554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1340768"/>
                <a:ext cx="2592288" cy="7920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Pfeil nach unten 12">
            <a:extLst>
              <a:ext uri="{FF2B5EF4-FFF2-40B4-BE49-F238E27FC236}">
                <a16:creationId xmlns:a16="http://schemas.microsoft.com/office/drawing/2014/main" id="{CE832FB0-0EBC-5342-A081-B951C6194369}"/>
              </a:ext>
            </a:extLst>
          </p:cNvPr>
          <p:cNvSpPr/>
          <p:nvPr/>
        </p:nvSpPr>
        <p:spPr>
          <a:xfrm rot="10800000">
            <a:off x="7260149" y="2132856"/>
            <a:ext cx="180020" cy="43204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feld 13">
                <a:extLst>
                  <a:ext uri="{FF2B5EF4-FFF2-40B4-BE49-F238E27FC236}">
                    <a16:creationId xmlns:a16="http://schemas.microsoft.com/office/drawing/2014/main" id="{C4D591FA-6A39-BF4C-ADB2-B968C5D1FD6E}"/>
                  </a:ext>
                </a:extLst>
              </p:cNvPr>
              <p:cNvSpPr txBox="1"/>
              <p:nvPr/>
            </p:nvSpPr>
            <p:spPr>
              <a:xfrm>
                <a:off x="7596336" y="2204864"/>
                <a:ext cx="833305" cy="338554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600" b="0" i="1" dirty="0">
                    <a:solidFill>
                      <a:srgbClr val="C00000"/>
                    </a:solidFill>
                    <a:latin typeface="Cambria Math"/>
                    <a:cs typeface="+mn-cs"/>
                  </a:rPr>
                  <a:t>,</a:t>
                </a:r>
                <a:r>
                  <a:rPr lang="pt-BR" sz="1600" b="0" i="1" dirty="0">
                    <a:solidFill>
                      <a:srgbClr val="C00000"/>
                    </a:solidFill>
                    <a:latin typeface="Cambria Math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𝑘</m:t>
                        </m:r>
                      </m:sub>
                    </m:sSub>
                    <m:r>
                      <a:rPr lang="de-DE" sz="1600" b="0" i="1">
                        <a:solidFill>
                          <a:srgbClr val="C00000"/>
                        </a:solidFill>
                        <a:latin typeface="Cambria Math"/>
                        <a:cs typeface="+mn-cs"/>
                      </a:rPr>
                      <m:t>, </m:t>
                    </m:r>
                    <m:r>
                      <a:rPr lang="pt-BR" sz="1600" b="0" i="1">
                        <a:solidFill>
                          <a:srgbClr val="C00000"/>
                        </a:solidFill>
                        <a:latin typeface="Cambria Math"/>
                        <a:cs typeface="+mn-cs"/>
                      </a:rPr>
                      <m:t>𝛼</m:t>
                    </m:r>
                  </m:oMath>
                </a14:m>
                <a:endParaRPr lang="de-DE" sz="1600" b="0" i="1" dirty="0">
                  <a:solidFill>
                    <a:srgbClr val="C00000"/>
                  </a:solidFill>
                  <a:latin typeface="Cambria Math"/>
                  <a:cs typeface="+mn-cs"/>
                </a:endParaRPr>
              </a:p>
            </p:txBody>
          </p:sp>
        </mc:Choice>
        <mc:Fallback>
          <p:sp>
            <p:nvSpPr>
              <p:cNvPr id="23" name="Textfeld 13">
                <a:extLst>
                  <a:ext uri="{FF2B5EF4-FFF2-40B4-BE49-F238E27FC236}">
                    <a16:creationId xmlns:a16="http://schemas.microsoft.com/office/drawing/2014/main" id="{C4D591FA-6A39-BF4C-ADB2-B968C5D1F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2204864"/>
                <a:ext cx="833305" cy="338554"/>
              </a:xfrm>
              <a:prstGeom prst="rect">
                <a:avLst/>
              </a:prstGeom>
              <a:blipFill>
                <a:blip r:embed="rId6"/>
                <a:stretch>
                  <a:fillRect t="-3704" b="-185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Abgerundetes Rechteck 15">
                <a:extLst>
                  <a:ext uri="{FF2B5EF4-FFF2-40B4-BE49-F238E27FC236}">
                    <a16:creationId xmlns:a16="http://schemas.microsoft.com/office/drawing/2014/main" id="{D0E46537-A72A-984E-89F1-7AD1DC3FC7BF}"/>
                  </a:ext>
                </a:extLst>
              </p:cNvPr>
              <p:cNvSpPr/>
              <p:nvPr/>
            </p:nvSpPr>
            <p:spPr>
              <a:xfrm>
                <a:off x="683568" y="3212976"/>
                <a:ext cx="4896544" cy="864096"/>
              </a:xfrm>
              <a:prstGeom prst="roundRect">
                <a:avLst/>
              </a:prstGeom>
              <a:solidFill>
                <a:srgbClr val="FFFF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𝐶𝑅</m:t>
                          </m:r>
                        </m:sub>
                      </m:sSub>
                      <m:r>
                        <a:rPr lang="de-DE" sz="1400" b="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1−</m:t>
                              </m:r>
                              <m: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</m:d>
                          <m: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de-DE" sz="14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sz="1400" b="0" i="1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400" b="0" i="1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1−</m:t>
                                      </m:r>
                                      <m:r>
                                        <a:rPr lang="de-DE" sz="1400" b="0" i="1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de-DE" sz="14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de-DE" sz="14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4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sz="1400" b="0" i="1" smtClean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400" b="0" i="1" smtClean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de-DE" sz="1400" b="0" i="1" smtClean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ctrlP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</m:d>
                              <m: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de-DE" sz="1400" b="0" i="1" smtClean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400" b="0" i="1" smtClean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de-DE" sz="1400" b="0" i="1" smtClean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e>
                      </m:d>
                    </m:oMath>
                  </m:oMathPara>
                </a14:m>
                <a:endParaRPr lang="en-US" sz="1400" b="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4" name="Abgerundetes Rechteck 15">
                <a:extLst>
                  <a:ext uri="{FF2B5EF4-FFF2-40B4-BE49-F238E27FC236}">
                    <a16:creationId xmlns:a16="http://schemas.microsoft.com/office/drawing/2014/main" id="{D0E46537-A72A-984E-89F1-7AD1DC3FC7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212976"/>
                <a:ext cx="4896544" cy="864096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687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Time and Collision Recovery Aware System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Datumsplatzhalter 1"/>
              <p:cNvSpPr>
                <a:spLocks noGrp="1"/>
              </p:cNvSpPr>
              <p:nvPr>
                <p:ph type="dt" sz="half" idx="2"/>
              </p:nvPr>
            </p:nvSpPr>
            <p:spPr/>
            <p:txBody>
              <a:bodyPr/>
              <a:lstStyle/>
              <a:p>
                <a:fld id="{B6D6825A-82F5-3A4F-9E8F-D3A513A73C6B}" type="datetime3">
                  <a:rPr lang="de-DE" smtClean="0"/>
                  <a:t>18/03/2018</a:t>
                </a:fld>
                <a:endParaRPr lang="de-DE"/>
              </a:p>
            </p:txBody>
          </p:sp>
        </mc:Choice>
        <mc:Fallback xmlns="">
          <p:sp>
            <p:nvSpPr>
              <p:cNvPr id="2" name="Datum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Fußzeilenplatzhalter 2"/>
              <p:cNvSpPr>
                <a:spLocks noGrp="1"/>
              </p:cNvSpPr>
              <p:nvPr>
                <p:ph type="ftr" sz="quarter" idx="3"/>
              </p:nvPr>
            </p:nvSpPr>
            <p:spPr/>
            <p:txBody>
              <a:bodyPr/>
              <a:lstStyle/>
              <a:p>
                <a:r>
                  <a:rPr lang="de-DE"/>
                  <a:t>Hazem Elsaid Ibrahim | PhD Dissertation</a:t>
                </a:r>
              </a:p>
            </p:txBody>
          </p:sp>
        </mc:Choice>
        <mc:Fallback xmlns="">
          <p:sp>
            <p:nvSpPr>
              <p:cNvPr id="3" name="Fußzeilen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3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600" dirty="0"/>
                  <a:t>Time-aware optimum frame length comparison</a:t>
                </a:r>
                <a:r>
                  <a:rPr lang="en-US" sz="1600" kern="0" dirty="0"/>
                  <a:t>:</a:t>
                </a:r>
              </a:p>
              <a:p>
                <a:pPr lvl="1"/>
                <a:r>
                  <a:rPr lang="en-US" sz="1400" kern="0" dirty="0"/>
                  <a:t>Number of tags </a:t>
                </a:r>
                <a14:m>
                  <m:oMath xmlns:m="http://schemas.openxmlformats.org/officeDocument/2006/math">
                    <m:r>
                      <a:rPr lang="en-US" sz="1400" b="0" i="1" kern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kern="0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sz="1400" i="1" kern="0" dirty="0">
                    <a:cs typeface="Calibri" panose="020F0502020204030204" pitchFamily="34" charset="0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/>
                  <a:t>: Slot duration constant</a:t>
                </a:r>
                <a:endParaRPr lang="en-US" sz="1400" i="1" kern="0" dirty="0"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de-DE" sz="1400" b="0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400" dirty="0"/>
                  <a:t>: Optimum time and collision recovery aware frame length </a:t>
                </a:r>
              </a:p>
              <a:p>
                <a:pPr lvl="1"/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lvl="1"/>
                <a:endParaRPr lang="en-US" sz="1600" kern="0" dirty="0"/>
              </a:p>
              <a:p>
                <a:pPr lvl="1"/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marL="360363" lvl="1" indent="0">
                  <a:buNone/>
                </a:pPr>
                <a:r>
                  <a:rPr lang="en-US" sz="1600" kern="0" dirty="0"/>
                  <a:t>	</a:t>
                </a:r>
              </a:p>
              <a:p>
                <a:pPr marL="0" indent="0">
                  <a:buNone/>
                </a:pPr>
                <a:endParaRPr lang="en-US" sz="1600" kern="0" dirty="0"/>
              </a:p>
              <a:p>
                <a:pPr lvl="2"/>
                <a:endParaRPr lang="en-US" sz="1600" kern="0" dirty="0"/>
              </a:p>
              <a:p>
                <a:pPr marL="180975" lvl="1" indent="0">
                  <a:buFont typeface="Wingdings" pitchFamily="2" charset="2"/>
                  <a:buNone/>
                </a:pPr>
                <a:r>
                  <a:rPr lang="en-US" kern="0" dirty="0"/>
                  <a:t>												</a:t>
                </a:r>
                <a:endParaRPr lang="en-US" sz="1600" kern="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5"/>
                <a:endParaRPr lang="en-US" sz="1600" i="1" kern="0" dirty="0">
                  <a:solidFill>
                    <a:schemeClr val="tx2">
                      <a:lumMod val="50000"/>
                    </a:schemeClr>
                  </a:solidFill>
                  <a:latin typeface="Cambria Math"/>
                </a:endParaRPr>
              </a:p>
              <a:p>
                <a:pPr lvl="5"/>
                <a:endParaRPr lang="en-US" kern="0" dirty="0"/>
              </a:p>
              <a:p>
                <a:pPr lvl="2"/>
                <a:endParaRPr lang="en-US" sz="1600" kern="0" dirty="0"/>
              </a:p>
              <a:p>
                <a:pPr lvl="3"/>
                <a:endParaRPr lang="en-US" sz="1600" kern="0" dirty="0"/>
              </a:p>
              <a:p>
                <a:pPr marL="683025" lvl="4"/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  <a:blipFill>
                <a:blip r:embed="rId6"/>
                <a:stretch>
                  <a:fillRect l="-297" t="-2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Diagramm 69">
            <a:extLst>
              <a:ext uri="{FF2B5EF4-FFF2-40B4-BE49-F238E27FC236}">
                <a16:creationId xmlns:a16="http://schemas.microsoft.com/office/drawing/2014/main" id="{1E5DE6DD-106F-A948-A36B-260C330A74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0239645"/>
              </p:ext>
            </p:extLst>
          </p:nvPr>
        </p:nvGraphicFramePr>
        <p:xfrm>
          <a:off x="466725" y="2492895"/>
          <a:ext cx="3927636" cy="3528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9" name="Diagramm 6">
            <a:extLst>
              <a:ext uri="{FF2B5EF4-FFF2-40B4-BE49-F238E27FC236}">
                <a16:creationId xmlns:a16="http://schemas.microsoft.com/office/drawing/2014/main" id="{1A7E399D-9F81-0649-8854-E83D2FC18F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5753590"/>
              </p:ext>
            </p:extLst>
          </p:nvPr>
        </p:nvGraphicFramePr>
        <p:xfrm>
          <a:off x="4538823" y="2492896"/>
          <a:ext cx="4105275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AB6087F-CA5E-D94C-92C2-1C487DED42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29" y="3140968"/>
            <a:ext cx="3863628" cy="2840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392EF9-69BB-1E45-8E86-141194CABC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086" y="3140968"/>
            <a:ext cx="4035556" cy="284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21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Motivation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18/03/2018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12" name="Picture Placeholder 4">
            <a:extLst>
              <a:ext uri="{FF2B5EF4-FFF2-40B4-BE49-F238E27FC236}">
                <a16:creationId xmlns:a16="http://schemas.microsoft.com/office/drawing/2014/main" id="{A50460BD-5C68-0344-B061-325EE184D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4504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Time and Collision Recovery Aware System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18/03/2018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600" kern="0" dirty="0"/>
                  <a:t>Relative Percentages of the mean reading time reduction </a:t>
                </a:r>
              </a:p>
              <a:p>
                <a:pPr lvl="1"/>
                <a:r>
                  <a:rPr lang="en-US" sz="1600" kern="0" dirty="0"/>
                  <a:t>FSA with </a:t>
                </a:r>
                <a14:m>
                  <m:oMath xmlns:m="http://schemas.openxmlformats.org/officeDocument/2006/math">
                    <m:r>
                      <a:rPr lang="en-US" sz="1600" i="1" kern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kern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600" kern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1600" b="0" i="1" kern="0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en-US" sz="1600" kern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e-DE" sz="16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</m:t>
                    </m:r>
                  </m:oMath>
                </a14:m>
                <a:endParaRPr lang="en-US" sz="1600" kern="0" dirty="0"/>
              </a:p>
              <a:p>
                <a:pPr lvl="1"/>
                <a:endParaRPr lang="en-US" sz="1600" kern="0" dirty="0"/>
              </a:p>
              <a:p>
                <a:pPr lvl="1"/>
                <a:endParaRPr lang="en-US" sz="1600" kern="0" dirty="0"/>
              </a:p>
              <a:p>
                <a:pPr marL="0" indent="0">
                  <a:buFont typeface="Wingdings" pitchFamily="2" charset="2"/>
                  <a:buNone/>
                </a:pPr>
                <a:r>
                  <a:rPr lang="en-US" sz="1600" kern="0" dirty="0"/>
                  <a:t>				</a:t>
                </a:r>
              </a:p>
              <a:p>
                <a:endParaRPr lang="en-US" sz="1600" kern="0" dirty="0"/>
              </a:p>
              <a:p>
                <a:pPr lvl="2"/>
                <a:endParaRPr lang="en-US" sz="1600" kern="0" dirty="0"/>
              </a:p>
              <a:p>
                <a:pPr marL="180975" lvl="1" indent="0">
                  <a:buFont typeface="Wingdings" pitchFamily="2" charset="2"/>
                  <a:buNone/>
                </a:pPr>
                <a:r>
                  <a:rPr lang="en-US" kern="0" dirty="0"/>
                  <a:t>												</a:t>
                </a:r>
                <a:endParaRPr lang="en-US" sz="1600" kern="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5"/>
                <a:endParaRPr lang="en-US" sz="1600" i="1" kern="0" dirty="0">
                  <a:solidFill>
                    <a:schemeClr val="tx2">
                      <a:lumMod val="50000"/>
                    </a:schemeClr>
                  </a:solidFill>
                  <a:latin typeface="Cambria Math"/>
                </a:endParaRPr>
              </a:p>
              <a:p>
                <a:pPr lvl="5"/>
                <a:endParaRPr lang="en-US" kern="0" dirty="0"/>
              </a:p>
              <a:p>
                <a:pPr lvl="2"/>
                <a:endParaRPr lang="en-US" sz="1600" kern="0" dirty="0"/>
              </a:p>
              <a:p>
                <a:pPr lvl="3"/>
                <a:endParaRPr lang="en-US" sz="1600" kern="0" dirty="0"/>
              </a:p>
              <a:p>
                <a:pPr marL="683025" lvl="4"/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  <a:blipFill>
                <a:blip r:embed="rId4"/>
                <a:stretch>
                  <a:fillRect l="-297" t="-2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753C4F2-8ED2-F249-98E5-061370FCF9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572" y="3373743"/>
            <a:ext cx="63119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7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Multiple Collision Recovery Coefficients  Aware System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18/03/2018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1EDA3D46-8921-714C-A8A3-29DA9F5E6F08}"/>
              </a:ext>
            </a:extLst>
          </p:cNvPr>
          <p:cNvSpPr txBox="1">
            <a:spLocks/>
          </p:cNvSpPr>
          <p:nvPr/>
        </p:nvSpPr>
        <p:spPr>
          <a:xfrm>
            <a:off x="288000" y="1052736"/>
            <a:ext cx="8568000" cy="5184576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sz="1600" kern="0"/>
          </a:p>
          <a:p>
            <a:pPr lvl="1"/>
            <a:endParaRPr lang="en-US" sz="1600" kern="0"/>
          </a:p>
          <a:p>
            <a:pPr marL="361950" lvl="2" indent="0">
              <a:buFont typeface="Wingdings" pitchFamily="2" charset="2"/>
              <a:buNone/>
            </a:pPr>
            <a:endParaRPr lang="en-US" sz="1600" kern="0"/>
          </a:p>
          <a:p>
            <a:pPr marL="0" indent="0">
              <a:spcAft>
                <a:spcPct val="0"/>
              </a:spcAft>
              <a:buFont typeface="Wingdings" pitchFamily="2" charset="2"/>
              <a:buNone/>
            </a:pPr>
            <a:br>
              <a:rPr lang="en-US" sz="1600" kern="0"/>
            </a:br>
            <a:br>
              <a:rPr lang="en-US" sz="1600" kern="0"/>
            </a:br>
            <a:br>
              <a:rPr lang="en-US" sz="1600" kern="0"/>
            </a:br>
            <a:br>
              <a:rPr lang="en-US" sz="1600" kern="0"/>
            </a:br>
            <a:endParaRPr lang="en-US" sz="1600" kern="0" dirty="0"/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8B574945-A9E8-BF4C-A8BE-21A1825A6758}"/>
              </a:ext>
            </a:extLst>
          </p:cNvPr>
          <p:cNvSpPr txBox="1">
            <a:spLocks/>
          </p:cNvSpPr>
          <p:nvPr/>
        </p:nvSpPr>
        <p:spPr>
          <a:xfrm>
            <a:off x="288000" y="1052736"/>
            <a:ext cx="8568000" cy="5184576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sz="1600" kern="0"/>
          </a:p>
          <a:p>
            <a:pPr lvl="1"/>
            <a:endParaRPr lang="en-US" sz="1600" kern="0"/>
          </a:p>
          <a:p>
            <a:pPr marL="361950" lvl="2" indent="0">
              <a:buFont typeface="Wingdings" pitchFamily="2" charset="2"/>
              <a:buNone/>
            </a:pPr>
            <a:endParaRPr lang="en-US" sz="1600" kern="0"/>
          </a:p>
          <a:p>
            <a:pPr marL="0" indent="0">
              <a:spcAft>
                <a:spcPct val="0"/>
              </a:spcAft>
              <a:buFont typeface="Wingdings" pitchFamily="2" charset="2"/>
              <a:buNone/>
            </a:pPr>
            <a:br>
              <a:rPr lang="en-US" sz="1600" kern="0"/>
            </a:br>
            <a:br>
              <a:rPr lang="en-US" sz="1600" kern="0"/>
            </a:br>
            <a:br>
              <a:rPr lang="en-US" sz="1600" kern="0"/>
            </a:br>
            <a:br>
              <a:rPr lang="en-US" sz="1600" kern="0"/>
            </a:br>
            <a:endParaRPr lang="en-US" sz="1600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platzhalter 6">
                <a:extLst>
                  <a:ext uri="{FF2B5EF4-FFF2-40B4-BE49-F238E27FC236}">
                    <a16:creationId xmlns:a16="http://schemas.microsoft.com/office/drawing/2014/main" id="{10695E42-3E8B-CD4A-8C18-7922F15611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98048"/>
                <a:ext cx="8568000" cy="5139264"/>
              </a:xfrm>
              <a:prstGeom prst="rect">
                <a:avLst/>
              </a:prstGeom>
            </p:spPr>
            <p:txBody>
              <a:bodyPr/>
              <a:lstStyle>
                <a:lvl1pPr marL="180975" indent="-180975" algn="l" defTabSz="180000" rtl="0" eaLnBrk="1" fontAlgn="base" hangingPunct="1">
                  <a:spcBef>
                    <a:spcPts val="200"/>
                  </a:spcBef>
                  <a:spcAft>
                    <a:spcPts val="600"/>
                  </a:spcAft>
                  <a:buFont typeface="Arial" pitchFamily="34" charset="0"/>
                  <a:buChar char="■"/>
                  <a:defRPr lang="de-DE" sz="1800" kern="1200" baseline="0" dirty="0" smtClean="0">
                    <a:solidFill>
                      <a:srgbClr val="001E64"/>
                    </a:solidFill>
                    <a:latin typeface="Calibri" panose="020F0502020204030204" pitchFamily="34" charset="0"/>
                    <a:ea typeface="+mn-ea"/>
                    <a:cs typeface="Arial" pitchFamily="34" charset="0"/>
                  </a:defRPr>
                </a:lvl1pPr>
                <a:lvl2pPr marL="361950" indent="-180975" algn="l" defTabSz="180000" rtl="0" eaLnBrk="1" fontAlgn="base" hangingPunct="1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□"/>
                  <a:defRPr lang="de-DE" sz="1800" kern="1200" baseline="0" dirty="0" smtClean="0">
                    <a:solidFill>
                      <a:srgbClr val="001E64"/>
                    </a:solidFill>
                    <a:latin typeface="Calibri" panose="020F0502020204030204" pitchFamily="34" charset="0"/>
                    <a:ea typeface="+mn-ea"/>
                    <a:cs typeface="Arial" pitchFamily="34" charset="0"/>
                  </a:defRPr>
                </a:lvl2pPr>
                <a:lvl3pPr marL="542925" indent="-180975" algn="l" defTabSz="180000" rtl="0" eaLnBrk="1" fontAlgn="base" hangingPunct="1">
                  <a:spcBef>
                    <a:spcPts val="0"/>
                  </a:spcBef>
                  <a:spcAft>
                    <a:spcPts val="600"/>
                  </a:spcAft>
                  <a:buClr>
                    <a:schemeClr val="tx2"/>
                  </a:buClr>
                  <a:buSzPct val="100000"/>
                  <a:buFont typeface="Wingdings" pitchFamily="2" charset="2"/>
                  <a:buChar char="§"/>
                  <a:defRPr lang="de-DE" sz="1800" kern="1200" baseline="0" dirty="0" smtClean="0">
                    <a:solidFill>
                      <a:srgbClr val="001E64"/>
                    </a:solidFill>
                    <a:latin typeface="Calibri" panose="020F0502020204030204" pitchFamily="34" charset="0"/>
                    <a:ea typeface="+mn-ea"/>
                    <a:cs typeface="Arial" pitchFamily="34" charset="0"/>
                  </a:defRPr>
                </a:lvl3pPr>
                <a:lvl4pPr marL="717550" indent="-177800" algn="l" defTabSz="176213" rtl="0" eaLnBrk="1" fontAlgn="base" hangingPunct="1">
                  <a:spcBef>
                    <a:spcPts val="0"/>
                  </a:spcBef>
                  <a:spcAft>
                    <a:spcPts val="600"/>
                  </a:spcAft>
                  <a:buClr>
                    <a:schemeClr val="tx2">
                      <a:lumMod val="75000"/>
                    </a:schemeClr>
                  </a:buClr>
                  <a:buFont typeface="Arial" pitchFamily="34" charset="0"/>
                  <a:buChar char="▫"/>
                  <a:tabLst>
                    <a:tab pos="542925" algn="l"/>
                  </a:tabLst>
                  <a:defRPr lang="de-DE" sz="1800" kern="1200" baseline="0" dirty="0" smtClean="0">
                    <a:solidFill>
                      <a:srgbClr val="001E64"/>
                    </a:solidFill>
                    <a:latin typeface="Calibri" panose="020F0502020204030204" pitchFamily="34" charset="0"/>
                    <a:ea typeface="+mn-ea"/>
                    <a:cs typeface="Arial" pitchFamily="34" charset="0"/>
                  </a:defRPr>
                </a:lvl4pPr>
                <a:lvl5pPr marL="864000" indent="0" algn="l" defTabSz="180000" rtl="0" eaLnBrk="1" fontAlgn="base" hangingPunct="1">
                  <a:spcBef>
                    <a:spcPts val="0"/>
                  </a:spcBef>
                  <a:spcAft>
                    <a:spcPts val="600"/>
                  </a:spcAft>
                  <a:buFont typeface="Symbol" pitchFamily="18" charset="2"/>
                  <a:buNone/>
                  <a:defRPr lang="en-US" sz="1800" kern="1200" baseline="0">
                    <a:solidFill>
                      <a:srgbClr val="001E64"/>
                    </a:solidFill>
                    <a:latin typeface="+mn-lt"/>
                    <a:ea typeface="+mn-ea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0" dirty="0"/>
                  <a:t>Reading efficiency:  </a:t>
                </a:r>
              </a:p>
              <a:p>
                <a:pPr marL="0" indent="0">
                  <a:buNone/>
                </a:pPr>
                <a:r>
                  <a:rPr lang="en-US" sz="1600" b="0" dirty="0">
                    <a:ea typeface="Cambria Math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EG" sz="1600" b="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𝜂</m:t>
                        </m:r>
                      </m:e>
                      <m:sub>
                        <m:r>
                          <a:rPr lang="de-DE" sz="1600" b="0" i="1" smtClean="0">
                            <a:latin typeface="Cambria Math"/>
                            <a:ea typeface="Cambria Math"/>
                          </a:rPr>
                          <m:t>𝑀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𝐶𝑅</m:t>
                        </m:r>
                      </m:sub>
                    </m:sSub>
                    <m:r>
                      <a:rPr lang="ar-EG" sz="1600" b="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600" b="0" i="1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ar-EG" sz="1600" b="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ar-EG" sz="1600" b="0" i="1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  <m:r>
                      <a:rPr lang="ar-EG" sz="1600" b="0" i="1">
                        <a:latin typeface="Cambria Math"/>
                        <a:ea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ar-EG" sz="1600" b="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=2</m:t>
                        </m:r>
                      </m:sub>
                      <m:sup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ar-EG" sz="1600" b="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ar-EG" sz="1600" b="0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𝑃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de-DE" sz="1600" b="0" dirty="0">
                  <a:ea typeface="Cambria Math"/>
                </a:endParaRPr>
              </a:p>
              <a:p>
                <a:pPr lvl="1"/>
                <a:r>
                  <a:rPr lang="de-DE" sz="1600" b="0" dirty="0">
                    <a:latin typeface="Cambria Math"/>
                    <a:ea typeface="Cambria Math"/>
                  </a:rPr>
                  <a:t>96</a:t>
                </a:r>
                <a:r>
                  <a:rPr lang="en-US" sz="1600" b="0" dirty="0">
                    <a:latin typeface="Cambria Math"/>
                    <a:ea typeface="Cambria Math"/>
                  </a:rPr>
                  <a:t>% from collided slot is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600" b="0" i="1" dirty="0">
                            <a:latin typeface="Cambria Math"/>
                            <a:ea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ar-EG" sz="1600" b="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de-DE" sz="1600" b="0" i="1" dirty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</m:d>
                        <m:r>
                          <a:rPr lang="de-DE" sz="1600" b="0" i="1" dirty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1600" b="0" i="1" dirty="0">
                            <a:latin typeface="Cambria Math"/>
                            <a:ea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ar-EG" sz="1600" b="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de-DE" sz="1600" b="0" i="1" dirty="0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e>
                        </m:d>
                        <m:r>
                          <a:rPr lang="de-DE" sz="1600" b="0" i="1" dirty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1600" b="0" i="1" dirty="0">
                            <a:latin typeface="Cambria Math"/>
                            <a:ea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ar-EG" sz="1600" b="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de-DE" sz="1600" b="0" i="1" dirty="0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e>
                        </m:d>
                      </m:e>
                    </m:d>
                  </m:oMath>
                </a14:m>
                <a:endParaRPr lang="de-DE" sz="1600" b="0" dirty="0">
                  <a:latin typeface="Cambria Math"/>
                  <a:ea typeface="Cambria Math"/>
                </a:endParaRPr>
              </a:p>
              <a:p>
                <a:endParaRPr lang="de-DE" sz="1600" b="0" i="1" dirty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EG" sz="1600" b="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𝜂</m:t>
                        </m:r>
                      </m:e>
                      <m:sub>
                        <m:r>
                          <a:rPr lang="de-DE" sz="1600" b="0" i="1">
                            <a:latin typeface="Cambria Math"/>
                            <a:ea typeface="Cambria Math"/>
                          </a:rPr>
                          <m:t>𝑀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𝐶𝑅</m:t>
                        </m:r>
                      </m:sub>
                    </m:sSub>
                    <m:r>
                      <a:rPr lang="ar-EG" sz="1600" b="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600" b="0" i="1" dirty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ar-EG" sz="1600" b="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ar-EG" sz="1600" b="0" i="1" dirty="0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  <m:r>
                      <a:rPr lang="ar-EG" sz="1600" b="0" i="1" dirty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sz="1600" b="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ar-EG" sz="1600" b="0" i="1" dirty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de-DE" sz="1600" b="0" i="1" dirty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ar-EG" sz="1600" b="0" i="1" dirty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600" b="0" i="1" dirty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sz="1600" b="0" i="1" dirty="0">
                        <a:latin typeface="Cambria Math"/>
                        <a:ea typeface="Cambria Math"/>
                      </a:rPr>
                      <m:t>(2)</m:t>
                    </m:r>
                  </m:oMath>
                </a14:m>
                <a:r>
                  <a:rPr lang="de-DE" sz="1600" b="0" dirty="0">
                    <a:latin typeface="Cambria Math"/>
                    <a:ea typeface="Cambria Math"/>
                  </a:rPr>
                  <a:t>+</a:t>
                </a:r>
                <a:r>
                  <a:rPr lang="de-DE" sz="1600" b="0" i="1" dirty="0"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ar-EG" sz="1600" b="0" i="1" dirty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de-DE" sz="1600" b="0" i="1" dirty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r>
                      <a:rPr lang="ar-EG" sz="1600" b="0" i="1" dirty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600" b="0" i="1" dirty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sz="1600" b="0" i="1" dirty="0">
                        <a:latin typeface="Cambria Math"/>
                        <a:ea typeface="Cambria Math"/>
                      </a:rPr>
                      <m:t>(3)</m:t>
                    </m:r>
                  </m:oMath>
                </a14:m>
                <a:r>
                  <a:rPr lang="de-DE" sz="1600" b="0" dirty="0">
                    <a:latin typeface="Cambria Math"/>
                    <a:ea typeface="Cambria Math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e-DE" sz="1600" b="0" i="1" dirty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ar-EG" sz="1600" b="0" i="1" dirty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de-DE" sz="1600" b="0" i="1" dirty="0">
                            <a:latin typeface="Cambria Math"/>
                            <a:ea typeface="Cambria Math"/>
                          </a:rPr>
                          <m:t>4</m:t>
                        </m:r>
                      </m:sub>
                    </m:sSub>
                    <m:r>
                      <a:rPr lang="ar-EG" sz="1600" b="0" i="1" dirty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600" b="0" i="1" dirty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sz="1600" b="0" i="1" dirty="0">
                        <a:latin typeface="Cambria Math"/>
                        <a:ea typeface="Cambria Math"/>
                      </a:rPr>
                      <m:t>(4) </m:t>
                    </m:r>
                  </m:oMath>
                </a14:m>
                <a:r>
                  <a:rPr lang="ar-EG" sz="1600" b="0" i="1" dirty="0">
                    <a:latin typeface="Cambria Math"/>
                    <a:ea typeface="Cambria Math"/>
                  </a:rPr>
                  <a:t>	</a:t>
                </a:r>
              </a:p>
              <a:p>
                <a:endParaRPr lang="en-US" sz="1600" b="0" dirty="0"/>
              </a:p>
              <a:p>
                <a:r>
                  <a:rPr lang="en-US" sz="1600" b="0" dirty="0"/>
                  <a:t>For optimum  frame length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1600" b="0" i="1" dirty="0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b="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/>
                                <a:ea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de-DE" sz="1600" b="0" i="1" dirty="0" smtClean="0">
                                <a:latin typeface="Cambria Math"/>
                                <a:ea typeface="Cambria Math"/>
                              </a:rPr>
                              <m:t>𝑀𝐶𝑅</m:t>
                            </m:r>
                          </m:sub>
                        </m:sSub>
                      </m:num>
                      <m:den>
                        <m:r>
                          <a:rPr lang="en-US" sz="1600" b="0" i="1" dirty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sz="1600" b="0" i="1" dirty="0">
                            <a:latin typeface="Cambria Math"/>
                            <a:ea typeface="Cambria Math"/>
                          </a:rPr>
                          <m:t>𝐿</m:t>
                        </m:r>
                      </m:den>
                    </m:f>
                    <m:r>
                      <a:rPr lang="de-DE" sz="1600" b="0" i="1" dirty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de-DE" sz="1600" b="0" dirty="0">
                  <a:ea typeface="Cambria Math"/>
                </a:endParaRPr>
              </a:p>
              <a:p>
                <a:r>
                  <a:rPr lang="en-US" sz="1600" b="0" dirty="0"/>
                  <a:t>The proposed final solution: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US" sz="1600" b="0" dirty="0"/>
              </a:p>
              <a:p>
                <a:pPr marL="0" indent="0">
                  <a:buFont typeface="Arial" pitchFamily="34" charset="0"/>
                  <a:buNone/>
                </a:pPr>
                <a:endParaRPr lang="en-US" sz="1600" b="0" dirty="0"/>
              </a:p>
              <a:p>
                <a:endParaRPr lang="en-US" sz="1600" b="0" dirty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600" b="0" dirty="0">
                    <a:latin typeface="+mn-lt"/>
                  </a:rPr>
                  <a:t>                                                                          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600" b="0" dirty="0"/>
                  <a:t>                                      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600" b="0" dirty="0"/>
                  <a:t>                                                       </a:t>
                </a:r>
              </a:p>
            </p:txBody>
          </p:sp>
        </mc:Choice>
        <mc:Fallback>
          <p:sp>
            <p:nvSpPr>
              <p:cNvPr id="15" name="Textplatzhalter 6">
                <a:extLst>
                  <a:ext uri="{FF2B5EF4-FFF2-40B4-BE49-F238E27FC236}">
                    <a16:creationId xmlns:a16="http://schemas.microsoft.com/office/drawing/2014/main" id="{10695E42-3E8B-CD4A-8C18-7922F1561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98048"/>
                <a:ext cx="8568000" cy="5139264"/>
              </a:xfrm>
              <a:prstGeom prst="rect">
                <a:avLst/>
              </a:prstGeom>
              <a:blipFill>
                <a:blip r:embed="rId4"/>
                <a:stretch>
                  <a:fillRect l="-296" t="-4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hteck 10">
            <a:extLst>
              <a:ext uri="{FF2B5EF4-FFF2-40B4-BE49-F238E27FC236}">
                <a16:creationId xmlns:a16="http://schemas.microsoft.com/office/drawing/2014/main" id="{83EB1246-CE47-1A46-A4BA-A19C35639CA5}"/>
              </a:ext>
            </a:extLst>
          </p:cNvPr>
          <p:cNvSpPr/>
          <p:nvPr/>
        </p:nvSpPr>
        <p:spPr>
          <a:xfrm>
            <a:off x="6108021" y="2564904"/>
            <a:ext cx="2592288" cy="7920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 Layer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hteck 11">
                <a:extLst>
                  <a:ext uri="{FF2B5EF4-FFF2-40B4-BE49-F238E27FC236}">
                    <a16:creationId xmlns:a16="http://schemas.microsoft.com/office/drawing/2014/main" id="{F993EA31-F599-FC42-9E5B-FC155EE40F75}"/>
                  </a:ext>
                </a:extLst>
              </p:cNvPr>
              <p:cNvSpPr/>
              <p:nvPr/>
            </p:nvSpPr>
            <p:spPr>
              <a:xfrm>
                <a:off x="6084168" y="1340768"/>
                <a:ext cx="2592288" cy="7920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MAC Layer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05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de-DE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𝑜𝑝𝑡</m:t>
                          </m:r>
                        </m:sub>
                      </m:sSub>
                      <m:r>
                        <a:rPr lang="de-DE" sz="1050" b="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de-DE" sz="1050" b="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r>
                        <a:rPr lang="de-DE" sz="1050" b="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pt-B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m:rPr>
                          <m:nor/>
                        </m:rPr>
                        <a:rPr lang="pt-BR" sz="1200" b="0" dirty="0">
                          <a:solidFill>
                            <a:schemeClr val="tx1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pt-B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de-DE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de-DE" sz="1050" b="0" i="1">
                          <a:solidFill>
                            <a:schemeClr val="tx1"/>
                          </a:solidFill>
                          <a:latin typeface="Cambria Math"/>
                        </a:rPr>
                        <m:t>𝑛</m:t>
                      </m:r>
                      <m:r>
                        <a:rPr lang="de-DE" sz="1050" b="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200" b="0" i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17" name="Rechteck 11">
                <a:extLst>
                  <a:ext uri="{FF2B5EF4-FFF2-40B4-BE49-F238E27FC236}">
                    <a16:creationId xmlns:a16="http://schemas.microsoft.com/office/drawing/2014/main" id="{F993EA31-F599-FC42-9E5B-FC155EE40F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1340768"/>
                <a:ext cx="2592288" cy="7920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Pfeil nach unten 12">
            <a:extLst>
              <a:ext uri="{FF2B5EF4-FFF2-40B4-BE49-F238E27FC236}">
                <a16:creationId xmlns:a16="http://schemas.microsoft.com/office/drawing/2014/main" id="{D5B05BF5-6796-6149-835D-9065A9621106}"/>
              </a:ext>
            </a:extLst>
          </p:cNvPr>
          <p:cNvSpPr/>
          <p:nvPr/>
        </p:nvSpPr>
        <p:spPr>
          <a:xfrm rot="10800000">
            <a:off x="7260149" y="2132856"/>
            <a:ext cx="180020" cy="43204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13">
                <a:extLst>
                  <a:ext uri="{FF2B5EF4-FFF2-40B4-BE49-F238E27FC236}">
                    <a16:creationId xmlns:a16="http://schemas.microsoft.com/office/drawing/2014/main" id="{49179977-884A-084A-9970-1973D7247FF9}"/>
                  </a:ext>
                </a:extLst>
              </p:cNvPr>
              <p:cNvSpPr txBox="1"/>
              <p:nvPr/>
            </p:nvSpPr>
            <p:spPr>
              <a:xfrm>
                <a:off x="7505254" y="2204864"/>
                <a:ext cx="1015471" cy="338554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pt-BR" sz="16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de-DE" sz="1600" b="0" i="1" smtClean="0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2</m:t>
                        </m:r>
                      </m:sub>
                    </m:sSub>
                    <m:r>
                      <a:rPr lang="de-DE" sz="1600" b="0" i="1" smtClean="0">
                        <a:solidFill>
                          <a:srgbClr val="C00000"/>
                        </a:solidFill>
                        <a:latin typeface="Cambria Math"/>
                        <a:cs typeface="+mn-cs"/>
                      </a:rPr>
                      <m:t>,</m:t>
                    </m:r>
                    <m:sSub>
                      <m:sSubPr>
                        <m:ctrlPr>
                          <a:rPr lang="pt-BR" sz="16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de-DE" sz="1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de-DE" sz="1600" b="0" i="1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pt-BR" sz="16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de-DE" sz="1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endParaRPr lang="de-DE" sz="1600" b="0" i="1" dirty="0">
                  <a:solidFill>
                    <a:srgbClr val="C00000"/>
                  </a:solidFill>
                  <a:latin typeface="Cambria Math"/>
                  <a:cs typeface="+mn-cs"/>
                </a:endParaRPr>
              </a:p>
            </p:txBody>
          </p:sp>
        </mc:Choice>
        <mc:Fallback>
          <p:sp>
            <p:nvSpPr>
              <p:cNvPr id="26" name="Textfeld 13">
                <a:extLst>
                  <a:ext uri="{FF2B5EF4-FFF2-40B4-BE49-F238E27FC236}">
                    <a16:creationId xmlns:a16="http://schemas.microsoft.com/office/drawing/2014/main" id="{49179977-884A-084A-9970-1973D7247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254" y="2204864"/>
                <a:ext cx="1015471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Abgerundetes Rechteck 19">
                <a:extLst>
                  <a:ext uri="{FF2B5EF4-FFF2-40B4-BE49-F238E27FC236}">
                    <a16:creationId xmlns:a16="http://schemas.microsoft.com/office/drawing/2014/main" id="{8C0A2C59-AD27-3147-8CA0-E965756B8A51}"/>
                  </a:ext>
                </a:extLst>
              </p:cNvPr>
              <p:cNvSpPr/>
              <p:nvPr/>
            </p:nvSpPr>
            <p:spPr>
              <a:xfrm>
                <a:off x="539552" y="4365104"/>
                <a:ext cx="3953125" cy="576064"/>
              </a:xfrm>
              <a:prstGeom prst="roundRect">
                <a:avLst/>
              </a:prstGeom>
              <a:solidFill>
                <a:srgbClr val="FFFFCC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𝑀𝐶𝑅</m:t>
                          </m:r>
                        </m:sub>
                      </m:sSub>
                      <m:r>
                        <a:rPr lang="de-DE" sz="1400" b="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𝑎</m:t>
                              </m:r>
                            </m:den>
                          </m:f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𝑆</m:t>
                          </m:r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+0.5</m:t>
                          </m:r>
                          <m:rad>
                            <m:radPr>
                              <m:degHide m:val="on"/>
                              <m:ctrlP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−4</m:t>
                              </m:r>
                              <m:sSup>
                                <m:sSupPr>
                                  <m:ctrlP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−2</m:t>
                              </m:r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𝑃</m:t>
                              </m:r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𝑞</m:t>
                                  </m:r>
                                </m:num>
                                <m:den>
                                  <m: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de-DE" sz="1400" b="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⋅</m:t>
                      </m:r>
                      <m:r>
                        <a:rPr lang="de-DE" sz="1400" b="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sz="1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7" name="Abgerundetes Rechteck 19">
                <a:extLst>
                  <a:ext uri="{FF2B5EF4-FFF2-40B4-BE49-F238E27FC236}">
                    <a16:creationId xmlns:a16="http://schemas.microsoft.com/office/drawing/2014/main" id="{8C0A2C59-AD27-3147-8CA0-E965756B8A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365104"/>
                <a:ext cx="3953125" cy="57606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uppieren 21">
            <a:extLst>
              <a:ext uri="{FF2B5EF4-FFF2-40B4-BE49-F238E27FC236}">
                <a16:creationId xmlns:a16="http://schemas.microsoft.com/office/drawing/2014/main" id="{917FECFD-61CF-134D-85E5-6B17E6FA5366}"/>
              </a:ext>
            </a:extLst>
          </p:cNvPr>
          <p:cNvGrpSpPr/>
          <p:nvPr/>
        </p:nvGrpSpPr>
        <p:grpSpPr>
          <a:xfrm>
            <a:off x="6300192" y="3933056"/>
            <a:ext cx="2592288" cy="2080282"/>
            <a:chOff x="6372200" y="3429000"/>
            <a:chExt cx="2740419" cy="2824031"/>
          </a:xfrm>
        </p:grpSpPr>
        <p:sp>
          <p:nvSpPr>
            <p:cNvPr id="29" name="Abgerundetes Rechteck 22">
              <a:extLst>
                <a:ext uri="{FF2B5EF4-FFF2-40B4-BE49-F238E27FC236}">
                  <a16:creationId xmlns:a16="http://schemas.microsoft.com/office/drawing/2014/main" id="{E8C6C942-DAA8-6E4A-9F4A-7199A30851D4}"/>
                </a:ext>
              </a:extLst>
            </p:cNvPr>
            <p:cNvSpPr/>
            <p:nvPr/>
          </p:nvSpPr>
          <p:spPr>
            <a:xfrm>
              <a:off x="6372200" y="3429000"/>
              <a:ext cx="2740419" cy="2726039"/>
            </a:xfrm>
            <a:prstGeom prst="roundRect">
              <a:avLst/>
            </a:prstGeom>
            <a:solidFill>
              <a:srgbClr val="FFFFCC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feld 23">
                  <a:extLst>
                    <a:ext uri="{FF2B5EF4-FFF2-40B4-BE49-F238E27FC236}">
                      <a16:creationId xmlns:a16="http://schemas.microsoft.com/office/drawing/2014/main" id="{543949B0-9095-CD49-BD11-7502E574586A}"/>
                    </a:ext>
                  </a:extLst>
                </p:cNvPr>
                <p:cNvSpPr txBox="1"/>
                <p:nvPr/>
              </p:nvSpPr>
              <p:spPr>
                <a:xfrm>
                  <a:off x="6444613" y="3556219"/>
                  <a:ext cx="2575593" cy="2696812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0" u="sng" dirty="0"/>
                    <a:t>Where: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de-DE" sz="1100" b="0" i="1" smtClean="0">
                          <a:latin typeface="Cambria Math"/>
                        </a:rPr>
                        <m:t>𝑃</m:t>
                      </m:r>
                      <m:r>
                        <a:rPr lang="de-DE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100" b="0" i="1" smtClean="0">
                              <a:latin typeface="Cambria Math"/>
                            </a:rPr>
                            <m:t>8</m:t>
                          </m:r>
                          <m:r>
                            <a:rPr lang="de-DE" sz="1100" b="0" i="1" smtClean="0">
                              <a:latin typeface="Cambria Math"/>
                            </a:rPr>
                            <m:t>𝑎𝑐</m:t>
                          </m:r>
                          <m:r>
                            <a:rPr lang="de-DE" sz="1100" b="0" i="1" smtClean="0">
                              <a:latin typeface="Cambria Math"/>
                            </a:rPr>
                            <m:t>−3</m:t>
                          </m:r>
                          <m:sSup>
                            <m:sSupPr>
                              <m:ctrlPr>
                                <a:rPr lang="de-DE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1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de-DE" sz="11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e-DE" sz="1100" b="0" i="1" smtClean="0">
                              <a:latin typeface="Cambria Math"/>
                            </a:rPr>
                            <m:t>8</m:t>
                          </m:r>
                          <m:sSup>
                            <m:sSupPr>
                              <m:ctrlPr>
                                <a:rPr lang="de-DE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1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sz="11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a14:m>
                  <a:endParaRPr lang="de-DE" sz="1100" b="0" dirty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de-DE" sz="1100" b="0" i="1" smtClean="0">
                          <a:latin typeface="Cambria Math"/>
                        </a:rPr>
                        <m:t>𝑞</m:t>
                      </m:r>
                      <m:r>
                        <a:rPr lang="de-DE" sz="1100" b="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1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11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100" b="0" i="1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de-DE" sz="11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de-DE" sz="1100" b="0" i="1" smtClean="0">
                              <a:latin typeface="Cambria Math"/>
                            </a:rPr>
                            <m:t>−4</m:t>
                          </m:r>
                          <m:r>
                            <a:rPr lang="de-DE" sz="1100" b="0" i="1" smtClean="0">
                              <a:latin typeface="Cambria Math"/>
                            </a:rPr>
                            <m:t>𝑎𝑏𝑐</m:t>
                          </m:r>
                          <m:r>
                            <a:rPr lang="de-DE" sz="1100" b="0" i="1" smtClean="0">
                              <a:latin typeface="Cambria Math"/>
                            </a:rPr>
                            <m:t>+8</m:t>
                          </m:r>
                          <m:sSup>
                            <m:sSupPr>
                              <m:ctrlPr>
                                <a:rPr lang="de-DE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1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sz="11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11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de-DE" sz="1100" b="0" i="1">
                              <a:latin typeface="Cambria Math"/>
                            </a:rPr>
                            <m:t>8</m:t>
                          </m:r>
                          <m:sSup>
                            <m:sSupPr>
                              <m:ctrlPr>
                                <a:rPr lang="de-DE" sz="11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100" b="0" i="1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sz="11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a14:m>
                  <a:endParaRPr lang="en-US" sz="1100" b="0" dirty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de-DE" sz="1100" b="0" i="1" smtClean="0">
                          <a:latin typeface="Cambria Math"/>
                        </a:rPr>
                        <m:t>𝑆</m:t>
                      </m:r>
                      <m:r>
                        <a:rPr lang="de-DE" sz="1100" b="0" i="1">
                          <a:latin typeface="Cambria Math"/>
                        </a:rPr>
                        <m:t>=</m:t>
                      </m:r>
                      <m:r>
                        <a:rPr lang="de-DE" sz="1100" b="0" i="0" smtClean="0">
                          <a:latin typeface="Cambria Math"/>
                        </a:rPr>
                        <m:t>0.5</m:t>
                      </m:r>
                      <m:rad>
                        <m:radPr>
                          <m:degHide m:val="on"/>
                          <m:ctrlPr>
                            <a:rPr lang="de-DE" sz="11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e-DE" sz="11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100" b="0" i="1" smtClean="0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de-DE" sz="11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  <m:r>
                            <a:rPr lang="de-DE" sz="11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de-DE" sz="1100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de-DE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1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1100" b="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de-DE" sz="1100" b="0" i="1" smtClean="0">
                                  <a:latin typeface="Cambria Math"/>
                                </a:rPr>
                                <m:t>𝑎</m:t>
                              </m:r>
                            </m:den>
                          </m:f>
                          <m:d>
                            <m:dPr>
                              <m:ctrlPr>
                                <a:rPr lang="de-DE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100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de-DE" sz="1100" b="0" i="1" smtClean="0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de-DE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100" b="0" i="1">
                                          <a:latin typeface="Cambria Math"/>
                                          <a:ea typeface="Cambria Math"/>
                                        </a:rPr>
                                        <m:t>∆</m:t>
                                      </m:r>
                                    </m:e>
                                    <m:sub>
                                      <m:r>
                                        <a:rPr lang="de-DE" sz="11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de-DE" sz="1100" b="0" i="1" smtClean="0">
                                      <a:latin typeface="Cambria Math"/>
                                    </a:rPr>
                                    <m:t>𝑄</m:t>
                                  </m:r>
                                </m:den>
                              </m:f>
                            </m:e>
                          </m:d>
                        </m:e>
                      </m:rad>
                    </m:oMath>
                  </a14:m>
                  <a:endParaRPr lang="de-DE" sz="1100" b="0" dirty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de-DE" sz="1100" b="0" i="1" smtClean="0">
                          <a:latin typeface="Cambria Math"/>
                        </a:rPr>
                        <m:t>𝑄</m:t>
                      </m:r>
                      <m:r>
                        <a:rPr lang="de-DE" sz="11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ctrlPr>
                            <a:rPr lang="de-DE" sz="11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de-DE" sz="1100" b="0" i="1" smtClean="0">
                              <a:latin typeface="Cambria Math"/>
                            </a:rPr>
                            <m:t>3</m:t>
                          </m:r>
                        </m:deg>
                        <m:e>
                          <m:f>
                            <m:fPr>
                              <m:ctrlPr>
                                <a:rPr lang="de-DE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100" b="0" i="1" smtClean="0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de-DE" sz="11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sz="1100" b="0" i="1" smtClean="0">
                                  <a:latin typeface="Cambria Math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de-DE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de-DE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100" b="0" i="1" smtClean="0">
                                          <a:latin typeface="Cambria Math"/>
                                          <a:ea typeface="Cambria Math"/>
                                        </a:rPr>
                                        <m:t>∆</m:t>
                                      </m:r>
                                      <m:r>
                                        <a:rPr lang="de-DE" sz="1100" b="0" i="1" baseline="30000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e>
                                    <m:sub>
                                      <m:r>
                                        <a:rPr lang="de-DE" sz="11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/>
                                  </m:sSubSup>
                                  <m:r>
                                    <a:rPr lang="de-DE" sz="1100" b="0" i="1" smtClean="0">
                                      <a:latin typeface="Cambria Math"/>
                                    </a:rPr>
                                    <m:t>−4</m:t>
                                  </m:r>
                                  <m:sSubSup>
                                    <m:sSubSupPr>
                                      <m:ctrlPr>
                                        <a:rPr lang="de-DE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100" b="0" i="1" smtClean="0">
                                          <a:latin typeface="Cambria Math"/>
                                          <a:ea typeface="Cambria Math"/>
                                        </a:rPr>
                                        <m:t>∆</m:t>
                                      </m:r>
                                      <m:r>
                                        <a:rPr lang="de-DE" sz="1100" b="0" i="1" baseline="30000" smtClean="0">
                                          <a:latin typeface="Cambria Math"/>
                                          <a:ea typeface="Cambria Math"/>
                                        </a:rPr>
                                        <m:t>3</m:t>
                                      </m:r>
                                    </m:e>
                                    <m:sub>
                                      <m:r>
                                        <a:rPr lang="de-DE" sz="11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/>
                                  </m:sSubSup>
                                </m:e>
                              </m:rad>
                            </m:num>
                            <m:den>
                              <m:r>
                                <a:rPr lang="de-DE" sz="11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rad>
                    </m:oMath>
                  </a14:m>
                  <a:endParaRPr lang="en-US" sz="1100" b="0" dirty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</m:e>
                        <m:sub>
                          <m:r>
                            <a:rPr lang="de-DE" sz="11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1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b="0" i="1" smtClean="0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de-DE" sz="11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de-DE" sz="1100" b="0" i="1" smtClean="0">
                          <a:latin typeface="Cambria Math"/>
                        </a:rPr>
                        <m:t>−3</m:t>
                      </m:r>
                      <m:r>
                        <a:rPr lang="de-DE" sz="1100" b="0" i="1" smtClean="0">
                          <a:latin typeface="Cambria Math"/>
                        </a:rPr>
                        <m:t>𝑏𝑑</m:t>
                      </m:r>
                      <m:r>
                        <a:rPr lang="de-DE" sz="1100" b="0" i="1" smtClean="0">
                          <a:latin typeface="Cambria Math"/>
                        </a:rPr>
                        <m:t>+12</m:t>
                      </m:r>
                      <m:r>
                        <a:rPr lang="de-DE" sz="1100" b="0" i="1" smtClean="0">
                          <a:latin typeface="Cambria Math"/>
                        </a:rPr>
                        <m:t>𝑎𝑒</m:t>
                      </m:r>
                    </m:oMath>
                  </a14:m>
                  <a:endParaRPr lang="de-DE" sz="1100" b="0" dirty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/>
                              <a:ea typeface="Cambria Math"/>
                            </a:rPr>
                            <m:t>∆</m:t>
                          </m:r>
                        </m:e>
                        <m:sub>
                          <m:r>
                            <a:rPr lang="de-DE" sz="11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100" b="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b="0" i="1" smtClean="0">
                              <a:latin typeface="Cambria Math"/>
                            </a:rPr>
                            <m:t>2</m:t>
                          </m:r>
                          <m:r>
                            <a:rPr lang="de-DE" sz="1100" b="0" i="1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de-DE" sz="11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de-DE" sz="1100" b="0" i="1">
                          <a:latin typeface="Cambria Math"/>
                        </a:rPr>
                        <m:t>−</m:t>
                      </m:r>
                      <m:r>
                        <a:rPr lang="de-DE" sz="1100" b="0" i="1" smtClean="0">
                          <a:latin typeface="Cambria Math"/>
                        </a:rPr>
                        <m:t>9</m:t>
                      </m:r>
                      <m:r>
                        <a:rPr lang="de-DE" sz="1100" b="0" i="1" smtClean="0">
                          <a:latin typeface="Cambria Math"/>
                        </a:rPr>
                        <m:t>𝑏𝑐𝑑</m:t>
                      </m:r>
                      <m:r>
                        <a:rPr lang="de-DE" sz="1100" b="0" i="1">
                          <a:latin typeface="Cambria Math"/>
                        </a:rPr>
                        <m:t>+27</m:t>
                      </m:r>
                      <m:r>
                        <a:rPr lang="de-DE" sz="1100" b="0" i="1">
                          <a:latin typeface="Cambria Math"/>
                        </a:rPr>
                        <m:t>𝑎</m:t>
                      </m:r>
                      <m:sSup>
                        <m:sSupPr>
                          <m:ctrlPr>
                            <a:rPr lang="de-DE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b="0" i="1" smtClean="0">
                              <a:latin typeface="Cambria Math"/>
                            </a:rPr>
                            <m:t>𝑑</m:t>
                          </m:r>
                        </m:e>
                        <m:sup>
                          <m:r>
                            <a:rPr lang="de-DE" sz="11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de-DE" sz="1100" b="0" i="1" smtClean="0">
                          <a:latin typeface="Cambria Math"/>
                        </a:rPr>
                        <m:t>−72</m:t>
                      </m:r>
                      <m:r>
                        <a:rPr lang="de-DE" sz="1100" b="0" i="1" smtClean="0">
                          <a:latin typeface="Cambria Math"/>
                        </a:rPr>
                        <m:t>𝑎𝑐𝑒</m:t>
                      </m:r>
                    </m:oMath>
                  </a14:m>
                  <a:endParaRPr lang="en-US" sz="1100" b="0" dirty="0"/>
                </a:p>
                <a:p>
                  <a:endParaRPr lang="en-US" sz="1100" b="0" dirty="0"/>
                </a:p>
              </p:txBody>
            </p:sp>
          </mc:Choice>
          <mc:Fallback xmlns="">
            <p:sp>
              <p:nvSpPr>
                <p:cNvPr id="24" name="Textfeld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4613" y="3556219"/>
                  <a:ext cx="2575593" cy="269681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3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6143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Time and Collision Recovery Aware System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Datumsplatzhalter 1"/>
              <p:cNvSpPr>
                <a:spLocks noGrp="1"/>
              </p:cNvSpPr>
              <p:nvPr>
                <p:ph type="dt" sz="half" idx="2"/>
              </p:nvPr>
            </p:nvSpPr>
            <p:spPr/>
            <p:txBody>
              <a:bodyPr/>
              <a:lstStyle/>
              <a:p>
                <a:fld id="{B6D6825A-82F5-3A4F-9E8F-D3A513A73C6B}" type="datetime3">
                  <a:rPr lang="de-DE" smtClean="0"/>
                  <a:t>18/03/2018</a:t>
                </a:fld>
                <a:endParaRPr lang="de-DE"/>
              </a:p>
            </p:txBody>
          </p:sp>
        </mc:Choice>
        <mc:Fallback xmlns="">
          <p:sp>
            <p:nvSpPr>
              <p:cNvPr id="2" name="Datum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Fußzeilenplatzhalter 2"/>
              <p:cNvSpPr>
                <a:spLocks noGrp="1"/>
              </p:cNvSpPr>
              <p:nvPr>
                <p:ph type="ftr" sz="quarter" idx="3"/>
              </p:nvPr>
            </p:nvSpPr>
            <p:spPr/>
            <p:txBody>
              <a:bodyPr/>
              <a:lstStyle/>
              <a:p>
                <a:r>
                  <a:rPr lang="de-DE"/>
                  <a:t>Hazem Elsaid Ibrahim | PhD Dissertation</a:t>
                </a:r>
              </a:p>
            </p:txBody>
          </p:sp>
        </mc:Choice>
        <mc:Fallback xmlns="">
          <p:sp>
            <p:nvSpPr>
              <p:cNvPr id="3" name="Fußzeilen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3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600" dirty="0"/>
                  <a:t>Optimum frame length comparison</a:t>
                </a:r>
                <a:r>
                  <a:rPr lang="en-US" sz="1600" kern="0" dirty="0"/>
                  <a:t>:</a:t>
                </a:r>
              </a:p>
              <a:p>
                <a:pPr lvl="1"/>
                <a:r>
                  <a:rPr lang="en-US" sz="1400" kern="0" dirty="0"/>
                  <a:t>Number of tags </a:t>
                </a:r>
                <a14:m>
                  <m:oMath xmlns:m="http://schemas.openxmlformats.org/officeDocument/2006/math">
                    <m:r>
                      <a:rPr lang="en-US" sz="1400" b="0" i="1" kern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kern="0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sz="1400" i="1" kern="0" dirty="0">
                    <a:cs typeface="Calibri" panose="020F0502020204030204" pitchFamily="34" charset="0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/>
                  <a:t>: Slot duration constant</a:t>
                </a:r>
                <a:endParaRPr lang="en-US" sz="1400" i="1" kern="0" dirty="0">
                  <a:cs typeface="Calibri" panose="020F0502020204030204" pitchFamily="34" charset="0"/>
                </a:endParaRPr>
              </a:p>
              <a:p>
                <a:pPr lvl="1"/>
                <a:endParaRPr lang="en-US" sz="1400" dirty="0"/>
              </a:p>
              <a:p>
                <a:pPr lvl="1"/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lvl="1"/>
                <a:endParaRPr lang="en-US" sz="1600" kern="0" dirty="0"/>
              </a:p>
              <a:p>
                <a:pPr lvl="1"/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marL="360363" lvl="1" indent="0">
                  <a:buNone/>
                </a:pPr>
                <a:r>
                  <a:rPr lang="en-US" sz="1600" kern="0" dirty="0"/>
                  <a:t>	</a:t>
                </a:r>
              </a:p>
              <a:p>
                <a:pPr marL="0" indent="0">
                  <a:buNone/>
                </a:pPr>
                <a:endParaRPr lang="en-US" sz="1600" kern="0" dirty="0"/>
              </a:p>
              <a:p>
                <a:pPr lvl="2"/>
                <a:endParaRPr lang="en-US" sz="1600" kern="0" dirty="0"/>
              </a:p>
              <a:p>
                <a:pPr marL="180975" lvl="1" indent="0">
                  <a:buFont typeface="Wingdings" pitchFamily="2" charset="2"/>
                  <a:buNone/>
                </a:pPr>
                <a:r>
                  <a:rPr lang="en-US" kern="0" dirty="0"/>
                  <a:t>												</a:t>
                </a:r>
                <a:endParaRPr lang="en-US" sz="1600" kern="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5"/>
                <a:endParaRPr lang="en-US" sz="1600" i="1" kern="0" dirty="0">
                  <a:solidFill>
                    <a:schemeClr val="tx2">
                      <a:lumMod val="50000"/>
                    </a:schemeClr>
                  </a:solidFill>
                  <a:latin typeface="Cambria Math"/>
                </a:endParaRPr>
              </a:p>
              <a:p>
                <a:pPr lvl="5"/>
                <a:endParaRPr lang="en-US" kern="0" dirty="0"/>
              </a:p>
              <a:p>
                <a:pPr lvl="2"/>
                <a:endParaRPr lang="en-US" sz="1600" kern="0" dirty="0"/>
              </a:p>
              <a:p>
                <a:pPr lvl="3"/>
                <a:endParaRPr lang="en-US" sz="1600" kern="0" dirty="0"/>
              </a:p>
              <a:p>
                <a:pPr marL="683025" lvl="4"/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  <a:blipFill>
                <a:blip r:embed="rId6"/>
                <a:stretch>
                  <a:fillRect l="-297" t="-2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Diagramm 6">
            <a:extLst>
              <a:ext uri="{FF2B5EF4-FFF2-40B4-BE49-F238E27FC236}">
                <a16:creationId xmlns:a16="http://schemas.microsoft.com/office/drawing/2014/main" id="{1A7E399D-9F81-0649-8854-E83D2FC18F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6073219"/>
              </p:ext>
            </p:extLst>
          </p:nvPr>
        </p:nvGraphicFramePr>
        <p:xfrm>
          <a:off x="2267745" y="2492896"/>
          <a:ext cx="6376354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549693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Time and Collision Recovery Aware System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18/03/2018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600" kern="0" dirty="0"/>
                  <a:t>Relative Percentages of the mean reading time reduction </a:t>
                </a:r>
              </a:p>
              <a:p>
                <a:pPr lvl="1"/>
                <a:r>
                  <a:rPr lang="en-US" sz="1600" kern="0" dirty="0"/>
                  <a:t>FSA with </a:t>
                </a:r>
                <a14:m>
                  <m:oMath xmlns:m="http://schemas.openxmlformats.org/officeDocument/2006/math">
                    <m:r>
                      <a:rPr lang="en-US" sz="1600" i="1" kern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kern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600" kern="0" dirty="0"/>
              </a:p>
              <a:p>
                <a:pPr lvl="1"/>
                <a14:m>
                  <m:oMath xmlns:m="http://schemas.openxmlformats.org/officeDocument/2006/math">
                    <m:r>
                      <a:rPr lang="de-DE" sz="1600" b="0" i="1" kern="0" smtClean="0">
                        <a:latin typeface="Cambria Math" panose="02040503050406030204" pitchFamily="18" charset="0"/>
                      </a:rPr>
                      <m:t>𝑆𝑁𝑅</m:t>
                    </m:r>
                    <m:r>
                      <a:rPr lang="de-DE" sz="1600" b="0" i="1" kern="0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de-DE" sz="1600" b="0" i="1" kern="0" smtClean="0">
                        <a:latin typeface="Cambria Math" panose="02040503050406030204" pitchFamily="18" charset="0"/>
                      </a:rPr>
                      <m:t>𝑑𝐵</m:t>
                    </m:r>
                  </m:oMath>
                </a14:m>
                <a:r>
                  <a:rPr lang="en-US" sz="1600" kern="0" dirty="0"/>
                  <a:t> (strongest tag reply receiver)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1600" b="0" i="1" kern="0" smtClean="0">
                        <a:latin typeface="Cambria Math" panose="02040503050406030204" pitchFamily="18" charset="0"/>
                      </a:rPr>
                      <m:t>=0.6, </m:t>
                    </m:r>
                    <m:sSub>
                      <m:sSubPr>
                        <m:ctrlPr>
                          <a:rPr lang="de-DE" sz="16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sz="1600" b="0" i="1" kern="0" smtClean="0">
                        <a:latin typeface="Cambria Math" panose="02040503050406030204" pitchFamily="18" charset="0"/>
                      </a:rPr>
                      <m:t>=0.5, </m:t>
                    </m:r>
                    <m:sSub>
                      <m:sSubPr>
                        <m:ctrlPr>
                          <a:rPr lang="de-DE" sz="16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de-DE" sz="1600" b="0" i="1" kern="0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endParaRPr lang="en-US" sz="1600" kern="0" dirty="0"/>
              </a:p>
              <a:p>
                <a:pPr lvl="1"/>
                <a:endParaRPr lang="en-US" sz="1600" kern="0" dirty="0"/>
              </a:p>
              <a:p>
                <a:pPr marL="0" indent="0">
                  <a:buFont typeface="Wingdings" pitchFamily="2" charset="2"/>
                  <a:buNone/>
                </a:pPr>
                <a:r>
                  <a:rPr lang="en-US" sz="1600" kern="0" dirty="0"/>
                  <a:t>				</a:t>
                </a:r>
              </a:p>
              <a:p>
                <a:endParaRPr lang="en-US" sz="1600" kern="0" dirty="0"/>
              </a:p>
              <a:p>
                <a:pPr lvl="2"/>
                <a:endParaRPr lang="en-US" sz="1600" kern="0" dirty="0"/>
              </a:p>
              <a:p>
                <a:pPr marL="180975" lvl="1" indent="0">
                  <a:buFont typeface="Wingdings" pitchFamily="2" charset="2"/>
                  <a:buNone/>
                </a:pPr>
                <a:r>
                  <a:rPr lang="en-US" kern="0" dirty="0"/>
                  <a:t>												</a:t>
                </a:r>
                <a:endParaRPr lang="en-US" sz="1600" kern="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5"/>
                <a:endParaRPr lang="en-US" sz="1600" i="1" kern="0" dirty="0">
                  <a:solidFill>
                    <a:schemeClr val="tx2">
                      <a:lumMod val="50000"/>
                    </a:schemeClr>
                  </a:solidFill>
                  <a:latin typeface="Cambria Math"/>
                </a:endParaRPr>
              </a:p>
              <a:p>
                <a:pPr lvl="5"/>
                <a:endParaRPr lang="en-US" kern="0" dirty="0"/>
              </a:p>
              <a:p>
                <a:pPr lvl="2"/>
                <a:endParaRPr lang="en-US" sz="1600" kern="0" dirty="0"/>
              </a:p>
              <a:p>
                <a:pPr lvl="3"/>
                <a:endParaRPr lang="en-US" sz="1600" kern="0" dirty="0"/>
              </a:p>
              <a:p>
                <a:pPr marL="683025" lvl="4"/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  <a:blipFill>
                <a:blip r:embed="rId4"/>
                <a:stretch>
                  <a:fillRect l="-297" t="-2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0A483CF-5A56-3C43-B000-343BCEC0C0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329877"/>
            <a:ext cx="63119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79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pPr lvl="1"/>
            <a:r>
              <a:rPr lang="en-US" dirty="0"/>
              <a:t>Time and Multiple Collision Recovery Coefficients</a:t>
            </a:r>
            <a:br>
              <a:rPr lang="en-US" dirty="0"/>
            </a:br>
            <a:r>
              <a:rPr lang="en-US" dirty="0"/>
              <a:t> Aware System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18/03/2018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1EDA3D46-8921-714C-A8A3-29DA9F5E6F08}"/>
              </a:ext>
            </a:extLst>
          </p:cNvPr>
          <p:cNvSpPr txBox="1">
            <a:spLocks/>
          </p:cNvSpPr>
          <p:nvPr/>
        </p:nvSpPr>
        <p:spPr>
          <a:xfrm>
            <a:off x="288000" y="1052736"/>
            <a:ext cx="8568000" cy="5184576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sz="1600" kern="0"/>
          </a:p>
          <a:p>
            <a:pPr lvl="1"/>
            <a:endParaRPr lang="en-US" sz="1600" kern="0"/>
          </a:p>
          <a:p>
            <a:pPr marL="361950" lvl="2" indent="0">
              <a:buFont typeface="Wingdings" pitchFamily="2" charset="2"/>
              <a:buNone/>
            </a:pPr>
            <a:endParaRPr lang="en-US" sz="1600" kern="0"/>
          </a:p>
          <a:p>
            <a:pPr marL="0" indent="0">
              <a:spcAft>
                <a:spcPct val="0"/>
              </a:spcAft>
              <a:buFont typeface="Wingdings" pitchFamily="2" charset="2"/>
              <a:buNone/>
            </a:pPr>
            <a:br>
              <a:rPr lang="en-US" sz="1600" kern="0"/>
            </a:br>
            <a:br>
              <a:rPr lang="en-US" sz="1600" kern="0"/>
            </a:br>
            <a:br>
              <a:rPr lang="en-US" sz="1600" kern="0"/>
            </a:br>
            <a:br>
              <a:rPr lang="en-US" sz="1600" kern="0"/>
            </a:br>
            <a:endParaRPr lang="en-US" sz="1600" kern="0" dirty="0"/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C1AF866F-8BD7-5F4F-9964-17BCDE2EF3AC}"/>
              </a:ext>
            </a:extLst>
          </p:cNvPr>
          <p:cNvSpPr txBox="1">
            <a:spLocks/>
          </p:cNvSpPr>
          <p:nvPr/>
        </p:nvSpPr>
        <p:spPr>
          <a:xfrm>
            <a:off x="288000" y="1052736"/>
            <a:ext cx="8568000" cy="5184576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sz="1600" kern="0"/>
          </a:p>
          <a:p>
            <a:pPr lvl="1"/>
            <a:endParaRPr lang="en-US" sz="1600" kern="0"/>
          </a:p>
          <a:p>
            <a:pPr marL="361950" lvl="2" indent="0">
              <a:buFont typeface="Wingdings" pitchFamily="2" charset="2"/>
              <a:buNone/>
            </a:pPr>
            <a:endParaRPr lang="en-US" sz="1600" kern="0"/>
          </a:p>
          <a:p>
            <a:pPr marL="0" indent="0">
              <a:spcAft>
                <a:spcPct val="0"/>
              </a:spcAft>
              <a:buFont typeface="Wingdings" pitchFamily="2" charset="2"/>
              <a:buNone/>
            </a:pPr>
            <a:br>
              <a:rPr lang="en-US" sz="1600" kern="0"/>
            </a:br>
            <a:br>
              <a:rPr lang="en-US" sz="1600" kern="0"/>
            </a:br>
            <a:br>
              <a:rPr lang="en-US" sz="1600" kern="0"/>
            </a:br>
            <a:br>
              <a:rPr lang="en-US" sz="1600" kern="0"/>
            </a:br>
            <a:endParaRPr lang="en-US" sz="1600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platzhalter 6">
                <a:extLst>
                  <a:ext uri="{FF2B5EF4-FFF2-40B4-BE49-F238E27FC236}">
                    <a16:creationId xmlns:a16="http://schemas.microsoft.com/office/drawing/2014/main" id="{A0C22C2C-61C5-D241-9C4A-9714BA11B7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98048"/>
                <a:ext cx="8568000" cy="5139264"/>
              </a:xfrm>
              <a:prstGeom prst="rect">
                <a:avLst/>
              </a:prstGeom>
            </p:spPr>
            <p:txBody>
              <a:bodyPr/>
              <a:lstStyle>
                <a:lvl1pPr marL="180975" indent="-180975" algn="l" defTabSz="180000" rtl="0" eaLnBrk="1" fontAlgn="base" hangingPunct="1">
                  <a:spcBef>
                    <a:spcPts val="200"/>
                  </a:spcBef>
                  <a:spcAft>
                    <a:spcPts val="600"/>
                  </a:spcAft>
                  <a:buFont typeface="Arial" pitchFamily="34" charset="0"/>
                  <a:buChar char="■"/>
                  <a:defRPr lang="de-DE" sz="1800" kern="1200" baseline="0" dirty="0" smtClean="0">
                    <a:solidFill>
                      <a:srgbClr val="001E64"/>
                    </a:solidFill>
                    <a:latin typeface="Calibri" panose="020F0502020204030204" pitchFamily="34" charset="0"/>
                    <a:ea typeface="+mn-ea"/>
                    <a:cs typeface="Arial" pitchFamily="34" charset="0"/>
                  </a:defRPr>
                </a:lvl1pPr>
                <a:lvl2pPr marL="361950" indent="-180975" algn="l" defTabSz="180000" rtl="0" eaLnBrk="1" fontAlgn="base" hangingPunct="1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□"/>
                  <a:defRPr lang="de-DE" sz="1800" kern="1200" baseline="0" dirty="0" smtClean="0">
                    <a:solidFill>
                      <a:srgbClr val="001E64"/>
                    </a:solidFill>
                    <a:latin typeface="Calibri" panose="020F0502020204030204" pitchFamily="34" charset="0"/>
                    <a:ea typeface="+mn-ea"/>
                    <a:cs typeface="Arial" pitchFamily="34" charset="0"/>
                  </a:defRPr>
                </a:lvl2pPr>
                <a:lvl3pPr marL="542925" indent="-180975" algn="l" defTabSz="180000" rtl="0" eaLnBrk="1" fontAlgn="base" hangingPunct="1">
                  <a:spcBef>
                    <a:spcPts val="0"/>
                  </a:spcBef>
                  <a:spcAft>
                    <a:spcPts val="600"/>
                  </a:spcAft>
                  <a:buClr>
                    <a:schemeClr val="tx2"/>
                  </a:buClr>
                  <a:buSzPct val="100000"/>
                  <a:buFont typeface="Wingdings" pitchFamily="2" charset="2"/>
                  <a:buChar char="§"/>
                  <a:defRPr lang="de-DE" sz="1800" kern="1200" baseline="0" dirty="0" smtClean="0">
                    <a:solidFill>
                      <a:srgbClr val="001E64"/>
                    </a:solidFill>
                    <a:latin typeface="Calibri" panose="020F0502020204030204" pitchFamily="34" charset="0"/>
                    <a:ea typeface="+mn-ea"/>
                    <a:cs typeface="Arial" pitchFamily="34" charset="0"/>
                  </a:defRPr>
                </a:lvl3pPr>
                <a:lvl4pPr marL="717550" indent="-177800" algn="l" defTabSz="176213" rtl="0" eaLnBrk="1" fontAlgn="base" hangingPunct="1">
                  <a:spcBef>
                    <a:spcPts val="0"/>
                  </a:spcBef>
                  <a:spcAft>
                    <a:spcPts val="600"/>
                  </a:spcAft>
                  <a:buClr>
                    <a:schemeClr val="tx2">
                      <a:lumMod val="75000"/>
                    </a:schemeClr>
                  </a:buClr>
                  <a:buFont typeface="Arial" pitchFamily="34" charset="0"/>
                  <a:buChar char="▫"/>
                  <a:tabLst>
                    <a:tab pos="542925" algn="l"/>
                  </a:tabLst>
                  <a:defRPr lang="de-DE" sz="1800" kern="1200" baseline="0" dirty="0" smtClean="0">
                    <a:solidFill>
                      <a:srgbClr val="001E64"/>
                    </a:solidFill>
                    <a:latin typeface="Calibri" panose="020F0502020204030204" pitchFamily="34" charset="0"/>
                    <a:ea typeface="+mn-ea"/>
                    <a:cs typeface="Arial" pitchFamily="34" charset="0"/>
                  </a:defRPr>
                </a:lvl4pPr>
                <a:lvl5pPr marL="864000" indent="0" algn="l" defTabSz="180000" rtl="0" eaLnBrk="1" fontAlgn="base" hangingPunct="1">
                  <a:spcBef>
                    <a:spcPts val="0"/>
                  </a:spcBef>
                  <a:spcAft>
                    <a:spcPts val="600"/>
                  </a:spcAft>
                  <a:buFont typeface="Symbol" pitchFamily="18" charset="2"/>
                  <a:buNone/>
                  <a:defRPr lang="en-US" sz="1800" kern="1200" baseline="0">
                    <a:solidFill>
                      <a:srgbClr val="001E64"/>
                    </a:solidFill>
                    <a:latin typeface="+mn-lt"/>
                    <a:ea typeface="+mn-ea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0" dirty="0"/>
                  <a:t>Reading efficiency:  </a:t>
                </a:r>
              </a:p>
              <a:p>
                <a:pPr marL="0" indent="0">
                  <a:buNone/>
                </a:pPr>
                <a:r>
                  <a:rPr lang="en-US" sz="1600" b="0" dirty="0">
                    <a:ea typeface="Cambria Math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EG" sz="1600" b="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𝜂</m:t>
                        </m:r>
                      </m:e>
                      <m:sub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𝑇</m:t>
                        </m:r>
                        <m:r>
                          <a:rPr lang="de-DE" sz="1600" b="0" i="1" smtClean="0">
                            <a:latin typeface="Cambria Math"/>
                            <a:ea typeface="Cambria Math"/>
                          </a:rPr>
                          <m:t>𝑀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𝐶𝑅</m:t>
                        </m:r>
                      </m:sub>
                    </m:sSub>
                    <m:r>
                      <a:rPr lang="ar-EG" sz="1600" b="0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ar-EG" sz="1600" b="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ar-EG" sz="1600" b="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ar-EG" sz="1600" b="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e>
                        </m:d>
                        <m:r>
                          <a:rPr lang="ar-EG" sz="1600" b="0" i="1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ar-EG" sz="1600" b="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ar-EG" sz="1600" b="0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𝑃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(2)+</m:t>
                        </m:r>
                        <m:sSub>
                          <m:sSubPr>
                            <m:ctrlPr>
                              <a:rPr lang="en-US" sz="1600" b="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ar-EG" sz="1600" b="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ar-EG" sz="1600" b="0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𝑃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(3)</m:t>
                        </m:r>
                      </m:num>
                      <m:den>
                        <m:r>
                          <a:rPr lang="ar-EG" sz="1600" b="0" i="1">
                            <a:latin typeface="Cambria Math"/>
                            <a:ea typeface="Cambria Math"/>
                          </a:rPr>
                          <m:t>1+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𝑃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(0)⋅</m:t>
                        </m:r>
                        <m:d>
                          <m:dPr>
                            <m:ctrlPr>
                              <a:rPr lang="ar-EG" sz="1600" b="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EG" sz="1600" b="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>
                                    <a:latin typeface="Cambria Math"/>
                                    <a:ea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600" b="0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ar-EG" sz="1600" b="0" i="1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e>
                        </m:d>
                      </m:den>
                    </m:f>
                  </m:oMath>
                </a14:m>
                <a:r>
                  <a:rPr lang="ar-EG" sz="1600" b="0" dirty="0"/>
                  <a:t>	</a:t>
                </a:r>
              </a:p>
              <a:p>
                <a:r>
                  <a:rPr lang="en-US" sz="1600" b="0" dirty="0"/>
                  <a:t>For optimum  frame length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1600" b="0" i="1" dirty="0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b="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dirty="0">
                                <a:latin typeface="Cambria Math"/>
                                <a:ea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de-DE" sz="1600" b="0" i="1" dirty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  <m:r>
                              <a:rPr lang="de-DE" sz="1600" b="0" i="1" dirty="0" smtClean="0">
                                <a:latin typeface="Cambria Math"/>
                                <a:ea typeface="Cambria Math"/>
                              </a:rPr>
                              <m:t>𝑀𝐶𝑅</m:t>
                            </m:r>
                          </m:sub>
                        </m:sSub>
                      </m:num>
                      <m:den>
                        <m:r>
                          <a:rPr lang="en-US" sz="1600" b="0" i="1" dirty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sz="1600" b="0" i="1" dirty="0">
                            <a:latin typeface="Cambria Math"/>
                            <a:ea typeface="Cambria Math"/>
                          </a:rPr>
                          <m:t>𝐿</m:t>
                        </m:r>
                      </m:den>
                    </m:f>
                    <m:r>
                      <a:rPr lang="de-DE" sz="1600" b="0" i="1" dirty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de-DE" sz="1600" b="0" dirty="0">
                  <a:ea typeface="Cambria Math"/>
                </a:endParaRPr>
              </a:p>
              <a:p>
                <a:r>
                  <a:rPr lang="en-US" sz="1600" b="0" dirty="0"/>
                  <a:t>The proposed final solution: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US" sz="1600" b="0" dirty="0"/>
              </a:p>
              <a:p>
                <a:pPr marL="0" indent="0">
                  <a:buFont typeface="Arial" pitchFamily="34" charset="0"/>
                  <a:buNone/>
                </a:pPr>
                <a:endParaRPr lang="en-US" sz="1600" b="0" dirty="0"/>
              </a:p>
              <a:p>
                <a:endParaRPr lang="en-US" sz="1600" b="0" dirty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600" b="0" dirty="0">
                    <a:latin typeface="+mn-lt"/>
                  </a:rPr>
                  <a:t>                                                                          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600" b="0" dirty="0"/>
                  <a:t>                                      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600" b="0" dirty="0"/>
                  <a:t>                                                       </a:t>
                </a:r>
              </a:p>
            </p:txBody>
          </p:sp>
        </mc:Choice>
        <mc:Fallback>
          <p:sp>
            <p:nvSpPr>
              <p:cNvPr id="15" name="Textplatzhalter 6">
                <a:extLst>
                  <a:ext uri="{FF2B5EF4-FFF2-40B4-BE49-F238E27FC236}">
                    <a16:creationId xmlns:a16="http://schemas.microsoft.com/office/drawing/2014/main" id="{A0C22C2C-61C5-D241-9C4A-9714BA11B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98048"/>
                <a:ext cx="8568000" cy="5139264"/>
              </a:xfrm>
              <a:prstGeom prst="rect">
                <a:avLst/>
              </a:prstGeom>
              <a:blipFill>
                <a:blip r:embed="rId4"/>
                <a:stretch>
                  <a:fillRect l="-296" t="-2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hteck 10">
            <a:extLst>
              <a:ext uri="{FF2B5EF4-FFF2-40B4-BE49-F238E27FC236}">
                <a16:creationId xmlns:a16="http://schemas.microsoft.com/office/drawing/2014/main" id="{2F0C60FE-E5D8-454A-9A69-601BC618663D}"/>
              </a:ext>
            </a:extLst>
          </p:cNvPr>
          <p:cNvSpPr/>
          <p:nvPr/>
        </p:nvSpPr>
        <p:spPr>
          <a:xfrm>
            <a:off x="6108021" y="2564904"/>
            <a:ext cx="2592288" cy="7920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 Layer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hteck 11">
                <a:extLst>
                  <a:ext uri="{FF2B5EF4-FFF2-40B4-BE49-F238E27FC236}">
                    <a16:creationId xmlns:a16="http://schemas.microsoft.com/office/drawing/2014/main" id="{10BE077A-CE88-F342-934C-27F203CA5FF9}"/>
                  </a:ext>
                </a:extLst>
              </p:cNvPr>
              <p:cNvSpPr/>
              <p:nvPr/>
            </p:nvSpPr>
            <p:spPr>
              <a:xfrm>
                <a:off x="6084168" y="1340768"/>
                <a:ext cx="2592288" cy="7920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MAC Layer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05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de-DE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𝑜𝑝𝑡</m:t>
                          </m:r>
                        </m:sub>
                      </m:sSub>
                      <m:r>
                        <a:rPr lang="de-DE" sz="1050" b="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de-DE" sz="1050" b="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r>
                        <a:rPr lang="de-DE" sz="1050" b="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sz="105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050" b="0" i="1" dirty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pt-BR" sz="105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de-DE" sz="1050" b="0" i="1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pt-BR" sz="105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de-DE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DE" sz="1050" b="0" i="1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pt-BR" sz="105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de-DE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050" b="0" i="1" dirty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de-DE" sz="1050" b="0" i="1">
                          <a:solidFill>
                            <a:schemeClr val="tx1"/>
                          </a:solidFill>
                          <a:latin typeface="Cambria Math"/>
                        </a:rPr>
                        <m:t>𝑛</m:t>
                      </m:r>
                      <m:r>
                        <a:rPr lang="de-DE" sz="1050" b="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050" b="0" i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17" name="Rechteck 11">
                <a:extLst>
                  <a:ext uri="{FF2B5EF4-FFF2-40B4-BE49-F238E27FC236}">
                    <a16:creationId xmlns:a16="http://schemas.microsoft.com/office/drawing/2014/main" id="{10BE077A-CE88-F342-934C-27F203CA5F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1340768"/>
                <a:ext cx="2592288" cy="7920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Pfeil nach unten 12">
            <a:extLst>
              <a:ext uri="{FF2B5EF4-FFF2-40B4-BE49-F238E27FC236}">
                <a16:creationId xmlns:a16="http://schemas.microsoft.com/office/drawing/2014/main" id="{76927E9C-56D6-944B-91D8-1DE64B4FCD20}"/>
              </a:ext>
            </a:extLst>
          </p:cNvPr>
          <p:cNvSpPr/>
          <p:nvPr/>
        </p:nvSpPr>
        <p:spPr>
          <a:xfrm rot="10800000">
            <a:off x="7260149" y="2132856"/>
            <a:ext cx="180020" cy="43204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13">
                <a:extLst>
                  <a:ext uri="{FF2B5EF4-FFF2-40B4-BE49-F238E27FC236}">
                    <a16:creationId xmlns:a16="http://schemas.microsoft.com/office/drawing/2014/main" id="{985BB1EC-0AD9-944F-B47D-85EF3DFCC35D}"/>
                  </a:ext>
                </a:extLst>
              </p:cNvPr>
              <p:cNvSpPr txBox="1"/>
              <p:nvPr/>
            </p:nvSpPr>
            <p:spPr>
              <a:xfrm>
                <a:off x="7404713" y="2204864"/>
                <a:ext cx="1216551" cy="338554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600" b="0" i="1" dirty="0">
                    <a:solidFill>
                      <a:srgbClr val="C00000"/>
                    </a:solidFill>
                    <a:latin typeface="Cambria Math"/>
                    <a:cs typeface="+mn-cs"/>
                  </a:rPr>
                  <a:t>,</a:t>
                </a:r>
                <a:r>
                  <a:rPr lang="pt-BR" sz="1600" b="0" i="1" dirty="0">
                    <a:solidFill>
                      <a:srgbClr val="C00000"/>
                    </a:solidFill>
                    <a:latin typeface="Cambria Math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𝑘</m:t>
                        </m:r>
                      </m:sub>
                    </m:sSub>
                    <m:r>
                      <a:rPr lang="de-DE" sz="1600" b="0" i="1">
                        <a:solidFill>
                          <a:srgbClr val="C00000"/>
                        </a:solidFill>
                        <a:latin typeface="Cambria Math"/>
                        <a:cs typeface="+mn-cs"/>
                      </a:rPr>
                      <m:t>,</m:t>
                    </m:r>
                    <m:sSub>
                      <m:sSubPr>
                        <m:ctrlPr>
                          <a:rPr lang="pt-BR" sz="16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e-DE" sz="1600" b="0" i="1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pt-BR" sz="16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de-DE" sz="1600" b="0" i="1" dirty="0">
                  <a:solidFill>
                    <a:srgbClr val="C00000"/>
                  </a:solidFill>
                  <a:latin typeface="Cambria Math"/>
                  <a:cs typeface="+mn-cs"/>
                </a:endParaRPr>
              </a:p>
            </p:txBody>
          </p:sp>
        </mc:Choice>
        <mc:Fallback>
          <p:sp>
            <p:nvSpPr>
              <p:cNvPr id="26" name="Textfeld 13">
                <a:extLst>
                  <a:ext uri="{FF2B5EF4-FFF2-40B4-BE49-F238E27FC236}">
                    <a16:creationId xmlns:a16="http://schemas.microsoft.com/office/drawing/2014/main" id="{985BB1EC-0AD9-944F-B47D-85EF3DFCC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713" y="2204864"/>
                <a:ext cx="1216551" cy="338554"/>
              </a:xfrm>
              <a:prstGeom prst="rect">
                <a:avLst/>
              </a:prstGeom>
              <a:blipFill>
                <a:blip r:embed="rId6"/>
                <a:stretch>
                  <a:fillRect t="-3704" b="-185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Abgerundetes Rechteck 16">
                <a:extLst>
                  <a:ext uri="{FF2B5EF4-FFF2-40B4-BE49-F238E27FC236}">
                    <a16:creationId xmlns:a16="http://schemas.microsoft.com/office/drawing/2014/main" id="{95DF5488-5F8D-8C4B-AF42-A7653DB2F1D1}"/>
                  </a:ext>
                </a:extLst>
              </p:cNvPr>
              <p:cNvSpPr/>
              <p:nvPr/>
            </p:nvSpPr>
            <p:spPr>
              <a:xfrm>
                <a:off x="539552" y="3212976"/>
                <a:ext cx="3953125" cy="576064"/>
              </a:xfrm>
              <a:prstGeom prst="roundRect">
                <a:avLst/>
              </a:prstGeom>
              <a:solidFill>
                <a:srgbClr val="FFFFCC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𝑀𝐶𝑅</m:t>
                          </m:r>
                        </m:sub>
                      </m:sSub>
                      <m:r>
                        <a:rPr lang="de-DE" sz="1400" b="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𝑎</m:t>
                              </m:r>
                            </m:den>
                          </m:f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𝑆</m:t>
                          </m:r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+0.5</m:t>
                          </m:r>
                          <m:rad>
                            <m:radPr>
                              <m:degHide m:val="on"/>
                              <m:ctrlP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−4</m:t>
                              </m:r>
                              <m:sSup>
                                <m:sSupPr>
                                  <m:ctrlP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−2</m:t>
                              </m:r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𝑃</m:t>
                              </m:r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𝑞</m:t>
                                  </m:r>
                                </m:num>
                                <m:den>
                                  <m: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de-DE" sz="1400" b="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⋅</m:t>
                      </m:r>
                      <m:r>
                        <a:rPr lang="de-DE" sz="1400" b="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sz="1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7" name="Abgerundetes Rechteck 16">
                <a:extLst>
                  <a:ext uri="{FF2B5EF4-FFF2-40B4-BE49-F238E27FC236}">
                    <a16:creationId xmlns:a16="http://schemas.microsoft.com/office/drawing/2014/main" id="{95DF5488-5F8D-8C4B-AF42-A7653DB2F1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212976"/>
                <a:ext cx="3953125" cy="57606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uppieren 17">
            <a:extLst>
              <a:ext uri="{FF2B5EF4-FFF2-40B4-BE49-F238E27FC236}">
                <a16:creationId xmlns:a16="http://schemas.microsoft.com/office/drawing/2014/main" id="{8686CF41-31DF-9D47-BDC0-D7E0A94FDE97}"/>
              </a:ext>
            </a:extLst>
          </p:cNvPr>
          <p:cNvGrpSpPr/>
          <p:nvPr/>
        </p:nvGrpSpPr>
        <p:grpSpPr>
          <a:xfrm>
            <a:off x="6156176" y="4013014"/>
            <a:ext cx="2592288" cy="2080282"/>
            <a:chOff x="6372200" y="3429000"/>
            <a:chExt cx="2740419" cy="2824031"/>
          </a:xfrm>
        </p:grpSpPr>
        <p:sp>
          <p:nvSpPr>
            <p:cNvPr id="29" name="Abgerundetes Rechteck 18">
              <a:extLst>
                <a:ext uri="{FF2B5EF4-FFF2-40B4-BE49-F238E27FC236}">
                  <a16:creationId xmlns:a16="http://schemas.microsoft.com/office/drawing/2014/main" id="{F9F8B284-576E-0B4E-8618-47A6B98AB66B}"/>
                </a:ext>
              </a:extLst>
            </p:cNvPr>
            <p:cNvSpPr/>
            <p:nvPr/>
          </p:nvSpPr>
          <p:spPr>
            <a:xfrm>
              <a:off x="6372200" y="3429000"/>
              <a:ext cx="2740419" cy="2726039"/>
            </a:xfrm>
            <a:prstGeom prst="roundRect">
              <a:avLst/>
            </a:prstGeom>
            <a:solidFill>
              <a:srgbClr val="FFFFCC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feld 19">
                  <a:extLst>
                    <a:ext uri="{FF2B5EF4-FFF2-40B4-BE49-F238E27FC236}">
                      <a16:creationId xmlns:a16="http://schemas.microsoft.com/office/drawing/2014/main" id="{51EDA58F-752E-A647-8558-B4067EAC61D0}"/>
                    </a:ext>
                  </a:extLst>
                </p:cNvPr>
                <p:cNvSpPr txBox="1"/>
                <p:nvPr/>
              </p:nvSpPr>
              <p:spPr>
                <a:xfrm>
                  <a:off x="6444613" y="3556219"/>
                  <a:ext cx="2575593" cy="2696812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0" u="sng" dirty="0"/>
                    <a:t>Where: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de-DE" sz="1100" b="0" i="1" smtClean="0">
                          <a:latin typeface="Cambria Math"/>
                        </a:rPr>
                        <m:t>𝑃</m:t>
                      </m:r>
                      <m:r>
                        <a:rPr lang="de-DE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100" b="0" i="1" smtClean="0">
                              <a:latin typeface="Cambria Math"/>
                            </a:rPr>
                            <m:t>8</m:t>
                          </m:r>
                          <m:r>
                            <a:rPr lang="de-DE" sz="1100" b="0" i="1" smtClean="0">
                              <a:latin typeface="Cambria Math"/>
                            </a:rPr>
                            <m:t>𝑎𝑐</m:t>
                          </m:r>
                          <m:r>
                            <a:rPr lang="de-DE" sz="1100" b="0" i="1" smtClean="0">
                              <a:latin typeface="Cambria Math"/>
                            </a:rPr>
                            <m:t>−3</m:t>
                          </m:r>
                          <m:sSup>
                            <m:sSupPr>
                              <m:ctrlPr>
                                <a:rPr lang="de-DE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1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de-DE" sz="11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e-DE" sz="1100" b="0" i="1" smtClean="0">
                              <a:latin typeface="Cambria Math"/>
                            </a:rPr>
                            <m:t>8</m:t>
                          </m:r>
                          <m:sSup>
                            <m:sSupPr>
                              <m:ctrlPr>
                                <a:rPr lang="de-DE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1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sz="11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a14:m>
                  <a:endParaRPr lang="de-DE" sz="1100" b="0" dirty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de-DE" sz="1100" b="0" i="1" smtClean="0">
                          <a:latin typeface="Cambria Math"/>
                        </a:rPr>
                        <m:t>𝑞</m:t>
                      </m:r>
                      <m:r>
                        <a:rPr lang="de-DE" sz="1100" b="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1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11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100" b="0" i="1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de-DE" sz="11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de-DE" sz="1100" b="0" i="1" smtClean="0">
                              <a:latin typeface="Cambria Math"/>
                            </a:rPr>
                            <m:t>−4</m:t>
                          </m:r>
                          <m:r>
                            <a:rPr lang="de-DE" sz="1100" b="0" i="1" smtClean="0">
                              <a:latin typeface="Cambria Math"/>
                            </a:rPr>
                            <m:t>𝑎𝑏𝑐</m:t>
                          </m:r>
                          <m:r>
                            <a:rPr lang="de-DE" sz="1100" b="0" i="1" smtClean="0">
                              <a:latin typeface="Cambria Math"/>
                            </a:rPr>
                            <m:t>+8</m:t>
                          </m:r>
                          <m:sSup>
                            <m:sSupPr>
                              <m:ctrlPr>
                                <a:rPr lang="de-DE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1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sz="11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11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de-DE" sz="1100" b="0" i="1">
                              <a:latin typeface="Cambria Math"/>
                            </a:rPr>
                            <m:t>8</m:t>
                          </m:r>
                          <m:sSup>
                            <m:sSupPr>
                              <m:ctrlPr>
                                <a:rPr lang="de-DE" sz="11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100" b="0" i="1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sz="11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a14:m>
                  <a:endParaRPr lang="en-US" sz="1100" b="0" dirty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de-DE" sz="1100" b="0" i="1" smtClean="0">
                          <a:latin typeface="Cambria Math"/>
                        </a:rPr>
                        <m:t>𝑆</m:t>
                      </m:r>
                      <m:r>
                        <a:rPr lang="de-DE" sz="1100" b="0" i="1">
                          <a:latin typeface="Cambria Math"/>
                        </a:rPr>
                        <m:t>=</m:t>
                      </m:r>
                      <m:r>
                        <a:rPr lang="de-DE" sz="1100" b="0" i="0" smtClean="0">
                          <a:latin typeface="Cambria Math"/>
                        </a:rPr>
                        <m:t>0.5</m:t>
                      </m:r>
                      <m:rad>
                        <m:radPr>
                          <m:degHide m:val="on"/>
                          <m:ctrlPr>
                            <a:rPr lang="de-DE" sz="11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e-DE" sz="11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100" b="0" i="1" smtClean="0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de-DE" sz="11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  <m:r>
                            <a:rPr lang="de-DE" sz="11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de-DE" sz="1100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de-DE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1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1100" b="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de-DE" sz="1100" b="0" i="1" smtClean="0">
                                  <a:latin typeface="Cambria Math"/>
                                </a:rPr>
                                <m:t>𝑎</m:t>
                              </m:r>
                            </m:den>
                          </m:f>
                          <m:d>
                            <m:dPr>
                              <m:ctrlPr>
                                <a:rPr lang="de-DE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100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de-DE" sz="1100" b="0" i="1" smtClean="0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de-DE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100" b="0" i="1">
                                          <a:latin typeface="Cambria Math"/>
                                          <a:ea typeface="Cambria Math"/>
                                        </a:rPr>
                                        <m:t>∆</m:t>
                                      </m:r>
                                    </m:e>
                                    <m:sub>
                                      <m:r>
                                        <a:rPr lang="de-DE" sz="11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de-DE" sz="1100" b="0" i="1" smtClean="0">
                                      <a:latin typeface="Cambria Math"/>
                                    </a:rPr>
                                    <m:t>𝑄</m:t>
                                  </m:r>
                                </m:den>
                              </m:f>
                            </m:e>
                          </m:d>
                        </m:e>
                      </m:rad>
                    </m:oMath>
                  </a14:m>
                  <a:endParaRPr lang="de-DE" sz="1100" b="0" dirty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de-DE" sz="1100" b="0" i="1" smtClean="0">
                          <a:latin typeface="Cambria Math"/>
                        </a:rPr>
                        <m:t>𝑄</m:t>
                      </m:r>
                      <m:r>
                        <a:rPr lang="de-DE" sz="11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ctrlPr>
                            <a:rPr lang="de-DE" sz="11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de-DE" sz="1100" b="0" i="1" smtClean="0">
                              <a:latin typeface="Cambria Math"/>
                            </a:rPr>
                            <m:t>3</m:t>
                          </m:r>
                        </m:deg>
                        <m:e>
                          <m:f>
                            <m:fPr>
                              <m:ctrlPr>
                                <a:rPr lang="de-DE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100" b="0" i="1" smtClean="0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de-DE" sz="11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sz="1100" b="0" i="1" smtClean="0">
                                  <a:latin typeface="Cambria Math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de-DE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de-DE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100" b="0" i="1" smtClean="0">
                                          <a:latin typeface="Cambria Math"/>
                                          <a:ea typeface="Cambria Math"/>
                                        </a:rPr>
                                        <m:t>∆</m:t>
                                      </m:r>
                                      <m:r>
                                        <a:rPr lang="de-DE" sz="1100" b="0" i="1" baseline="30000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e>
                                    <m:sub>
                                      <m:r>
                                        <a:rPr lang="de-DE" sz="11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/>
                                  </m:sSubSup>
                                  <m:r>
                                    <a:rPr lang="de-DE" sz="1100" b="0" i="1" smtClean="0">
                                      <a:latin typeface="Cambria Math"/>
                                    </a:rPr>
                                    <m:t>−4</m:t>
                                  </m:r>
                                  <m:sSubSup>
                                    <m:sSubSupPr>
                                      <m:ctrlPr>
                                        <a:rPr lang="de-DE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100" b="0" i="1" smtClean="0">
                                          <a:latin typeface="Cambria Math"/>
                                          <a:ea typeface="Cambria Math"/>
                                        </a:rPr>
                                        <m:t>∆</m:t>
                                      </m:r>
                                      <m:r>
                                        <a:rPr lang="de-DE" sz="1100" b="0" i="1" baseline="30000" smtClean="0">
                                          <a:latin typeface="Cambria Math"/>
                                          <a:ea typeface="Cambria Math"/>
                                        </a:rPr>
                                        <m:t>3</m:t>
                                      </m:r>
                                    </m:e>
                                    <m:sub>
                                      <m:r>
                                        <a:rPr lang="de-DE" sz="11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/>
                                  </m:sSubSup>
                                </m:e>
                              </m:rad>
                            </m:num>
                            <m:den>
                              <m:r>
                                <a:rPr lang="de-DE" sz="11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rad>
                    </m:oMath>
                  </a14:m>
                  <a:endParaRPr lang="en-US" sz="1100" b="0" dirty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</m:e>
                        <m:sub>
                          <m:r>
                            <a:rPr lang="de-DE" sz="11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1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b="0" i="1" smtClean="0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de-DE" sz="11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de-DE" sz="1100" b="0" i="1" smtClean="0">
                          <a:latin typeface="Cambria Math"/>
                        </a:rPr>
                        <m:t>−3</m:t>
                      </m:r>
                      <m:r>
                        <a:rPr lang="de-DE" sz="1100" b="0" i="1" smtClean="0">
                          <a:latin typeface="Cambria Math"/>
                        </a:rPr>
                        <m:t>𝑏𝑑</m:t>
                      </m:r>
                      <m:r>
                        <a:rPr lang="de-DE" sz="1100" b="0" i="1" smtClean="0">
                          <a:latin typeface="Cambria Math"/>
                        </a:rPr>
                        <m:t>+12</m:t>
                      </m:r>
                      <m:r>
                        <a:rPr lang="de-DE" sz="1100" b="0" i="1" smtClean="0">
                          <a:latin typeface="Cambria Math"/>
                        </a:rPr>
                        <m:t>𝑎𝑒</m:t>
                      </m:r>
                    </m:oMath>
                  </a14:m>
                  <a:endParaRPr lang="de-DE" sz="1100" b="0" dirty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/>
                              <a:ea typeface="Cambria Math"/>
                            </a:rPr>
                            <m:t>∆</m:t>
                          </m:r>
                        </m:e>
                        <m:sub>
                          <m:r>
                            <a:rPr lang="de-DE" sz="11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100" b="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b="0" i="1" smtClean="0">
                              <a:latin typeface="Cambria Math"/>
                            </a:rPr>
                            <m:t>2</m:t>
                          </m:r>
                          <m:r>
                            <a:rPr lang="de-DE" sz="1100" b="0" i="1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de-DE" sz="11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de-DE" sz="1100" b="0" i="1">
                          <a:latin typeface="Cambria Math"/>
                        </a:rPr>
                        <m:t>−</m:t>
                      </m:r>
                      <m:r>
                        <a:rPr lang="de-DE" sz="1100" b="0" i="1" smtClean="0">
                          <a:latin typeface="Cambria Math"/>
                        </a:rPr>
                        <m:t>9</m:t>
                      </m:r>
                      <m:r>
                        <a:rPr lang="de-DE" sz="1100" b="0" i="1" smtClean="0">
                          <a:latin typeface="Cambria Math"/>
                        </a:rPr>
                        <m:t>𝑏𝑐𝑑</m:t>
                      </m:r>
                      <m:r>
                        <a:rPr lang="de-DE" sz="1100" b="0" i="1">
                          <a:latin typeface="Cambria Math"/>
                        </a:rPr>
                        <m:t>+27</m:t>
                      </m:r>
                      <m:r>
                        <a:rPr lang="de-DE" sz="1100" b="0" i="1">
                          <a:latin typeface="Cambria Math"/>
                        </a:rPr>
                        <m:t>𝑎</m:t>
                      </m:r>
                      <m:sSup>
                        <m:sSupPr>
                          <m:ctrlPr>
                            <a:rPr lang="de-DE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b="0" i="1" smtClean="0">
                              <a:latin typeface="Cambria Math"/>
                            </a:rPr>
                            <m:t>𝑑</m:t>
                          </m:r>
                        </m:e>
                        <m:sup>
                          <m:r>
                            <a:rPr lang="de-DE" sz="11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de-DE" sz="1100" b="0" i="1" smtClean="0">
                          <a:latin typeface="Cambria Math"/>
                        </a:rPr>
                        <m:t>−72</m:t>
                      </m:r>
                      <m:r>
                        <a:rPr lang="de-DE" sz="1100" b="0" i="1" smtClean="0">
                          <a:latin typeface="Cambria Math"/>
                        </a:rPr>
                        <m:t>𝑎𝑐𝑒</m:t>
                      </m:r>
                    </m:oMath>
                  </a14:m>
                  <a:endParaRPr lang="en-US" sz="1100" b="0" dirty="0"/>
                </a:p>
                <a:p>
                  <a:endParaRPr lang="en-US" sz="1100" b="0" dirty="0"/>
                </a:p>
              </p:txBody>
            </p:sp>
          </mc:Choice>
          <mc:Fallback xmlns="">
            <p:sp>
              <p:nvSpPr>
                <p:cNvPr id="20" name="Textfeld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4613" y="3556219"/>
                  <a:ext cx="2575593" cy="269681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3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9983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pPr lvl="1"/>
            <a:r>
              <a:rPr lang="en-US" dirty="0"/>
              <a:t>Time and Multiple Collision Recovery Coefficients</a:t>
            </a:r>
            <a:br>
              <a:rPr lang="en-US" dirty="0"/>
            </a:br>
            <a:r>
              <a:rPr lang="en-US" dirty="0"/>
              <a:t> Aware System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Datumsplatzhalter 1"/>
              <p:cNvSpPr>
                <a:spLocks noGrp="1"/>
              </p:cNvSpPr>
              <p:nvPr>
                <p:ph type="dt" sz="half" idx="2"/>
              </p:nvPr>
            </p:nvSpPr>
            <p:spPr/>
            <p:txBody>
              <a:bodyPr/>
              <a:lstStyle/>
              <a:p>
                <a:fld id="{B6D6825A-82F5-3A4F-9E8F-D3A513A73C6B}" type="datetime3">
                  <a:rPr lang="de-DE" smtClean="0"/>
                  <a:t>18/03/2018</a:t>
                </a:fld>
                <a:endParaRPr lang="de-DE"/>
              </a:p>
            </p:txBody>
          </p:sp>
        </mc:Choice>
        <mc:Fallback xmlns="">
          <p:sp>
            <p:nvSpPr>
              <p:cNvPr id="2" name="Datum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Fußzeilenplatzhalter 2"/>
              <p:cNvSpPr>
                <a:spLocks noGrp="1"/>
              </p:cNvSpPr>
              <p:nvPr>
                <p:ph type="ftr" sz="quarter" idx="3"/>
              </p:nvPr>
            </p:nvSpPr>
            <p:spPr/>
            <p:txBody>
              <a:bodyPr/>
              <a:lstStyle/>
              <a:p>
                <a:r>
                  <a:rPr lang="de-DE"/>
                  <a:t>Hazem Elsaid Ibrahim | PhD Dissertation</a:t>
                </a:r>
              </a:p>
            </p:txBody>
          </p:sp>
        </mc:Choice>
        <mc:Fallback xmlns="">
          <p:sp>
            <p:nvSpPr>
              <p:cNvPr id="3" name="Fußzeilen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3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600" dirty="0"/>
                  <a:t>Optimum frame length comparison</a:t>
                </a:r>
                <a:r>
                  <a:rPr lang="en-US" sz="1600" kern="0" dirty="0"/>
                  <a:t>:</a:t>
                </a:r>
              </a:p>
              <a:p>
                <a:pPr lvl="1"/>
                <a:r>
                  <a:rPr lang="en-US" sz="1400" kern="0" dirty="0"/>
                  <a:t>Number of tags </a:t>
                </a:r>
                <a14:m>
                  <m:oMath xmlns:m="http://schemas.openxmlformats.org/officeDocument/2006/math">
                    <m:r>
                      <a:rPr lang="en-US" sz="1400" b="0" i="1" kern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kern="0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sz="1400" i="1" kern="0" dirty="0">
                    <a:cs typeface="Calibri" panose="020F0502020204030204" pitchFamily="34" charset="0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/>
                  <a:t>: Slot duration constant</a:t>
                </a:r>
              </a:p>
              <a:p>
                <a:pPr lvl="1"/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lvl="1"/>
                <a:endParaRPr lang="en-US" sz="1600" kern="0" dirty="0"/>
              </a:p>
              <a:p>
                <a:pPr lvl="1"/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marL="360363" lvl="1" indent="0">
                  <a:buNone/>
                </a:pPr>
                <a:r>
                  <a:rPr lang="en-US" sz="1600" kern="0" dirty="0"/>
                  <a:t>	</a:t>
                </a:r>
              </a:p>
              <a:p>
                <a:pPr marL="0" indent="0">
                  <a:buNone/>
                </a:pPr>
                <a:endParaRPr lang="en-US" sz="1600" kern="0" dirty="0"/>
              </a:p>
              <a:p>
                <a:pPr lvl="2"/>
                <a:endParaRPr lang="en-US" sz="1600" kern="0" dirty="0"/>
              </a:p>
              <a:p>
                <a:pPr marL="180975" lvl="1" indent="0">
                  <a:buFont typeface="Wingdings" pitchFamily="2" charset="2"/>
                  <a:buNone/>
                </a:pPr>
                <a:r>
                  <a:rPr lang="en-US" kern="0" dirty="0"/>
                  <a:t>												</a:t>
                </a:r>
                <a:endParaRPr lang="en-US" sz="1600" kern="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5"/>
                <a:endParaRPr lang="en-US" sz="1600" i="1" kern="0" dirty="0">
                  <a:solidFill>
                    <a:schemeClr val="tx2">
                      <a:lumMod val="50000"/>
                    </a:schemeClr>
                  </a:solidFill>
                  <a:latin typeface="Cambria Math"/>
                </a:endParaRPr>
              </a:p>
              <a:p>
                <a:pPr lvl="5"/>
                <a:endParaRPr lang="en-US" kern="0" dirty="0"/>
              </a:p>
              <a:p>
                <a:pPr lvl="2"/>
                <a:endParaRPr lang="en-US" sz="1600" kern="0" dirty="0"/>
              </a:p>
              <a:p>
                <a:pPr lvl="3"/>
                <a:endParaRPr lang="en-US" sz="1600" kern="0" dirty="0"/>
              </a:p>
              <a:p>
                <a:pPr marL="683025" lvl="4"/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  <a:blipFill>
                <a:blip r:embed="rId6"/>
                <a:stretch>
                  <a:fillRect l="-297" t="-2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Diagramm 69">
            <a:extLst>
              <a:ext uri="{FF2B5EF4-FFF2-40B4-BE49-F238E27FC236}">
                <a16:creationId xmlns:a16="http://schemas.microsoft.com/office/drawing/2014/main" id="{1E5DE6DD-106F-A948-A36B-260C330A74E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66725" y="2492895"/>
          <a:ext cx="3927636" cy="3528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9" name="Diagramm 6">
            <a:extLst>
              <a:ext uri="{FF2B5EF4-FFF2-40B4-BE49-F238E27FC236}">
                <a16:creationId xmlns:a16="http://schemas.microsoft.com/office/drawing/2014/main" id="{1A7E399D-9F81-0649-8854-E83D2FC18FA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538823" y="2492896"/>
          <a:ext cx="4105275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53FD2E8-25BC-4443-BF51-2FC2D4435B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71" y="3140968"/>
            <a:ext cx="3876030" cy="2768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9CDCC2-FECB-E243-8E0C-B96199840C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477" y="3140968"/>
            <a:ext cx="3959355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46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pPr lvl="1"/>
            <a:r>
              <a:rPr lang="en-US" dirty="0"/>
              <a:t>Time and Multiple Collision Recovery Coefficients</a:t>
            </a:r>
            <a:br>
              <a:rPr lang="en-US" dirty="0"/>
            </a:br>
            <a:r>
              <a:rPr lang="en-US" dirty="0"/>
              <a:t> Aware System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18/03/2018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600" kern="0" dirty="0"/>
                  <a:t>Relative Percentages of the mean reading time reduction </a:t>
                </a:r>
              </a:p>
              <a:p>
                <a:pPr lvl="1"/>
                <a:r>
                  <a:rPr lang="en-US" sz="1600" kern="0" dirty="0"/>
                  <a:t>FSA with </a:t>
                </a:r>
                <a14:m>
                  <m:oMath xmlns:m="http://schemas.openxmlformats.org/officeDocument/2006/math">
                    <m:r>
                      <a:rPr lang="en-US" sz="1600" i="1" kern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kern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600" kern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1600" b="0" i="1" kern="0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en-US" sz="1600" kern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e-DE" sz="16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</m:t>
                    </m:r>
                  </m:oMath>
                </a14:m>
                <a:endParaRPr lang="en-US" sz="1600" kern="0" dirty="0"/>
              </a:p>
              <a:p>
                <a:pPr lvl="1"/>
                <a:endParaRPr lang="en-US" sz="1600" kern="0" dirty="0"/>
              </a:p>
              <a:p>
                <a:pPr lvl="1"/>
                <a:endParaRPr lang="en-US" sz="1600" kern="0" dirty="0"/>
              </a:p>
              <a:p>
                <a:pPr marL="0" indent="0">
                  <a:buFont typeface="Wingdings" pitchFamily="2" charset="2"/>
                  <a:buNone/>
                </a:pPr>
                <a:r>
                  <a:rPr lang="en-US" sz="1600" kern="0" dirty="0"/>
                  <a:t>				</a:t>
                </a:r>
              </a:p>
              <a:p>
                <a:endParaRPr lang="en-US" sz="1600" kern="0" dirty="0"/>
              </a:p>
              <a:p>
                <a:pPr lvl="2"/>
                <a:endParaRPr lang="en-US" sz="1600" kern="0" dirty="0"/>
              </a:p>
              <a:p>
                <a:pPr marL="180975" lvl="1" indent="0">
                  <a:buFont typeface="Wingdings" pitchFamily="2" charset="2"/>
                  <a:buNone/>
                </a:pPr>
                <a:r>
                  <a:rPr lang="en-US" kern="0" dirty="0"/>
                  <a:t>												</a:t>
                </a:r>
                <a:endParaRPr lang="en-US" sz="1600" kern="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5"/>
                <a:endParaRPr lang="en-US" sz="1600" i="1" kern="0" dirty="0">
                  <a:solidFill>
                    <a:schemeClr val="tx2">
                      <a:lumMod val="50000"/>
                    </a:schemeClr>
                  </a:solidFill>
                  <a:latin typeface="Cambria Math"/>
                </a:endParaRPr>
              </a:p>
              <a:p>
                <a:pPr lvl="5"/>
                <a:endParaRPr lang="en-US" kern="0" dirty="0"/>
              </a:p>
              <a:p>
                <a:pPr lvl="2"/>
                <a:endParaRPr lang="en-US" sz="1600" kern="0" dirty="0"/>
              </a:p>
              <a:p>
                <a:pPr lvl="3"/>
                <a:endParaRPr lang="en-US" sz="1600" kern="0" dirty="0"/>
              </a:p>
              <a:p>
                <a:pPr marL="683025" lvl="4"/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  <a:blipFill>
                <a:blip r:embed="rId4"/>
                <a:stretch>
                  <a:fillRect l="-297" t="-2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4ED64B6-A15C-FE42-A08A-2328756FD1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421" y="3329877"/>
            <a:ext cx="63119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90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pPr lvl="1"/>
            <a:r>
              <a:rPr lang="en-GB" dirty="0"/>
              <a:t>Comparison of the Proposed Algorithms </a:t>
            </a:r>
            <a:br>
              <a:rPr lang="en-GB" dirty="0"/>
            </a:br>
            <a:endParaRPr lang="en-GB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18/03/2018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F3EEFB1B-111D-4C41-AD6E-93DC76AF89E8}"/>
              </a:ext>
            </a:extLst>
          </p:cNvPr>
          <p:cNvSpPr txBox="1">
            <a:spLocks/>
          </p:cNvSpPr>
          <p:nvPr/>
        </p:nvSpPr>
        <p:spPr>
          <a:xfrm>
            <a:off x="288000" y="1052736"/>
            <a:ext cx="8532472" cy="5184576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dirty="0"/>
              <a:t>Relative Percentages of the mean reading time reduction </a:t>
            </a:r>
          </a:p>
          <a:p>
            <a:pPr lvl="1"/>
            <a:endParaRPr lang="en-US" sz="1600" kern="0" dirty="0"/>
          </a:p>
          <a:p>
            <a:pPr lvl="1"/>
            <a:endParaRPr lang="en-US" sz="1600" kern="0" dirty="0"/>
          </a:p>
          <a:p>
            <a:pPr marL="0" indent="0">
              <a:buFont typeface="Wingdings" pitchFamily="2" charset="2"/>
              <a:buNone/>
            </a:pPr>
            <a:r>
              <a:rPr lang="en-US" sz="1600" kern="0" dirty="0"/>
              <a:t>				</a:t>
            </a:r>
          </a:p>
          <a:p>
            <a:endParaRPr lang="en-US" sz="1600" kern="0" dirty="0"/>
          </a:p>
          <a:p>
            <a:pPr lvl="2"/>
            <a:endParaRPr lang="en-US" sz="1600" kern="0" dirty="0"/>
          </a:p>
          <a:p>
            <a:pPr marL="180975" lvl="1" indent="0">
              <a:buFont typeface="Wingdings" pitchFamily="2" charset="2"/>
              <a:buNone/>
            </a:pPr>
            <a:r>
              <a:rPr lang="en-US" kern="0" dirty="0"/>
              <a:t>												</a:t>
            </a:r>
            <a:endParaRPr lang="en-US" sz="1600" kern="0" dirty="0">
              <a:solidFill>
                <a:schemeClr val="tx2">
                  <a:lumMod val="50000"/>
                </a:schemeClr>
              </a:solidFill>
            </a:endParaRPr>
          </a:p>
          <a:p>
            <a:pPr lvl="5"/>
            <a:endParaRPr lang="en-US" sz="1600" i="1" kern="0" dirty="0">
              <a:solidFill>
                <a:schemeClr val="tx2">
                  <a:lumMod val="50000"/>
                </a:schemeClr>
              </a:solidFill>
              <a:latin typeface="Cambria Math"/>
            </a:endParaRPr>
          </a:p>
          <a:p>
            <a:pPr lvl="5"/>
            <a:endParaRPr lang="en-US" kern="0" dirty="0"/>
          </a:p>
          <a:p>
            <a:pPr lvl="2"/>
            <a:endParaRPr lang="en-US" sz="1600" kern="0" dirty="0"/>
          </a:p>
          <a:p>
            <a:pPr lvl="3"/>
            <a:endParaRPr lang="en-US" sz="1600" kern="0" dirty="0"/>
          </a:p>
          <a:p>
            <a:pPr marL="683025" lvl="4"/>
            <a:endParaRPr lang="en-US" sz="1600" kern="0" dirty="0"/>
          </a:p>
          <a:p>
            <a:pPr marL="0" indent="0">
              <a:spcAft>
                <a:spcPct val="0"/>
              </a:spcAft>
              <a:buFont typeface="Wingdings" pitchFamily="2" charset="2"/>
              <a:buNone/>
            </a:pPr>
            <a:br>
              <a:rPr lang="en-US" sz="1600" kern="0" dirty="0"/>
            </a:br>
            <a:br>
              <a:rPr lang="en-US" sz="1600" kern="0" dirty="0"/>
            </a:br>
            <a:br>
              <a:rPr lang="en-US" sz="1600" kern="0" dirty="0"/>
            </a:br>
            <a:br>
              <a:rPr lang="en-US" sz="1600" kern="0" dirty="0"/>
            </a:br>
            <a:endParaRPr lang="en-US" sz="1100" b="1" kern="0" dirty="0"/>
          </a:p>
        </p:txBody>
      </p:sp>
      <p:graphicFrame>
        <p:nvGraphicFramePr>
          <p:cNvPr id="10" name="Diagramm 69">
            <a:extLst>
              <a:ext uri="{FF2B5EF4-FFF2-40B4-BE49-F238E27FC236}">
                <a16:creationId xmlns:a16="http://schemas.microsoft.com/office/drawing/2014/main" id="{CDA4FA49-1032-B24A-858F-65B98EDB69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3803989"/>
              </p:ext>
            </p:extLst>
          </p:nvPr>
        </p:nvGraphicFramePr>
        <p:xfrm>
          <a:off x="466725" y="2276872"/>
          <a:ext cx="3927636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Diagramm 6">
            <a:extLst>
              <a:ext uri="{FF2B5EF4-FFF2-40B4-BE49-F238E27FC236}">
                <a16:creationId xmlns:a16="http://schemas.microsoft.com/office/drawing/2014/main" id="{90744E7A-8DDF-4040-853B-E73BA3DF34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2345750"/>
              </p:ext>
            </p:extLst>
          </p:nvPr>
        </p:nvGraphicFramePr>
        <p:xfrm>
          <a:off x="4538823" y="2276872"/>
          <a:ext cx="4105275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2BB3F35-BFC9-A440-895B-CE5BA80D9B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700" y="2708920"/>
            <a:ext cx="3880732" cy="32015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F36E060-0AB3-5643-AF41-DB23D6372A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2708920"/>
            <a:ext cx="3744417" cy="320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837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 err="1"/>
              <a:t>EPCglobal</a:t>
            </a:r>
            <a:r>
              <a:rPr lang="en-US" dirty="0"/>
              <a:t> C1G2 Improvements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18/03/2018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F3EEFB1B-111D-4C41-AD6E-93DC76AF89E8}"/>
              </a:ext>
            </a:extLst>
          </p:cNvPr>
          <p:cNvSpPr txBox="1">
            <a:spLocks/>
          </p:cNvSpPr>
          <p:nvPr/>
        </p:nvSpPr>
        <p:spPr>
          <a:xfrm>
            <a:off x="288000" y="1052736"/>
            <a:ext cx="8532472" cy="5184576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dirty="0"/>
              <a:t>Relative Percentages of the mean reading time reduction </a:t>
            </a:r>
          </a:p>
          <a:p>
            <a:pPr lvl="1"/>
            <a:endParaRPr lang="en-US" sz="1600" kern="0" dirty="0"/>
          </a:p>
          <a:p>
            <a:pPr lvl="1"/>
            <a:endParaRPr lang="en-US" sz="1600" kern="0" dirty="0"/>
          </a:p>
          <a:p>
            <a:pPr marL="0" indent="0">
              <a:buFont typeface="Wingdings" pitchFamily="2" charset="2"/>
              <a:buNone/>
            </a:pPr>
            <a:r>
              <a:rPr lang="en-US" sz="1600" kern="0" dirty="0"/>
              <a:t>				</a:t>
            </a:r>
          </a:p>
          <a:p>
            <a:endParaRPr lang="en-US" sz="1600" kern="0" dirty="0"/>
          </a:p>
          <a:p>
            <a:pPr lvl="2"/>
            <a:endParaRPr lang="en-US" sz="1600" kern="0" dirty="0"/>
          </a:p>
          <a:p>
            <a:pPr marL="180975" lvl="1" indent="0">
              <a:buFont typeface="Wingdings" pitchFamily="2" charset="2"/>
              <a:buNone/>
            </a:pPr>
            <a:r>
              <a:rPr lang="en-US" kern="0" dirty="0"/>
              <a:t>												</a:t>
            </a:r>
            <a:endParaRPr lang="en-US" sz="1600" kern="0" dirty="0">
              <a:solidFill>
                <a:schemeClr val="tx2">
                  <a:lumMod val="50000"/>
                </a:schemeClr>
              </a:solidFill>
            </a:endParaRPr>
          </a:p>
          <a:p>
            <a:pPr lvl="5"/>
            <a:endParaRPr lang="en-US" sz="1600" i="1" kern="0" dirty="0">
              <a:solidFill>
                <a:schemeClr val="tx2">
                  <a:lumMod val="50000"/>
                </a:schemeClr>
              </a:solidFill>
              <a:latin typeface="Cambria Math"/>
            </a:endParaRPr>
          </a:p>
          <a:p>
            <a:pPr lvl="5"/>
            <a:endParaRPr lang="en-US" kern="0" dirty="0"/>
          </a:p>
          <a:p>
            <a:pPr lvl="2"/>
            <a:endParaRPr lang="en-US" sz="1600" kern="0" dirty="0"/>
          </a:p>
          <a:p>
            <a:pPr lvl="3"/>
            <a:endParaRPr lang="en-US" sz="1600" kern="0" dirty="0"/>
          </a:p>
          <a:p>
            <a:pPr marL="683025" lvl="4"/>
            <a:endParaRPr lang="en-US" sz="1600" kern="0" dirty="0"/>
          </a:p>
          <a:p>
            <a:pPr marL="0" indent="0">
              <a:spcAft>
                <a:spcPct val="0"/>
              </a:spcAft>
              <a:buFont typeface="Wingdings" pitchFamily="2" charset="2"/>
              <a:buNone/>
            </a:pPr>
            <a:br>
              <a:rPr lang="en-US" sz="1600" kern="0" dirty="0"/>
            </a:br>
            <a:br>
              <a:rPr lang="en-US" sz="1600" kern="0" dirty="0"/>
            </a:br>
            <a:br>
              <a:rPr lang="en-US" sz="1600" kern="0" dirty="0"/>
            </a:br>
            <a:br>
              <a:rPr lang="en-US" sz="1600" kern="0" dirty="0"/>
            </a:br>
            <a:endParaRPr lang="en-US" sz="1100" b="1" kern="0" dirty="0"/>
          </a:p>
        </p:txBody>
      </p:sp>
    </p:spTree>
    <p:extLst>
      <p:ext uri="{BB962C8B-B14F-4D97-AF65-F5344CB8AC3E}">
        <p14:creationId xmlns:p14="http://schemas.microsoft.com/office/powerpoint/2010/main" val="37092869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Inhaltsplatzhalter 7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/>
              <a:t>Hazem </a:t>
            </a:r>
            <a:r>
              <a:rPr lang="de-DE" err="1"/>
              <a:t>Elsaid</a:t>
            </a:r>
            <a:r>
              <a:rPr lang="de-DE"/>
              <a:t> Ibrahim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err="1"/>
              <a:t>Hazem.a.elsaid@fau.de</a:t>
            </a:r>
            <a:endParaRPr lang="de-DE"/>
          </a:p>
        </p:txBody>
      </p:sp>
      <p:pic>
        <p:nvPicPr>
          <p:cNvPr id="11" name="Picture Placeholder 4">
            <a:extLst>
              <a:ext uri="{FF2B5EF4-FFF2-40B4-BE49-F238E27FC236}">
                <a16:creationId xmlns:a16="http://schemas.microsoft.com/office/drawing/2014/main" id="{C8B9B86D-8A5C-CD47-8AAC-AC569B078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6452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Framed Slotted ALOHA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18/03/2018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921C712E-A34A-D445-8790-DC72058E0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06680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B1DA9A5F-3E78-7C4B-ABC9-48F26CD04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3624" y="149235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99305903-5F54-B84D-B19D-D03820FFC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564" y="191790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734EB43F-415E-164C-95A6-37FFBB733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8818" y="191790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D27D76FB-51FE-8F4C-AB8F-A2CC5F6CD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817" y="205975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B55DB0E3-BE94-FA44-9961-5F8597561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89" y="248121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F4C24C1D-D06B-3F4D-BD8F-9AF1555E2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002" y="2981792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75D71516-21ED-E647-B80E-4988B040B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302" y="293389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862948DA-8A03-D841-9688-284B71316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627" y="168677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88A9DACC-9414-AD40-AFA5-4EEB84BB1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685" y="139636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20" name="Gruppieren 5">
            <a:extLst>
              <a:ext uri="{FF2B5EF4-FFF2-40B4-BE49-F238E27FC236}">
                <a16:creationId xmlns:a16="http://schemas.microsoft.com/office/drawing/2014/main" id="{9EB00962-EB73-3E4E-A80F-87745F4C46CA}"/>
              </a:ext>
            </a:extLst>
          </p:cNvPr>
          <p:cNvGrpSpPr/>
          <p:nvPr/>
        </p:nvGrpSpPr>
        <p:grpSpPr>
          <a:xfrm>
            <a:off x="7233106" y="5229200"/>
            <a:ext cx="1529894" cy="669471"/>
            <a:chOff x="7233106" y="5388503"/>
            <a:chExt cx="1529894" cy="669471"/>
          </a:xfrm>
        </p:grpSpPr>
        <p:sp>
          <p:nvSpPr>
            <p:cNvPr id="21" name="Textfeld 49">
              <a:extLst>
                <a:ext uri="{FF2B5EF4-FFF2-40B4-BE49-F238E27FC236}">
                  <a16:creationId xmlns:a16="http://schemas.microsoft.com/office/drawing/2014/main" id="{9C8AECE5-B73D-B441-84A3-09046FD2E56D}"/>
                </a:ext>
              </a:extLst>
            </p:cNvPr>
            <p:cNvSpPr txBox="1"/>
            <p:nvPr/>
          </p:nvSpPr>
          <p:spPr>
            <a:xfrm>
              <a:off x="7614105" y="5719420"/>
              <a:ext cx="984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>
                  <a:latin typeface="Calibri" panose="020F0502020204030204" pitchFamily="34" charset="0"/>
                  <a:cs typeface="Calibri" panose="020F0502020204030204" pitchFamily="34" charset="0"/>
                </a:rPr>
                <a:t>Reader</a:t>
              </a:r>
            </a:p>
          </p:txBody>
        </p:sp>
        <p:sp>
          <p:nvSpPr>
            <p:cNvPr id="22" name="Textfeld 50">
              <a:extLst>
                <a:ext uri="{FF2B5EF4-FFF2-40B4-BE49-F238E27FC236}">
                  <a16:creationId xmlns:a16="http://schemas.microsoft.com/office/drawing/2014/main" id="{92B104C4-1A50-D145-9D21-2962EEF7E51B}"/>
                </a:ext>
              </a:extLst>
            </p:cNvPr>
            <p:cNvSpPr txBox="1"/>
            <p:nvPr/>
          </p:nvSpPr>
          <p:spPr>
            <a:xfrm>
              <a:off x="7654990" y="5388503"/>
              <a:ext cx="1108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>
                  <a:latin typeface="Calibri" panose="020F0502020204030204" pitchFamily="34" charset="0"/>
                  <a:cs typeface="Calibri" panose="020F0502020204030204" pitchFamily="34" charset="0"/>
                </a:rPr>
                <a:t>Tag</a:t>
              </a:r>
            </a:p>
          </p:txBody>
        </p:sp>
        <p:sp>
          <p:nvSpPr>
            <p:cNvPr id="23" name="Rectangle 8">
              <a:extLst>
                <a:ext uri="{FF2B5EF4-FFF2-40B4-BE49-F238E27FC236}">
                  <a16:creationId xmlns:a16="http://schemas.microsoft.com/office/drawing/2014/main" id="{CCA7C8D4-D688-1E4A-8760-7895269FA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3106" y="5450476"/>
              <a:ext cx="228600" cy="164219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Oval 12">
              <a:extLst>
                <a:ext uri="{FF2B5EF4-FFF2-40B4-BE49-F238E27FC236}">
                  <a16:creationId xmlns:a16="http://schemas.microsoft.com/office/drawing/2014/main" id="{D58481A4-3317-F548-BBA5-0DC5C635D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3106" y="5786819"/>
              <a:ext cx="228600" cy="21128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5" name="Rectangle 8">
            <a:extLst>
              <a:ext uri="{FF2B5EF4-FFF2-40B4-BE49-F238E27FC236}">
                <a16:creationId xmlns:a16="http://schemas.microsoft.com/office/drawing/2014/main" id="{8D90CC47-763C-AD42-B116-863937138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2335" y="287755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F7913BC9-7137-B942-B66E-DB681A43F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969" y="2981792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079AD408-70AA-8642-BE1F-93635081D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0447" y="210616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D6F57EC8-C542-5D41-9FF3-E7870D4F5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2019" y="262574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D207B8AA-6B67-7144-8896-783FDE396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0062" y="248121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8F9EA6F5-856B-BD41-8B67-32D47FCCE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68" y="314097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BFBC899D-27A8-1F49-8F41-352C548ED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593" y="357535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FDA66272-68A8-5949-880C-466143766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2477" y="3443021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F540D924-96B7-9440-87D7-B0AD59BBD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563" y="319456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40A5FBBE-0A9D-3140-98DB-C41DA8E85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816" y="4087872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7E43A6DC-C4D5-964C-A68C-D1D176B1F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565" y="383488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D7DB8C32-AC59-D643-91E3-517EA7CBA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9298" y="3676470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713CF2E5-5671-0C40-A42D-BE9A5DFDE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600" y="4371575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8" name="Rectangle 8">
            <a:extLst>
              <a:ext uri="{FF2B5EF4-FFF2-40B4-BE49-F238E27FC236}">
                <a16:creationId xmlns:a16="http://schemas.microsoft.com/office/drawing/2014/main" id="{46C09C23-96DD-374D-9272-5ADDDDD2A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615" y="4229723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9" name="Rectangle 8">
            <a:extLst>
              <a:ext uri="{FF2B5EF4-FFF2-40B4-BE49-F238E27FC236}">
                <a16:creationId xmlns:a16="http://schemas.microsoft.com/office/drawing/2014/main" id="{01DF4D95-015B-A342-9FDE-68A831797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9947" y="3600323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3C838E98-CC25-3C40-9C51-D483FC37D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008" y="437157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1" name="Bogen 70">
            <a:extLst>
              <a:ext uri="{FF2B5EF4-FFF2-40B4-BE49-F238E27FC236}">
                <a16:creationId xmlns:a16="http://schemas.microsoft.com/office/drawing/2014/main" id="{908BB711-EC10-114F-88B1-1DC2F236D587}"/>
              </a:ext>
            </a:extLst>
          </p:cNvPr>
          <p:cNvSpPr/>
          <p:nvPr/>
        </p:nvSpPr>
        <p:spPr>
          <a:xfrm rot="3128449">
            <a:off x="4678421" y="2743432"/>
            <a:ext cx="897441" cy="903295"/>
          </a:xfrm>
          <a:prstGeom prst="arc">
            <a:avLst/>
          </a:prstGeom>
          <a:ln>
            <a:solidFill>
              <a:srgbClr val="008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Bogen 71">
            <a:extLst>
              <a:ext uri="{FF2B5EF4-FFF2-40B4-BE49-F238E27FC236}">
                <a16:creationId xmlns:a16="http://schemas.microsoft.com/office/drawing/2014/main" id="{9FE8D2FC-4689-C448-B99D-79593D6A4E81}"/>
              </a:ext>
            </a:extLst>
          </p:cNvPr>
          <p:cNvSpPr/>
          <p:nvPr/>
        </p:nvSpPr>
        <p:spPr>
          <a:xfrm rot="2911622">
            <a:off x="4580235" y="2500488"/>
            <a:ext cx="1329659" cy="1361798"/>
          </a:xfrm>
          <a:prstGeom prst="arc">
            <a:avLst/>
          </a:prstGeom>
          <a:ln>
            <a:solidFill>
              <a:srgbClr val="008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Bogen 72">
            <a:extLst>
              <a:ext uri="{FF2B5EF4-FFF2-40B4-BE49-F238E27FC236}">
                <a16:creationId xmlns:a16="http://schemas.microsoft.com/office/drawing/2014/main" id="{0CEBDD3B-54E2-5842-9AC7-E675FC9BEBAF}"/>
              </a:ext>
            </a:extLst>
          </p:cNvPr>
          <p:cNvSpPr/>
          <p:nvPr/>
        </p:nvSpPr>
        <p:spPr>
          <a:xfrm rot="2870662">
            <a:off x="4481898" y="2236730"/>
            <a:ext cx="1722740" cy="1768356"/>
          </a:xfrm>
          <a:prstGeom prst="arc">
            <a:avLst/>
          </a:prstGeom>
          <a:ln>
            <a:solidFill>
              <a:srgbClr val="008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Bogen 73">
            <a:extLst>
              <a:ext uri="{FF2B5EF4-FFF2-40B4-BE49-F238E27FC236}">
                <a16:creationId xmlns:a16="http://schemas.microsoft.com/office/drawing/2014/main" id="{B9F66990-A635-D44E-9B58-1A214187502C}"/>
              </a:ext>
            </a:extLst>
          </p:cNvPr>
          <p:cNvSpPr/>
          <p:nvPr/>
        </p:nvSpPr>
        <p:spPr>
          <a:xfrm rot="2699164">
            <a:off x="4571997" y="2009114"/>
            <a:ext cx="2102414" cy="2111291"/>
          </a:xfrm>
          <a:prstGeom prst="arc">
            <a:avLst/>
          </a:prstGeom>
          <a:ln>
            <a:solidFill>
              <a:srgbClr val="008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Bogen 74">
            <a:extLst>
              <a:ext uri="{FF2B5EF4-FFF2-40B4-BE49-F238E27FC236}">
                <a16:creationId xmlns:a16="http://schemas.microsoft.com/office/drawing/2014/main" id="{B54647BD-73C7-AD4E-BA93-33D325865741}"/>
              </a:ext>
            </a:extLst>
          </p:cNvPr>
          <p:cNvSpPr/>
          <p:nvPr/>
        </p:nvSpPr>
        <p:spPr>
          <a:xfrm rot="2934997">
            <a:off x="4751810" y="1711381"/>
            <a:ext cx="2516589" cy="2496072"/>
          </a:xfrm>
          <a:prstGeom prst="arc">
            <a:avLst/>
          </a:prstGeom>
          <a:ln>
            <a:solidFill>
              <a:srgbClr val="008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Gerade Verbindung mit Pfeil 75">
            <a:extLst>
              <a:ext uri="{FF2B5EF4-FFF2-40B4-BE49-F238E27FC236}">
                <a16:creationId xmlns:a16="http://schemas.microsoft.com/office/drawing/2014/main" id="{E7E13A3A-380E-8941-85D4-25D1F50741FF}"/>
              </a:ext>
            </a:extLst>
          </p:cNvPr>
          <p:cNvCxnSpPr/>
          <p:nvPr/>
        </p:nvCxnSpPr>
        <p:spPr>
          <a:xfrm flipV="1">
            <a:off x="5715000" y="4953000"/>
            <a:ext cx="480535" cy="43550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76">
            <a:extLst>
              <a:ext uri="{FF2B5EF4-FFF2-40B4-BE49-F238E27FC236}">
                <a16:creationId xmlns:a16="http://schemas.microsoft.com/office/drawing/2014/main" id="{55E9C6DE-8208-6A46-BCB6-FAF755153D75}"/>
              </a:ext>
            </a:extLst>
          </p:cNvPr>
          <p:cNvSpPr txBox="1"/>
          <p:nvPr/>
        </p:nvSpPr>
        <p:spPr>
          <a:xfrm>
            <a:off x="4572001" y="5388505"/>
            <a:ext cx="238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Interrogation Zone</a:t>
            </a:r>
          </a:p>
        </p:txBody>
      </p:sp>
      <p:sp>
        <p:nvSpPr>
          <p:cNvPr id="48" name="Textplatzhalter 6">
            <a:extLst>
              <a:ext uri="{FF2B5EF4-FFF2-40B4-BE49-F238E27FC236}">
                <a16:creationId xmlns:a16="http://schemas.microsoft.com/office/drawing/2014/main" id="{F85D9E1E-88A0-5C49-B3DA-E65F805AAD99}"/>
              </a:ext>
            </a:extLst>
          </p:cNvPr>
          <p:cNvSpPr txBox="1">
            <a:spLocks/>
          </p:cNvSpPr>
          <p:nvPr/>
        </p:nvSpPr>
        <p:spPr>
          <a:xfrm>
            <a:off x="288000" y="1124744"/>
            <a:ext cx="6769691" cy="5112568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/>
              <a:t>Reader informs the tags with the current frame length</a:t>
            </a:r>
          </a:p>
          <a:p>
            <a:r>
              <a:rPr lang="en-US" sz="1600" kern="0"/>
              <a:t>Each tag chooses random slot</a:t>
            </a:r>
          </a:p>
          <a:p>
            <a:pPr marL="0" indent="0">
              <a:buFont typeface="Wingdings" pitchFamily="2" charset="2"/>
              <a:buNone/>
            </a:pPr>
            <a:r>
              <a:rPr lang="en-US" sz="1600" kern="0"/>
              <a:t>												     </a:t>
            </a:r>
          </a:p>
          <a:p>
            <a:pPr marL="0" indent="0">
              <a:buFont typeface="Wingdings" pitchFamily="2" charset="2"/>
              <a:buNone/>
            </a:pPr>
            <a:endParaRPr lang="en-US" sz="1500" kern="0"/>
          </a:p>
          <a:p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pPr marL="0" indent="0">
              <a:buFont typeface="Wingdings" pitchFamily="2" charset="2"/>
              <a:buNone/>
            </a:pPr>
            <a:endParaRPr lang="en-US" sz="1600" kern="0"/>
          </a:p>
          <a:p>
            <a:endParaRPr lang="en-US" sz="1600" kern="0"/>
          </a:p>
          <a:p>
            <a:pPr marL="0" indent="0">
              <a:buFont typeface="Wingdings" pitchFamily="2" charset="2"/>
              <a:buNone/>
            </a:pPr>
            <a:endParaRPr lang="en-US" sz="1600" kern="0"/>
          </a:p>
          <a:p>
            <a:pPr marL="0" indent="0">
              <a:buFont typeface="Wingdings" pitchFamily="2" charset="2"/>
              <a:buNone/>
            </a:pPr>
            <a:r>
              <a:rPr lang="en-US" sz="1600" kern="0"/>
              <a:t>                                                                                             </a:t>
            </a:r>
          </a:p>
        </p:txBody>
      </p:sp>
      <p:grpSp>
        <p:nvGrpSpPr>
          <p:cNvPr id="49" name="Gruppieren 86">
            <a:extLst>
              <a:ext uri="{FF2B5EF4-FFF2-40B4-BE49-F238E27FC236}">
                <a16:creationId xmlns:a16="http://schemas.microsoft.com/office/drawing/2014/main" id="{02756C76-AA7B-9D42-AC68-74B28D40B833}"/>
              </a:ext>
            </a:extLst>
          </p:cNvPr>
          <p:cNvGrpSpPr/>
          <p:nvPr/>
        </p:nvGrpSpPr>
        <p:grpSpPr>
          <a:xfrm>
            <a:off x="370266" y="3087429"/>
            <a:ext cx="3985710" cy="504056"/>
            <a:chOff x="370266" y="3735501"/>
            <a:chExt cx="3985710" cy="504056"/>
          </a:xfrm>
        </p:grpSpPr>
        <p:sp>
          <p:nvSpPr>
            <p:cNvPr id="50" name="Rectangle 64">
              <a:extLst>
                <a:ext uri="{FF2B5EF4-FFF2-40B4-BE49-F238E27FC236}">
                  <a16:creationId xmlns:a16="http://schemas.microsoft.com/office/drawing/2014/main" id="{DB5B1487-E2DE-8145-AE5B-46B3DAA0D4AC}"/>
                </a:ext>
              </a:extLst>
            </p:cNvPr>
            <p:cNvSpPr/>
            <p:nvPr/>
          </p:nvSpPr>
          <p:spPr>
            <a:xfrm>
              <a:off x="370266" y="3735501"/>
              <a:ext cx="3985710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" name="Rectangle 65">
              <a:extLst>
                <a:ext uri="{FF2B5EF4-FFF2-40B4-BE49-F238E27FC236}">
                  <a16:creationId xmlns:a16="http://schemas.microsoft.com/office/drawing/2014/main" id="{4A032FC1-9A1B-CD4E-ADD6-E11F6B3740EE}"/>
                </a:ext>
              </a:extLst>
            </p:cNvPr>
            <p:cNvSpPr/>
            <p:nvPr/>
          </p:nvSpPr>
          <p:spPr>
            <a:xfrm>
              <a:off x="370266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2" name="Rectangle 66">
              <a:extLst>
                <a:ext uri="{FF2B5EF4-FFF2-40B4-BE49-F238E27FC236}">
                  <a16:creationId xmlns:a16="http://schemas.microsoft.com/office/drawing/2014/main" id="{D62A8334-98D5-5940-991B-B6997D4C450B}"/>
                </a:ext>
              </a:extLst>
            </p:cNvPr>
            <p:cNvSpPr/>
            <p:nvPr/>
          </p:nvSpPr>
          <p:spPr>
            <a:xfrm>
              <a:off x="3855910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3" name="Rectangle 31">
              <a:extLst>
                <a:ext uri="{FF2B5EF4-FFF2-40B4-BE49-F238E27FC236}">
                  <a16:creationId xmlns:a16="http://schemas.microsoft.com/office/drawing/2014/main" id="{99FC5C39-4752-2E42-8608-5AD2AC3A5991}"/>
                </a:ext>
              </a:extLst>
            </p:cNvPr>
            <p:cNvSpPr/>
            <p:nvPr/>
          </p:nvSpPr>
          <p:spPr>
            <a:xfrm>
              <a:off x="1370398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4" name="Rectangle 66">
              <a:extLst>
                <a:ext uri="{FF2B5EF4-FFF2-40B4-BE49-F238E27FC236}">
                  <a16:creationId xmlns:a16="http://schemas.microsoft.com/office/drawing/2014/main" id="{A121605A-1492-E546-846B-E9A5005F5632}"/>
                </a:ext>
              </a:extLst>
            </p:cNvPr>
            <p:cNvSpPr/>
            <p:nvPr/>
          </p:nvSpPr>
          <p:spPr>
            <a:xfrm>
              <a:off x="1868946" y="373949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5" name="Rectangle 65">
              <a:extLst>
                <a:ext uri="{FF2B5EF4-FFF2-40B4-BE49-F238E27FC236}">
                  <a16:creationId xmlns:a16="http://schemas.microsoft.com/office/drawing/2014/main" id="{91B36F45-924E-6143-BA18-B08E580D8494}"/>
                </a:ext>
              </a:extLst>
            </p:cNvPr>
            <p:cNvSpPr/>
            <p:nvPr/>
          </p:nvSpPr>
          <p:spPr>
            <a:xfrm>
              <a:off x="2365687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6" name="Rectangle 31">
              <a:extLst>
                <a:ext uri="{FF2B5EF4-FFF2-40B4-BE49-F238E27FC236}">
                  <a16:creationId xmlns:a16="http://schemas.microsoft.com/office/drawing/2014/main" id="{B9A8106C-050B-0146-9F73-41FE3DF9DC6D}"/>
                </a:ext>
              </a:extLst>
            </p:cNvPr>
            <p:cNvSpPr/>
            <p:nvPr/>
          </p:nvSpPr>
          <p:spPr>
            <a:xfrm>
              <a:off x="2862428" y="373949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7" name="Rectangle 66">
              <a:extLst>
                <a:ext uri="{FF2B5EF4-FFF2-40B4-BE49-F238E27FC236}">
                  <a16:creationId xmlns:a16="http://schemas.microsoft.com/office/drawing/2014/main" id="{5B502034-62CF-5146-ABFF-3B44014A09C2}"/>
                </a:ext>
              </a:extLst>
            </p:cNvPr>
            <p:cNvSpPr/>
            <p:nvPr/>
          </p:nvSpPr>
          <p:spPr>
            <a:xfrm>
              <a:off x="3358027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8" name="Rectangle 31">
              <a:extLst>
                <a:ext uri="{FF2B5EF4-FFF2-40B4-BE49-F238E27FC236}">
                  <a16:creationId xmlns:a16="http://schemas.microsoft.com/office/drawing/2014/main" id="{20EF5C80-B680-BE4C-9283-653BE9793F71}"/>
                </a:ext>
              </a:extLst>
            </p:cNvPr>
            <p:cNvSpPr/>
            <p:nvPr/>
          </p:nvSpPr>
          <p:spPr>
            <a:xfrm>
              <a:off x="874322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Gerade Verbindung mit Pfeil 70">
            <a:extLst>
              <a:ext uri="{FF2B5EF4-FFF2-40B4-BE49-F238E27FC236}">
                <a16:creationId xmlns:a16="http://schemas.microsoft.com/office/drawing/2014/main" id="{ECF2A788-11B5-2A41-8DF8-1F238A9A3A86}"/>
              </a:ext>
            </a:extLst>
          </p:cNvPr>
          <p:cNvCxnSpPr/>
          <p:nvPr/>
        </p:nvCxnSpPr>
        <p:spPr>
          <a:xfrm>
            <a:off x="370266" y="4023533"/>
            <a:ext cx="39857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71">
            <a:extLst>
              <a:ext uri="{FF2B5EF4-FFF2-40B4-BE49-F238E27FC236}">
                <a16:creationId xmlns:a16="http://schemas.microsoft.com/office/drawing/2014/main" id="{183C32A0-6597-A540-BCBB-8131FB22E402}"/>
              </a:ext>
            </a:extLst>
          </p:cNvPr>
          <p:cNvSpPr txBox="1"/>
          <p:nvPr/>
        </p:nvSpPr>
        <p:spPr>
          <a:xfrm>
            <a:off x="2127580" y="361540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i="1">
                <a:solidFill>
                  <a:srgbClr val="000364"/>
                </a:solidFill>
                <a:latin typeface="+mn-lt"/>
              </a:rPr>
              <a:t>L</a:t>
            </a:r>
            <a:endParaRPr lang="en-US" b="0" i="1">
              <a:solidFill>
                <a:srgbClr val="000364"/>
              </a:solidFill>
              <a:latin typeface="+mn-lt"/>
            </a:endParaRPr>
          </a:p>
        </p:txBody>
      </p:sp>
      <p:pic>
        <p:nvPicPr>
          <p:cNvPr id="61" name="Picture Placeholder 4">
            <a:extLst>
              <a:ext uri="{FF2B5EF4-FFF2-40B4-BE49-F238E27FC236}">
                <a16:creationId xmlns:a16="http://schemas.microsoft.com/office/drawing/2014/main" id="{17F03CFE-CC8D-7E43-AC1B-033BE5BC1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418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5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7" grpId="0"/>
      <p:bldP spid="6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47E28-CEEC-2349-A4F7-D3584D41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AB53E-0C65-7446-BA9E-40CA92CF5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A409B82-CF96-A24A-B605-5358353ECD3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A7894-3E11-E140-A758-C2F0E9A9847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1F65E02-F21E-0846-9C0D-E76FE52024EC}" type="datetime3">
              <a:rPr lang="de-DE" smtClean="0"/>
              <a:t>18/03/2018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46B46-9F2A-D243-9AA8-6228282B6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</p:spTree>
    <p:extLst>
      <p:ext uri="{BB962C8B-B14F-4D97-AF65-F5344CB8AC3E}">
        <p14:creationId xmlns:p14="http://schemas.microsoft.com/office/powerpoint/2010/main" val="750899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334800"/>
            <a:ext cx="8208000" cy="677108"/>
          </a:xfrm>
        </p:spPr>
        <p:txBody>
          <a:bodyPr/>
          <a:lstStyle/>
          <a:p>
            <a:pPr defTabSz="503238" eaLnBrk="1" hangingPunct="1"/>
            <a:r>
              <a:rPr lang="de-DE" err="1"/>
              <a:t>Graphic</a:t>
            </a:r>
            <a:r>
              <a:rPr lang="de-DE"/>
              <a:t> </a:t>
            </a:r>
            <a:r>
              <a:rPr lang="de-DE" err="1"/>
              <a:t>elements</a:t>
            </a:r>
            <a:br>
              <a:rPr lang="de-DE"/>
            </a:br>
            <a:r>
              <a:rPr lang="de-DE" err="1"/>
              <a:t>Boxes</a:t>
            </a:r>
            <a:r>
              <a:rPr lang="de-DE"/>
              <a:t>, </a:t>
            </a:r>
            <a:r>
              <a:rPr lang="de-DE" err="1"/>
              <a:t>arrows</a:t>
            </a:r>
            <a:r>
              <a:rPr lang="de-DE"/>
              <a:t>, </a:t>
            </a:r>
            <a:r>
              <a:rPr lang="de-DE" err="1"/>
              <a:t>bonds</a:t>
            </a:r>
            <a:r>
              <a:rPr lang="de-DE"/>
              <a:t> and </a:t>
            </a:r>
            <a:r>
              <a:rPr lang="de-DE" err="1"/>
              <a:t>lines</a:t>
            </a:r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66725" y="1700807"/>
            <a:ext cx="8208000" cy="4392489"/>
          </a:xfrm>
        </p:spPr>
        <p:txBody>
          <a:bodyPr/>
          <a:lstStyle/>
          <a:p>
            <a:r>
              <a:rPr lang="de-DE" err="1"/>
              <a:t>Following</a:t>
            </a:r>
            <a:r>
              <a:rPr lang="de-DE"/>
              <a:t> </a:t>
            </a:r>
            <a:r>
              <a:rPr lang="de-DE" err="1"/>
              <a:t>elements</a:t>
            </a:r>
            <a:r>
              <a:rPr lang="de-DE"/>
              <a:t> </a:t>
            </a:r>
            <a:r>
              <a:rPr lang="de-DE" err="1"/>
              <a:t>could</a:t>
            </a:r>
            <a:r>
              <a:rPr lang="de-DE"/>
              <a:t> be copy/</a:t>
            </a:r>
            <a:r>
              <a:rPr lang="de-DE" err="1"/>
              <a:t>pasted</a:t>
            </a:r>
            <a:r>
              <a:rPr lang="de-DE"/>
              <a:t> in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presentation</a:t>
            </a:r>
            <a:endParaRPr lang="de-DE"/>
          </a:p>
        </p:txBody>
      </p:sp>
      <p:sp>
        <p:nvSpPr>
          <p:cNvPr id="2" name="Bildplatzhalter 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466725" y="3102011"/>
            <a:ext cx="433388" cy="4318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</a:pPr>
            <a:endParaRPr lang="de-DE">
              <a:solidFill>
                <a:schemeClr val="bg2"/>
              </a:solidFill>
            </a:endParaRP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1042988" y="3102011"/>
            <a:ext cx="1081087" cy="7921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</a:pPr>
            <a:endParaRPr lang="de-DE"/>
          </a:p>
        </p:txBody>
      </p:sp>
      <p:sp>
        <p:nvSpPr>
          <p:cNvPr id="9222" name="Rectangle 30"/>
          <p:cNvSpPr>
            <a:spLocks noChangeArrowheads="1"/>
          </p:cNvSpPr>
          <p:nvPr/>
        </p:nvSpPr>
        <p:spPr bwMode="auto">
          <a:xfrm>
            <a:off x="2266950" y="3102011"/>
            <a:ext cx="2305050" cy="639762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54000" rIns="72000" bIns="72000">
            <a:spAutoFit/>
          </a:bodyPr>
          <a:lstStyle/>
          <a:p>
            <a:pPr marL="215900" indent="-215900">
              <a:spcAft>
                <a:spcPts val="563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de-DE" sz="1400" err="1"/>
              <a:t>Coloured</a:t>
            </a:r>
            <a:r>
              <a:rPr lang="de-DE" sz="1400"/>
              <a:t> box </a:t>
            </a:r>
          </a:p>
          <a:p>
            <a:pPr>
              <a:spcAft>
                <a:spcPts val="563"/>
              </a:spcAft>
              <a:buClr>
                <a:schemeClr val="tx2"/>
              </a:buClr>
            </a:pPr>
            <a:r>
              <a:rPr lang="de-DE" sz="1400"/>
              <a:t>Grey</a:t>
            </a:r>
          </a:p>
        </p:txBody>
      </p:sp>
      <p:sp>
        <p:nvSpPr>
          <p:cNvPr id="9223" name="AutoShape 16"/>
          <p:cNvSpPr>
            <a:spLocks noChangeArrowheads="1"/>
          </p:cNvSpPr>
          <p:nvPr/>
        </p:nvSpPr>
        <p:spPr bwMode="auto">
          <a:xfrm>
            <a:off x="5940425" y="3821148"/>
            <a:ext cx="287338" cy="576263"/>
          </a:xfrm>
          <a:prstGeom prst="leftArrow">
            <a:avLst>
              <a:gd name="adj1" fmla="val 47917"/>
              <a:gd name="adj2" fmla="val 10000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</a:pPr>
            <a:endParaRPr lang="de-DE"/>
          </a:p>
        </p:txBody>
      </p:sp>
      <p:sp>
        <p:nvSpPr>
          <p:cNvPr id="9224" name="AutoShape 17"/>
          <p:cNvSpPr>
            <a:spLocks noChangeArrowheads="1"/>
          </p:cNvSpPr>
          <p:nvPr/>
        </p:nvSpPr>
        <p:spPr bwMode="auto">
          <a:xfrm>
            <a:off x="6516688" y="3821148"/>
            <a:ext cx="287337" cy="576263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</a:pPr>
            <a:endParaRPr lang="de-DE"/>
          </a:p>
        </p:txBody>
      </p:sp>
      <p:sp>
        <p:nvSpPr>
          <p:cNvPr id="9225" name="AutoShape 18"/>
          <p:cNvSpPr>
            <a:spLocks noChangeArrowheads="1"/>
          </p:cNvSpPr>
          <p:nvPr/>
        </p:nvSpPr>
        <p:spPr bwMode="auto">
          <a:xfrm>
            <a:off x="6877050" y="4110073"/>
            <a:ext cx="574675" cy="287338"/>
          </a:xfrm>
          <a:prstGeom prst="upArrow">
            <a:avLst>
              <a:gd name="adj1" fmla="val 37500"/>
              <a:gd name="adj2" fmla="val 10000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</a:pPr>
            <a:endParaRPr lang="de-DE"/>
          </a:p>
        </p:txBody>
      </p:sp>
      <p:sp>
        <p:nvSpPr>
          <p:cNvPr id="9226" name="AutoShape 19"/>
          <p:cNvSpPr>
            <a:spLocks noChangeArrowheads="1"/>
          </p:cNvSpPr>
          <p:nvPr/>
        </p:nvSpPr>
        <p:spPr bwMode="auto">
          <a:xfrm>
            <a:off x="7524750" y="4110073"/>
            <a:ext cx="576263" cy="287338"/>
          </a:xfrm>
          <a:prstGeom prst="downArrow">
            <a:avLst>
              <a:gd name="adj1" fmla="val 42704"/>
              <a:gd name="adj2" fmla="val 10000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</a:pPr>
            <a:endParaRPr lang="de-DE"/>
          </a:p>
        </p:txBody>
      </p:sp>
      <p:sp>
        <p:nvSpPr>
          <p:cNvPr id="9227" name="AutoShape 20"/>
          <p:cNvSpPr>
            <a:spLocks noChangeArrowheads="1"/>
          </p:cNvSpPr>
          <p:nvPr/>
        </p:nvSpPr>
        <p:spPr bwMode="auto">
          <a:xfrm>
            <a:off x="4787900" y="3678273"/>
            <a:ext cx="431800" cy="287338"/>
          </a:xfrm>
          <a:prstGeom prst="leftArrow">
            <a:avLst>
              <a:gd name="adj1" fmla="val 53120"/>
              <a:gd name="adj2" fmla="val 51163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</a:pPr>
            <a:endParaRPr lang="de-DE"/>
          </a:p>
        </p:txBody>
      </p:sp>
      <p:sp>
        <p:nvSpPr>
          <p:cNvPr id="9228" name="AutoShape 21"/>
          <p:cNvSpPr>
            <a:spLocks noChangeArrowheads="1"/>
          </p:cNvSpPr>
          <p:nvPr/>
        </p:nvSpPr>
        <p:spPr bwMode="auto">
          <a:xfrm>
            <a:off x="5364163" y="3678273"/>
            <a:ext cx="431800" cy="288925"/>
          </a:xfrm>
          <a:prstGeom prst="rightArrow">
            <a:avLst>
              <a:gd name="adj1" fmla="val 50000"/>
              <a:gd name="adj2" fmla="val 49402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</a:pPr>
            <a:endParaRPr lang="de-DE"/>
          </a:p>
        </p:txBody>
      </p:sp>
      <p:sp>
        <p:nvSpPr>
          <p:cNvPr id="9229" name="Line 22"/>
          <p:cNvSpPr>
            <a:spLocks noChangeShapeType="1"/>
          </p:cNvSpPr>
          <p:nvPr/>
        </p:nvSpPr>
        <p:spPr bwMode="auto">
          <a:xfrm>
            <a:off x="4932363" y="3244886"/>
            <a:ext cx="360362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triangle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30" name="Line 23"/>
          <p:cNvSpPr>
            <a:spLocks noChangeShapeType="1"/>
          </p:cNvSpPr>
          <p:nvPr/>
        </p:nvSpPr>
        <p:spPr bwMode="auto">
          <a:xfrm flipV="1">
            <a:off x="4932363" y="3533811"/>
            <a:ext cx="287337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triangle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31" name="Line 24"/>
          <p:cNvSpPr>
            <a:spLocks noChangeShapeType="1"/>
          </p:cNvSpPr>
          <p:nvPr/>
        </p:nvSpPr>
        <p:spPr bwMode="auto">
          <a:xfrm flipH="1">
            <a:off x="5321300" y="3244886"/>
            <a:ext cx="360363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triangle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32" name="Line 25"/>
          <p:cNvSpPr>
            <a:spLocks noChangeShapeType="1"/>
          </p:cNvSpPr>
          <p:nvPr/>
        </p:nvSpPr>
        <p:spPr bwMode="auto">
          <a:xfrm flipH="1">
            <a:off x="5364163" y="3533811"/>
            <a:ext cx="3175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triangle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33" name="Line 26"/>
          <p:cNvSpPr>
            <a:spLocks noChangeShapeType="1"/>
          </p:cNvSpPr>
          <p:nvPr/>
        </p:nvSpPr>
        <p:spPr bwMode="auto">
          <a:xfrm>
            <a:off x="4932363" y="4110073"/>
            <a:ext cx="719137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none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34" name="Rectangle 28"/>
          <p:cNvSpPr>
            <a:spLocks noChangeArrowheads="1"/>
          </p:cNvSpPr>
          <p:nvPr/>
        </p:nvSpPr>
        <p:spPr bwMode="auto">
          <a:xfrm>
            <a:off x="5940425" y="3102011"/>
            <a:ext cx="2736850" cy="639762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54000" rIns="72000" bIns="72000">
            <a:spAutoFit/>
          </a:bodyPr>
          <a:lstStyle/>
          <a:p>
            <a:pPr marL="215900" indent="-215900" defTabSz="719138">
              <a:spcAft>
                <a:spcPts val="563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de-DE" sz="1400" err="1"/>
              <a:t>Arrows</a:t>
            </a:r>
            <a:r>
              <a:rPr lang="de-DE" sz="1400"/>
              <a:t> and </a:t>
            </a:r>
            <a:r>
              <a:rPr lang="de-DE" sz="1400" err="1"/>
              <a:t>bonds</a:t>
            </a:r>
            <a:endParaRPr lang="de-DE" sz="1400"/>
          </a:p>
          <a:p>
            <a:pPr defTabSz="719138">
              <a:spcAft>
                <a:spcPts val="563"/>
              </a:spcAft>
              <a:buClr>
                <a:schemeClr val="tx2"/>
              </a:buClr>
            </a:pPr>
            <a:r>
              <a:rPr lang="de-DE" sz="1400" err="1"/>
              <a:t>LIKE-blue</a:t>
            </a:r>
            <a:endParaRPr lang="de-DE" sz="1400"/>
          </a:p>
        </p:txBody>
      </p:sp>
      <p:sp>
        <p:nvSpPr>
          <p:cNvPr id="9235" name="Line 6"/>
          <p:cNvSpPr>
            <a:spLocks noChangeShapeType="1"/>
          </p:cNvSpPr>
          <p:nvPr/>
        </p:nvSpPr>
        <p:spPr bwMode="auto">
          <a:xfrm>
            <a:off x="5364163" y="4686336"/>
            <a:ext cx="431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36" name="Line 7"/>
          <p:cNvSpPr>
            <a:spLocks noChangeShapeType="1"/>
          </p:cNvSpPr>
          <p:nvPr/>
        </p:nvSpPr>
        <p:spPr bwMode="auto">
          <a:xfrm>
            <a:off x="4787900" y="4686336"/>
            <a:ext cx="431800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37" name="Line 8"/>
          <p:cNvSpPr>
            <a:spLocks noChangeShapeType="1"/>
          </p:cNvSpPr>
          <p:nvPr/>
        </p:nvSpPr>
        <p:spPr bwMode="auto">
          <a:xfrm>
            <a:off x="4787900" y="4829211"/>
            <a:ext cx="4318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38" name="Line 9"/>
          <p:cNvSpPr>
            <a:spLocks noChangeShapeType="1"/>
          </p:cNvSpPr>
          <p:nvPr/>
        </p:nvSpPr>
        <p:spPr bwMode="auto">
          <a:xfrm>
            <a:off x="5364163" y="4829211"/>
            <a:ext cx="43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39" name="Line 10"/>
          <p:cNvSpPr>
            <a:spLocks noChangeShapeType="1"/>
          </p:cNvSpPr>
          <p:nvPr/>
        </p:nvSpPr>
        <p:spPr bwMode="auto">
          <a:xfrm>
            <a:off x="4787900" y="4973673"/>
            <a:ext cx="4318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40" name="Line 11"/>
          <p:cNvSpPr>
            <a:spLocks noChangeShapeType="1"/>
          </p:cNvSpPr>
          <p:nvPr/>
        </p:nvSpPr>
        <p:spPr bwMode="auto">
          <a:xfrm>
            <a:off x="4787900" y="5118136"/>
            <a:ext cx="431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41" name="Line 12"/>
          <p:cNvSpPr>
            <a:spLocks noChangeShapeType="1"/>
          </p:cNvSpPr>
          <p:nvPr/>
        </p:nvSpPr>
        <p:spPr bwMode="auto">
          <a:xfrm>
            <a:off x="4787900" y="5261011"/>
            <a:ext cx="4318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42" name="Line 13"/>
          <p:cNvSpPr>
            <a:spLocks noChangeShapeType="1"/>
          </p:cNvSpPr>
          <p:nvPr/>
        </p:nvSpPr>
        <p:spPr bwMode="auto">
          <a:xfrm>
            <a:off x="4787900" y="5405473"/>
            <a:ext cx="431800" cy="0"/>
          </a:xfrm>
          <a:prstGeom prst="line">
            <a:avLst/>
          </a:prstGeom>
          <a:noFill/>
          <a:ln w="635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43" name="Rectangle 14"/>
          <p:cNvSpPr>
            <a:spLocks noChangeArrowheads="1"/>
          </p:cNvSpPr>
          <p:nvPr/>
        </p:nvSpPr>
        <p:spPr bwMode="auto">
          <a:xfrm>
            <a:off x="469900" y="4548223"/>
            <a:ext cx="431800" cy="431800"/>
          </a:xfrm>
          <a:prstGeom prst="rect">
            <a:avLst/>
          </a:prstGeom>
          <a:solidFill>
            <a:schemeClr val="bg1"/>
          </a:solidFill>
          <a:ln w="508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</a:pPr>
            <a:endParaRPr lang="de-DE"/>
          </a:p>
        </p:txBody>
      </p:sp>
      <p:sp>
        <p:nvSpPr>
          <p:cNvPr id="9244" name="Rectangle 15"/>
          <p:cNvSpPr>
            <a:spLocks noChangeArrowheads="1"/>
          </p:cNvSpPr>
          <p:nvPr/>
        </p:nvSpPr>
        <p:spPr bwMode="auto">
          <a:xfrm>
            <a:off x="1042988" y="4548223"/>
            <a:ext cx="1081087" cy="1081088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</a:pPr>
            <a:endParaRPr lang="de-DE"/>
          </a:p>
        </p:txBody>
      </p:sp>
      <p:sp>
        <p:nvSpPr>
          <p:cNvPr id="9245" name="Rectangle 27"/>
          <p:cNvSpPr>
            <a:spLocks noChangeArrowheads="1"/>
          </p:cNvSpPr>
          <p:nvPr/>
        </p:nvSpPr>
        <p:spPr bwMode="auto">
          <a:xfrm>
            <a:off x="5940425" y="4541873"/>
            <a:ext cx="2736850" cy="112471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54000" rIns="72000" bIns="54000">
            <a:spAutoFit/>
          </a:bodyPr>
          <a:lstStyle/>
          <a:p>
            <a:pPr marL="215900" indent="-215900" defTabSz="719138">
              <a:spcAft>
                <a:spcPts val="563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de-DE" sz="1400"/>
              <a:t>Lines </a:t>
            </a:r>
          </a:p>
          <a:p>
            <a:pPr defTabSz="719138">
              <a:spcAft>
                <a:spcPts val="563"/>
              </a:spcAft>
              <a:buClr>
                <a:schemeClr val="tx2"/>
              </a:buClr>
            </a:pPr>
            <a:r>
              <a:rPr lang="de-DE" sz="1400"/>
              <a:t>Line </a:t>
            </a:r>
            <a:r>
              <a:rPr lang="de-DE" sz="1400" err="1"/>
              <a:t>width</a:t>
            </a:r>
            <a:r>
              <a:rPr lang="de-DE" sz="1400"/>
              <a:t> </a:t>
            </a:r>
            <a:r>
              <a:rPr lang="de-DE" sz="1400" err="1"/>
              <a:t>dashed</a:t>
            </a:r>
            <a:r>
              <a:rPr lang="de-DE" sz="1400"/>
              <a:t>: 1 pt</a:t>
            </a:r>
          </a:p>
          <a:p>
            <a:pPr defTabSz="719138">
              <a:spcAft>
                <a:spcPts val="563"/>
              </a:spcAft>
              <a:buClr>
                <a:schemeClr val="tx2"/>
              </a:buClr>
            </a:pPr>
            <a:r>
              <a:rPr lang="de-DE" sz="1400"/>
              <a:t>Line </a:t>
            </a:r>
            <a:r>
              <a:rPr lang="de-DE" sz="1400" err="1"/>
              <a:t>width</a:t>
            </a:r>
            <a:r>
              <a:rPr lang="de-DE" sz="1400"/>
              <a:t> </a:t>
            </a:r>
            <a:r>
              <a:rPr lang="de-DE" sz="1400" err="1"/>
              <a:t>drawn</a:t>
            </a:r>
            <a:r>
              <a:rPr lang="de-DE" sz="1400"/>
              <a:t> </a:t>
            </a:r>
            <a:r>
              <a:rPr lang="de-DE" sz="1400" err="1"/>
              <a:t>througt</a:t>
            </a:r>
            <a:r>
              <a:rPr lang="de-DE" sz="1400"/>
              <a:t>: 1, 2, 3, 4 and 5 pt</a:t>
            </a:r>
          </a:p>
        </p:txBody>
      </p:sp>
      <p:sp>
        <p:nvSpPr>
          <p:cNvPr id="9246" name="Rectangle 29"/>
          <p:cNvSpPr>
            <a:spLocks noChangeArrowheads="1"/>
          </p:cNvSpPr>
          <p:nvPr/>
        </p:nvSpPr>
        <p:spPr bwMode="auto">
          <a:xfrm>
            <a:off x="2266950" y="4537111"/>
            <a:ext cx="2305050" cy="141710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54000" rIns="72000" bIns="54000">
            <a:spAutoFit/>
          </a:bodyPr>
          <a:lstStyle/>
          <a:p>
            <a:pPr marL="215900" indent="-215900">
              <a:spcAft>
                <a:spcPts val="563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de-DE" sz="1400"/>
              <a:t>Box </a:t>
            </a:r>
            <a:r>
              <a:rPr lang="de-DE" sz="1400" err="1"/>
              <a:t>with</a:t>
            </a:r>
            <a:r>
              <a:rPr lang="de-DE" sz="1400"/>
              <a:t> </a:t>
            </a:r>
            <a:r>
              <a:rPr lang="de-DE" sz="1400" err="1"/>
              <a:t>outline</a:t>
            </a:r>
            <a:endParaRPr lang="de-DE" sz="1400"/>
          </a:p>
          <a:p>
            <a:pPr>
              <a:spcAft>
                <a:spcPts val="563"/>
              </a:spcAft>
              <a:buClr>
                <a:schemeClr val="tx2"/>
              </a:buClr>
            </a:pPr>
            <a:r>
              <a:rPr lang="de-DE" sz="1400"/>
              <a:t>Line </a:t>
            </a:r>
            <a:r>
              <a:rPr lang="de-DE" sz="1400" err="1"/>
              <a:t>width</a:t>
            </a:r>
            <a:r>
              <a:rPr lang="de-DE" sz="1400"/>
              <a:t> </a:t>
            </a:r>
            <a:r>
              <a:rPr lang="de-DE" sz="1400" err="1"/>
              <a:t>depending</a:t>
            </a:r>
            <a:r>
              <a:rPr lang="de-DE" sz="1400"/>
              <a:t> on the box </a:t>
            </a:r>
            <a:r>
              <a:rPr lang="de-DE" sz="1400" err="1"/>
              <a:t>size</a:t>
            </a:r>
            <a:r>
              <a:rPr lang="de-DE" sz="1400"/>
              <a:t> 2, 4, 6, 8 pt</a:t>
            </a:r>
          </a:p>
          <a:p>
            <a:pPr>
              <a:spcAft>
                <a:spcPts val="563"/>
              </a:spcAft>
              <a:buClr>
                <a:schemeClr val="tx2"/>
              </a:buClr>
            </a:pPr>
            <a:r>
              <a:rPr lang="de-DE" sz="1400"/>
              <a:t>Small box  &lt;–&gt; </a:t>
            </a:r>
            <a:r>
              <a:rPr lang="de-DE" sz="1400" err="1"/>
              <a:t>thin</a:t>
            </a:r>
            <a:r>
              <a:rPr lang="de-DE" sz="1400"/>
              <a:t> </a:t>
            </a:r>
            <a:r>
              <a:rPr lang="de-DE" sz="1400" err="1"/>
              <a:t>line</a:t>
            </a:r>
            <a:endParaRPr lang="de-DE" sz="1400"/>
          </a:p>
          <a:p>
            <a:pPr>
              <a:spcAft>
                <a:spcPts val="563"/>
              </a:spcAft>
              <a:buClr>
                <a:schemeClr val="tx2"/>
              </a:buClr>
            </a:pPr>
            <a:r>
              <a:rPr lang="de-DE" sz="1400"/>
              <a:t>Big box &lt; –&gt; </a:t>
            </a:r>
            <a:r>
              <a:rPr lang="de-DE" sz="1400" err="1"/>
              <a:t>thick</a:t>
            </a:r>
            <a:r>
              <a:rPr lang="de-DE" sz="1400"/>
              <a:t> </a:t>
            </a:r>
            <a:r>
              <a:rPr lang="de-DE" sz="1400" err="1"/>
              <a:t>line</a:t>
            </a:r>
            <a:endParaRPr lang="de-DE" sz="1400"/>
          </a:p>
        </p:txBody>
      </p:sp>
      <p:sp>
        <p:nvSpPr>
          <p:cNvPr id="9247" name="Rectangle 29"/>
          <p:cNvSpPr>
            <a:spLocks noChangeArrowheads="1"/>
          </p:cNvSpPr>
          <p:nvPr/>
        </p:nvSpPr>
        <p:spPr bwMode="auto">
          <a:xfrm>
            <a:off x="460375" y="1023392"/>
            <a:ext cx="8223250" cy="533400"/>
          </a:xfrm>
          <a:prstGeom prst="rect">
            <a:avLst/>
          </a:prstGeom>
          <a:solidFill>
            <a:srgbClr val="D4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de-DE" sz="2400">
                <a:solidFill>
                  <a:schemeClr val="bg1"/>
                </a:solidFill>
                <a:cs typeface="Arial" charset="0"/>
              </a:rPr>
              <a:t>!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This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slide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is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to be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deleted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from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the final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presentation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!</a:t>
            </a:r>
            <a:endParaRPr lang="de-DE"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D13216-A6AC-7043-B2A7-D6AC5D30DD6B}" type="datetime3">
              <a:rPr lang="de-DE" smtClean="0"/>
              <a:t>18/03/2018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2051050"/>
            <a:ext cx="25209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503238" eaLnBrk="1" hangingPunct="1"/>
            <a:r>
              <a:rPr lang="de-DE"/>
              <a:t>Charts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/>
          </p:nvPr>
        </p:nvSpPr>
        <p:spPr>
          <a:xfrm>
            <a:off x="466725" y="1628799"/>
            <a:ext cx="8208000" cy="4464497"/>
          </a:xfrm>
        </p:spPr>
        <p:txBody>
          <a:bodyPr/>
          <a:lstStyle/>
          <a:p>
            <a:r>
              <a:rPr lang="de-DE" sz="1400"/>
              <a:t>These Charts </a:t>
            </a:r>
            <a:r>
              <a:rPr lang="de-DE" sz="1400" err="1"/>
              <a:t>are</a:t>
            </a:r>
            <a:r>
              <a:rPr lang="de-DE" sz="1400"/>
              <a:t> </a:t>
            </a:r>
            <a:r>
              <a:rPr lang="de-DE" sz="1400" err="1"/>
              <a:t>editable</a:t>
            </a:r>
            <a:r>
              <a:rPr lang="de-DE" sz="1400"/>
              <a:t> and </a:t>
            </a:r>
            <a:r>
              <a:rPr lang="de-DE" sz="1400" err="1"/>
              <a:t>could</a:t>
            </a:r>
            <a:r>
              <a:rPr lang="de-DE" sz="1400"/>
              <a:t> be copy/</a:t>
            </a:r>
            <a:r>
              <a:rPr lang="de-DE" sz="1400" err="1"/>
              <a:t>pasted</a:t>
            </a:r>
            <a:r>
              <a:rPr lang="de-DE" sz="1400"/>
              <a:t> in </a:t>
            </a:r>
            <a:r>
              <a:rPr lang="de-DE" sz="1400" err="1"/>
              <a:t>your</a:t>
            </a:r>
            <a:r>
              <a:rPr lang="de-DE" sz="1400"/>
              <a:t> </a:t>
            </a:r>
            <a:r>
              <a:rPr lang="de-DE" sz="1400" err="1"/>
              <a:t>presentation</a:t>
            </a:r>
            <a:r>
              <a:rPr lang="de-DE" sz="1400"/>
              <a:t>. </a:t>
            </a:r>
            <a:br>
              <a:rPr lang="de-DE" sz="1400"/>
            </a:br>
            <a:r>
              <a:rPr lang="de-DE" sz="1400"/>
              <a:t>For </a:t>
            </a:r>
            <a:r>
              <a:rPr lang="de-DE" sz="1400" err="1"/>
              <a:t>any</a:t>
            </a:r>
            <a:r>
              <a:rPr lang="de-DE" sz="1400"/>
              <a:t> </a:t>
            </a:r>
            <a:r>
              <a:rPr lang="de-DE" sz="1400" err="1"/>
              <a:t>changes</a:t>
            </a:r>
            <a:r>
              <a:rPr lang="de-DE" sz="1400"/>
              <a:t> in </a:t>
            </a:r>
            <a:r>
              <a:rPr lang="de-DE" sz="1400" err="1"/>
              <a:t>colour</a:t>
            </a:r>
            <a:r>
              <a:rPr lang="de-DE" sz="1400"/>
              <a:t> </a:t>
            </a:r>
            <a:r>
              <a:rPr lang="de-DE" sz="1400" err="1"/>
              <a:t>or</a:t>
            </a:r>
            <a:r>
              <a:rPr lang="de-DE" sz="1400"/>
              <a:t> </a:t>
            </a:r>
            <a:r>
              <a:rPr lang="de-DE" sz="1400" err="1"/>
              <a:t>formatting</a:t>
            </a:r>
            <a:r>
              <a:rPr lang="de-DE" sz="1400"/>
              <a:t>: </a:t>
            </a:r>
            <a:br>
              <a:rPr lang="de-DE" sz="1400"/>
            </a:br>
            <a:r>
              <a:rPr lang="de-DE" sz="1400" err="1"/>
              <a:t>Strg</a:t>
            </a:r>
            <a:r>
              <a:rPr lang="de-DE" sz="1400"/>
              <a:t> - Insert </a:t>
            </a:r>
            <a:r>
              <a:rPr lang="de-DE" sz="1400" err="1"/>
              <a:t>options</a:t>
            </a:r>
            <a:r>
              <a:rPr lang="de-DE" sz="1400"/>
              <a:t> - Original </a:t>
            </a:r>
            <a:r>
              <a:rPr lang="de-DE" sz="1400" err="1"/>
              <a:t>formatting</a:t>
            </a:r>
            <a:r>
              <a:rPr lang="de-DE" sz="1400"/>
              <a:t>.</a:t>
            </a:r>
          </a:p>
          <a:p>
            <a:endParaRPr lang="de-DE" sz="140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1"/>
          </p:nvPr>
        </p:nvSpPr>
        <p:spPr/>
      </p:sp>
      <p:graphicFrame>
        <p:nvGraphicFramePr>
          <p:cNvPr id="2" name="Diagramm 69"/>
          <p:cNvGraphicFramePr>
            <a:graphicFrameLocks/>
          </p:cNvGraphicFramePr>
          <p:nvPr/>
        </p:nvGraphicFramePr>
        <p:xfrm>
          <a:off x="466725" y="2700338"/>
          <a:ext cx="3960813" cy="3316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2296" name="Gerade Verbindung 2"/>
          <p:cNvCxnSpPr>
            <a:cxnSpLocks noChangeShapeType="1"/>
          </p:cNvCxnSpPr>
          <p:nvPr/>
        </p:nvCxnSpPr>
        <p:spPr bwMode="auto">
          <a:xfrm>
            <a:off x="6443663" y="2492375"/>
            <a:ext cx="0" cy="73025"/>
          </a:xfrm>
          <a:prstGeom prst="line">
            <a:avLst/>
          </a:prstGeom>
          <a:noFill/>
          <a:ln w="1270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1" name="Diagramm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8302564"/>
              </p:ext>
            </p:extLst>
          </p:nvPr>
        </p:nvGraphicFramePr>
        <p:xfrm>
          <a:off x="4572000" y="2700338"/>
          <a:ext cx="4105275" cy="3316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460375" y="1023392"/>
            <a:ext cx="8223250" cy="533400"/>
          </a:xfrm>
          <a:prstGeom prst="rect">
            <a:avLst/>
          </a:prstGeom>
          <a:solidFill>
            <a:srgbClr val="D4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de-DE" sz="2400">
                <a:solidFill>
                  <a:schemeClr val="bg1"/>
                </a:solidFill>
                <a:cs typeface="Arial" charset="0"/>
              </a:rPr>
              <a:t>!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This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slide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is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to be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deleted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from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the final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presentation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!</a:t>
            </a:r>
            <a:endParaRPr lang="de-DE">
              <a:cs typeface="Arial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3936951-B6E4-6B4C-B98D-0176FEB2D1E4}" type="datetime3">
              <a:rPr lang="de-DE" smtClean="0"/>
              <a:t>18/03/2018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Name, Titel and Date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466725" y="1772815"/>
            <a:ext cx="8208000" cy="4320481"/>
          </a:xfrm>
        </p:spPr>
        <p:txBody>
          <a:bodyPr/>
          <a:lstStyle/>
          <a:p>
            <a:r>
              <a:rPr lang="de-DE" sz="1400"/>
              <a:t>To </a:t>
            </a:r>
            <a:r>
              <a:rPr lang="de-DE" sz="1400" err="1"/>
              <a:t>add</a:t>
            </a:r>
            <a:r>
              <a:rPr lang="de-DE" sz="1400"/>
              <a:t> Name, Titel and Date: Insert – Header and </a:t>
            </a:r>
            <a:r>
              <a:rPr lang="de-DE" sz="1400" err="1"/>
              <a:t>Footer</a:t>
            </a:r>
            <a:endParaRPr lang="de-DE" sz="140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Rectangle 29"/>
          <p:cNvSpPr>
            <a:spLocks noChangeArrowheads="1"/>
          </p:cNvSpPr>
          <p:nvPr/>
        </p:nvSpPr>
        <p:spPr bwMode="auto">
          <a:xfrm>
            <a:off x="460375" y="1023392"/>
            <a:ext cx="8223250" cy="533400"/>
          </a:xfrm>
          <a:prstGeom prst="rect">
            <a:avLst/>
          </a:prstGeom>
          <a:solidFill>
            <a:srgbClr val="D4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de-DE" sz="2400">
                <a:solidFill>
                  <a:schemeClr val="bg1"/>
                </a:solidFill>
                <a:cs typeface="Arial" charset="0"/>
              </a:rPr>
              <a:t>!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This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slide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is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to be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deleted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from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the final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presentation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!</a:t>
            </a:r>
            <a:endParaRPr lang="de-DE">
              <a:cs typeface="Arial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7247383" y="2905145"/>
            <a:ext cx="1152128" cy="292388"/>
          </a:xfrm>
          <a:prstGeom prst="rect">
            <a:avLst/>
          </a:prstGeom>
          <a:solidFill>
            <a:srgbClr val="B2D3DE"/>
          </a:solidFill>
        </p:spPr>
        <p:txBody>
          <a:bodyPr wrap="square" rtlCol="0">
            <a:spAutoFit/>
          </a:bodyPr>
          <a:lstStyle/>
          <a:p>
            <a:r>
              <a:rPr lang="de-DE" sz="1300">
                <a:latin typeface="+mj-lt"/>
              </a:rPr>
              <a:t>Click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E54F70C-1C5C-F54B-8CE9-00F6E176CBA2}" type="datetime3">
              <a:rPr lang="de-DE" smtClean="0"/>
              <a:t>18/03/2018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156756" y="3105200"/>
            <a:ext cx="1434004" cy="292388"/>
          </a:xfrm>
          <a:prstGeom prst="rect">
            <a:avLst/>
          </a:prstGeom>
          <a:solidFill>
            <a:srgbClr val="B2D3DE"/>
          </a:solidFill>
        </p:spPr>
        <p:txBody>
          <a:bodyPr wrap="square" rtlCol="0">
            <a:spAutoFit/>
          </a:bodyPr>
          <a:lstStyle/>
          <a:p>
            <a:r>
              <a:rPr lang="de-DE" sz="1300" err="1">
                <a:latin typeface="+mj-lt"/>
              </a:rPr>
              <a:t>Activate</a:t>
            </a:r>
            <a:r>
              <a:rPr lang="de-DE" sz="1300">
                <a:latin typeface="+mj-lt"/>
              </a:rPr>
              <a:t> Date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11383" y="4725144"/>
            <a:ext cx="1879377" cy="492443"/>
          </a:xfrm>
          <a:prstGeom prst="rect">
            <a:avLst/>
          </a:prstGeom>
          <a:solidFill>
            <a:srgbClr val="B2D3DE"/>
          </a:solidFill>
        </p:spPr>
        <p:txBody>
          <a:bodyPr wrap="square" rtlCol="0">
            <a:spAutoFit/>
          </a:bodyPr>
          <a:lstStyle/>
          <a:p>
            <a:r>
              <a:rPr lang="de-DE" sz="1300" err="1">
                <a:latin typeface="+mj-lt"/>
              </a:rPr>
              <a:t>Activate</a:t>
            </a:r>
            <a:r>
              <a:rPr lang="de-DE" sz="1300">
                <a:latin typeface="+mj-lt"/>
              </a:rPr>
              <a:t> </a:t>
            </a:r>
            <a:r>
              <a:rPr lang="de-DE" sz="1300" err="1">
                <a:latin typeface="+mj-lt"/>
              </a:rPr>
              <a:t>Footer</a:t>
            </a:r>
            <a:r>
              <a:rPr lang="de-DE" sz="1300">
                <a:latin typeface="+mj-lt"/>
              </a:rPr>
              <a:t>&gt; Enter Name and Titel 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763688" y="5336833"/>
            <a:ext cx="802927" cy="292388"/>
          </a:xfrm>
          <a:prstGeom prst="rect">
            <a:avLst/>
          </a:prstGeom>
          <a:solidFill>
            <a:srgbClr val="B2D3DE"/>
          </a:solidFill>
        </p:spPr>
        <p:txBody>
          <a:bodyPr wrap="square" rtlCol="0">
            <a:spAutoFit/>
          </a:bodyPr>
          <a:lstStyle/>
          <a:p>
            <a:r>
              <a:rPr lang="de-DE" sz="1300" err="1">
                <a:latin typeface="+mj-lt"/>
              </a:rPr>
              <a:t>Activate</a:t>
            </a:r>
            <a:endParaRPr lang="de-DE" sz="1300">
              <a:latin typeface="+mj-lt"/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2687642" y="2260688"/>
            <a:ext cx="4437267" cy="3797378"/>
            <a:chOff x="2687642" y="2260688"/>
            <a:chExt cx="4437267" cy="3797378"/>
          </a:xfrm>
        </p:grpSpPr>
        <p:pic>
          <p:nvPicPr>
            <p:cNvPr id="1026" name="Picture 2" descr="Change or delete headers or footer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7642" y="2260688"/>
              <a:ext cx="4437267" cy="3797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feld 14"/>
            <p:cNvSpPr txBox="1"/>
            <p:nvPr/>
          </p:nvSpPr>
          <p:spPr>
            <a:xfrm>
              <a:off x="2928449" y="5375305"/>
              <a:ext cx="4320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>
                  <a:solidFill>
                    <a:srgbClr val="00406F"/>
                  </a:solidFill>
                  <a:latin typeface="Arial Unicode MS"/>
                  <a:ea typeface="Arial Unicode MS"/>
                  <a:cs typeface="Arial Unicode MS"/>
                </a:rPr>
                <a:t>✓</a:t>
              </a:r>
              <a:endParaRPr lang="de-DE" sz="800" b="1">
                <a:solidFill>
                  <a:srgbClr val="00406F"/>
                </a:solidFill>
                <a:latin typeface="+mj-lt"/>
              </a:endParaRPr>
            </a:p>
          </p:txBody>
        </p:sp>
      </p:grpSp>
      <p:sp>
        <p:nvSpPr>
          <p:cNvPr id="17" name="Line 23"/>
          <p:cNvSpPr>
            <a:spLocks noChangeShapeType="1"/>
          </p:cNvSpPr>
          <p:nvPr/>
        </p:nvSpPr>
        <p:spPr bwMode="auto">
          <a:xfrm flipH="1" flipV="1">
            <a:off x="2566616" y="5481598"/>
            <a:ext cx="287337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2" name="Line 23"/>
          <p:cNvSpPr>
            <a:spLocks noChangeShapeType="1"/>
          </p:cNvSpPr>
          <p:nvPr/>
        </p:nvSpPr>
        <p:spPr bwMode="auto">
          <a:xfrm flipH="1" flipV="1">
            <a:off x="2590054" y="4957518"/>
            <a:ext cx="287337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" name="Line 23"/>
          <p:cNvSpPr>
            <a:spLocks noChangeShapeType="1"/>
          </p:cNvSpPr>
          <p:nvPr/>
        </p:nvSpPr>
        <p:spPr bwMode="auto">
          <a:xfrm flipH="1" flipV="1">
            <a:off x="2590760" y="3249965"/>
            <a:ext cx="287337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Line 23"/>
          <p:cNvSpPr>
            <a:spLocks noChangeShapeType="1"/>
          </p:cNvSpPr>
          <p:nvPr/>
        </p:nvSpPr>
        <p:spPr bwMode="auto">
          <a:xfrm flipV="1">
            <a:off x="6960046" y="3051339"/>
            <a:ext cx="287337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7655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503238" eaLnBrk="1" hangingPunct="1"/>
            <a:r>
              <a:rPr lang="de-DE"/>
              <a:t>Table </a:t>
            </a:r>
            <a:r>
              <a:rPr lang="de-DE" err="1"/>
              <a:t>sheets</a:t>
            </a:r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66725" y="1628799"/>
            <a:ext cx="8208000" cy="4464497"/>
          </a:xfrm>
        </p:spPr>
        <p:txBody>
          <a:bodyPr/>
          <a:lstStyle/>
          <a:p>
            <a:r>
              <a:rPr lang="en-US" sz="1400"/>
              <a:t>These Table sheets are editable and could be copy/pasted in your presentation. </a:t>
            </a:r>
            <a:br>
              <a:rPr lang="en-US" sz="1400"/>
            </a:br>
            <a:r>
              <a:rPr lang="en-US" sz="1400"/>
              <a:t>For any changes in </a:t>
            </a:r>
            <a:r>
              <a:rPr lang="en-US" sz="1400" err="1"/>
              <a:t>colour</a:t>
            </a:r>
            <a:r>
              <a:rPr lang="en-US" sz="1400"/>
              <a:t> or formatting:</a:t>
            </a:r>
            <a:br>
              <a:rPr lang="en-US" sz="1400"/>
            </a:br>
            <a:r>
              <a:rPr lang="en-US" sz="1400" err="1"/>
              <a:t>Strg</a:t>
            </a:r>
            <a:r>
              <a:rPr lang="en-US" sz="1400"/>
              <a:t> - Insert options - Original formatting.</a:t>
            </a:r>
          </a:p>
          <a:p>
            <a:endParaRPr lang="de-DE" sz="1400"/>
          </a:p>
        </p:txBody>
      </p:sp>
      <p:sp>
        <p:nvSpPr>
          <p:cNvPr id="2" name="Bildplatzhalter 1"/>
          <p:cNvSpPr>
            <a:spLocks noGrp="1"/>
          </p:cNvSpPr>
          <p:nvPr>
            <p:ph type="pic" sz="quarter" idx="11"/>
          </p:nvPr>
        </p:nvSpPr>
        <p:spPr/>
      </p:sp>
      <p:cxnSp>
        <p:nvCxnSpPr>
          <p:cNvPr id="15365" name="Gerade Verbindung 9"/>
          <p:cNvCxnSpPr>
            <a:cxnSpLocks noChangeShapeType="1"/>
          </p:cNvCxnSpPr>
          <p:nvPr/>
        </p:nvCxnSpPr>
        <p:spPr bwMode="auto">
          <a:xfrm>
            <a:off x="6443663" y="2492375"/>
            <a:ext cx="0" cy="73025"/>
          </a:xfrm>
          <a:prstGeom prst="line">
            <a:avLst/>
          </a:prstGeom>
          <a:noFill/>
          <a:ln w="1270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62309"/>
              </p:ext>
            </p:extLst>
          </p:nvPr>
        </p:nvGraphicFramePr>
        <p:xfrm>
          <a:off x="466725" y="2701925"/>
          <a:ext cx="6256338" cy="3313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9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0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8947">
                <a:tc>
                  <a:txBody>
                    <a:bodyPr/>
                    <a:lstStyle/>
                    <a:p>
                      <a:endParaRPr lang="de-DE" sz="14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0" marR="91433" marT="107950" marB="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ysClr val="windowText" lastClr="000000"/>
                          </a:solidFill>
                          <a:latin typeface="+mj-lt"/>
                        </a:rPr>
                        <a:t>Tabelle</a:t>
                      </a:r>
                    </a:p>
                  </a:txBody>
                  <a:tcPr marL="0" marR="91433" marT="107950" marB="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4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91433" marR="91433" marT="45699" marB="45699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91433" marR="0" marT="45699" marB="45699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91433" marR="0" marT="45699" marB="45699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700">
                <a:tc>
                  <a:txBody>
                    <a:bodyPr/>
                    <a:lstStyle/>
                    <a:p>
                      <a:endParaRPr lang="de-DE" sz="14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err="1">
                          <a:solidFill>
                            <a:sysClr val="windowText" lastClr="000000"/>
                          </a:solidFill>
                          <a:latin typeface="+mj-lt"/>
                        </a:rPr>
                        <a:t>Lorem</a:t>
                      </a:r>
                      <a:r>
                        <a:rPr lang="de-DE" sz="1400" b="1" baseline="0">
                          <a:solidFill>
                            <a:sysClr val="windowText" lastClr="000000"/>
                          </a:solidFill>
                          <a:latin typeface="+mj-lt"/>
                        </a:rPr>
                        <a:t> </a:t>
                      </a:r>
                      <a:r>
                        <a:rPr lang="de-DE" sz="1400" b="1" baseline="0" err="1">
                          <a:solidFill>
                            <a:sysClr val="windowText" lastClr="000000"/>
                          </a:solidFill>
                          <a:latin typeface="+mj-lt"/>
                        </a:rPr>
                        <a:t>ipsum</a:t>
                      </a:r>
                      <a:r>
                        <a:rPr lang="de-DE" sz="1400" b="1" baseline="0">
                          <a:solidFill>
                            <a:sysClr val="windowText" lastClr="000000"/>
                          </a:solidFill>
                          <a:latin typeface="+mj-lt"/>
                        </a:rPr>
                        <a:t> </a:t>
                      </a:r>
                      <a:r>
                        <a:rPr lang="de-DE" sz="1400" b="1" baseline="0" err="1">
                          <a:solidFill>
                            <a:sysClr val="windowText" lastClr="000000"/>
                          </a:solidFill>
                          <a:latin typeface="+mj-lt"/>
                        </a:rPr>
                        <a:t>dolor</a:t>
                      </a:r>
                      <a:endParaRPr lang="de-DE" sz="1400" b="1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err="1">
                          <a:solidFill>
                            <a:sysClr val="windowText" lastClr="000000"/>
                          </a:solidFill>
                          <a:latin typeface="+mj-lt"/>
                        </a:rPr>
                        <a:t>Sit</a:t>
                      </a:r>
                      <a:r>
                        <a:rPr lang="de-DE" sz="1400" b="1">
                          <a:solidFill>
                            <a:sysClr val="windowText" lastClr="000000"/>
                          </a:solidFill>
                          <a:latin typeface="+mj-lt"/>
                        </a:rPr>
                        <a:t> </a:t>
                      </a:r>
                      <a:r>
                        <a:rPr lang="de-DE" sz="1400" b="1" err="1">
                          <a:solidFill>
                            <a:sysClr val="windowText" lastClr="000000"/>
                          </a:solidFill>
                          <a:latin typeface="+mj-lt"/>
                        </a:rPr>
                        <a:t>amet</a:t>
                      </a:r>
                      <a:endParaRPr lang="de-DE" sz="1400" b="1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91433" marR="91433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 err="1">
                          <a:solidFill>
                            <a:sysClr val="windowText" lastClr="000000"/>
                          </a:solidFill>
                          <a:latin typeface="+mj-lt"/>
                        </a:rPr>
                        <a:t>consetetur</a:t>
                      </a:r>
                      <a:endParaRPr lang="de-DE" sz="1400" b="1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 b="1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At</a:t>
                      </a:r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vero</a:t>
                      </a:r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 et </a:t>
                      </a:r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justo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Magna </a:t>
                      </a:r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aliquyam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91433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123</a:t>
                      </a: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603">
                <a:tc>
                  <a:txBody>
                    <a:bodyPr/>
                    <a:lstStyle/>
                    <a:p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Eos et </a:t>
                      </a:r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accusam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n-NO" sz="1400">
                          <a:solidFill>
                            <a:sysClr val="windowText" lastClr="000000"/>
                          </a:solidFill>
                        </a:rPr>
                        <a:t>No sea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91433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456</a:t>
                      </a: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071">
                <a:tc>
                  <a:txBody>
                    <a:bodyPr/>
                    <a:lstStyle/>
                    <a:p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Duo </a:t>
                      </a:r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dolores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At</a:t>
                      </a:r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vero</a:t>
                      </a:r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 et </a:t>
                      </a:r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justo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91433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789</a:t>
                      </a: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700">
                <a:tc>
                  <a:txBody>
                    <a:bodyPr/>
                    <a:lstStyle/>
                    <a:p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n-NO" sz="1400">
                          <a:solidFill>
                            <a:sysClr val="windowText" lastClr="000000"/>
                          </a:solidFill>
                        </a:rPr>
                        <a:t>Stet clita kasd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Labore et </a:t>
                      </a:r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dolore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91433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123</a:t>
                      </a: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73">
                <a:tc>
                  <a:txBody>
                    <a:bodyPr/>
                    <a:lstStyle/>
                    <a:p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n-NO" sz="1400">
                          <a:solidFill>
                            <a:sysClr val="windowText" lastClr="000000"/>
                          </a:solidFill>
                        </a:rPr>
                        <a:t>Gubergren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Lorem</a:t>
                      </a:r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ipsum</a:t>
                      </a:r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dolor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91433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456</a:t>
                      </a: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603">
                <a:tc>
                  <a:txBody>
                    <a:bodyPr/>
                    <a:lstStyle/>
                    <a:p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n-NO" sz="1400">
                          <a:solidFill>
                            <a:sysClr val="windowText" lastClr="000000"/>
                          </a:solidFill>
                        </a:rPr>
                        <a:t>No sea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Eos et </a:t>
                      </a:r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accusam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91433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123</a:t>
                      </a: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9700">
                <a:tc>
                  <a:txBody>
                    <a:bodyPr/>
                    <a:lstStyle/>
                    <a:p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Labore et </a:t>
                      </a:r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dolore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n-NO" sz="1400">
                          <a:solidFill>
                            <a:sysClr val="windowText" lastClr="000000"/>
                          </a:solidFill>
                        </a:rPr>
                        <a:t>Gubergren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91433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456</a:t>
                      </a: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6947">
                <a:tc>
                  <a:txBody>
                    <a:bodyPr/>
                    <a:lstStyle/>
                    <a:p>
                      <a:endParaRPr lang="de-DE" sz="1400" b="1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0" marR="91433" marT="45699" marB="197908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>
                          <a:solidFill>
                            <a:sysClr val="windowText" lastClr="000000"/>
                          </a:solidFill>
                          <a:latin typeface="+mj-lt"/>
                        </a:rPr>
                        <a:t>Total:</a:t>
                      </a:r>
                    </a:p>
                  </a:txBody>
                  <a:tcPr marL="0" marR="91433" marT="45699" marB="197908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400" b="1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91433" marR="91433" marT="45699" marB="197908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>
                          <a:solidFill>
                            <a:sysClr val="windowText" lastClr="000000"/>
                          </a:solidFill>
                          <a:latin typeface="+mj-lt"/>
                        </a:rPr>
                        <a:t>2526</a:t>
                      </a:r>
                    </a:p>
                  </a:txBody>
                  <a:tcPr marL="91433" marR="0" marT="45699" marB="197908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 b="1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91433" marR="0" marT="45699" marB="197908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54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2051050"/>
            <a:ext cx="25209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426" name="Gerade Verbindung 11"/>
          <p:cNvCxnSpPr>
            <a:cxnSpLocks noChangeShapeType="1"/>
          </p:cNvCxnSpPr>
          <p:nvPr/>
        </p:nvCxnSpPr>
        <p:spPr bwMode="auto">
          <a:xfrm>
            <a:off x="6445250" y="2493963"/>
            <a:ext cx="0" cy="71437"/>
          </a:xfrm>
          <a:prstGeom prst="line">
            <a:avLst/>
          </a:prstGeom>
          <a:noFill/>
          <a:ln w="1270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460375" y="1023392"/>
            <a:ext cx="8223250" cy="533400"/>
          </a:xfrm>
          <a:prstGeom prst="rect">
            <a:avLst/>
          </a:prstGeom>
          <a:solidFill>
            <a:srgbClr val="D4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de-DE" sz="2400">
                <a:solidFill>
                  <a:schemeClr val="bg1"/>
                </a:solidFill>
                <a:cs typeface="Arial" charset="0"/>
              </a:rPr>
              <a:t>!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This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slide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is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to be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deleted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from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the final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presentation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!</a:t>
            </a:r>
            <a:endParaRPr lang="de-DE"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17B04C4-8D55-574D-94FA-5FD54F447841}" type="datetime3">
              <a:rPr lang="de-DE" smtClean="0"/>
              <a:t>18/03/2018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503238" eaLnBrk="1" hangingPunct="1"/>
            <a:r>
              <a:rPr lang="de-DE" err="1"/>
              <a:t>Colours</a:t>
            </a:r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66725" y="1700808"/>
            <a:ext cx="8208000" cy="4392488"/>
          </a:xfrm>
        </p:spPr>
        <p:txBody>
          <a:bodyPr/>
          <a:lstStyle/>
          <a:p>
            <a:r>
              <a:rPr lang="de-DE" err="1"/>
              <a:t>Used</a:t>
            </a:r>
            <a:r>
              <a:rPr lang="de-DE"/>
              <a:t> </a:t>
            </a:r>
            <a:r>
              <a:rPr lang="de-DE" err="1"/>
              <a:t>colours</a:t>
            </a:r>
            <a:endParaRPr lang="de-DE"/>
          </a:p>
          <a:p>
            <a:pPr marL="285750" indent="-285750">
              <a:buSzPct val="75000"/>
              <a:buFont typeface="Wingdings" panose="05000000000000000000" pitchFamily="2" charset="2"/>
              <a:buChar char="n"/>
            </a:pPr>
            <a:r>
              <a:rPr lang="de-DE"/>
              <a:t>Title / Content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n"/>
            </a:pPr>
            <a:r>
              <a:rPr lang="de-DE"/>
              <a:t>Listing / </a:t>
            </a:r>
            <a:r>
              <a:rPr lang="de-DE" err="1"/>
              <a:t>Numbering</a:t>
            </a:r>
            <a:endParaRPr lang="de-DE"/>
          </a:p>
          <a:p>
            <a:pPr marL="285750" indent="-285750">
              <a:buSzPct val="75000"/>
              <a:buFont typeface="Wingdings" panose="05000000000000000000" pitchFamily="2" charset="2"/>
              <a:buChar char="n"/>
            </a:pPr>
            <a:r>
              <a:rPr lang="de-DE" err="1"/>
              <a:t>Graphics</a:t>
            </a:r>
            <a:endParaRPr lang="de-DE"/>
          </a:p>
          <a:p>
            <a:pPr marL="285750" indent="-285750">
              <a:buSzPct val="75000"/>
              <a:buFont typeface="Wingdings" panose="05000000000000000000" pitchFamily="2" charset="2"/>
              <a:buChar char="n"/>
            </a:pPr>
            <a:r>
              <a:rPr lang="de-DE" err="1"/>
              <a:t>Backround</a:t>
            </a:r>
            <a:endParaRPr lang="de-DE"/>
          </a:p>
          <a:p>
            <a:endParaRPr lang="de-DE"/>
          </a:p>
        </p:txBody>
      </p:sp>
      <p:sp>
        <p:nvSpPr>
          <p:cNvPr id="2" name="Bildplatzhalter 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Rechteck 2"/>
          <p:cNvSpPr/>
          <p:nvPr/>
        </p:nvSpPr>
        <p:spPr bwMode="auto">
          <a:xfrm>
            <a:off x="4572000" y="2852936"/>
            <a:ext cx="291616" cy="2523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5021118" y="2852936"/>
            <a:ext cx="291616" cy="2523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5436745" y="2852936"/>
            <a:ext cx="291616" cy="25235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14" name="Rechteck 13"/>
          <p:cNvSpPr/>
          <p:nvPr/>
        </p:nvSpPr>
        <p:spPr bwMode="auto">
          <a:xfrm>
            <a:off x="5811414" y="2852936"/>
            <a:ext cx="291616" cy="25235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4572000" y="3248658"/>
            <a:ext cx="291616" cy="25235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19" name="Rechteck 18"/>
          <p:cNvSpPr/>
          <p:nvPr/>
        </p:nvSpPr>
        <p:spPr bwMode="auto">
          <a:xfrm>
            <a:off x="5021118" y="2074962"/>
            <a:ext cx="291616" cy="252350"/>
          </a:xfrm>
          <a:prstGeom prst="rect">
            <a:avLst/>
          </a:prstGeom>
          <a:solidFill>
            <a:srgbClr val="00406F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406F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4572000" y="2074962"/>
            <a:ext cx="291616" cy="2523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406F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21" name="Rechteck 20"/>
          <p:cNvSpPr/>
          <p:nvPr/>
        </p:nvSpPr>
        <p:spPr bwMode="auto">
          <a:xfrm>
            <a:off x="4572000" y="2438084"/>
            <a:ext cx="291616" cy="252350"/>
          </a:xfrm>
          <a:prstGeom prst="rect">
            <a:avLst/>
          </a:prstGeom>
          <a:solidFill>
            <a:srgbClr val="00406F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406F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22" name="Rechteck 21"/>
          <p:cNvSpPr/>
          <p:nvPr/>
        </p:nvSpPr>
        <p:spPr bwMode="auto">
          <a:xfrm>
            <a:off x="5021118" y="2438084"/>
            <a:ext cx="291616" cy="2523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18" name="Rectangle 29"/>
          <p:cNvSpPr>
            <a:spLocks noChangeArrowheads="1"/>
          </p:cNvSpPr>
          <p:nvPr/>
        </p:nvSpPr>
        <p:spPr bwMode="auto">
          <a:xfrm>
            <a:off x="460375" y="1023392"/>
            <a:ext cx="8223250" cy="533400"/>
          </a:xfrm>
          <a:prstGeom prst="rect">
            <a:avLst/>
          </a:prstGeom>
          <a:solidFill>
            <a:srgbClr val="D4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de-DE" sz="2400">
                <a:solidFill>
                  <a:schemeClr val="bg1"/>
                </a:solidFill>
                <a:cs typeface="Arial" charset="0"/>
              </a:rPr>
              <a:t>!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This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slide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is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to be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deleted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from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the final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presentation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!</a:t>
            </a:r>
            <a:endParaRPr lang="de-DE">
              <a:cs typeface="Arial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D4C36E5-A7DB-444F-9CD4-15135EE407DD}" type="datetime3">
              <a:rPr lang="de-DE" smtClean="0"/>
              <a:t>18/03/2018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</p:spTree>
    <p:extLst>
      <p:ext uri="{BB962C8B-B14F-4D97-AF65-F5344CB8AC3E}">
        <p14:creationId xmlns:p14="http://schemas.microsoft.com/office/powerpoint/2010/main" val="19213883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/>
            </a:br>
            <a:r>
              <a:rPr lang="de-DE"/>
              <a:t>Agenda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4ACDCDA-98E8-5349-AE37-0E5BA4858195}" type="datetime3">
              <a:rPr lang="de-DE" smtClean="0"/>
              <a:t>18/03/2018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Framed Slotted ALOHA</a:t>
            </a:r>
            <a:endParaRPr lang="de-DE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18/03/2018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37089E92-CFCB-B448-B2F8-9222AFF76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06680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85A4BF1E-9BDC-7E43-8C74-27622670E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3624" y="149235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A0045085-2566-DE4E-9B59-3610A3D29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564" y="191790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476418F1-3A76-F343-BC10-85A2E38C2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8818" y="191790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822A57A0-AC64-5E4A-A4DB-8D63F3594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817" y="205975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959CF679-B42C-F342-8F6E-FBBDFB061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89" y="248121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9118FF0F-8ED9-7F4D-8005-1174EF26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002" y="2981792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1A15FFEF-20BB-374A-8056-355C9104F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302" y="293389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8B8B4B95-E837-674E-8FD7-358EF4CEA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627" y="168677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446FF5F4-8856-9747-82B6-1C9F75B6E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685" y="139636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20" name="Gruppieren 5">
            <a:extLst>
              <a:ext uri="{FF2B5EF4-FFF2-40B4-BE49-F238E27FC236}">
                <a16:creationId xmlns:a16="http://schemas.microsoft.com/office/drawing/2014/main" id="{221C0008-5044-7645-B90A-2FC867229B7B}"/>
              </a:ext>
            </a:extLst>
          </p:cNvPr>
          <p:cNvGrpSpPr/>
          <p:nvPr/>
        </p:nvGrpSpPr>
        <p:grpSpPr>
          <a:xfrm>
            <a:off x="7233106" y="5229200"/>
            <a:ext cx="1529894" cy="669471"/>
            <a:chOff x="7233106" y="5388503"/>
            <a:chExt cx="1529894" cy="669471"/>
          </a:xfrm>
        </p:grpSpPr>
        <p:sp>
          <p:nvSpPr>
            <p:cNvPr id="21" name="Textfeld 49">
              <a:extLst>
                <a:ext uri="{FF2B5EF4-FFF2-40B4-BE49-F238E27FC236}">
                  <a16:creationId xmlns:a16="http://schemas.microsoft.com/office/drawing/2014/main" id="{094BF561-541C-AE4A-AE4B-95BB34810E54}"/>
                </a:ext>
              </a:extLst>
            </p:cNvPr>
            <p:cNvSpPr txBox="1"/>
            <p:nvPr/>
          </p:nvSpPr>
          <p:spPr>
            <a:xfrm>
              <a:off x="7614105" y="5719420"/>
              <a:ext cx="984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>
                  <a:latin typeface="Calibri" panose="020F0502020204030204" pitchFamily="34" charset="0"/>
                  <a:cs typeface="Calibri" panose="020F0502020204030204" pitchFamily="34" charset="0"/>
                </a:rPr>
                <a:t>Reader</a:t>
              </a:r>
            </a:p>
          </p:txBody>
        </p:sp>
        <p:sp>
          <p:nvSpPr>
            <p:cNvPr id="22" name="Textfeld 50">
              <a:extLst>
                <a:ext uri="{FF2B5EF4-FFF2-40B4-BE49-F238E27FC236}">
                  <a16:creationId xmlns:a16="http://schemas.microsoft.com/office/drawing/2014/main" id="{19A73D46-EFFE-F04F-A958-B4BA75C256B2}"/>
                </a:ext>
              </a:extLst>
            </p:cNvPr>
            <p:cNvSpPr txBox="1"/>
            <p:nvPr/>
          </p:nvSpPr>
          <p:spPr>
            <a:xfrm>
              <a:off x="7654990" y="5388503"/>
              <a:ext cx="1108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>
                  <a:latin typeface="Calibri" panose="020F0502020204030204" pitchFamily="34" charset="0"/>
                  <a:cs typeface="Calibri" panose="020F0502020204030204" pitchFamily="34" charset="0"/>
                </a:rPr>
                <a:t>Tag</a:t>
              </a:r>
            </a:p>
          </p:txBody>
        </p:sp>
        <p:sp>
          <p:nvSpPr>
            <p:cNvPr id="23" name="Rectangle 8">
              <a:extLst>
                <a:ext uri="{FF2B5EF4-FFF2-40B4-BE49-F238E27FC236}">
                  <a16:creationId xmlns:a16="http://schemas.microsoft.com/office/drawing/2014/main" id="{5225C042-887D-6D43-82FD-FD892F197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3106" y="5450476"/>
              <a:ext cx="228600" cy="164219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Oval 12">
              <a:extLst>
                <a:ext uri="{FF2B5EF4-FFF2-40B4-BE49-F238E27FC236}">
                  <a16:creationId xmlns:a16="http://schemas.microsoft.com/office/drawing/2014/main" id="{F98EE421-82B5-814F-BF57-E179E5A43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3106" y="5786819"/>
              <a:ext cx="228600" cy="21128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5" name="Rectangle 8">
            <a:extLst>
              <a:ext uri="{FF2B5EF4-FFF2-40B4-BE49-F238E27FC236}">
                <a16:creationId xmlns:a16="http://schemas.microsoft.com/office/drawing/2014/main" id="{84CE4DA6-AA39-7E40-8444-01CE7EDB9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2335" y="287755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F8B2369C-5C7C-9B44-B246-FA695851C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969" y="2981792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F0E741F3-6FAA-084A-ACE1-EE22AE103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0447" y="210616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818B4385-90E6-1249-B9EB-FE57EFCD9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2019" y="262574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AA5C4A9B-C9CF-C249-996B-2AE34373B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0062" y="248121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16721E1C-2ACD-7C4E-B49A-49306860D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68" y="314097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3FE6EFE6-A053-2F44-BD24-D8F6B1E99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593" y="357535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0515D730-B020-DA4E-9996-C58C08DA9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2477" y="3443021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6CBBD44F-BB2E-F146-A203-EB4CC845E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563" y="319456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CD9BB89C-03E8-C941-97BA-571AC5644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816" y="4087872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8D12D8A1-3702-EA4B-90CF-A950857CB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565" y="383488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85A9EEB6-74DB-5747-BAA7-859ED2FD6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9298" y="3676470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AC36FBF6-0640-7247-B75B-F2D9E288B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600" y="4371575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8" name="Rectangle 8">
            <a:extLst>
              <a:ext uri="{FF2B5EF4-FFF2-40B4-BE49-F238E27FC236}">
                <a16:creationId xmlns:a16="http://schemas.microsoft.com/office/drawing/2014/main" id="{401C2504-9BDC-454F-BBF9-71736DAF8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615" y="4229723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9" name="Rectangle 8">
            <a:extLst>
              <a:ext uri="{FF2B5EF4-FFF2-40B4-BE49-F238E27FC236}">
                <a16:creationId xmlns:a16="http://schemas.microsoft.com/office/drawing/2014/main" id="{BB54BF39-7C6F-C141-951E-74FD5BC65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9947" y="3600323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6D00FA10-94B6-4D4E-8640-FF84D38AE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008" y="437157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cxnSp>
        <p:nvCxnSpPr>
          <p:cNvPr id="41" name="Gerade Verbindung mit Pfeil 75">
            <a:extLst>
              <a:ext uri="{FF2B5EF4-FFF2-40B4-BE49-F238E27FC236}">
                <a16:creationId xmlns:a16="http://schemas.microsoft.com/office/drawing/2014/main" id="{39C06593-793D-A44C-BC31-B9ADF5563B76}"/>
              </a:ext>
            </a:extLst>
          </p:cNvPr>
          <p:cNvCxnSpPr/>
          <p:nvPr/>
        </p:nvCxnSpPr>
        <p:spPr>
          <a:xfrm flipV="1">
            <a:off x="5715000" y="4953000"/>
            <a:ext cx="480535" cy="43550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76">
            <a:extLst>
              <a:ext uri="{FF2B5EF4-FFF2-40B4-BE49-F238E27FC236}">
                <a16:creationId xmlns:a16="http://schemas.microsoft.com/office/drawing/2014/main" id="{33EE97BF-CC2B-3D4A-84E8-DA886C59E1D2}"/>
              </a:ext>
            </a:extLst>
          </p:cNvPr>
          <p:cNvSpPr txBox="1"/>
          <p:nvPr/>
        </p:nvSpPr>
        <p:spPr>
          <a:xfrm>
            <a:off x="4572001" y="5388505"/>
            <a:ext cx="238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Interrogation Zone</a:t>
            </a:r>
          </a:p>
        </p:txBody>
      </p:sp>
      <p:sp>
        <p:nvSpPr>
          <p:cNvPr id="43" name="Textplatzhalter 6">
            <a:extLst>
              <a:ext uri="{FF2B5EF4-FFF2-40B4-BE49-F238E27FC236}">
                <a16:creationId xmlns:a16="http://schemas.microsoft.com/office/drawing/2014/main" id="{B2C4F5D5-717D-0649-BCDE-04AC715C4E52}"/>
              </a:ext>
            </a:extLst>
          </p:cNvPr>
          <p:cNvSpPr txBox="1">
            <a:spLocks/>
          </p:cNvSpPr>
          <p:nvPr/>
        </p:nvSpPr>
        <p:spPr>
          <a:xfrm>
            <a:off x="288000" y="1124744"/>
            <a:ext cx="6769691" cy="5112568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/>
              <a:t>Reader informs the tags with the current frame length</a:t>
            </a:r>
          </a:p>
          <a:p>
            <a:r>
              <a:rPr lang="en-US" sz="1600" kern="0"/>
              <a:t>Each tag chooses random slot</a:t>
            </a:r>
          </a:p>
          <a:p>
            <a:pPr lvl="1"/>
            <a:r>
              <a:rPr lang="en-US" sz="1600" kern="0"/>
              <a:t>Successful slot</a:t>
            </a:r>
          </a:p>
          <a:p>
            <a:pPr lvl="2"/>
            <a:endParaRPr lang="en-US" sz="1600" kern="0"/>
          </a:p>
          <a:p>
            <a:pPr marL="0" indent="0">
              <a:buFont typeface="Wingdings" pitchFamily="2" charset="2"/>
              <a:buNone/>
            </a:pPr>
            <a:r>
              <a:rPr lang="en-US" sz="1600" kern="0"/>
              <a:t>												     </a:t>
            </a:r>
          </a:p>
          <a:p>
            <a:pPr marL="0" indent="0">
              <a:buFont typeface="Wingdings" pitchFamily="2" charset="2"/>
              <a:buNone/>
            </a:pPr>
            <a:endParaRPr lang="en-US" sz="1500" kern="0"/>
          </a:p>
          <a:p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pPr marL="0" indent="0">
              <a:buFont typeface="Wingdings" pitchFamily="2" charset="2"/>
              <a:buNone/>
            </a:pPr>
            <a:endParaRPr lang="en-US" sz="1600" kern="0"/>
          </a:p>
          <a:p>
            <a:endParaRPr lang="en-US" sz="1600" kern="0"/>
          </a:p>
          <a:p>
            <a:pPr marL="0" indent="0">
              <a:buFont typeface="Wingdings" pitchFamily="2" charset="2"/>
              <a:buNone/>
            </a:pPr>
            <a:endParaRPr lang="en-US" sz="1600" kern="0"/>
          </a:p>
          <a:p>
            <a:pPr marL="0" indent="0">
              <a:buFont typeface="Wingdings" pitchFamily="2" charset="2"/>
              <a:buNone/>
            </a:pPr>
            <a:r>
              <a:rPr lang="en-US" sz="1600" kern="0"/>
              <a:t>                                                                                             </a:t>
            </a:r>
          </a:p>
        </p:txBody>
      </p:sp>
      <p:sp>
        <p:nvSpPr>
          <p:cNvPr id="44" name="Freeform 16">
            <a:extLst>
              <a:ext uri="{FF2B5EF4-FFF2-40B4-BE49-F238E27FC236}">
                <a16:creationId xmlns:a16="http://schemas.microsoft.com/office/drawing/2014/main" id="{B77E90D4-FDD0-EB47-91DD-72EB31517772}"/>
              </a:ext>
            </a:extLst>
          </p:cNvPr>
          <p:cNvSpPr>
            <a:spLocks/>
          </p:cNvSpPr>
          <p:nvPr/>
        </p:nvSpPr>
        <p:spPr bwMode="auto">
          <a:xfrm rot="7573044" flipV="1">
            <a:off x="5069759" y="2526333"/>
            <a:ext cx="1429226" cy="45719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Textfeld 42">
            <a:extLst>
              <a:ext uri="{FF2B5EF4-FFF2-40B4-BE49-F238E27FC236}">
                <a16:creationId xmlns:a16="http://schemas.microsoft.com/office/drawing/2014/main" id="{5D7A0CDC-B4D4-8F48-A2BE-EB8FA71939B8}"/>
              </a:ext>
            </a:extLst>
          </p:cNvPr>
          <p:cNvSpPr txBox="1"/>
          <p:nvPr/>
        </p:nvSpPr>
        <p:spPr>
          <a:xfrm>
            <a:off x="5810271" y="2623068"/>
            <a:ext cx="1082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latin typeface="+mj-lt"/>
              </a:rPr>
              <a:t>Successful</a:t>
            </a:r>
          </a:p>
        </p:txBody>
      </p:sp>
      <p:grpSp>
        <p:nvGrpSpPr>
          <p:cNvPr id="46" name="Gruppieren 83">
            <a:extLst>
              <a:ext uri="{FF2B5EF4-FFF2-40B4-BE49-F238E27FC236}">
                <a16:creationId xmlns:a16="http://schemas.microsoft.com/office/drawing/2014/main" id="{1D9D3F0A-E5DB-BB41-996E-6D49A1B5BD84}"/>
              </a:ext>
            </a:extLst>
          </p:cNvPr>
          <p:cNvGrpSpPr/>
          <p:nvPr/>
        </p:nvGrpSpPr>
        <p:grpSpPr>
          <a:xfrm>
            <a:off x="370266" y="3087429"/>
            <a:ext cx="3985710" cy="504056"/>
            <a:chOff x="370266" y="3735501"/>
            <a:chExt cx="3985710" cy="504056"/>
          </a:xfrm>
        </p:grpSpPr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3770D85B-C4DD-3744-876D-8E2FC3540E33}"/>
                </a:ext>
              </a:extLst>
            </p:cNvPr>
            <p:cNvSpPr/>
            <p:nvPr/>
          </p:nvSpPr>
          <p:spPr>
            <a:xfrm>
              <a:off x="370266" y="3735501"/>
              <a:ext cx="3985710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" name="Rectangle 65">
              <a:extLst>
                <a:ext uri="{FF2B5EF4-FFF2-40B4-BE49-F238E27FC236}">
                  <a16:creationId xmlns:a16="http://schemas.microsoft.com/office/drawing/2014/main" id="{29E137F2-2516-D84C-9760-196D53047EB6}"/>
                </a:ext>
              </a:extLst>
            </p:cNvPr>
            <p:cNvSpPr/>
            <p:nvPr/>
          </p:nvSpPr>
          <p:spPr>
            <a:xfrm>
              <a:off x="370266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0FC5AA88-69B1-BA40-9C10-B12930B76457}"/>
                </a:ext>
              </a:extLst>
            </p:cNvPr>
            <p:cNvSpPr/>
            <p:nvPr/>
          </p:nvSpPr>
          <p:spPr>
            <a:xfrm>
              <a:off x="3855910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0" name="Rectangle 31">
              <a:extLst>
                <a:ext uri="{FF2B5EF4-FFF2-40B4-BE49-F238E27FC236}">
                  <a16:creationId xmlns:a16="http://schemas.microsoft.com/office/drawing/2014/main" id="{0C7D54B6-6672-A94B-9AAE-2B432BB912A2}"/>
                </a:ext>
              </a:extLst>
            </p:cNvPr>
            <p:cNvSpPr/>
            <p:nvPr/>
          </p:nvSpPr>
          <p:spPr>
            <a:xfrm>
              <a:off x="1370398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1" name="Rectangle 66">
              <a:extLst>
                <a:ext uri="{FF2B5EF4-FFF2-40B4-BE49-F238E27FC236}">
                  <a16:creationId xmlns:a16="http://schemas.microsoft.com/office/drawing/2014/main" id="{A0224AEF-D7CF-6943-8984-DB30F8830B37}"/>
                </a:ext>
              </a:extLst>
            </p:cNvPr>
            <p:cNvSpPr/>
            <p:nvPr/>
          </p:nvSpPr>
          <p:spPr>
            <a:xfrm>
              <a:off x="1868946" y="373949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2" name="Rectangle 65">
              <a:extLst>
                <a:ext uri="{FF2B5EF4-FFF2-40B4-BE49-F238E27FC236}">
                  <a16:creationId xmlns:a16="http://schemas.microsoft.com/office/drawing/2014/main" id="{36AA5ABE-87E8-2C47-819A-A00FFC9BCBE1}"/>
                </a:ext>
              </a:extLst>
            </p:cNvPr>
            <p:cNvSpPr/>
            <p:nvPr/>
          </p:nvSpPr>
          <p:spPr>
            <a:xfrm>
              <a:off x="2365687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3" name="Rectangle 31">
              <a:extLst>
                <a:ext uri="{FF2B5EF4-FFF2-40B4-BE49-F238E27FC236}">
                  <a16:creationId xmlns:a16="http://schemas.microsoft.com/office/drawing/2014/main" id="{6CD4F2A7-D2F8-B94C-B8CD-EAACE5D28EC3}"/>
                </a:ext>
              </a:extLst>
            </p:cNvPr>
            <p:cNvSpPr/>
            <p:nvPr/>
          </p:nvSpPr>
          <p:spPr>
            <a:xfrm>
              <a:off x="2862428" y="373949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4" name="Rectangle 66">
              <a:extLst>
                <a:ext uri="{FF2B5EF4-FFF2-40B4-BE49-F238E27FC236}">
                  <a16:creationId xmlns:a16="http://schemas.microsoft.com/office/drawing/2014/main" id="{6AC7CC65-7716-864E-9960-F2D37B6ED310}"/>
                </a:ext>
              </a:extLst>
            </p:cNvPr>
            <p:cNvSpPr/>
            <p:nvPr/>
          </p:nvSpPr>
          <p:spPr>
            <a:xfrm>
              <a:off x="3358027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5" name="Rectangle 31">
              <a:extLst>
                <a:ext uri="{FF2B5EF4-FFF2-40B4-BE49-F238E27FC236}">
                  <a16:creationId xmlns:a16="http://schemas.microsoft.com/office/drawing/2014/main" id="{53CCC3E9-FEEC-5B40-93E4-8D06326EB727}"/>
                </a:ext>
              </a:extLst>
            </p:cNvPr>
            <p:cNvSpPr/>
            <p:nvPr/>
          </p:nvSpPr>
          <p:spPr>
            <a:xfrm>
              <a:off x="874322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Gerade Verbindung mit Pfeil 70">
            <a:extLst>
              <a:ext uri="{FF2B5EF4-FFF2-40B4-BE49-F238E27FC236}">
                <a16:creationId xmlns:a16="http://schemas.microsoft.com/office/drawing/2014/main" id="{27EB1E90-6506-8246-8C11-501868B9CD28}"/>
              </a:ext>
            </a:extLst>
          </p:cNvPr>
          <p:cNvCxnSpPr/>
          <p:nvPr/>
        </p:nvCxnSpPr>
        <p:spPr>
          <a:xfrm>
            <a:off x="370266" y="4023533"/>
            <a:ext cx="39857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71">
            <a:extLst>
              <a:ext uri="{FF2B5EF4-FFF2-40B4-BE49-F238E27FC236}">
                <a16:creationId xmlns:a16="http://schemas.microsoft.com/office/drawing/2014/main" id="{22E6E003-52AB-9546-8182-E42246FADB76}"/>
              </a:ext>
            </a:extLst>
          </p:cNvPr>
          <p:cNvSpPr txBox="1"/>
          <p:nvPr/>
        </p:nvSpPr>
        <p:spPr>
          <a:xfrm>
            <a:off x="2127580" y="361540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i="1">
                <a:solidFill>
                  <a:srgbClr val="000364"/>
                </a:solidFill>
                <a:latin typeface="+mn-lt"/>
              </a:rPr>
              <a:t>L</a:t>
            </a:r>
            <a:endParaRPr lang="en-US" b="0" i="1">
              <a:solidFill>
                <a:srgbClr val="000364"/>
              </a:solidFill>
              <a:latin typeface="+mn-lt"/>
            </a:endParaRPr>
          </a:p>
        </p:txBody>
      </p:sp>
      <p:sp>
        <p:nvSpPr>
          <p:cNvPr id="58" name="Rectangle 31">
            <a:extLst>
              <a:ext uri="{FF2B5EF4-FFF2-40B4-BE49-F238E27FC236}">
                <a16:creationId xmlns:a16="http://schemas.microsoft.com/office/drawing/2014/main" id="{CEDAD7F2-3BE2-CC49-AEEC-B4E0C2D334A7}"/>
              </a:ext>
            </a:extLst>
          </p:cNvPr>
          <p:cNvSpPr/>
          <p:nvPr/>
        </p:nvSpPr>
        <p:spPr>
          <a:xfrm>
            <a:off x="366658" y="3090202"/>
            <a:ext cx="500066" cy="50006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Calibri" panose="020F0502020204030204" pitchFamily="34" charset="0"/>
              </a:rPr>
              <a:t>S</a:t>
            </a:r>
            <a:endParaRPr lang="en-CA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59" name="Picture Placeholder 4">
            <a:extLst>
              <a:ext uri="{FF2B5EF4-FFF2-40B4-BE49-F238E27FC236}">
                <a16:creationId xmlns:a16="http://schemas.microsoft.com/office/drawing/2014/main" id="{9937D13D-772F-FF45-8621-FA1654034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2246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Framed Slotted ALOHA</a:t>
            </a:r>
            <a:endParaRPr lang="de-DE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18/03/2018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FD151C0E-59E9-2F46-AF1C-59C72186E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06680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03C9750A-AA87-2E47-8558-247EC1AA2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3624" y="149235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C0EFB3EA-FB08-4B4B-B095-A899EC691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564" y="191790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6A5F0276-E573-A94A-A747-D8B8FAF0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8818" y="191790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6300C3E2-4F0A-A348-80E4-87D22C461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817" y="205975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CEBE7143-E7D9-3B4F-BAB4-F567AC77E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89" y="248121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8CCD491E-6F86-A84A-A86A-890DBD945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002" y="2981792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A969FB24-30DD-AE43-B087-A1E5D7367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302" y="293389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0938C8A7-0012-2A48-BD78-C2B003A23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627" y="168677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375E186B-0B52-3445-9F42-4B659D0FB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685" y="139636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20" name="Gruppieren 5">
            <a:extLst>
              <a:ext uri="{FF2B5EF4-FFF2-40B4-BE49-F238E27FC236}">
                <a16:creationId xmlns:a16="http://schemas.microsoft.com/office/drawing/2014/main" id="{8AB2B149-E7C6-0B43-B17C-B4F472B92A3F}"/>
              </a:ext>
            </a:extLst>
          </p:cNvPr>
          <p:cNvGrpSpPr/>
          <p:nvPr/>
        </p:nvGrpSpPr>
        <p:grpSpPr>
          <a:xfrm>
            <a:off x="7233106" y="5229200"/>
            <a:ext cx="1529894" cy="669471"/>
            <a:chOff x="7233106" y="5388503"/>
            <a:chExt cx="1529894" cy="669471"/>
          </a:xfrm>
        </p:grpSpPr>
        <p:sp>
          <p:nvSpPr>
            <p:cNvPr id="21" name="Textfeld 49">
              <a:extLst>
                <a:ext uri="{FF2B5EF4-FFF2-40B4-BE49-F238E27FC236}">
                  <a16:creationId xmlns:a16="http://schemas.microsoft.com/office/drawing/2014/main" id="{820E9347-4DC2-B840-89E1-7FC48F1D906C}"/>
                </a:ext>
              </a:extLst>
            </p:cNvPr>
            <p:cNvSpPr txBox="1"/>
            <p:nvPr/>
          </p:nvSpPr>
          <p:spPr>
            <a:xfrm>
              <a:off x="7614105" y="5719420"/>
              <a:ext cx="984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>
                  <a:latin typeface="Calibri" panose="020F0502020204030204" pitchFamily="34" charset="0"/>
                  <a:cs typeface="Calibri" panose="020F0502020204030204" pitchFamily="34" charset="0"/>
                </a:rPr>
                <a:t>Reader</a:t>
              </a:r>
            </a:p>
          </p:txBody>
        </p:sp>
        <p:sp>
          <p:nvSpPr>
            <p:cNvPr id="22" name="Textfeld 50">
              <a:extLst>
                <a:ext uri="{FF2B5EF4-FFF2-40B4-BE49-F238E27FC236}">
                  <a16:creationId xmlns:a16="http://schemas.microsoft.com/office/drawing/2014/main" id="{1D91FC7B-CE3A-3744-9080-C2088D64E054}"/>
                </a:ext>
              </a:extLst>
            </p:cNvPr>
            <p:cNvSpPr txBox="1"/>
            <p:nvPr/>
          </p:nvSpPr>
          <p:spPr>
            <a:xfrm>
              <a:off x="7654990" y="5388503"/>
              <a:ext cx="1108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>
                  <a:latin typeface="Calibri" panose="020F0502020204030204" pitchFamily="34" charset="0"/>
                  <a:cs typeface="Calibri" panose="020F0502020204030204" pitchFamily="34" charset="0"/>
                </a:rPr>
                <a:t>Tag</a:t>
              </a:r>
            </a:p>
          </p:txBody>
        </p:sp>
        <p:sp>
          <p:nvSpPr>
            <p:cNvPr id="23" name="Rectangle 8">
              <a:extLst>
                <a:ext uri="{FF2B5EF4-FFF2-40B4-BE49-F238E27FC236}">
                  <a16:creationId xmlns:a16="http://schemas.microsoft.com/office/drawing/2014/main" id="{B0F2FC9D-D23F-E746-89FB-76F7E8ECF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3106" y="5450476"/>
              <a:ext cx="228600" cy="164219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Oval 12">
              <a:extLst>
                <a:ext uri="{FF2B5EF4-FFF2-40B4-BE49-F238E27FC236}">
                  <a16:creationId xmlns:a16="http://schemas.microsoft.com/office/drawing/2014/main" id="{3333DAD4-BF55-BB4E-A4FF-5BEAAF105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3106" y="5786819"/>
              <a:ext cx="228600" cy="21128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5" name="Rectangle 8">
            <a:extLst>
              <a:ext uri="{FF2B5EF4-FFF2-40B4-BE49-F238E27FC236}">
                <a16:creationId xmlns:a16="http://schemas.microsoft.com/office/drawing/2014/main" id="{1E246565-E547-024D-8BBD-D5E7A8CC2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2335" y="287755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32B0ACBE-3888-BC44-B379-AB15F527B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969" y="2981792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865C51CC-6E2C-C54C-AFAE-4E12B8B16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0447" y="210616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F43164D0-1DE2-FE40-A425-7E7DC847D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2019" y="262574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063039BC-318C-DE4C-9D82-71468AD5F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0062" y="248121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B66E1E39-BA24-BE43-BB31-CC7DD4D55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68" y="314097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9576CA44-4023-8942-AEF2-D2D9BD8BD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593" y="357535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EF93A749-6233-9D41-ABB8-0B31EFA9F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2477" y="3443021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576F77ED-5B26-BD49-BC26-04B71DBFB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563" y="319456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336EC267-19F2-2044-8D5D-458FF967B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816" y="4087872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3FCF3C17-C385-8848-AFA1-39098E514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565" y="383488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A0853F69-5D47-C643-9FF6-082CCF53A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9298" y="3676470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3C3250D-B8D6-CD47-A026-5057B11B7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600" y="4371575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8" name="Rectangle 8">
            <a:extLst>
              <a:ext uri="{FF2B5EF4-FFF2-40B4-BE49-F238E27FC236}">
                <a16:creationId xmlns:a16="http://schemas.microsoft.com/office/drawing/2014/main" id="{49C03A24-CC0B-854E-B7B0-64E98158F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615" y="4229723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9" name="Rectangle 8">
            <a:extLst>
              <a:ext uri="{FF2B5EF4-FFF2-40B4-BE49-F238E27FC236}">
                <a16:creationId xmlns:a16="http://schemas.microsoft.com/office/drawing/2014/main" id="{C4017142-44EF-9146-B25D-0FED25B49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9947" y="3600323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76FD00BD-C8BC-514E-8251-29DA161B9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008" y="437157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cxnSp>
        <p:nvCxnSpPr>
          <p:cNvPr id="41" name="Gerade Verbindung mit Pfeil 75">
            <a:extLst>
              <a:ext uri="{FF2B5EF4-FFF2-40B4-BE49-F238E27FC236}">
                <a16:creationId xmlns:a16="http://schemas.microsoft.com/office/drawing/2014/main" id="{18ED9600-178D-2245-9D02-AC650E285837}"/>
              </a:ext>
            </a:extLst>
          </p:cNvPr>
          <p:cNvCxnSpPr/>
          <p:nvPr/>
        </p:nvCxnSpPr>
        <p:spPr>
          <a:xfrm flipV="1">
            <a:off x="5715000" y="4953000"/>
            <a:ext cx="480535" cy="43550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76">
            <a:extLst>
              <a:ext uri="{FF2B5EF4-FFF2-40B4-BE49-F238E27FC236}">
                <a16:creationId xmlns:a16="http://schemas.microsoft.com/office/drawing/2014/main" id="{B9C3AAF0-21A9-3E47-A9CE-5B9CCBA18818}"/>
              </a:ext>
            </a:extLst>
          </p:cNvPr>
          <p:cNvSpPr txBox="1"/>
          <p:nvPr/>
        </p:nvSpPr>
        <p:spPr>
          <a:xfrm>
            <a:off x="4572001" y="5388505"/>
            <a:ext cx="238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Interrogation Zone</a:t>
            </a:r>
          </a:p>
        </p:txBody>
      </p:sp>
      <p:sp>
        <p:nvSpPr>
          <p:cNvPr id="43" name="Textplatzhalter 6">
            <a:extLst>
              <a:ext uri="{FF2B5EF4-FFF2-40B4-BE49-F238E27FC236}">
                <a16:creationId xmlns:a16="http://schemas.microsoft.com/office/drawing/2014/main" id="{0AF195BC-B1C8-7E4A-87A6-E431492EA9D2}"/>
              </a:ext>
            </a:extLst>
          </p:cNvPr>
          <p:cNvSpPr txBox="1">
            <a:spLocks/>
          </p:cNvSpPr>
          <p:nvPr/>
        </p:nvSpPr>
        <p:spPr>
          <a:xfrm>
            <a:off x="288000" y="1124744"/>
            <a:ext cx="6769691" cy="5112568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/>
              <a:t>Reader informs the tags with the current frame length</a:t>
            </a:r>
          </a:p>
          <a:p>
            <a:r>
              <a:rPr lang="en-US" sz="1600" kern="0"/>
              <a:t>Each tag chooses random slot</a:t>
            </a:r>
          </a:p>
          <a:p>
            <a:pPr lvl="1"/>
            <a:r>
              <a:rPr lang="en-US" sz="1600" kern="0"/>
              <a:t>Successful slot</a:t>
            </a:r>
          </a:p>
          <a:p>
            <a:pPr lvl="1"/>
            <a:r>
              <a:rPr lang="en-US" sz="1600" kern="0"/>
              <a:t>Empty slot</a:t>
            </a:r>
          </a:p>
          <a:p>
            <a:pPr lvl="1"/>
            <a:endParaRPr lang="en-US" sz="1600" kern="0"/>
          </a:p>
          <a:p>
            <a:pPr lvl="2"/>
            <a:endParaRPr lang="en-US" sz="1600" kern="0"/>
          </a:p>
          <a:p>
            <a:pPr marL="0" indent="0">
              <a:buFont typeface="Wingdings" pitchFamily="2" charset="2"/>
              <a:buNone/>
            </a:pPr>
            <a:r>
              <a:rPr lang="en-US" sz="1600" kern="0"/>
              <a:t>												     </a:t>
            </a:r>
          </a:p>
          <a:p>
            <a:pPr marL="0" indent="0">
              <a:buFont typeface="Wingdings" pitchFamily="2" charset="2"/>
              <a:buNone/>
            </a:pPr>
            <a:endParaRPr lang="en-US" sz="1500" kern="0"/>
          </a:p>
          <a:p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pPr marL="0" indent="0">
              <a:buFont typeface="Wingdings" pitchFamily="2" charset="2"/>
              <a:buNone/>
            </a:pPr>
            <a:endParaRPr lang="en-US" sz="1600" kern="0"/>
          </a:p>
          <a:p>
            <a:endParaRPr lang="en-US" sz="1600" kern="0"/>
          </a:p>
          <a:p>
            <a:pPr marL="0" indent="0">
              <a:buFont typeface="Wingdings" pitchFamily="2" charset="2"/>
              <a:buNone/>
            </a:pPr>
            <a:endParaRPr lang="en-US" sz="1600" kern="0"/>
          </a:p>
          <a:p>
            <a:pPr marL="0" indent="0">
              <a:buFont typeface="Wingdings" pitchFamily="2" charset="2"/>
              <a:buNone/>
            </a:pPr>
            <a:r>
              <a:rPr lang="en-US" sz="1600" kern="0"/>
              <a:t>                                                                                             </a:t>
            </a:r>
          </a:p>
        </p:txBody>
      </p:sp>
      <p:sp>
        <p:nvSpPr>
          <p:cNvPr id="44" name="Textfeld 38">
            <a:extLst>
              <a:ext uri="{FF2B5EF4-FFF2-40B4-BE49-F238E27FC236}">
                <a16:creationId xmlns:a16="http://schemas.microsoft.com/office/drawing/2014/main" id="{D37E05F4-4EFA-1B45-9C69-3B5C43AD474A}"/>
              </a:ext>
            </a:extLst>
          </p:cNvPr>
          <p:cNvSpPr txBox="1"/>
          <p:nvPr/>
        </p:nvSpPr>
        <p:spPr>
          <a:xfrm>
            <a:off x="5810271" y="2623068"/>
            <a:ext cx="1082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latin typeface="+mj-lt"/>
              </a:rPr>
              <a:t>No Answer</a:t>
            </a:r>
          </a:p>
        </p:txBody>
      </p:sp>
      <p:grpSp>
        <p:nvGrpSpPr>
          <p:cNvPr id="45" name="Gruppieren 80">
            <a:extLst>
              <a:ext uri="{FF2B5EF4-FFF2-40B4-BE49-F238E27FC236}">
                <a16:creationId xmlns:a16="http://schemas.microsoft.com/office/drawing/2014/main" id="{ECD9BDA3-6542-CA4E-A2E3-565A07BA4B92}"/>
              </a:ext>
            </a:extLst>
          </p:cNvPr>
          <p:cNvGrpSpPr/>
          <p:nvPr/>
        </p:nvGrpSpPr>
        <p:grpSpPr>
          <a:xfrm>
            <a:off x="370266" y="3087429"/>
            <a:ext cx="3985710" cy="504056"/>
            <a:chOff x="370266" y="3735501"/>
            <a:chExt cx="3985710" cy="504056"/>
          </a:xfrm>
        </p:grpSpPr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277BB906-6CD2-FE44-9C5B-2490270650D0}"/>
                </a:ext>
              </a:extLst>
            </p:cNvPr>
            <p:cNvSpPr/>
            <p:nvPr/>
          </p:nvSpPr>
          <p:spPr>
            <a:xfrm>
              <a:off x="370266" y="3735501"/>
              <a:ext cx="3985710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" name="Rectangle 65">
              <a:extLst>
                <a:ext uri="{FF2B5EF4-FFF2-40B4-BE49-F238E27FC236}">
                  <a16:creationId xmlns:a16="http://schemas.microsoft.com/office/drawing/2014/main" id="{DED82158-1D8D-A242-86A7-EC5A3527CDB3}"/>
                </a:ext>
              </a:extLst>
            </p:cNvPr>
            <p:cNvSpPr/>
            <p:nvPr/>
          </p:nvSpPr>
          <p:spPr>
            <a:xfrm>
              <a:off x="370266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id="{789D87DA-3080-9B4D-AA29-8F2E03585D2F}"/>
                </a:ext>
              </a:extLst>
            </p:cNvPr>
            <p:cNvSpPr/>
            <p:nvPr/>
          </p:nvSpPr>
          <p:spPr>
            <a:xfrm>
              <a:off x="3855910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49" name="Rectangle 31">
              <a:extLst>
                <a:ext uri="{FF2B5EF4-FFF2-40B4-BE49-F238E27FC236}">
                  <a16:creationId xmlns:a16="http://schemas.microsoft.com/office/drawing/2014/main" id="{D584B3C1-1E27-314C-A698-969881CF2E16}"/>
                </a:ext>
              </a:extLst>
            </p:cNvPr>
            <p:cNvSpPr/>
            <p:nvPr/>
          </p:nvSpPr>
          <p:spPr>
            <a:xfrm>
              <a:off x="1370398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0" name="Rectangle 66">
              <a:extLst>
                <a:ext uri="{FF2B5EF4-FFF2-40B4-BE49-F238E27FC236}">
                  <a16:creationId xmlns:a16="http://schemas.microsoft.com/office/drawing/2014/main" id="{04051DCD-9886-CD4D-8545-9C21C6555986}"/>
                </a:ext>
              </a:extLst>
            </p:cNvPr>
            <p:cNvSpPr/>
            <p:nvPr/>
          </p:nvSpPr>
          <p:spPr>
            <a:xfrm>
              <a:off x="1868946" y="373949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1" name="Rectangle 65">
              <a:extLst>
                <a:ext uri="{FF2B5EF4-FFF2-40B4-BE49-F238E27FC236}">
                  <a16:creationId xmlns:a16="http://schemas.microsoft.com/office/drawing/2014/main" id="{CE0D628C-0CA5-1C47-839F-D4FAD204744D}"/>
                </a:ext>
              </a:extLst>
            </p:cNvPr>
            <p:cNvSpPr/>
            <p:nvPr/>
          </p:nvSpPr>
          <p:spPr>
            <a:xfrm>
              <a:off x="2365687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2" name="Rectangle 31">
              <a:extLst>
                <a:ext uri="{FF2B5EF4-FFF2-40B4-BE49-F238E27FC236}">
                  <a16:creationId xmlns:a16="http://schemas.microsoft.com/office/drawing/2014/main" id="{920BC9D7-6582-FA4D-898C-B10D88ACD46D}"/>
                </a:ext>
              </a:extLst>
            </p:cNvPr>
            <p:cNvSpPr/>
            <p:nvPr/>
          </p:nvSpPr>
          <p:spPr>
            <a:xfrm>
              <a:off x="2862428" y="373949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3" name="Rectangle 66">
              <a:extLst>
                <a:ext uri="{FF2B5EF4-FFF2-40B4-BE49-F238E27FC236}">
                  <a16:creationId xmlns:a16="http://schemas.microsoft.com/office/drawing/2014/main" id="{7E579BEA-45AF-D043-80F0-D7C9E1C81F25}"/>
                </a:ext>
              </a:extLst>
            </p:cNvPr>
            <p:cNvSpPr/>
            <p:nvPr/>
          </p:nvSpPr>
          <p:spPr>
            <a:xfrm>
              <a:off x="3358027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4" name="Rectangle 31">
              <a:extLst>
                <a:ext uri="{FF2B5EF4-FFF2-40B4-BE49-F238E27FC236}">
                  <a16:creationId xmlns:a16="http://schemas.microsoft.com/office/drawing/2014/main" id="{FCB9DC90-E914-D247-8C3D-12109565388D}"/>
                </a:ext>
              </a:extLst>
            </p:cNvPr>
            <p:cNvSpPr/>
            <p:nvPr/>
          </p:nvSpPr>
          <p:spPr>
            <a:xfrm>
              <a:off x="874322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  <p:cxnSp>
        <p:nvCxnSpPr>
          <p:cNvPr id="55" name="Gerade Verbindung mit Pfeil 70">
            <a:extLst>
              <a:ext uri="{FF2B5EF4-FFF2-40B4-BE49-F238E27FC236}">
                <a16:creationId xmlns:a16="http://schemas.microsoft.com/office/drawing/2014/main" id="{50D86B37-760B-DC48-973C-244ED8A8C779}"/>
              </a:ext>
            </a:extLst>
          </p:cNvPr>
          <p:cNvCxnSpPr/>
          <p:nvPr/>
        </p:nvCxnSpPr>
        <p:spPr>
          <a:xfrm>
            <a:off x="370266" y="4023533"/>
            <a:ext cx="39857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71">
            <a:extLst>
              <a:ext uri="{FF2B5EF4-FFF2-40B4-BE49-F238E27FC236}">
                <a16:creationId xmlns:a16="http://schemas.microsoft.com/office/drawing/2014/main" id="{06471330-8885-AC47-BC05-90CD8C9EFFA2}"/>
              </a:ext>
            </a:extLst>
          </p:cNvPr>
          <p:cNvSpPr txBox="1"/>
          <p:nvPr/>
        </p:nvSpPr>
        <p:spPr>
          <a:xfrm>
            <a:off x="2127580" y="361540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i="1">
                <a:solidFill>
                  <a:srgbClr val="000364"/>
                </a:solidFill>
                <a:latin typeface="+mn-lt"/>
              </a:rPr>
              <a:t>L</a:t>
            </a:r>
            <a:endParaRPr lang="en-US" b="0" i="1">
              <a:solidFill>
                <a:srgbClr val="000364"/>
              </a:solidFill>
              <a:latin typeface="+mn-lt"/>
            </a:endParaRPr>
          </a:p>
        </p:txBody>
      </p:sp>
      <p:sp>
        <p:nvSpPr>
          <p:cNvPr id="57" name="Rectangle 31">
            <a:extLst>
              <a:ext uri="{FF2B5EF4-FFF2-40B4-BE49-F238E27FC236}">
                <a16:creationId xmlns:a16="http://schemas.microsoft.com/office/drawing/2014/main" id="{343C9B9F-F0EB-404F-91BF-57E3E2F21B01}"/>
              </a:ext>
            </a:extLst>
          </p:cNvPr>
          <p:cNvSpPr/>
          <p:nvPr/>
        </p:nvSpPr>
        <p:spPr>
          <a:xfrm>
            <a:off x="366658" y="3090202"/>
            <a:ext cx="500066" cy="50006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Calibri" panose="020F0502020204030204" pitchFamily="34" charset="0"/>
              </a:rPr>
              <a:t>S</a:t>
            </a:r>
            <a:endParaRPr lang="en-CA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Rectangle 107">
            <a:extLst>
              <a:ext uri="{FF2B5EF4-FFF2-40B4-BE49-F238E27FC236}">
                <a16:creationId xmlns:a16="http://schemas.microsoft.com/office/drawing/2014/main" id="{B7EC48C4-7555-D947-B309-3876284F59F3}"/>
              </a:ext>
            </a:extLst>
          </p:cNvPr>
          <p:cNvSpPr/>
          <p:nvPr/>
        </p:nvSpPr>
        <p:spPr>
          <a:xfrm>
            <a:off x="869078" y="3090202"/>
            <a:ext cx="500066" cy="50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solidFill>
                  <a:schemeClr val="tx1"/>
                </a:solidFill>
                <a:latin typeface="Calibri" panose="020F0502020204030204" pitchFamily="34" charset="0"/>
              </a:rPr>
              <a:t>E</a:t>
            </a:r>
          </a:p>
        </p:txBody>
      </p:sp>
      <p:pic>
        <p:nvPicPr>
          <p:cNvPr id="59" name="Picture Placeholder 4">
            <a:extLst>
              <a:ext uri="{FF2B5EF4-FFF2-40B4-BE49-F238E27FC236}">
                <a16:creationId xmlns:a16="http://schemas.microsoft.com/office/drawing/2014/main" id="{A17F60EE-38A3-7045-8FE2-8198ED80D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1248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Framed Slotted ALOHA</a:t>
            </a:r>
            <a:endParaRPr lang="de-DE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18/03/2018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64299709-5D8F-6947-A8A9-D9397B1CB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06680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B8CDD77-CBE2-E442-8BE7-6EE6FAD11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3624" y="149235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F5569F5F-3F7C-EE4E-8704-D41034D15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564" y="191790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49C205A8-518C-9945-B625-088121CA8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8818" y="191790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BB4EA71E-A716-654F-970D-6571ECBB2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817" y="205975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C26CB9CF-F549-384C-9E78-94D748DC3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89" y="248121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81571A66-EDF7-434D-81CC-F8FB86442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002" y="2981792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7BA4FB7D-2DF1-924B-B383-34F0EF1AC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302" y="293389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90897BF6-518C-774F-AEE4-ECF0CB301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627" y="168677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3C894FC3-2A38-4D4A-AB18-E26CCA94E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685" y="139636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20" name="Gruppieren 5">
            <a:extLst>
              <a:ext uri="{FF2B5EF4-FFF2-40B4-BE49-F238E27FC236}">
                <a16:creationId xmlns:a16="http://schemas.microsoft.com/office/drawing/2014/main" id="{0B64EF2B-DBE6-824D-BFE4-26E94DACC7F5}"/>
              </a:ext>
            </a:extLst>
          </p:cNvPr>
          <p:cNvGrpSpPr/>
          <p:nvPr/>
        </p:nvGrpSpPr>
        <p:grpSpPr>
          <a:xfrm>
            <a:off x="7233106" y="5229200"/>
            <a:ext cx="1529894" cy="669471"/>
            <a:chOff x="7233106" y="5388503"/>
            <a:chExt cx="1529894" cy="669471"/>
          </a:xfrm>
        </p:grpSpPr>
        <p:sp>
          <p:nvSpPr>
            <p:cNvPr id="21" name="Textfeld 49">
              <a:extLst>
                <a:ext uri="{FF2B5EF4-FFF2-40B4-BE49-F238E27FC236}">
                  <a16:creationId xmlns:a16="http://schemas.microsoft.com/office/drawing/2014/main" id="{ECBCE075-041B-2441-B0D6-3915AFAE6FB6}"/>
                </a:ext>
              </a:extLst>
            </p:cNvPr>
            <p:cNvSpPr txBox="1"/>
            <p:nvPr/>
          </p:nvSpPr>
          <p:spPr>
            <a:xfrm>
              <a:off x="7614105" y="5719420"/>
              <a:ext cx="984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>
                  <a:latin typeface="Calibri" panose="020F0502020204030204" pitchFamily="34" charset="0"/>
                  <a:cs typeface="Calibri" panose="020F0502020204030204" pitchFamily="34" charset="0"/>
                </a:rPr>
                <a:t>Reader</a:t>
              </a:r>
            </a:p>
          </p:txBody>
        </p:sp>
        <p:sp>
          <p:nvSpPr>
            <p:cNvPr id="22" name="Textfeld 50">
              <a:extLst>
                <a:ext uri="{FF2B5EF4-FFF2-40B4-BE49-F238E27FC236}">
                  <a16:creationId xmlns:a16="http://schemas.microsoft.com/office/drawing/2014/main" id="{8EB7E522-453C-034F-85F5-A4B9B6FF2466}"/>
                </a:ext>
              </a:extLst>
            </p:cNvPr>
            <p:cNvSpPr txBox="1"/>
            <p:nvPr/>
          </p:nvSpPr>
          <p:spPr>
            <a:xfrm>
              <a:off x="7654990" y="5388503"/>
              <a:ext cx="1108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>
                  <a:latin typeface="Calibri" panose="020F0502020204030204" pitchFamily="34" charset="0"/>
                  <a:cs typeface="Calibri" panose="020F0502020204030204" pitchFamily="34" charset="0"/>
                </a:rPr>
                <a:t>Tag</a:t>
              </a:r>
            </a:p>
          </p:txBody>
        </p:sp>
        <p:sp>
          <p:nvSpPr>
            <p:cNvPr id="23" name="Rectangle 8">
              <a:extLst>
                <a:ext uri="{FF2B5EF4-FFF2-40B4-BE49-F238E27FC236}">
                  <a16:creationId xmlns:a16="http://schemas.microsoft.com/office/drawing/2014/main" id="{E52EF853-B240-A743-AFAF-A9F8239C8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3106" y="5450476"/>
              <a:ext cx="228600" cy="164219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Oval 12">
              <a:extLst>
                <a:ext uri="{FF2B5EF4-FFF2-40B4-BE49-F238E27FC236}">
                  <a16:creationId xmlns:a16="http://schemas.microsoft.com/office/drawing/2014/main" id="{8FE59B8C-E6B3-9949-ADF9-DB2AB2BDB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3106" y="5786819"/>
              <a:ext cx="228600" cy="21128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5" name="Rectangle 8">
            <a:extLst>
              <a:ext uri="{FF2B5EF4-FFF2-40B4-BE49-F238E27FC236}">
                <a16:creationId xmlns:a16="http://schemas.microsoft.com/office/drawing/2014/main" id="{B8D04036-B829-1341-8ED7-8D2192E30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2335" y="287755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E07EA2CA-B2A3-C546-81A1-049C2BF24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969" y="2981792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90AE704E-8178-F74A-AF96-D4F6B64A4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0447" y="210616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754DF219-9CF6-494E-B916-1179DD16A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2019" y="262574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03589ED7-C81D-6646-A2B0-184D4164D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0062" y="248121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59A35941-4B8D-5D49-A0CF-88149EDC1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68" y="314097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4E59B2C0-A5F9-F54F-997F-6511CF79C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593" y="357535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BE5CF1E3-4FE2-1A4B-9D68-E6FF9E499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2477" y="3443021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AC972CF2-2F50-624A-B9F5-70976292C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563" y="319456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4B5D25AC-2515-194C-943A-203F3E010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816" y="4087872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D559F6E1-8355-3D48-BB02-A45F4893D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565" y="383488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286268C0-DFCB-A841-B34B-C006E621D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9298" y="3676470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BD3DF688-F71F-3F41-B854-3660FEE42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600" y="4371575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8" name="Rectangle 8">
            <a:extLst>
              <a:ext uri="{FF2B5EF4-FFF2-40B4-BE49-F238E27FC236}">
                <a16:creationId xmlns:a16="http://schemas.microsoft.com/office/drawing/2014/main" id="{5ED94C9C-334E-A648-A967-187FB3A0F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615" y="4229723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9" name="Rectangle 8">
            <a:extLst>
              <a:ext uri="{FF2B5EF4-FFF2-40B4-BE49-F238E27FC236}">
                <a16:creationId xmlns:a16="http://schemas.microsoft.com/office/drawing/2014/main" id="{1A4C15F8-9A01-234D-A929-35C0EEB21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9947" y="3600323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1E4AABF4-F20C-A344-BC19-AA851DEF9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008" y="437157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cxnSp>
        <p:nvCxnSpPr>
          <p:cNvPr id="41" name="Gerade Verbindung mit Pfeil 75">
            <a:extLst>
              <a:ext uri="{FF2B5EF4-FFF2-40B4-BE49-F238E27FC236}">
                <a16:creationId xmlns:a16="http://schemas.microsoft.com/office/drawing/2014/main" id="{5FA1C48D-3261-F74E-9E35-A8E43551F2C6}"/>
              </a:ext>
            </a:extLst>
          </p:cNvPr>
          <p:cNvCxnSpPr/>
          <p:nvPr/>
        </p:nvCxnSpPr>
        <p:spPr>
          <a:xfrm flipV="1">
            <a:off x="5715000" y="4953000"/>
            <a:ext cx="480535" cy="43550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76">
            <a:extLst>
              <a:ext uri="{FF2B5EF4-FFF2-40B4-BE49-F238E27FC236}">
                <a16:creationId xmlns:a16="http://schemas.microsoft.com/office/drawing/2014/main" id="{DDB08C01-7D8A-9F4C-905B-CD35342F7D2E}"/>
              </a:ext>
            </a:extLst>
          </p:cNvPr>
          <p:cNvSpPr txBox="1"/>
          <p:nvPr/>
        </p:nvSpPr>
        <p:spPr>
          <a:xfrm>
            <a:off x="4572001" y="5388505"/>
            <a:ext cx="238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Interrogation Zone</a:t>
            </a:r>
          </a:p>
        </p:txBody>
      </p:sp>
      <p:sp>
        <p:nvSpPr>
          <p:cNvPr id="43" name="Textplatzhalter 6">
            <a:extLst>
              <a:ext uri="{FF2B5EF4-FFF2-40B4-BE49-F238E27FC236}">
                <a16:creationId xmlns:a16="http://schemas.microsoft.com/office/drawing/2014/main" id="{D3D74E83-096C-EB4F-A911-054E62374FB5}"/>
              </a:ext>
            </a:extLst>
          </p:cNvPr>
          <p:cNvSpPr txBox="1">
            <a:spLocks/>
          </p:cNvSpPr>
          <p:nvPr/>
        </p:nvSpPr>
        <p:spPr>
          <a:xfrm>
            <a:off x="288000" y="1124744"/>
            <a:ext cx="6769691" cy="5112568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/>
              <a:t>Reader informs the tags with the current frame length</a:t>
            </a:r>
          </a:p>
          <a:p>
            <a:r>
              <a:rPr lang="en-US" sz="1600" kern="0"/>
              <a:t>Each tag chooses random slot</a:t>
            </a:r>
          </a:p>
          <a:p>
            <a:pPr lvl="1"/>
            <a:r>
              <a:rPr lang="en-US" sz="1600" kern="0"/>
              <a:t>Successful slot</a:t>
            </a:r>
          </a:p>
          <a:p>
            <a:pPr lvl="1"/>
            <a:r>
              <a:rPr lang="en-US" sz="1600" kern="0"/>
              <a:t>Empty slot</a:t>
            </a:r>
          </a:p>
          <a:p>
            <a:pPr lvl="1"/>
            <a:r>
              <a:rPr lang="en-US" sz="1600" kern="0"/>
              <a:t>Collided slot</a:t>
            </a:r>
          </a:p>
          <a:p>
            <a:pPr lvl="1"/>
            <a:endParaRPr lang="en-US" sz="1600" kern="0"/>
          </a:p>
          <a:p>
            <a:pPr lvl="2"/>
            <a:endParaRPr lang="en-US" sz="1600" kern="0"/>
          </a:p>
          <a:p>
            <a:pPr marL="0" indent="0">
              <a:buFont typeface="Wingdings" pitchFamily="2" charset="2"/>
              <a:buNone/>
            </a:pPr>
            <a:r>
              <a:rPr lang="en-US" sz="1600" kern="0"/>
              <a:t>												     </a:t>
            </a:r>
          </a:p>
          <a:p>
            <a:pPr marL="0" indent="0">
              <a:buFont typeface="Wingdings" pitchFamily="2" charset="2"/>
              <a:buNone/>
            </a:pPr>
            <a:endParaRPr lang="en-US" sz="1500" kern="0"/>
          </a:p>
          <a:p>
            <a:endParaRPr lang="en-US" sz="1600" kern="0"/>
          </a:p>
          <a:p>
            <a:r>
              <a:rPr lang="en-US" sz="1600" kern="0"/>
              <a:t>Performance limitation:</a:t>
            </a:r>
          </a:p>
          <a:p>
            <a:pPr lvl="1"/>
            <a:r>
              <a:rPr lang="en-US" sz="1600" kern="0"/>
              <a:t>Empty slots</a:t>
            </a:r>
          </a:p>
          <a:p>
            <a:pPr lvl="1"/>
            <a:r>
              <a:rPr lang="en-US" sz="1600" kern="0"/>
              <a:t>Collided slots</a:t>
            </a:r>
          </a:p>
          <a:p>
            <a:pPr lvl="2"/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pPr marL="0" indent="0">
              <a:buFont typeface="Wingdings" pitchFamily="2" charset="2"/>
              <a:buNone/>
            </a:pPr>
            <a:endParaRPr lang="en-US" sz="1600" kern="0"/>
          </a:p>
          <a:p>
            <a:endParaRPr lang="en-US" sz="1600" kern="0"/>
          </a:p>
          <a:p>
            <a:pPr marL="0" indent="0">
              <a:buFont typeface="Wingdings" pitchFamily="2" charset="2"/>
              <a:buNone/>
            </a:pPr>
            <a:endParaRPr lang="en-US" sz="1600" kern="0"/>
          </a:p>
          <a:p>
            <a:pPr marL="0" indent="0">
              <a:buFont typeface="Wingdings" pitchFamily="2" charset="2"/>
              <a:buNone/>
            </a:pPr>
            <a:r>
              <a:rPr lang="en-US" sz="1600" kern="0"/>
              <a:t>                                                                                             </a:t>
            </a:r>
          </a:p>
        </p:txBody>
      </p:sp>
      <p:sp>
        <p:nvSpPr>
          <p:cNvPr id="44" name="Freeform 16">
            <a:extLst>
              <a:ext uri="{FF2B5EF4-FFF2-40B4-BE49-F238E27FC236}">
                <a16:creationId xmlns:a16="http://schemas.microsoft.com/office/drawing/2014/main" id="{BD49A888-7807-3346-91E6-D0497CCEFCE3}"/>
              </a:ext>
            </a:extLst>
          </p:cNvPr>
          <p:cNvSpPr>
            <a:spLocks/>
          </p:cNvSpPr>
          <p:nvPr/>
        </p:nvSpPr>
        <p:spPr bwMode="auto">
          <a:xfrm rot="8882636">
            <a:off x="5110285" y="2463968"/>
            <a:ext cx="1784847" cy="123922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Freeform 16">
            <a:extLst>
              <a:ext uri="{FF2B5EF4-FFF2-40B4-BE49-F238E27FC236}">
                <a16:creationId xmlns:a16="http://schemas.microsoft.com/office/drawing/2014/main" id="{E11C1239-744C-684C-848D-772F17D8DA4E}"/>
              </a:ext>
            </a:extLst>
          </p:cNvPr>
          <p:cNvSpPr>
            <a:spLocks/>
          </p:cNvSpPr>
          <p:nvPr/>
        </p:nvSpPr>
        <p:spPr bwMode="auto">
          <a:xfrm rot="9739039">
            <a:off x="5314945" y="2817162"/>
            <a:ext cx="1965040" cy="109609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Freeform 16">
            <a:extLst>
              <a:ext uri="{FF2B5EF4-FFF2-40B4-BE49-F238E27FC236}">
                <a16:creationId xmlns:a16="http://schemas.microsoft.com/office/drawing/2014/main" id="{EE136A5C-46A7-594F-9BC4-B136A2E75E16}"/>
              </a:ext>
            </a:extLst>
          </p:cNvPr>
          <p:cNvSpPr>
            <a:spLocks/>
          </p:cNvSpPr>
          <p:nvPr/>
        </p:nvSpPr>
        <p:spPr bwMode="auto">
          <a:xfrm rot="12517327" flipV="1">
            <a:off x="5249343" y="3658742"/>
            <a:ext cx="1553561" cy="45719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Textfeld 41">
            <a:extLst>
              <a:ext uri="{FF2B5EF4-FFF2-40B4-BE49-F238E27FC236}">
                <a16:creationId xmlns:a16="http://schemas.microsoft.com/office/drawing/2014/main" id="{14ACDD8A-BE81-5443-AD17-54546CD1DA12}"/>
              </a:ext>
            </a:extLst>
          </p:cNvPr>
          <p:cNvSpPr txBox="1"/>
          <p:nvPr/>
        </p:nvSpPr>
        <p:spPr>
          <a:xfrm>
            <a:off x="5076056" y="1999873"/>
            <a:ext cx="1389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latin typeface="+mj-lt"/>
              </a:rPr>
              <a:t>Multiple answer</a:t>
            </a:r>
          </a:p>
        </p:txBody>
      </p:sp>
      <p:grpSp>
        <p:nvGrpSpPr>
          <p:cNvPr id="48" name="Gruppieren 81">
            <a:extLst>
              <a:ext uri="{FF2B5EF4-FFF2-40B4-BE49-F238E27FC236}">
                <a16:creationId xmlns:a16="http://schemas.microsoft.com/office/drawing/2014/main" id="{10D88269-FD2A-C242-8642-542AEFB82729}"/>
              </a:ext>
            </a:extLst>
          </p:cNvPr>
          <p:cNvGrpSpPr/>
          <p:nvPr/>
        </p:nvGrpSpPr>
        <p:grpSpPr>
          <a:xfrm>
            <a:off x="370266" y="3087429"/>
            <a:ext cx="3985710" cy="504056"/>
            <a:chOff x="370266" y="3735501"/>
            <a:chExt cx="3985710" cy="504056"/>
          </a:xfrm>
        </p:grpSpPr>
        <p:sp>
          <p:nvSpPr>
            <p:cNvPr id="49" name="Rectangle 64">
              <a:extLst>
                <a:ext uri="{FF2B5EF4-FFF2-40B4-BE49-F238E27FC236}">
                  <a16:creationId xmlns:a16="http://schemas.microsoft.com/office/drawing/2014/main" id="{5F72D491-0C69-5044-AD82-B52364138AEE}"/>
                </a:ext>
              </a:extLst>
            </p:cNvPr>
            <p:cNvSpPr/>
            <p:nvPr/>
          </p:nvSpPr>
          <p:spPr>
            <a:xfrm>
              <a:off x="370266" y="3735501"/>
              <a:ext cx="3985710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" name="Rectangle 65">
              <a:extLst>
                <a:ext uri="{FF2B5EF4-FFF2-40B4-BE49-F238E27FC236}">
                  <a16:creationId xmlns:a16="http://schemas.microsoft.com/office/drawing/2014/main" id="{6E67E3EB-E45D-8C44-AC08-A72CA200A244}"/>
                </a:ext>
              </a:extLst>
            </p:cNvPr>
            <p:cNvSpPr/>
            <p:nvPr/>
          </p:nvSpPr>
          <p:spPr>
            <a:xfrm>
              <a:off x="370266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1" name="Rectangle 66">
              <a:extLst>
                <a:ext uri="{FF2B5EF4-FFF2-40B4-BE49-F238E27FC236}">
                  <a16:creationId xmlns:a16="http://schemas.microsoft.com/office/drawing/2014/main" id="{71D0022D-30E8-E24C-B089-CEEE691AF0EC}"/>
                </a:ext>
              </a:extLst>
            </p:cNvPr>
            <p:cNvSpPr/>
            <p:nvPr/>
          </p:nvSpPr>
          <p:spPr>
            <a:xfrm>
              <a:off x="3855910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2" name="Rectangle 31">
              <a:extLst>
                <a:ext uri="{FF2B5EF4-FFF2-40B4-BE49-F238E27FC236}">
                  <a16:creationId xmlns:a16="http://schemas.microsoft.com/office/drawing/2014/main" id="{DB4F0DA8-A29A-0847-B6C1-2026D20105FA}"/>
                </a:ext>
              </a:extLst>
            </p:cNvPr>
            <p:cNvSpPr/>
            <p:nvPr/>
          </p:nvSpPr>
          <p:spPr>
            <a:xfrm>
              <a:off x="1370398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3" name="Rectangle 66">
              <a:extLst>
                <a:ext uri="{FF2B5EF4-FFF2-40B4-BE49-F238E27FC236}">
                  <a16:creationId xmlns:a16="http://schemas.microsoft.com/office/drawing/2014/main" id="{021B8829-C6B6-9341-BE2A-37C02D2EE72C}"/>
                </a:ext>
              </a:extLst>
            </p:cNvPr>
            <p:cNvSpPr/>
            <p:nvPr/>
          </p:nvSpPr>
          <p:spPr>
            <a:xfrm>
              <a:off x="1868946" y="373949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4" name="Rectangle 65">
              <a:extLst>
                <a:ext uri="{FF2B5EF4-FFF2-40B4-BE49-F238E27FC236}">
                  <a16:creationId xmlns:a16="http://schemas.microsoft.com/office/drawing/2014/main" id="{061539D7-5135-294C-8FB7-046E09E456C6}"/>
                </a:ext>
              </a:extLst>
            </p:cNvPr>
            <p:cNvSpPr/>
            <p:nvPr/>
          </p:nvSpPr>
          <p:spPr>
            <a:xfrm>
              <a:off x="2365687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5" name="Rectangle 31">
              <a:extLst>
                <a:ext uri="{FF2B5EF4-FFF2-40B4-BE49-F238E27FC236}">
                  <a16:creationId xmlns:a16="http://schemas.microsoft.com/office/drawing/2014/main" id="{4178FE57-FFB8-254E-A0E4-384B743F002E}"/>
                </a:ext>
              </a:extLst>
            </p:cNvPr>
            <p:cNvSpPr/>
            <p:nvPr/>
          </p:nvSpPr>
          <p:spPr>
            <a:xfrm>
              <a:off x="2862428" y="373949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6" name="Rectangle 66">
              <a:extLst>
                <a:ext uri="{FF2B5EF4-FFF2-40B4-BE49-F238E27FC236}">
                  <a16:creationId xmlns:a16="http://schemas.microsoft.com/office/drawing/2014/main" id="{4C76A1F7-6106-2741-A0A0-18A81A0DAD4A}"/>
                </a:ext>
              </a:extLst>
            </p:cNvPr>
            <p:cNvSpPr/>
            <p:nvPr/>
          </p:nvSpPr>
          <p:spPr>
            <a:xfrm>
              <a:off x="3358027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7" name="Rectangle 31">
              <a:extLst>
                <a:ext uri="{FF2B5EF4-FFF2-40B4-BE49-F238E27FC236}">
                  <a16:creationId xmlns:a16="http://schemas.microsoft.com/office/drawing/2014/main" id="{DC23930D-A321-E747-9860-B7EDA8E34EAB}"/>
                </a:ext>
              </a:extLst>
            </p:cNvPr>
            <p:cNvSpPr/>
            <p:nvPr/>
          </p:nvSpPr>
          <p:spPr>
            <a:xfrm>
              <a:off x="874322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Gerade Verbindung mit Pfeil 70">
            <a:extLst>
              <a:ext uri="{FF2B5EF4-FFF2-40B4-BE49-F238E27FC236}">
                <a16:creationId xmlns:a16="http://schemas.microsoft.com/office/drawing/2014/main" id="{BE770822-47CE-B64D-BA22-BE0069836488}"/>
              </a:ext>
            </a:extLst>
          </p:cNvPr>
          <p:cNvCxnSpPr/>
          <p:nvPr/>
        </p:nvCxnSpPr>
        <p:spPr>
          <a:xfrm>
            <a:off x="370266" y="4023533"/>
            <a:ext cx="39857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71">
            <a:extLst>
              <a:ext uri="{FF2B5EF4-FFF2-40B4-BE49-F238E27FC236}">
                <a16:creationId xmlns:a16="http://schemas.microsoft.com/office/drawing/2014/main" id="{82EB8D55-02FE-4048-A7CA-24BE9104DD84}"/>
              </a:ext>
            </a:extLst>
          </p:cNvPr>
          <p:cNvSpPr txBox="1"/>
          <p:nvPr/>
        </p:nvSpPr>
        <p:spPr>
          <a:xfrm>
            <a:off x="2127580" y="361540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i="1">
                <a:solidFill>
                  <a:srgbClr val="000364"/>
                </a:solidFill>
                <a:latin typeface="+mn-lt"/>
              </a:rPr>
              <a:t>L</a:t>
            </a:r>
            <a:endParaRPr lang="en-US" b="0" i="1">
              <a:solidFill>
                <a:srgbClr val="000364"/>
              </a:solidFill>
              <a:latin typeface="+mn-lt"/>
            </a:endParaRPr>
          </a:p>
        </p:txBody>
      </p:sp>
      <p:sp>
        <p:nvSpPr>
          <p:cNvPr id="60" name="Rectangle 31">
            <a:extLst>
              <a:ext uri="{FF2B5EF4-FFF2-40B4-BE49-F238E27FC236}">
                <a16:creationId xmlns:a16="http://schemas.microsoft.com/office/drawing/2014/main" id="{BD77EB53-E435-7045-AE74-5EE061B15CFB}"/>
              </a:ext>
            </a:extLst>
          </p:cNvPr>
          <p:cNvSpPr/>
          <p:nvPr/>
        </p:nvSpPr>
        <p:spPr>
          <a:xfrm>
            <a:off x="366658" y="3090202"/>
            <a:ext cx="500066" cy="50006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Calibri" panose="020F0502020204030204" pitchFamily="34" charset="0"/>
              </a:rPr>
              <a:t>S</a:t>
            </a:r>
            <a:endParaRPr lang="en-CA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Rectangle 107">
            <a:extLst>
              <a:ext uri="{FF2B5EF4-FFF2-40B4-BE49-F238E27FC236}">
                <a16:creationId xmlns:a16="http://schemas.microsoft.com/office/drawing/2014/main" id="{B42C747B-AFA5-8940-9DED-9480376E3005}"/>
              </a:ext>
            </a:extLst>
          </p:cNvPr>
          <p:cNvSpPr/>
          <p:nvPr/>
        </p:nvSpPr>
        <p:spPr>
          <a:xfrm>
            <a:off x="869078" y="3090202"/>
            <a:ext cx="500066" cy="50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solidFill>
                  <a:schemeClr val="tx1"/>
                </a:solidFill>
                <a:latin typeface="Calibri" panose="020F0502020204030204" pitchFamily="34" charset="0"/>
              </a:rPr>
              <a:t>E</a:t>
            </a:r>
          </a:p>
        </p:txBody>
      </p:sp>
      <p:sp>
        <p:nvSpPr>
          <p:cNvPr id="62" name="Rectangle 31">
            <a:extLst>
              <a:ext uri="{FF2B5EF4-FFF2-40B4-BE49-F238E27FC236}">
                <a16:creationId xmlns:a16="http://schemas.microsoft.com/office/drawing/2014/main" id="{E451161D-6501-394B-AD15-A815950D5AB0}"/>
              </a:ext>
            </a:extLst>
          </p:cNvPr>
          <p:cNvSpPr/>
          <p:nvPr/>
        </p:nvSpPr>
        <p:spPr>
          <a:xfrm>
            <a:off x="1373134" y="3090202"/>
            <a:ext cx="500066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Calibri" panose="020F0502020204030204" pitchFamily="34" charset="0"/>
              </a:rPr>
              <a:t>C</a:t>
            </a:r>
            <a:endParaRPr lang="en-CA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63" name="Picture Placeholder 4">
            <a:extLst>
              <a:ext uri="{FF2B5EF4-FFF2-40B4-BE49-F238E27FC236}">
                <a16:creationId xmlns:a16="http://schemas.microsoft.com/office/drawing/2014/main" id="{422C5ED8-46B5-AE41-AA07-DE1E7E4EE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956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PHY-Layer Parameters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18/03/2018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63F8D52-73CC-E446-BAC1-5FA98E76D18C}"/>
              </a:ext>
            </a:extLst>
          </p:cNvPr>
          <p:cNvSpPr txBox="1">
            <a:spLocks/>
          </p:cNvSpPr>
          <p:nvPr/>
        </p:nvSpPr>
        <p:spPr>
          <a:xfrm>
            <a:off x="288000" y="1052736"/>
            <a:ext cx="8568000" cy="5184576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1600" kern="0"/>
          </a:p>
          <a:p>
            <a:r>
              <a:rPr lang="en-US" sz="1600" kern="0"/>
              <a:t>Time Aware System:</a:t>
            </a:r>
          </a:p>
          <a:p>
            <a:pPr lvl="1"/>
            <a:r>
              <a:rPr lang="en-US" sz="1600" kern="0"/>
              <a:t>Decrease the empty slot duration</a:t>
            </a:r>
          </a:p>
          <a:p>
            <a:pPr lvl="1"/>
            <a:r>
              <a:rPr lang="en-US" sz="1600" kern="0"/>
              <a:t>Eliminate the effect of the empty slots</a:t>
            </a:r>
          </a:p>
          <a:p>
            <a:endParaRPr lang="en-US" sz="1600" kern="0"/>
          </a:p>
          <a:p>
            <a:endParaRPr lang="en-US" sz="1600" kern="0"/>
          </a:p>
          <a:p>
            <a:pPr marL="0" indent="0">
              <a:buFont typeface="Wingdings" pitchFamily="2" charset="2"/>
              <a:buNone/>
            </a:pPr>
            <a:r>
              <a:rPr lang="en-US" sz="1600" kern="0"/>
              <a:t> </a:t>
            </a:r>
          </a:p>
          <a:p>
            <a:endParaRPr lang="en-US" sz="1600" kern="0"/>
          </a:p>
          <a:p>
            <a:endParaRPr lang="en-US" sz="1600" kern="0"/>
          </a:p>
          <a:p>
            <a:r>
              <a:rPr lang="en-US" sz="1600" kern="0"/>
              <a:t>Collision Recovery System</a:t>
            </a:r>
          </a:p>
          <a:p>
            <a:pPr lvl="1"/>
            <a:r>
              <a:rPr lang="en-US" sz="1600" kern="0"/>
              <a:t>Convert collided slots to successful slots</a:t>
            </a:r>
          </a:p>
          <a:p>
            <a:pPr lvl="1"/>
            <a:r>
              <a:rPr lang="en-US" sz="1600" kern="0"/>
              <a:t>Eliminate the effect of the collided slots</a:t>
            </a:r>
          </a:p>
          <a:p>
            <a:pPr lvl="1"/>
            <a:endParaRPr lang="en-US" sz="1600" kern="0"/>
          </a:p>
          <a:p>
            <a:pPr lvl="1"/>
            <a:endParaRPr lang="en-US" sz="1600" kern="0"/>
          </a:p>
          <a:p>
            <a:pPr lvl="2"/>
            <a:endParaRPr lang="en-US" sz="1600" kern="0"/>
          </a:p>
          <a:p>
            <a:pPr marL="536575" lvl="3" indent="0">
              <a:buFont typeface="Wingdings" pitchFamily="2" charset="2"/>
              <a:buNone/>
            </a:pPr>
            <a:endParaRPr lang="en-US" sz="1600" kern="0"/>
          </a:p>
          <a:p>
            <a:pPr marL="0" indent="0">
              <a:spcAft>
                <a:spcPct val="0"/>
              </a:spcAft>
              <a:buFont typeface="Wingdings" pitchFamily="2" charset="2"/>
              <a:buNone/>
            </a:pPr>
            <a:br>
              <a:rPr lang="en-US" sz="1600" kern="0"/>
            </a:br>
            <a:br>
              <a:rPr lang="en-US" sz="1600" kern="0"/>
            </a:br>
            <a:br>
              <a:rPr lang="en-US" sz="1600" kern="0"/>
            </a:br>
            <a:br>
              <a:rPr lang="en-US" sz="1600" kern="0"/>
            </a:br>
            <a:endParaRPr lang="en-US" sz="1100" b="1" kern="0"/>
          </a:p>
        </p:txBody>
      </p:sp>
      <p:grpSp>
        <p:nvGrpSpPr>
          <p:cNvPr id="9" name="Gruppieren 27">
            <a:extLst>
              <a:ext uri="{FF2B5EF4-FFF2-40B4-BE49-F238E27FC236}">
                <a16:creationId xmlns:a16="http://schemas.microsoft.com/office/drawing/2014/main" id="{6C149240-0662-E549-BD7E-7F510BFE0485}"/>
              </a:ext>
            </a:extLst>
          </p:cNvPr>
          <p:cNvGrpSpPr/>
          <p:nvPr/>
        </p:nvGrpSpPr>
        <p:grpSpPr>
          <a:xfrm>
            <a:off x="4355976" y="1466760"/>
            <a:ext cx="4584210" cy="1641705"/>
            <a:chOff x="2699792" y="2345486"/>
            <a:chExt cx="6240394" cy="1712219"/>
          </a:xfrm>
        </p:grpSpPr>
        <p:grpSp>
          <p:nvGrpSpPr>
            <p:cNvPr id="12" name="Gruppieren 28">
              <a:extLst>
                <a:ext uri="{FF2B5EF4-FFF2-40B4-BE49-F238E27FC236}">
                  <a16:creationId xmlns:a16="http://schemas.microsoft.com/office/drawing/2014/main" id="{EB1D0056-FA86-3D49-8170-405A89F16A07}"/>
                </a:ext>
              </a:extLst>
            </p:cNvPr>
            <p:cNvGrpSpPr/>
            <p:nvPr/>
          </p:nvGrpSpPr>
          <p:grpSpPr>
            <a:xfrm>
              <a:off x="3590293" y="3425606"/>
              <a:ext cx="4125757" cy="363220"/>
              <a:chOff x="1331640" y="2313447"/>
              <a:chExt cx="4125757" cy="363220"/>
            </a:xfrm>
          </p:grpSpPr>
          <p:sp>
            <p:nvSpPr>
              <p:cNvPr id="33" name="Rectangle 36">
                <a:extLst>
                  <a:ext uri="{FF2B5EF4-FFF2-40B4-BE49-F238E27FC236}">
                    <a16:creationId xmlns:a16="http://schemas.microsoft.com/office/drawing/2014/main" id="{30B8C365-1A68-6D4C-B183-76B440C6AEE7}"/>
                  </a:ext>
                </a:extLst>
              </p:cNvPr>
              <p:cNvSpPr/>
              <p:nvPr/>
            </p:nvSpPr>
            <p:spPr>
              <a:xfrm>
                <a:off x="1331640" y="2313447"/>
                <a:ext cx="867824" cy="36004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S</a:t>
                </a:r>
              </a:p>
            </p:txBody>
          </p:sp>
          <p:sp>
            <p:nvSpPr>
              <p:cNvPr id="34" name="Rectangle 37">
                <a:extLst>
                  <a:ext uri="{FF2B5EF4-FFF2-40B4-BE49-F238E27FC236}">
                    <a16:creationId xmlns:a16="http://schemas.microsoft.com/office/drawing/2014/main" id="{8E10A714-96A7-5342-8271-732380010F71}"/>
                  </a:ext>
                </a:extLst>
              </p:cNvPr>
              <p:cNvSpPr/>
              <p:nvPr/>
            </p:nvSpPr>
            <p:spPr>
              <a:xfrm>
                <a:off x="2199464" y="2313447"/>
                <a:ext cx="619593" cy="36004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C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5" name="Rectangle 38">
                <a:extLst>
                  <a:ext uri="{FF2B5EF4-FFF2-40B4-BE49-F238E27FC236}">
                    <a16:creationId xmlns:a16="http://schemas.microsoft.com/office/drawing/2014/main" id="{99CF506F-5512-D342-8A52-CFAC9C94C73A}"/>
                  </a:ext>
                </a:extLst>
              </p:cNvPr>
              <p:cNvSpPr/>
              <p:nvPr/>
            </p:nvSpPr>
            <p:spPr>
              <a:xfrm>
                <a:off x="2819057" y="2316627"/>
                <a:ext cx="365027" cy="3600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E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6" name="Rectangle 39">
                <a:extLst>
                  <a:ext uri="{FF2B5EF4-FFF2-40B4-BE49-F238E27FC236}">
                    <a16:creationId xmlns:a16="http://schemas.microsoft.com/office/drawing/2014/main" id="{11704E9D-8A27-BF47-B56B-0104BFB32A3A}"/>
                  </a:ext>
                </a:extLst>
              </p:cNvPr>
              <p:cNvSpPr/>
              <p:nvPr/>
            </p:nvSpPr>
            <p:spPr>
              <a:xfrm>
                <a:off x="3171595" y="2316627"/>
                <a:ext cx="917651" cy="36004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S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7" name="Rectangle 40">
                <a:extLst>
                  <a:ext uri="{FF2B5EF4-FFF2-40B4-BE49-F238E27FC236}">
                    <a16:creationId xmlns:a16="http://schemas.microsoft.com/office/drawing/2014/main" id="{3AC5679B-6DFC-1249-B331-933A44C707C9}"/>
                  </a:ext>
                </a:extLst>
              </p:cNvPr>
              <p:cNvSpPr/>
              <p:nvPr/>
            </p:nvSpPr>
            <p:spPr>
              <a:xfrm>
                <a:off x="4089246" y="2316627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C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8" name="Rectangle 41">
                <a:extLst>
                  <a:ext uri="{FF2B5EF4-FFF2-40B4-BE49-F238E27FC236}">
                    <a16:creationId xmlns:a16="http://schemas.microsoft.com/office/drawing/2014/main" id="{0D49D947-F955-2049-90A8-72F72C0DE3E2}"/>
                  </a:ext>
                </a:extLst>
              </p:cNvPr>
              <p:cNvSpPr/>
              <p:nvPr/>
            </p:nvSpPr>
            <p:spPr>
              <a:xfrm>
                <a:off x="4729368" y="2316627"/>
                <a:ext cx="367990" cy="3600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E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9" name="Rectangle 42">
                <a:extLst>
                  <a:ext uri="{FF2B5EF4-FFF2-40B4-BE49-F238E27FC236}">
                    <a16:creationId xmlns:a16="http://schemas.microsoft.com/office/drawing/2014/main" id="{333EF404-C6CC-1A48-89CB-ACCE83047856}"/>
                  </a:ext>
                </a:extLst>
              </p:cNvPr>
              <p:cNvSpPr/>
              <p:nvPr/>
            </p:nvSpPr>
            <p:spPr>
              <a:xfrm>
                <a:off x="5097358" y="2316627"/>
                <a:ext cx="360039" cy="3600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E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</p:grpSp>
        <p:cxnSp>
          <p:nvCxnSpPr>
            <p:cNvPr id="13" name="Gerade Verbindung mit Pfeil 29">
              <a:extLst>
                <a:ext uri="{FF2B5EF4-FFF2-40B4-BE49-F238E27FC236}">
                  <a16:creationId xmlns:a16="http://schemas.microsoft.com/office/drawing/2014/main" id="{28363344-62B4-794E-A016-64BCA21F8266}"/>
                </a:ext>
              </a:extLst>
            </p:cNvPr>
            <p:cNvCxnSpPr/>
            <p:nvPr/>
          </p:nvCxnSpPr>
          <p:spPr>
            <a:xfrm>
              <a:off x="5077710" y="4038245"/>
              <a:ext cx="40123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30">
              <a:extLst>
                <a:ext uri="{FF2B5EF4-FFF2-40B4-BE49-F238E27FC236}">
                  <a16:creationId xmlns:a16="http://schemas.microsoft.com/office/drawing/2014/main" id="{EC8E616D-A95E-6D4F-9432-E6C54332747B}"/>
                </a:ext>
              </a:extLst>
            </p:cNvPr>
            <p:cNvCxnSpPr/>
            <p:nvPr/>
          </p:nvCxnSpPr>
          <p:spPr>
            <a:xfrm>
              <a:off x="4430920" y="4038245"/>
              <a:ext cx="62083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31">
              <a:extLst>
                <a:ext uri="{FF2B5EF4-FFF2-40B4-BE49-F238E27FC236}">
                  <a16:creationId xmlns:a16="http://schemas.microsoft.com/office/drawing/2014/main" id="{2384690E-7E7C-E14C-A182-399BB3F79F4C}"/>
                </a:ext>
              </a:extLst>
            </p:cNvPr>
            <p:cNvCxnSpPr/>
            <p:nvPr/>
          </p:nvCxnSpPr>
          <p:spPr>
            <a:xfrm>
              <a:off x="3611594" y="4038245"/>
              <a:ext cx="7726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32">
                  <a:extLst>
                    <a:ext uri="{FF2B5EF4-FFF2-40B4-BE49-F238E27FC236}">
                      <a16:creationId xmlns:a16="http://schemas.microsoft.com/office/drawing/2014/main" id="{386B18A6-CF4F-3E4F-8EC1-FC4E802FEBAE}"/>
                    </a:ext>
                  </a:extLst>
                </p:cNvPr>
                <p:cNvSpPr txBox="1"/>
                <p:nvPr/>
              </p:nvSpPr>
              <p:spPr>
                <a:xfrm>
                  <a:off x="3827271" y="3765901"/>
                  <a:ext cx="432395" cy="288410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</a:rPr>
                          <m:t>𝑇</m:t>
                        </m:r>
                        <m:r>
                          <a:rPr lang="de-DE" sz="1200" b="0" i="1" baseline="-2500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US" sz="1200" b="0" i="1" baseline="-25000">
                    <a:solidFill>
                      <a:schemeClr val="tx2">
                        <a:lumMod val="50000"/>
                      </a:schemeClr>
                    </a:solidFill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3" name="Textfeld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7271" y="3765901"/>
                  <a:ext cx="432395" cy="2884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33">
                  <a:extLst>
                    <a:ext uri="{FF2B5EF4-FFF2-40B4-BE49-F238E27FC236}">
                      <a16:creationId xmlns:a16="http://schemas.microsoft.com/office/drawing/2014/main" id="{8A483529-2FB9-494D-8351-695307F74ED2}"/>
                    </a:ext>
                  </a:extLst>
                </p:cNvPr>
                <p:cNvSpPr txBox="1"/>
                <p:nvPr/>
              </p:nvSpPr>
              <p:spPr>
                <a:xfrm>
                  <a:off x="5051407" y="3764759"/>
                  <a:ext cx="432395" cy="288410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/>
                          </a:rPr>
                          <m:t>𝑇</m:t>
                        </m:r>
                        <m:r>
                          <a:rPr lang="de-DE" sz="1200" b="0" i="1" baseline="-25000" smtClean="0">
                            <a:latin typeface="Cambria Math"/>
                          </a:rPr>
                          <m:t>𝑒</m:t>
                        </m:r>
                      </m:oMath>
                    </m:oMathPara>
                  </a14:m>
                  <a:endParaRPr lang="en-US" sz="1200" b="0" i="1" baseline="-2500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4" name="Textfeld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1407" y="3764759"/>
                  <a:ext cx="432395" cy="2884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34">
                  <a:extLst>
                    <a:ext uri="{FF2B5EF4-FFF2-40B4-BE49-F238E27FC236}">
                      <a16:creationId xmlns:a16="http://schemas.microsoft.com/office/drawing/2014/main" id="{B063BCDD-31AA-EF4D-944F-D743F55BB585}"/>
                    </a:ext>
                  </a:extLst>
                </p:cNvPr>
                <p:cNvSpPr txBox="1"/>
                <p:nvPr/>
              </p:nvSpPr>
              <p:spPr>
                <a:xfrm>
                  <a:off x="4547351" y="3769295"/>
                  <a:ext cx="432395" cy="288410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/>
                          </a:rPr>
                          <m:t>𝑇</m:t>
                        </m:r>
                        <m:r>
                          <a:rPr lang="de-DE" sz="1200" b="0" i="1" baseline="-25000" smtClean="0"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US" sz="1200" b="0" i="1" baseline="-2500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feld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7351" y="3769295"/>
                  <a:ext cx="432395" cy="2884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Group 9">
              <a:extLst>
                <a:ext uri="{FF2B5EF4-FFF2-40B4-BE49-F238E27FC236}">
                  <a16:creationId xmlns:a16="http://schemas.microsoft.com/office/drawing/2014/main" id="{5FA9A2D3-7B93-F44D-A460-506D3A66F9DF}"/>
                </a:ext>
              </a:extLst>
            </p:cNvPr>
            <p:cNvGrpSpPr/>
            <p:nvPr/>
          </p:nvGrpSpPr>
          <p:grpSpPr>
            <a:xfrm>
              <a:off x="2747498" y="2345486"/>
              <a:ext cx="6192688" cy="360040"/>
              <a:chOff x="5004048" y="1484784"/>
              <a:chExt cx="2520280" cy="360040"/>
            </a:xfrm>
          </p:grpSpPr>
          <p:sp>
            <p:nvSpPr>
              <p:cNvPr id="26" name="Rectangle 4">
                <a:extLst>
                  <a:ext uri="{FF2B5EF4-FFF2-40B4-BE49-F238E27FC236}">
                    <a16:creationId xmlns:a16="http://schemas.microsoft.com/office/drawing/2014/main" id="{2969233E-8426-824C-9587-CC43A799C78C}"/>
                  </a:ext>
                </a:extLst>
              </p:cNvPr>
              <p:cNvSpPr/>
              <p:nvPr/>
            </p:nvSpPr>
            <p:spPr>
              <a:xfrm>
                <a:off x="5004048" y="1484784"/>
                <a:ext cx="360040" cy="36004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S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7" name="Rectangle 29">
                <a:extLst>
                  <a:ext uri="{FF2B5EF4-FFF2-40B4-BE49-F238E27FC236}">
                    <a16:creationId xmlns:a16="http://schemas.microsoft.com/office/drawing/2014/main" id="{DA09FF10-2372-2B45-AAD8-A753FDC9B378}"/>
                  </a:ext>
                </a:extLst>
              </p:cNvPr>
              <p:cNvSpPr/>
              <p:nvPr/>
            </p:nvSpPr>
            <p:spPr>
              <a:xfrm>
                <a:off x="5364088" y="1484784"/>
                <a:ext cx="360040" cy="36004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C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8" name="Rectangle 30">
                <a:extLst>
                  <a:ext uri="{FF2B5EF4-FFF2-40B4-BE49-F238E27FC236}">
                    <a16:creationId xmlns:a16="http://schemas.microsoft.com/office/drawing/2014/main" id="{5C6A036C-F404-2041-A1B1-E2EE0881AF27}"/>
                  </a:ext>
                </a:extLst>
              </p:cNvPr>
              <p:cNvSpPr/>
              <p:nvPr/>
            </p:nvSpPr>
            <p:spPr>
              <a:xfrm>
                <a:off x="5724128" y="1484784"/>
                <a:ext cx="360040" cy="3600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E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9" name="Rectangle 31">
                <a:extLst>
                  <a:ext uri="{FF2B5EF4-FFF2-40B4-BE49-F238E27FC236}">
                    <a16:creationId xmlns:a16="http://schemas.microsoft.com/office/drawing/2014/main" id="{BA0CE15C-FC89-0B4F-AB2F-7DBEE575EC30}"/>
                  </a:ext>
                </a:extLst>
              </p:cNvPr>
              <p:cNvSpPr/>
              <p:nvPr/>
            </p:nvSpPr>
            <p:spPr>
              <a:xfrm>
                <a:off x="6084168" y="1484784"/>
                <a:ext cx="360040" cy="36004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S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0" name="Rectangle 32">
                <a:extLst>
                  <a:ext uri="{FF2B5EF4-FFF2-40B4-BE49-F238E27FC236}">
                    <a16:creationId xmlns:a16="http://schemas.microsoft.com/office/drawing/2014/main" id="{C42C60AC-47D6-E748-ADC4-4F2AFD4C674E}"/>
                  </a:ext>
                </a:extLst>
              </p:cNvPr>
              <p:cNvSpPr/>
              <p:nvPr/>
            </p:nvSpPr>
            <p:spPr>
              <a:xfrm>
                <a:off x="6444208" y="1484784"/>
                <a:ext cx="360040" cy="36004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C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1" name="Rectangle 33">
                <a:extLst>
                  <a:ext uri="{FF2B5EF4-FFF2-40B4-BE49-F238E27FC236}">
                    <a16:creationId xmlns:a16="http://schemas.microsoft.com/office/drawing/2014/main" id="{5B56E688-1C70-A049-9419-47A3D248466D}"/>
                  </a:ext>
                </a:extLst>
              </p:cNvPr>
              <p:cNvSpPr/>
              <p:nvPr/>
            </p:nvSpPr>
            <p:spPr>
              <a:xfrm>
                <a:off x="6804248" y="1484784"/>
                <a:ext cx="360040" cy="3600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E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2" name="Rectangle 34">
                <a:extLst>
                  <a:ext uri="{FF2B5EF4-FFF2-40B4-BE49-F238E27FC236}">
                    <a16:creationId xmlns:a16="http://schemas.microsoft.com/office/drawing/2014/main" id="{A2124221-A1B4-8C4B-9EC0-E46C5011755F}"/>
                  </a:ext>
                </a:extLst>
              </p:cNvPr>
              <p:cNvSpPr/>
              <p:nvPr/>
            </p:nvSpPr>
            <p:spPr>
              <a:xfrm>
                <a:off x="7164288" y="1484784"/>
                <a:ext cx="360040" cy="3600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E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</p:grpSp>
        <p:cxnSp>
          <p:nvCxnSpPr>
            <p:cNvPr id="20" name="Gerade Verbindung mit Pfeil 36">
              <a:extLst>
                <a:ext uri="{FF2B5EF4-FFF2-40B4-BE49-F238E27FC236}">
                  <a16:creationId xmlns:a16="http://schemas.microsoft.com/office/drawing/2014/main" id="{371E06EC-FE65-3D41-B9CF-083B314A0635}"/>
                </a:ext>
              </a:extLst>
            </p:cNvPr>
            <p:cNvCxnSpPr/>
            <p:nvPr/>
          </p:nvCxnSpPr>
          <p:spPr>
            <a:xfrm>
              <a:off x="2699792" y="2906920"/>
              <a:ext cx="9323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feld 37">
                  <a:extLst>
                    <a:ext uri="{FF2B5EF4-FFF2-40B4-BE49-F238E27FC236}">
                      <a16:creationId xmlns:a16="http://schemas.microsoft.com/office/drawing/2014/main" id="{2861B57A-65F4-3C48-89E0-FF492F59C4F1}"/>
                    </a:ext>
                  </a:extLst>
                </p:cNvPr>
                <p:cNvSpPr txBox="1"/>
                <p:nvPr/>
              </p:nvSpPr>
              <p:spPr>
                <a:xfrm>
                  <a:off x="2940475" y="2653573"/>
                  <a:ext cx="432395" cy="288410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/>
                          </a:rPr>
                          <m:t>𝑇</m:t>
                        </m:r>
                        <m:r>
                          <a:rPr lang="de-DE" sz="1200" b="0" i="1" baseline="-25000" smtClean="0">
                            <a:latin typeface="Cambria Math"/>
                          </a:rPr>
                          <m:t>𝑠𝑙𝑜𝑡</m:t>
                        </m:r>
                      </m:oMath>
                    </m:oMathPara>
                  </a14:m>
                  <a:endParaRPr lang="en-US" sz="1200" b="0" i="1" baseline="-2500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8" name="Textfeld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475" y="2653573"/>
                  <a:ext cx="432395" cy="2884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Gerade Verbindung mit Pfeil 38">
              <a:extLst>
                <a:ext uri="{FF2B5EF4-FFF2-40B4-BE49-F238E27FC236}">
                  <a16:creationId xmlns:a16="http://schemas.microsoft.com/office/drawing/2014/main" id="{F421705B-92FA-7E4F-B80C-F30BCB0A954D}"/>
                </a:ext>
              </a:extLst>
            </p:cNvPr>
            <p:cNvCxnSpPr/>
            <p:nvPr/>
          </p:nvCxnSpPr>
          <p:spPr>
            <a:xfrm>
              <a:off x="3615322" y="2906920"/>
              <a:ext cx="9323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feld 39">
                  <a:extLst>
                    <a:ext uri="{FF2B5EF4-FFF2-40B4-BE49-F238E27FC236}">
                      <a16:creationId xmlns:a16="http://schemas.microsoft.com/office/drawing/2014/main" id="{0AB69E28-5670-8A44-A79C-D91523B3BE84}"/>
                    </a:ext>
                  </a:extLst>
                </p:cNvPr>
                <p:cNvSpPr txBox="1"/>
                <p:nvPr/>
              </p:nvSpPr>
              <p:spPr>
                <a:xfrm>
                  <a:off x="3856005" y="2646001"/>
                  <a:ext cx="432395" cy="288410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/>
                          </a:rPr>
                          <m:t>𝑇</m:t>
                        </m:r>
                        <m:r>
                          <a:rPr lang="de-DE" sz="1200" b="0" i="1" baseline="-25000" smtClean="0">
                            <a:latin typeface="Cambria Math"/>
                          </a:rPr>
                          <m:t>𝑠𝑙𝑜𝑡</m:t>
                        </m:r>
                      </m:oMath>
                    </m:oMathPara>
                  </a14:m>
                  <a:endParaRPr lang="en-US" sz="1200" b="0" i="1" baseline="-2500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feld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6005" y="2646001"/>
                  <a:ext cx="432395" cy="2884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r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Gerade Verbindung mit Pfeil 40">
              <a:extLst>
                <a:ext uri="{FF2B5EF4-FFF2-40B4-BE49-F238E27FC236}">
                  <a16:creationId xmlns:a16="http://schemas.microsoft.com/office/drawing/2014/main" id="{57672CF9-02DC-6E41-A767-69F5E783F8B6}"/>
                </a:ext>
              </a:extLst>
            </p:cNvPr>
            <p:cNvCxnSpPr/>
            <p:nvPr/>
          </p:nvCxnSpPr>
          <p:spPr>
            <a:xfrm>
              <a:off x="4543475" y="2906920"/>
              <a:ext cx="9323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feld 41">
                  <a:extLst>
                    <a:ext uri="{FF2B5EF4-FFF2-40B4-BE49-F238E27FC236}">
                      <a16:creationId xmlns:a16="http://schemas.microsoft.com/office/drawing/2014/main" id="{8105EBE2-E680-B34E-87F8-C0D35CF4368B}"/>
                    </a:ext>
                  </a:extLst>
                </p:cNvPr>
                <p:cNvSpPr txBox="1"/>
                <p:nvPr/>
              </p:nvSpPr>
              <p:spPr>
                <a:xfrm>
                  <a:off x="4784158" y="2648662"/>
                  <a:ext cx="432395" cy="288410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/>
                          </a:rPr>
                          <m:t>𝑇</m:t>
                        </m:r>
                        <m:r>
                          <a:rPr lang="de-DE" sz="1200" b="0" i="1" baseline="-25000" smtClean="0">
                            <a:latin typeface="Cambria Math"/>
                          </a:rPr>
                          <m:t>𝑠𝑙𝑜𝑡</m:t>
                        </m:r>
                      </m:oMath>
                    </m:oMathPara>
                  </a14:m>
                  <a:endParaRPr lang="en-US" sz="1200" b="0" i="1" baseline="-2500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feld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4158" y="2648662"/>
                  <a:ext cx="432395" cy="28841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r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Pfeil nach unten 56">
            <a:extLst>
              <a:ext uri="{FF2B5EF4-FFF2-40B4-BE49-F238E27FC236}">
                <a16:creationId xmlns:a16="http://schemas.microsoft.com/office/drawing/2014/main" id="{C3604DBA-97FC-9F42-930A-FB6D143DE775}"/>
              </a:ext>
            </a:extLst>
          </p:cNvPr>
          <p:cNvSpPr/>
          <p:nvPr/>
        </p:nvSpPr>
        <p:spPr>
          <a:xfrm>
            <a:off x="6246184" y="2084701"/>
            <a:ext cx="198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3">
            <a:extLst>
              <a:ext uri="{FF2B5EF4-FFF2-40B4-BE49-F238E27FC236}">
                <a16:creationId xmlns:a16="http://schemas.microsoft.com/office/drawing/2014/main" id="{197D44BE-4440-CB4A-B970-61D6FEDAC9C2}"/>
              </a:ext>
            </a:extLst>
          </p:cNvPr>
          <p:cNvGrpSpPr/>
          <p:nvPr/>
        </p:nvGrpSpPr>
        <p:grpSpPr>
          <a:xfrm>
            <a:off x="5436096" y="4581128"/>
            <a:ext cx="2520280" cy="360040"/>
            <a:chOff x="5004048" y="1484784"/>
            <a:chExt cx="2520280" cy="360040"/>
          </a:xfrm>
        </p:grpSpPr>
        <p:sp>
          <p:nvSpPr>
            <p:cNvPr id="42" name="Rectangle 44">
              <a:extLst>
                <a:ext uri="{FF2B5EF4-FFF2-40B4-BE49-F238E27FC236}">
                  <a16:creationId xmlns:a16="http://schemas.microsoft.com/office/drawing/2014/main" id="{F3C62CD6-5AA3-5849-9228-17BE17BF244F}"/>
                </a:ext>
              </a:extLst>
            </p:cNvPr>
            <p:cNvSpPr/>
            <p:nvPr/>
          </p:nvSpPr>
          <p:spPr>
            <a:xfrm>
              <a:off x="500404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AEFDACD1-EBFE-D049-9021-2028A94BDE49}"/>
                </a:ext>
              </a:extLst>
            </p:cNvPr>
            <p:cNvSpPr/>
            <p:nvPr/>
          </p:nvSpPr>
          <p:spPr>
            <a:xfrm>
              <a:off x="536408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" name="Rectangle 46">
              <a:extLst>
                <a:ext uri="{FF2B5EF4-FFF2-40B4-BE49-F238E27FC236}">
                  <a16:creationId xmlns:a16="http://schemas.microsoft.com/office/drawing/2014/main" id="{D66774B2-2498-9044-8266-11C05B28F6CA}"/>
                </a:ext>
              </a:extLst>
            </p:cNvPr>
            <p:cNvSpPr/>
            <p:nvPr/>
          </p:nvSpPr>
          <p:spPr>
            <a:xfrm>
              <a:off x="572412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5" name="Rectangle 47">
              <a:extLst>
                <a:ext uri="{FF2B5EF4-FFF2-40B4-BE49-F238E27FC236}">
                  <a16:creationId xmlns:a16="http://schemas.microsoft.com/office/drawing/2014/main" id="{2674539B-4927-9847-9F1A-65AE4D949C05}"/>
                </a:ext>
              </a:extLst>
            </p:cNvPr>
            <p:cNvSpPr/>
            <p:nvPr/>
          </p:nvSpPr>
          <p:spPr>
            <a:xfrm>
              <a:off x="608416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6" name="Rectangle 48">
              <a:extLst>
                <a:ext uri="{FF2B5EF4-FFF2-40B4-BE49-F238E27FC236}">
                  <a16:creationId xmlns:a16="http://schemas.microsoft.com/office/drawing/2014/main" id="{65C3BEBD-9A47-6C4B-8E5F-034D4907C0FF}"/>
                </a:ext>
              </a:extLst>
            </p:cNvPr>
            <p:cNvSpPr/>
            <p:nvPr/>
          </p:nvSpPr>
          <p:spPr>
            <a:xfrm>
              <a:off x="644420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7" name="Rectangle 49">
              <a:extLst>
                <a:ext uri="{FF2B5EF4-FFF2-40B4-BE49-F238E27FC236}">
                  <a16:creationId xmlns:a16="http://schemas.microsoft.com/office/drawing/2014/main" id="{2F1E5640-AC76-DF4F-885F-C4F66589FDE8}"/>
                </a:ext>
              </a:extLst>
            </p:cNvPr>
            <p:cNvSpPr/>
            <p:nvPr/>
          </p:nvSpPr>
          <p:spPr>
            <a:xfrm>
              <a:off x="680424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8" name="Rectangle 50">
              <a:extLst>
                <a:ext uri="{FF2B5EF4-FFF2-40B4-BE49-F238E27FC236}">
                  <a16:creationId xmlns:a16="http://schemas.microsoft.com/office/drawing/2014/main" id="{1A31050B-FB60-9340-9BBA-2B57BEA9A5F3}"/>
                </a:ext>
              </a:extLst>
            </p:cNvPr>
            <p:cNvSpPr/>
            <p:nvPr/>
          </p:nvSpPr>
          <p:spPr>
            <a:xfrm>
              <a:off x="716428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oup 9">
            <a:extLst>
              <a:ext uri="{FF2B5EF4-FFF2-40B4-BE49-F238E27FC236}">
                <a16:creationId xmlns:a16="http://schemas.microsoft.com/office/drawing/2014/main" id="{57F954E2-FDD4-8443-8192-5794484AC936}"/>
              </a:ext>
            </a:extLst>
          </p:cNvPr>
          <p:cNvGrpSpPr/>
          <p:nvPr/>
        </p:nvGrpSpPr>
        <p:grpSpPr>
          <a:xfrm>
            <a:off x="5436096" y="3784472"/>
            <a:ext cx="2520280" cy="360040"/>
            <a:chOff x="5004048" y="1484784"/>
            <a:chExt cx="2520280" cy="360040"/>
          </a:xfrm>
        </p:grpSpPr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00783AC7-9781-154C-9EE5-49CD32B6FB33}"/>
                </a:ext>
              </a:extLst>
            </p:cNvPr>
            <p:cNvSpPr/>
            <p:nvPr/>
          </p:nvSpPr>
          <p:spPr>
            <a:xfrm>
              <a:off x="500404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1" name="Rectangle 29">
              <a:extLst>
                <a:ext uri="{FF2B5EF4-FFF2-40B4-BE49-F238E27FC236}">
                  <a16:creationId xmlns:a16="http://schemas.microsoft.com/office/drawing/2014/main" id="{474FDC6C-2154-7143-B9C8-7E76BEC10056}"/>
                </a:ext>
              </a:extLst>
            </p:cNvPr>
            <p:cNvSpPr/>
            <p:nvPr/>
          </p:nvSpPr>
          <p:spPr>
            <a:xfrm>
              <a:off x="5364088" y="1484784"/>
              <a:ext cx="360040" cy="36004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C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2" name="Rectangle 30">
              <a:extLst>
                <a:ext uri="{FF2B5EF4-FFF2-40B4-BE49-F238E27FC236}">
                  <a16:creationId xmlns:a16="http://schemas.microsoft.com/office/drawing/2014/main" id="{AD1733D3-13D6-B64D-AC4F-3C54D6C1E389}"/>
                </a:ext>
              </a:extLst>
            </p:cNvPr>
            <p:cNvSpPr/>
            <p:nvPr/>
          </p:nvSpPr>
          <p:spPr>
            <a:xfrm>
              <a:off x="572412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3" name="Rectangle 31">
              <a:extLst>
                <a:ext uri="{FF2B5EF4-FFF2-40B4-BE49-F238E27FC236}">
                  <a16:creationId xmlns:a16="http://schemas.microsoft.com/office/drawing/2014/main" id="{9C0F7A5F-5D27-0A49-89F3-DB513A341104}"/>
                </a:ext>
              </a:extLst>
            </p:cNvPr>
            <p:cNvSpPr/>
            <p:nvPr/>
          </p:nvSpPr>
          <p:spPr>
            <a:xfrm>
              <a:off x="608416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4" name="Rectangle 32">
              <a:extLst>
                <a:ext uri="{FF2B5EF4-FFF2-40B4-BE49-F238E27FC236}">
                  <a16:creationId xmlns:a16="http://schemas.microsoft.com/office/drawing/2014/main" id="{F1A1A9B5-73D6-214E-AEBD-22EAD06A66E4}"/>
                </a:ext>
              </a:extLst>
            </p:cNvPr>
            <p:cNvSpPr/>
            <p:nvPr/>
          </p:nvSpPr>
          <p:spPr>
            <a:xfrm>
              <a:off x="6444208" y="1484784"/>
              <a:ext cx="360040" cy="36004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C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5" name="Rectangle 33">
              <a:extLst>
                <a:ext uri="{FF2B5EF4-FFF2-40B4-BE49-F238E27FC236}">
                  <a16:creationId xmlns:a16="http://schemas.microsoft.com/office/drawing/2014/main" id="{647A02BB-AD27-9847-8EC6-10FD720DCDDB}"/>
                </a:ext>
              </a:extLst>
            </p:cNvPr>
            <p:cNvSpPr/>
            <p:nvPr/>
          </p:nvSpPr>
          <p:spPr>
            <a:xfrm>
              <a:off x="680424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6" name="Rectangle 34">
              <a:extLst>
                <a:ext uri="{FF2B5EF4-FFF2-40B4-BE49-F238E27FC236}">
                  <a16:creationId xmlns:a16="http://schemas.microsoft.com/office/drawing/2014/main" id="{B015BC82-ED56-8042-A9D5-315D6F2C50F2}"/>
                </a:ext>
              </a:extLst>
            </p:cNvPr>
            <p:cNvSpPr/>
            <p:nvPr/>
          </p:nvSpPr>
          <p:spPr>
            <a:xfrm>
              <a:off x="716428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7" name="Down Arrow 1">
            <a:extLst>
              <a:ext uri="{FF2B5EF4-FFF2-40B4-BE49-F238E27FC236}">
                <a16:creationId xmlns:a16="http://schemas.microsoft.com/office/drawing/2014/main" id="{5B73CD87-F19D-1444-B0B9-D335733CFBAB}"/>
              </a:ext>
            </a:extLst>
          </p:cNvPr>
          <p:cNvSpPr/>
          <p:nvPr/>
        </p:nvSpPr>
        <p:spPr>
          <a:xfrm>
            <a:off x="5904055" y="4228300"/>
            <a:ext cx="151995" cy="276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Down Arrow 1">
            <a:extLst>
              <a:ext uri="{FF2B5EF4-FFF2-40B4-BE49-F238E27FC236}">
                <a16:creationId xmlns:a16="http://schemas.microsoft.com/office/drawing/2014/main" id="{F7E1B6CA-47CC-9E42-A2B2-8EA44E01D1FA}"/>
              </a:ext>
            </a:extLst>
          </p:cNvPr>
          <p:cNvSpPr/>
          <p:nvPr/>
        </p:nvSpPr>
        <p:spPr>
          <a:xfrm>
            <a:off x="7012293" y="4209806"/>
            <a:ext cx="151995" cy="276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9" name="Picture Placeholder 4">
            <a:extLst>
              <a:ext uri="{FF2B5EF4-FFF2-40B4-BE49-F238E27FC236}">
                <a16:creationId xmlns:a16="http://schemas.microsoft.com/office/drawing/2014/main" id="{9D4C11B8-33F8-174C-B456-F805B15892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417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Proposed System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18/03/2018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A432584C-E272-0F4D-8FE5-C14070770073}"/>
              </a:ext>
            </a:extLst>
          </p:cNvPr>
          <p:cNvSpPr txBox="1">
            <a:spLocks/>
          </p:cNvSpPr>
          <p:nvPr/>
        </p:nvSpPr>
        <p:spPr>
          <a:xfrm>
            <a:off x="288000" y="1052736"/>
            <a:ext cx="8568000" cy="5184576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/>
              <a:t>Modified Framed Slotted ALOHA algorithm:</a:t>
            </a:r>
          </a:p>
          <a:p>
            <a:pPr marL="180975" lvl="1" indent="0">
              <a:buFont typeface="Wingdings" pitchFamily="2" charset="2"/>
              <a:buNone/>
            </a:pPr>
            <a:endParaRPr lang="en-US" sz="1600" kern="0"/>
          </a:p>
          <a:p>
            <a:pPr lvl="1"/>
            <a:endParaRPr lang="en-US" sz="1600" kern="0"/>
          </a:p>
          <a:p>
            <a:pPr lvl="1"/>
            <a:endParaRPr lang="en-US" sz="1600" kern="0"/>
          </a:p>
          <a:p>
            <a:pPr lvl="1"/>
            <a:endParaRPr lang="en-US" sz="1600" kern="0"/>
          </a:p>
          <a:p>
            <a:pPr lvl="2"/>
            <a:endParaRPr lang="en-US" sz="1600" kern="0"/>
          </a:p>
          <a:p>
            <a:pPr marL="536575" lvl="3" indent="0">
              <a:buFont typeface="Wingdings" pitchFamily="2" charset="2"/>
              <a:buNone/>
            </a:pPr>
            <a:endParaRPr lang="en-US" sz="1600" kern="0"/>
          </a:p>
          <a:p>
            <a:pPr marL="0" indent="0">
              <a:spcAft>
                <a:spcPct val="0"/>
              </a:spcAft>
              <a:buFont typeface="Wingdings" pitchFamily="2" charset="2"/>
              <a:buNone/>
            </a:pPr>
            <a:br>
              <a:rPr lang="en-US" sz="1600" kern="0"/>
            </a:br>
            <a:br>
              <a:rPr lang="en-US" sz="1600" kern="0"/>
            </a:br>
            <a:br>
              <a:rPr lang="en-US" sz="1600" kern="0"/>
            </a:br>
            <a:br>
              <a:rPr lang="en-US" sz="1600" kern="0"/>
            </a:br>
            <a:endParaRPr lang="en-US" sz="1100" b="1" kern="0"/>
          </a:p>
        </p:txBody>
      </p:sp>
      <p:sp>
        <p:nvSpPr>
          <p:cNvPr id="12" name="Ellipse 12">
            <a:extLst>
              <a:ext uri="{FF2B5EF4-FFF2-40B4-BE49-F238E27FC236}">
                <a16:creationId xmlns:a16="http://schemas.microsoft.com/office/drawing/2014/main" id="{0F62CAFA-D67B-1C46-9721-BCDB7FC2DF1F}"/>
              </a:ext>
            </a:extLst>
          </p:cNvPr>
          <p:cNvSpPr/>
          <p:nvPr/>
        </p:nvSpPr>
        <p:spPr>
          <a:xfrm>
            <a:off x="2870349" y="1777318"/>
            <a:ext cx="2919889" cy="62766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Initialize: frame length</a:t>
            </a:r>
          </a:p>
        </p:txBody>
      </p:sp>
      <p:cxnSp>
        <p:nvCxnSpPr>
          <p:cNvPr id="13" name="Gerade Verbindung mit Pfeil 14">
            <a:extLst>
              <a:ext uri="{FF2B5EF4-FFF2-40B4-BE49-F238E27FC236}">
                <a16:creationId xmlns:a16="http://schemas.microsoft.com/office/drawing/2014/main" id="{579B0814-0E83-A941-BA00-9B1D7D1FDC3B}"/>
              </a:ext>
            </a:extLst>
          </p:cNvPr>
          <p:cNvCxnSpPr/>
          <p:nvPr/>
        </p:nvCxnSpPr>
        <p:spPr>
          <a:xfrm>
            <a:off x="4324172" y="3080957"/>
            <a:ext cx="0" cy="2160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aute 13">
            <a:extLst>
              <a:ext uri="{FF2B5EF4-FFF2-40B4-BE49-F238E27FC236}">
                <a16:creationId xmlns:a16="http://schemas.microsoft.com/office/drawing/2014/main" id="{CD989717-6175-834C-A349-583B0158E3B3}"/>
              </a:ext>
            </a:extLst>
          </p:cNvPr>
          <p:cNvSpPr/>
          <p:nvPr/>
        </p:nvSpPr>
        <p:spPr>
          <a:xfrm>
            <a:off x="2876246" y="3301253"/>
            <a:ext cx="2927206" cy="63759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Collided &amp; Successful slots =0</a:t>
            </a:r>
          </a:p>
        </p:txBody>
      </p:sp>
      <p:cxnSp>
        <p:nvCxnSpPr>
          <p:cNvPr id="15" name="Gerade Verbindung mit Pfeil 17">
            <a:extLst>
              <a:ext uri="{FF2B5EF4-FFF2-40B4-BE49-F238E27FC236}">
                <a16:creationId xmlns:a16="http://schemas.microsoft.com/office/drawing/2014/main" id="{2670D110-453F-F844-8995-FC247BD968D4}"/>
              </a:ext>
            </a:extLst>
          </p:cNvPr>
          <p:cNvCxnSpPr>
            <a:endCxn id="17" idx="6"/>
          </p:cNvCxnSpPr>
          <p:nvPr/>
        </p:nvCxnSpPr>
        <p:spPr>
          <a:xfrm flipH="1" flipV="1">
            <a:off x="2483768" y="3620048"/>
            <a:ext cx="396131" cy="37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20">
                <a:extLst>
                  <a:ext uri="{FF2B5EF4-FFF2-40B4-BE49-F238E27FC236}">
                    <a16:creationId xmlns:a16="http://schemas.microsoft.com/office/drawing/2014/main" id="{DB323B7F-97A7-7B46-8B13-3FA632334A39}"/>
                  </a:ext>
                </a:extLst>
              </p:cNvPr>
              <p:cNvSpPr/>
              <p:nvPr/>
            </p:nvSpPr>
            <p:spPr>
              <a:xfrm>
                <a:off x="2876245" y="5012606"/>
                <a:ext cx="2927206" cy="50462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Estimated number of tags (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001E64"/>
                        </a:solidFill>
                        <a:latin typeface="Cambria Math"/>
                        <a:cs typeface="Arial" pitchFamily="34" charset="0"/>
                      </a:rPr>
                      <m:t>𝑛</m:t>
                    </m:r>
                  </m:oMath>
                </a14:m>
                <a:r>
                  <a:rPr lang="en-US" sz="110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Optimize the next frame length (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001E64"/>
                        </a:solidFill>
                        <a:latin typeface="Cambria Math"/>
                        <a:cs typeface="Arial" pitchFamily="34" charset="0"/>
                      </a:rPr>
                      <m:t>𝐿</m:t>
                    </m:r>
                    <m:r>
                      <a:rPr lang="en-US" sz="1100" i="1" baseline="-25000" err="1" smtClean="0">
                        <a:solidFill>
                          <a:srgbClr val="001E64"/>
                        </a:solidFill>
                        <a:latin typeface="Cambria Math"/>
                        <a:cs typeface="Arial" pitchFamily="34" charset="0"/>
                      </a:rPr>
                      <m:t>𝑜𝑝𝑡</m:t>
                    </m:r>
                  </m:oMath>
                </a14:m>
                <a:r>
                  <a:rPr lang="en-US" sz="110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6" name="Rechteck 20">
                <a:extLst>
                  <a:ext uri="{FF2B5EF4-FFF2-40B4-BE49-F238E27FC236}">
                    <a16:creationId xmlns:a16="http://schemas.microsoft.com/office/drawing/2014/main" id="{DB323B7F-97A7-7B46-8B13-3FA632334A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245" y="5012606"/>
                <a:ext cx="2927206" cy="5046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33">
            <a:extLst>
              <a:ext uri="{FF2B5EF4-FFF2-40B4-BE49-F238E27FC236}">
                <a16:creationId xmlns:a16="http://schemas.microsoft.com/office/drawing/2014/main" id="{B4F94876-8D28-8549-AED1-1960D6840E13}"/>
              </a:ext>
            </a:extLst>
          </p:cNvPr>
          <p:cNvSpPr/>
          <p:nvPr/>
        </p:nvSpPr>
        <p:spPr>
          <a:xfrm>
            <a:off x="1907704" y="3410626"/>
            <a:ext cx="576064" cy="4188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End</a:t>
            </a:r>
            <a:endParaRPr lang="en-US" sz="1100">
              <a:solidFill>
                <a:srgbClr val="001E64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8" name="Textfeld 2">
            <a:extLst>
              <a:ext uri="{FF2B5EF4-FFF2-40B4-BE49-F238E27FC236}">
                <a16:creationId xmlns:a16="http://schemas.microsoft.com/office/drawing/2014/main" id="{BF9DDFAA-19DB-CE49-82C7-28BD97CB4FF6}"/>
              </a:ext>
            </a:extLst>
          </p:cNvPr>
          <p:cNvSpPr txBox="1"/>
          <p:nvPr/>
        </p:nvSpPr>
        <p:spPr>
          <a:xfrm>
            <a:off x="2483768" y="3296532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rgbClr val="001E64"/>
                </a:solidFill>
                <a:latin typeface="Calibri" panose="020F0502020204030204" pitchFamily="34" charset="0"/>
              </a:rPr>
              <a:t>yes</a:t>
            </a:r>
          </a:p>
        </p:txBody>
      </p:sp>
      <p:sp>
        <p:nvSpPr>
          <p:cNvPr id="19" name="Textfeld 16">
            <a:extLst>
              <a:ext uri="{FF2B5EF4-FFF2-40B4-BE49-F238E27FC236}">
                <a16:creationId xmlns:a16="http://schemas.microsoft.com/office/drawing/2014/main" id="{EFE5B53A-C2F2-8F4B-A2C9-1BB323F88305}"/>
              </a:ext>
            </a:extLst>
          </p:cNvPr>
          <p:cNvSpPr txBox="1"/>
          <p:nvPr/>
        </p:nvSpPr>
        <p:spPr>
          <a:xfrm>
            <a:off x="4340074" y="3913867"/>
            <a:ext cx="352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rgbClr val="001E64"/>
                </a:solidFill>
                <a:latin typeface="Calibri" panose="020F0502020204030204" pitchFamily="34" charset="0"/>
              </a:rPr>
              <a:t>No</a:t>
            </a:r>
          </a:p>
        </p:txBody>
      </p:sp>
      <p:sp>
        <p:nvSpPr>
          <p:cNvPr id="20" name="Rechteck 9">
            <a:extLst>
              <a:ext uri="{FF2B5EF4-FFF2-40B4-BE49-F238E27FC236}">
                <a16:creationId xmlns:a16="http://schemas.microsoft.com/office/drawing/2014/main" id="{127DAE51-BD43-AB4C-A8CD-6DD9B8A0695E}"/>
              </a:ext>
            </a:extLst>
          </p:cNvPr>
          <p:cNvSpPr/>
          <p:nvPr/>
        </p:nvSpPr>
        <p:spPr>
          <a:xfrm>
            <a:off x="2883563" y="2644863"/>
            <a:ext cx="2919888" cy="4356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Observe: (Collided- Successful- Empty) slots</a:t>
            </a:r>
          </a:p>
        </p:txBody>
      </p:sp>
      <p:cxnSp>
        <p:nvCxnSpPr>
          <p:cNvPr id="21" name="Gerade Verbindung mit Pfeil 14">
            <a:extLst>
              <a:ext uri="{FF2B5EF4-FFF2-40B4-BE49-F238E27FC236}">
                <a16:creationId xmlns:a16="http://schemas.microsoft.com/office/drawing/2014/main" id="{D37D6B0B-C7F5-7546-9B8A-4435689349FC}"/>
              </a:ext>
            </a:extLst>
          </p:cNvPr>
          <p:cNvCxnSpPr/>
          <p:nvPr/>
        </p:nvCxnSpPr>
        <p:spPr>
          <a:xfrm>
            <a:off x="4331674" y="3944604"/>
            <a:ext cx="0" cy="2160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31">
            <a:extLst>
              <a:ext uri="{FF2B5EF4-FFF2-40B4-BE49-F238E27FC236}">
                <a16:creationId xmlns:a16="http://schemas.microsoft.com/office/drawing/2014/main" id="{B0668368-FCB1-B949-856A-3E1035293496}"/>
              </a:ext>
            </a:extLst>
          </p:cNvPr>
          <p:cNvCxnSpPr/>
          <p:nvPr/>
        </p:nvCxnSpPr>
        <p:spPr>
          <a:xfrm flipH="1">
            <a:off x="4355976" y="2527256"/>
            <a:ext cx="170750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89">
            <a:extLst>
              <a:ext uri="{FF2B5EF4-FFF2-40B4-BE49-F238E27FC236}">
                <a16:creationId xmlns:a16="http://schemas.microsoft.com/office/drawing/2014/main" id="{BC78FD97-F7EC-4741-9028-87FDC489FF10}"/>
              </a:ext>
            </a:extLst>
          </p:cNvPr>
          <p:cNvCxnSpPr/>
          <p:nvPr/>
        </p:nvCxnSpPr>
        <p:spPr>
          <a:xfrm>
            <a:off x="5823235" y="5264919"/>
            <a:ext cx="240247" cy="1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5">
            <a:extLst>
              <a:ext uri="{FF2B5EF4-FFF2-40B4-BE49-F238E27FC236}">
                <a16:creationId xmlns:a16="http://schemas.microsoft.com/office/drawing/2014/main" id="{4FE2D05E-C390-8E40-9424-2891F2B16201}"/>
              </a:ext>
            </a:extLst>
          </p:cNvPr>
          <p:cNvCxnSpPr/>
          <p:nvPr/>
        </p:nvCxnSpPr>
        <p:spPr>
          <a:xfrm flipV="1">
            <a:off x="6063482" y="2527256"/>
            <a:ext cx="0" cy="2737664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 9">
                <a:extLst>
                  <a:ext uri="{FF2B5EF4-FFF2-40B4-BE49-F238E27FC236}">
                    <a16:creationId xmlns:a16="http://schemas.microsoft.com/office/drawing/2014/main" id="{83DDA0CE-6F5B-5E48-A660-E860D38978B5}"/>
                  </a:ext>
                </a:extLst>
              </p:cNvPr>
              <p:cNvSpPr/>
              <p:nvPr/>
            </p:nvSpPr>
            <p:spPr>
              <a:xfrm>
                <a:off x="2875612" y="4169336"/>
                <a:ext cx="2919888" cy="61191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Receive the PHY-Layer parameters: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Timing parameters (Slots durations)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Collision recovery probability  (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001E64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𝜶</m:t>
                    </m:r>
                  </m:oMath>
                </a14:m>
                <a:r>
                  <a:rPr lang="en-US" sz="110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5" name="Rechteck 9">
                <a:extLst>
                  <a:ext uri="{FF2B5EF4-FFF2-40B4-BE49-F238E27FC236}">
                    <a16:creationId xmlns:a16="http://schemas.microsoft.com/office/drawing/2014/main" id="{83DDA0CE-6F5B-5E48-A660-E860D3897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612" y="4169336"/>
                <a:ext cx="2919888" cy="611914"/>
              </a:xfrm>
              <a:prstGeom prst="rect">
                <a:avLst/>
              </a:prstGeom>
              <a:blipFill>
                <a:blip r:embed="rId4"/>
                <a:stretch>
                  <a:fillRect b="-39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Gerade Verbindung mit Pfeil 39">
            <a:extLst>
              <a:ext uri="{FF2B5EF4-FFF2-40B4-BE49-F238E27FC236}">
                <a16:creationId xmlns:a16="http://schemas.microsoft.com/office/drawing/2014/main" id="{93121087-4ACA-BE4F-B945-3D0A932F54ED}"/>
              </a:ext>
            </a:extLst>
          </p:cNvPr>
          <p:cNvCxnSpPr/>
          <p:nvPr/>
        </p:nvCxnSpPr>
        <p:spPr>
          <a:xfrm>
            <a:off x="4332123" y="2417601"/>
            <a:ext cx="0" cy="21931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14">
            <a:extLst>
              <a:ext uri="{FF2B5EF4-FFF2-40B4-BE49-F238E27FC236}">
                <a16:creationId xmlns:a16="http://schemas.microsoft.com/office/drawing/2014/main" id="{729CC52A-D0A7-9F41-8507-7F7FFE28B153}"/>
              </a:ext>
            </a:extLst>
          </p:cNvPr>
          <p:cNvCxnSpPr/>
          <p:nvPr/>
        </p:nvCxnSpPr>
        <p:spPr>
          <a:xfrm>
            <a:off x="4332123" y="4797152"/>
            <a:ext cx="0" cy="2160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Placeholder 4">
            <a:extLst>
              <a:ext uri="{FF2B5EF4-FFF2-40B4-BE49-F238E27FC236}">
                <a16:creationId xmlns:a16="http://schemas.microsoft.com/office/drawing/2014/main" id="{79B14A7D-4EBB-2841-97DA-54D37AAEB7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8857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/>
            </a:br>
            <a:r>
              <a:rPr lang="de-DE"/>
              <a:t>Agenda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Proposed Cross (PHY-MAC) Layer Optimization</a:t>
            </a:r>
          </a:p>
          <a:p>
            <a:pPr lvl="1"/>
            <a:r>
              <a:rPr lang="en-US" dirty="0"/>
              <a:t>Estimation of the RFID Tags Population</a:t>
            </a:r>
          </a:p>
          <a:p>
            <a:pPr lvl="1"/>
            <a:r>
              <a:rPr lang="en-US" dirty="0"/>
              <a:t>Frame Length Optimization</a:t>
            </a:r>
          </a:p>
          <a:p>
            <a:r>
              <a:rPr lang="en-US" dirty="0"/>
              <a:t> Improvements of the </a:t>
            </a:r>
            <a:r>
              <a:rPr lang="en-US" dirty="0" err="1"/>
              <a:t>EPCglobal</a:t>
            </a:r>
            <a:r>
              <a:rPr lang="en-US" dirty="0"/>
              <a:t> C1 G2</a:t>
            </a:r>
          </a:p>
          <a:p>
            <a:r>
              <a:rPr lang="en-US" dirty="0"/>
              <a:t>Conclusion and Future Work 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4ACDCDA-98E8-5349-AE37-0E5BA4858195}" type="datetime3">
              <a:rPr lang="de-DE" smtClean="0"/>
              <a:t>18/03/2018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10">
            <a:extLst>
              <a:ext uri="{FF2B5EF4-FFF2-40B4-BE49-F238E27FC236}">
                <a16:creationId xmlns:a16="http://schemas.microsoft.com/office/drawing/2014/main" id="{5EA96A08-6EA1-D744-9466-259ED0712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 bwMode="auto">
          <a:xfrm>
            <a:off x="7524750" y="362298"/>
            <a:ext cx="1149350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Placeholder 4">
            <a:extLst>
              <a:ext uri="{FF2B5EF4-FFF2-40B4-BE49-F238E27FC236}">
                <a16:creationId xmlns:a16="http://schemas.microsoft.com/office/drawing/2014/main" id="{5E69F2BA-A9E4-7048-AB3B-8A6D00A2337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>
          <a:xfrm>
            <a:off x="5940152" y="6237312"/>
            <a:ext cx="1330007" cy="564151"/>
          </a:xfrm>
        </p:spPr>
      </p:pic>
    </p:spTree>
    <p:extLst>
      <p:ext uri="{BB962C8B-B14F-4D97-AF65-F5344CB8AC3E}">
        <p14:creationId xmlns:p14="http://schemas.microsoft.com/office/powerpoint/2010/main" val="2808713857"/>
      </p:ext>
    </p:extLst>
  </p:cSld>
  <p:clrMapOvr>
    <a:masterClrMapping/>
  </p:clrMapOvr>
</p:sld>
</file>

<file path=ppt/theme/theme1.xml><?xml version="1.0" encoding="utf-8"?>
<a:theme xmlns:a="http://schemas.openxmlformats.org/drawingml/2006/main" name="2016-09_pptx_Master_LIKE_eng_4zu3">
  <a:themeElements>
    <a:clrScheme name="like">
      <a:dk1>
        <a:srgbClr val="000000"/>
      </a:dk1>
      <a:lt1>
        <a:srgbClr val="FFFFFF"/>
      </a:lt1>
      <a:dk2>
        <a:srgbClr val="00406F"/>
      </a:dk2>
      <a:lt2>
        <a:srgbClr val="C2C2C2"/>
      </a:lt2>
      <a:accent1>
        <a:srgbClr val="EB6A0A"/>
      </a:accent1>
      <a:accent2>
        <a:srgbClr val="006E92"/>
      </a:accent2>
      <a:accent3>
        <a:srgbClr val="25BAE2"/>
      </a:accent3>
      <a:accent4>
        <a:srgbClr val="B1C800"/>
      </a:accent4>
      <a:accent5>
        <a:srgbClr val="FEEFD6"/>
      </a:accent5>
      <a:accent6>
        <a:srgbClr val="E1E3E3"/>
      </a:accent6>
      <a:hlink>
        <a:srgbClr val="25BAE2"/>
      </a:hlink>
      <a:folHlink>
        <a:srgbClr val="B1C8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 typeface="Wingdings" pitchFamily="2" charset="2"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j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 typeface="Wingdings" pitchFamily="2" charset="2"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 LT Com 55 Roman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+mj-lt"/>
          </a:defRPr>
        </a:defPPr>
      </a:lstStyle>
    </a:tx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3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4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009475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8669"/>
        </a:accent6>
        <a:hlink>
          <a:srgbClr val="009475"/>
        </a:hlink>
        <a:folHlink>
          <a:srgbClr val="00947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5">
        <a:dk1>
          <a:srgbClr val="000000"/>
        </a:dk1>
        <a:lt1>
          <a:srgbClr val="FFFFFF"/>
        </a:lt1>
        <a:dk2>
          <a:srgbClr val="009475"/>
        </a:dk2>
        <a:lt2>
          <a:srgbClr val="A8AFAF"/>
        </a:lt2>
        <a:accent1>
          <a:srgbClr val="25BAE2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CD9EE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6">
        <a:dk1>
          <a:srgbClr val="000000"/>
        </a:dk1>
        <a:lt1>
          <a:srgbClr val="FFFFFF"/>
        </a:lt1>
        <a:dk2>
          <a:srgbClr val="009475"/>
        </a:dk2>
        <a:lt2>
          <a:srgbClr val="25BAE2"/>
        </a:lt2>
        <a:accent1>
          <a:srgbClr val="009475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Fraunhofer Farbpalette">
      <a:dk1>
        <a:srgbClr val="000000"/>
      </a:dk1>
      <a:lt1>
        <a:srgbClr val="FFFFFF"/>
      </a:lt1>
      <a:dk2>
        <a:srgbClr val="179C7D"/>
      </a:dk2>
      <a:lt2>
        <a:srgbClr val="A8AFAF"/>
      </a:lt2>
      <a:accent1>
        <a:srgbClr val="EB6A0A"/>
      </a:accent1>
      <a:accent2>
        <a:srgbClr val="006E92"/>
      </a:accent2>
      <a:accent3>
        <a:srgbClr val="25BAE2"/>
      </a:accent3>
      <a:accent4>
        <a:srgbClr val="B1C800"/>
      </a:accent4>
      <a:accent5>
        <a:srgbClr val="FEEFD6"/>
      </a:accent5>
      <a:accent6>
        <a:srgbClr val="E1E3E3"/>
      </a:accent6>
      <a:hlink>
        <a:srgbClr val="25BAE2"/>
      </a:hlink>
      <a:folHlink>
        <a:srgbClr val="B1C8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P10_110616_ppt_Master_Ins_de_4zu3</Template>
  <TotalTime>838</TotalTime>
  <Words>1710</Words>
  <Application>Microsoft Macintosh PowerPoint</Application>
  <PresentationFormat>On-screen Show (4:3)</PresentationFormat>
  <Paragraphs>722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 Unicode MS</vt:lpstr>
      <vt:lpstr>ＭＳ Ｐゴシック</vt:lpstr>
      <vt:lpstr>Arial</vt:lpstr>
      <vt:lpstr>Calibri</vt:lpstr>
      <vt:lpstr>Cambria Math</vt:lpstr>
      <vt:lpstr>Frutiger LT Com 45 Light</vt:lpstr>
      <vt:lpstr>Frutiger LT Com 55 Roman</vt:lpstr>
      <vt:lpstr>Wingdings</vt:lpstr>
      <vt:lpstr>2016-09_pptx_Master_LIKE_eng_4zu3</vt:lpstr>
      <vt:lpstr>Design and Implementation of Anti-collision Algorithms for Dense RFID Systems  </vt:lpstr>
      <vt:lpstr>Motivation</vt:lpstr>
      <vt:lpstr>Framed Slotted ALOHA</vt:lpstr>
      <vt:lpstr>Framed Slotted ALOHA</vt:lpstr>
      <vt:lpstr>Framed Slotted ALOHA</vt:lpstr>
      <vt:lpstr>Framed Slotted ALOHA</vt:lpstr>
      <vt:lpstr>PHY-Layer Parameters</vt:lpstr>
      <vt:lpstr>Proposed System</vt:lpstr>
      <vt:lpstr> Agenda</vt:lpstr>
      <vt:lpstr>Estimation of the RFID Tags Population</vt:lpstr>
      <vt:lpstr>Estimation of the RFID Tags Population</vt:lpstr>
      <vt:lpstr>Estimation of the RFID Tags Population</vt:lpstr>
      <vt:lpstr>Estimation of the RFID Tags Population</vt:lpstr>
      <vt:lpstr>Estimation of the RFID Tags Population</vt:lpstr>
      <vt:lpstr>Time Aware System</vt:lpstr>
      <vt:lpstr>Time-Aware System</vt:lpstr>
      <vt:lpstr>Time-Aware System</vt:lpstr>
      <vt:lpstr>Time and Collision Recovery Aware System</vt:lpstr>
      <vt:lpstr>Time and Collision Recovery Aware System</vt:lpstr>
      <vt:lpstr>Time and Collision Recovery Aware System</vt:lpstr>
      <vt:lpstr>Multiple Collision Recovery Coefficients  Aware System</vt:lpstr>
      <vt:lpstr>Time and Collision Recovery Aware System</vt:lpstr>
      <vt:lpstr>Time and Collision Recovery Aware System</vt:lpstr>
      <vt:lpstr>Time and Multiple Collision Recovery Coefficients  Aware System</vt:lpstr>
      <vt:lpstr>Time and Multiple Collision Recovery Coefficients  Aware System</vt:lpstr>
      <vt:lpstr>Time and Multiple Collision Recovery Coefficients  Aware System</vt:lpstr>
      <vt:lpstr>Comparison of the Proposed Algorithms  </vt:lpstr>
      <vt:lpstr>EPCglobal C1G2 Improvements</vt:lpstr>
      <vt:lpstr>PowerPoint Presentation</vt:lpstr>
      <vt:lpstr>PowerPoint Presentation</vt:lpstr>
      <vt:lpstr>Graphic elements Boxes, arrows, bonds and lines</vt:lpstr>
      <vt:lpstr>Charts</vt:lpstr>
      <vt:lpstr>Name, Titel and Date</vt:lpstr>
      <vt:lpstr>Table sheets</vt:lpstr>
      <vt:lpstr>Colours</vt:lpstr>
      <vt:lpstr> Agenda</vt:lpstr>
    </vt:vector>
  </TitlesOfParts>
  <Company>Fraunhofer IIS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mit logo/Titel durch Klicken hinzufügen</dc:title>
  <dc:creator>Stefanie Fuchs</dc:creator>
  <cp:lastModifiedBy>hazem ibrahim</cp:lastModifiedBy>
  <cp:revision>93</cp:revision>
  <cp:lastPrinted>2011-04-27T07:57:31Z</cp:lastPrinted>
  <dcterms:created xsi:type="dcterms:W3CDTF">2011-07-15T07:08:58Z</dcterms:created>
  <dcterms:modified xsi:type="dcterms:W3CDTF">2018-03-18T15:39:34Z</dcterms:modified>
</cp:coreProperties>
</file>