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7"/>
  </p:notesMasterIdLst>
  <p:handoutMasterIdLst>
    <p:handoutMasterId r:id="rId18"/>
  </p:handoutMasterIdLst>
  <p:sldIdLst>
    <p:sldId id="379" r:id="rId2"/>
    <p:sldId id="380" r:id="rId3"/>
    <p:sldId id="383" r:id="rId4"/>
    <p:sldId id="411" r:id="rId5"/>
    <p:sldId id="381" r:id="rId6"/>
    <p:sldId id="382" r:id="rId7"/>
    <p:sldId id="409" r:id="rId8"/>
    <p:sldId id="384" r:id="rId9"/>
    <p:sldId id="412" r:id="rId10"/>
    <p:sldId id="413" r:id="rId11"/>
    <p:sldId id="393" r:id="rId12"/>
    <p:sldId id="398" r:id="rId13"/>
    <p:sldId id="410" r:id="rId14"/>
    <p:sldId id="399" r:id="rId15"/>
    <p:sldId id="406" r:id="rId16"/>
  </p:sldIdLst>
  <p:sldSz cx="9144000" cy="6858000" type="screen4x3"/>
  <p:notesSz cx="6794500" cy="9982200"/>
  <p:custDataLst>
    <p:tags r:id="rId19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364"/>
    <a:srgbClr val="001E64"/>
    <a:srgbClr val="008C00"/>
    <a:srgbClr val="003172"/>
    <a:srgbClr val="404040"/>
    <a:srgbClr val="007850"/>
    <a:srgbClr val="F4F0E7"/>
    <a:srgbClr val="140096"/>
    <a:srgbClr val="FCF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39" autoAdjust="0"/>
    <p:restoredTop sz="86276" autoAdjust="0"/>
  </p:normalViewPr>
  <p:slideViewPr>
    <p:cSldViewPr>
      <p:cViewPr>
        <p:scale>
          <a:sx n="120" d="100"/>
          <a:sy n="12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3744" y="-102"/>
      </p:cViewPr>
      <p:guideLst>
        <p:guide orient="horz" pos="3143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12" Type="http://schemas.openxmlformats.org/officeDocument/2006/relationships/image" Target="../media/image27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4283" cy="499669"/>
          </a:xfrm>
          <a:prstGeom prst="rect">
            <a:avLst/>
          </a:prstGeom>
        </p:spPr>
        <p:txBody>
          <a:bodyPr vert="horz" lIns="91411" tIns="45706" rIns="91411" bIns="45706" rtlCol="0"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80936"/>
            <a:ext cx="2944283" cy="499668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8645" y="9480936"/>
            <a:ext cx="2944283" cy="499668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4918182-8F1A-4E9C-BDF9-078772B5DFF5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04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4283" cy="499669"/>
          </a:xfrm>
          <a:prstGeom prst="rect">
            <a:avLst/>
          </a:prstGeom>
        </p:spPr>
        <p:txBody>
          <a:bodyPr vert="horz" lIns="91411" tIns="45706" rIns="91411" bIns="45706" rtlCol="0"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1"/>
            <a:ext cx="2944283" cy="499669"/>
          </a:xfrm>
          <a:prstGeom prst="rect">
            <a:avLst/>
          </a:prstGeom>
        </p:spPr>
        <p:txBody>
          <a:bodyPr vert="horz" lIns="91411" tIns="45706" rIns="91411" bIns="45706" rtlCol="0"/>
          <a:lstStyle>
            <a:lvl1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5B7B46A-D0D3-4FB5-BBA2-9B303C7A91A5}" type="datetimeFigureOut">
              <a:rPr lang="de-DE"/>
              <a:pPr>
                <a:defRPr/>
              </a:pPr>
              <a:t>08.02.2016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49300"/>
            <a:ext cx="4987925" cy="3741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1" tIns="45706" rIns="91411" bIns="45706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1" y="4741267"/>
            <a:ext cx="5435600" cy="4492229"/>
          </a:xfrm>
          <a:prstGeom prst="rect">
            <a:avLst/>
          </a:prstGeom>
        </p:spPr>
        <p:txBody>
          <a:bodyPr vert="horz" wrap="square" lIns="91411" tIns="45706" rIns="91411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80936"/>
            <a:ext cx="2944283" cy="499668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80936"/>
            <a:ext cx="2944283" cy="499668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88F6692-3016-4A47-B541-B301CDE4E36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33255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600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834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599" indent="-172599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599" indent="-172599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5206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599" indent="-172599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5206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599" indent="-172599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5206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599" indent="-172599">
              <a:buFontTx/>
              <a:buChar char="-"/>
            </a:pPr>
            <a:endParaRPr lang="en-GB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635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599" indent="-172599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9426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635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599" indent="-172599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599" indent="-172599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599" indent="-172599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599" indent="-172599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834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834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1" b="-7413"/>
          <a:stretch/>
        </p:blipFill>
        <p:spPr bwMode="auto">
          <a:xfrm>
            <a:off x="0" y="0"/>
            <a:ext cx="9144000" cy="48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641500"/>
            <a:ext cx="8640960" cy="9812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Titel</a:t>
            </a:r>
            <a:endParaRPr lang="de-DE" dirty="0"/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552" y="2829838"/>
            <a:ext cx="8064896" cy="165618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Zusatzinformationen</a:t>
            </a:r>
          </a:p>
        </p:txBody>
      </p:sp>
      <p:pic>
        <p:nvPicPr>
          <p:cNvPr id="1026" name="Picture 2" descr="\\131.188.69.136\wiss_marketing\oeffentlich\Logo\TechFak\FAU_tech_cmyk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682" y="5773068"/>
            <a:ext cx="269976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773068"/>
            <a:ext cx="1800200" cy="85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83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 Normal zweigete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720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1196752"/>
            <a:ext cx="4211992" cy="49952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196752"/>
            <a:ext cx="4211992" cy="49952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3291456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720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4644008" y="1196752"/>
            <a:ext cx="4212000" cy="4996800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1196752"/>
            <a:ext cx="4211992" cy="49952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956132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720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287992" y="1196752"/>
            <a:ext cx="4212000" cy="4996800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644008" y="1196752"/>
            <a:ext cx="4211992" cy="49952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34940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 Bild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720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971600" y="1196975"/>
            <a:ext cx="7200800" cy="36001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Objekt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4860000"/>
            <a:ext cx="8568000" cy="1322840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3283400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Untertitel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4688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900000"/>
            <a:ext cx="8568000" cy="5256000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2273020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Untertitel Normal zweigete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900000"/>
            <a:ext cx="4211992" cy="526530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900000"/>
            <a:ext cx="4211992" cy="526530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74319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Untertitel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4644008" y="900000"/>
            <a:ext cx="4212000" cy="5256000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900000"/>
            <a:ext cx="4211992" cy="526530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247829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Untertitel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287992" y="900000"/>
            <a:ext cx="4212000" cy="5256000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644008" y="900000"/>
            <a:ext cx="4211992" cy="526530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2302591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Untertitel Bild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935596" y="980729"/>
            <a:ext cx="7272808" cy="38164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Objekt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4860000"/>
            <a:ext cx="8568000" cy="1322840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663779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,- Danke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4" b="51560"/>
          <a:stretch/>
        </p:blipFill>
        <p:spPr bwMode="auto">
          <a:xfrm>
            <a:off x="0" y="0"/>
            <a:ext cx="9144000" cy="198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1844813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251520" y="764704"/>
            <a:ext cx="8640960" cy="50405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ts val="34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88000" y="2276872"/>
            <a:ext cx="8568000" cy="3916680"/>
          </a:xfrm>
          <a:prstGeom prst="rect">
            <a:avLst/>
          </a:prstGeom>
        </p:spPr>
        <p:txBody>
          <a:bodyPr/>
          <a:lstStyle>
            <a:lvl1pPr marL="180975" indent="-180975" defTabSz="180000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sz="1800" b="1" baseline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361950" indent="-180975" defTabSz="18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sz="1800" b="1" baseline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defRPr>
            </a:lvl2pPr>
            <a:lvl3pPr marL="542925" indent="-180975" defTabSz="1800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itchFamily="34" charset="0"/>
              <a:buChar char="▪"/>
              <a:defRPr sz="1800" b="1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defRPr>
            </a:lvl3pPr>
            <a:lvl4pPr marL="714375" indent="-171450" defTabSz="180000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defRPr sz="1800" b="1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1841034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Untertitel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288000" y="1548000"/>
            <a:ext cx="8568000" cy="463520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1116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1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51720" y="6448966"/>
            <a:ext cx="6264696" cy="22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b="0" dirty="0" smtClean="0">
                <a:solidFill>
                  <a:schemeClr val="bg1">
                    <a:lumMod val="50000"/>
                  </a:schemeClr>
                </a:solidFill>
              </a:rPr>
              <a:t>Vorname Nachname, ggf. Datum und Titel</a:t>
            </a:r>
            <a:endParaRPr lang="de-DE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108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288000" y="1098048"/>
            <a:ext cx="8568000" cy="513926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lang="de-DE" sz="2500" b="1" cap="none" dirty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pPr marL="268288" lvl="0" indent="-268288" algn="l">
              <a:lnSpc>
                <a:spcPct val="150000"/>
              </a:lnSpc>
            </a:pPr>
            <a:r>
              <a:rPr lang="de-DE" dirty="0" smtClean="0"/>
              <a:t>Inhalt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3252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Untertitel Normal zweigete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1116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1548000"/>
            <a:ext cx="4211992" cy="463520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0" y="1548000"/>
            <a:ext cx="4211992" cy="463520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51720" y="6448966"/>
            <a:ext cx="6264696" cy="22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b="0" dirty="0" smtClean="0">
                <a:solidFill>
                  <a:schemeClr val="bg1">
                    <a:lumMod val="50000"/>
                  </a:schemeClr>
                </a:solidFill>
              </a:rPr>
              <a:t>Vorname Nachname, ggf. Datum und Titel</a:t>
            </a:r>
            <a:endParaRPr lang="de-DE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08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nner Untertitel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1116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9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4644008" y="1548000"/>
            <a:ext cx="4212000" cy="4636648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1548000"/>
            <a:ext cx="4211992" cy="463520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51720" y="6448966"/>
            <a:ext cx="6264696" cy="22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b="0" dirty="0" smtClean="0">
                <a:solidFill>
                  <a:schemeClr val="bg1">
                    <a:lumMod val="50000"/>
                  </a:schemeClr>
                </a:solidFill>
              </a:rPr>
              <a:t>Vorname Nachname, ggf. Datum und Titel</a:t>
            </a:r>
            <a:endParaRPr lang="de-DE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729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Untertitel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1116000"/>
            <a:ext cx="8568000" cy="331200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9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288000" y="1548000"/>
            <a:ext cx="4212000" cy="4636648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644000" y="1548000"/>
            <a:ext cx="4211992" cy="463520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51720" y="6448966"/>
            <a:ext cx="6264696" cy="22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b="0" dirty="0" smtClean="0">
                <a:solidFill>
                  <a:schemeClr val="bg1">
                    <a:lumMod val="50000"/>
                  </a:schemeClr>
                </a:solidFill>
              </a:rPr>
              <a:t>Vorname Nachname, ggf. Datum und Titel</a:t>
            </a:r>
            <a:endParaRPr lang="de-DE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070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Untertitel Bild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1116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9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971600" y="1556792"/>
            <a:ext cx="7200800" cy="345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Objekt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5157192"/>
            <a:ext cx="8568000" cy="10256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</p:txBody>
      </p:sp>
      <p:sp>
        <p:nvSpPr>
          <p:cNvPr id="1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51720" y="6448966"/>
            <a:ext cx="6264696" cy="22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b="0" dirty="0" smtClean="0">
                <a:solidFill>
                  <a:schemeClr val="bg1">
                    <a:lumMod val="50000"/>
                  </a:schemeClr>
                </a:solidFill>
              </a:rPr>
              <a:t>Vorname Nachname, ggf. Datum und Titel</a:t>
            </a:r>
            <a:endParaRPr lang="de-DE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473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itel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4688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720032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288000" y="1196752"/>
            <a:ext cx="8568000" cy="49952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2946942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7"/>
          <p:cNvSpPr>
            <a:spLocks noChangeShapeType="1"/>
          </p:cNvSpPr>
          <p:nvPr/>
        </p:nvSpPr>
        <p:spPr bwMode="auto">
          <a:xfrm>
            <a:off x="251520" y="620688"/>
            <a:ext cx="8568000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027" name="Rectangle 13"/>
          <p:cNvSpPr>
            <a:spLocks noChangeArrowheads="1"/>
          </p:cNvSpPr>
          <p:nvPr/>
        </p:nvSpPr>
        <p:spPr bwMode="auto">
          <a:xfrm>
            <a:off x="8460664" y="6422814"/>
            <a:ext cx="482054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>
            <a:spAutoFit/>
          </a:bodyPr>
          <a:lstStyle/>
          <a:p>
            <a:pPr algn="r"/>
            <a:fld id="{0E6916FC-15F8-4DD4-BF41-D4EF50954828}" type="slidenum">
              <a:rPr lang="de-DE" sz="1200" b="0" smtClean="0">
                <a:solidFill>
                  <a:srgbClr val="003172"/>
                </a:solidFill>
                <a:latin typeface="Arial" pitchFamily="34" charset="0"/>
                <a:cs typeface="Arial" pitchFamily="34" charset="0"/>
              </a:rPr>
              <a:pPr algn="r"/>
              <a:t>‹Nr.›</a:t>
            </a:fld>
            <a:endParaRPr lang="de-DE" sz="1200" b="0" dirty="0">
              <a:solidFill>
                <a:srgbClr val="00317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Line 16"/>
          <p:cNvSpPr>
            <a:spLocks noChangeShapeType="1"/>
          </p:cNvSpPr>
          <p:nvPr/>
        </p:nvSpPr>
        <p:spPr bwMode="auto">
          <a:xfrm>
            <a:off x="251522" y="6270625"/>
            <a:ext cx="8601818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619789" y="6421532"/>
            <a:ext cx="6264696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>
              <a:defRPr sz="1200" b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>
                <a:latin typeface="Calibri" panose="020F0502020204030204" pitchFamily="34" charset="0"/>
              </a:rPr>
              <a:t>hazem.a.elsaid@fau.de</a:t>
            </a:r>
            <a:r>
              <a:rPr lang="de-DE" baseline="0" dirty="0" smtClean="0">
                <a:latin typeface="Calibri" panose="020F0502020204030204" pitchFamily="34" charset="0"/>
              </a:rPr>
              <a:t> </a:t>
            </a:r>
            <a:r>
              <a:rPr lang="de-DE" baseline="0" dirty="0" smtClean="0"/>
              <a:t>| </a:t>
            </a:r>
            <a:r>
              <a:rPr lang="de-DE" baseline="0" dirty="0" smtClean="0"/>
              <a:t>AWA Funkortung und -kommunikation| </a:t>
            </a:r>
            <a:r>
              <a:rPr lang="de-DE" dirty="0" smtClean="0">
                <a:latin typeface="Calibri" panose="020F0502020204030204" pitchFamily="34" charset="0"/>
              </a:rPr>
              <a:t>10.02.2016</a:t>
            </a:r>
            <a:endParaRPr lang="de-DE" dirty="0" smtClean="0">
              <a:latin typeface="Calibri" panose="020F050202020403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6381328"/>
            <a:ext cx="792088" cy="2638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8" r:id="rId2"/>
    <p:sldLayoutId id="2147483720" r:id="rId3"/>
    <p:sldLayoutId id="2147483725" r:id="rId4"/>
    <p:sldLayoutId id="2147483721" r:id="rId5"/>
    <p:sldLayoutId id="2147483724" r:id="rId6"/>
    <p:sldLayoutId id="2147483722" r:id="rId7"/>
    <p:sldLayoutId id="2147483723" r:id="rId8"/>
    <p:sldLayoutId id="2147483701" r:id="rId9"/>
    <p:sldLayoutId id="2147483704" r:id="rId10"/>
    <p:sldLayoutId id="2147483703" r:id="rId11"/>
    <p:sldLayoutId id="2147483709" r:id="rId12"/>
    <p:sldLayoutId id="2147483710" r:id="rId13"/>
    <p:sldLayoutId id="2147483711" r:id="rId14"/>
    <p:sldLayoutId id="2147483716" r:id="rId15"/>
    <p:sldLayoutId id="2147483713" r:id="rId16"/>
    <p:sldLayoutId id="2147483714" r:id="rId17"/>
    <p:sldLayoutId id="2147483715" r:id="rId1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ts val="600"/>
        </a:spcAft>
        <a:buFont typeface="Arial" pitchFamily="34" charset="0"/>
        <a:buChar char="•"/>
        <a:defRPr lang="de-DE" sz="1800" kern="1200" baseline="0" dirty="0" smtClean="0">
          <a:solidFill>
            <a:srgbClr val="001E64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ts val="600"/>
        </a:spcAft>
        <a:buFont typeface="Arial" pitchFamily="34" charset="0"/>
        <a:buChar char="–"/>
        <a:defRPr lang="de-DE" sz="1800" kern="1200" baseline="0" dirty="0" smtClean="0">
          <a:solidFill>
            <a:srgbClr val="001E64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ts val="600"/>
        </a:spcAft>
        <a:buFont typeface="Arial" pitchFamily="34" charset="0"/>
        <a:buChar char="•"/>
        <a:defRPr lang="de-DE" sz="1800" kern="1200" baseline="0" dirty="0" smtClean="0">
          <a:solidFill>
            <a:srgbClr val="001E64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ts val="600"/>
        </a:spcAft>
        <a:buFont typeface="Arial" pitchFamily="34" charset="0"/>
        <a:buChar char="–"/>
        <a:defRPr lang="de-DE" sz="1800" kern="1200" baseline="0" dirty="0" smtClean="0">
          <a:solidFill>
            <a:srgbClr val="001E64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ts val="600"/>
        </a:spcAft>
        <a:buFont typeface="Arial" pitchFamily="34" charset="0"/>
        <a:buChar char="»"/>
        <a:defRPr lang="en-US" sz="1800" kern="1200" baseline="0" dirty="0" smtClean="0">
          <a:solidFill>
            <a:srgbClr val="001E64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1.wmf"/><Relationship Id="rId10" Type="http://schemas.openxmlformats.org/officeDocument/2006/relationships/image" Target="../media/image15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39" Type="http://schemas.openxmlformats.org/officeDocument/2006/relationships/oleObject" Target="../embeddings/oleObject9.bin"/><Relationship Id="rId51" Type="http://schemas.openxmlformats.org/officeDocument/2006/relationships/oleObject" Target="../embeddings/oleObject15.bin"/><Relationship Id="rId3" Type="http://schemas.openxmlformats.org/officeDocument/2006/relationships/notesSlide" Target="../notesSlides/notesSlide11.xml"/><Relationship Id="rId42" Type="http://schemas.openxmlformats.org/officeDocument/2006/relationships/image" Target="../media/image17.wmf"/><Relationship Id="rId47" Type="http://schemas.openxmlformats.org/officeDocument/2006/relationships/oleObject" Target="../embeddings/oleObject13.bin"/><Relationship Id="rId50" Type="http://schemas.openxmlformats.org/officeDocument/2006/relationships/image" Target="../media/image21.wmf"/><Relationship Id="rId55" Type="http://schemas.openxmlformats.org/officeDocument/2006/relationships/oleObject" Target="../embeddings/oleObject17.bin"/><Relationship Id="rId63" Type="http://schemas.openxmlformats.org/officeDocument/2006/relationships/image" Target="../media/image39.png"/><Relationship Id="rId38" Type="http://schemas.openxmlformats.org/officeDocument/2006/relationships/image" Target="../media/image38.png"/><Relationship Id="rId46" Type="http://schemas.openxmlformats.org/officeDocument/2006/relationships/image" Target="../media/image19.wmf"/><Relationship Id="rId59" Type="http://schemas.openxmlformats.org/officeDocument/2006/relationships/oleObject" Target="../embeddings/oleObject19.bin"/><Relationship Id="rId2" Type="http://schemas.openxmlformats.org/officeDocument/2006/relationships/slideLayout" Target="../slideLayouts/slideLayout4.xml"/><Relationship Id="rId41" Type="http://schemas.openxmlformats.org/officeDocument/2006/relationships/oleObject" Target="../embeddings/oleObject10.bin"/><Relationship Id="rId54" Type="http://schemas.openxmlformats.org/officeDocument/2006/relationships/image" Target="../media/image23.wmf"/><Relationship Id="rId62" Type="http://schemas.openxmlformats.org/officeDocument/2006/relationships/image" Target="../media/image27.wmf"/><Relationship Id="rId1" Type="http://schemas.openxmlformats.org/officeDocument/2006/relationships/vmlDrawing" Target="../drawings/vmlDrawing4.vml"/><Relationship Id="rId40" Type="http://schemas.openxmlformats.org/officeDocument/2006/relationships/image" Target="../media/image16.wmf"/><Relationship Id="rId45" Type="http://schemas.openxmlformats.org/officeDocument/2006/relationships/oleObject" Target="../embeddings/oleObject12.bin"/><Relationship Id="rId53" Type="http://schemas.openxmlformats.org/officeDocument/2006/relationships/oleObject" Target="../embeddings/oleObject16.bin"/><Relationship Id="rId58" Type="http://schemas.openxmlformats.org/officeDocument/2006/relationships/image" Target="../media/image25.wmf"/><Relationship Id="rId49" Type="http://schemas.openxmlformats.org/officeDocument/2006/relationships/oleObject" Target="../embeddings/oleObject14.bin"/><Relationship Id="rId57" Type="http://schemas.openxmlformats.org/officeDocument/2006/relationships/oleObject" Target="../embeddings/oleObject18.bin"/><Relationship Id="rId61" Type="http://schemas.openxmlformats.org/officeDocument/2006/relationships/oleObject" Target="../embeddings/oleObject20.bin"/><Relationship Id="rId44" Type="http://schemas.openxmlformats.org/officeDocument/2006/relationships/image" Target="../media/image18.wmf"/><Relationship Id="rId52" Type="http://schemas.openxmlformats.org/officeDocument/2006/relationships/image" Target="../media/image22.wmf"/><Relationship Id="rId60" Type="http://schemas.openxmlformats.org/officeDocument/2006/relationships/image" Target="../media/image26.wmf"/><Relationship Id="rId43" Type="http://schemas.openxmlformats.org/officeDocument/2006/relationships/oleObject" Target="../embeddings/oleObject11.bin"/><Relationship Id="rId48" Type="http://schemas.openxmlformats.org/officeDocument/2006/relationships/image" Target="../media/image20.wmf"/><Relationship Id="rId56" Type="http://schemas.openxmlformats.org/officeDocument/2006/relationships/image" Target="../media/image24.wmf"/><Relationship Id="rId6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8.emf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40.png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emf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251520" y="1052736"/>
            <a:ext cx="8640960" cy="2016224"/>
          </a:xfrm>
        </p:spPr>
        <p:txBody>
          <a:bodyPr/>
          <a:lstStyle/>
          <a:p>
            <a:r>
              <a:rPr lang="en-US" sz="2800" b="0" dirty="0"/>
              <a:t>A Closed Form Solution for Frame Slotted ALOHA </a:t>
            </a:r>
            <a:r>
              <a:rPr lang="en-US" sz="2800" b="0" dirty="0" smtClean="0"/>
              <a:t>Utilizing Time </a:t>
            </a:r>
            <a:r>
              <a:rPr lang="en-US" sz="2800" b="0" dirty="0"/>
              <a:t>and Multiple Collision Recovery Coefficients</a:t>
            </a:r>
            <a:endParaRPr lang="de-DE" sz="2800" dirty="0">
              <a:latin typeface="Calibri" panose="020F0502020204030204" pitchFamily="34" charset="0"/>
            </a:endParaRP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539552" y="3140968"/>
            <a:ext cx="8064896" cy="1656184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Hazem A. Ahmed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IEEE Radio &amp; Wireless Week 2016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86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Numerical </a:t>
            </a:r>
            <a:r>
              <a:rPr lang="en-US" dirty="0" smtClean="0"/>
              <a:t>Method </a:t>
            </a:r>
            <a:r>
              <a:rPr lang="en-US" dirty="0"/>
              <a:t>for </a:t>
            </a:r>
            <a:r>
              <a:rPr lang="en-US" dirty="0" smtClean="0"/>
              <a:t>Optimum Frame Length Calculation</a:t>
            </a:r>
            <a:endParaRPr lang="en-AU" dirty="0"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4356008" cy="5139264"/>
          </a:xfrm>
        </p:spPr>
        <p:txBody>
          <a:bodyPr/>
          <a:lstStyle/>
          <a:p>
            <a:r>
              <a:rPr lang="en-US" sz="1600" dirty="0" smtClean="0"/>
              <a:t>The optimum frame length:</a:t>
            </a:r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/>
              <a:t>Multi-dimensional look up </a:t>
            </a:r>
            <a:r>
              <a:rPr lang="en-US" sz="1600" dirty="0" smtClean="0"/>
              <a:t>table:</a:t>
            </a:r>
          </a:p>
          <a:p>
            <a:endParaRPr lang="en-US" sz="1600" dirty="0"/>
          </a:p>
          <a:p>
            <a:pPr marL="523875" lvl="1" indent="-342900">
              <a:buFont typeface="+mj-lt"/>
              <a:buAutoNum type="arabicPeriod"/>
            </a:pPr>
            <a:r>
              <a:rPr lang="en-US" sz="1600" dirty="0"/>
              <a:t>Slots durations constant </a:t>
            </a:r>
            <a:r>
              <a:rPr lang="en-US" sz="1600" i="1" dirty="0"/>
              <a:t>C</a:t>
            </a:r>
            <a:r>
              <a:rPr lang="en-US" sz="1600" i="1" baseline="-25000" dirty="0"/>
              <a:t>t </a:t>
            </a:r>
            <a:r>
              <a:rPr lang="en-US" sz="1600" dirty="0" smtClean="0"/>
              <a:t>:</a:t>
            </a:r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marL="523875" lvl="1" indent="-342900">
              <a:buFont typeface="+mj-lt"/>
              <a:buAutoNum type="arabicPeriod" startAt="2"/>
            </a:pPr>
            <a:r>
              <a:rPr lang="en-US" sz="1600" dirty="0"/>
              <a:t>Collision recovery coefficients </a:t>
            </a:r>
            <a:r>
              <a:rPr lang="el-GR" sz="1600" i="1" dirty="0"/>
              <a:t>α</a:t>
            </a:r>
            <a:r>
              <a:rPr lang="de-DE" sz="1600" i="1" baseline="-25000" dirty="0"/>
              <a:t>i</a:t>
            </a:r>
            <a:r>
              <a:rPr lang="de-DE" sz="1600" dirty="0" smtClean="0"/>
              <a:t>:</a:t>
            </a:r>
          </a:p>
          <a:p>
            <a:pPr lvl="2"/>
            <a:r>
              <a:rPr lang="en-US" sz="1400" dirty="0" smtClean="0"/>
              <a:t>The </a:t>
            </a:r>
            <a:r>
              <a:rPr lang="en-US" sz="1400" dirty="0"/>
              <a:t>probability of successful collision recovery (PHY-work</a:t>
            </a:r>
            <a:r>
              <a:rPr lang="en-US" sz="1400" dirty="0" smtClean="0"/>
              <a:t>).</a:t>
            </a:r>
          </a:p>
          <a:p>
            <a:pPr lvl="2"/>
            <a:r>
              <a:rPr lang="en-US" sz="1400" dirty="0" smtClean="0"/>
              <a:t>According to the practical measurements, the SNR </a:t>
            </a:r>
            <a:r>
              <a:rPr lang="en-US" sz="1400" dirty="0"/>
              <a:t>for successful slots varies between 4 to 12 </a:t>
            </a:r>
            <a:r>
              <a:rPr lang="en-US" sz="1400" dirty="0" err="1"/>
              <a:t>dB.</a:t>
            </a:r>
            <a:endParaRPr lang="en-US" sz="1400" dirty="0"/>
          </a:p>
          <a:p>
            <a:pPr lvl="2"/>
            <a:endParaRPr lang="en-US" sz="1600" dirty="0"/>
          </a:p>
          <a:p>
            <a:pPr lvl="1"/>
            <a:endParaRPr lang="de-DE" sz="1600" dirty="0" smtClean="0"/>
          </a:p>
          <a:p>
            <a:pPr lvl="1"/>
            <a:endParaRPr lang="de-DE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 smtClean="0">
                <a:latin typeface="+mn-lt"/>
              </a:rPr>
              <a:t>           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</a:t>
            </a: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885887"/>
              </p:ext>
            </p:extLst>
          </p:nvPr>
        </p:nvGraphicFramePr>
        <p:xfrm>
          <a:off x="971600" y="2492896"/>
          <a:ext cx="1216135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0" name="Equation" r:id="rId4" imgW="965160" imgH="228600" progId="Equation.DSMT4">
                  <p:embed/>
                </p:oleObj>
              </mc:Choice>
              <mc:Fallback>
                <p:oleObj name="Equation" r:id="rId4" imgW="965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1600" y="2492896"/>
                        <a:ext cx="1216135" cy="28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k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066210"/>
              </p:ext>
            </p:extLst>
          </p:nvPr>
        </p:nvGraphicFramePr>
        <p:xfrm>
          <a:off x="827584" y="1550817"/>
          <a:ext cx="1440160" cy="314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1" name="Equation" r:id="rId6" imgW="1104840" imgH="241200" progId="Equation.DSMT4">
                  <p:embed/>
                </p:oleObj>
              </mc:Choice>
              <mc:Fallback>
                <p:oleObj name="Equation" r:id="rId6" imgW="1104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7584" y="1550817"/>
                        <a:ext cx="1440160" cy="314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344967"/>
              </p:ext>
            </p:extLst>
          </p:nvPr>
        </p:nvGraphicFramePr>
        <p:xfrm>
          <a:off x="720143" y="3177543"/>
          <a:ext cx="3073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2" name="Equation" r:id="rId8" imgW="3073320" imgH="838080" progId="Equation.DSMT4">
                  <p:embed/>
                </p:oleObj>
              </mc:Choice>
              <mc:Fallback>
                <p:oleObj name="Equation" r:id="rId8" imgW="307332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0143" y="3177543"/>
                        <a:ext cx="30734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uppieren 9"/>
          <p:cNvGrpSpPr/>
          <p:nvPr/>
        </p:nvGrpSpPr>
        <p:grpSpPr>
          <a:xfrm>
            <a:off x="4716016" y="3501008"/>
            <a:ext cx="4283968" cy="2655877"/>
            <a:chOff x="3275856" y="2924944"/>
            <a:chExt cx="5724128" cy="3231941"/>
          </a:xfrm>
        </p:grpSpPr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856" y="2924944"/>
              <a:ext cx="5724128" cy="3231941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/>
          </p:nvSpPr>
          <p:spPr>
            <a:xfrm>
              <a:off x="4716016" y="3011582"/>
              <a:ext cx="2088232" cy="2808312"/>
            </a:xfrm>
            <a:prstGeom prst="rect">
              <a:avLst/>
            </a:prstGeom>
            <a:solidFill>
              <a:schemeClr val="bg2">
                <a:lumMod val="50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703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Proposed closed form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platzhalter 6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288000" y="1098048"/>
                <a:ext cx="8568000" cy="5139264"/>
              </a:xfrm>
            </p:spPr>
            <p:txBody>
              <a:bodyPr/>
              <a:lstStyle/>
              <a:p>
                <a:r>
                  <a:rPr lang="en-US" sz="1600" dirty="0" smtClean="0"/>
                  <a:t>Proposed reading efficiency: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de-DE" sz="1600" i="1" dirty="0">
                            <a:latin typeface="Cambria Math"/>
                            <a:ea typeface="Cambria Math"/>
                          </a:rPr>
                          <m:t>𝑇𝐴𝑀𝐶𝑅</m:t>
                        </m:r>
                      </m:sub>
                    </m:sSub>
                    <m:r>
                      <a:rPr lang="de-DE" sz="1600" i="1" dirty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de-DE" sz="1600" i="1" dirty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de-DE" sz="1600" i="1" dirty="0">
                            <a:latin typeface="Cambria Math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de-DE" sz="1600" i="1" dirty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sz="1600" i="1" dirty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</m:d>
                        <m:r>
                          <a:rPr lang="de-DE" sz="1600" i="1" dirty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de-DE" sz="1600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dirty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de-DE" sz="1600" i="1" dirty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de-DE" sz="1600" i="1" dirty="0"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a:rPr lang="de-DE" sz="1600" i="1" dirty="0">
                            <a:latin typeface="Cambria Math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de-DE" sz="1600" i="1" dirty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sz="1600" i="1" dirty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</m:d>
                        <m:r>
                          <a:rPr lang="de-DE" sz="1600" i="1" dirty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de-DE" sz="1600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dirty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de-DE" sz="1600" i="1" dirty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de-DE" sz="1600" i="1" dirty="0"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a:rPr lang="de-DE" sz="1600" i="1" dirty="0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de-DE" sz="1600" i="1" dirty="0">
                            <a:latin typeface="Cambria Math"/>
                            <a:ea typeface="Cambria Math"/>
                          </a:rPr>
                          <m:t>(3)</m:t>
                        </m:r>
                      </m:num>
                      <m:den>
                        <m:r>
                          <a:rPr lang="de-DE" sz="1600" i="1" dirty="0">
                            <a:latin typeface="Cambria Math"/>
                            <a:ea typeface="Cambria Math"/>
                          </a:rPr>
                          <m:t>1+</m:t>
                        </m:r>
                        <m:r>
                          <a:rPr lang="de-DE" sz="1600" i="1" dirty="0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de-DE" sz="1600" i="1" dirty="0">
                            <a:latin typeface="Cambria Math"/>
                            <a:ea typeface="Cambria Math"/>
                          </a:rPr>
                          <m:t>(0)⋅</m:t>
                        </m:r>
                        <m:d>
                          <m:dPr>
                            <m:ctrlPr>
                              <a:rPr lang="de-DE" sz="1600" i="1" dirty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1600" i="1" dirty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600" i="1" dirty="0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de-DE" sz="1600" i="1" dirty="0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de-DE" sz="1600" i="1" dirty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1600" dirty="0"/>
                  <a:t>	</a:t>
                </a:r>
                <a:endParaRPr lang="en-US" sz="1600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/>
                                <a:ea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de-DE" sz="1600" i="1" dirty="0">
                                <a:latin typeface="Cambria Math"/>
                                <a:ea typeface="Cambria Math"/>
                              </a:rPr>
                              <m:t>𝑇𝐴𝑀𝐶𝑅</m:t>
                            </m:r>
                          </m:sub>
                        </m:sSub>
                      </m:num>
                      <m:den>
                        <m:r>
                          <a:rPr lang="en-US" sz="1600" i="1" smtClean="0">
                            <a:latin typeface="Cambria Math"/>
                            <a:ea typeface="Cambria Math"/>
                          </a:rPr>
                          <m:t>𝜕𝛽</m:t>
                        </m:r>
                      </m:den>
                    </m:f>
                    <m:r>
                      <a:rPr lang="de-DE" sz="1600" b="0" i="1" smtClean="0">
                        <a:latin typeface="Cambria Math"/>
                      </a:rPr>
                      <m:t>=0</m:t>
                    </m:r>
                  </m:oMath>
                </a14:m>
                <a:endParaRPr lang="de-DE" sz="1600" b="0" dirty="0" smtClean="0"/>
              </a:p>
              <a:p>
                <a:pPr marL="0" indent="0">
                  <a:buNone/>
                </a:pPr>
                <a:r>
                  <a:rPr lang="en-US" sz="1600" dirty="0" smtClean="0"/>
                  <a:t>where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de-DE" sz="16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de-DE" sz="16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de-DE" sz="1600" b="0" i="1" smtClean="0">
                            <a:latin typeface="Cambria Math"/>
                            <a:ea typeface="Cambria Math"/>
                          </a:rPr>
                          <m:t>𝐿</m:t>
                        </m:r>
                      </m:num>
                      <m:den>
                        <m:r>
                          <a:rPr lang="de-DE" sz="16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600" dirty="0" smtClean="0">
                    <a:solidFill>
                      <a:schemeClr val="tx2">
                        <a:lumMod val="50000"/>
                      </a:schemeClr>
                    </a:solidFill>
                    <a:latin typeface="+mn-lt"/>
                  </a:rPr>
                  <a:t>.</a:t>
                </a:r>
                <a:endParaRPr lang="en-US" sz="1600" dirty="0">
                  <a:solidFill>
                    <a:schemeClr val="tx2">
                      <a:lumMod val="50000"/>
                    </a:schemeClr>
                  </a:solidFill>
                  <a:latin typeface="+mn-lt"/>
                </a:endParaRPr>
              </a:p>
              <a:p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 smtClean="0"/>
                  <a:t>                                                                                                               </a:t>
                </a:r>
              </a:p>
              <a:p>
                <a:endParaRPr lang="en-US" sz="1600" dirty="0" smtClean="0"/>
              </a:p>
              <a:p>
                <a:r>
                  <a:rPr lang="en-US" sz="1600" dirty="0" smtClean="0"/>
                  <a:t>Using </a:t>
                </a:r>
                <a:r>
                  <a:rPr lang="en-US" sz="1600" dirty="0"/>
                  <a:t>Descartes’ rules of </a:t>
                </a:r>
                <a:r>
                  <a:rPr lang="en-US" sz="1600" dirty="0" smtClean="0"/>
                  <a:t>sign under the conditions:</a:t>
                </a:r>
              </a:p>
              <a:p>
                <a:pPr lvl="1"/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de-DE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i="1" smtClean="0">
                        <a:latin typeface="Cambria Math"/>
                        <a:ea typeface="Cambria Math"/>
                      </a:rPr>
                      <m:t>≥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de-DE" sz="16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de-DE" sz="16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/>
                      </a:rPr>
                      <m:t>0</m:t>
                    </m:r>
                    <m:r>
                      <a:rPr lang="de-DE" sz="1600" b="0" i="1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de-DE" sz="16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de-DE" sz="16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de-DE" sz="1600" b="0" i="1" smtClean="0">
                        <a:latin typeface="Cambria Math"/>
                        <a:ea typeface="Cambria Math"/>
                      </a:rPr>
                      <m:t>≤1</m:t>
                    </m:r>
                  </m:oMath>
                </a14:m>
                <a:endParaRPr lang="en-US" sz="1600" dirty="0" smtClean="0"/>
              </a:p>
              <a:p>
                <a:r>
                  <a:rPr lang="en-US" sz="1600" dirty="0" smtClean="0"/>
                  <a:t>The </a:t>
                </a:r>
                <a:r>
                  <a:rPr lang="en-US" sz="1600" dirty="0"/>
                  <a:t>proposed final solution</a:t>
                </a:r>
                <a:r>
                  <a:rPr lang="en-US" sz="16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:r>
                  <a:rPr lang="en-US" sz="1600" dirty="0" smtClean="0"/>
                  <a:t>	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endParaRPr lang="en-US" sz="1600" dirty="0"/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endParaRPr lang="en-US" sz="1600" dirty="0" smtClean="0"/>
              </a:p>
              <a:p>
                <a:pPr marL="180975" lvl="1" indent="0">
                  <a:buNone/>
                </a:pPr>
                <a:endParaRPr lang="en-US" sz="1600" dirty="0" smtClean="0"/>
              </a:p>
            </p:txBody>
          </p:sp>
        </mc:Choice>
        <mc:Fallback xmlns="">
          <p:sp>
            <p:nvSpPr>
              <p:cNvPr id="26" name="Textplatzhalt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288000" y="1098048"/>
                <a:ext cx="8568000" cy="5139264"/>
              </a:xfrm>
              <a:blipFill rotWithShape="1">
                <a:blip r:embed="rId38"/>
                <a:stretch>
                  <a:fillRect l="-356" t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268729"/>
              </p:ext>
            </p:extLst>
          </p:nvPr>
        </p:nvGraphicFramePr>
        <p:xfrm>
          <a:off x="6580534" y="322225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5" name="Equation" r:id="rId39" imgW="114120" imgH="177480" progId="Equation.DSMT4">
                  <p:embed/>
                </p:oleObj>
              </mc:Choice>
              <mc:Fallback>
                <p:oleObj name="Equation" r:id="rId39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6580534" y="3222253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uppieren 9"/>
          <p:cNvGrpSpPr/>
          <p:nvPr/>
        </p:nvGrpSpPr>
        <p:grpSpPr>
          <a:xfrm>
            <a:off x="1077292" y="2780928"/>
            <a:ext cx="7023100" cy="926365"/>
            <a:chOff x="645244" y="2552014"/>
            <a:chExt cx="7023100" cy="926365"/>
          </a:xfrm>
        </p:grpSpPr>
        <p:graphicFrame>
          <p:nvGraphicFramePr>
            <p:cNvPr id="14" name="Objek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8709451"/>
                </p:ext>
              </p:extLst>
            </p:nvPr>
          </p:nvGraphicFramePr>
          <p:xfrm>
            <a:off x="645244" y="2552014"/>
            <a:ext cx="70231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36" name="Equation" r:id="rId41" imgW="7022880" imgH="482400" progId="Equation.DSMT4">
                    <p:embed/>
                  </p:oleObj>
                </mc:Choice>
                <mc:Fallback>
                  <p:oleObj name="Equation" r:id="rId41" imgW="7022880" imgH="48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645244" y="2552014"/>
                          <a:ext cx="7023100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k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3771721"/>
                </p:ext>
              </p:extLst>
            </p:nvPr>
          </p:nvGraphicFramePr>
          <p:xfrm>
            <a:off x="698198" y="3056560"/>
            <a:ext cx="1270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37" name="Equation" r:id="rId43" imgW="126720" imgH="139680" progId="Equation.DSMT4">
                    <p:embed/>
                  </p:oleObj>
                </mc:Choice>
                <mc:Fallback>
                  <p:oleObj name="Equation" r:id="rId43" imgW="1267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698198" y="3056560"/>
                          <a:ext cx="1270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k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4533739"/>
                </p:ext>
              </p:extLst>
            </p:nvPr>
          </p:nvGraphicFramePr>
          <p:xfrm>
            <a:off x="1591554" y="3041350"/>
            <a:ext cx="1270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38" name="Equation" r:id="rId45" imgW="126720" imgH="177480" progId="Equation.DSMT4">
                    <p:embed/>
                  </p:oleObj>
                </mc:Choice>
                <mc:Fallback>
                  <p:oleObj name="Equation" r:id="rId45" imgW="1267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1591554" y="3041350"/>
                          <a:ext cx="127000" cy="17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k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5661487"/>
                </p:ext>
              </p:extLst>
            </p:nvPr>
          </p:nvGraphicFramePr>
          <p:xfrm>
            <a:off x="3253911" y="3116024"/>
            <a:ext cx="1143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39" name="Equation" r:id="rId47" imgW="114120" imgH="139680" progId="Equation.DSMT4">
                    <p:embed/>
                  </p:oleObj>
                </mc:Choice>
                <mc:Fallback>
                  <p:oleObj name="Equation" r:id="rId47" imgW="1141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8"/>
                        <a:stretch>
                          <a:fillRect/>
                        </a:stretch>
                      </p:blipFill>
                      <p:spPr>
                        <a:xfrm>
                          <a:off x="3253911" y="3116024"/>
                          <a:ext cx="1143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k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0210210"/>
                </p:ext>
              </p:extLst>
            </p:nvPr>
          </p:nvGraphicFramePr>
          <p:xfrm>
            <a:off x="5403837" y="3126338"/>
            <a:ext cx="1397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40" name="Equation" r:id="rId49" imgW="139680" imgH="177480" progId="Equation.DSMT4">
                    <p:embed/>
                  </p:oleObj>
                </mc:Choice>
                <mc:Fallback>
                  <p:oleObj name="Equation" r:id="rId49" imgW="1396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0"/>
                        <a:stretch>
                          <a:fillRect/>
                        </a:stretch>
                      </p:blipFill>
                      <p:spPr>
                        <a:xfrm>
                          <a:off x="5403837" y="3126338"/>
                          <a:ext cx="139700" cy="17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k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6701380"/>
                </p:ext>
              </p:extLst>
            </p:nvPr>
          </p:nvGraphicFramePr>
          <p:xfrm>
            <a:off x="7025650" y="3151230"/>
            <a:ext cx="1143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41" name="Equation" r:id="rId51" imgW="114120" imgH="139680" progId="Equation.DSMT4">
                    <p:embed/>
                  </p:oleObj>
                </mc:Choice>
                <mc:Fallback>
                  <p:oleObj name="Equation" r:id="rId51" imgW="1141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2"/>
                        <a:stretch>
                          <a:fillRect/>
                        </a:stretch>
                      </p:blipFill>
                      <p:spPr>
                        <a:xfrm>
                          <a:off x="7025650" y="3151230"/>
                          <a:ext cx="1143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Geschweifte Klammer rechts 28"/>
            <p:cNvSpPr/>
            <p:nvPr/>
          </p:nvSpPr>
          <p:spPr>
            <a:xfrm rot="5400000">
              <a:off x="717600" y="2880160"/>
              <a:ext cx="127158" cy="195221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Geschweifte Klammer rechts 29"/>
            <p:cNvSpPr/>
            <p:nvPr/>
          </p:nvSpPr>
          <p:spPr>
            <a:xfrm rot="5400000">
              <a:off x="1583668" y="2518147"/>
              <a:ext cx="144016" cy="936104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Geschweifte Klammer rechts 33"/>
            <p:cNvSpPr/>
            <p:nvPr/>
          </p:nvSpPr>
          <p:spPr>
            <a:xfrm rot="5400000">
              <a:off x="3218161" y="2191058"/>
              <a:ext cx="172768" cy="1656184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Geschweifte Klammer rechts 34"/>
            <p:cNvSpPr/>
            <p:nvPr/>
          </p:nvSpPr>
          <p:spPr>
            <a:xfrm rot="5400000">
              <a:off x="5400091" y="2096853"/>
              <a:ext cx="144018" cy="1944216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Geschweifte Klammer rechts 35"/>
            <p:cNvSpPr/>
            <p:nvPr/>
          </p:nvSpPr>
          <p:spPr>
            <a:xfrm rot="5400000">
              <a:off x="6989368" y="2750029"/>
              <a:ext cx="157604" cy="624282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55" name="Objek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8837991"/>
                </p:ext>
              </p:extLst>
            </p:nvPr>
          </p:nvGraphicFramePr>
          <p:xfrm>
            <a:off x="661988" y="3184525"/>
            <a:ext cx="2667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42" name="Equation" r:id="rId53" imgW="266400" imgH="139680" progId="Equation.DSMT4">
                    <p:embed/>
                  </p:oleObj>
                </mc:Choice>
                <mc:Fallback>
                  <p:oleObj name="Equation" r:id="rId53" imgW="26640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4"/>
                        <a:stretch>
                          <a:fillRect/>
                        </a:stretch>
                      </p:blipFill>
                      <p:spPr>
                        <a:xfrm>
                          <a:off x="661988" y="3184525"/>
                          <a:ext cx="2667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k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1058862"/>
                </p:ext>
              </p:extLst>
            </p:nvPr>
          </p:nvGraphicFramePr>
          <p:xfrm>
            <a:off x="1534995" y="3210211"/>
            <a:ext cx="241362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43" name="Equation" r:id="rId55" imgW="266400" imgH="139680" progId="Equation.DSMT4">
                    <p:embed/>
                  </p:oleObj>
                </mc:Choice>
                <mc:Fallback>
                  <p:oleObj name="Equation" r:id="rId55" imgW="26640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6"/>
                        <a:stretch>
                          <a:fillRect/>
                        </a:stretch>
                      </p:blipFill>
                      <p:spPr>
                        <a:xfrm>
                          <a:off x="1534995" y="3210211"/>
                          <a:ext cx="241362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kt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8057877"/>
                </p:ext>
              </p:extLst>
            </p:nvPr>
          </p:nvGraphicFramePr>
          <p:xfrm>
            <a:off x="3128963" y="3222625"/>
            <a:ext cx="242887" cy="152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44" name="Equation" r:id="rId57" imgW="266400" imgH="152280" progId="Equation.DSMT4">
                    <p:embed/>
                  </p:oleObj>
                </mc:Choice>
                <mc:Fallback>
                  <p:oleObj name="Equation" r:id="rId57" imgW="26640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8963" y="3222625"/>
                          <a:ext cx="242887" cy="152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k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8514442"/>
                </p:ext>
              </p:extLst>
            </p:nvPr>
          </p:nvGraphicFramePr>
          <p:xfrm>
            <a:off x="5349875" y="3279775"/>
            <a:ext cx="242888" cy="152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45" name="Equation" r:id="rId59" imgW="266400" imgH="152280" progId="Equation.DSMT4">
                    <p:embed/>
                  </p:oleObj>
                </mc:Choice>
                <mc:Fallback>
                  <p:oleObj name="Equation" r:id="rId59" imgW="26640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9875" y="3279775"/>
                          <a:ext cx="242888" cy="152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k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3396293"/>
                </p:ext>
              </p:extLst>
            </p:nvPr>
          </p:nvGraphicFramePr>
          <p:xfrm>
            <a:off x="6946900" y="3271838"/>
            <a:ext cx="242888" cy="152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46" name="Equation" r:id="rId61" imgW="266400" imgH="152280" progId="Equation.DSMT4">
                    <p:embed/>
                  </p:oleObj>
                </mc:Choice>
                <mc:Fallback>
                  <p:oleObj name="Equation" r:id="rId61" imgW="26640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6900" y="3271838"/>
                          <a:ext cx="242888" cy="152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Nach oben gekrümmter Pfeil 59"/>
            <p:cNvSpPr/>
            <p:nvPr/>
          </p:nvSpPr>
          <p:spPr>
            <a:xfrm>
              <a:off x="878790" y="3309448"/>
              <a:ext cx="740882" cy="116125"/>
            </a:xfrm>
            <a:prstGeom prst="curvedUp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Nach oben gekrümmter Pfeil 60"/>
            <p:cNvSpPr/>
            <p:nvPr/>
          </p:nvSpPr>
          <p:spPr>
            <a:xfrm>
              <a:off x="1795131" y="3309448"/>
              <a:ext cx="1336710" cy="168931"/>
            </a:xfrm>
            <a:prstGeom prst="curvedUp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Nach oben gekrümmter Pfeil 61"/>
            <p:cNvSpPr/>
            <p:nvPr/>
          </p:nvSpPr>
          <p:spPr>
            <a:xfrm>
              <a:off x="3419872" y="3330704"/>
              <a:ext cx="1944216" cy="147675"/>
            </a:xfrm>
            <a:prstGeom prst="curvedUp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Nach oben gekrümmter Pfeil 62"/>
            <p:cNvSpPr/>
            <p:nvPr/>
          </p:nvSpPr>
          <p:spPr>
            <a:xfrm>
              <a:off x="5652120" y="3372766"/>
              <a:ext cx="1296144" cy="105613"/>
            </a:xfrm>
            <a:prstGeom prst="curvedUp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Abgerundetes Rechteck 8"/>
              <p:cNvSpPr/>
              <p:nvPr/>
            </p:nvSpPr>
            <p:spPr>
              <a:xfrm>
                <a:off x="611560" y="5229200"/>
                <a:ext cx="3953125" cy="576064"/>
              </a:xfrm>
              <a:prstGeom prst="roundRect">
                <a:avLst/>
              </a:prstGeom>
              <a:solidFill>
                <a:srgbClr val="FFFFCC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𝑇𝐴𝑀𝐶𝑅</m:t>
                          </m:r>
                        </m:sub>
                      </m:sSub>
                      <m:r>
                        <a:rPr lang="de-DE" sz="1400" b="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𝑎</m:t>
                              </m:r>
                            </m:den>
                          </m:f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𝑆</m:t>
                          </m:r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+0.5</m:t>
                          </m:r>
                          <m:rad>
                            <m:radPr>
                              <m:degHide m:val="on"/>
                              <m:ctrlP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−4</m:t>
                              </m:r>
                              <m:sSup>
                                <m:sSupPr>
                                  <m:ctrlP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−2</m:t>
                              </m:r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𝑃</m:t>
                              </m:r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𝑞</m:t>
                                  </m:r>
                                </m:num>
                                <m:den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de-DE" sz="1400" b="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⋅</m:t>
                      </m:r>
                      <m:r>
                        <a:rPr lang="de-DE" sz="1400" b="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sz="1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Abgerundetes 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229200"/>
                <a:ext cx="3953125" cy="576064"/>
              </a:xfrm>
              <a:prstGeom prst="roundRect">
                <a:avLst/>
              </a:prstGeom>
              <a:blipFill rotWithShape="1">
                <a:blip r:embed="rId63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uppieren 36"/>
          <p:cNvGrpSpPr/>
          <p:nvPr/>
        </p:nvGrpSpPr>
        <p:grpSpPr>
          <a:xfrm>
            <a:off x="6156169" y="3932608"/>
            <a:ext cx="2808310" cy="2923551"/>
            <a:chOff x="6372200" y="3429000"/>
            <a:chExt cx="2664296" cy="3324133"/>
          </a:xfrm>
        </p:grpSpPr>
        <p:sp>
          <p:nvSpPr>
            <p:cNvPr id="38" name="Abgerundetes Rechteck 37"/>
            <p:cNvSpPr/>
            <p:nvPr/>
          </p:nvSpPr>
          <p:spPr>
            <a:xfrm>
              <a:off x="6372200" y="3429000"/>
              <a:ext cx="2664296" cy="2520280"/>
            </a:xfrm>
            <a:prstGeom prst="roundRect">
              <a:avLst/>
            </a:prstGeom>
            <a:solidFill>
              <a:srgbClr val="FFFFCC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feld 38"/>
                <p:cNvSpPr txBox="1"/>
                <p:nvPr/>
              </p:nvSpPr>
              <p:spPr>
                <a:xfrm>
                  <a:off x="6478235" y="3458228"/>
                  <a:ext cx="2492284" cy="3294905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0" u="sng" dirty="0" smtClean="0"/>
                    <a:t>Where: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de-DE" sz="1200" b="0" i="1" smtClean="0">
                          <a:latin typeface="Cambria Math"/>
                        </a:rPr>
                        <m:t>𝑃</m:t>
                      </m:r>
                      <m:r>
                        <a:rPr lang="de-DE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/>
                            </a:rPr>
                            <m:t>8</m:t>
                          </m:r>
                          <m:r>
                            <a:rPr lang="de-DE" sz="1200" b="0" i="1" smtClean="0">
                              <a:latin typeface="Cambria Math"/>
                            </a:rPr>
                            <m:t>𝑎𝑐</m:t>
                          </m:r>
                          <m:r>
                            <a:rPr lang="de-DE" sz="1200" b="0" i="1" smtClean="0">
                              <a:latin typeface="Cambria Math"/>
                            </a:rPr>
                            <m:t>−3</m:t>
                          </m:r>
                          <m:sSup>
                            <m:sSupPr>
                              <m:ctrlPr>
                                <a:rPr lang="de-DE" sz="1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12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de-DE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sz="1200" b="0" i="1" smtClean="0">
                              <a:latin typeface="Cambria Math"/>
                            </a:rPr>
                            <m:t>8</m:t>
                          </m:r>
                          <m:sSup>
                            <m:sSupPr>
                              <m:ctrlPr>
                                <a:rPr lang="de-DE" sz="1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12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a14:m>
                  <a:endParaRPr lang="de-DE" sz="1200" b="0" dirty="0" smtClean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de-DE" sz="1200" b="0" i="1" smtClean="0">
                          <a:latin typeface="Cambria Math"/>
                        </a:rPr>
                        <m:t>𝑞</m:t>
                      </m:r>
                      <m:r>
                        <a:rPr lang="de-DE" sz="1200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200" b="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200" b="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1200" b="0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de-DE" sz="1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de-DE" sz="1200" b="0" i="1" smtClean="0">
                              <a:latin typeface="Cambria Math"/>
                            </a:rPr>
                            <m:t>−4</m:t>
                          </m:r>
                          <m:r>
                            <a:rPr lang="de-DE" sz="1200" b="0" i="1" smtClean="0">
                              <a:latin typeface="Cambria Math"/>
                            </a:rPr>
                            <m:t>𝑎𝑏𝑐</m:t>
                          </m:r>
                          <m:r>
                            <a:rPr lang="de-DE" sz="1200" b="0" i="1" smtClean="0">
                              <a:latin typeface="Cambria Math"/>
                            </a:rPr>
                            <m:t>+8</m:t>
                          </m:r>
                          <m:sSup>
                            <m:sSupPr>
                              <m:ctrlPr>
                                <a:rPr lang="de-DE" sz="1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12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12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de-DE" sz="1200" b="0" i="1">
                              <a:latin typeface="Cambria Math"/>
                            </a:rPr>
                            <m:t>8</m:t>
                          </m:r>
                          <m:sSup>
                            <m:sSupPr>
                              <m:ctrlPr>
                                <a:rPr lang="de-DE" sz="1200" b="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1200" b="0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sz="1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a14:m>
                  <a:endParaRPr lang="en-US" sz="1200" b="0" dirty="0" smtClean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de-DE" sz="1200" b="0" i="1" smtClean="0">
                          <a:latin typeface="Cambria Math"/>
                        </a:rPr>
                        <m:t>𝑆</m:t>
                      </m:r>
                      <m:r>
                        <a:rPr lang="de-DE" sz="1200" b="0" i="1">
                          <a:latin typeface="Cambria Math"/>
                        </a:rPr>
                        <m:t>=</m:t>
                      </m:r>
                      <m:r>
                        <a:rPr lang="de-DE" sz="1200" b="0" i="0" smtClean="0">
                          <a:latin typeface="Cambria Math"/>
                        </a:rPr>
                        <m:t>0.5</m:t>
                      </m:r>
                      <m:rad>
                        <m:radPr>
                          <m:degHide m:val="on"/>
                          <m:ctrlPr>
                            <a:rPr lang="de-DE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de-DE" sz="12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e-DE" sz="1200" b="0" i="1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de-DE" sz="12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r>
                            <a:rPr lang="de-DE" sz="12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de-DE" sz="1200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e-DE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2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de-DE" sz="1200" b="0" i="1" smtClean="0">
                                  <a:latin typeface="Cambria Math"/>
                                </a:rPr>
                                <m:t>𝑎</m:t>
                              </m:r>
                            </m:den>
                          </m:f>
                          <m:d>
                            <m:dPr>
                              <m:ctrlPr>
                                <a:rPr lang="de-DE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200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de-DE" sz="1200" b="0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de-DE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>
                                          <a:latin typeface="Cambria Math"/>
                                          <a:ea typeface="Cambria Math"/>
                                        </a:rPr>
                                        <m:t>∆</m:t>
                                      </m:r>
                                    </m:e>
                                    <m:sub>
                                      <m:r>
                                        <a:rPr lang="de-DE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de-DE" sz="1200" b="0" i="1" smtClean="0">
                                      <a:latin typeface="Cambria Math"/>
                                    </a:rPr>
                                    <m:t>𝑄</m:t>
                                  </m:r>
                                </m:den>
                              </m:f>
                            </m:e>
                          </m:d>
                        </m:e>
                      </m:rad>
                    </m:oMath>
                  </a14:m>
                  <a:endParaRPr lang="de-DE" sz="1200" b="0" dirty="0" smtClean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de-DE" sz="1200" b="0" i="1" smtClean="0">
                          <a:latin typeface="Cambria Math"/>
                        </a:rPr>
                        <m:t>𝑄</m:t>
                      </m:r>
                      <m:r>
                        <a:rPr lang="de-DE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ctrlPr>
                            <a:rPr lang="de-DE" sz="1200" b="0" i="1" smtClean="0">
                              <a:latin typeface="Cambria Math"/>
                            </a:rPr>
                          </m:ctrlPr>
                        </m:radPr>
                        <m:deg>
                          <m:r>
                            <a:rPr lang="de-DE" sz="1200" b="0" i="1" smtClean="0">
                              <a:latin typeface="Cambria Math"/>
                            </a:rPr>
                            <m:t>3</m:t>
                          </m:r>
                        </m:deg>
                        <m:e>
                          <m:f>
                            <m:fPr>
                              <m:ctrlPr>
                                <a:rPr lang="de-DE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b="0" i="1" smtClean="0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de-DE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sz="1200" b="0" i="1" smtClean="0">
                                  <a:latin typeface="Cambria Math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de-DE" sz="1200" b="0" i="1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de-DE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200" b="0" i="1" smtClean="0">
                                          <a:latin typeface="Cambria Math"/>
                                          <a:ea typeface="Cambria Math"/>
                                        </a:rPr>
                                        <m:t>∆</m:t>
                                      </m:r>
                                      <m:r>
                                        <a:rPr lang="de-DE" sz="1200" b="0" i="1" baseline="30000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e>
                                    <m:sub>
                                      <m:r>
                                        <a:rPr lang="de-DE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/>
                                  </m:sSubSup>
                                  <m:r>
                                    <a:rPr lang="de-DE" sz="1200" b="0" i="1" smtClean="0">
                                      <a:latin typeface="Cambria Math"/>
                                    </a:rPr>
                                    <m:t>−4</m:t>
                                  </m:r>
                                  <m:sSubSup>
                                    <m:sSubSupPr>
                                      <m:ctrlPr>
                                        <a:rPr lang="de-DE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200" b="0" i="1" smtClean="0">
                                          <a:latin typeface="Cambria Math"/>
                                          <a:ea typeface="Cambria Math"/>
                                        </a:rPr>
                                        <m:t>∆</m:t>
                                      </m:r>
                                      <m:r>
                                        <a:rPr lang="de-DE" sz="1200" b="0" i="1" baseline="30000" smtClean="0">
                                          <a:latin typeface="Cambria Math"/>
                                          <a:ea typeface="Cambria Math"/>
                                        </a:rPr>
                                        <m:t>3</m:t>
                                      </m:r>
                                    </m:e>
                                    <m:sub>
                                      <m:r>
                                        <a:rPr lang="de-DE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/>
                                  </m:sSubSup>
                                </m:e>
                              </m:rad>
                            </m:num>
                            <m:den>
                              <m:r>
                                <a:rPr lang="de-DE" sz="12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rad>
                    </m:oMath>
                  </a14:m>
                  <a:endParaRPr lang="en-US" sz="1200" b="0" dirty="0" smtClean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e-DE" sz="1200" b="0" i="1" smtClean="0">
                          <a:latin typeface="Cambria Math"/>
                        </a:rPr>
                        <m:t>−3</m:t>
                      </m:r>
                      <m:r>
                        <a:rPr lang="de-DE" sz="1200" b="0" i="1" smtClean="0">
                          <a:latin typeface="Cambria Math"/>
                        </a:rPr>
                        <m:t>𝑏𝑑</m:t>
                      </m:r>
                      <m:r>
                        <a:rPr lang="de-DE" sz="1200" b="0" i="1" smtClean="0">
                          <a:latin typeface="Cambria Math"/>
                        </a:rPr>
                        <m:t>+12</m:t>
                      </m:r>
                      <m:r>
                        <a:rPr lang="de-DE" sz="1200" b="0" i="1" smtClean="0">
                          <a:latin typeface="Cambria Math"/>
                        </a:rPr>
                        <m:t>𝑎𝑒</m:t>
                      </m:r>
                    </m:oMath>
                  </a14:m>
                  <a:endParaRPr lang="de-DE" sz="1200" b="0" dirty="0" smtClean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b="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0" i="1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200" b="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200" b="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/>
                            </a:rPr>
                            <m:t>2</m:t>
                          </m:r>
                          <m:r>
                            <a:rPr lang="de-DE" sz="1200" b="0" i="1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de-DE" sz="1200" b="0" i="1">
                          <a:latin typeface="Cambria Math"/>
                        </a:rPr>
                        <m:t>−</m:t>
                      </m:r>
                      <m:r>
                        <a:rPr lang="de-DE" sz="1200" b="0" i="1" smtClean="0">
                          <a:latin typeface="Cambria Math"/>
                        </a:rPr>
                        <m:t>9</m:t>
                      </m:r>
                      <m:r>
                        <a:rPr lang="de-DE" sz="1200" b="0" i="1" smtClean="0">
                          <a:latin typeface="Cambria Math"/>
                        </a:rPr>
                        <m:t>𝑏𝑐𝑑</m:t>
                      </m:r>
                      <m:r>
                        <a:rPr lang="de-DE" sz="1200" b="0" i="1">
                          <a:latin typeface="Cambria Math"/>
                        </a:rPr>
                        <m:t>+2</m:t>
                      </m:r>
                      <m:r>
                        <a:rPr lang="de-DE" sz="1200" b="0" i="1" smtClean="0">
                          <a:latin typeface="Cambria Math"/>
                        </a:rPr>
                        <m:t>7</m:t>
                      </m:r>
                      <m:r>
                        <a:rPr lang="de-DE" sz="1200" b="0" i="1">
                          <a:latin typeface="Cambria Math"/>
                        </a:rPr>
                        <m:t>𝑎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/>
                            </a:rPr>
                            <m:t>𝑑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e-DE" sz="1200" b="0" i="1" smtClean="0">
                          <a:latin typeface="Cambria Math"/>
                        </a:rPr>
                        <m:t>−72</m:t>
                      </m:r>
                      <m:r>
                        <a:rPr lang="de-DE" sz="1200" b="0" i="1" smtClean="0">
                          <a:latin typeface="Cambria Math"/>
                        </a:rPr>
                        <m:t>𝑎𝑐𝑒</m:t>
                      </m:r>
                    </m:oMath>
                  </a14:m>
                  <a:endParaRPr lang="en-US" sz="1200" b="0" dirty="0" smtClean="0"/>
                </a:p>
                <a:p>
                  <a:endParaRPr lang="en-US" sz="1200" b="0" dirty="0"/>
                </a:p>
                <a:p>
                  <a:endParaRPr lang="en-US" sz="1200" b="0" dirty="0" smtClean="0"/>
                </a:p>
                <a:p>
                  <a:endParaRPr lang="en-US" sz="1200" b="0" dirty="0"/>
                </a:p>
                <a:p>
                  <a:endParaRPr lang="en-US" sz="1200" b="0" dirty="0" smtClean="0"/>
                </a:p>
                <a:p>
                  <a:endParaRPr lang="en-US" sz="1200" b="0" dirty="0" smtClean="0"/>
                </a:p>
              </p:txBody>
            </p:sp>
          </mc:Choice>
          <mc:Fallback xmlns="">
            <p:sp>
              <p:nvSpPr>
                <p:cNvPr id="39" name="Textfeld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8235" y="3458228"/>
                  <a:ext cx="2492284" cy="3294905"/>
                </a:xfrm>
                <a:prstGeom prst="rect">
                  <a:avLst/>
                </a:prstGeom>
                <a:blipFill rotWithShape="1">
                  <a:blip r:embed="rId64"/>
                  <a:stretch>
                    <a:fillRect t="-2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055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/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r>
                  <a:rPr lang="en-US" sz="1600" dirty="0" smtClean="0">
                    <a:cs typeface="Times New Roman" panose="02020603050405020304" pitchFamily="18" charset="0"/>
                  </a:rPr>
                  <a:t>Proposed closed form compared to the numerical solution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de-DE" sz="1600" i="1" dirty="0">
                            <a:latin typeface="Cambria Math"/>
                            <a:ea typeface="Cambria Math"/>
                          </a:rPr>
                          <m:t>𝑇𝐴𝑀𝐶𝑅</m:t>
                        </m:r>
                      </m:sub>
                    </m:sSub>
                    <m:r>
                      <a:rPr lang="de-DE" sz="1600" i="1" dirty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de-DE" sz="1600" i="1" dirty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de-DE" sz="1600" i="1" dirty="0">
                            <a:latin typeface="Cambria Math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de-DE" sz="1600" i="1" dirty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sz="1600" i="1" dirty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</m:d>
                        <m:r>
                          <a:rPr lang="de-DE" sz="1600" i="1" dirty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de-DE" sz="1600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dirty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de-DE" sz="1600" i="1" dirty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de-DE" sz="1600" i="1" dirty="0"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a:rPr lang="de-DE" sz="1600" i="1" dirty="0">
                            <a:latin typeface="Cambria Math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de-DE" sz="1600" i="1" dirty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sz="1600" i="1" dirty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</m:d>
                        <m:r>
                          <a:rPr lang="de-DE" sz="1600" i="1" dirty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de-DE" sz="1600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dirty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de-DE" sz="1600" i="1" dirty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de-DE" sz="1600" i="1" dirty="0"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a:rPr lang="de-DE" sz="1600" i="1" dirty="0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de-DE" sz="1600" i="1" dirty="0">
                            <a:latin typeface="Cambria Math"/>
                            <a:ea typeface="Cambria Math"/>
                          </a:rPr>
                          <m:t>(3)</m:t>
                        </m:r>
                      </m:num>
                      <m:den>
                        <m:r>
                          <a:rPr lang="de-DE" sz="1600" i="1" dirty="0">
                            <a:latin typeface="Cambria Math"/>
                            <a:ea typeface="Cambria Math"/>
                          </a:rPr>
                          <m:t>1+</m:t>
                        </m:r>
                        <m:r>
                          <a:rPr lang="de-DE" sz="1600" i="1" dirty="0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de-DE" sz="1600" i="1" dirty="0">
                            <a:latin typeface="Cambria Math"/>
                            <a:ea typeface="Cambria Math"/>
                          </a:rPr>
                          <m:t>(0)⋅</m:t>
                        </m:r>
                        <m:d>
                          <m:dPr>
                            <m:ctrlPr>
                              <a:rPr lang="de-DE" sz="1600" i="1" dirty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1600" i="1" dirty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600" i="1" dirty="0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de-DE" sz="1600" i="1" dirty="0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de-DE" sz="1600" i="1" dirty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endParaRPr lang="en-US" sz="1600" dirty="0">
                  <a:cs typeface="Times New Roman" panose="02020603050405020304" pitchFamily="18" charset="0"/>
                </a:endParaRPr>
              </a:p>
              <a:p>
                <a:pPr lvl="1"/>
                <a:endParaRPr lang="en-US" sz="1600" dirty="0" smtClean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 rotWithShape="1">
                <a:blip r:embed="rId3"/>
                <a:stretch>
                  <a:fillRect l="-213" t="-3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Simulation R</a:t>
            </a:r>
            <a:r>
              <a:rPr lang="en-US" dirty="0" smtClean="0"/>
              <a:t>esults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079" y="2276873"/>
            <a:ext cx="6960425" cy="392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5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/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r>
                  <a:rPr lang="en-US" sz="1600" dirty="0" smtClean="0"/>
                  <a:t>Mean reading time reduction using the proposed formula compared </a:t>
                </a:r>
                <a:r>
                  <a:rPr lang="en-US" sz="1600" dirty="0"/>
                  <a:t>to the </a:t>
                </a:r>
                <a:r>
                  <a:rPr lang="en-US" sz="1600" dirty="0" smtClean="0"/>
                  <a:t>conventional solution</a:t>
                </a:r>
              </a:p>
              <a:p>
                <a:r>
                  <a:rPr lang="en-US" sz="1600" dirty="0" smtClean="0">
                    <a:cs typeface="Times New Roman" panose="02020603050405020304" pitchFamily="18" charset="0"/>
                  </a:rPr>
                  <a:t>The same physical layer  properties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de-DE" sz="1600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16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de-DE" sz="1600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600" dirty="0"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1600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 smtClean="0"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1600" dirty="0" smtClean="0">
                    <a:cs typeface="Times New Roman" panose="02020603050405020304" pitchFamily="18" charset="0"/>
                  </a:rPr>
                  <a:t>Proposed frame length versus the conventional frame length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sz="1600" i="1" dirty="0">
                            <a:latin typeface="Cambria Math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1600" i="1" dirty="0">
                            <a:latin typeface="Cambria Math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1600" dirty="0" smtClean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 rotWithShape="1">
                <a:blip r:embed="rId3"/>
                <a:stretch>
                  <a:fillRect l="-213" t="-3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Simulation R</a:t>
            </a:r>
            <a:r>
              <a:rPr lang="en-US" dirty="0" smtClean="0"/>
              <a:t>esults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162685"/>
            <a:ext cx="7236296" cy="407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8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/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r>
                  <a:rPr lang="en-US" sz="1600" dirty="0" smtClean="0">
                    <a:cs typeface="Times New Roman" panose="02020603050405020304" pitchFamily="18" charset="0"/>
                  </a:rPr>
                  <a:t>A new time and multiple collision recovery aware FSA reading efficiency is proposed</a:t>
                </a:r>
              </a:p>
              <a:p>
                <a:pPr lvl="1"/>
                <a:r>
                  <a:rPr lang="en-US" sz="1600" dirty="0" smtClean="0">
                    <a:cs typeface="Times New Roman" panose="02020603050405020304" pitchFamily="18" charset="0"/>
                  </a:rPr>
                  <a:t>Differences in slots durations</a:t>
                </a:r>
              </a:p>
              <a:p>
                <a:pPr lvl="1"/>
                <a:r>
                  <a:rPr lang="en-US" sz="1600" dirty="0" smtClean="0">
                    <a:cs typeface="Times New Roman" panose="02020603050405020304" pitchFamily="18" charset="0"/>
                  </a:rPr>
                  <a:t>Differences between the collision recovery probabilities  </a:t>
                </a:r>
              </a:p>
              <a:p>
                <a:r>
                  <a:rPr lang="en-US" sz="1600" dirty="0" smtClean="0">
                    <a:cs typeface="Times New Roman" panose="02020603050405020304" pitchFamily="18" charset="0"/>
                  </a:rPr>
                  <a:t>A closed form solution is proposed for the FSA optimum frame length for the new system</a:t>
                </a:r>
              </a:p>
              <a:p>
                <a:r>
                  <a:rPr lang="en-US" sz="1600" dirty="0" smtClean="0">
                    <a:cs typeface="Times New Roman" panose="02020603050405020304" pitchFamily="18" charset="0"/>
                  </a:rPr>
                  <a:t>The closed form solution saves multidimensional look up tables (storage-time)</a:t>
                </a:r>
                <a:endParaRPr lang="en-US" sz="1600" dirty="0">
                  <a:cs typeface="Times New Roman" panose="02020603050405020304" pitchFamily="18" charset="0"/>
                </a:endParaRPr>
              </a:p>
              <a:p>
                <a:r>
                  <a:rPr lang="en-US" sz="1600" dirty="0" smtClean="0">
                    <a:cs typeface="Times New Roman" panose="02020603050405020304" pitchFamily="18" charset="0"/>
                  </a:rPr>
                  <a:t>The mean reduction in reading time compared to the conventional case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sz="1600" i="1" dirty="0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 i="1" dirty="0" smtClean="0">
                        <a:latin typeface="Cambria Math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600" i="1" dirty="0" smtClean="0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cs typeface="Times New Roman" panose="02020603050405020304" pitchFamily="18" charset="0"/>
                  </a:rPr>
                  <a:t> shows the gain of frame length adaptation (MAC-layer) using the same PHY-layer environment</a:t>
                </a:r>
              </a:p>
              <a:p>
                <a:r>
                  <a:rPr lang="en-US" sz="1600" dirty="0" smtClean="0">
                    <a:cs typeface="Times New Roman" panose="02020603050405020304" pitchFamily="18" charset="0"/>
                  </a:rPr>
                  <a:t>MAC-layer optimization is important to fully make use of the PHY-layer evolution </a:t>
                </a:r>
              </a:p>
              <a:p>
                <a:endParaRPr lang="en-US" sz="1600" dirty="0" smtClean="0">
                  <a:cs typeface="Times New Roman" panose="02020603050405020304" pitchFamily="18" charset="0"/>
                </a:endParaRPr>
              </a:p>
              <a:p>
                <a:endParaRPr lang="en-US" sz="1600" dirty="0" smtClean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 rotWithShape="1">
                <a:blip r:embed="rId3"/>
                <a:stretch>
                  <a:fillRect l="-213" t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29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288000" y="2796880"/>
            <a:ext cx="8568000" cy="704128"/>
          </a:xfrm>
        </p:spPr>
        <p:txBody>
          <a:bodyPr/>
          <a:lstStyle/>
          <a:p>
            <a:pPr marL="0" indent="0" algn="ctr">
              <a:buNone/>
            </a:pPr>
            <a:r>
              <a:rPr lang="en-GB" sz="32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Thanks for your kind attention!</a:t>
            </a:r>
          </a:p>
          <a:p>
            <a:pPr marL="0" indent="0" algn="ctr">
              <a:buNone/>
            </a:pPr>
            <a:endParaRPr lang="en-GB" sz="3200" dirty="0" smtClean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6948264" y="5733256"/>
            <a:ext cx="1652312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rgbClr val="001E64"/>
                </a:solidFill>
                <a:latin typeface="Calibri" panose="020F0502020204030204" pitchFamily="34" charset="0"/>
              </a:rPr>
              <a:t>Hazem A. Ahmed</a:t>
            </a:r>
            <a:endParaRPr lang="de-DE" sz="1600" dirty="0">
              <a:solidFill>
                <a:srgbClr val="001E64"/>
              </a:solidFill>
              <a:latin typeface="Calibri" panose="020F0502020204030204" pitchFamily="34" charset="0"/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797152"/>
            <a:ext cx="3363094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33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just"/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GB" sz="16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8" name="Textplatzhalter 5"/>
          <p:cNvSpPr txBox="1">
            <a:spLocks/>
          </p:cNvSpPr>
          <p:nvPr/>
        </p:nvSpPr>
        <p:spPr>
          <a:xfrm>
            <a:off x="108456" y="1052736"/>
            <a:ext cx="8568000" cy="513926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4pPr>
            <a:lvl5pPr marL="864000" indent="0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lang="en-US" sz="1800" kern="1200" baseline="0">
                <a:solidFill>
                  <a:srgbClr val="001E64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/>
              <a:t>System Model:</a:t>
            </a:r>
          </a:p>
          <a:p>
            <a:pPr lvl="1"/>
            <a:r>
              <a:rPr lang="en-US" sz="1600" b="0" dirty="0"/>
              <a:t>Single  RFID Reader.</a:t>
            </a:r>
          </a:p>
          <a:p>
            <a:pPr lvl="1"/>
            <a:r>
              <a:rPr lang="en-US" sz="1600" b="0" dirty="0"/>
              <a:t>Dense RFID network with unknown </a:t>
            </a:r>
            <a:endParaRPr lang="en-US" sz="1600" b="0" dirty="0" smtClean="0"/>
          </a:p>
          <a:p>
            <a:pPr marL="180975" lvl="1" indent="0">
              <a:buNone/>
            </a:pPr>
            <a:r>
              <a:rPr lang="en-US" sz="1600" b="0" dirty="0"/>
              <a:t> </a:t>
            </a:r>
            <a:r>
              <a:rPr lang="en-US" sz="1600" b="0" dirty="0" smtClean="0"/>
              <a:t>  number </a:t>
            </a:r>
            <a:r>
              <a:rPr lang="en-US" sz="1600" b="0" dirty="0"/>
              <a:t>of passive </a:t>
            </a:r>
            <a:r>
              <a:rPr lang="en-US" sz="1600" b="0" dirty="0" smtClean="0"/>
              <a:t>tags &gt;1000 tags.</a:t>
            </a:r>
            <a:endParaRPr lang="en-US" sz="1400" b="0" dirty="0"/>
          </a:p>
          <a:p>
            <a:pPr lvl="1"/>
            <a:r>
              <a:rPr lang="en-US" sz="1600" b="0" dirty="0"/>
              <a:t>Tags should be identified </a:t>
            </a:r>
            <a:r>
              <a:rPr lang="en-US" sz="1600" b="0" dirty="0" smtClean="0"/>
              <a:t>at </a:t>
            </a:r>
            <a:r>
              <a:rPr lang="en-US" sz="1600" b="0" dirty="0"/>
              <a:t>the </a:t>
            </a:r>
            <a:endParaRPr lang="en-US" sz="1600" b="0" dirty="0" smtClean="0"/>
          </a:p>
          <a:p>
            <a:pPr marL="180975" lvl="1" indent="0">
              <a:buNone/>
            </a:pPr>
            <a:r>
              <a:rPr lang="en-US" sz="1600" b="0" dirty="0"/>
              <a:t> </a:t>
            </a:r>
            <a:r>
              <a:rPr lang="en-US" sz="1600" b="0" dirty="0" smtClean="0"/>
              <a:t>   minimum possible time.</a:t>
            </a:r>
          </a:p>
          <a:p>
            <a:pPr lvl="1"/>
            <a:r>
              <a:rPr lang="en-US" sz="1600" b="0" dirty="0" smtClean="0"/>
              <a:t>Maximizing the reading efficiency.</a:t>
            </a:r>
            <a:endParaRPr lang="en-US" sz="1600" b="0" dirty="0"/>
          </a:p>
          <a:p>
            <a:pPr algn="just"/>
            <a:endParaRPr lang="en-US" sz="1600" b="0" dirty="0" smtClean="0"/>
          </a:p>
          <a:p>
            <a:endParaRPr lang="en-US" sz="1600" b="0" dirty="0" smtClean="0"/>
          </a:p>
          <a:p>
            <a:pPr marL="0" indent="0">
              <a:buFont typeface="Arial" pitchFamily="34" charset="0"/>
              <a:buNone/>
            </a:pPr>
            <a:endParaRPr lang="en-GB" sz="1600" b="0" dirty="0"/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5329" y="1172001"/>
            <a:ext cx="4974781" cy="305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feld 12"/>
          <p:cNvSpPr txBox="1"/>
          <p:nvPr/>
        </p:nvSpPr>
        <p:spPr>
          <a:xfrm>
            <a:off x="5292080" y="4330604"/>
            <a:ext cx="2523448" cy="2308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900" b="0" dirty="0">
                <a:latin typeface="Calibri" panose="020F0502020204030204" pitchFamily="34" charset="0"/>
              </a:rPr>
              <a:t>Taken from http://bin95.com/BarCode_RFID.htm </a:t>
            </a:r>
            <a:endParaRPr lang="en-US" sz="900" b="0" dirty="0" smtClean="0">
              <a:latin typeface="Calibri" panose="020F0502020204030204" pitchFamily="34" charset="0"/>
            </a:endParaRPr>
          </a:p>
        </p:txBody>
      </p:sp>
      <p:sp>
        <p:nvSpPr>
          <p:cNvPr id="11" name="Textfeld 9"/>
          <p:cNvSpPr txBox="1"/>
          <p:nvPr/>
        </p:nvSpPr>
        <p:spPr>
          <a:xfrm>
            <a:off x="920264" y="4725144"/>
            <a:ext cx="6036384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How can we maximize the reading efficiency? </a:t>
            </a:r>
            <a:endParaRPr lang="en-US" sz="1600" b="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14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653136"/>
            <a:ext cx="300320" cy="46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5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latin typeface="Calibri" panose="020F0502020204030204" pitchFamily="34" charset="0"/>
              </a:rPr>
              <a:t>Agenda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88000" y="1988840"/>
            <a:ext cx="8568000" cy="3916680"/>
          </a:xfrm>
        </p:spPr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 smtClean="0"/>
              <a:t>Conventional Frame Slotted ALOHA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 smtClean="0"/>
              <a:t>Proposed System Model</a:t>
            </a:r>
          </a:p>
          <a:p>
            <a:pPr marL="449263" lvl="1" indent="-268288">
              <a:lnSpc>
                <a:spcPct val="150000"/>
              </a:lnSpc>
            </a:pPr>
            <a:r>
              <a:rPr lang="en-US" dirty="0"/>
              <a:t>Time </a:t>
            </a:r>
            <a:r>
              <a:rPr lang="en-US" dirty="0" smtClean="0"/>
              <a:t>differences is slot durations</a:t>
            </a:r>
          </a:p>
          <a:p>
            <a:pPr marL="449263" lvl="1" indent="-268288">
              <a:lnSpc>
                <a:spcPct val="150000"/>
              </a:lnSpc>
            </a:pPr>
            <a:r>
              <a:rPr lang="en-US" dirty="0" smtClean="0"/>
              <a:t>Multiple </a:t>
            </a:r>
            <a:r>
              <a:rPr lang="en-US" dirty="0"/>
              <a:t>collision recovery </a:t>
            </a:r>
            <a:r>
              <a:rPr lang="en-US" dirty="0" smtClean="0"/>
              <a:t>coefficients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/>
              <a:t>Proposed closed form solution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 smtClean="0"/>
              <a:t>Simulation results and conclusions.</a:t>
            </a: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268288" indent="-268288">
              <a:lnSpc>
                <a:spcPct val="150000"/>
              </a:lnSpc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96843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/>
            </a:r>
            <a:br>
              <a:rPr lang="en-AU" dirty="0" smtClean="0"/>
            </a:br>
            <a:r>
              <a:rPr lang="en-US" dirty="0" smtClean="0"/>
              <a:t>Conventional </a:t>
            </a:r>
            <a:r>
              <a:rPr lang="en-US" dirty="0"/>
              <a:t>Framed Slotted ALOHA (FSA) </a:t>
            </a:r>
            <a:r>
              <a:rPr lang="en-US" dirty="0" smtClean="0"/>
              <a:t>System</a:t>
            </a:r>
            <a:r>
              <a:rPr lang="en-AU" dirty="0"/>
              <a:t/>
            </a:r>
            <a:br>
              <a:rPr lang="en-AU" dirty="0"/>
            </a:b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platzhalter 5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107504" y="3429000"/>
                <a:ext cx="4392488" cy="2448272"/>
              </a:xfrm>
            </p:spPr>
            <p:txBody>
              <a:bodyPr/>
              <a:lstStyle/>
              <a:p>
                <a:r>
                  <a:rPr lang="en-US" sz="1600" dirty="0" smtClean="0"/>
                  <a:t>Reading efficiency of conventional system:</a:t>
                </a:r>
              </a:p>
              <a:p>
                <a:pPr marL="0" indent="0">
                  <a:buNone/>
                </a:pPr>
                <a:r>
                  <a:rPr lang="en-US" sz="1600" dirty="0">
                    <a:ea typeface="Cambria Math"/>
                  </a:rPr>
                  <a:t>      				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ea typeface="Cambria Math"/>
                      </a:rPr>
                      <m:t>𝜂</m:t>
                    </m:r>
                    <m:r>
                      <a:rPr lang="de-DE" sz="160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de-DE" sz="16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16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de-DE" sz="1600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16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de-DE" sz="1600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de-DE" sz="1600" i="1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de-DE" sz="16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de-DE" sz="1600" i="1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de-DE" sz="1600" i="1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de-DE" sz="16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/>
                                <a:ea typeface="Cambria Math"/>
                              </a:rPr>
                              <m:t>𝐸</m:t>
                            </m:r>
                          </m:sub>
                        </m:sSub>
                      </m:den>
                    </m:f>
                    <m:r>
                      <a:rPr lang="de-DE" sz="16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de-DE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de-DE" sz="1600" i="1">
                            <a:latin typeface="Cambria Math"/>
                            <a:ea typeface="Cambria Math"/>
                          </a:rPr>
                          <m:t>𝑠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Where: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de-DE" sz="1400" i="1">
                            <a:latin typeface="Cambria Math"/>
                            <a:ea typeface="Cambria Math"/>
                          </a:rPr>
                          <m:t>𝑠</m:t>
                        </m:r>
                      </m:sub>
                    </m:sSub>
                    <m:r>
                      <a:rPr lang="de-DE" sz="14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de-DE" sz="1400" i="1">
                        <a:latin typeface="Cambria Math"/>
                        <a:ea typeface="Cambria Math"/>
                      </a:rPr>
                      <m:t>𝑃</m:t>
                    </m:r>
                    <m:r>
                      <a:rPr lang="de-DE" sz="1400" i="1">
                        <a:latin typeface="Cambria Math"/>
                        <a:ea typeface="Cambria Math"/>
                      </a:rPr>
                      <m:t>(1)</m:t>
                    </m:r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de-DE" sz="1400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</m:sub>
                    </m:sSub>
                    <m:r>
                      <a:rPr lang="de-DE" sz="14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de-DE" sz="1400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de-DE" sz="1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sz="1400" i="1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de-DE" sz="1400" i="1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de-DE" sz="14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de-DE" sz="1400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de-DE" sz="1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sz="1400" i="1"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de-DE" sz="1400" i="1">
                        <a:latin typeface="Cambria Math"/>
                        <a:ea typeface="Cambria Math"/>
                      </a:rPr>
                      <m:t>, </m:t>
                    </m:r>
                    <m:r>
                      <a:rPr lang="de-DE" sz="1400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de-DE" sz="1400" i="1">
                        <a:latin typeface="Cambria Math"/>
                        <a:ea typeface="Cambria Math"/>
                      </a:rPr>
                      <m:t>≥2</m:t>
                    </m:r>
                  </m:oMath>
                </a14:m>
                <a:endParaRPr lang="en-US" sz="1400" dirty="0"/>
              </a:p>
              <a:p>
                <a:pPr marL="0" indent="0">
                  <a:buNone/>
                </a:pPr>
                <a:endParaRPr lang="en-GB" sz="1600" dirty="0"/>
              </a:p>
              <a:p>
                <a:pPr marL="0" indent="0">
                  <a:buNone/>
                </a:pPr>
                <a:endParaRPr lang="en-GB" sz="1600" dirty="0"/>
              </a:p>
            </p:txBody>
          </p:sp>
        </mc:Choice>
        <mc:Fallback xmlns="">
          <p:sp>
            <p:nvSpPr>
              <p:cNvPr id="31" name="Text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107504" y="3429000"/>
                <a:ext cx="4392488" cy="2448272"/>
              </a:xfrm>
              <a:blipFill rotWithShape="1">
                <a:blip r:embed="rId3"/>
                <a:stretch>
                  <a:fillRect l="-556" t="-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pieren 3"/>
          <p:cNvGrpSpPr/>
          <p:nvPr/>
        </p:nvGrpSpPr>
        <p:grpSpPr>
          <a:xfrm>
            <a:off x="1340880" y="1000108"/>
            <a:ext cx="6255456" cy="1771974"/>
            <a:chOff x="1214414" y="1000108"/>
            <a:chExt cx="6887118" cy="2148788"/>
          </a:xfrm>
        </p:grpSpPr>
        <p:sp>
          <p:nvSpPr>
            <p:cNvPr id="32" name="Rechteck 1"/>
            <p:cNvSpPr/>
            <p:nvPr/>
          </p:nvSpPr>
          <p:spPr>
            <a:xfrm>
              <a:off x="1214414" y="1519748"/>
              <a:ext cx="1263324" cy="39708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800" b="0" dirty="0" smtClean="0">
                  <a:solidFill>
                    <a:srgbClr val="001E64"/>
                  </a:solidFill>
                  <a:latin typeface="Calibri" panose="020F0502020204030204" pitchFamily="34" charset="0"/>
                  <a:cs typeface="Arial" pitchFamily="34" charset="0"/>
                </a:rPr>
                <a:t>Frame</a:t>
              </a:r>
              <a:r>
                <a:rPr lang="de-DE" sz="1800" b="0" baseline="-25000" dirty="0" smtClean="0">
                  <a:solidFill>
                    <a:srgbClr val="001E64"/>
                  </a:solidFill>
                  <a:latin typeface="Calibri" panose="020F0502020204030204" pitchFamily="34" charset="0"/>
                  <a:cs typeface="Arial" pitchFamily="34" charset="0"/>
                </a:rPr>
                <a:t>1</a:t>
              </a:r>
              <a:endParaRPr lang="en-US" sz="1800" b="0" baseline="-25000" dirty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endParaRPr>
            </a:p>
          </p:txBody>
        </p:sp>
        <p:sp>
          <p:nvSpPr>
            <p:cNvPr id="33" name="Rechteck 13"/>
            <p:cNvSpPr/>
            <p:nvPr/>
          </p:nvSpPr>
          <p:spPr>
            <a:xfrm>
              <a:off x="2872527" y="1519749"/>
              <a:ext cx="1816029" cy="3970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800" b="0" dirty="0" smtClean="0">
                  <a:solidFill>
                    <a:srgbClr val="001E64"/>
                  </a:solidFill>
                  <a:latin typeface="Calibri" panose="020F0502020204030204" pitchFamily="34" charset="0"/>
                  <a:cs typeface="Arial" pitchFamily="34" charset="0"/>
                </a:rPr>
                <a:t>Frame</a:t>
              </a:r>
              <a:r>
                <a:rPr lang="de-DE" sz="1800" b="0" baseline="-25000" dirty="0" smtClean="0">
                  <a:solidFill>
                    <a:srgbClr val="001E64"/>
                  </a:solidFill>
                  <a:latin typeface="Calibri" panose="020F0502020204030204" pitchFamily="34" charset="0"/>
                  <a:cs typeface="Arial" pitchFamily="34" charset="0"/>
                </a:rPr>
                <a:t>2</a:t>
              </a:r>
              <a:endParaRPr lang="en-US" sz="1800" b="0" baseline="-25000" dirty="0" smtClean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endParaRPr>
            </a:p>
          </p:txBody>
        </p:sp>
        <p:sp>
          <p:nvSpPr>
            <p:cNvPr id="34" name="Rechteck 14"/>
            <p:cNvSpPr/>
            <p:nvPr/>
          </p:nvSpPr>
          <p:spPr>
            <a:xfrm>
              <a:off x="5951882" y="1519749"/>
              <a:ext cx="1263324" cy="3970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800" b="0" dirty="0" smtClean="0">
                  <a:solidFill>
                    <a:srgbClr val="001E64"/>
                  </a:solidFill>
                  <a:latin typeface="Calibri" panose="020F0502020204030204" pitchFamily="34" charset="0"/>
                  <a:cs typeface="Arial" pitchFamily="34" charset="0"/>
                </a:rPr>
                <a:t>Frame</a:t>
              </a:r>
              <a:r>
                <a:rPr lang="de-DE" sz="1800" b="0" baseline="-25000" dirty="0" smtClean="0">
                  <a:solidFill>
                    <a:srgbClr val="001E64"/>
                  </a:solidFill>
                  <a:latin typeface="Calibri" panose="020F0502020204030204" pitchFamily="34" charset="0"/>
                  <a:cs typeface="Arial" pitchFamily="34" charset="0"/>
                </a:rPr>
                <a:t>i</a:t>
              </a:r>
              <a:endParaRPr lang="en-US" sz="1800" b="0" baseline="-25000" dirty="0" smtClean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endParaRPr>
            </a:p>
          </p:txBody>
        </p:sp>
        <p:cxnSp>
          <p:nvCxnSpPr>
            <p:cNvPr id="35" name="Gerade Verbindung 6"/>
            <p:cNvCxnSpPr/>
            <p:nvPr/>
          </p:nvCxnSpPr>
          <p:spPr>
            <a:xfrm>
              <a:off x="4925430" y="1669695"/>
              <a:ext cx="86853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8"/>
            <p:cNvCxnSpPr/>
            <p:nvPr/>
          </p:nvCxnSpPr>
          <p:spPr>
            <a:xfrm>
              <a:off x="1214414" y="1444776"/>
              <a:ext cx="60007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9"/>
            <p:cNvSpPr txBox="1"/>
            <p:nvPr/>
          </p:nvSpPr>
          <p:spPr>
            <a:xfrm>
              <a:off x="2843808" y="1000108"/>
              <a:ext cx="2118057" cy="4478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b="0" dirty="0" smtClean="0">
                  <a:solidFill>
                    <a:srgbClr val="001E64"/>
                  </a:solidFill>
                  <a:latin typeface="Calibri" panose="020F0502020204030204" pitchFamily="34" charset="0"/>
                </a:rPr>
                <a:t>Total </a:t>
              </a:r>
              <a:r>
                <a:rPr lang="en-US" sz="1800" b="0" dirty="0" smtClean="0">
                  <a:solidFill>
                    <a:srgbClr val="001E64"/>
                  </a:solidFill>
                  <a:latin typeface="Calibri" panose="020F0502020204030204" pitchFamily="34" charset="0"/>
                </a:rPr>
                <a:t>Reading </a:t>
              </a:r>
              <a:r>
                <a:rPr lang="de-DE" sz="1800" b="0" dirty="0" smtClean="0">
                  <a:solidFill>
                    <a:srgbClr val="001E64"/>
                  </a:solidFill>
                  <a:latin typeface="Calibri" panose="020F0502020204030204" pitchFamily="34" charset="0"/>
                </a:rPr>
                <a:t>time</a:t>
              </a:r>
              <a:endParaRPr lang="en-US" sz="1800" b="0" dirty="0">
                <a:solidFill>
                  <a:srgbClr val="001E64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Rechteck 19"/>
            <p:cNvSpPr/>
            <p:nvPr/>
          </p:nvSpPr>
          <p:spPr>
            <a:xfrm>
              <a:off x="2161907" y="2356589"/>
              <a:ext cx="1890265" cy="2998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Gerade Verbindung 16"/>
            <p:cNvCxnSpPr/>
            <p:nvPr/>
          </p:nvCxnSpPr>
          <p:spPr>
            <a:xfrm>
              <a:off x="2477738" y="1906751"/>
              <a:ext cx="1574434" cy="449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18"/>
            <p:cNvCxnSpPr/>
            <p:nvPr/>
          </p:nvCxnSpPr>
          <p:spPr>
            <a:xfrm>
              <a:off x="1214414" y="1906751"/>
              <a:ext cx="947493" cy="449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hteck 20"/>
            <p:cNvSpPr/>
            <p:nvPr/>
          </p:nvSpPr>
          <p:spPr>
            <a:xfrm>
              <a:off x="2161907" y="2356589"/>
              <a:ext cx="315831" cy="29989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</a:p>
          </p:txBody>
        </p:sp>
        <p:sp>
          <p:nvSpPr>
            <p:cNvPr id="42" name="Rechteck 25"/>
            <p:cNvSpPr/>
            <p:nvPr/>
          </p:nvSpPr>
          <p:spPr>
            <a:xfrm>
              <a:off x="2477738" y="2356589"/>
              <a:ext cx="315831" cy="2998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C</a:t>
              </a:r>
            </a:p>
          </p:txBody>
        </p:sp>
        <p:sp>
          <p:nvSpPr>
            <p:cNvPr id="43" name="Rechteck 26"/>
            <p:cNvSpPr/>
            <p:nvPr/>
          </p:nvSpPr>
          <p:spPr>
            <a:xfrm>
              <a:off x="2793570" y="2356589"/>
              <a:ext cx="315831" cy="2998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44" name="Rechteck 27"/>
            <p:cNvSpPr/>
            <p:nvPr/>
          </p:nvSpPr>
          <p:spPr>
            <a:xfrm>
              <a:off x="3662106" y="2358962"/>
              <a:ext cx="394789" cy="2998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C</a:t>
              </a:r>
            </a:p>
          </p:txBody>
        </p:sp>
        <p:cxnSp>
          <p:nvCxnSpPr>
            <p:cNvPr id="61" name="Gerade Verbindung mit Pfeil 8"/>
            <p:cNvCxnSpPr/>
            <p:nvPr/>
          </p:nvCxnSpPr>
          <p:spPr>
            <a:xfrm>
              <a:off x="2143107" y="2984982"/>
              <a:ext cx="1928826" cy="158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2857488" y="2606700"/>
                  <a:ext cx="402673" cy="447871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0" i="1" dirty="0" smtClean="0"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en-GB" sz="1800" b="0" dirty="0" smtClean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488" y="2606700"/>
                  <a:ext cx="402673" cy="44787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TextBox 80"/>
            <p:cNvSpPr txBox="1"/>
            <p:nvPr/>
          </p:nvSpPr>
          <p:spPr>
            <a:xfrm>
              <a:off x="5786446" y="2071678"/>
              <a:ext cx="231508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 smtClean="0">
                  <a:solidFill>
                    <a:srgbClr val="001E64"/>
                  </a:solidFill>
                  <a:latin typeface="Calibri" panose="020F0502020204030204" pitchFamily="34" charset="0"/>
                </a:rPr>
                <a:t>Where:</a:t>
              </a:r>
            </a:p>
            <a:p>
              <a:r>
                <a:rPr lang="de-DE" sz="1600" b="0" dirty="0" smtClean="0">
                  <a:solidFill>
                    <a:srgbClr val="001E64"/>
                  </a:solidFill>
                  <a:latin typeface="Calibri" panose="020F0502020204030204" pitchFamily="34" charset="0"/>
                </a:rPr>
                <a:t>- Collided Slot</a:t>
              </a:r>
            </a:p>
            <a:p>
              <a:r>
                <a:rPr lang="de-DE" sz="1600" b="0" dirty="0" smtClean="0">
                  <a:solidFill>
                    <a:srgbClr val="001E64"/>
                  </a:solidFill>
                  <a:latin typeface="Calibri" panose="020F0502020204030204" pitchFamily="34" charset="0"/>
                </a:rPr>
                <a:t>- Successful Slot</a:t>
              </a:r>
            </a:p>
            <a:p>
              <a:r>
                <a:rPr lang="de-DE" sz="1600" b="0" dirty="0" smtClean="0">
                  <a:solidFill>
                    <a:srgbClr val="001E64"/>
                  </a:solidFill>
                  <a:latin typeface="Calibri" panose="020F0502020204030204" pitchFamily="34" charset="0"/>
                </a:rPr>
                <a:t>- Empty Slot</a:t>
              </a:r>
              <a:endParaRPr lang="en-CA" sz="1600" b="0" dirty="0" smtClean="0">
                <a:solidFill>
                  <a:srgbClr val="001E64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2" name="Rechteck 22"/>
            <p:cNvSpPr/>
            <p:nvPr/>
          </p:nvSpPr>
          <p:spPr>
            <a:xfrm>
              <a:off x="7298614" y="2429808"/>
              <a:ext cx="144016" cy="17159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hteck 34"/>
            <p:cNvSpPr/>
            <p:nvPr/>
          </p:nvSpPr>
          <p:spPr>
            <a:xfrm>
              <a:off x="7298614" y="2661718"/>
              <a:ext cx="144016" cy="17159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hteck 35"/>
            <p:cNvSpPr/>
            <p:nvPr/>
          </p:nvSpPr>
          <p:spPr>
            <a:xfrm>
              <a:off x="7306565" y="2905341"/>
              <a:ext cx="144016" cy="1715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4211960" y="3140968"/>
            <a:ext cx="4760479" cy="3024337"/>
            <a:chOff x="4476139" y="3391353"/>
            <a:chExt cx="4568308" cy="2845959"/>
          </a:xfrm>
        </p:grpSpPr>
        <p:pic>
          <p:nvPicPr>
            <p:cNvPr id="27" name="Grafik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6139" y="3391353"/>
              <a:ext cx="4568308" cy="2845959"/>
            </a:xfrm>
            <a:prstGeom prst="rect">
              <a:avLst/>
            </a:prstGeom>
          </p:spPr>
        </p:pic>
        <p:cxnSp>
          <p:nvCxnSpPr>
            <p:cNvPr id="28" name="Gerade Verbindung mit Pfeil 27"/>
            <p:cNvCxnSpPr/>
            <p:nvPr/>
          </p:nvCxnSpPr>
          <p:spPr>
            <a:xfrm flipH="1">
              <a:off x="5836340" y="4293666"/>
              <a:ext cx="360040" cy="3272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/>
                <p:cNvSpPr txBox="1"/>
                <p:nvPr/>
              </p:nvSpPr>
              <p:spPr>
                <a:xfrm>
                  <a:off x="6093607" y="4092082"/>
                  <a:ext cx="815351" cy="369332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𝐿</m:t>
                        </m:r>
                        <m:r>
                          <a:rPr lang="de-DE" sz="1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de-DE" sz="1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sz="1800" b="0" dirty="0" smtClean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feld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607" y="4092082"/>
                  <a:ext cx="81535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5628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Proposed 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platzhalter 6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288000" y="1098048"/>
                <a:ext cx="8568000" cy="5139264"/>
              </a:xfrm>
            </p:spPr>
            <p:txBody>
              <a:bodyPr/>
              <a:lstStyle/>
              <a:p>
                <a:r>
                  <a:rPr lang="en-US" sz="1600" dirty="0" smtClean="0"/>
                  <a:t>Practical systems</a:t>
                </a:r>
              </a:p>
              <a:p>
                <a:pPr lvl="1"/>
                <a:r>
                  <a:rPr lang="en-US" sz="1600" dirty="0" smtClean="0"/>
                  <a:t>Systems with different slots durations:</a:t>
                </a:r>
                <a:endParaRPr lang="en-US" sz="1600" dirty="0"/>
              </a:p>
              <a:p>
                <a:pPr lvl="2"/>
                <a:r>
                  <a:rPr lang="en-US" sz="1600" dirty="0" smtClean="0"/>
                  <a:t>Reading efficiency:  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de-DE" sz="1600" b="0" i="1" smtClean="0">
                            <a:latin typeface="Cambria Math"/>
                            <a:ea typeface="Cambria Math"/>
                          </a:rPr>
                          <m:t>𝑇𝐴</m:t>
                        </m:r>
                      </m:sub>
                    </m:sSub>
                    <m:r>
                      <a:rPr lang="de-DE" sz="160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de-DE" sz="16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16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de-DE" sz="1600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de-DE" sz="1600" i="1" smtClean="0">
                            <a:latin typeface="Cambria Math"/>
                            <a:ea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de-DE" sz="160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16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de-DE" sz="1600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de-DE" sz="1600" i="1">
                            <a:latin typeface="Cambria Math"/>
                            <a:ea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de-DE" sz="16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de-DE" sz="1600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de-DE" sz="1600" i="1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de-DE" sz="16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de-DE" sz="1600" i="1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de-DE" sz="1600" i="1">
                            <a:latin typeface="Cambria Math"/>
                            <a:ea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de-DE" sz="16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de-DE" sz="1600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de-DE" sz="1600" i="1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de-DE" sz="16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/>
                                <a:ea typeface="Cambria Math"/>
                              </a:rPr>
                              <m:t>𝐸</m:t>
                            </m:r>
                          </m:sub>
                        </m:sSub>
                        <m:r>
                          <a:rPr lang="de-DE" sz="1600" i="1">
                            <a:latin typeface="Cambria Math"/>
                            <a:ea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de-DE" sz="16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/>
                                <a:ea typeface="Cambria Math"/>
                              </a:rPr>
                              <m:t>𝐸</m:t>
                            </m:r>
                          </m:sub>
                        </m:sSub>
                      </m:den>
                    </m:f>
                    <m:r>
                      <a:rPr lang="de-DE" sz="16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de-DE" sz="16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16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de-DE" sz="1600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de-DE" sz="1600" i="1" dirty="0">
                            <a:latin typeface="Cambria Math"/>
                            <a:ea typeface="Cambria Math"/>
                          </a:rPr>
                          <m:t>1+</m:t>
                        </m:r>
                        <m:sSub>
                          <m:sSubPr>
                            <m:ctrlPr>
                              <a:rPr lang="de-DE" sz="160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b="0" i="1" dirty="0" smtClean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de-DE" sz="1600" b="0" i="1" dirty="0" smtClean="0">
                                <a:latin typeface="Cambria Math"/>
                                <a:ea typeface="Cambria Math"/>
                              </a:rPr>
                              <m:t>𝐸</m:t>
                            </m:r>
                          </m:sub>
                        </m:sSub>
                        <m:r>
                          <a:rPr lang="de-DE" sz="1600" i="1" dirty="0">
                            <a:latin typeface="Cambria Math"/>
                            <a:ea typeface="Cambria Math"/>
                          </a:rPr>
                          <m:t>⋅</m:t>
                        </m:r>
                        <m:d>
                          <m:dPr>
                            <m:ctrlPr>
                              <a:rPr lang="de-DE" sz="1600" i="1" dirty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1600" i="1" dirty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600" i="1" dirty="0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de-DE" sz="1600" i="1" dirty="0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de-DE" sz="1600" i="1" dirty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1600" dirty="0" smtClean="0"/>
                  <a:t>								     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de-DE" sz="14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 smtClean="0"/>
                  <a:t> is the slot duration constant,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5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sz="1500" i="1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de-DE" sz="15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de-DE" sz="15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de-DE" sz="15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15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5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de-DE" sz="1500" b="0" i="1" smtClean="0">
                                <a:latin typeface="Cambria Math"/>
                                <a:ea typeface="Cambria Math"/>
                              </a:rPr>
                              <m:t>𝐸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15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5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de-DE" sz="1500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en-US" sz="1500" dirty="0" smtClean="0"/>
              </a:p>
              <a:p>
                <a:pPr lvl="1"/>
                <a:endParaRPr lang="en-US" sz="1600" dirty="0" smtClean="0"/>
              </a:p>
              <a:p>
                <a:pPr lvl="1"/>
                <a:r>
                  <a:rPr lang="en-US" sz="1600" dirty="0" smtClean="0"/>
                  <a:t>Systems have a collision recovery capability:</a:t>
                </a:r>
              </a:p>
              <a:p>
                <a:pPr lvl="2"/>
                <a:r>
                  <a:rPr lang="en-US" sz="1600" dirty="0" smtClean="0"/>
                  <a:t>Reading </a:t>
                </a:r>
                <a:r>
                  <a:rPr lang="en-US" sz="1600" dirty="0"/>
                  <a:t>efficiency:   </a:t>
                </a:r>
              </a:p>
              <a:p>
                <a:pPr marL="0" indent="0">
                  <a:buNone/>
                </a:pPr>
                <a:r>
                  <a:rPr lang="en-US" sz="1600" dirty="0" smtClean="0">
                    <a:ea typeface="Cambria Math"/>
                  </a:rPr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de-DE" sz="1600" b="0" i="1" smtClean="0">
                            <a:latin typeface="Cambria Math"/>
                            <a:ea typeface="Cambria Math"/>
                          </a:rPr>
                          <m:t>𝐶𝑅</m:t>
                        </m:r>
                      </m:sub>
                    </m:sSub>
                    <m:r>
                      <a:rPr lang="de-DE" sz="16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de-DE" sz="1600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de-DE" sz="16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  <m:r>
                      <a:rPr lang="de-DE" sz="1600" b="0" i="1" smtClean="0">
                        <a:latin typeface="Cambria Math"/>
                        <a:ea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de-DE" sz="1600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6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de-DE" sz="1600" b="0" i="1" smtClean="0">
                            <a:latin typeface="Cambria Math"/>
                            <a:ea typeface="Cambria Math"/>
                          </a:rPr>
                          <m:t>=2</m:t>
                        </m:r>
                      </m:sub>
                      <m:sup>
                        <m:r>
                          <a:rPr lang="de-DE" sz="16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de-DE" sz="16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de-DE" sz="1600" b="0" i="1" smtClean="0"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a:rPr lang="de-DE" sz="1600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de-DE" sz="16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de-DE" sz="16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de-DE" sz="16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dirty="0" smtClean="0"/>
                  <a:t>    </a:t>
                </a:r>
                <a:endParaRPr lang="en-US" sz="1600" dirty="0"/>
              </a:p>
              <a:p>
                <a:pPr marL="0" indent="0">
                  <a:buNone/>
                </a:pPr>
                <a:r>
                  <a:rPr lang="en-US" sz="1400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de-DE" sz="14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/>
                  <a:t> is the collision recovery probability of </a:t>
                </a:r>
                <a:r>
                  <a:rPr lang="en-US" sz="1400" i="1" dirty="0" err="1">
                    <a:latin typeface="+mn-lt"/>
                  </a:rPr>
                  <a:t>i</a:t>
                </a:r>
                <a:r>
                  <a:rPr lang="en-US" sz="1400" dirty="0" smtClean="0"/>
                  <a:t> collided tags.  </a:t>
                </a:r>
              </a:p>
              <a:p>
                <a:endParaRPr lang="en-US" sz="1600" dirty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endParaRPr lang="en-US" sz="1600" dirty="0" smtClean="0"/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endParaRPr lang="en-US" sz="1600" dirty="0" smtClean="0"/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dirty="0" smtClean="0"/>
                  <a:t>                                                                                             </a:t>
                </a:r>
              </a:p>
            </p:txBody>
          </p:sp>
        </mc:Choice>
        <mc:Fallback xmlns="">
          <p:sp>
            <p:nvSpPr>
              <p:cNvPr id="26" name="Textplatzhalt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288000" y="1098048"/>
                <a:ext cx="8568000" cy="5139264"/>
              </a:xfrm>
              <a:blipFill rotWithShape="1">
                <a:blip r:embed="rId3"/>
                <a:stretch>
                  <a:fillRect l="-213" t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/>
          <p:cNvGrpSpPr/>
          <p:nvPr/>
        </p:nvGrpSpPr>
        <p:grpSpPr>
          <a:xfrm>
            <a:off x="5364088" y="1340768"/>
            <a:ext cx="3600400" cy="360040"/>
            <a:chOff x="4572000" y="3068960"/>
            <a:chExt cx="3600400" cy="360040"/>
          </a:xfrm>
        </p:grpSpPr>
        <p:sp>
          <p:nvSpPr>
            <p:cNvPr id="37" name="Rectangle 36"/>
            <p:cNvSpPr/>
            <p:nvPr/>
          </p:nvSpPr>
          <p:spPr>
            <a:xfrm>
              <a:off x="4572000" y="3068960"/>
              <a:ext cx="648072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220072" y="3068960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C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868144" y="3068960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228184" y="3068960"/>
              <a:ext cx="576064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804248" y="3068960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C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452320" y="3068960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812360" y="3068960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300192" y="4081640"/>
            <a:ext cx="2520280" cy="360040"/>
            <a:chOff x="5004048" y="1484784"/>
            <a:chExt cx="2520280" cy="360040"/>
          </a:xfrm>
        </p:grpSpPr>
        <p:sp>
          <p:nvSpPr>
            <p:cNvPr id="45" name="Rectangle 44"/>
            <p:cNvSpPr/>
            <p:nvPr/>
          </p:nvSpPr>
          <p:spPr>
            <a:xfrm>
              <a:off x="500404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36408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72412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08416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44420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80424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16428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11" name="Gerade Verbindung mit Pfeil 10"/>
          <p:cNvCxnSpPr/>
          <p:nvPr/>
        </p:nvCxnSpPr>
        <p:spPr>
          <a:xfrm>
            <a:off x="6046834" y="1988840"/>
            <a:ext cx="6133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>
            <a:off x="5364088" y="1988840"/>
            <a:ext cx="68274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>
            <a:off x="6660232" y="1988840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6702980" y="1716496"/>
                <a:ext cx="306699" cy="30777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/>
                        </a:rPr>
                        <m:t>𝑡</m:t>
                      </m:r>
                      <m:r>
                        <a:rPr lang="de-DE" sz="1400" b="0" i="1" baseline="-25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en-US" sz="1400" b="0" i="1" baseline="-25000" dirty="0" smtClean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980" y="1716496"/>
                <a:ext cx="306699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6176979" y="1715354"/>
                <a:ext cx="306699" cy="30777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/>
                        </a:rPr>
                        <m:t>𝑡</m:t>
                      </m:r>
                      <m:r>
                        <a:rPr lang="en-US" sz="1400" b="0" i="1" baseline="-25000" dirty="0" err="1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sz="1400" b="0" i="1" baseline="-25000" dirty="0" smtClean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979" y="1715354"/>
                <a:ext cx="306699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5580112" y="1715438"/>
                <a:ext cx="306699" cy="30777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/>
                        </a:rPr>
                        <m:t>𝑡</m:t>
                      </m:r>
                      <m:r>
                        <a:rPr lang="en-US" sz="1400" b="0" i="1" baseline="-25000" dirty="0" err="1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sz="1400" b="0" i="1" baseline="-25000" dirty="0" smtClean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1715438"/>
                <a:ext cx="306699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9"/>
          <p:cNvGrpSpPr/>
          <p:nvPr/>
        </p:nvGrpSpPr>
        <p:grpSpPr>
          <a:xfrm>
            <a:off x="6300192" y="3284984"/>
            <a:ext cx="2520280" cy="360040"/>
            <a:chOff x="5004048" y="1484784"/>
            <a:chExt cx="2520280" cy="360040"/>
          </a:xfrm>
        </p:grpSpPr>
        <p:sp>
          <p:nvSpPr>
            <p:cNvPr id="59" name="Rectangle 4"/>
            <p:cNvSpPr/>
            <p:nvPr/>
          </p:nvSpPr>
          <p:spPr>
            <a:xfrm>
              <a:off x="500404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0" name="Rectangle 29"/>
            <p:cNvSpPr/>
            <p:nvPr/>
          </p:nvSpPr>
          <p:spPr>
            <a:xfrm>
              <a:off x="5364088" y="1484784"/>
              <a:ext cx="360040" cy="3600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C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1" name="Rectangle 30"/>
            <p:cNvSpPr/>
            <p:nvPr/>
          </p:nvSpPr>
          <p:spPr>
            <a:xfrm>
              <a:off x="572412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2" name="Rectangle 31"/>
            <p:cNvSpPr/>
            <p:nvPr/>
          </p:nvSpPr>
          <p:spPr>
            <a:xfrm>
              <a:off x="608416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3" name="Rectangle 32"/>
            <p:cNvSpPr/>
            <p:nvPr/>
          </p:nvSpPr>
          <p:spPr>
            <a:xfrm>
              <a:off x="6444208" y="1484784"/>
              <a:ext cx="360040" cy="3600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C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4" name="Rectangle 33"/>
            <p:cNvSpPr/>
            <p:nvPr/>
          </p:nvSpPr>
          <p:spPr>
            <a:xfrm>
              <a:off x="680424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5" name="Rectangle 34"/>
            <p:cNvSpPr/>
            <p:nvPr/>
          </p:nvSpPr>
          <p:spPr>
            <a:xfrm>
              <a:off x="716428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66" name="Down Arrow 1"/>
          <p:cNvSpPr/>
          <p:nvPr/>
        </p:nvSpPr>
        <p:spPr>
          <a:xfrm>
            <a:off x="6768151" y="3728812"/>
            <a:ext cx="151995" cy="276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Down Arrow 1"/>
          <p:cNvSpPr/>
          <p:nvPr/>
        </p:nvSpPr>
        <p:spPr>
          <a:xfrm>
            <a:off x="7876389" y="3710318"/>
            <a:ext cx="151995" cy="276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579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Proposed System Model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platzhalter 6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288000" y="1098048"/>
                <a:ext cx="8568000" cy="5139264"/>
              </a:xfrm>
            </p:spPr>
            <p:txBody>
              <a:bodyPr/>
              <a:lstStyle/>
              <a:p>
                <a:r>
                  <a:rPr lang="en-US" sz="1600" dirty="0" smtClean="0"/>
                  <a:t>Time </a:t>
                </a:r>
                <a:r>
                  <a:rPr lang="en-US" sz="1600" dirty="0"/>
                  <a:t>and </a:t>
                </a:r>
                <a:r>
                  <a:rPr lang="en-US" sz="1600" dirty="0" smtClean="0"/>
                  <a:t>collision recovery aware system:</a:t>
                </a:r>
              </a:p>
              <a:p>
                <a:pPr lvl="1"/>
                <a:r>
                  <a:rPr lang="en-US" sz="1600" dirty="0" smtClean="0"/>
                  <a:t>Reading </a:t>
                </a:r>
                <a:r>
                  <a:rPr lang="en-US" sz="1600" dirty="0"/>
                  <a:t>efficiency:  </a:t>
                </a:r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dirty="0" smtClean="0">
                    <a:ea typeface="Cambria Math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de-DE" sz="1600" i="1">
                            <a:latin typeface="Cambria Math"/>
                            <a:ea typeface="Cambria Math"/>
                          </a:rPr>
                          <m:t>𝑇𝐴</m:t>
                        </m:r>
                        <m:r>
                          <a:rPr lang="de-DE" sz="1600" b="0" i="1" smtClean="0">
                            <a:latin typeface="Cambria Math"/>
                            <a:ea typeface="Cambria Math"/>
                          </a:rPr>
                          <m:t>𝑀𝐶𝑅</m:t>
                        </m:r>
                      </m:sub>
                    </m:sSub>
                    <m:r>
                      <a:rPr lang="de-DE" sz="160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de-DE" sz="16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de-DE" sz="1600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de-DE" sz="16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sz="16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</m:d>
                        <m:r>
                          <a:rPr lang="de-DE" sz="16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de-DE" sz="1600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DE" sz="16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de-DE" sz="1600" b="0" i="1" smtClean="0">
                                <a:latin typeface="Cambria Math"/>
                                <a:ea typeface="Cambria Math"/>
                              </a:rPr>
                              <m:t>=2</m:t>
                            </m:r>
                          </m:sub>
                          <m:sup>
                            <m:r>
                              <a:rPr lang="de-DE" sz="16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de-DE" sz="16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600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de-DE" sz="16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sz="1600" i="1">
                                <a:latin typeface="Cambria Math"/>
                                <a:ea typeface="Cambria Math"/>
                              </a:rPr>
                              <m:t>⋅</m:t>
                            </m:r>
                            <m:r>
                              <a:rPr lang="de-DE" sz="1600" i="1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  <m:r>
                              <a:rPr lang="de-DE" sz="1600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de-DE" sz="16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de-DE" sz="160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de-DE" sz="16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a:rPr lang="de-DE" sz="1600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de-DE" sz="1600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de-DE" sz="1600" b="0" i="1" smtClean="0">
                            <a:latin typeface="Cambria Math"/>
                            <a:ea typeface="Cambria Math"/>
                          </a:rPr>
                          <m:t>(0)⋅</m:t>
                        </m:r>
                        <m:d>
                          <m:dPr>
                            <m:ctrlPr>
                              <a:rPr lang="de-DE" sz="16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16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600" b="0" i="1" smtClean="0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de-DE" sz="1600" b="0" i="1" smtClean="0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de-DE" sz="1600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1600" dirty="0"/>
                  <a:t>	</a:t>
                </a:r>
                <a:endParaRPr lang="en-US" sz="1600" dirty="0" smtClean="0"/>
              </a:p>
              <a:p>
                <a:endParaRPr lang="en-US" sz="1600" dirty="0" smtClean="0"/>
              </a:p>
              <a:p>
                <a:r>
                  <a:rPr lang="en-US" sz="1600" dirty="0" smtClean="0"/>
                  <a:t>Proposed time </a:t>
                </a:r>
                <a:r>
                  <a:rPr lang="en-US" sz="1600" dirty="0"/>
                  <a:t>and collision recovery aware system:</a:t>
                </a:r>
              </a:p>
              <a:p>
                <a:pPr lvl="1"/>
                <a:r>
                  <a:rPr lang="en-US" sz="1600" dirty="0"/>
                  <a:t>Reading efficiency:  </a:t>
                </a:r>
              </a:p>
              <a:p>
                <a:pPr marL="0" indent="0">
                  <a:buNone/>
                </a:pPr>
                <a:r>
                  <a:rPr lang="en-US" sz="1600" dirty="0" smtClean="0">
                    <a:ea typeface="Cambria Math"/>
                  </a:rPr>
                  <a:t> 		</a:t>
                </a:r>
                <a:endParaRPr lang="en-US" sz="1600" dirty="0" smtClean="0"/>
              </a:p>
              <a:p>
                <a:pPr marL="0" indent="0">
                  <a:buNone/>
                </a:pPr>
                <a:endParaRPr lang="en-US" sz="1600" dirty="0"/>
              </a:p>
              <a:p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 smtClean="0">
                    <a:latin typeface="+mn-lt"/>
                  </a:rPr>
                  <a:t>            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                                     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                                                       </a:t>
                </a:r>
              </a:p>
            </p:txBody>
          </p:sp>
        </mc:Choice>
        <mc:Fallback xmlns="">
          <p:sp>
            <p:nvSpPr>
              <p:cNvPr id="26" name="Textplatzhalt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288000" y="1098048"/>
                <a:ext cx="8568000" cy="5139264"/>
              </a:xfrm>
              <a:blipFill rotWithShape="1">
                <a:blip r:embed="rId3"/>
                <a:stretch>
                  <a:fillRect l="-213" t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own Arrow 1"/>
          <p:cNvSpPr/>
          <p:nvPr/>
        </p:nvSpPr>
        <p:spPr>
          <a:xfrm>
            <a:off x="5868144" y="1863318"/>
            <a:ext cx="151995" cy="276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2" name="Group 31"/>
          <p:cNvGrpSpPr/>
          <p:nvPr/>
        </p:nvGrpSpPr>
        <p:grpSpPr>
          <a:xfrm>
            <a:off x="5004048" y="2276872"/>
            <a:ext cx="3600400" cy="360040"/>
            <a:chOff x="4572000" y="3068960"/>
            <a:chExt cx="3600400" cy="360040"/>
          </a:xfrm>
        </p:grpSpPr>
        <p:sp>
          <p:nvSpPr>
            <p:cNvPr id="33" name="Rectangle 32"/>
            <p:cNvSpPr/>
            <p:nvPr/>
          </p:nvSpPr>
          <p:spPr>
            <a:xfrm>
              <a:off x="4572000" y="3068960"/>
              <a:ext cx="648072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20072" y="3068960"/>
              <a:ext cx="648072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868144" y="3068960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28184" y="3068960"/>
              <a:ext cx="576064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804248" y="3068960"/>
              <a:ext cx="648072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452320" y="3068960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812360" y="3068960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2" name="Down Arrow 1"/>
          <p:cNvSpPr/>
          <p:nvPr/>
        </p:nvSpPr>
        <p:spPr>
          <a:xfrm>
            <a:off x="7444341" y="1844824"/>
            <a:ext cx="151995" cy="276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6" name="Group 19"/>
          <p:cNvGrpSpPr/>
          <p:nvPr/>
        </p:nvGrpSpPr>
        <p:grpSpPr>
          <a:xfrm>
            <a:off x="4978664" y="1406063"/>
            <a:ext cx="3600400" cy="360040"/>
            <a:chOff x="4572000" y="3068960"/>
            <a:chExt cx="3600400" cy="360040"/>
          </a:xfrm>
        </p:grpSpPr>
        <p:sp>
          <p:nvSpPr>
            <p:cNvPr id="57" name="Rectangle 20"/>
            <p:cNvSpPr/>
            <p:nvPr/>
          </p:nvSpPr>
          <p:spPr>
            <a:xfrm>
              <a:off x="4572000" y="3068960"/>
              <a:ext cx="648072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8" name="Rectangle 22"/>
            <p:cNvSpPr/>
            <p:nvPr/>
          </p:nvSpPr>
          <p:spPr>
            <a:xfrm>
              <a:off x="5220072" y="3068960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C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9" name="Rectangle 23"/>
            <p:cNvSpPr/>
            <p:nvPr/>
          </p:nvSpPr>
          <p:spPr>
            <a:xfrm>
              <a:off x="5868144" y="3068960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0" name="Rectangle 27"/>
            <p:cNvSpPr/>
            <p:nvPr/>
          </p:nvSpPr>
          <p:spPr>
            <a:xfrm>
              <a:off x="6228184" y="3068960"/>
              <a:ext cx="576064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1" name="Rectangle 28"/>
            <p:cNvSpPr/>
            <p:nvPr/>
          </p:nvSpPr>
          <p:spPr>
            <a:xfrm>
              <a:off x="6804248" y="3068960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C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2" name="Rectangle 29"/>
            <p:cNvSpPr/>
            <p:nvPr/>
          </p:nvSpPr>
          <p:spPr>
            <a:xfrm>
              <a:off x="7452320" y="3068960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3" name="Rectangle 30"/>
            <p:cNvSpPr/>
            <p:nvPr/>
          </p:nvSpPr>
          <p:spPr>
            <a:xfrm>
              <a:off x="7812360" y="3068960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pic>
        <p:nvPicPr>
          <p:cNvPr id="41" name="Grafik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139303"/>
            <a:ext cx="5134493" cy="3098009"/>
          </a:xfrm>
          <a:prstGeom prst="rect">
            <a:avLst/>
          </a:prstGeom>
        </p:spPr>
      </p:pic>
      <p:sp>
        <p:nvSpPr>
          <p:cNvPr id="44" name="Geschweifte Klammer rechts 43"/>
          <p:cNvSpPr/>
          <p:nvPr/>
        </p:nvSpPr>
        <p:spPr>
          <a:xfrm rot="19192955">
            <a:off x="5317442" y="3495655"/>
            <a:ext cx="239466" cy="143314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feld 46"/>
          <p:cNvSpPr txBox="1"/>
          <p:nvPr/>
        </p:nvSpPr>
        <p:spPr>
          <a:xfrm>
            <a:off x="5508104" y="3882534"/>
            <a:ext cx="620198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FF0000"/>
                </a:solidFill>
                <a:latin typeface="Calibri" panose="020F0502020204030204" pitchFamily="34" charset="0"/>
              </a:rPr>
              <a:t>85%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Abgerundetes Rechteck 5"/>
              <p:cNvSpPr/>
              <p:nvPr/>
            </p:nvSpPr>
            <p:spPr>
              <a:xfrm>
                <a:off x="827584" y="3356992"/>
                <a:ext cx="3024336" cy="576064"/>
              </a:xfrm>
              <a:prstGeom prst="roundRect">
                <a:avLst/>
              </a:prstGeom>
              <a:solidFill>
                <a:srgbClr val="FFFF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1E64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srgbClr val="001E64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𝜂</m:t>
                        </m:r>
                      </m:e>
                      <m:sub>
                        <m:r>
                          <a:rPr lang="de-DE" sz="1600" i="1" dirty="0">
                            <a:solidFill>
                              <a:srgbClr val="001E64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𝑇𝐴𝑀𝐶𝑅</m:t>
                        </m:r>
                      </m:sub>
                    </m:sSub>
                    <m:r>
                      <a:rPr lang="de-DE" sz="1600" i="1" dirty="0">
                        <a:solidFill>
                          <a:srgbClr val="001E64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de-DE" sz="1600" i="1" dirty="0">
                            <a:solidFill>
                              <a:srgbClr val="001E64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de-DE" sz="1600" i="1" dirty="0">
                            <a:solidFill>
                              <a:srgbClr val="001E64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de-DE" sz="1600" i="1" dirty="0">
                                <a:solidFill>
                                  <a:srgbClr val="001E64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de-DE" sz="1600" i="1" dirty="0">
                                <a:solidFill>
                                  <a:srgbClr val="001E64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1</m:t>
                            </m:r>
                          </m:e>
                        </m:d>
                        <m:r>
                          <a:rPr lang="de-DE" sz="1600" i="1" dirty="0">
                            <a:solidFill>
                              <a:srgbClr val="001E64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1600" i="1" dirty="0">
                                <a:solidFill>
                                  <a:srgbClr val="001E64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de-DE" sz="1600" i="1" dirty="0">
                                <a:solidFill>
                                  <a:srgbClr val="001E64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de-DE" sz="1600" i="1" dirty="0">
                                <a:solidFill>
                                  <a:srgbClr val="001E64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1600" i="1" dirty="0">
                            <a:solidFill>
                              <a:srgbClr val="001E64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⋅</m:t>
                        </m:r>
                        <m:r>
                          <a:rPr lang="de-DE" sz="1600" i="1" dirty="0">
                            <a:solidFill>
                              <a:srgbClr val="001E64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de-DE" sz="1600" i="1" dirty="0">
                                <a:solidFill>
                                  <a:srgbClr val="001E64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de-DE" sz="1600" i="1" dirty="0">
                                <a:solidFill>
                                  <a:srgbClr val="001E64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2</m:t>
                            </m:r>
                          </m:e>
                        </m:d>
                        <m:r>
                          <a:rPr lang="de-DE" sz="1600" i="1" dirty="0">
                            <a:solidFill>
                              <a:srgbClr val="001E64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1600" i="1" dirty="0">
                                <a:solidFill>
                                  <a:srgbClr val="001E64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de-DE" sz="1600" i="1" dirty="0">
                                <a:solidFill>
                                  <a:srgbClr val="001E64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de-DE" sz="1600" i="1" dirty="0">
                                <a:solidFill>
                                  <a:srgbClr val="001E64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3</m:t>
                            </m:r>
                          </m:sub>
                        </m:sSub>
                        <m:r>
                          <a:rPr lang="de-DE" sz="1600" i="1" dirty="0">
                            <a:solidFill>
                              <a:srgbClr val="001E64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⋅</m:t>
                        </m:r>
                        <m:r>
                          <a:rPr lang="de-DE" sz="1600" i="1" dirty="0">
                            <a:solidFill>
                              <a:srgbClr val="001E64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𝑃</m:t>
                        </m:r>
                        <m:r>
                          <a:rPr lang="de-DE" sz="1600" i="1" dirty="0">
                            <a:solidFill>
                              <a:srgbClr val="001E64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(3)</m:t>
                        </m:r>
                      </m:num>
                      <m:den>
                        <m:r>
                          <a:rPr lang="de-DE" sz="1600" i="1" dirty="0">
                            <a:solidFill>
                              <a:srgbClr val="001E64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1+</m:t>
                        </m:r>
                        <m:r>
                          <a:rPr lang="de-DE" sz="1600" i="1" dirty="0">
                            <a:solidFill>
                              <a:srgbClr val="001E64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𝑃</m:t>
                        </m:r>
                        <m:r>
                          <a:rPr lang="de-DE" sz="1600" i="1" dirty="0">
                            <a:solidFill>
                              <a:srgbClr val="001E64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(0)⋅</m:t>
                        </m:r>
                        <m:d>
                          <m:dPr>
                            <m:ctrlPr>
                              <a:rPr lang="de-DE" sz="1600" i="1" dirty="0">
                                <a:solidFill>
                                  <a:srgbClr val="001E64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1600" i="1" dirty="0">
                                    <a:solidFill>
                                      <a:srgbClr val="001E64"/>
                                    </a:solidFill>
                                    <a:latin typeface="Cambria Math"/>
                                    <a:ea typeface="Cambria Math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 dirty="0">
                                    <a:solidFill>
                                      <a:srgbClr val="001E64"/>
                                    </a:solidFill>
                                    <a:latin typeface="Cambria Math"/>
                                    <a:ea typeface="Cambria Math"/>
                                    <a:cs typeface="Arial" pitchFamily="34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de-DE" sz="1600" i="1" dirty="0">
                                    <a:solidFill>
                                      <a:srgbClr val="001E64"/>
                                    </a:solidFill>
                                    <a:latin typeface="Cambria Math"/>
                                    <a:ea typeface="Cambria Math"/>
                                    <a:cs typeface="Arial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de-DE" sz="1600" i="1" dirty="0">
                                <a:solidFill>
                                  <a:srgbClr val="001E64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6" name="Abgerundetes Rechtec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56992"/>
                <a:ext cx="3024336" cy="576064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6732240" y="3108715"/>
                <a:ext cx="804964" cy="276551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en-US" sz="8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8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8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de-DE" sz="8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800" b="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de-DE" sz="800" b="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𝐿</m:t>
                        </m:r>
                        <m:r>
                          <a:rPr lang="de-DE" sz="800" b="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≤2</m:t>
                        </m:r>
                        <m:r>
                          <a:rPr lang="de-DE" sz="800" b="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sz="8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108715"/>
                <a:ext cx="804964" cy="27655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09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7" grpId="0"/>
      <p:bldP spid="6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Proposed System Model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platzhalter 6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288000" y="1098048"/>
                <a:ext cx="8568000" cy="5139264"/>
              </a:xfrm>
            </p:spPr>
            <p:txBody>
              <a:bodyPr/>
              <a:lstStyle/>
              <a:p>
                <a:r>
                  <a:rPr lang="en-US" sz="1600" dirty="0" smtClean="0"/>
                  <a:t>Effect of the Optimum frame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/>
                          </a:rPr>
                          <m:t>(</m:t>
                        </m:r>
                        <m:r>
                          <a:rPr lang="de-DE" sz="1600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de-DE" sz="1600" b="0" i="1" smtClean="0">
                            <a:latin typeface="Cambria Math"/>
                          </a:rPr>
                          <m:t>𝑜𝑝𝑡</m:t>
                        </m:r>
                        <m:r>
                          <a:rPr lang="de-DE" sz="1600" b="0" i="1" smtClean="0">
                            <a:latin typeface="Cambria Math"/>
                          </a:rPr>
                          <m:t>.</m:t>
                        </m:r>
                      </m:sub>
                    </m:sSub>
                    <m:r>
                      <a:rPr lang="de-DE" sz="16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1600" dirty="0" smtClean="0"/>
              </a:p>
              <a:p>
                <a:pPr lvl="1"/>
                <a:r>
                  <a:rPr lang="en-US" sz="1600" dirty="0" smtClean="0"/>
                  <a:t>Reading </a:t>
                </a:r>
                <a:r>
                  <a:rPr lang="en-US" sz="1600" dirty="0"/>
                  <a:t>efficiency:  </a:t>
                </a:r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dirty="0" smtClean="0">
                    <a:ea typeface="Cambria Math"/>
                  </a:rPr>
                  <a:t>	</a:t>
                </a:r>
                <a:endParaRPr lang="en-US" sz="1600" dirty="0" smtClean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endParaRPr lang="en-US" sz="1600" dirty="0"/>
              </a:p>
              <a:p>
                <a:endParaRPr lang="en-US" sz="1600" dirty="0" smtClean="0"/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:endParaRPr lang="en-US" sz="1600" dirty="0"/>
              </a:p>
              <a:p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 smtClean="0">
                    <a:latin typeface="+mn-lt"/>
                  </a:rPr>
                  <a:t>            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                                     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                                                       </a:t>
                </a:r>
              </a:p>
            </p:txBody>
          </p:sp>
        </mc:Choice>
        <mc:Fallback xmlns="">
          <p:sp>
            <p:nvSpPr>
              <p:cNvPr id="26" name="Textplatzhalt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288000" y="1098048"/>
                <a:ext cx="8568000" cy="5139264"/>
              </a:xfrm>
              <a:blipFill rotWithShape="1">
                <a:blip r:embed="rId3"/>
                <a:stretch>
                  <a:fillRect l="-213" t="-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85" y="1986636"/>
            <a:ext cx="300320" cy="469556"/>
          </a:xfrm>
          <a:prstGeom prst="rect">
            <a:avLst/>
          </a:prstGeom>
        </p:spPr>
      </p:pic>
      <p:sp>
        <p:nvSpPr>
          <p:cNvPr id="40" name="Textfeld 9"/>
          <p:cNvSpPr txBox="1"/>
          <p:nvPr/>
        </p:nvSpPr>
        <p:spPr>
          <a:xfrm>
            <a:off x="395536" y="2052137"/>
            <a:ext cx="4536504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How can we get the optimum frame length? </a:t>
            </a:r>
            <a:endParaRPr lang="en-US" sz="1600" b="0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564904"/>
            <a:ext cx="6624736" cy="3672408"/>
          </a:xfrm>
          <a:prstGeom prst="rect">
            <a:avLst/>
          </a:prstGeom>
        </p:spPr>
      </p:pic>
      <p:cxnSp>
        <p:nvCxnSpPr>
          <p:cNvPr id="42" name="Gerade Verbindung mit Pfeil 41"/>
          <p:cNvCxnSpPr/>
          <p:nvPr/>
        </p:nvCxnSpPr>
        <p:spPr>
          <a:xfrm flipV="1">
            <a:off x="3992510" y="3456665"/>
            <a:ext cx="4457" cy="94444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flipV="1">
            <a:off x="3992510" y="2963348"/>
            <a:ext cx="0" cy="49331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4066062" y="3049505"/>
            <a:ext cx="655129" cy="36825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solidFill>
                  <a:srgbClr val="C00000"/>
                </a:solidFill>
                <a:latin typeface="Calibri" panose="020F0502020204030204" pitchFamily="34" charset="0"/>
              </a:rPr>
              <a:t>MAC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4074977" y="3827549"/>
            <a:ext cx="582538" cy="36825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solidFill>
                  <a:srgbClr val="C00000"/>
                </a:solidFill>
                <a:latin typeface="Calibri" panose="020F0502020204030204" pitchFamily="34" charset="0"/>
              </a:rPr>
              <a:t>PHY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 flipH="1">
            <a:off x="3451791" y="4341859"/>
            <a:ext cx="540719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3451791" y="2963348"/>
            <a:ext cx="0" cy="137851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3538379" y="4011675"/>
            <a:ext cx="439930" cy="36825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l-GR" sz="1400" b="0" dirty="0" smtClean="0">
                <a:latin typeface="Calibri" panose="020F0502020204030204" pitchFamily="34" charset="0"/>
              </a:rPr>
              <a:t>Δ</a:t>
            </a:r>
            <a:r>
              <a:rPr lang="de-DE" sz="1400" b="0" dirty="0" smtClean="0">
                <a:latin typeface="Calibri" panose="020F0502020204030204" pitchFamily="34" charset="0"/>
              </a:rPr>
              <a:t>L</a:t>
            </a:r>
            <a:endParaRPr lang="en-US" sz="1400" b="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81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5" grpId="0"/>
      <p:bldP spid="4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Numerical </a:t>
            </a:r>
            <a:r>
              <a:rPr lang="en-US" dirty="0" smtClean="0"/>
              <a:t>Method </a:t>
            </a:r>
            <a:r>
              <a:rPr lang="en-US" dirty="0"/>
              <a:t>for </a:t>
            </a:r>
            <a:r>
              <a:rPr lang="en-US" dirty="0" smtClean="0"/>
              <a:t>Optimum Frame Length Calculation</a:t>
            </a:r>
            <a:endParaRPr lang="en-AU" dirty="0"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r>
              <a:rPr lang="en-US" sz="1600" dirty="0" smtClean="0"/>
              <a:t>The optimum frame length:</a:t>
            </a:r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/>
              <a:t>Multi-dimensional look up </a:t>
            </a:r>
            <a:r>
              <a:rPr lang="en-US" sz="1600" dirty="0" smtClean="0"/>
              <a:t>table.</a:t>
            </a:r>
          </a:p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 smtClean="0">
                <a:latin typeface="+mn-lt"/>
              </a:rPr>
              <a:t>           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</a:t>
            </a: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693816"/>
              </p:ext>
            </p:extLst>
          </p:nvPr>
        </p:nvGraphicFramePr>
        <p:xfrm>
          <a:off x="971600" y="2492896"/>
          <a:ext cx="1216135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8" name="Equation" r:id="rId4" imgW="965160" imgH="228600" progId="Equation.DSMT4">
                  <p:embed/>
                </p:oleObj>
              </mc:Choice>
              <mc:Fallback>
                <p:oleObj name="Equation" r:id="rId4" imgW="965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1600" y="2492896"/>
                        <a:ext cx="1216135" cy="28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k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730708"/>
              </p:ext>
            </p:extLst>
          </p:nvPr>
        </p:nvGraphicFramePr>
        <p:xfrm>
          <a:off x="827584" y="1550817"/>
          <a:ext cx="1440160" cy="314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9" name="Equation" r:id="rId6" imgW="1104840" imgH="241200" progId="Equation.DSMT4">
                  <p:embed/>
                </p:oleObj>
              </mc:Choice>
              <mc:Fallback>
                <p:oleObj name="Equation" r:id="rId6" imgW="1104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7584" y="1550817"/>
                        <a:ext cx="1440160" cy="314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Grafik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312" y="2660765"/>
            <a:ext cx="6084168" cy="3504796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4132884" y="4926304"/>
            <a:ext cx="1159000" cy="36100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b="0" i="1" dirty="0" err="1" smtClean="0">
                <a:latin typeface="Calibri" panose="020F0502020204030204" pitchFamily="34" charset="0"/>
              </a:rPr>
              <a:t>L</a:t>
            </a:r>
            <a:r>
              <a:rPr lang="en-US" sz="1400" b="0" baseline="-25000" dirty="0" err="1" smtClean="0">
                <a:latin typeface="Calibri" panose="020F0502020204030204" pitchFamily="34" charset="0"/>
              </a:rPr>
              <a:t>opt</a:t>
            </a:r>
            <a:r>
              <a:rPr lang="en-US" sz="1400" b="0" baseline="-25000" dirty="0" smtClean="0">
                <a:latin typeface="Calibri" panose="020F0502020204030204" pitchFamily="34" charset="0"/>
              </a:rPr>
              <a:t>=</a:t>
            </a:r>
            <a:r>
              <a:rPr lang="en-US" sz="1400" b="0" dirty="0" smtClean="0">
                <a:latin typeface="Calibri" panose="020F0502020204030204" pitchFamily="34" charset="0"/>
              </a:rPr>
              <a:t>0.52</a:t>
            </a:r>
          </a:p>
        </p:txBody>
      </p:sp>
      <p:cxnSp>
        <p:nvCxnSpPr>
          <p:cNvPr id="12" name="Gerade Verbindung 11"/>
          <p:cNvCxnSpPr/>
          <p:nvPr/>
        </p:nvCxnSpPr>
        <p:spPr>
          <a:xfrm>
            <a:off x="3884527" y="3068133"/>
            <a:ext cx="8410" cy="270279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4173620" y="4893322"/>
            <a:ext cx="827857" cy="4223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Gerade Verbindung mit Pfeil 18"/>
          <p:cNvCxnSpPr>
            <a:stCxn id="17" idx="3"/>
          </p:cNvCxnSpPr>
          <p:nvPr/>
        </p:nvCxnSpPr>
        <p:spPr>
          <a:xfrm flipH="1">
            <a:off x="3892937" y="5253787"/>
            <a:ext cx="401920" cy="5171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96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Numerical </a:t>
            </a:r>
            <a:r>
              <a:rPr lang="en-US" dirty="0" smtClean="0"/>
              <a:t>Method </a:t>
            </a:r>
            <a:r>
              <a:rPr lang="en-US" dirty="0"/>
              <a:t>for </a:t>
            </a:r>
            <a:r>
              <a:rPr lang="en-US" dirty="0" smtClean="0"/>
              <a:t>Optimum Frame Length Calculation</a:t>
            </a:r>
            <a:endParaRPr lang="en-AU" dirty="0"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r>
              <a:rPr lang="en-US" sz="1600" dirty="0" smtClean="0"/>
              <a:t>The optimum frame length:</a:t>
            </a:r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/>
              <a:t>Multi-dimensional look up </a:t>
            </a:r>
            <a:r>
              <a:rPr lang="en-US" sz="1600" dirty="0" smtClean="0"/>
              <a:t>table:</a:t>
            </a:r>
          </a:p>
          <a:p>
            <a:endParaRPr lang="en-US" sz="1600" dirty="0"/>
          </a:p>
          <a:p>
            <a:pPr marL="523875" lvl="1" indent="-342900">
              <a:buFont typeface="+mj-lt"/>
              <a:buAutoNum type="arabicPeriod"/>
            </a:pPr>
            <a:r>
              <a:rPr lang="en-US" sz="1600" dirty="0"/>
              <a:t>Slots durations constant </a:t>
            </a:r>
            <a:r>
              <a:rPr lang="en-US" sz="1600" i="1" dirty="0"/>
              <a:t>C</a:t>
            </a:r>
            <a:r>
              <a:rPr lang="en-US" sz="1600" i="1" baseline="-25000" dirty="0"/>
              <a:t>t 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 smtClean="0">
                <a:latin typeface="+mn-lt"/>
              </a:rPr>
              <a:t>           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</a:t>
            </a: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902642"/>
              </p:ext>
            </p:extLst>
          </p:nvPr>
        </p:nvGraphicFramePr>
        <p:xfrm>
          <a:off x="971600" y="2492896"/>
          <a:ext cx="1216135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6" name="Equation" r:id="rId4" imgW="965160" imgH="228600" progId="Equation.DSMT4">
                  <p:embed/>
                </p:oleObj>
              </mc:Choice>
              <mc:Fallback>
                <p:oleObj name="Equation" r:id="rId4" imgW="965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1600" y="2492896"/>
                        <a:ext cx="1216135" cy="28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k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035537"/>
              </p:ext>
            </p:extLst>
          </p:nvPr>
        </p:nvGraphicFramePr>
        <p:xfrm>
          <a:off x="827584" y="1550817"/>
          <a:ext cx="1440160" cy="314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7" name="Equation" r:id="rId6" imgW="1104840" imgH="241200" progId="Equation.DSMT4">
                  <p:embed/>
                </p:oleObj>
              </mc:Choice>
              <mc:Fallback>
                <p:oleObj name="Equation" r:id="rId6" imgW="1104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7584" y="1550817"/>
                        <a:ext cx="1440160" cy="314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739398"/>
              </p:ext>
            </p:extLst>
          </p:nvPr>
        </p:nvGraphicFramePr>
        <p:xfrm>
          <a:off x="4427984" y="2060844"/>
          <a:ext cx="4536504" cy="398568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34126"/>
                <a:gridCol w="1134126"/>
                <a:gridCol w="972108"/>
                <a:gridCol w="1296144"/>
              </a:tblGrid>
              <a:tr h="2344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Divided Ratio: </a:t>
                      </a:r>
                      <a:r>
                        <a:rPr lang="en-US" sz="800" b="0" i="1" dirty="0" smtClean="0">
                          <a:latin typeface="+mn-lt"/>
                        </a:rPr>
                        <a:t>DR</a:t>
                      </a:r>
                      <a:endParaRPr lang="en-US" sz="800" b="0" i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Modulation: </a:t>
                      </a:r>
                      <a:r>
                        <a:rPr lang="en-US" sz="800" b="0" i="1" dirty="0" smtClean="0">
                          <a:latin typeface="+mn-lt"/>
                        </a:rPr>
                        <a:t>M</a:t>
                      </a:r>
                      <a:endParaRPr lang="en-US" sz="800" b="0" i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Pilot</a:t>
                      </a:r>
                      <a:r>
                        <a:rPr lang="en-US" sz="8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Length</a:t>
                      </a:r>
                      <a:r>
                        <a:rPr lang="en-US" sz="800" baseline="0" dirty="0" smtClean="0">
                          <a:latin typeface="Calibri" panose="020F0502020204030204" pitchFamily="34" charset="0"/>
                        </a:rPr>
                        <a:t>: </a:t>
                      </a:r>
                      <a:r>
                        <a:rPr lang="en-US" sz="800" b="0" i="1" baseline="0" dirty="0" smtClean="0">
                          <a:latin typeface="+mn-lt"/>
                        </a:rPr>
                        <a:t>X</a:t>
                      </a:r>
                      <a:endParaRPr lang="en-US" sz="800" b="0" i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Slots Duration Constant </a:t>
                      </a:r>
                      <a:r>
                        <a:rPr lang="en-US" sz="800" b="0" i="1" dirty="0" smtClean="0">
                          <a:latin typeface="+mn-lt"/>
                        </a:rPr>
                        <a:t>C</a:t>
                      </a:r>
                      <a:r>
                        <a:rPr lang="en-US" sz="800" b="0" i="1" baseline="-25000" dirty="0" smtClean="0">
                          <a:latin typeface="+mn-lt"/>
                        </a:rPr>
                        <a:t>t</a:t>
                      </a:r>
                      <a:endParaRPr lang="en-US" sz="800" b="0" i="1" baseline="-25000" dirty="0">
                        <a:latin typeface="+mn-lt"/>
                      </a:endParaRPr>
                    </a:p>
                  </a:txBody>
                  <a:tcPr anchor="ctr"/>
                </a:tc>
              </a:tr>
              <a:tr h="234452">
                <a:tc rowSpan="8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8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0.5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23445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12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0.4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234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2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4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0.35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234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16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0.3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234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4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4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0.25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234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16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0.23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234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8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4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0.2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23445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16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0.15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</a:tr>
              <a:tr h="234452">
                <a:tc rowSpan="8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64/3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0.7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0000">
                        <a:alpha val="20000"/>
                      </a:srgbClr>
                    </a:solidFill>
                  </a:tcPr>
                </a:tc>
              </a:tr>
              <a:tr h="234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12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0.6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234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2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4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0.5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234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16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0.45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234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4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4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0.4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234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16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0.35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234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8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4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0.3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23445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16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alibri" panose="020F0502020204030204" pitchFamily="34" charset="0"/>
                        </a:rPr>
                        <a:t>0.25</a:t>
                      </a:r>
                      <a:endParaRPr lang="en-US" sz="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497369"/>
              </p:ext>
            </p:extLst>
          </p:nvPr>
        </p:nvGraphicFramePr>
        <p:xfrm>
          <a:off x="720143" y="3177543"/>
          <a:ext cx="3073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8" name="Equation" r:id="rId8" imgW="3073320" imgH="838080" progId="Equation.DSMT4">
                  <p:embed/>
                </p:oleObj>
              </mc:Choice>
              <mc:Fallback>
                <p:oleObj name="Equation" r:id="rId8" imgW="307332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0143" y="3177543"/>
                        <a:ext cx="30734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5508104" y="1650286"/>
            <a:ext cx="2416367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1E64"/>
                </a:solidFill>
                <a:latin typeface="Calibri" panose="020F0502020204030204" pitchFamily="34" charset="0"/>
              </a:rPr>
              <a:t>EPCglobal</a:t>
            </a:r>
            <a:r>
              <a:rPr lang="en-US" sz="1600" dirty="0">
                <a:solidFill>
                  <a:srgbClr val="001E64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smtClean="0">
                <a:solidFill>
                  <a:srgbClr val="001E64"/>
                </a:solidFill>
                <a:latin typeface="Calibri" panose="020F0502020204030204" pitchFamily="34" charset="0"/>
              </a:rPr>
              <a:t>C1G2 Standards</a:t>
            </a:r>
            <a:endParaRPr lang="en-US" sz="1600" dirty="0">
              <a:solidFill>
                <a:srgbClr val="001E64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02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RITTER@LEBFIGNUDCW0Y5HA" val="4765"/>
</p:tagLst>
</file>

<file path=ppt/theme/theme1.xml><?xml version="1.0" encoding="utf-8"?>
<a:theme xmlns:a="http://schemas.openxmlformats.org/drawingml/2006/main" name="LIKE 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none" rtlCol="0">
        <a:spAutoFit/>
      </a:bodyPr>
      <a:lstStyle>
        <a:defPPr>
          <a:defRPr sz="1800" b="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Vorlage_V5_2013_29_08</Template>
  <TotalTime>0</TotalTime>
  <Words>987</Words>
  <Application>Microsoft Office PowerPoint</Application>
  <PresentationFormat>Bildschirmpräsentation (4:3)</PresentationFormat>
  <Paragraphs>312</Paragraphs>
  <Slides>15</Slides>
  <Notes>14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7" baseType="lpstr">
      <vt:lpstr>LIKE Vorlage</vt:lpstr>
      <vt:lpstr>Equation</vt:lpstr>
      <vt:lpstr>PowerPoint-Präsentation</vt:lpstr>
      <vt:lpstr>Motivation</vt:lpstr>
      <vt:lpstr>Agenda</vt:lpstr>
      <vt:lpstr> Conventional Framed Slotted ALOHA (FSA) System </vt:lpstr>
      <vt:lpstr>Proposed System Model</vt:lpstr>
      <vt:lpstr>Proposed System Model</vt:lpstr>
      <vt:lpstr>Proposed System Model</vt:lpstr>
      <vt:lpstr>Numerical Method for Optimum Frame Length Calculation</vt:lpstr>
      <vt:lpstr>Numerical Method for Optimum Frame Length Calculation</vt:lpstr>
      <vt:lpstr>Numerical Method for Optimum Frame Length Calculation</vt:lpstr>
      <vt:lpstr>Proposed closed form solution</vt:lpstr>
      <vt:lpstr>Simulation Results</vt:lpstr>
      <vt:lpstr>Simulation Results</vt:lpstr>
      <vt:lpstr>Conclusions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Hendrik Lieske</dc:creator>
  <cp:lastModifiedBy>Hazem Elsaid</cp:lastModifiedBy>
  <cp:revision>774</cp:revision>
  <cp:lastPrinted>2015-12-29T12:18:00Z</cp:lastPrinted>
  <dcterms:created xsi:type="dcterms:W3CDTF">2013-08-29T10:54:12Z</dcterms:created>
  <dcterms:modified xsi:type="dcterms:W3CDTF">2016-02-08T10:11:20Z</dcterms:modified>
</cp:coreProperties>
</file>