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262" r:id="rId2"/>
    <p:sldId id="263" r:id="rId3"/>
    <p:sldId id="308" r:id="rId4"/>
    <p:sldId id="325" r:id="rId5"/>
    <p:sldId id="326" r:id="rId6"/>
    <p:sldId id="327" r:id="rId7"/>
    <p:sldId id="328" r:id="rId8"/>
    <p:sldId id="323" r:id="rId9"/>
    <p:sldId id="329" r:id="rId10"/>
    <p:sldId id="340" r:id="rId11"/>
    <p:sldId id="331" r:id="rId12"/>
    <p:sldId id="309" r:id="rId13"/>
    <p:sldId id="339" r:id="rId14"/>
    <p:sldId id="314" r:id="rId15"/>
    <p:sldId id="332" r:id="rId16"/>
    <p:sldId id="333" r:id="rId17"/>
    <p:sldId id="334" r:id="rId18"/>
    <p:sldId id="335" r:id="rId19"/>
    <p:sldId id="336" r:id="rId20"/>
    <p:sldId id="337" r:id="rId21"/>
    <p:sldId id="302" r:id="rId22"/>
    <p:sldId id="265" r:id="rId23"/>
  </p:sldIdLst>
  <p:sldSz cx="9144000" cy="6858000" type="screen4x3"/>
  <p:notesSz cx="6858000" cy="9926638"/>
  <p:custDataLst>
    <p:tags r:id="rId2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7"/>
    <a:srgbClr val="F4F0E7"/>
    <a:srgbClr val="007850"/>
    <a:srgbClr val="003172"/>
    <a:srgbClr val="008C00"/>
    <a:srgbClr val="000364"/>
    <a:srgbClr val="001E64"/>
    <a:srgbClr val="404040"/>
    <a:srgbClr val="140096"/>
    <a:srgbClr val="FF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9642" autoAdjust="0"/>
  </p:normalViewPr>
  <p:slideViewPr>
    <p:cSldViewPr>
      <p:cViewPr>
        <p:scale>
          <a:sx n="120" d="100"/>
          <a:sy n="120" d="100"/>
        </p:scale>
        <p:origin x="-145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0" d="100"/>
          <a:sy n="110" d="100"/>
        </p:scale>
        <p:origin x="-1656" y="1758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06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07.07.2014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14876"/>
            <a:ext cx="5486400" cy="4467225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3255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>
              <a:latin typeface="Times New Roman"/>
              <a:cs typeface="Times New 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5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straight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forward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evaluation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easy </a:t>
            </a:r>
            <a:r>
              <a:rPr lang="de-DE" baseline="0" dirty="0" err="1" smtClean="0"/>
              <a:t>consideration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propagation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channels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typical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suffer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offset</a:t>
            </a:r>
            <a:r>
              <a:rPr lang="de-DE" baseline="0" dirty="0" smtClean="0"/>
              <a:t> etc. -&gt; </a:t>
            </a:r>
            <a:r>
              <a:rPr lang="de-DE" baseline="0" dirty="0" err="1" smtClean="0"/>
              <a:t>requires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advanced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94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63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49110"/>
            <a:ext cx="1957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8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914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95613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494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8340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27302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7431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47829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30259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66377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3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25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7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94694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8800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15" descr="logtx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229350"/>
            <a:ext cx="163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1547664" y="6270625"/>
            <a:ext cx="7305675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2051720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smtClean="0"/>
              <a:t>Hazem </a:t>
            </a:r>
            <a:r>
              <a:rPr lang="de-DE" dirty="0" err="1" smtClean="0"/>
              <a:t>Elsaid</a:t>
            </a:r>
            <a:r>
              <a:rPr lang="de-DE" dirty="0" smtClean="0"/>
              <a:t>| Smart </a:t>
            </a:r>
            <a:r>
              <a:rPr lang="de-DE" dirty="0" err="1" smtClean="0"/>
              <a:t>SysTech</a:t>
            </a:r>
            <a:r>
              <a:rPr lang="de-DE" dirty="0" smtClean="0"/>
              <a:t> 2014</a:t>
            </a:r>
            <a:r>
              <a:rPr lang="de-DE" baseline="0" dirty="0" smtClean="0"/>
              <a:t> | 02.07.2014</a:t>
            </a: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An Efficient RFID Tag Estimation Method Using Biased </a:t>
            </a:r>
            <a:r>
              <a:rPr lang="en-US" sz="2800" dirty="0" err="1" smtClean="0">
                <a:latin typeface="Calibri" panose="020F0502020204030204" pitchFamily="34" charset="0"/>
              </a:rPr>
              <a:t>Chebyshev</a:t>
            </a:r>
            <a:r>
              <a:rPr lang="en-US" sz="2800" dirty="0" smtClean="0">
                <a:latin typeface="Calibri" panose="020F0502020204030204" pitchFamily="34" charset="0"/>
              </a:rPr>
              <a:t> Inequality for Dynamic Frame Slotted ALOHA</a:t>
            </a:r>
            <a:endParaRPr lang="de-DE" sz="2800" dirty="0">
              <a:latin typeface="Calibri" panose="020F0502020204030204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064896" cy="1656184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Hazem Elsaid</a:t>
            </a:r>
          </a:p>
          <a:p>
            <a:r>
              <a:rPr lang="de-DE" dirty="0">
                <a:latin typeface="Calibri" panose="020F0502020204030204" pitchFamily="34" charset="0"/>
              </a:rPr>
              <a:t>Smart </a:t>
            </a:r>
            <a:r>
              <a:rPr lang="de-DE" dirty="0" err="1">
                <a:latin typeface="Calibri" panose="020F0502020204030204" pitchFamily="34" charset="0"/>
              </a:rPr>
              <a:t>SysTech</a:t>
            </a:r>
            <a:r>
              <a:rPr lang="de-DE" dirty="0">
                <a:latin typeface="Calibri" panose="020F0502020204030204" pitchFamily="34" charset="0"/>
              </a:rPr>
              <a:t> 2014, </a:t>
            </a:r>
            <a:r>
              <a:rPr lang="de-DE" dirty="0" smtClean="0">
                <a:latin typeface="Calibri" panose="020F0502020204030204" pitchFamily="34" charset="0"/>
              </a:rPr>
              <a:t>02.07.2014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Complete anti-collision algorithm:</a:t>
            </a:r>
          </a:p>
          <a:p>
            <a:pPr>
              <a:buNone/>
            </a:pPr>
            <a:r>
              <a:rPr sz="1600" dirty="0" smtClean="0"/>
              <a:t>   </a:t>
            </a:r>
          </a:p>
          <a:p>
            <a:pPr>
              <a:buNone/>
            </a:pPr>
            <a:r>
              <a:rPr lang="en-GB" sz="1600" dirty="0" smtClean="0"/>
              <a:t>   </a:t>
            </a:r>
          </a:p>
          <a:p>
            <a:pPr marL="0" indent="0">
              <a:buNone/>
            </a:pPr>
            <a:endParaRPr lang="en-GB" sz="16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6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4" name="Ellipse 1"/>
          <p:cNvSpPr/>
          <p:nvPr/>
        </p:nvSpPr>
        <p:spPr>
          <a:xfrm>
            <a:off x="4370226" y="1071545"/>
            <a:ext cx="2880319" cy="680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Set initial frame length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5" name="Rechteck 9"/>
          <p:cNvSpPr/>
          <p:nvPr/>
        </p:nvSpPr>
        <p:spPr>
          <a:xfrm>
            <a:off x="4811394" y="2190464"/>
            <a:ext cx="2000264" cy="1215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Successful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Empty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Gerade Verbindung mit Pfeil 14"/>
          <p:cNvCxnSpPr/>
          <p:nvPr/>
        </p:nvCxnSpPr>
        <p:spPr>
          <a:xfrm>
            <a:off x="5786533" y="3406200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aute 13"/>
          <p:cNvSpPr/>
          <p:nvPr/>
        </p:nvSpPr>
        <p:spPr>
          <a:xfrm>
            <a:off x="4286604" y="3645024"/>
            <a:ext cx="3035950" cy="10801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38" name="Gerade Verbindung mit Pfeil 17"/>
          <p:cNvCxnSpPr/>
          <p:nvPr/>
        </p:nvCxnSpPr>
        <p:spPr>
          <a:xfrm flipH="1">
            <a:off x="3722154" y="416228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19"/>
          <p:cNvCxnSpPr/>
          <p:nvPr/>
        </p:nvCxnSpPr>
        <p:spPr>
          <a:xfrm>
            <a:off x="5810386" y="4702344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20"/>
          <p:cNvSpPr/>
          <p:nvPr/>
        </p:nvSpPr>
        <p:spPr>
          <a:xfrm>
            <a:off x="4353875" y="5134392"/>
            <a:ext cx="2942068" cy="10092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Estimated number of tags 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Calculate the new optimum frame length (L)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Gerade Verbindung 29"/>
          <p:cNvCxnSpPr/>
          <p:nvPr/>
        </p:nvCxnSpPr>
        <p:spPr>
          <a:xfrm rot="5400000" flipH="1" flipV="1">
            <a:off x="6039614" y="3784574"/>
            <a:ext cx="3677538" cy="40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31"/>
          <p:cNvCxnSpPr/>
          <p:nvPr/>
        </p:nvCxnSpPr>
        <p:spPr>
          <a:xfrm flipH="1">
            <a:off x="5810386" y="1966040"/>
            <a:ext cx="20882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33"/>
          <p:cNvSpPr/>
          <p:nvPr/>
        </p:nvSpPr>
        <p:spPr>
          <a:xfrm>
            <a:off x="2786050" y="3874252"/>
            <a:ext cx="93610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5" name="Textfeld 2"/>
          <p:cNvSpPr txBox="1"/>
          <p:nvPr/>
        </p:nvSpPr>
        <p:spPr>
          <a:xfrm>
            <a:off x="3866170" y="3804826"/>
            <a:ext cx="464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feld 16"/>
          <p:cNvSpPr txBox="1"/>
          <p:nvPr/>
        </p:nvSpPr>
        <p:spPr>
          <a:xfrm>
            <a:off x="5967226" y="4702344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cxnSp>
        <p:nvCxnSpPr>
          <p:cNvPr id="47" name="Gerade Verbindung mit Pfeil 39"/>
          <p:cNvCxnSpPr>
            <a:stCxn id="34" idx="4"/>
            <a:endCxn id="35" idx="0"/>
          </p:cNvCxnSpPr>
          <p:nvPr/>
        </p:nvCxnSpPr>
        <p:spPr>
          <a:xfrm rot="16200000" flipH="1">
            <a:off x="5591645" y="1970583"/>
            <a:ext cx="438622" cy="11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0" idx="3"/>
          </p:cNvCxnSpPr>
          <p:nvPr/>
        </p:nvCxnSpPr>
        <p:spPr>
          <a:xfrm>
            <a:off x="7295943" y="5639018"/>
            <a:ext cx="5622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68288" indent="-268288">
              <a:lnSpc>
                <a:spcPct val="150000"/>
              </a:lnSpc>
            </a:pPr>
            <a:r>
              <a:rPr lang="en-AU" dirty="0" smtClean="0"/>
              <a:t>Classical </a:t>
            </a:r>
            <a:r>
              <a:rPr lang="en-GB" dirty="0" smtClean="0"/>
              <a:t>Tag Estimation Methods</a:t>
            </a:r>
          </a:p>
          <a:p>
            <a:pPr marL="268288" indent="-268288">
              <a:lnSpc>
                <a:spcPct val="150000"/>
              </a:lnSpc>
            </a:pPr>
            <a:r>
              <a:rPr lang="en-GB" dirty="0" smtClean="0"/>
              <a:t>Proposed Biased </a:t>
            </a:r>
            <a:r>
              <a:rPr lang="en-GB" dirty="0" err="1" smtClean="0"/>
              <a:t>Chebyshev</a:t>
            </a:r>
            <a:r>
              <a:rPr lang="en-GB" dirty="0" smtClean="0"/>
              <a:t> Tag Estimation</a:t>
            </a:r>
          </a:p>
          <a:p>
            <a:pPr marL="268288" indent="-268288">
              <a:lnSpc>
                <a:spcPct val="150000"/>
              </a:lnSpc>
            </a:pPr>
            <a:r>
              <a:rPr lang="en-GB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0833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Classical </a:t>
            </a:r>
            <a:r>
              <a:rPr lang="en-GB" dirty="0" smtClean="0"/>
              <a:t>Tag Estimation Methods</a:t>
            </a:r>
            <a:br>
              <a:rPr lang="en-GB" dirty="0" smtClean="0"/>
            </a:br>
            <a:endParaRPr lang="de-DE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Lower bound:</a:t>
            </a:r>
          </a:p>
          <a:p>
            <a:pPr lvl="1"/>
            <a:r>
              <a:rPr lang="en-US" sz="1600" dirty="0" smtClean="0"/>
              <a:t>Assumes two tags collided per collided slot (Lower bound of collision).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1600" dirty="0" err="1" smtClean="0"/>
              <a:t>Schoute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Assumes </a:t>
            </a:r>
            <a:r>
              <a:rPr lang="en-GB" sz="1600" dirty="0"/>
              <a:t>Poisson </a:t>
            </a:r>
            <a:r>
              <a:rPr lang="en-GB" sz="1600" dirty="0" smtClean="0"/>
              <a:t>distribution, then calculates the expected number of collisions per slot.</a:t>
            </a:r>
            <a:endParaRPr lang="en-GB" sz="1600" dirty="0"/>
          </a:p>
          <a:p>
            <a:pPr lvl="1"/>
            <a:endParaRPr lang="de-DE" sz="1600" dirty="0" smtClean="0"/>
          </a:p>
          <a:p>
            <a:pPr lvl="1"/>
            <a:endParaRPr lang="de-DE" sz="1600" dirty="0"/>
          </a:p>
          <a:p>
            <a:pPr lvl="1"/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ym typeface="Wingdings" panose="05000000000000000000" pitchFamily="2" charset="2"/>
              </a:rPr>
              <a:t>Both these methods depends only on one information (number of collided slots)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973540"/>
              </p:ext>
            </p:extLst>
          </p:nvPr>
        </p:nvGraphicFramePr>
        <p:xfrm>
          <a:off x="2522538" y="1928813"/>
          <a:ext cx="288766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Formel" r:id="rId4" imgW="2171520" imgH="228600" progId="Equation.3">
                  <p:embed/>
                </p:oleObj>
              </mc:Choice>
              <mc:Fallback>
                <p:oleObj name="Formel" r:id="rId4" imgW="217152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1928813"/>
                        <a:ext cx="2887662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492458"/>
              </p:ext>
            </p:extLst>
          </p:nvPr>
        </p:nvGraphicFramePr>
        <p:xfrm>
          <a:off x="2376488" y="3127375"/>
          <a:ext cx="31765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7" name="Formel" r:id="rId6" imgW="2387520" imgH="228600" progId="Equation.3">
                  <p:embed/>
                </p:oleObj>
              </mc:Choice>
              <mc:Fallback>
                <p:oleObj name="Formel" r:id="rId6" imgW="23875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127375"/>
                        <a:ext cx="317658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93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Classical </a:t>
            </a:r>
            <a:r>
              <a:rPr lang="en-GB" dirty="0" smtClean="0"/>
              <a:t>Tag Estimation Methods</a:t>
            </a:r>
            <a:br>
              <a:rPr lang="en-GB" dirty="0" smtClean="0"/>
            </a:br>
            <a:endParaRPr lang="de-DE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AU" sz="1600" dirty="0" smtClean="0"/>
              <a:t>Classical </a:t>
            </a:r>
            <a:r>
              <a:rPr lang="en-US" sz="1600" dirty="0" err="1" smtClean="0"/>
              <a:t>Chebyshev</a:t>
            </a:r>
            <a:r>
              <a:rPr lang="en-AU" sz="1600" dirty="0"/>
              <a:t> </a:t>
            </a:r>
            <a:r>
              <a:rPr lang="en-US" sz="1600" dirty="0" smtClean="0"/>
              <a:t>Tag estimation methods</a:t>
            </a:r>
            <a:endParaRPr lang="en-US" sz="1600" dirty="0"/>
          </a:p>
          <a:p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6084854" y="2195290"/>
            <a:ext cx="285752" cy="374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155326" y="2173136"/>
            <a:ext cx="28575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196295" y="2185011"/>
            <a:ext cx="285752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600062" y="2863766"/>
            <a:ext cx="2500330" cy="1071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Messured number of idle, successful, collided slots </a:t>
            </a:r>
            <a:endParaRPr lang="en-GB" sz="1600" dirty="0" smtClean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29" idx="5"/>
          </p:cNvCxnSpPr>
          <p:nvPr/>
        </p:nvCxnSpPr>
        <p:spPr>
          <a:xfrm rot="16200000" flipH="1">
            <a:off x="5555489" y="2382734"/>
            <a:ext cx="396211" cy="7087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31" idx="1"/>
          </p:cNvCxnSpPr>
          <p:nvPr/>
        </p:nvCxnSpPr>
        <p:spPr>
          <a:xfrm>
            <a:off x="4440200" y="2550868"/>
            <a:ext cx="1526027" cy="4698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5"/>
            <a:endCxn id="31" idx="0"/>
          </p:cNvCxnSpPr>
          <p:nvPr/>
        </p:nvCxnSpPr>
        <p:spPr>
          <a:xfrm>
            <a:off x="6328759" y="2515090"/>
            <a:ext cx="521468" cy="34867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664389" y="2195290"/>
            <a:ext cx="301838" cy="382724"/>
          </a:xfrm>
          <a:prstGeom prst="ellipse">
            <a:avLst/>
          </a:prstGeom>
          <a:noFill/>
          <a:ln>
            <a:solidFill>
              <a:srgbClr val="007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4703376" y="2185010"/>
            <a:ext cx="261153" cy="393003"/>
          </a:xfrm>
          <a:prstGeom prst="ellipse">
            <a:avLst/>
          </a:prstGeom>
          <a:noFill/>
          <a:ln>
            <a:solidFill>
              <a:srgbClr val="007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766519" y="2173136"/>
            <a:ext cx="261907" cy="404878"/>
          </a:xfrm>
          <a:prstGeom prst="ellipse">
            <a:avLst/>
          </a:prstGeom>
          <a:noFill/>
          <a:ln>
            <a:solidFill>
              <a:srgbClr val="007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1242344" y="3006642"/>
            <a:ext cx="2928958" cy="1214446"/>
          </a:xfrm>
          <a:prstGeom prst="ellipse">
            <a:avLst/>
          </a:prstGeom>
          <a:noFill/>
          <a:ln>
            <a:solidFill>
              <a:srgbClr val="007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/>
            <a:r>
              <a:rPr lang="de-DE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Expected number of idle, successful, collided slots</a:t>
            </a:r>
          </a:p>
          <a:p>
            <a:pPr algn="ctr"/>
            <a:r>
              <a:rPr lang="de-DE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</a:p>
          <a:p>
            <a:pPr algn="ctr"/>
            <a:endParaRPr lang="en-GB" sz="1600" dirty="0" smtClean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stCxn id="41" idx="4"/>
            <a:endCxn id="42" idx="0"/>
          </p:cNvCxnSpPr>
          <p:nvPr/>
        </p:nvCxnSpPr>
        <p:spPr>
          <a:xfrm flipH="1">
            <a:off x="2706823" y="2578014"/>
            <a:ext cx="1190650" cy="428628"/>
          </a:xfrm>
          <a:prstGeom prst="straightConnector1">
            <a:avLst/>
          </a:prstGeom>
          <a:ln w="19050">
            <a:solidFill>
              <a:srgbClr val="0078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</p:cNvCxnSpPr>
          <p:nvPr/>
        </p:nvCxnSpPr>
        <p:spPr>
          <a:xfrm flipH="1">
            <a:off x="3314049" y="2578013"/>
            <a:ext cx="1519904" cy="500068"/>
          </a:xfrm>
          <a:prstGeom prst="straightConnector1">
            <a:avLst/>
          </a:prstGeom>
          <a:ln w="19050">
            <a:solidFill>
              <a:srgbClr val="0078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3"/>
            <a:endCxn id="42" idx="7"/>
          </p:cNvCxnSpPr>
          <p:nvPr/>
        </p:nvCxnSpPr>
        <p:spPr>
          <a:xfrm flipH="1">
            <a:off x="3742366" y="2521965"/>
            <a:ext cx="1966226" cy="662528"/>
          </a:xfrm>
          <a:prstGeom prst="straightConnector1">
            <a:avLst/>
          </a:prstGeom>
          <a:ln w="19050">
            <a:solidFill>
              <a:srgbClr val="0078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86024"/>
              </p:ext>
            </p:extLst>
          </p:nvPr>
        </p:nvGraphicFramePr>
        <p:xfrm>
          <a:off x="2242476" y="3863898"/>
          <a:ext cx="796221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4" imgW="482400" imgH="203040" progId="Equation.3">
                  <p:embed/>
                </p:oleObj>
              </mc:Choice>
              <mc:Fallback>
                <p:oleObj name="Equation" r:id="rId4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476" y="3863898"/>
                        <a:ext cx="796221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95891"/>
              </p:ext>
            </p:extLst>
          </p:nvPr>
        </p:nvGraphicFramePr>
        <p:xfrm>
          <a:off x="2560166" y="2159079"/>
          <a:ext cx="39560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Formel" r:id="rId6" imgW="2412720" imgH="304560" progId="Equation.3">
                  <p:embed/>
                </p:oleObj>
              </mc:Choice>
              <mc:Fallback>
                <p:oleObj name="Formel" r:id="rId6" imgW="2412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166" y="2159079"/>
                        <a:ext cx="39560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eschweifte Klammer rechts 22"/>
          <p:cNvSpPr/>
          <p:nvPr/>
        </p:nvSpPr>
        <p:spPr>
          <a:xfrm rot="16200000">
            <a:off x="4036682" y="1807978"/>
            <a:ext cx="238966" cy="639948"/>
          </a:xfrm>
          <a:prstGeom prst="rightBrace">
            <a:avLst>
              <a:gd name="adj1" fmla="val 23306"/>
              <a:gd name="adj2" fmla="val 475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eschweifte Klammer rechts 23"/>
          <p:cNvSpPr/>
          <p:nvPr/>
        </p:nvSpPr>
        <p:spPr>
          <a:xfrm rot="16200000">
            <a:off x="4979390" y="1815929"/>
            <a:ext cx="238966" cy="639948"/>
          </a:xfrm>
          <a:prstGeom prst="rightBrace">
            <a:avLst>
              <a:gd name="adj1" fmla="val 23306"/>
              <a:gd name="adj2" fmla="val 475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eschweifte Klammer rechts 24"/>
          <p:cNvSpPr/>
          <p:nvPr/>
        </p:nvSpPr>
        <p:spPr>
          <a:xfrm rot="16200000">
            <a:off x="5924792" y="1807978"/>
            <a:ext cx="238966" cy="639948"/>
          </a:xfrm>
          <a:prstGeom prst="rightBrace">
            <a:avLst>
              <a:gd name="adj1" fmla="val 23306"/>
              <a:gd name="adj2" fmla="val 475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3858724" y="166900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1E64"/>
                </a:solidFill>
                <a:latin typeface="Calibri" panose="020F0502020204030204" pitchFamily="34" charset="0"/>
              </a:rPr>
              <a:t>Idle</a:t>
            </a:r>
            <a:endParaRPr lang="en-US" sz="1600" b="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507494" y="1660604"/>
            <a:ext cx="103714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1E64"/>
                </a:solidFill>
                <a:latin typeface="Calibri" panose="020F0502020204030204" pitchFamily="34" charset="0"/>
              </a:rPr>
              <a:t>Successful</a:t>
            </a:r>
            <a:endParaRPr lang="en-US" sz="1600" b="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656236" y="1692857"/>
            <a:ext cx="85953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1E64"/>
                </a:solidFill>
                <a:latin typeface="Calibri" panose="020F0502020204030204" pitchFamily="34" charset="0"/>
              </a:rPr>
              <a:t>Collided</a:t>
            </a:r>
            <a:endParaRPr lang="en-US" sz="1600" b="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9" grpId="0" animBg="1"/>
      <p:bldP spid="40" grpId="0" animBg="1"/>
      <p:bldP spid="41" grpId="0" animBg="1"/>
      <p:bldP spid="42" grpId="0" animBg="1"/>
      <p:bldP spid="23" grpId="0" animBg="1"/>
      <p:bldP spid="24" grpId="0" animBg="1"/>
      <p:bldP spid="25" grpId="0" animBg="1"/>
      <p:bldP spid="27" grpId="0"/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Estimation error for the classical tag estimation methods </a:t>
            </a:r>
          </a:p>
          <a:p>
            <a:pPr lvl="1"/>
            <a:r>
              <a:rPr lang="en-US" sz="1600" dirty="0" smtClean="0"/>
              <a:t>Frame length L=128.</a:t>
            </a:r>
          </a:p>
          <a:p>
            <a:pPr lvl="1"/>
            <a:r>
              <a:rPr lang="en-US" sz="1600" dirty="0" smtClean="0"/>
              <a:t>Classical </a:t>
            </a:r>
            <a:r>
              <a:rPr lang="en-US" sz="1600" dirty="0" err="1" smtClean="0"/>
              <a:t>Chebyshev</a:t>
            </a:r>
            <a:r>
              <a:rPr lang="en-US" sz="1600" dirty="0" smtClean="0"/>
              <a:t> is the most promising tag estimation method.</a:t>
            </a:r>
          </a:p>
          <a:p>
            <a:pPr lvl="1"/>
            <a:r>
              <a:rPr lang="en-US" sz="1600" dirty="0" smtClean="0"/>
              <a:t>The estimation error increase when the actual number of tags increases.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Classical </a:t>
            </a:r>
            <a:r>
              <a:rPr lang="en-GB" dirty="0" smtClean="0"/>
              <a:t>Tag Estimation Methods</a:t>
            </a:r>
            <a:br>
              <a:rPr lang="en-GB" dirty="0" smtClean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99913"/>
            <a:ext cx="6012160" cy="35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68288" indent="-268288">
              <a:lnSpc>
                <a:spcPct val="150000"/>
              </a:lnSpc>
            </a:pPr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Classical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Tag Estimation Methods</a:t>
            </a:r>
          </a:p>
          <a:p>
            <a:pPr marL="268288" indent="-268288">
              <a:lnSpc>
                <a:spcPct val="150000"/>
              </a:lnSpc>
            </a:pPr>
            <a:r>
              <a:rPr lang="en-GB" dirty="0" smtClean="0"/>
              <a:t>Proposed Biased </a:t>
            </a:r>
            <a:r>
              <a:rPr lang="en-GB" dirty="0" err="1" smtClean="0"/>
              <a:t>Chebyshev</a:t>
            </a:r>
            <a:r>
              <a:rPr lang="en-GB" dirty="0" smtClean="0"/>
              <a:t> Tag Estimation</a:t>
            </a:r>
          </a:p>
          <a:p>
            <a:pPr marL="268288" indent="-268288">
              <a:lnSpc>
                <a:spcPct val="150000"/>
              </a:lnSpc>
            </a:pPr>
            <a:r>
              <a:rPr lang="en-GB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0833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r>
              <a:rPr lang="en-US" sz="1600" dirty="0" smtClean="0"/>
              <a:t>Classical </a:t>
            </a:r>
            <a:r>
              <a:rPr lang="en-US" sz="1600" dirty="0" err="1" smtClean="0"/>
              <a:t>Chebyshev</a:t>
            </a:r>
            <a:r>
              <a:rPr lang="en-US" sz="1600" dirty="0" smtClean="0"/>
              <a:t> Tag estimation 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Numerical example:</a:t>
            </a:r>
          </a:p>
          <a:p>
            <a:pPr lvl="1"/>
            <a:r>
              <a:rPr lang="en-US" sz="1600" dirty="0" smtClean="0"/>
              <a:t>|a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-c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|= k    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error = k tags.</a:t>
            </a:r>
          </a:p>
          <a:p>
            <a:pPr lvl="1"/>
            <a:r>
              <a:rPr lang="en-US" sz="1600" dirty="0" smtClean="0"/>
              <a:t>|a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-c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|= k    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error = k tags.</a:t>
            </a:r>
          </a:p>
          <a:p>
            <a:pPr lvl="1"/>
            <a:r>
              <a:rPr lang="en-US" sz="1600" dirty="0" smtClean="0"/>
              <a:t>|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k</a:t>
            </a:r>
            <a:r>
              <a:rPr lang="en-US" sz="1600" dirty="0" err="1" smtClean="0"/>
              <a:t>-c</a:t>
            </a:r>
            <a:r>
              <a:rPr lang="en-US" sz="1600" baseline="-25000" dirty="0" err="1" smtClean="0"/>
              <a:t>k</a:t>
            </a:r>
            <a:r>
              <a:rPr lang="en-US" sz="1600" dirty="0" smtClean="0"/>
              <a:t>|= k    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/>
              <a:t>error ≥ 2*k tags. (depends on the existing number of tags). </a:t>
            </a:r>
          </a:p>
          <a:p>
            <a:endParaRPr lang="en-US" sz="1600" dirty="0" smtClean="0"/>
          </a:p>
          <a:p>
            <a:r>
              <a:rPr lang="en-US" sz="1600" dirty="0" smtClean="0"/>
              <a:t>Proposed biased </a:t>
            </a:r>
            <a:r>
              <a:rPr lang="en-US" sz="1600" dirty="0" err="1" smtClean="0"/>
              <a:t>Chebyshev</a:t>
            </a:r>
            <a:r>
              <a:rPr lang="en-US" sz="1600" dirty="0" smtClean="0"/>
              <a:t> Tag estimation: </a:t>
            </a:r>
          </a:p>
          <a:p>
            <a:pPr marL="180975" lvl="1" indent="0">
              <a:buNone/>
            </a:pPr>
            <a:endParaRPr lang="en-US" sz="1600" dirty="0" smtClean="0"/>
          </a:p>
          <a:p>
            <a:pPr marL="180975" lvl="1" indent="0">
              <a:buNone/>
            </a:pPr>
            <a:endParaRPr lang="en-US" sz="1600" dirty="0" smtClean="0"/>
          </a:p>
          <a:p>
            <a:pPr marL="0" indent="0">
              <a:spcAft>
                <a:spcPts val="1200"/>
              </a:spcAft>
              <a:buNone/>
            </a:pPr>
            <a:endParaRPr lang="en-US" sz="1600" dirty="0" smtClean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Proposed Biased </a:t>
            </a:r>
            <a:r>
              <a:rPr lang="en-AU" dirty="0" err="1" smtClean="0"/>
              <a:t>Chebyshev</a:t>
            </a:r>
            <a:r>
              <a:rPr lang="en-AU" dirty="0" smtClean="0"/>
              <a:t> Tag Estimation</a:t>
            </a:r>
            <a:br>
              <a:rPr lang="en-AU" dirty="0" smtClean="0"/>
            </a:br>
            <a:endParaRPr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90110"/>
              </p:ext>
            </p:extLst>
          </p:nvPr>
        </p:nvGraphicFramePr>
        <p:xfrm>
          <a:off x="2267744" y="5013176"/>
          <a:ext cx="4197796" cy="48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4" name="Formel" r:id="rId4" imgW="2616120" imgH="304560" progId="Equation.3">
                  <p:embed/>
                </p:oleObj>
              </mc:Choice>
              <mc:Fallback>
                <p:oleObj name="Formel" r:id="rId4" imgW="26161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013176"/>
                        <a:ext cx="4197796" cy="48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5731"/>
              </p:ext>
            </p:extLst>
          </p:nvPr>
        </p:nvGraphicFramePr>
        <p:xfrm>
          <a:off x="2339752" y="1484784"/>
          <a:ext cx="39560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5" name="Formel" r:id="rId6" imgW="2412720" imgH="304560" progId="Equation.3">
                  <p:embed/>
                </p:oleObj>
              </mc:Choice>
              <mc:Fallback>
                <p:oleObj name="Formel" r:id="rId6" imgW="241272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484784"/>
                        <a:ext cx="39560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5372039" y="5085184"/>
            <a:ext cx="285182" cy="3823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28"/>
          <p:cNvSpPr txBox="1"/>
          <p:nvPr/>
        </p:nvSpPr>
        <p:spPr>
          <a:xfrm>
            <a:off x="5876095" y="5423682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solidFill>
                  <a:srgbClr val="001E64"/>
                </a:solidFill>
                <a:latin typeface="Calibri" panose="020F0502020204030204" pitchFamily="34" charset="0"/>
              </a:rPr>
              <a:t>Collision Coefficient</a:t>
            </a:r>
            <a:endParaRPr lang="en-CA" sz="1600" b="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Straight Arrow Connector 30"/>
          <p:cNvCxnSpPr>
            <a:stCxn id="22" idx="2"/>
          </p:cNvCxnSpPr>
          <p:nvPr/>
        </p:nvCxnSpPr>
        <p:spPr>
          <a:xfrm flipH="1" flipV="1">
            <a:off x="5572819" y="5427072"/>
            <a:ext cx="504056" cy="2906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1"/>
          <p:cNvSpPr/>
          <p:nvPr/>
        </p:nvSpPr>
        <p:spPr>
          <a:xfrm>
            <a:off x="6076875" y="5427071"/>
            <a:ext cx="1311388" cy="581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Proposed Biased </a:t>
            </a:r>
            <a:r>
              <a:rPr lang="en-AU" dirty="0" err="1" smtClean="0"/>
              <a:t>Chebyshev</a:t>
            </a:r>
            <a:r>
              <a:rPr lang="en-AU" dirty="0" smtClean="0"/>
              <a:t> Tag Estimation</a:t>
            </a:r>
            <a:br>
              <a:rPr lang="en-AU" dirty="0" smtClean="0"/>
            </a:br>
            <a:endParaRPr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r>
              <a:rPr lang="en-US" sz="1600" dirty="0" smtClean="0"/>
              <a:t>Estimation error curve:</a:t>
            </a:r>
          </a:p>
          <a:p>
            <a:pPr lvl="1"/>
            <a:r>
              <a:rPr lang="en-US" sz="1600" dirty="0" smtClean="0"/>
              <a:t>Frame length L=512</a:t>
            </a:r>
          </a:p>
          <a:p>
            <a:pPr lvl="1"/>
            <a:r>
              <a:rPr lang="en-US" sz="1600" dirty="0" smtClean="0"/>
              <a:t>Number of tags &gt;&gt; L   </a:t>
            </a:r>
            <a:r>
              <a:rPr lang="en-US" sz="1600" dirty="0" smtClean="0">
                <a:sym typeface="Wingdings" panose="05000000000000000000" pitchFamily="2" charset="2"/>
              </a:rPr>
              <a:t>Number of collided slots is dominant.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/>
              <a:t>Number of tags &lt;&lt; L   </a:t>
            </a:r>
            <a:r>
              <a:rPr lang="en-US" sz="1600" dirty="0" smtClean="0">
                <a:sym typeface="Wingdings" panose="05000000000000000000" pitchFamily="2" charset="2"/>
              </a:rPr>
              <a:t>Number of collided slots is very small.</a:t>
            </a:r>
          </a:p>
          <a:p>
            <a:pPr lvl="1"/>
            <a:r>
              <a:rPr lang="en-US" sz="1600" dirty="0" smtClean="0"/>
              <a:t>L/2&lt; Number of tags &lt;2L </a:t>
            </a:r>
            <a:r>
              <a:rPr lang="en-US" sz="1600" dirty="0" smtClean="0">
                <a:sym typeface="Wingdings" panose="05000000000000000000" pitchFamily="2" charset="2"/>
              </a:rPr>
              <a:t> Variable collision coefficient (   ) for minimum estimation error.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Using simulations the proposed collision coefficient </a:t>
            </a:r>
            <a:r>
              <a:rPr lang="en-US" sz="1600" dirty="0" smtClean="0"/>
              <a:t>equation:</a:t>
            </a:r>
            <a:endParaRPr lang="en-US" sz="1600" dirty="0"/>
          </a:p>
          <a:p>
            <a:endParaRPr lang="en-US" sz="1600" dirty="0" smtClean="0"/>
          </a:p>
          <a:p>
            <a:pPr marL="0" indent="0">
              <a:spcAft>
                <a:spcPts val="1200"/>
              </a:spcAft>
              <a:buNone/>
            </a:pPr>
            <a:endParaRPr lang="en-US" sz="1600" dirty="0" smtClean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708920"/>
            <a:ext cx="5004048" cy="2376264"/>
          </a:xfrm>
          <a:prstGeom prst="rect">
            <a:avLst/>
          </a:prstGeom>
        </p:spPr>
      </p:pic>
      <p:sp>
        <p:nvSpPr>
          <p:cNvPr id="17" name="Oval 21"/>
          <p:cNvSpPr/>
          <p:nvPr/>
        </p:nvSpPr>
        <p:spPr>
          <a:xfrm>
            <a:off x="1331640" y="5469077"/>
            <a:ext cx="460851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09127"/>
              </p:ext>
            </p:extLst>
          </p:nvPr>
        </p:nvGraphicFramePr>
        <p:xfrm>
          <a:off x="1501539" y="5582678"/>
          <a:ext cx="4268713" cy="31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" name="Formel" r:id="rId5" imgW="3288960" imgH="241200" progId="Equation.3">
                  <p:embed/>
                </p:oleObj>
              </mc:Choice>
              <mc:Fallback>
                <p:oleObj name="Formel" r:id="rId5" imgW="3288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539" y="5582678"/>
                        <a:ext cx="4268713" cy="313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10685"/>
              </p:ext>
            </p:extLst>
          </p:nvPr>
        </p:nvGraphicFramePr>
        <p:xfrm>
          <a:off x="5444047" y="2348880"/>
          <a:ext cx="216024" cy="2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" name="Formel" r:id="rId7" imgW="164880" imgH="228600" progId="Equation.3">
                  <p:embed/>
                </p:oleObj>
              </mc:Choice>
              <mc:Fallback>
                <p:oleObj name="Formel" r:id="rId7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4047" y="2348880"/>
                        <a:ext cx="216024" cy="29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9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Proposed Biased </a:t>
            </a:r>
            <a:r>
              <a:rPr lang="en-AU" dirty="0" err="1" smtClean="0"/>
              <a:t>Chebyshev</a:t>
            </a:r>
            <a:r>
              <a:rPr lang="en-AU" dirty="0" smtClean="0"/>
              <a:t> Tag Estimation</a:t>
            </a:r>
            <a:br>
              <a:rPr lang="en-AU" dirty="0" smtClean="0"/>
            </a:br>
            <a:endParaRPr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r>
              <a:rPr lang="en-US" sz="1600" dirty="0" smtClean="0"/>
              <a:t>Estimation error for the proposed tag estimation compared to the  classical methods: </a:t>
            </a:r>
          </a:p>
          <a:p>
            <a:pPr lvl="1"/>
            <a:r>
              <a:rPr lang="en-US" sz="1600" dirty="0" smtClean="0"/>
              <a:t>Frame length L=128</a:t>
            </a:r>
          </a:p>
          <a:p>
            <a:pPr lvl="1"/>
            <a:r>
              <a:rPr lang="en-US" sz="1600" dirty="0" smtClean="0"/>
              <a:t>The proposed collision coefficient compensates the increase of the mean estimation error with the increase of the number of tags.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45" y="2564904"/>
            <a:ext cx="6228184" cy="36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Proposed Biased </a:t>
            </a:r>
            <a:r>
              <a:rPr lang="en-AU" dirty="0" err="1" smtClean="0"/>
              <a:t>Chebyshev</a:t>
            </a:r>
            <a:r>
              <a:rPr lang="en-AU" dirty="0" smtClean="0"/>
              <a:t> Tag Estimation</a:t>
            </a:r>
            <a:br>
              <a:rPr lang="en-AU" dirty="0" smtClean="0"/>
            </a:br>
            <a:endParaRPr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88000" y="1052736"/>
            <a:ext cx="8568000" cy="5184576"/>
          </a:xfrm>
        </p:spPr>
        <p:txBody>
          <a:bodyPr/>
          <a:lstStyle/>
          <a:p>
            <a:r>
              <a:rPr lang="en-US" sz="1600" dirty="0" smtClean="0"/>
              <a:t>Percentage of saving time using the proposed algorithm compared to the classical </a:t>
            </a:r>
            <a:r>
              <a:rPr lang="en-US" sz="1600" dirty="0" err="1" smtClean="0"/>
              <a:t>Chebyshev</a:t>
            </a:r>
            <a:r>
              <a:rPr lang="en-US" sz="1600" dirty="0" smtClean="0"/>
              <a:t> algorithm: </a:t>
            </a:r>
          </a:p>
          <a:p>
            <a:pPr lvl="1"/>
            <a:r>
              <a:rPr lang="en-US" sz="1600" dirty="0" smtClean="0"/>
              <a:t>Starting frame length L=128</a:t>
            </a:r>
          </a:p>
          <a:p>
            <a:pPr lvl="1"/>
            <a:r>
              <a:rPr lang="en-US" sz="1600" dirty="0" smtClean="0"/>
              <a:t>Oscillations in the curve are due to the frame length takes only discrete values 2</a:t>
            </a:r>
            <a:r>
              <a:rPr lang="en-US" sz="1600" baseline="30000" dirty="0" smtClean="0"/>
              <a:t>Q</a:t>
            </a:r>
            <a:r>
              <a:rPr lang="en-US" sz="1600" dirty="0" smtClean="0"/>
              <a:t>. </a:t>
            </a:r>
          </a:p>
          <a:p>
            <a:pPr lvl="1"/>
            <a:r>
              <a:rPr lang="en-US" sz="1600" dirty="0" smtClean="0"/>
              <a:t>Negative value at with a tag populations less than 25 tags has a very small effect. 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69" y="2924944"/>
            <a:ext cx="5697107" cy="33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AU" dirty="0" smtClean="0"/>
              <a:t>Motivation</a:t>
            </a:r>
          </a:p>
          <a:p>
            <a:pPr marL="268288" indent="-268288">
              <a:lnSpc>
                <a:spcPct val="150000"/>
              </a:lnSpc>
            </a:pPr>
            <a:r>
              <a:rPr lang="en-AU" dirty="0" smtClean="0"/>
              <a:t>Classical </a:t>
            </a:r>
            <a:r>
              <a:rPr lang="en-GB" dirty="0" smtClean="0"/>
              <a:t>Tag Estimation Methods</a:t>
            </a:r>
          </a:p>
          <a:p>
            <a:pPr marL="268288" indent="-268288">
              <a:lnSpc>
                <a:spcPct val="150000"/>
              </a:lnSpc>
            </a:pPr>
            <a:r>
              <a:rPr lang="en-GB" dirty="0" smtClean="0"/>
              <a:t>Proposed Biased </a:t>
            </a:r>
            <a:r>
              <a:rPr lang="en-GB" dirty="0" err="1" smtClean="0"/>
              <a:t>Chebyshev</a:t>
            </a:r>
            <a:r>
              <a:rPr lang="en-GB" dirty="0" smtClean="0"/>
              <a:t> Tag Estimation</a:t>
            </a:r>
          </a:p>
          <a:p>
            <a:pPr marL="268288" indent="-268288">
              <a:lnSpc>
                <a:spcPct val="150000"/>
              </a:lnSpc>
            </a:pPr>
            <a:r>
              <a:rPr lang="en-GB" dirty="0" smtClean="0"/>
              <a:t>Conclusion and Future Work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908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  <a:endParaRPr lang="en-GB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68288" indent="-268288">
              <a:lnSpc>
                <a:spcPct val="150000"/>
              </a:lnSpc>
            </a:pPr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Classical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Tag Estimation Methods</a:t>
            </a:r>
          </a:p>
          <a:p>
            <a:pPr marL="268288" indent="-268288">
              <a:lnSpc>
                <a:spcPct val="150000"/>
              </a:lnSpc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Proposed Biased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Chebyshev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Tag Estimation</a:t>
            </a:r>
          </a:p>
          <a:p>
            <a:pPr marL="268288" indent="-268288">
              <a:lnSpc>
                <a:spcPct val="150000"/>
              </a:lnSpc>
            </a:pPr>
            <a:r>
              <a:rPr lang="en-GB" dirty="0" smtClean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1991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600" dirty="0" smtClean="0">
                <a:cs typeface="Times New Roman" panose="02020603050405020304" pitchFamily="18" charset="0"/>
              </a:rPr>
              <a:t>Conclusion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A new biased </a:t>
            </a:r>
            <a:r>
              <a:rPr lang="en-US" sz="1600" dirty="0" err="1" smtClean="0">
                <a:cs typeface="Times New Roman" panose="02020603050405020304" pitchFamily="18" charset="0"/>
              </a:rPr>
              <a:t>Chebyshev</a:t>
            </a:r>
            <a:r>
              <a:rPr lang="en-US" sz="1600" dirty="0" smtClean="0">
                <a:cs typeface="Times New Roman" panose="02020603050405020304" pitchFamily="18" charset="0"/>
              </a:rPr>
              <a:t> inequality tag estimation method is proposed.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The proposed method is compared with the classical tag estimation methods and gives better results with dense RFID networks.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A new biased </a:t>
            </a:r>
            <a:r>
              <a:rPr lang="en-US" sz="1600" dirty="0" err="1" smtClean="0">
                <a:cs typeface="Times New Roman" panose="02020603050405020304" pitchFamily="18" charset="0"/>
              </a:rPr>
              <a:t>Chebyshev</a:t>
            </a:r>
            <a:r>
              <a:rPr lang="en-US" sz="1600" dirty="0" smtClean="0">
                <a:cs typeface="Times New Roman" panose="02020603050405020304" pitchFamily="18" charset="0"/>
              </a:rPr>
              <a:t> inequality anti-collision algorithm is presented.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The new algorithm compared with the classical </a:t>
            </a:r>
            <a:r>
              <a:rPr lang="en-US" sz="1600" dirty="0" err="1" smtClean="0">
                <a:cs typeface="Times New Roman" panose="02020603050405020304" pitchFamily="18" charset="0"/>
              </a:rPr>
              <a:t>Chebyshev</a:t>
            </a:r>
            <a:r>
              <a:rPr lang="en-US" sz="1600" dirty="0" smtClean="0">
                <a:cs typeface="Times New Roman" panose="02020603050405020304" pitchFamily="18" charset="0"/>
              </a:rPr>
              <a:t> inequality anti-collision and the reading time is reduced by 25%.</a:t>
            </a:r>
          </a:p>
          <a:p>
            <a:pPr lvl="2"/>
            <a:endParaRPr lang="en-US" sz="1600" dirty="0" smtClean="0">
              <a:cs typeface="Times New Roman" panose="02020603050405020304" pitchFamily="18" charset="0"/>
            </a:endParaRPr>
          </a:p>
          <a:p>
            <a:r>
              <a:rPr lang="en-US" sz="1600" dirty="0" smtClean="0">
                <a:cs typeface="Times New Roman" panose="02020603050405020304" pitchFamily="18" charset="0"/>
              </a:rPr>
              <a:t>Future work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The successful and empty coefficients should be also calculated and added to the main estimation  equation.</a:t>
            </a:r>
          </a:p>
          <a:p>
            <a:pPr lvl="1"/>
            <a:r>
              <a:rPr lang="en-US" sz="1600" dirty="0" smtClean="0">
                <a:cs typeface="Times New Roman" panose="02020603050405020304" pitchFamily="18" charset="0"/>
              </a:rPr>
              <a:t>Compare the new estimation performance with the current  performance in terms of estimation error and saving time.</a:t>
            </a:r>
          </a:p>
          <a:p>
            <a:pPr marL="285750" indent="-285750">
              <a:spcBef>
                <a:spcPts val="0"/>
              </a:spcBef>
            </a:pPr>
            <a:endParaRPr lang="en-US" sz="1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Conclusion </a:t>
            </a:r>
            <a:r>
              <a:rPr lang="en-GB" dirty="0"/>
              <a:t>and future work</a:t>
            </a:r>
            <a:br>
              <a:rPr lang="en-GB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444208" y="5733256"/>
            <a:ext cx="21941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1E64"/>
                </a:solidFill>
                <a:latin typeface="Calibri" panose="020F0502020204030204" pitchFamily="34" charset="0"/>
              </a:rPr>
              <a:t>Hazem.a.elsaid@fau.de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7152"/>
            <a:ext cx="3363094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System Model:</a:t>
            </a:r>
          </a:p>
          <a:p>
            <a:pPr lvl="1"/>
            <a:r>
              <a:rPr lang="en-US" sz="1600" dirty="0"/>
              <a:t>Single </a:t>
            </a:r>
            <a:r>
              <a:rPr lang="en-US" sz="1600" dirty="0" smtClean="0"/>
              <a:t> RFID Reader.</a:t>
            </a:r>
          </a:p>
          <a:p>
            <a:pPr lvl="1"/>
            <a:r>
              <a:rPr lang="en-US" sz="1600" dirty="0" smtClean="0"/>
              <a:t>Dense RFID network with unknown number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of passive tags.</a:t>
            </a:r>
            <a:endParaRPr lang="en-GB" sz="1400" dirty="0" smtClean="0"/>
          </a:p>
          <a:p>
            <a:pPr lvl="1"/>
            <a:r>
              <a:rPr lang="en-GB" sz="1600" dirty="0" smtClean="0"/>
              <a:t>Tags should be identified in the minimum </a:t>
            </a:r>
          </a:p>
          <a:p>
            <a:pPr lvl="1">
              <a:buNone/>
            </a:pPr>
            <a:r>
              <a:rPr sz="1600"/>
              <a:t> </a:t>
            </a:r>
            <a:r>
              <a:rPr sz="1600" smtClean="0"/>
              <a:t>    possible time.</a:t>
            </a:r>
          </a:p>
          <a:p>
            <a:pPr>
              <a:buNone/>
            </a:pPr>
            <a:r>
              <a:rPr sz="1600"/>
              <a:t> </a:t>
            </a:r>
            <a:r>
              <a:rPr sz="1600" smtClean="0"/>
              <a:t>  </a:t>
            </a:r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724400" y="138599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7383624" y="18115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1564" y="223709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6718818" y="223709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351817" y="237894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7235889" y="280040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4946002" y="330098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038302" y="325308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03627" y="200596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6792685" y="171555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02335" y="31967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487969" y="330098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8320447" y="242535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452019" y="294493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930062" y="280040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8451868" y="346016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7634593" y="389454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7102477" y="3762211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7974563" y="351375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7351816" y="440706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6678565" y="415407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8049298" y="3995660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754600" y="4690765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6275615" y="45489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8469947" y="39195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6807008" y="469076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1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/>
              <a:t>System Model:</a:t>
            </a:r>
          </a:p>
          <a:p>
            <a:pPr lvl="1"/>
            <a:r>
              <a:rPr lang="en-US" sz="1600" dirty="0"/>
              <a:t>Single </a:t>
            </a:r>
            <a:r>
              <a:rPr lang="en-US" sz="1600" dirty="0" smtClean="0"/>
              <a:t> RFID Reader.</a:t>
            </a:r>
          </a:p>
          <a:p>
            <a:pPr lvl="1"/>
            <a:r>
              <a:rPr lang="en-US" sz="1600" dirty="0" smtClean="0"/>
              <a:t>Dense RFID network with unknown number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of passive tags.</a:t>
            </a:r>
            <a:endParaRPr lang="en-GB" sz="1400" dirty="0" smtClean="0"/>
          </a:p>
          <a:p>
            <a:pPr lvl="1"/>
            <a:r>
              <a:rPr lang="en-GB" sz="1600" dirty="0" smtClean="0"/>
              <a:t>Tags should be identified in the minimum </a:t>
            </a:r>
          </a:p>
          <a:p>
            <a:pPr lvl="1">
              <a:buNone/>
            </a:pPr>
            <a:r>
              <a:rPr sz="1600"/>
              <a:t> </a:t>
            </a:r>
            <a:r>
              <a:rPr sz="1600" smtClean="0"/>
              <a:t>    possible time.</a:t>
            </a:r>
          </a:p>
          <a:p>
            <a:pPr>
              <a:buNone/>
            </a:pPr>
            <a:r>
              <a:rPr sz="1600"/>
              <a:t> </a:t>
            </a:r>
            <a:r>
              <a:rPr sz="1600" smtClean="0"/>
              <a:t>  </a:t>
            </a:r>
          </a:p>
          <a:p>
            <a:r>
              <a:rPr lang="en-GB" sz="1600" dirty="0" smtClean="0"/>
              <a:t>Identification Process:</a:t>
            </a:r>
          </a:p>
          <a:p>
            <a:pPr lvl="1"/>
            <a:r>
              <a:rPr lang="en-GB" sz="1600" dirty="0" smtClean="0"/>
              <a:t>Reader asks the tags for there EPC code.</a:t>
            </a:r>
            <a:endParaRPr lang="en-GB" sz="1600" dirty="0"/>
          </a:p>
          <a:p>
            <a:pPr>
              <a:buNone/>
            </a:pPr>
            <a:r>
              <a:rPr lang="en-GB" sz="1600" dirty="0" smtClean="0"/>
              <a:t>   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724400" y="138599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7383624" y="18115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1564" y="223709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6718818" y="223709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351817" y="237894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7235889" y="280040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4946002" y="330098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038302" y="325308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03627" y="200596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6792685" y="171555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02335" y="31967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487969" y="330098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8320447" y="242535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452019" y="294493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930062" y="280040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8451868" y="346016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7634593" y="389454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7102477" y="372235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7974563" y="351375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7351816" y="440706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6678565" y="415407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8049298" y="3995660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754600" y="4690765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6275615" y="45489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8469947" y="39195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6807008" y="469076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Bogen 36"/>
          <p:cNvSpPr/>
          <p:nvPr/>
        </p:nvSpPr>
        <p:spPr>
          <a:xfrm rot="3128449">
            <a:off x="4678421" y="3132688"/>
            <a:ext cx="897441" cy="9032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Bogen 37"/>
          <p:cNvSpPr/>
          <p:nvPr/>
        </p:nvSpPr>
        <p:spPr>
          <a:xfrm rot="2911622">
            <a:off x="4580235" y="2889744"/>
            <a:ext cx="1329659" cy="136179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ogen 38"/>
          <p:cNvSpPr/>
          <p:nvPr/>
        </p:nvSpPr>
        <p:spPr>
          <a:xfrm rot="2870662">
            <a:off x="4481898" y="2625986"/>
            <a:ext cx="1722740" cy="176835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Bogen 39"/>
          <p:cNvSpPr/>
          <p:nvPr/>
        </p:nvSpPr>
        <p:spPr>
          <a:xfrm rot="2699164">
            <a:off x="4571997" y="2398370"/>
            <a:ext cx="2102414" cy="211129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Bogen 40"/>
          <p:cNvSpPr/>
          <p:nvPr/>
        </p:nvSpPr>
        <p:spPr>
          <a:xfrm rot="2934997">
            <a:off x="4751810" y="2140490"/>
            <a:ext cx="2516589" cy="2496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ogen 41"/>
          <p:cNvSpPr/>
          <p:nvPr/>
        </p:nvSpPr>
        <p:spPr>
          <a:xfrm rot="2809296">
            <a:off x="4822781" y="1611865"/>
            <a:ext cx="3105858" cy="301641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Bogen 42"/>
          <p:cNvSpPr/>
          <p:nvPr/>
        </p:nvSpPr>
        <p:spPr>
          <a:xfrm rot="2804274">
            <a:off x="4627493" y="1295751"/>
            <a:ext cx="4157098" cy="36551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System Model:</a:t>
            </a:r>
          </a:p>
          <a:p>
            <a:pPr lvl="1"/>
            <a:r>
              <a:rPr lang="en-US" sz="1600" dirty="0"/>
              <a:t>Single </a:t>
            </a:r>
            <a:r>
              <a:rPr lang="en-US" sz="1600" dirty="0" smtClean="0"/>
              <a:t> RFID Reader.</a:t>
            </a:r>
          </a:p>
          <a:p>
            <a:pPr lvl="1"/>
            <a:r>
              <a:rPr lang="en-US" sz="1600" dirty="0" smtClean="0"/>
              <a:t>Dense RFID network with unknown number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of passive tags.</a:t>
            </a:r>
            <a:endParaRPr lang="en-GB" sz="1400" dirty="0" smtClean="0"/>
          </a:p>
          <a:p>
            <a:pPr lvl="1"/>
            <a:r>
              <a:rPr lang="en-GB" sz="1600" dirty="0" smtClean="0"/>
              <a:t>Tags should be identified in the minimum </a:t>
            </a:r>
          </a:p>
          <a:p>
            <a:pPr lvl="1">
              <a:buNone/>
            </a:pPr>
            <a:r>
              <a:rPr sz="1600"/>
              <a:t> </a:t>
            </a:r>
            <a:r>
              <a:rPr sz="1600" smtClean="0"/>
              <a:t>    possible time.</a:t>
            </a:r>
          </a:p>
          <a:p>
            <a:pPr>
              <a:buNone/>
            </a:pPr>
            <a:r>
              <a:rPr sz="1600"/>
              <a:t> </a:t>
            </a:r>
            <a:r>
              <a:rPr sz="1600" smtClean="0"/>
              <a:t>  </a:t>
            </a:r>
          </a:p>
          <a:p>
            <a:r>
              <a:rPr lang="en-GB" sz="1600" dirty="0" smtClean="0"/>
              <a:t>Identification Process:</a:t>
            </a:r>
          </a:p>
          <a:p>
            <a:pPr lvl="1"/>
            <a:r>
              <a:rPr lang="en-GB" sz="1600" dirty="0" smtClean="0"/>
              <a:t>Reader asks the tags for there EPC code.</a:t>
            </a:r>
          </a:p>
          <a:p>
            <a:pPr lvl="1"/>
            <a:r>
              <a:rPr sz="1600" smtClean="0"/>
              <a:t>Single answer (Successful).</a:t>
            </a:r>
            <a:endParaRPr lang="en-GB" sz="1600" dirty="0"/>
          </a:p>
          <a:p>
            <a:pPr>
              <a:buNone/>
            </a:pPr>
            <a:r>
              <a:rPr lang="en-GB" sz="1600" dirty="0" smtClean="0"/>
              <a:t>   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724400" y="138599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7383624" y="18115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1564" y="223709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6718818" y="223709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351817" y="237894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7235889" y="280040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4946002" y="330098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038302" y="325308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03627" y="200596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6792685" y="171555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02335" y="31967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487969" y="330098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8320447" y="242535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452019" y="294493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930062" y="280040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8451868" y="346016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7634593" y="389454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7102477" y="372235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7974563" y="351375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7351816" y="440706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6678565" y="415407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8049298" y="3995660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754600" y="4690765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6275615" y="45489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8469947" y="39195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6807008" y="469076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7573044" flipV="1">
            <a:off x="5010892" y="2784786"/>
            <a:ext cx="1436787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System Model:</a:t>
            </a:r>
          </a:p>
          <a:p>
            <a:pPr lvl="1"/>
            <a:r>
              <a:rPr lang="en-US" sz="1600" dirty="0"/>
              <a:t>Single </a:t>
            </a:r>
            <a:r>
              <a:rPr lang="en-US" sz="1600" dirty="0" smtClean="0"/>
              <a:t> RFID Reader.</a:t>
            </a:r>
          </a:p>
          <a:p>
            <a:pPr lvl="1"/>
            <a:r>
              <a:rPr lang="en-US" sz="1600" dirty="0" smtClean="0"/>
              <a:t>Dense RFID network with unknown number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of passive tags.</a:t>
            </a:r>
            <a:endParaRPr lang="en-GB" sz="1400" dirty="0" smtClean="0"/>
          </a:p>
          <a:p>
            <a:pPr lvl="1"/>
            <a:r>
              <a:rPr lang="en-GB" sz="1600" dirty="0" smtClean="0"/>
              <a:t>Tags should be identified in the minimum </a:t>
            </a:r>
          </a:p>
          <a:p>
            <a:pPr lvl="1">
              <a:buNone/>
            </a:pPr>
            <a:r>
              <a:rPr sz="1600"/>
              <a:t> </a:t>
            </a:r>
            <a:r>
              <a:rPr sz="1600" smtClean="0"/>
              <a:t>    possible time.</a:t>
            </a:r>
          </a:p>
          <a:p>
            <a:pPr>
              <a:buNone/>
            </a:pPr>
            <a:r>
              <a:rPr sz="1600"/>
              <a:t> </a:t>
            </a:r>
            <a:r>
              <a:rPr sz="1600" smtClean="0"/>
              <a:t>  </a:t>
            </a:r>
          </a:p>
          <a:p>
            <a:r>
              <a:rPr lang="en-GB" sz="1600" dirty="0" smtClean="0"/>
              <a:t>Identification Process:</a:t>
            </a:r>
          </a:p>
          <a:p>
            <a:pPr lvl="1"/>
            <a:r>
              <a:rPr lang="en-GB" sz="1600" dirty="0" smtClean="0"/>
              <a:t>Reader asks the tags for there EPC code.</a:t>
            </a:r>
          </a:p>
          <a:p>
            <a:pPr lvl="1"/>
            <a:r>
              <a:rPr sz="1600" smtClean="0"/>
              <a:t>Single answer (Successful).</a:t>
            </a:r>
          </a:p>
          <a:p>
            <a:pPr lvl="1"/>
            <a:r>
              <a:rPr sz="1600" smtClean="0"/>
              <a:t>No answer.</a:t>
            </a:r>
            <a:endParaRPr lang="en-GB" sz="1600" dirty="0"/>
          </a:p>
          <a:p>
            <a:pPr>
              <a:buNone/>
            </a:pPr>
            <a:r>
              <a:rPr lang="en-GB" sz="1600" dirty="0" smtClean="0"/>
              <a:t>   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724400" y="138599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7383624" y="18115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1564" y="223709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6718818" y="223709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351817" y="237894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7235889" y="280040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4946002" y="330098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038302" y="325308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03627" y="200596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6792685" y="171555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02335" y="31967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487969" y="330098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8320447" y="242535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452019" y="294493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930062" y="280040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8451868" y="346016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7634593" y="389454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7102477" y="372235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7974563" y="351375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7351816" y="440706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6678565" y="415407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8049298" y="3995660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754600" y="4690765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6275615" y="45489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8469947" y="39195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6807008" y="469076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1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System Model:</a:t>
            </a:r>
          </a:p>
          <a:p>
            <a:pPr lvl="1"/>
            <a:r>
              <a:rPr lang="en-US" sz="1600" dirty="0"/>
              <a:t>Single </a:t>
            </a:r>
            <a:r>
              <a:rPr lang="en-US" sz="1600" dirty="0" smtClean="0"/>
              <a:t> RFID Reader.</a:t>
            </a:r>
          </a:p>
          <a:p>
            <a:pPr lvl="1"/>
            <a:r>
              <a:rPr lang="en-US" sz="1600" dirty="0" smtClean="0"/>
              <a:t>Dense RFID network with unknown number</a:t>
            </a:r>
          </a:p>
          <a:p>
            <a:pPr lvl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 of passive tags.</a:t>
            </a:r>
            <a:endParaRPr lang="en-GB" sz="1400" dirty="0" smtClean="0"/>
          </a:p>
          <a:p>
            <a:pPr lvl="1"/>
            <a:r>
              <a:rPr lang="en-GB" sz="1600" dirty="0" smtClean="0"/>
              <a:t>Tags should be identified in the minimum </a:t>
            </a:r>
          </a:p>
          <a:p>
            <a:pPr lvl="1">
              <a:buNone/>
            </a:pPr>
            <a:r>
              <a:rPr sz="1600"/>
              <a:t> </a:t>
            </a:r>
            <a:r>
              <a:rPr sz="1600" smtClean="0"/>
              <a:t>    possible time.</a:t>
            </a:r>
          </a:p>
          <a:p>
            <a:pPr>
              <a:buNone/>
            </a:pPr>
            <a:r>
              <a:rPr sz="1600"/>
              <a:t> </a:t>
            </a:r>
            <a:r>
              <a:rPr sz="1600" smtClean="0"/>
              <a:t>  </a:t>
            </a:r>
          </a:p>
          <a:p>
            <a:r>
              <a:rPr lang="en-GB" sz="1600" dirty="0" smtClean="0"/>
              <a:t>Identification Process:</a:t>
            </a:r>
          </a:p>
          <a:p>
            <a:pPr lvl="1"/>
            <a:r>
              <a:rPr lang="en-GB" sz="1600" dirty="0" smtClean="0"/>
              <a:t>Reader asks the tags for there EPC code.</a:t>
            </a:r>
          </a:p>
          <a:p>
            <a:pPr lvl="1"/>
            <a:r>
              <a:rPr sz="1600" smtClean="0"/>
              <a:t>Single answer (Successful).</a:t>
            </a:r>
          </a:p>
          <a:p>
            <a:pPr lvl="1"/>
            <a:r>
              <a:rPr sz="1600" smtClean="0"/>
              <a:t>No answer.</a:t>
            </a:r>
          </a:p>
          <a:p>
            <a:pPr lvl="1"/>
            <a:r>
              <a:rPr lang="en-GB" sz="1600" dirty="0"/>
              <a:t>Multiple </a:t>
            </a:r>
            <a:r>
              <a:rPr sz="1600" smtClean="0"/>
              <a:t>answers. (Collision)</a:t>
            </a:r>
            <a:endParaRPr lang="en-GB" sz="1600" dirty="0"/>
          </a:p>
          <a:p>
            <a:pPr>
              <a:buNone/>
            </a:pPr>
            <a:r>
              <a:rPr lang="en-GB" sz="1600" dirty="0" smtClean="0"/>
              <a:t>   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4724400" y="138599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7383624" y="18115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1564" y="223709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6718818" y="223709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351817" y="237894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7235889" y="280040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4946002" y="3300982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038302" y="325308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03627" y="200596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6792685" y="171555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7902335" y="319674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7487969" y="330098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8320447" y="242535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8452019" y="2944936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7930062" y="280040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8451868" y="346016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7634593" y="3894547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7102477" y="372235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7974563" y="3513759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7351816" y="4407062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6678565" y="4154078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8049298" y="3995660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7754600" y="4690765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6275615" y="45489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8469947" y="3919513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6807008" y="4690764"/>
            <a:ext cx="295469" cy="283703"/>
          </a:xfrm>
          <a:prstGeom prst="rect">
            <a:avLst/>
          </a:prstGeom>
          <a:solidFill>
            <a:srgbClr val="0031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 rot="8882636">
            <a:off x="5110285" y="2820373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Freeform 16"/>
          <p:cNvSpPr>
            <a:spLocks/>
          </p:cNvSpPr>
          <p:nvPr/>
        </p:nvSpPr>
        <p:spPr bwMode="auto">
          <a:xfrm rot="9739039">
            <a:off x="5314945" y="3173567"/>
            <a:ext cx="1965040" cy="10960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Freeform 16"/>
          <p:cNvSpPr>
            <a:spLocks/>
          </p:cNvSpPr>
          <p:nvPr/>
        </p:nvSpPr>
        <p:spPr bwMode="auto">
          <a:xfrm rot="12517327" flipV="1">
            <a:off x="5249343" y="4015147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5720" y="5467665"/>
            <a:ext cx="8715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What is the maximum achievable identification efficiency?</a:t>
            </a:r>
          </a:p>
        </p:txBody>
      </p:sp>
    </p:spTree>
    <p:extLst>
      <p:ext uri="{BB962C8B-B14F-4D97-AF65-F5344CB8AC3E}">
        <p14:creationId xmlns:p14="http://schemas.microsoft.com/office/powerpoint/2010/main" val="19811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88000" y="3000372"/>
            <a:ext cx="8568000" cy="3236940"/>
          </a:xfrm>
        </p:spPr>
        <p:txBody>
          <a:bodyPr/>
          <a:lstStyle/>
          <a:p>
            <a:r>
              <a:rPr lang="en-GB" sz="1600" dirty="0"/>
              <a:t>Dynamic Framed Slotted ALOHA:</a:t>
            </a:r>
          </a:p>
          <a:p>
            <a:pPr lvl="1"/>
            <a:r>
              <a:rPr lang="en-GB" sz="1600" dirty="0"/>
              <a:t>Time divided into multiple frames.</a:t>
            </a:r>
          </a:p>
          <a:p>
            <a:pPr lvl="1"/>
            <a:r>
              <a:rPr lang="en-GB" sz="1600" dirty="0"/>
              <a:t>Each frame has different length (number of slots).</a:t>
            </a:r>
          </a:p>
          <a:p>
            <a:pPr lvl="1"/>
            <a:r>
              <a:rPr lang="en-GB" sz="1600" dirty="0"/>
              <a:t>Reader has to inform the tags with the frame size (Q value).</a:t>
            </a:r>
          </a:p>
          <a:p>
            <a:pPr lvl="1"/>
            <a:r>
              <a:rPr lang="en-GB" sz="1600" dirty="0"/>
              <a:t>Each tag chooses only one random slot per frame.   </a:t>
            </a:r>
          </a:p>
          <a:p>
            <a:r>
              <a:rPr lang="en-GB" sz="1600" dirty="0" smtClean="0"/>
              <a:t>Maximum reading efficiency:   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2" name="Rechteck 1"/>
          <p:cNvSpPr/>
          <p:nvPr/>
        </p:nvSpPr>
        <p:spPr>
          <a:xfrm>
            <a:off x="1214414" y="1519748"/>
            <a:ext cx="1263324" cy="397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Frame</a:t>
            </a:r>
            <a:r>
              <a:rPr lang="de-DE" baseline="-250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1</a:t>
            </a:r>
            <a:endParaRPr lang="en-US" baseline="-250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3" name="Rechteck 13"/>
          <p:cNvSpPr/>
          <p:nvPr/>
        </p:nvSpPr>
        <p:spPr>
          <a:xfrm>
            <a:off x="2872527" y="1519749"/>
            <a:ext cx="1816029" cy="397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Frame</a:t>
            </a:r>
            <a:r>
              <a:rPr lang="de-DE" baseline="-250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2</a:t>
            </a:r>
            <a:endParaRPr lang="en-US" baseline="-25000" dirty="0" smtClean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4" name="Rechteck 14"/>
          <p:cNvSpPr/>
          <p:nvPr/>
        </p:nvSpPr>
        <p:spPr>
          <a:xfrm>
            <a:off x="5951882" y="1519749"/>
            <a:ext cx="1263324" cy="397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Frame</a:t>
            </a:r>
            <a:r>
              <a:rPr lang="de-DE" baseline="-250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i</a:t>
            </a:r>
            <a:endParaRPr lang="en-US" baseline="-25000" dirty="0" smtClean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35" name="Gerade Verbindung 6"/>
          <p:cNvCxnSpPr/>
          <p:nvPr/>
        </p:nvCxnSpPr>
        <p:spPr>
          <a:xfrm>
            <a:off x="4925430" y="1669695"/>
            <a:ext cx="86853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8"/>
          <p:cNvCxnSpPr/>
          <p:nvPr/>
        </p:nvCxnSpPr>
        <p:spPr>
          <a:xfrm>
            <a:off x="1214414" y="1444776"/>
            <a:ext cx="600079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9"/>
          <p:cNvSpPr txBox="1"/>
          <p:nvPr/>
        </p:nvSpPr>
        <p:spPr>
          <a:xfrm>
            <a:off x="3117280" y="1000108"/>
            <a:ext cx="2077857" cy="306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1E64"/>
                </a:solidFill>
                <a:latin typeface="Calibri" panose="020F0502020204030204" pitchFamily="34" charset="0"/>
              </a:rPr>
              <a:t>Total reading time</a:t>
            </a:r>
            <a:endParaRPr lang="en-US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hteck 19"/>
          <p:cNvSpPr/>
          <p:nvPr/>
        </p:nvSpPr>
        <p:spPr>
          <a:xfrm>
            <a:off x="2161907" y="2356589"/>
            <a:ext cx="1890265" cy="2998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Gerade Verbindung 16"/>
          <p:cNvCxnSpPr/>
          <p:nvPr/>
        </p:nvCxnSpPr>
        <p:spPr>
          <a:xfrm>
            <a:off x="2477738" y="1906751"/>
            <a:ext cx="1574434" cy="449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18"/>
          <p:cNvCxnSpPr/>
          <p:nvPr/>
        </p:nvCxnSpPr>
        <p:spPr>
          <a:xfrm>
            <a:off x="1214414" y="1906751"/>
            <a:ext cx="947493" cy="449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20"/>
          <p:cNvSpPr/>
          <p:nvPr/>
        </p:nvSpPr>
        <p:spPr>
          <a:xfrm>
            <a:off x="2161907" y="2356589"/>
            <a:ext cx="315831" cy="2998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25"/>
          <p:cNvSpPr/>
          <p:nvPr/>
        </p:nvSpPr>
        <p:spPr>
          <a:xfrm>
            <a:off x="2477738" y="2356589"/>
            <a:ext cx="315831" cy="299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26"/>
          <p:cNvSpPr/>
          <p:nvPr/>
        </p:nvSpPr>
        <p:spPr>
          <a:xfrm>
            <a:off x="2793570" y="2356589"/>
            <a:ext cx="315831" cy="2998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27"/>
          <p:cNvSpPr/>
          <p:nvPr/>
        </p:nvSpPr>
        <p:spPr>
          <a:xfrm>
            <a:off x="3662106" y="2358962"/>
            <a:ext cx="394789" cy="2998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feld 21"/>
          <p:cNvSpPr txBox="1"/>
          <p:nvPr/>
        </p:nvSpPr>
        <p:spPr>
          <a:xfrm>
            <a:off x="3597774" y="235262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1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de-DE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feld 30"/>
          <p:cNvSpPr txBox="1"/>
          <p:nvPr/>
        </p:nvSpPr>
        <p:spPr>
          <a:xfrm>
            <a:off x="2143108" y="2328871"/>
            <a:ext cx="389061" cy="22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31"/>
          <p:cNvSpPr txBox="1"/>
          <p:nvPr/>
        </p:nvSpPr>
        <p:spPr>
          <a:xfrm>
            <a:off x="2480310" y="2337289"/>
            <a:ext cx="389061" cy="22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32"/>
          <p:cNvSpPr txBox="1"/>
          <p:nvPr/>
        </p:nvSpPr>
        <p:spPr>
          <a:xfrm>
            <a:off x="2802288" y="2333924"/>
            <a:ext cx="389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Gerade Verbindung mit Pfeil 8"/>
          <p:cNvCxnSpPr/>
          <p:nvPr/>
        </p:nvCxnSpPr>
        <p:spPr>
          <a:xfrm>
            <a:off x="2143108" y="2883722"/>
            <a:ext cx="1928826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57488" y="2587416"/>
            <a:ext cx="28245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800" b="0" dirty="0" smtClean="0">
                <a:latin typeface="Calibri" pitchFamily="34" charset="0"/>
              </a:rPr>
              <a:t>L</a:t>
            </a:r>
            <a:endParaRPr lang="en-GB" sz="1800" b="0" dirty="0" smtClean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86446" y="2071678"/>
            <a:ext cx="2315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solidFill>
                  <a:srgbClr val="001E64"/>
                </a:solidFill>
                <a:latin typeface="Calibri" panose="020F0502020204030204" pitchFamily="34" charset="0"/>
              </a:rPr>
              <a:t>Where:</a:t>
            </a:r>
          </a:p>
          <a:p>
            <a:r>
              <a:rPr lang="de-DE" sz="1600" b="0" dirty="0" smtClean="0">
                <a:solidFill>
                  <a:srgbClr val="001E64"/>
                </a:solidFill>
                <a:latin typeface="Calibri" panose="020F0502020204030204" pitchFamily="34" charset="0"/>
              </a:rPr>
              <a:t>- Collided Slot</a:t>
            </a:r>
          </a:p>
          <a:p>
            <a:r>
              <a:rPr lang="de-DE" sz="1600" b="0" dirty="0" smtClean="0">
                <a:solidFill>
                  <a:srgbClr val="001E64"/>
                </a:solidFill>
                <a:latin typeface="Calibri" panose="020F0502020204030204" pitchFamily="34" charset="0"/>
              </a:rPr>
              <a:t>- Successful Slot</a:t>
            </a:r>
          </a:p>
          <a:p>
            <a:r>
              <a:rPr lang="de-DE" sz="1600" b="0" dirty="0" smtClean="0">
                <a:solidFill>
                  <a:srgbClr val="001E64"/>
                </a:solidFill>
                <a:latin typeface="Calibri" panose="020F0502020204030204" pitchFamily="34" charset="0"/>
              </a:rPr>
              <a:t>- Idle Slot</a:t>
            </a:r>
            <a:endParaRPr lang="en-CA" sz="1600" b="0" dirty="0" smtClean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Rechteck 22"/>
          <p:cNvSpPr/>
          <p:nvPr/>
        </p:nvSpPr>
        <p:spPr>
          <a:xfrm>
            <a:off x="7298614" y="2429808"/>
            <a:ext cx="144016" cy="1715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34"/>
          <p:cNvSpPr/>
          <p:nvPr/>
        </p:nvSpPr>
        <p:spPr>
          <a:xfrm>
            <a:off x="7298614" y="2661718"/>
            <a:ext cx="144016" cy="1715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 35"/>
          <p:cNvSpPr/>
          <p:nvPr/>
        </p:nvSpPr>
        <p:spPr>
          <a:xfrm>
            <a:off x="7306565" y="2905341"/>
            <a:ext cx="144016" cy="171599"/>
          </a:xfrm>
          <a:prstGeom prst="rect">
            <a:avLst/>
          </a:prstGeom>
          <a:solidFill>
            <a:srgbClr val="FCFB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86072"/>
              </p:ext>
            </p:extLst>
          </p:nvPr>
        </p:nvGraphicFramePr>
        <p:xfrm>
          <a:off x="3169788" y="4748211"/>
          <a:ext cx="2006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Equation" r:id="rId4" imgW="1434960" imgH="228600" progId="Equation.3">
                  <p:embed/>
                </p:oleObj>
              </mc:Choice>
              <mc:Fallback>
                <p:oleObj name="Equation" r:id="rId4" imgW="1434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788" y="4748211"/>
                        <a:ext cx="2006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Oval 86"/>
          <p:cNvSpPr/>
          <p:nvPr/>
        </p:nvSpPr>
        <p:spPr>
          <a:xfrm>
            <a:off x="3033253" y="4643446"/>
            <a:ext cx="2324565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hteck 1"/>
          <p:cNvSpPr/>
          <p:nvPr/>
        </p:nvSpPr>
        <p:spPr>
          <a:xfrm>
            <a:off x="4078111" y="5635426"/>
            <a:ext cx="3073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1E64"/>
                </a:solidFill>
                <a:latin typeface="Calibri" panose="020F0502020204030204" pitchFamily="34" charset="0"/>
              </a:rPr>
              <a:t>Robust number of tags estimation</a:t>
            </a:r>
          </a:p>
        </p:txBody>
      </p:sp>
      <p:sp>
        <p:nvSpPr>
          <p:cNvPr id="100" name="Oval 9"/>
          <p:cNvSpPr/>
          <p:nvPr/>
        </p:nvSpPr>
        <p:spPr>
          <a:xfrm>
            <a:off x="3929058" y="5500702"/>
            <a:ext cx="3319331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Rechteck 1"/>
          <p:cNvSpPr/>
          <p:nvPr/>
        </p:nvSpPr>
        <p:spPr>
          <a:xfrm>
            <a:off x="6150122" y="4702821"/>
            <a:ext cx="235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Unknown number of tags</a:t>
            </a:r>
          </a:p>
          <a:p>
            <a:pPr algn="ctr"/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n=?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val 9"/>
          <p:cNvSpPr/>
          <p:nvPr/>
        </p:nvSpPr>
        <p:spPr>
          <a:xfrm>
            <a:off x="6072386" y="4572008"/>
            <a:ext cx="2500330" cy="738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4" name="Straight Arrow Connector 103"/>
          <p:cNvCxnSpPr>
            <a:stCxn id="87" idx="6"/>
          </p:cNvCxnSpPr>
          <p:nvPr/>
        </p:nvCxnSpPr>
        <p:spPr>
          <a:xfrm>
            <a:off x="5357818" y="492919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9" grpId="0"/>
      <p:bldP spid="100" grpId="0" animBg="1"/>
      <p:bldP spid="101" grpId="0"/>
      <p:bldP spid="1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/>
              <a:t>Complete anti-collision algorithm:</a:t>
            </a:r>
          </a:p>
          <a:p>
            <a:pPr>
              <a:buNone/>
            </a:pPr>
            <a:r>
              <a:rPr sz="1600" dirty="0" smtClean="0"/>
              <a:t>   </a:t>
            </a:r>
          </a:p>
          <a:p>
            <a:pPr>
              <a:buNone/>
            </a:pPr>
            <a:r>
              <a:rPr lang="en-GB" sz="1600" dirty="0" smtClean="0"/>
              <a:t>   </a:t>
            </a:r>
          </a:p>
          <a:p>
            <a:pPr marL="0" indent="0">
              <a:buNone/>
            </a:pPr>
            <a:endParaRPr lang="en-GB" sz="1600" dirty="0"/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6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4" name="Ellipse 1"/>
          <p:cNvSpPr/>
          <p:nvPr/>
        </p:nvSpPr>
        <p:spPr>
          <a:xfrm>
            <a:off x="4370226" y="1071545"/>
            <a:ext cx="2880319" cy="680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Set initial frame length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5" name="Rechteck 9"/>
          <p:cNvSpPr/>
          <p:nvPr/>
        </p:nvSpPr>
        <p:spPr>
          <a:xfrm>
            <a:off x="4811394" y="2190464"/>
            <a:ext cx="2000264" cy="1215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Observe: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Successful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Empty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Gerade Verbindung mit Pfeil 14"/>
          <p:cNvCxnSpPr/>
          <p:nvPr/>
        </p:nvCxnSpPr>
        <p:spPr>
          <a:xfrm>
            <a:off x="5786533" y="3406200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aute 13"/>
          <p:cNvSpPr/>
          <p:nvPr/>
        </p:nvSpPr>
        <p:spPr>
          <a:xfrm>
            <a:off x="4286604" y="3645024"/>
            <a:ext cx="3035950" cy="10801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Collided &amp; Successful slots =0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cxnSp>
        <p:nvCxnSpPr>
          <p:cNvPr id="38" name="Gerade Verbindung mit Pfeil 17"/>
          <p:cNvCxnSpPr/>
          <p:nvPr/>
        </p:nvCxnSpPr>
        <p:spPr>
          <a:xfrm flipH="1">
            <a:off x="3722154" y="416228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19"/>
          <p:cNvCxnSpPr/>
          <p:nvPr/>
        </p:nvCxnSpPr>
        <p:spPr>
          <a:xfrm>
            <a:off x="5810386" y="4702344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20"/>
          <p:cNvSpPr/>
          <p:nvPr/>
        </p:nvSpPr>
        <p:spPr>
          <a:xfrm>
            <a:off x="4353875" y="5134392"/>
            <a:ext cx="2942068" cy="1009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Estimated number of tags 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Calculate the new optimum frame length (L)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Gerade Verbindung 29"/>
          <p:cNvCxnSpPr/>
          <p:nvPr/>
        </p:nvCxnSpPr>
        <p:spPr>
          <a:xfrm rot="5400000" flipH="1" flipV="1">
            <a:off x="6039614" y="3784574"/>
            <a:ext cx="3677538" cy="40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31"/>
          <p:cNvCxnSpPr/>
          <p:nvPr/>
        </p:nvCxnSpPr>
        <p:spPr>
          <a:xfrm flipH="1">
            <a:off x="5810386" y="1966040"/>
            <a:ext cx="20882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33"/>
          <p:cNvSpPr/>
          <p:nvPr/>
        </p:nvSpPr>
        <p:spPr>
          <a:xfrm>
            <a:off x="2786050" y="3874252"/>
            <a:ext cx="93610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rPr>
              <a:t>End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5" name="Textfeld 2"/>
          <p:cNvSpPr txBox="1"/>
          <p:nvPr/>
        </p:nvSpPr>
        <p:spPr>
          <a:xfrm>
            <a:off x="3866170" y="3804826"/>
            <a:ext cx="464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yes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feld 16"/>
          <p:cNvSpPr txBox="1"/>
          <p:nvPr/>
        </p:nvSpPr>
        <p:spPr>
          <a:xfrm>
            <a:off x="5967226" y="4702344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1E64"/>
                </a:solidFill>
                <a:latin typeface="Calibri" panose="020F0502020204030204" pitchFamily="34" charset="0"/>
              </a:rPr>
              <a:t>No</a:t>
            </a:r>
            <a:endParaRPr lang="en-US" sz="1600" dirty="0">
              <a:solidFill>
                <a:srgbClr val="001E64"/>
              </a:solidFill>
              <a:latin typeface="Calibri" panose="020F0502020204030204" pitchFamily="34" charset="0"/>
            </a:endParaRPr>
          </a:p>
        </p:txBody>
      </p:sp>
      <p:cxnSp>
        <p:nvCxnSpPr>
          <p:cNvPr id="47" name="Gerade Verbindung mit Pfeil 39"/>
          <p:cNvCxnSpPr>
            <a:stCxn id="34" idx="4"/>
            <a:endCxn id="35" idx="0"/>
          </p:cNvCxnSpPr>
          <p:nvPr/>
        </p:nvCxnSpPr>
        <p:spPr>
          <a:xfrm rot="16200000" flipH="1">
            <a:off x="5591645" y="1970583"/>
            <a:ext cx="438622" cy="11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0" idx="3"/>
          </p:cNvCxnSpPr>
          <p:nvPr/>
        </p:nvCxnSpPr>
        <p:spPr>
          <a:xfrm>
            <a:off x="7295943" y="5639018"/>
            <a:ext cx="5622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40" grpId="0" animBg="1"/>
      <p:bldP spid="44" grpId="0" animBg="1"/>
      <p:bldP spid="45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0</TotalTime>
  <Words>1130</Words>
  <Application>Microsoft Office PowerPoint</Application>
  <PresentationFormat>Bildschirmpräsentation (4:3)</PresentationFormat>
  <Paragraphs>298</Paragraphs>
  <Slides>22</Slides>
  <Notes>21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LIKE Vorlage</vt:lpstr>
      <vt:lpstr>Equation</vt:lpstr>
      <vt:lpstr>Formel</vt:lpstr>
      <vt:lpstr>PowerPoint-Präsentation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Agenda</vt:lpstr>
      <vt:lpstr> Classical Tag Estimation Methods </vt:lpstr>
      <vt:lpstr> Classical Tag Estimation Methods </vt:lpstr>
      <vt:lpstr> Classical Tag Estimation Methods </vt:lpstr>
      <vt:lpstr>Agenda</vt:lpstr>
      <vt:lpstr> Proposed Biased Chebyshev Tag Estimation </vt:lpstr>
      <vt:lpstr> Proposed Biased Chebyshev Tag Estimation </vt:lpstr>
      <vt:lpstr> Proposed Biased Chebyshev Tag Estimation </vt:lpstr>
      <vt:lpstr> Proposed Biased Chebyshev Tag Estimation </vt:lpstr>
      <vt:lpstr>Agenda</vt:lpstr>
      <vt:lpstr> Conclusion and future work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Hazem Elsaid</cp:lastModifiedBy>
  <cp:revision>585</cp:revision>
  <cp:lastPrinted>2014-06-03T06:25:16Z</cp:lastPrinted>
  <dcterms:created xsi:type="dcterms:W3CDTF">2013-08-29T10:54:12Z</dcterms:created>
  <dcterms:modified xsi:type="dcterms:W3CDTF">2014-07-07T09:23:56Z</dcterms:modified>
</cp:coreProperties>
</file>