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6" r:id="rId2"/>
  </p:sldMasterIdLst>
  <p:notesMasterIdLst>
    <p:notesMasterId r:id="rId31"/>
  </p:notesMasterIdLst>
  <p:handoutMasterIdLst>
    <p:handoutMasterId r:id="rId32"/>
  </p:handoutMasterIdLst>
  <p:sldIdLst>
    <p:sldId id="262" r:id="rId3"/>
    <p:sldId id="361" r:id="rId4"/>
    <p:sldId id="364" r:id="rId5"/>
    <p:sldId id="263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9" r:id="rId22"/>
    <p:sldId id="398" r:id="rId23"/>
    <p:sldId id="400" r:id="rId24"/>
    <p:sldId id="404" r:id="rId25"/>
    <p:sldId id="401" r:id="rId26"/>
    <p:sldId id="402" r:id="rId27"/>
    <p:sldId id="403" r:id="rId28"/>
    <p:sldId id="405" r:id="rId29"/>
    <p:sldId id="265" r:id="rId30"/>
  </p:sldIdLst>
  <p:sldSz cx="9144000" cy="6858000" type="screen4x3"/>
  <p:notesSz cx="6797675" cy="9874250"/>
  <p:custDataLst>
    <p:tags r:id="rId3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7A5"/>
    <a:srgbClr val="FFFFCC"/>
    <a:srgbClr val="007850"/>
    <a:srgbClr val="141DA5"/>
    <a:srgbClr val="14179E"/>
    <a:srgbClr val="141798"/>
    <a:srgbClr val="0F1173"/>
    <a:srgbClr val="090A43"/>
    <a:srgbClr val="050246"/>
    <a:srgbClr val="221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482" autoAdjust="0"/>
  </p:normalViewPr>
  <p:slideViewPr>
    <p:cSldViewPr>
      <p:cViewPr>
        <p:scale>
          <a:sx n="130" d="100"/>
          <a:sy n="130" d="100"/>
        </p:scale>
        <p:origin x="-6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0" d="100"/>
          <a:sy n="110" d="100"/>
        </p:scale>
        <p:origin x="-1656" y="1758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06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09.09.2015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9" y="4689994"/>
            <a:ext cx="5438140" cy="4443649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3255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83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49110"/>
            <a:ext cx="1957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8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914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95613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494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8340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27302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7431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47829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30259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66377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24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7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5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0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62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0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25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7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94694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8800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15" descr="logtx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229350"/>
            <a:ext cx="163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1547664" y="6270625"/>
            <a:ext cx="7305675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51720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Hazem A. Ahmed </a:t>
            </a:r>
            <a:r>
              <a:rPr lang="de-DE" baseline="0" dirty="0" smtClean="0"/>
              <a:t>| </a:t>
            </a:r>
            <a:r>
              <a:rPr lang="de-DE" dirty="0" smtClean="0"/>
              <a:t>IEEE RFID-TA 2015</a:t>
            </a:r>
            <a:r>
              <a:rPr lang="de-DE" baseline="0" dirty="0" smtClean="0">
                <a:latin typeface="Calibri" panose="020F0502020204030204" pitchFamily="34" charset="0"/>
              </a:rPr>
              <a:t> </a:t>
            </a:r>
            <a:r>
              <a:rPr lang="de-DE" baseline="0" dirty="0" smtClean="0"/>
              <a:t>| </a:t>
            </a:r>
            <a:r>
              <a:rPr lang="de-DE" dirty="0" smtClean="0">
                <a:latin typeface="Calibri" panose="020F0502020204030204" pitchFamily="34" charset="0"/>
              </a:rPr>
              <a:t>18.09.2015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A0C8-CA8C-439C-B3BB-423FF6EFBFCF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D31C-CF01-4D70-A898-CC87B810797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pPr algn="ctr"/>
            <a:r>
              <a:rPr lang="en-US" sz="2800" dirty="0"/>
              <a:t>Backwards Compatible Improvement of the</a:t>
            </a:r>
          </a:p>
          <a:p>
            <a:pPr algn="ctr"/>
            <a:r>
              <a:rPr lang="en-US" sz="2800" dirty="0"/>
              <a:t>EPCglobal Class 1 Gen 2 </a:t>
            </a:r>
            <a:r>
              <a:rPr lang="en-US" sz="2800" dirty="0" smtClean="0"/>
              <a:t>Standard</a:t>
            </a:r>
            <a:endParaRPr lang="de-DE" sz="2800" dirty="0">
              <a:latin typeface="Calibri" panose="020F0502020204030204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064896" cy="1656184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Hazem A. Ahmed</a:t>
            </a:r>
          </a:p>
          <a:p>
            <a:r>
              <a:rPr lang="de-DE" dirty="0" smtClean="0">
                <a:latin typeface="Calibri" panose="020F0502020204030204" pitchFamily="34" charset="0"/>
              </a:rPr>
              <a:t>IEEE RFID-TA 2015, 18.09.2015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67" name="Gerade Verbindung mit Pfeil 66"/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694684" y="2492896"/>
            <a:ext cx="1389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69" name="Bogen 68"/>
          <p:cNvSpPr/>
          <p:nvPr/>
        </p:nvSpPr>
        <p:spPr>
          <a:xfrm rot="3128449">
            <a:off x="4644383" y="3036170"/>
            <a:ext cx="897441" cy="903295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ogen 71"/>
          <p:cNvSpPr/>
          <p:nvPr/>
        </p:nvSpPr>
        <p:spPr>
          <a:xfrm rot="2911622">
            <a:off x="4546197" y="2793226"/>
            <a:ext cx="1329659" cy="1361798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ogen 72"/>
          <p:cNvSpPr/>
          <p:nvPr/>
        </p:nvSpPr>
        <p:spPr>
          <a:xfrm rot="2870662">
            <a:off x="4447860" y="2529468"/>
            <a:ext cx="1722740" cy="176835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Bogen 73"/>
          <p:cNvSpPr/>
          <p:nvPr/>
        </p:nvSpPr>
        <p:spPr>
          <a:xfrm rot="2699164">
            <a:off x="4537959" y="2301852"/>
            <a:ext cx="2102414" cy="211129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ogen 74"/>
          <p:cNvSpPr/>
          <p:nvPr/>
        </p:nvSpPr>
        <p:spPr>
          <a:xfrm rot="2934997">
            <a:off x="4717772" y="2004119"/>
            <a:ext cx="2516589" cy="2496072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Bogen 75"/>
          <p:cNvSpPr/>
          <p:nvPr/>
        </p:nvSpPr>
        <p:spPr>
          <a:xfrm rot="2809296">
            <a:off x="4788743" y="1515347"/>
            <a:ext cx="3105858" cy="301641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Bogen 76"/>
          <p:cNvSpPr/>
          <p:nvPr/>
        </p:nvSpPr>
        <p:spPr>
          <a:xfrm rot="2804274">
            <a:off x="4593455" y="1199233"/>
            <a:ext cx="4157098" cy="365514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uppieren 78"/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feld 81"/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Textfeld 83"/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804162" y="3234462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6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6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Gerade Verbindung mit Pfeil 86"/>
          <p:cNvCxnSpPr>
            <a:stCxn id="89" idx="5"/>
          </p:cNvCxnSpPr>
          <p:nvPr/>
        </p:nvCxnSpPr>
        <p:spPr>
          <a:xfrm>
            <a:off x="5740632" y="1487258"/>
            <a:ext cx="985159" cy="7805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4740350" y="1164147"/>
            <a:ext cx="126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Arbitrate</a:t>
            </a:r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748008" y="1132311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>
            <a:stCxn id="92" idx="6"/>
          </p:cNvCxnSpPr>
          <p:nvPr/>
        </p:nvCxnSpPr>
        <p:spPr>
          <a:xfrm flipV="1">
            <a:off x="5157102" y="4272339"/>
            <a:ext cx="1521463" cy="4609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4166342" y="4557158"/>
            <a:ext cx="92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3994171" y="4525322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6" grpId="0"/>
      <p:bldP spid="88" grpId="0"/>
      <p:bldP spid="89" grpId="0" animBg="1"/>
      <p:bldP spid="91" grpId="0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67" name="Gerade Verbindung mit Pfeil 66"/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/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feld 81"/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Textfeld 83"/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Freeform 16"/>
          <p:cNvSpPr>
            <a:spLocks/>
          </p:cNvSpPr>
          <p:nvPr/>
        </p:nvSpPr>
        <p:spPr bwMode="auto">
          <a:xfrm rot="12517327" flipV="1">
            <a:off x="5249343" y="39575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Textfeld 92"/>
          <p:cNvSpPr txBox="1"/>
          <p:nvPr/>
        </p:nvSpPr>
        <p:spPr>
          <a:xfrm rot="1794054">
            <a:off x="5800395" y="3630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de-DE" sz="1400" baseline="-250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aseline="-250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10"/>
          <p:cNvSpPr>
            <a:spLocks noChangeArrowheads="1"/>
          </p:cNvSpPr>
          <p:nvPr/>
        </p:nvSpPr>
        <p:spPr bwMode="auto">
          <a:xfrm>
            <a:off x="6732240" y="22048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95" name="Gerade Verbindung 94"/>
          <p:cNvCxnSpPr/>
          <p:nvPr/>
        </p:nvCxnSpPr>
        <p:spPr>
          <a:xfrm flipH="1">
            <a:off x="1752853" y="5252806"/>
            <a:ext cx="814460" cy="258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1752853" y="5204920"/>
            <a:ext cx="724230" cy="30062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Proposed System Description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Proposed Tags</a:t>
            </a:r>
            <a:endParaRPr lang="en-US" dirty="0"/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Proposed Reader</a:t>
            </a:r>
            <a:endParaRPr lang="en-US" dirty="0"/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Performance 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976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System </a:t>
            </a:r>
            <a:r>
              <a:rPr lang="en-US" dirty="0" smtClean="0"/>
              <a:t>Description (Tag)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Properties of the proposed Tag:</a:t>
            </a:r>
          </a:p>
          <a:p>
            <a:pPr lvl="1"/>
            <a:r>
              <a:rPr lang="en-US" sz="1500" dirty="0" smtClean="0"/>
              <a:t>It includes two modes:</a:t>
            </a:r>
          </a:p>
          <a:p>
            <a:pPr lvl="2"/>
            <a:r>
              <a:rPr lang="en-US" sz="1500" dirty="0" smtClean="0"/>
              <a:t>Conventional mode (default)</a:t>
            </a:r>
          </a:p>
          <a:p>
            <a:pPr lvl="2"/>
            <a:r>
              <a:rPr lang="en-US" sz="1500" dirty="0" smtClean="0"/>
              <a:t>Modified mode (when it receives </a:t>
            </a:r>
            <a:r>
              <a:rPr lang="en-US" sz="1500" dirty="0"/>
              <a:t>s</a:t>
            </a:r>
            <a:r>
              <a:rPr lang="en-US" sz="1500" dirty="0" smtClean="0"/>
              <a:t>witch command)</a:t>
            </a:r>
          </a:p>
          <a:p>
            <a:pPr lvl="1"/>
            <a:r>
              <a:rPr lang="en-US" sz="1500" dirty="0" smtClean="0"/>
              <a:t>The Pilot is divided into:</a:t>
            </a:r>
          </a:p>
          <a:p>
            <a:pPr lvl="2"/>
            <a:r>
              <a:rPr lang="en-US" sz="1500" dirty="0" smtClean="0"/>
              <a:t>4-bits zeros for synchronization</a:t>
            </a:r>
          </a:p>
          <a:p>
            <a:pPr lvl="2"/>
            <a:r>
              <a:rPr lang="en-US" sz="1500" dirty="0" smtClean="0"/>
              <a:t>8-bits orthogonal pilots for channel estimation</a:t>
            </a:r>
          </a:p>
          <a:p>
            <a:pPr marL="361950" lvl="2" indent="0">
              <a:buNone/>
            </a:pPr>
            <a:r>
              <a:rPr lang="en-US" sz="13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80507"/>
              </p:ext>
            </p:extLst>
          </p:nvPr>
        </p:nvGraphicFramePr>
        <p:xfrm>
          <a:off x="5581303" y="4293096"/>
          <a:ext cx="3095153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1322"/>
                <a:gridCol w="26738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000" baseline="-25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1 -1 1 -1 1 -1 1 -1 1 -1 1 -1 1 -1 1 -1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1 -1 1 -1 1 -1 1 1 -1 1 -1 1 -1 1 -1 -1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1 -1 1 1 -1 1 -1 1 -1 1 -1 -1 1 -1 1 -1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1 -1 1 1 -1 1 -1 -1 1 -1 1 1 -1 1 -1 -1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1 -1 1 -1 -1 1 -1 1 1 -1 1 -1 -1 1 -1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1 -1 1 -1 -1 1 1 -1 -1 1 -1 1 1 -1 -1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1 -1 -1 1 1 -1 1 -1 -1 1 1 -1 -1 1 -1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1 -1 -1 1 1 -1 -1 1 1 -1 -1 1 1 -1 -1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580112" y="5805264"/>
            <a:ext cx="3456384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for the 8-bits orthogonal pilot [J.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Kaitovic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2012]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66" y="2217099"/>
            <a:ext cx="3600400" cy="5431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66" y="3143339"/>
            <a:ext cx="3581854" cy="68748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285394" y="2775430"/>
            <a:ext cx="1519968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Conventional tag reply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2872" y="3835506"/>
            <a:ext cx="132600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 Proposed tag reply</a:t>
            </a:r>
          </a:p>
        </p:txBody>
      </p:sp>
    </p:spTree>
    <p:extLst>
      <p:ext uri="{BB962C8B-B14F-4D97-AF65-F5344CB8AC3E}">
        <p14:creationId xmlns:p14="http://schemas.microsoft.com/office/powerpoint/2010/main" val="34051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System </a:t>
            </a:r>
            <a:r>
              <a:rPr lang="en-US" dirty="0" smtClean="0"/>
              <a:t>Description (Tag)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Properties of the proposed Tag:</a:t>
            </a:r>
          </a:p>
          <a:p>
            <a:pPr lvl="1"/>
            <a:r>
              <a:rPr lang="en-US" sz="1500" dirty="0" smtClean="0"/>
              <a:t>It includes two modes:</a:t>
            </a:r>
          </a:p>
          <a:p>
            <a:pPr lvl="2"/>
            <a:r>
              <a:rPr lang="en-US" sz="1500" dirty="0" smtClean="0"/>
              <a:t>Conventional mode (default)</a:t>
            </a:r>
          </a:p>
          <a:p>
            <a:pPr lvl="2"/>
            <a:r>
              <a:rPr lang="en-US" sz="1500" dirty="0" smtClean="0"/>
              <a:t>Modified mode (when it receives </a:t>
            </a:r>
            <a:r>
              <a:rPr lang="en-US" sz="1500" dirty="0"/>
              <a:t>s</a:t>
            </a:r>
            <a:r>
              <a:rPr lang="en-US" sz="1500" dirty="0" smtClean="0"/>
              <a:t>witch command)</a:t>
            </a:r>
          </a:p>
          <a:p>
            <a:pPr lvl="1"/>
            <a:r>
              <a:rPr lang="en-US" sz="1500" dirty="0" smtClean="0"/>
              <a:t>The Pilot is divided into:</a:t>
            </a:r>
          </a:p>
          <a:p>
            <a:pPr lvl="2"/>
            <a:r>
              <a:rPr lang="en-US" sz="1500" dirty="0" smtClean="0"/>
              <a:t>4-bits zeros for synchronization</a:t>
            </a:r>
          </a:p>
          <a:p>
            <a:pPr lvl="2"/>
            <a:r>
              <a:rPr lang="en-US" sz="1500" dirty="0" smtClean="0"/>
              <a:t>8-bits orthogonal pilots for channel estimation</a:t>
            </a:r>
          </a:p>
          <a:p>
            <a:pPr lvl="1"/>
            <a:r>
              <a:rPr lang="en-US" sz="1500" dirty="0" smtClean="0"/>
              <a:t>Wait state is defined for the proposed tag, in this state:</a:t>
            </a:r>
          </a:p>
          <a:p>
            <a:pPr lvl="2"/>
            <a:r>
              <a:rPr lang="en-US" sz="1500" dirty="0" smtClean="0"/>
              <a:t> Tag enters </a:t>
            </a:r>
            <a:r>
              <a:rPr lang="en-US" sz="1500" dirty="0"/>
              <a:t>this state when </a:t>
            </a:r>
            <a:r>
              <a:rPr lang="en-US" sz="1500" dirty="0" smtClean="0"/>
              <a:t>it receives </a:t>
            </a:r>
            <a:r>
              <a:rPr lang="en-US" sz="1500" dirty="0"/>
              <a:t>ACK command </a:t>
            </a:r>
            <a:r>
              <a:rPr lang="en-US" sz="1500" dirty="0" smtClean="0"/>
              <a:t>with invalid </a:t>
            </a:r>
            <a:r>
              <a:rPr lang="en-US" sz="1500" dirty="0"/>
              <a:t>RN16</a:t>
            </a:r>
            <a:r>
              <a:rPr lang="en-US" sz="1500" dirty="0" smtClean="0"/>
              <a:t>.</a:t>
            </a:r>
          </a:p>
          <a:p>
            <a:pPr lvl="2"/>
            <a:r>
              <a:rPr lang="en-US" sz="1500" dirty="0" smtClean="0"/>
              <a:t>Tag keeps </a:t>
            </a:r>
            <a:r>
              <a:rPr lang="en-US" sz="1500" dirty="0"/>
              <a:t>on </a:t>
            </a:r>
            <a:r>
              <a:rPr lang="en-US" sz="1500" dirty="0" smtClean="0"/>
              <a:t>its RN16 value </a:t>
            </a:r>
            <a:r>
              <a:rPr lang="en-US" sz="1500" dirty="0"/>
              <a:t>and wait for valid ACK to </a:t>
            </a:r>
            <a:r>
              <a:rPr lang="en-US" sz="1500" dirty="0" smtClean="0"/>
              <a:t>enter the </a:t>
            </a:r>
            <a:r>
              <a:rPr lang="en-US" sz="1500" dirty="0"/>
              <a:t>Acknowledged state</a:t>
            </a:r>
            <a:r>
              <a:rPr lang="en-US" sz="1500" dirty="0" smtClean="0"/>
              <a:t>.</a:t>
            </a:r>
          </a:p>
          <a:p>
            <a:pPr lvl="2"/>
            <a:r>
              <a:rPr lang="en-US" sz="1500" dirty="0" smtClean="0"/>
              <a:t>Tag goes </a:t>
            </a:r>
            <a:r>
              <a:rPr lang="en-US" sz="1500" dirty="0"/>
              <a:t>to Arbitrate state </a:t>
            </a:r>
            <a:r>
              <a:rPr lang="en-US" sz="1500" dirty="0" smtClean="0"/>
              <a:t>when:</a:t>
            </a:r>
          </a:p>
          <a:p>
            <a:pPr lvl="3"/>
            <a:r>
              <a:rPr lang="en-US" sz="1500" dirty="0" smtClean="0"/>
              <a:t>The </a:t>
            </a:r>
            <a:r>
              <a:rPr lang="en-US" sz="1500" dirty="0"/>
              <a:t>waiting time proceeds the time </a:t>
            </a:r>
            <a:r>
              <a:rPr lang="en-US" sz="1500" dirty="0" smtClean="0"/>
              <a:t>out.</a:t>
            </a:r>
          </a:p>
          <a:p>
            <a:pPr lvl="3"/>
            <a:r>
              <a:rPr lang="en-US" sz="1500" dirty="0" smtClean="0"/>
              <a:t>It receives </a:t>
            </a:r>
            <a:r>
              <a:rPr lang="en-US" sz="1500" dirty="0"/>
              <a:t>any command except ACK command.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187664"/>
            <a:ext cx="3861553" cy="1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System </a:t>
            </a:r>
            <a:r>
              <a:rPr lang="en-US" dirty="0" smtClean="0"/>
              <a:t>Description (Reader)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Properties of the proposed reader:</a:t>
            </a:r>
          </a:p>
          <a:p>
            <a:pPr lvl="1"/>
            <a:r>
              <a:rPr lang="en-US" sz="1500" dirty="0" smtClean="0"/>
              <a:t>Switch </a:t>
            </a:r>
            <a:r>
              <a:rPr lang="en-US" sz="1500" dirty="0"/>
              <a:t>command </a:t>
            </a:r>
            <a:r>
              <a:rPr lang="en-US" sz="1500" dirty="0" smtClean="0"/>
              <a:t>is transmitted at the beginning of the inventory round</a:t>
            </a:r>
          </a:p>
          <a:p>
            <a:pPr lvl="1"/>
            <a:r>
              <a:rPr lang="en-US" sz="1500" dirty="0"/>
              <a:t>Converts the collided slot into pseudo parallel </a:t>
            </a:r>
            <a:r>
              <a:rPr lang="en-US" sz="1500" dirty="0" smtClean="0"/>
              <a:t>slot</a:t>
            </a:r>
          </a:p>
          <a:p>
            <a:pPr lvl="1"/>
            <a:r>
              <a:rPr lang="en-US" sz="1500" dirty="0" smtClean="0"/>
              <a:t>Counts the number of single reply from each orthogonal pilot</a:t>
            </a:r>
          </a:p>
          <a:p>
            <a:pPr lvl="1"/>
            <a:r>
              <a:rPr lang="en-US" sz="1500" dirty="0" smtClean="0"/>
              <a:t>Extracts </a:t>
            </a:r>
            <a:r>
              <a:rPr lang="en-US" sz="1500" dirty="0"/>
              <a:t>each RN16 corresponding to each </a:t>
            </a:r>
            <a:r>
              <a:rPr lang="en-US" sz="1500" dirty="0" smtClean="0"/>
              <a:t>single pilot reply</a:t>
            </a:r>
          </a:p>
          <a:p>
            <a:pPr lvl="1"/>
            <a:r>
              <a:rPr lang="en-US" sz="1500" dirty="0"/>
              <a:t>Sends successive ACK commands until </a:t>
            </a:r>
            <a:r>
              <a:rPr lang="en-US" sz="1500" dirty="0" smtClean="0"/>
              <a:t>finishing all the extracted RN16s</a:t>
            </a:r>
            <a:r>
              <a:rPr lang="en-US" sz="1500" dirty="0"/>
              <a:t>.</a:t>
            </a:r>
            <a:endParaRPr lang="en-US" sz="1500" dirty="0" smtClean="0"/>
          </a:p>
          <a:p>
            <a:pPr lvl="1"/>
            <a:r>
              <a:rPr lang="en-US" sz="1500" dirty="0"/>
              <a:t>recognizes if one of these replies is the conventional pilot or </a:t>
            </a:r>
            <a:r>
              <a:rPr lang="en-US" sz="1500" dirty="0" smtClean="0"/>
              <a:t>not:</a:t>
            </a:r>
          </a:p>
          <a:p>
            <a:pPr lvl="2"/>
            <a:r>
              <a:rPr lang="en-US" sz="1500" dirty="0" smtClean="0"/>
              <a:t>If yes, acknowledges the conventional tag first.</a:t>
            </a:r>
          </a:p>
          <a:p>
            <a:pPr lvl="2"/>
            <a:r>
              <a:rPr lang="en-US" sz="1500" dirty="0" smtClean="0"/>
              <a:t>If no, start from the weakest reply to the strongest. </a:t>
            </a:r>
            <a:endParaRPr lang="en-US" sz="1500" dirty="0"/>
          </a:p>
          <a:p>
            <a:pPr lvl="3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71105"/>
              </p:ext>
            </p:extLst>
          </p:nvPr>
        </p:nvGraphicFramePr>
        <p:xfrm>
          <a:off x="5436096" y="4680560"/>
          <a:ext cx="3168352" cy="9086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7749"/>
                <a:gridCol w="1830603"/>
              </a:tblGrid>
              <a:tr h="30289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 Command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8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bits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028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1110001001100000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6012160" y="5733256"/>
            <a:ext cx="2592288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switch command</a:t>
            </a:r>
          </a:p>
        </p:txBody>
      </p:sp>
    </p:spTree>
    <p:extLst>
      <p:ext uri="{BB962C8B-B14F-4D97-AF65-F5344CB8AC3E}">
        <p14:creationId xmlns:p14="http://schemas.microsoft.com/office/powerpoint/2010/main" val="9037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Proposed System Description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Proposed Tags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Proposed Reader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Performance 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966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Performance Analysis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New Reading Process</a:t>
            </a:r>
          </a:p>
          <a:p>
            <a:pPr lvl="1"/>
            <a:r>
              <a:rPr lang="en-US" sz="1400" dirty="0" smtClean="0">
                <a:cs typeface="Times New Roman" panose="02020603050405020304" pitchFamily="18" charset="0"/>
              </a:rPr>
              <a:t>Each color presents tags with a unique and orthogonal</a:t>
            </a:r>
          </a:p>
          <a:p>
            <a:pPr marL="180975" lvl="1" indent="0">
              <a:buNone/>
            </a:pPr>
            <a:r>
              <a:rPr lang="en-US" sz="1400" dirty="0" smtClean="0">
                <a:cs typeface="Times New Roman" panose="02020603050405020304" pitchFamily="18" charset="0"/>
              </a:rPr>
              <a:t>   pilot.</a:t>
            </a:r>
          </a:p>
          <a:p>
            <a:pPr lvl="1"/>
            <a:r>
              <a:rPr lang="en-US" sz="1400" dirty="0" smtClean="0">
                <a:cs typeface="Times New Roman" panose="02020603050405020304" pitchFamily="18" charset="0"/>
              </a:rPr>
              <a:t>The blue color presents conventional tag with </a:t>
            </a:r>
          </a:p>
          <a:p>
            <a:pPr marL="180975" lvl="1" indent="0">
              <a:buNone/>
            </a:pPr>
            <a:r>
              <a:rPr lang="en-US" sz="1400" dirty="0" smtClean="0">
                <a:cs typeface="Times New Roman" panose="02020603050405020304" pitchFamily="18" charset="0"/>
              </a:rPr>
              <a:t>     the conventional pilot</a:t>
            </a:r>
            <a:r>
              <a:rPr lang="en-US" sz="1600" dirty="0" smtClean="0">
                <a:cs typeface="Times New Roman" panose="02020603050405020304" pitchFamily="18" charset="0"/>
              </a:rPr>
              <a:t>.</a:t>
            </a:r>
            <a:endParaRPr lang="en-US" sz="1600" dirty="0" smtClean="0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4992892" y="271541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990372" y="5733256"/>
            <a:ext cx="162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endParaRPr lang="de-DE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948264" y="5031204"/>
            <a:ext cx="194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Conventional</a:t>
            </a:r>
            <a:r>
              <a:rPr lang="de-DE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  <a:endParaRPr lang="de-DE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034485" y="5155017"/>
            <a:ext cx="200757" cy="164219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6052544" y="5811974"/>
            <a:ext cx="192071" cy="21128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043858" y="5456687"/>
            <a:ext cx="200757" cy="16421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340287" y="5455937"/>
            <a:ext cx="200757" cy="164219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5750735" y="5448622"/>
            <a:ext cx="200757" cy="164219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6984839" y="5370441"/>
            <a:ext cx="175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New Tag</a:t>
            </a:r>
            <a:endParaRPr lang="de-DE" sz="1600" b="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724128" y="5093216"/>
            <a:ext cx="3132832" cy="1013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2786" y="1917904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7353039" y="205975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7237111" y="2481216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7903557" y="2877552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321669" y="2106166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8453241" y="2625744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931284" y="2481215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3090" y="3140975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635815" y="3575355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975785" y="319456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050520" y="3676468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8471169" y="3600321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2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Performance Analysis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New Reading Process</a:t>
            </a: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800" b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de-DE" sz="18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4992892" y="271541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16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990372" y="5733256"/>
            <a:ext cx="162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endParaRPr lang="de-DE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948264" y="5031204"/>
            <a:ext cx="194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Conventional</a:t>
            </a:r>
            <a:r>
              <a:rPr lang="de-DE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  <a:endParaRPr lang="de-DE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034485" y="5155017"/>
            <a:ext cx="200757" cy="164219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6052544" y="5811974"/>
            <a:ext cx="192071" cy="21128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043858" y="5456687"/>
            <a:ext cx="200757" cy="16421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340287" y="5455937"/>
            <a:ext cx="200757" cy="164219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5750735" y="5448622"/>
            <a:ext cx="200757" cy="164219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6984839" y="5370441"/>
            <a:ext cx="175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New Tag</a:t>
            </a:r>
            <a:endParaRPr lang="de-DE" sz="1600" b="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724128" y="5093216"/>
            <a:ext cx="3132832" cy="1013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2786" y="1917904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7353039" y="205975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7237111" y="2481216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7903557" y="2877552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321669" y="2106166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8453241" y="2625744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931284" y="2481215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3090" y="3140975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635815" y="3575355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975785" y="319456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050520" y="3676468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8471169" y="3600321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Freeform 16"/>
          <p:cNvSpPr>
            <a:spLocks/>
          </p:cNvSpPr>
          <p:nvPr/>
        </p:nvSpPr>
        <p:spPr bwMode="auto">
          <a:xfrm rot="8882636">
            <a:off x="5308783" y="2412535"/>
            <a:ext cx="1558798" cy="56810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6"/>
          <p:cNvSpPr>
            <a:spLocks/>
          </p:cNvSpPr>
          <p:nvPr/>
        </p:nvSpPr>
        <p:spPr bwMode="auto">
          <a:xfrm rot="12710672">
            <a:off x="5184794" y="3532279"/>
            <a:ext cx="1585835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6"/>
          <p:cNvSpPr>
            <a:spLocks/>
          </p:cNvSpPr>
          <p:nvPr/>
        </p:nvSpPr>
        <p:spPr bwMode="auto">
          <a:xfrm rot="11023420" flipV="1">
            <a:off x="5392225" y="3027049"/>
            <a:ext cx="1652420" cy="60324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5947490" y="270892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 rot="19765622">
            <a:off x="5490350" y="219287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 rot="1394656">
            <a:off x="5575025" y="3593717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4"/>
          <p:cNvSpPr/>
          <p:nvPr/>
        </p:nvSpPr>
        <p:spPr>
          <a:xfrm>
            <a:off x="499641" y="1556792"/>
            <a:ext cx="3679797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5"/>
          <p:cNvSpPr/>
          <p:nvPr/>
        </p:nvSpPr>
        <p:spPr>
          <a:xfrm>
            <a:off x="499641" y="1556792"/>
            <a:ext cx="461685" cy="445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66"/>
          <p:cNvSpPr/>
          <p:nvPr/>
        </p:nvSpPr>
        <p:spPr>
          <a:xfrm>
            <a:off x="3717753" y="1556792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2" name="Rectangle 31"/>
          <p:cNvSpPr/>
          <p:nvPr/>
        </p:nvSpPr>
        <p:spPr>
          <a:xfrm>
            <a:off x="1423011" y="1556792"/>
            <a:ext cx="461685" cy="445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66"/>
          <p:cNvSpPr/>
          <p:nvPr/>
        </p:nvSpPr>
        <p:spPr>
          <a:xfrm>
            <a:off x="1883294" y="1560348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2341909" y="1556792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5" name="Rectangle 31"/>
          <p:cNvSpPr/>
          <p:nvPr/>
        </p:nvSpPr>
        <p:spPr>
          <a:xfrm>
            <a:off x="2800524" y="1560348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6" name="Rectangle 66"/>
          <p:cNvSpPr/>
          <p:nvPr/>
        </p:nvSpPr>
        <p:spPr>
          <a:xfrm>
            <a:off x="3258084" y="1556792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7" name="Rectangle 31"/>
          <p:cNvSpPr/>
          <p:nvPr/>
        </p:nvSpPr>
        <p:spPr>
          <a:xfrm>
            <a:off x="965010" y="1556792"/>
            <a:ext cx="461685" cy="44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1426694" y="2006057"/>
            <a:ext cx="459055" cy="744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H="1">
            <a:off x="390009" y="2006057"/>
            <a:ext cx="571317" cy="730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90009" y="2750510"/>
            <a:ext cx="1494686" cy="281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390009" y="3033441"/>
            <a:ext cx="1495300" cy="281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 83"/>
          <p:cNvSpPr/>
          <p:nvPr/>
        </p:nvSpPr>
        <p:spPr>
          <a:xfrm>
            <a:off x="390009" y="3327774"/>
            <a:ext cx="1495740" cy="281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Gerade Verbindung 84"/>
          <p:cNvCxnSpPr/>
          <p:nvPr/>
        </p:nvCxnSpPr>
        <p:spPr>
          <a:xfrm>
            <a:off x="1080781" y="2750510"/>
            <a:ext cx="0" cy="858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187624" y="270892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1187624" y="30283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1187624" y="332321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467544" y="2723550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Pilot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390009" y="3803119"/>
            <a:ext cx="73129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1137352" y="3797232"/>
            <a:ext cx="745942" cy="5886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500488" y="3583662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en-US" sz="1000" b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1270602" y="3592035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de-DE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en-US" sz="1000" b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467544" y="304278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Pilot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67544" y="3323409"/>
            <a:ext cx="5774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Pilot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Performance Analysis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New Reading Process</a:t>
            </a: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800" b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de-DE" sz="18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4992892" y="271541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16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990372" y="5733256"/>
            <a:ext cx="162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endParaRPr lang="de-DE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948264" y="5031204"/>
            <a:ext cx="194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Conventional</a:t>
            </a:r>
            <a:r>
              <a:rPr lang="de-DE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  <a:endParaRPr lang="de-DE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034485" y="5155017"/>
            <a:ext cx="200757" cy="164219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6052544" y="5811974"/>
            <a:ext cx="192071" cy="21128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043858" y="5456687"/>
            <a:ext cx="200757" cy="16421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340287" y="5455937"/>
            <a:ext cx="200757" cy="164219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5750735" y="5448622"/>
            <a:ext cx="200757" cy="164219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6984839" y="5370441"/>
            <a:ext cx="175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New Tag</a:t>
            </a:r>
            <a:endParaRPr lang="de-DE" sz="1600" b="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724128" y="5093216"/>
            <a:ext cx="3132832" cy="1013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2786" y="1917904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7353039" y="205975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7237111" y="2481216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7903557" y="2877552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321669" y="2106166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8453241" y="2625744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931284" y="2481215"/>
            <a:ext cx="295469" cy="28370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3090" y="3140975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635815" y="3575355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975785" y="319456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050520" y="3676468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8471169" y="3600321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64"/>
          <p:cNvSpPr/>
          <p:nvPr/>
        </p:nvSpPr>
        <p:spPr>
          <a:xfrm>
            <a:off x="499641" y="1556792"/>
            <a:ext cx="3679797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5"/>
          <p:cNvSpPr/>
          <p:nvPr/>
        </p:nvSpPr>
        <p:spPr>
          <a:xfrm>
            <a:off x="499641" y="1556792"/>
            <a:ext cx="461685" cy="445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66"/>
          <p:cNvSpPr/>
          <p:nvPr/>
        </p:nvSpPr>
        <p:spPr>
          <a:xfrm>
            <a:off x="3717753" y="1556792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2" name="Rectangle 31"/>
          <p:cNvSpPr/>
          <p:nvPr/>
        </p:nvSpPr>
        <p:spPr>
          <a:xfrm>
            <a:off x="1423011" y="1556792"/>
            <a:ext cx="461685" cy="445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66"/>
          <p:cNvSpPr/>
          <p:nvPr/>
        </p:nvSpPr>
        <p:spPr>
          <a:xfrm>
            <a:off x="1883294" y="1560348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4" name="Rectangle 65"/>
          <p:cNvSpPr/>
          <p:nvPr/>
        </p:nvSpPr>
        <p:spPr>
          <a:xfrm>
            <a:off x="2341909" y="1556792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5" name="Rectangle 31"/>
          <p:cNvSpPr/>
          <p:nvPr/>
        </p:nvSpPr>
        <p:spPr>
          <a:xfrm>
            <a:off x="2800524" y="1560348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6" name="Rectangle 66"/>
          <p:cNvSpPr/>
          <p:nvPr/>
        </p:nvSpPr>
        <p:spPr>
          <a:xfrm>
            <a:off x="3258084" y="1556792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7" name="Rectangle 31"/>
          <p:cNvSpPr/>
          <p:nvPr/>
        </p:nvSpPr>
        <p:spPr>
          <a:xfrm>
            <a:off x="965010" y="1556792"/>
            <a:ext cx="461685" cy="44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74859" y="2658398"/>
            <a:ext cx="2740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Pseudo parallel successful slot</a:t>
            </a:r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5" name="Gerade Verbindung 114"/>
          <p:cNvCxnSpPr/>
          <p:nvPr/>
        </p:nvCxnSpPr>
        <p:spPr>
          <a:xfrm>
            <a:off x="1446396" y="2009961"/>
            <a:ext cx="2149758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flipH="1">
            <a:off x="341278" y="2026370"/>
            <a:ext cx="605052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1293742" y="29917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2135357" y="2985490"/>
            <a:ext cx="67866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+EPC</a:t>
            </a:r>
            <a:endParaRPr 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2916153" y="2996952"/>
            <a:ext cx="551754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354891" y="2984540"/>
            <a:ext cx="93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 RN16s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41278" y="2980232"/>
            <a:ext cx="841472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1185303" y="2980232"/>
            <a:ext cx="864096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hteck 122"/>
          <p:cNvSpPr/>
          <p:nvPr/>
        </p:nvSpPr>
        <p:spPr>
          <a:xfrm>
            <a:off x="2047931" y="2980232"/>
            <a:ext cx="728187" cy="558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hteck 123"/>
          <p:cNvSpPr/>
          <p:nvPr/>
        </p:nvSpPr>
        <p:spPr>
          <a:xfrm>
            <a:off x="2776346" y="2977501"/>
            <a:ext cx="816245" cy="56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Ellipse 125"/>
          <p:cNvSpPr/>
          <p:nvPr/>
        </p:nvSpPr>
        <p:spPr>
          <a:xfrm>
            <a:off x="942339" y="4471222"/>
            <a:ext cx="2242129" cy="570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Conventional tag</a:t>
            </a:r>
            <a:endParaRPr lang="en-US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8" name="Gerade Verbindung mit Pfeil 127"/>
          <p:cNvCxnSpPr>
            <a:endCxn id="126" idx="0"/>
          </p:cNvCxnSpPr>
          <p:nvPr/>
        </p:nvCxnSpPr>
        <p:spPr>
          <a:xfrm>
            <a:off x="1446395" y="3537106"/>
            <a:ext cx="617009" cy="9341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 16"/>
          <p:cNvSpPr>
            <a:spLocks/>
          </p:cNvSpPr>
          <p:nvPr/>
        </p:nvSpPr>
        <p:spPr bwMode="auto">
          <a:xfrm rot="8882636">
            <a:off x="5313291" y="2393656"/>
            <a:ext cx="1552357" cy="79081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Freeform 16"/>
          <p:cNvSpPr>
            <a:spLocks/>
          </p:cNvSpPr>
          <p:nvPr/>
        </p:nvSpPr>
        <p:spPr bwMode="auto">
          <a:xfrm rot="12517327">
            <a:off x="5129183" y="3490917"/>
            <a:ext cx="1666753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16"/>
          <p:cNvSpPr>
            <a:spLocks/>
          </p:cNvSpPr>
          <p:nvPr/>
        </p:nvSpPr>
        <p:spPr bwMode="auto">
          <a:xfrm rot="10800000" flipV="1">
            <a:off x="5384887" y="3049445"/>
            <a:ext cx="1652420" cy="60324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Textfeld 131"/>
          <p:cNvSpPr txBox="1"/>
          <p:nvPr/>
        </p:nvSpPr>
        <p:spPr>
          <a:xfrm>
            <a:off x="5940152" y="2769801"/>
            <a:ext cx="54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 rot="19765622">
            <a:off x="5534565" y="2177388"/>
            <a:ext cx="54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feld 133"/>
          <p:cNvSpPr txBox="1"/>
          <p:nvPr/>
        </p:nvSpPr>
        <p:spPr>
          <a:xfrm rot="1394656">
            <a:off x="5619240" y="3578230"/>
            <a:ext cx="54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4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7" grpId="0"/>
      <p:bldP spid="118" grpId="0"/>
      <p:bldP spid="119" grpId="0"/>
      <p:bldP spid="122" grpId="0" animBg="1"/>
      <p:bldP spid="123" grpId="0" animBg="1"/>
      <p:bldP spid="124" grpId="0" animBg="1"/>
      <p:bldP spid="126" grpId="0" animBg="1"/>
      <p:bldP spid="129" grpId="0" animBg="1"/>
      <p:bldP spid="130" grpId="0" animBg="1"/>
      <p:bldP spid="131" grpId="0" animBg="1"/>
      <p:bldP spid="132" grpId="0"/>
      <p:bldP spid="133" grpId="0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108456" y="1052736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lang="en-US" sz="1800" kern="1200" baseline="0">
                <a:solidFill>
                  <a:srgbClr val="001E64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System Model:</a:t>
            </a:r>
          </a:p>
          <a:p>
            <a:pPr lvl="1"/>
            <a:r>
              <a:rPr lang="en-US" sz="1600" b="0" dirty="0"/>
              <a:t>Single  RFID </a:t>
            </a:r>
            <a:r>
              <a:rPr lang="en-US" sz="1600" b="0" dirty="0" smtClean="0"/>
              <a:t>reader</a:t>
            </a:r>
            <a:r>
              <a:rPr lang="en-US" sz="1600" b="0" dirty="0"/>
              <a:t>.</a:t>
            </a:r>
          </a:p>
          <a:p>
            <a:pPr lvl="1"/>
            <a:r>
              <a:rPr lang="en-US" sz="1600" b="0" dirty="0"/>
              <a:t>Dense RFID network </a:t>
            </a:r>
            <a:r>
              <a:rPr lang="en-US" sz="1600" b="0" dirty="0" smtClean="0"/>
              <a:t>&gt;3000 passive UHF tags.</a:t>
            </a:r>
          </a:p>
          <a:p>
            <a:pPr lvl="1"/>
            <a:r>
              <a:rPr lang="en-US" sz="1600" b="0" dirty="0" smtClean="0"/>
              <a:t>Working standard EPCglobal C1 G2 with Framed Slotted ALOHA anti-collision protocol.</a:t>
            </a:r>
          </a:p>
          <a:p>
            <a:pPr lvl="1"/>
            <a:r>
              <a:rPr lang="en-US" sz="1600" b="0" dirty="0" smtClean="0"/>
              <a:t>Tags </a:t>
            </a:r>
            <a:r>
              <a:rPr lang="en-US" sz="1600" b="0" dirty="0"/>
              <a:t>should be identified in the </a:t>
            </a:r>
            <a:r>
              <a:rPr lang="en-US" sz="1600" b="0" dirty="0" smtClean="0"/>
              <a:t>minimum possible time.</a:t>
            </a:r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marL="180975" lvl="1" indent="0">
              <a:buNone/>
            </a:pPr>
            <a:endParaRPr lang="en-US" sz="1600" b="0" dirty="0"/>
          </a:p>
          <a:p>
            <a:pPr algn="just"/>
            <a:endParaRPr lang="en-US" sz="1600" b="0" dirty="0" smtClean="0"/>
          </a:p>
          <a:p>
            <a:endParaRPr lang="en-US" sz="1600" b="0" dirty="0" smtClean="0"/>
          </a:p>
          <a:p>
            <a:pPr marL="0" indent="0">
              <a:buFont typeface="Arial" pitchFamily="34" charset="0"/>
              <a:buNone/>
            </a:pPr>
            <a:endParaRPr lang="en-GB" sz="1600" b="0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329" y="2954936"/>
            <a:ext cx="4974781" cy="30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5292080" y="6006480"/>
            <a:ext cx="1960793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latin typeface="Calibri" panose="020F0502020204030204" pitchFamily="34" charset="0"/>
              </a:rPr>
              <a:t>http</a:t>
            </a:r>
            <a:r>
              <a:rPr lang="en-US" sz="900" b="0" dirty="0">
                <a:latin typeface="Calibri" panose="020F0502020204030204" pitchFamily="34" charset="0"/>
              </a:rPr>
              <a:t>://bin95.com/BarCode_RFID.htm </a:t>
            </a:r>
            <a:endParaRPr lang="en-US" sz="900" b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600" dirty="0" smtClean="0"/>
                  <a:t>Proposed pseudo parallel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𝑠𝑎</m:t>
                    </m:r>
                    <m:r>
                      <a:rPr lang="de-DE" sz="1600" i="1">
                        <a:latin typeface="Cambria Math"/>
                      </a:rPr>
                      <m:t>+</m:t>
                    </m:r>
                    <m:r>
                      <a:rPr lang="de-DE" sz="1600" i="1">
                        <a:latin typeface="Cambria Math"/>
                      </a:rPr>
                      <m:t>𝑡𝑠𝑏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/>
                      </a:rPr>
                      <m:t>𝑡</m:t>
                    </m:r>
                    <m:r>
                      <a:rPr lang="de-DE" sz="1600" b="0" i="1" baseline="-25000" smtClean="0">
                        <a:latin typeface="Cambria Math"/>
                      </a:rPr>
                      <m:t>𝑝𝑝𝑠</m:t>
                    </m:r>
                    <m:r>
                      <a:rPr lang="en-US" sz="1600" i="1" smtClean="0">
                        <a:latin typeface="Cambria Math"/>
                      </a:rPr>
                      <m:t>=</m:t>
                    </m:r>
                    <m:r>
                      <a:rPr lang="de-DE" sz="1600" b="0" i="1" smtClean="0">
                        <a:latin typeface="Cambria Math"/>
                      </a:rPr>
                      <m:t>𝑡</m:t>
                    </m:r>
                    <m:r>
                      <a:rPr lang="de-DE" sz="1600" b="0" i="1" baseline="-25000" smtClean="0">
                        <a:latin typeface="Cambria Math"/>
                      </a:rPr>
                      <m:t>𝑠𝑎</m:t>
                    </m:r>
                    <m:r>
                      <a:rPr lang="de-DE" sz="1600" b="0" i="1" smtClean="0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 baseline="-25000">
                        <a:latin typeface="Cambria Math"/>
                      </a:rPr>
                      <m:t>𝑠𝑜𝑙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sz="1600" b="0" i="1" smtClean="0">
                        <a:latin typeface="Cambria Math"/>
                      </a:rPr>
                      <m:t>𝑡</m:t>
                    </m:r>
                    <m:r>
                      <a:rPr lang="de-DE" sz="1600" b="0" i="1" baseline="-25000" smtClean="0">
                        <a:latin typeface="Cambria Math"/>
                      </a:rPr>
                      <m:t>𝑠𝑏</m:t>
                    </m:r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65"/>
          <p:cNvSpPr/>
          <p:nvPr/>
        </p:nvSpPr>
        <p:spPr>
          <a:xfrm>
            <a:off x="3923928" y="2740191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31"/>
          <p:cNvSpPr/>
          <p:nvPr/>
        </p:nvSpPr>
        <p:spPr>
          <a:xfrm>
            <a:off x="4924060" y="2740191"/>
            <a:ext cx="500066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66"/>
          <p:cNvSpPr/>
          <p:nvPr/>
        </p:nvSpPr>
        <p:spPr>
          <a:xfrm>
            <a:off x="5422608" y="274418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7" name="Rectangle 65"/>
          <p:cNvSpPr/>
          <p:nvPr/>
        </p:nvSpPr>
        <p:spPr>
          <a:xfrm>
            <a:off x="5919349" y="274019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8" name="Rectangle 31"/>
          <p:cNvSpPr/>
          <p:nvPr/>
        </p:nvSpPr>
        <p:spPr>
          <a:xfrm>
            <a:off x="6416090" y="274418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0" name="Rectangle 31"/>
          <p:cNvSpPr/>
          <p:nvPr/>
        </p:nvSpPr>
        <p:spPr>
          <a:xfrm>
            <a:off x="4427984" y="2740191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endParaRPr lang="en-CA" b="0" baseline="-25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3" name="Gerade Verbindung 102"/>
          <p:cNvCxnSpPr/>
          <p:nvPr/>
        </p:nvCxnSpPr>
        <p:spPr>
          <a:xfrm flipH="1">
            <a:off x="3419872" y="3244247"/>
            <a:ext cx="1004122" cy="588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1217953" y="3244247"/>
            <a:ext cx="2703980" cy="588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pieren 104"/>
          <p:cNvGrpSpPr/>
          <p:nvPr/>
        </p:nvGrpSpPr>
        <p:grpSpPr>
          <a:xfrm>
            <a:off x="1158703" y="3832879"/>
            <a:ext cx="2261169" cy="596459"/>
            <a:chOff x="2958903" y="3006805"/>
            <a:chExt cx="2261169" cy="710227"/>
          </a:xfrm>
        </p:grpSpPr>
        <p:sp>
          <p:nvSpPr>
            <p:cNvPr id="106" name="Textfeld 105"/>
            <p:cNvSpPr txBox="1"/>
            <p:nvPr/>
          </p:nvSpPr>
          <p:spPr>
            <a:xfrm>
              <a:off x="3896556" y="3152169"/>
              <a:ext cx="1141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itchFamily="34" charset="0"/>
                  <a:cs typeface="Calibri" pitchFamily="34" charset="0"/>
                </a:rPr>
                <a:t>ACK+EPC</a:t>
              </a:r>
              <a:endParaRPr lang="en-US" sz="1600" b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2958903" y="3040347"/>
              <a:ext cx="8415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b="0" dirty="0" smtClean="0">
                  <a:latin typeface="Calibri" pitchFamily="34" charset="0"/>
                  <a:cs typeface="Calibri" pitchFamily="34" charset="0"/>
                </a:rPr>
                <a:t>Query</a:t>
              </a:r>
            </a:p>
            <a:p>
              <a:r>
                <a:rPr lang="de-DE" sz="1500" b="0" dirty="0" smtClean="0">
                  <a:latin typeface="Calibri" pitchFamily="34" charset="0"/>
                  <a:cs typeface="Calibri" pitchFamily="34" charset="0"/>
                </a:rPr>
                <a:t>+ RN16</a:t>
              </a:r>
              <a:endParaRPr lang="en-US" sz="1500" b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018153" y="3006805"/>
              <a:ext cx="2201919" cy="710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108"/>
            <p:cNvCxnSpPr/>
            <p:nvPr/>
          </p:nvCxnSpPr>
          <p:spPr>
            <a:xfrm>
              <a:off x="3679786" y="3006805"/>
              <a:ext cx="0" cy="7102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Gerade Verbindung mit Pfeil 109"/>
          <p:cNvCxnSpPr/>
          <p:nvPr/>
        </p:nvCxnSpPr>
        <p:spPr>
          <a:xfrm>
            <a:off x="1217953" y="4789835"/>
            <a:ext cx="55496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1259632" y="4869160"/>
            <a:ext cx="49244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1924956" y="4797152"/>
            <a:ext cx="14776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2366669" y="48691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124572" y="3798586"/>
            <a:ext cx="3272626" cy="591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Gerade Verbindung mit Pfeil 126"/>
          <p:cNvCxnSpPr/>
          <p:nvPr/>
        </p:nvCxnSpPr>
        <p:spPr>
          <a:xfrm>
            <a:off x="5004221" y="4693708"/>
            <a:ext cx="24065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4924060" y="3244247"/>
            <a:ext cx="2473138" cy="554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flipH="1">
            <a:off x="4124573" y="3240257"/>
            <a:ext cx="299421" cy="558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>
            <a:off x="5857982" y="3798586"/>
            <a:ext cx="0" cy="612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/>
          <p:nvPr/>
        </p:nvSpPr>
        <p:spPr>
          <a:xfrm>
            <a:off x="5060676" y="3830745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 smtClean="0">
                <a:latin typeface="Calibri" pitchFamily="34" charset="0"/>
                <a:cs typeface="Calibri" pitchFamily="34" charset="0"/>
              </a:rPr>
              <a:t>ACK</a:t>
            </a:r>
            <a:r>
              <a:rPr lang="de-DE" sz="1600" b="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de-DE" sz="1600" b="0" dirty="0" smtClean="0">
                <a:latin typeface="Calibri" pitchFamily="34" charset="0"/>
                <a:cs typeface="Calibri" pitchFamily="34" charset="0"/>
              </a:rPr>
              <a:t>+</a:t>
            </a:r>
          </a:p>
          <a:p>
            <a:pPr algn="ctr"/>
            <a:r>
              <a:rPr lang="de-DE" sz="1600" b="0" dirty="0" smtClean="0">
                <a:latin typeface="Calibri" pitchFamily="34" charset="0"/>
                <a:cs typeface="Calibri" pitchFamily="34" charset="0"/>
              </a:rPr>
              <a:t>EPC</a:t>
            </a:r>
            <a:endParaRPr lang="en-US" sz="16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6661752" y="3829603"/>
            <a:ext cx="749051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 smtClean="0">
                <a:latin typeface="Calibri" pitchFamily="34" charset="0"/>
                <a:cs typeface="Calibri" pitchFamily="34" charset="0"/>
              </a:rPr>
              <a:t>ACK</a:t>
            </a:r>
            <a:r>
              <a:rPr lang="de-DE" sz="1600" b="0" baseline="-25000" dirty="0" err="1" smtClean="0">
                <a:latin typeface="Calibri" pitchFamily="34" charset="0"/>
                <a:cs typeface="Calibri" pitchFamily="34" charset="0"/>
              </a:rPr>
              <a:t>Rsol</a:t>
            </a:r>
            <a:endParaRPr lang="de-DE" sz="1600" b="0" baseline="-25000" dirty="0" smtClean="0">
              <a:latin typeface="Calibri" pitchFamily="34" charset="0"/>
              <a:cs typeface="Calibri" pitchFamily="34" charset="0"/>
            </a:endParaRPr>
          </a:p>
          <a:p>
            <a:r>
              <a:rPr lang="de-DE" sz="1600" b="0" dirty="0">
                <a:latin typeface="Calibri" pitchFamily="34" charset="0"/>
                <a:cs typeface="Calibri" pitchFamily="34" charset="0"/>
              </a:rPr>
              <a:t>+EPC</a:t>
            </a:r>
            <a:endParaRPr lang="en-US" sz="1600" b="0" dirty="0">
              <a:latin typeface="Calibri" pitchFamily="34" charset="0"/>
              <a:cs typeface="Calibri" pitchFamily="34" charset="0"/>
            </a:endParaRPr>
          </a:p>
          <a:p>
            <a:endParaRPr lang="en-US" sz="1600" b="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4121825" y="3823430"/>
            <a:ext cx="1010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0" dirty="0" smtClean="0">
                <a:latin typeface="Calibri" pitchFamily="34" charset="0"/>
                <a:cs typeface="Calibri" pitchFamily="34" charset="0"/>
              </a:rPr>
              <a:t>Query</a:t>
            </a:r>
          </a:p>
          <a:p>
            <a:r>
              <a:rPr lang="de-DE" sz="1500" b="0" dirty="0" smtClean="0">
                <a:latin typeface="Calibri" pitchFamily="34" charset="0"/>
                <a:cs typeface="Calibri" pitchFamily="34" charset="0"/>
              </a:rPr>
              <a:t>+ RN16</a:t>
            </a:r>
            <a:endParaRPr lang="en-US" sz="1500" b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2" name="Gerade Verbindung 141"/>
          <p:cNvCxnSpPr/>
          <p:nvPr/>
        </p:nvCxnSpPr>
        <p:spPr>
          <a:xfrm flipH="1">
            <a:off x="6580951" y="3814973"/>
            <a:ext cx="2" cy="599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4988668" y="3798586"/>
            <a:ext cx="1" cy="58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016609" y="4091725"/>
            <a:ext cx="46643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/>
          <p:nvPr/>
        </p:nvCxnSpPr>
        <p:spPr>
          <a:xfrm>
            <a:off x="4124573" y="469370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93566" y="4435135"/>
                <a:ext cx="457368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>
                          <a:latin typeface="Cambria Math"/>
                        </a:rPr>
                        <m:t>𝑡</m:t>
                      </m:r>
                      <m:r>
                        <a:rPr lang="de-DE" sz="1600" b="0" i="1" baseline="-25000">
                          <a:latin typeface="Cambria Math"/>
                        </a:rPr>
                        <m:t>𝑠𝑎</m:t>
                      </m:r>
                    </m:oMath>
                  </m:oMathPara>
                </a14:m>
                <a:endParaRPr lang="en-US" sz="1600" b="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66" y="4435135"/>
                <a:ext cx="45736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/>
              <p:cNvSpPr txBox="1"/>
              <p:nvPr/>
            </p:nvSpPr>
            <p:spPr>
              <a:xfrm>
                <a:off x="2001649" y="4429338"/>
                <a:ext cx="444045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>
                          <a:latin typeface="Cambria Math"/>
                        </a:rPr>
                        <m:t>𝑡</m:t>
                      </m:r>
                      <m:r>
                        <a:rPr lang="de-DE" sz="1600" b="0" i="1" baseline="-25000">
                          <a:latin typeface="Cambria Math"/>
                        </a:rPr>
                        <m:t>𝑠𝑏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Textfeld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49" y="4429338"/>
                <a:ext cx="444045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83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/>
              <p:cNvSpPr txBox="1"/>
              <p:nvPr/>
            </p:nvSpPr>
            <p:spPr>
              <a:xfrm>
                <a:off x="5905561" y="4364645"/>
                <a:ext cx="912045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𝑅</m:t>
                      </m:r>
                      <m:r>
                        <a:rPr lang="en-US" sz="1600" i="1" baseline="-25000">
                          <a:latin typeface="Cambria Math"/>
                        </a:rPr>
                        <m:t>𝑠𝑜𝑙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sz="1600" b="0" i="1">
                          <a:latin typeface="Cambria Math"/>
                        </a:rPr>
                        <m:t>𝑡</m:t>
                      </m:r>
                      <m:r>
                        <a:rPr lang="de-DE" sz="1600" b="0" i="1" baseline="-25000">
                          <a:latin typeface="Cambria Math"/>
                        </a:rPr>
                        <m:t>𝑠𝑏</m:t>
                      </m:r>
                    </m:oMath>
                  </m:oMathPara>
                </a14:m>
                <a:endParaRPr lang="en-US" sz="1600" b="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8" name="Textfeld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61" y="4364645"/>
                <a:ext cx="912045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/>
              <p:cNvSpPr txBox="1"/>
              <p:nvPr/>
            </p:nvSpPr>
            <p:spPr>
              <a:xfrm>
                <a:off x="4336693" y="4386590"/>
                <a:ext cx="457369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>
                          <a:latin typeface="Cambria Math"/>
                        </a:rPr>
                        <m:t>𝑡</m:t>
                      </m:r>
                      <m:r>
                        <a:rPr lang="de-DE" sz="1600" b="0" i="1" baseline="-25000">
                          <a:latin typeface="Cambria Math"/>
                        </a:rPr>
                        <m:t>𝑠𝑎</m:t>
                      </m:r>
                    </m:oMath>
                  </m:oMathPara>
                </a14:m>
                <a:endParaRPr lang="en-US" sz="1600" b="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9" name="Textfeld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693" y="4386590"/>
                <a:ext cx="457369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3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11" grpId="0"/>
      <p:bldP spid="113" grpId="0"/>
      <p:bldP spid="125" grpId="0" animBg="1"/>
      <p:bldP spid="139" grpId="0"/>
      <p:bldP spid="140" grpId="0"/>
      <p:bldP spid="141" grpId="0"/>
      <p:bldP spid="8" grpId="0"/>
      <p:bldP spid="147" grpId="0"/>
      <p:bldP spid="148" grpId="0"/>
      <p:bldP spid="1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600" dirty="0" smtClean="0"/>
                  <a:t>Proposed Reading Efficiency :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en-US" sz="1600" b="0" i="1" baseline="-25000" smtClean="0">
                        <a:latin typeface="Cambria Math"/>
                        <a:ea typeface="Cambria Math"/>
                      </a:rPr>
                      <m:t>𝑛𝑒𝑤</m:t>
                    </m:r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  <m:r>
                          <a:rPr lang="en-US" sz="1600" i="1">
                            <a:latin typeface="Cambria Math"/>
                          </a:rPr>
                          <m:t>)∙</m:t>
                        </m:r>
                      </m:e>
                    </m:nary>
                    <m:d>
                      <m:dPr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𝑅</m:t>
                            </m:r>
                          </m:sup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baseline="-25000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de-DE" sz="16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)∙</m:t>
                            </m:r>
                          </m:e>
                        </m:nary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1600" b="0" i="1" baseline="-25000" smtClean="0">
                            <a:latin typeface="Cambria Math"/>
                          </a:rPr>
                          <m:t>𝑠𝑜𝑙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6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is </a:t>
                </a:r>
                <a:r>
                  <a:rPr lang="en-US" sz="1600" dirty="0"/>
                  <a:t>the probability that </a:t>
                </a:r>
                <a:r>
                  <a:rPr lang="en-US" sz="1600" dirty="0" smtClean="0"/>
                  <a:t>exactly </a:t>
                </a:r>
                <a:r>
                  <a:rPr lang="en-US" sz="1600" i="1" dirty="0" smtClean="0">
                    <a:latin typeface="Cambria Math"/>
                  </a:rPr>
                  <a:t>R</a:t>
                </a:r>
                <a:r>
                  <a:rPr lang="en-US" sz="1600" dirty="0" smtClean="0"/>
                  <a:t> tags </a:t>
                </a:r>
                <a:r>
                  <a:rPr lang="en-US" sz="1600" dirty="0"/>
                  <a:t>are </a:t>
                </a:r>
                <a:r>
                  <a:rPr lang="en-US" sz="1600" dirty="0" smtClean="0"/>
                  <a:t>active in </a:t>
                </a:r>
                <a:r>
                  <a:rPr lang="en-US" sz="1600" dirty="0"/>
                  <a:t>one </a:t>
                </a:r>
                <a:r>
                  <a:rPr lang="en-US" sz="1600" dirty="0" smtClean="0"/>
                  <a:t>slot,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M</m:t>
                    </m:r>
                  </m:oMath>
                </a14:m>
                <a:r>
                  <a:rPr lang="en-US" sz="1600" i="1" dirty="0" smtClean="0">
                    <a:latin typeface="Cambria Math"/>
                  </a:rPr>
                  <a:t> </a:t>
                </a:r>
                <a:r>
                  <a:rPr lang="en-US" sz="1600" dirty="0"/>
                  <a:t>is the maximum number of tags that can be </a:t>
                </a:r>
                <a:r>
                  <a:rPr lang="en-US" sz="1600" dirty="0" smtClean="0"/>
                  <a:t>resolved. In our case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M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8)</m:t>
                    </m:r>
                  </m:oMath>
                </a14:m>
                <a:r>
                  <a:rPr lang="en-US" sz="1600" b="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 baseline="-25000">
                        <a:latin typeface="Cambria Math"/>
                      </a:rPr>
                      <m:t>𝑠𝑜𝑙</m:t>
                    </m:r>
                  </m:oMath>
                </a14:m>
                <a:r>
                  <a:rPr lang="en-US" sz="1600" b="0" dirty="0" smtClean="0"/>
                  <a:t> presents the number of recovered </a:t>
                </a:r>
                <a:r>
                  <a:rPr lang="en-US" sz="1600" b="0" dirty="0" smtClean="0"/>
                  <a:t>tags 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/>
                      </a:rPr>
                      <m:t>.</m:t>
                    </m:r>
                  </m:oMath>
                </a14:m>
                <a:endParaRPr lang="de-DE" sz="1600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 baseline="-25000">
                        <a:latin typeface="Cambria Math"/>
                      </a:rPr>
                      <m:t>𝑆</m:t>
                    </m:r>
                    <m:r>
                      <a:rPr lang="de-DE" sz="1600" b="0" i="1" baseline="-25000" smtClean="0">
                        <a:latin typeface="Cambria Math"/>
                      </a:rPr>
                      <m:t>1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0" dirty="0" smtClean="0"/>
                  <a:t> represents the probability that scenario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𝑆𝑙</m:t>
                    </m:r>
                  </m:oMath>
                </a14:m>
                <a:r>
                  <a:rPr lang="en-US" sz="1600" b="0" dirty="0" smtClean="0"/>
                  <a:t> </a:t>
                </a:r>
                <a:r>
                  <a:rPr lang="en-US" sz="1600" b="0" dirty="0" smtClean="0"/>
                  <a:t>happens </a:t>
                </a:r>
                <a:r>
                  <a:rPr lang="en-US" sz="1600" dirty="0"/>
                  <a:t>[J. </a:t>
                </a:r>
                <a:r>
                  <a:rPr lang="en-US" sz="1600" dirty="0" err="1"/>
                  <a:t>Kaitovic</a:t>
                </a:r>
                <a:r>
                  <a:rPr lang="en-US" sz="1600" dirty="0"/>
                  <a:t> 2013</a:t>
                </a:r>
                <a:r>
                  <a:rPr lang="en-US" sz="1600" dirty="0" smtClean="0"/>
                  <a:t>].</a:t>
                </a:r>
                <a:endParaRPr lang="en-US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600" b="0" dirty="0" smtClean="0"/>
                  <a:t> is the pseudo parallel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de-DE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0.3+0.7∙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sz="1600" i="1" baseline="-25000">
                                <a:latin typeface="Cambria Math"/>
                              </a:rPr>
                              <m:t>𝑠𝑜𝑙</m:t>
                            </m:r>
                          </m:den>
                        </m:f>
                      </m:e>
                    </m:d>
                  </m:oMath>
                </a14:m>
                <a:endParaRPr lang="en-US" sz="1600" b="0" dirty="0" smtClean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</a:p>
            </p:txBody>
          </p:sp>
        </mc:Choice>
        <mc:Fallback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"/>
                <a:stretch>
                  <a:fillRect l="-35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202420"/>
                  </p:ext>
                </p:extLst>
              </p:nvPr>
            </p:nvGraphicFramePr>
            <p:xfrm>
              <a:off x="5004048" y="4005065"/>
              <a:ext cx="3744416" cy="208823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33927"/>
                    <a:gridCol w="2110489"/>
                  </a:tblGrid>
                  <a:tr h="309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 of replied tags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i="1" smtClean="0">
                                  <a:latin typeface="Cambria Math"/>
                                </a:rPr>
                                <m:t>𝑅</m:t>
                              </m:r>
                            </m:oMath>
                          </a14:m>
                          <a:endParaRPr lang="en-US" sz="1000" dirty="0"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Probability of unique scenario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200" b="0" i="1" baseline="-2500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sz="1200" b="0" i="1" baseline="-2500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baseline="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aseline="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200" b="0" i="1" baseline="-25000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de-DE" sz="1200" b="0" i="1" baseline="-2500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de-DE" sz="1200" b="0" i="1" baseline="0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Batang"/>
                              <a:cs typeface="Calibri" panose="020F0502020204030204" pitchFamily="34" charset="0"/>
                            </a:rPr>
                            <a:t>0.875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200" b="0" i="1" baseline="-2500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sz="1200" b="0" i="1" baseline="-2500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</a:rPr>
                                  <m:t>=0.656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200" b="0" i="1" baseline="-2500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sz="1200" b="0" i="1" baseline="-2500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</a:rPr>
                                  <m:t>=0.41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200" b="0" i="1" baseline="-2500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sz="1200" b="0" i="1" baseline="-2500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</a:rPr>
                                  <m:t>=0.205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Batang"/>
                              <a:cs typeface="Calibri" panose="020F0502020204030204" pitchFamily="34" charset="0"/>
                            </a:rPr>
                            <a:t>(1+1+1+1+1+1)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200" b="0" i="1" baseline="-2500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sz="1200" b="0" i="1" baseline="-2500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</a:rPr>
                                  <m:t>=0.077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(1+1+1+1+1+1+1)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200" b="0" i="1" baseline="-2500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sz="1200" b="0" i="1" baseline="-2500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</a:rPr>
                                  <m:t>=0.019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Batang"/>
                              <a:cs typeface="Calibri" panose="020F0502020204030204" pitchFamily="34" charset="0"/>
                            </a:rPr>
                            <a:t>(1+1+1+1+1+1+1+1)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200" b="0" i="1" baseline="-2500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sz="1200" b="0" i="1" baseline="-2500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</a:rPr>
                                  <m:t>=0.002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202420"/>
                  </p:ext>
                </p:extLst>
              </p:nvPr>
            </p:nvGraphicFramePr>
            <p:xfrm>
              <a:off x="5004048" y="4005065"/>
              <a:ext cx="3744416" cy="208823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33927"/>
                    <a:gridCol w="2110489"/>
                  </a:tblGrid>
                  <a:tr h="3098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73" t="-1961" r="-129478" b="-5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Probability of unique scenario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77746" t="-144444" r="-289" b="-736111"/>
                          </a:stretch>
                        </a:blipFill>
                      </a:tcPr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aseline="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77746" t="-237838" r="-289" b="-616216"/>
                          </a:stretch>
                        </a:blipFill>
                      </a:tcPr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77746" t="-347222" r="-289" b="-533333"/>
                          </a:stretch>
                        </a:blipFill>
                      </a:tcPr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77746" t="-435135" r="-289" b="-418919"/>
                          </a:stretch>
                        </a:blipFill>
                      </a:tcPr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77746" t="-550000" r="-289" b="-330556"/>
                          </a:stretch>
                        </a:blipFill>
                      </a:tcPr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Batang"/>
                              <a:cs typeface="Calibri" panose="020F0502020204030204" pitchFamily="34" charset="0"/>
                            </a:rPr>
                            <a:t>(1+1+1+1+1+1)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77746" t="-632432" r="-289" b="-221622"/>
                          </a:stretch>
                        </a:blipFill>
                      </a:tcPr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(1+1+1+1+1+1+1)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77746" t="-752778" r="-289" b="-127778"/>
                          </a:stretch>
                        </a:blipFill>
                      </a:tcPr>
                    </a:tc>
                  </a:tr>
                  <a:tr h="222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Batang"/>
                              <a:cs typeface="Calibri" panose="020F0502020204030204" pitchFamily="34" charset="0"/>
                            </a:rPr>
                            <a:t>(1+1+1+1+1+1+1+1)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77746" t="-829730" r="-289" b="-243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35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Proposed System Description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Proposed Tags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Proposed Reader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140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Measurements and Simulation 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Communication link measurement:</a:t>
            </a:r>
          </a:p>
          <a:p>
            <a:pPr lvl="1"/>
            <a:r>
              <a:rPr lang="en-CA" sz="1600" dirty="0" smtClean="0"/>
              <a:t>The proposed reader is implemented on </a:t>
            </a:r>
            <a:r>
              <a:rPr lang="en-CA" sz="1600" dirty="0"/>
              <a:t>USRP </a:t>
            </a:r>
            <a:r>
              <a:rPr lang="en-CA" sz="1600" dirty="0" smtClean="0"/>
              <a:t>B210.</a:t>
            </a:r>
          </a:p>
          <a:p>
            <a:pPr marL="180975" lvl="1" indent="0">
              <a:buNone/>
            </a:pPr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3" y="2132856"/>
            <a:ext cx="803493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Measurements and Simulation 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Measurements  Equipment:</a:t>
            </a:r>
          </a:p>
          <a:p>
            <a:pPr lvl="1"/>
            <a:r>
              <a:rPr lang="en-CA" sz="1600" dirty="0" smtClean="0"/>
              <a:t>The proposed tag is implemented on WISP 5.0. </a:t>
            </a:r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1844824"/>
            <a:ext cx="8604448" cy="43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Measurements and Simulation 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Reading Efficiency comparison:</a:t>
            </a:r>
          </a:p>
          <a:p>
            <a:pPr lvl="1"/>
            <a:r>
              <a:rPr lang="en-US" sz="1600" dirty="0"/>
              <a:t>We used in simulations 8 orthogonal pilots </a:t>
            </a:r>
          </a:p>
          <a:p>
            <a:pPr lvl="1"/>
            <a:r>
              <a:rPr lang="en-US" sz="1600" dirty="0" smtClean="0"/>
              <a:t>Fully parallel tags acknowledgment not applicable in practice.</a:t>
            </a:r>
          </a:p>
          <a:p>
            <a:pPr marL="361950" lvl="2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23230"/>
            <a:ext cx="7272808" cy="34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Measurements and Simulation 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Average reading time comparison:</a:t>
            </a:r>
          </a:p>
          <a:p>
            <a:pPr lvl="1"/>
            <a:r>
              <a:rPr lang="en-US" sz="1600" dirty="0" smtClean="0"/>
              <a:t>C. </a:t>
            </a:r>
            <a:r>
              <a:rPr lang="en-US" sz="1600" dirty="0" err="1" smtClean="0"/>
              <a:t>Angerer</a:t>
            </a:r>
            <a:r>
              <a:rPr lang="en-US" sz="1600" dirty="0" smtClean="0"/>
              <a:t> [5] recover all the two collided tags.</a:t>
            </a:r>
          </a:p>
          <a:p>
            <a:pPr lvl="1"/>
            <a:r>
              <a:rPr lang="en-US" sz="1600" dirty="0" smtClean="0"/>
              <a:t>J. </a:t>
            </a:r>
            <a:r>
              <a:rPr lang="en-US" sz="1600" dirty="0" err="1" smtClean="0"/>
              <a:t>Kaitovic</a:t>
            </a:r>
            <a:r>
              <a:rPr lang="en-US" sz="1600" dirty="0" smtClean="0"/>
              <a:t>  [6] uses 8 orthogonal preambles but acknowledge only single tag.</a:t>
            </a:r>
          </a:p>
          <a:p>
            <a:pPr lvl="1"/>
            <a:r>
              <a:rPr lang="en-US" sz="1600" dirty="0" smtClean="0"/>
              <a:t>The proposed system used the orthogonal pilots and the pseudo parallel acknowledgment.</a:t>
            </a:r>
          </a:p>
          <a:p>
            <a:endParaRPr lang="en-US" sz="1600" dirty="0" smtClean="0"/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74934"/>
            <a:ext cx="7071414" cy="35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Conclusion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dirty="0"/>
              <a:t>new RFID system (Readers and Tgas) compatible with UHF EPCglobal class 1 gen 2 </a:t>
            </a:r>
            <a:r>
              <a:rPr lang="en-US" sz="1600" dirty="0" smtClean="0"/>
              <a:t>standard is proposed.</a:t>
            </a:r>
          </a:p>
          <a:p>
            <a:r>
              <a:rPr lang="en-US" sz="1600" dirty="0"/>
              <a:t>The proposed system is compatible with the EPCglobal class 1 gen 2 standards, this mean that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/>
              <a:t>The proposed tags could be inserted with conventional tags and identied by the conventional readers </a:t>
            </a:r>
            <a:r>
              <a:rPr lang="en-US" sz="1600" dirty="0" smtClean="0"/>
              <a:t>without affecting </a:t>
            </a:r>
            <a:r>
              <a:rPr lang="en-US" sz="1600" dirty="0"/>
              <a:t>the performance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The conventional tags can also inserted with the proposed tags and could be identied by the proposed readers without affecting the performance.</a:t>
            </a:r>
          </a:p>
          <a:p>
            <a:r>
              <a:rPr lang="en-US" sz="1600" dirty="0"/>
              <a:t>Using the proposed system, the reading </a:t>
            </a:r>
            <a:r>
              <a:rPr lang="en-US" sz="1600" dirty="0" smtClean="0"/>
              <a:t>efficiency </a:t>
            </a:r>
            <a:r>
              <a:rPr lang="en-US" sz="1600" dirty="0"/>
              <a:t>will be increased signicantly up </a:t>
            </a:r>
            <a:r>
              <a:rPr lang="en-US" sz="1600" dirty="0" smtClean="0"/>
              <a:t>to 100%.</a:t>
            </a:r>
          </a:p>
          <a:p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3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444208" y="5733256"/>
            <a:ext cx="21941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1E64"/>
                </a:solidFill>
                <a:latin typeface="Calibri" panose="020F0502020204030204" pitchFamily="34" charset="0"/>
              </a:rPr>
              <a:t>Hazem.a.elsaid@fau.de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7152"/>
            <a:ext cx="3363094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Motivation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Conventional Framed Slotted ALOHA</a:t>
            </a:r>
          </a:p>
          <a:p>
            <a:pPr lvl="1"/>
            <a:r>
              <a:rPr lang="en-US" sz="1400" dirty="0" smtClean="0"/>
              <a:t>No collision recovery capability</a:t>
            </a:r>
          </a:p>
          <a:p>
            <a:pPr lvl="1"/>
            <a:r>
              <a:rPr lang="en-US" sz="1400" dirty="0">
                <a:ea typeface="MS PGothic" pitchFamily="34" charset="-128"/>
              </a:rPr>
              <a:t>C</a:t>
            </a:r>
            <a:r>
              <a:rPr lang="en-US" sz="1400" baseline="-25000" dirty="0">
                <a:ea typeface="MS PGothic" pitchFamily="34" charset="-128"/>
              </a:rPr>
              <a:t>2</a:t>
            </a:r>
            <a:r>
              <a:rPr lang="en-US" sz="1400" dirty="0">
                <a:ea typeface="MS PGothic" pitchFamily="34" charset="-128"/>
              </a:rPr>
              <a:t> , C</a:t>
            </a:r>
            <a:r>
              <a:rPr lang="en-US" sz="1400" baseline="-25000" dirty="0">
                <a:ea typeface="MS PGothic" pitchFamily="34" charset="-128"/>
              </a:rPr>
              <a:t>3</a:t>
            </a:r>
            <a:r>
              <a:rPr lang="en-US" sz="1400" dirty="0">
                <a:ea typeface="MS PGothic" pitchFamily="34" charset="-128"/>
              </a:rPr>
              <a:t> , and C</a:t>
            </a:r>
            <a:r>
              <a:rPr lang="en-US" sz="1400" baseline="-25000" dirty="0">
                <a:ea typeface="MS PGothic" pitchFamily="34" charset="-128"/>
              </a:rPr>
              <a:t>4</a:t>
            </a:r>
            <a:r>
              <a:rPr lang="en-US" sz="1400" dirty="0">
                <a:ea typeface="MS PGothic" pitchFamily="34" charset="-128"/>
              </a:rPr>
              <a:t> are 2, 3, and 4 tags collided </a:t>
            </a:r>
            <a:r>
              <a:rPr lang="en-US" sz="1400" dirty="0" smtClean="0">
                <a:ea typeface="MS PGothic" pitchFamily="34" charset="-128"/>
              </a:rPr>
              <a:t>slots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Improved </a:t>
            </a:r>
            <a:r>
              <a:rPr lang="en-US" sz="1600" dirty="0"/>
              <a:t>Framed Slotted </a:t>
            </a:r>
            <a:r>
              <a:rPr lang="en-US" sz="1600" dirty="0" smtClean="0"/>
              <a:t>ALOHA with Collision Recovery</a:t>
            </a:r>
          </a:p>
          <a:p>
            <a:pPr lvl="1"/>
            <a:r>
              <a:rPr lang="en-US" sz="1400" dirty="0"/>
              <a:t>Convert part of the collided slots into successful </a:t>
            </a:r>
            <a:r>
              <a:rPr lang="en-US" sz="1400" dirty="0" smtClean="0"/>
              <a:t>slots</a:t>
            </a:r>
          </a:p>
          <a:p>
            <a:pPr lvl="1"/>
            <a:r>
              <a:rPr lang="en-US" sz="1400" dirty="0" smtClean="0"/>
              <a:t>Acknowledge only one tag per collided slot (</a:t>
            </a:r>
            <a:r>
              <a:rPr lang="en-US" sz="1400" dirty="0" err="1" smtClean="0"/>
              <a:t>EPCgloabal</a:t>
            </a:r>
            <a:r>
              <a:rPr lang="en-US" sz="1400" dirty="0" smtClean="0"/>
              <a:t> C1G2).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28184" y="1268760"/>
            <a:ext cx="2520280" cy="360040"/>
            <a:chOff x="5004048" y="1484784"/>
            <a:chExt cx="2520280" cy="360040"/>
          </a:xfrm>
        </p:grpSpPr>
        <p:sp>
          <p:nvSpPr>
            <p:cNvPr id="5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2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3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228184" y="3501008"/>
            <a:ext cx="2520280" cy="360040"/>
            <a:chOff x="5004048" y="1484784"/>
            <a:chExt cx="2520280" cy="360040"/>
          </a:xfrm>
        </p:grpSpPr>
        <p:sp>
          <p:nvSpPr>
            <p:cNvPr id="45" name="Rectangle 4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8" name="Group 9"/>
          <p:cNvGrpSpPr/>
          <p:nvPr/>
        </p:nvGrpSpPr>
        <p:grpSpPr>
          <a:xfrm>
            <a:off x="6228184" y="2704352"/>
            <a:ext cx="2520280" cy="360040"/>
            <a:chOff x="5004048" y="1484784"/>
            <a:chExt cx="2520280" cy="360040"/>
          </a:xfrm>
        </p:grpSpPr>
        <p:sp>
          <p:nvSpPr>
            <p:cNvPr id="59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2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3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" name="Down Arrow 1"/>
          <p:cNvSpPr/>
          <p:nvPr/>
        </p:nvSpPr>
        <p:spPr>
          <a:xfrm>
            <a:off x="6696143" y="314818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Down Arrow 1"/>
          <p:cNvSpPr/>
          <p:nvPr/>
        </p:nvSpPr>
        <p:spPr>
          <a:xfrm>
            <a:off x="7804381" y="312968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7" y="5387851"/>
            <a:ext cx="300320" cy="469556"/>
          </a:xfrm>
          <a:prstGeom prst="rect">
            <a:avLst/>
          </a:prstGeom>
        </p:spPr>
      </p:pic>
      <p:sp>
        <p:nvSpPr>
          <p:cNvPr id="68" name="Textfeld 9"/>
          <p:cNvSpPr txBox="1"/>
          <p:nvPr/>
        </p:nvSpPr>
        <p:spPr>
          <a:xfrm>
            <a:off x="725745" y="5502602"/>
            <a:ext cx="637270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Can we Acknowledge more than one tag per slot under EPCglobal C1G2? </a:t>
            </a:r>
            <a:endParaRPr lang="en-US" sz="1600" b="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Down Arrow 1"/>
          <p:cNvSpPr/>
          <p:nvPr/>
        </p:nvSpPr>
        <p:spPr>
          <a:xfrm>
            <a:off x="8524461" y="3140968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feld 1"/>
          <p:cNvSpPr txBox="1"/>
          <p:nvPr/>
        </p:nvSpPr>
        <p:spPr>
          <a:xfrm>
            <a:off x="7308304" y="4725144"/>
            <a:ext cx="1586973" cy="92948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alibri" pitchFamily="34" charset="0"/>
                <a:ea typeface="MS PGothic" pitchFamily="34" charset="-128"/>
              </a:rPr>
              <a:t>S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: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Successful slot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: Collided slot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1600" dirty="0">
                <a:latin typeface="Calibri" pitchFamily="34" charset="0"/>
                <a:ea typeface="MS PGothic" pitchFamily="34" charset="-128"/>
              </a:rPr>
              <a:t>E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: Empty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slot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8372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Proposed System Description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Proposed Tags</a:t>
            </a:r>
            <a:endParaRPr lang="en-US" dirty="0"/>
          </a:p>
          <a:p>
            <a:pPr marL="449263" lvl="1" indent="-268288">
              <a:lnSpc>
                <a:spcPct val="150000"/>
              </a:lnSpc>
            </a:pPr>
            <a:r>
              <a:rPr lang="en-US" dirty="0" smtClean="0"/>
              <a:t>Proposed Reader</a:t>
            </a:r>
            <a:endParaRPr lang="en-US" dirty="0"/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Performance 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908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59" name="Gerade Verbindung mit Pfeil 58"/>
          <p:cNvCxnSpPr/>
          <p:nvPr/>
        </p:nvCxnSpPr>
        <p:spPr>
          <a:xfrm flipV="1">
            <a:off x="5474731" y="5153346"/>
            <a:ext cx="480535" cy="4355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730397" y="5589240"/>
            <a:ext cx="1785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61" name="Bogen 60"/>
          <p:cNvSpPr/>
          <p:nvPr/>
        </p:nvSpPr>
        <p:spPr>
          <a:xfrm rot="3128449">
            <a:off x="4678421" y="3077352"/>
            <a:ext cx="897441" cy="90329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ogen 61"/>
          <p:cNvSpPr/>
          <p:nvPr/>
        </p:nvSpPr>
        <p:spPr>
          <a:xfrm rot="2911622">
            <a:off x="4580235" y="2834408"/>
            <a:ext cx="1329659" cy="136179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ogen 62"/>
          <p:cNvSpPr/>
          <p:nvPr/>
        </p:nvSpPr>
        <p:spPr>
          <a:xfrm rot="2870662">
            <a:off x="4481898" y="2570650"/>
            <a:ext cx="1722740" cy="176835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ogen 63"/>
          <p:cNvSpPr/>
          <p:nvPr/>
        </p:nvSpPr>
        <p:spPr>
          <a:xfrm rot="2699164">
            <a:off x="4571997" y="2343034"/>
            <a:ext cx="2102414" cy="211129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ogen 64"/>
          <p:cNvSpPr/>
          <p:nvPr/>
        </p:nvSpPr>
        <p:spPr>
          <a:xfrm rot="2934997">
            <a:off x="4751810" y="2045301"/>
            <a:ext cx="2516589" cy="2496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Bogen 65"/>
          <p:cNvSpPr/>
          <p:nvPr/>
        </p:nvSpPr>
        <p:spPr>
          <a:xfrm rot="2809296">
            <a:off x="4822781" y="1556529"/>
            <a:ext cx="3105858" cy="30164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5724128" y="2647945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Answer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8" name="Grafik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" y="2251244"/>
            <a:ext cx="1872723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8" y="3445944"/>
            <a:ext cx="2506375" cy="1080743"/>
          </a:xfrm>
          <a:prstGeom prst="rect">
            <a:avLst/>
          </a:prstGeom>
        </p:spPr>
      </p:pic>
      <p:sp>
        <p:nvSpPr>
          <p:cNvPr id="62" name="Freeform 16"/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6"/>
          <p:cNvSpPr>
            <a:spLocks/>
          </p:cNvSpPr>
          <p:nvPr/>
        </p:nvSpPr>
        <p:spPr bwMode="auto">
          <a:xfrm rot="12517327" flipV="1">
            <a:off x="5249343" y="3950076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4932040" y="2348880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answer</a:t>
            </a:r>
          </a:p>
        </p:txBody>
      </p:sp>
      <p:pic>
        <p:nvPicPr>
          <p:cNvPr id="69" name="Grafik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" y="2251244"/>
            <a:ext cx="1872723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8" y="3445944"/>
            <a:ext cx="2506375" cy="1080743"/>
          </a:xfrm>
          <a:prstGeom prst="rect">
            <a:avLst/>
          </a:prstGeom>
        </p:spPr>
      </p:pic>
      <p:sp>
        <p:nvSpPr>
          <p:cNvPr id="62" name="Freeform 16"/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4932040" y="2348880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answer</a:t>
            </a:r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1" y="4865074"/>
            <a:ext cx="5760640" cy="1016283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2" y="2251244"/>
            <a:ext cx="1872723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Freeform 16"/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6"/>
          <p:cNvSpPr>
            <a:spLocks/>
          </p:cNvSpPr>
          <p:nvPr/>
        </p:nvSpPr>
        <p:spPr bwMode="auto">
          <a:xfrm rot="12517327" flipV="1">
            <a:off x="5249343" y="3950076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4982716" y="2348880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Recovery</a:t>
            </a:r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sp>
        <p:nvSpPr>
          <p:cNvPr id="70" name="Textfeld 69"/>
          <p:cNvSpPr txBox="1"/>
          <p:nvPr/>
        </p:nvSpPr>
        <p:spPr>
          <a:xfrm>
            <a:off x="1852479" y="44345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862086" y="463711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0</TotalTime>
  <Words>1735</Words>
  <Application>Microsoft Office PowerPoint</Application>
  <PresentationFormat>Bildschirmpräsentation (4:3)</PresentationFormat>
  <Paragraphs>591</Paragraphs>
  <Slides>28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0" baseType="lpstr">
      <vt:lpstr>LIKE Vorlage</vt:lpstr>
      <vt:lpstr>Benutzerdefiniertes Design</vt:lpstr>
      <vt:lpstr>PowerPoint-Präsentation</vt:lpstr>
      <vt:lpstr>Motivation</vt:lpstr>
      <vt:lpstr>Motivation</vt:lpstr>
      <vt:lpstr>Agenda</vt:lpstr>
      <vt:lpstr>EPCglobal C1 G2 Reading Process </vt:lpstr>
      <vt:lpstr>EPCglobal C1 G2 Reading Process </vt:lpstr>
      <vt:lpstr>EPCglobal C1 G2 Reading Process </vt:lpstr>
      <vt:lpstr>EPCglobal C1 G2 Reading Process </vt:lpstr>
      <vt:lpstr>EPCglobal C1 G2 Reading Process </vt:lpstr>
      <vt:lpstr>EPCglobal C1 G2 Reading Process </vt:lpstr>
      <vt:lpstr>EPCglobal C1 G2 Reading Process </vt:lpstr>
      <vt:lpstr>Agenda</vt:lpstr>
      <vt:lpstr>Proposed System Description (Tag)</vt:lpstr>
      <vt:lpstr>Proposed System Description (Tag)</vt:lpstr>
      <vt:lpstr>Proposed System Description (Reader)</vt:lpstr>
      <vt:lpstr>Agenda</vt:lpstr>
      <vt:lpstr>Performance Analysis</vt:lpstr>
      <vt:lpstr>Performance Analysis</vt:lpstr>
      <vt:lpstr>Performance Analysis</vt:lpstr>
      <vt:lpstr>Performance Analysis</vt:lpstr>
      <vt:lpstr>Performance Analysis</vt:lpstr>
      <vt:lpstr>Agenda</vt:lpstr>
      <vt:lpstr>Measurements and Simulation Results</vt:lpstr>
      <vt:lpstr>Measurements and Simulation Results</vt:lpstr>
      <vt:lpstr>Measurements and Simulation Results</vt:lpstr>
      <vt:lpstr>Measurements and Simulation Results</vt:lpstr>
      <vt:lpstr>Conclusion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Hazem Elsaid</cp:lastModifiedBy>
  <cp:revision>1139</cp:revision>
  <cp:lastPrinted>2014-09-18T10:48:48Z</cp:lastPrinted>
  <dcterms:created xsi:type="dcterms:W3CDTF">2013-08-29T10:54:12Z</dcterms:created>
  <dcterms:modified xsi:type="dcterms:W3CDTF">2015-09-09T09:08:30Z</dcterms:modified>
</cp:coreProperties>
</file>