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2" r:id="rId1"/>
  </p:sldMasterIdLst>
  <p:notesMasterIdLst>
    <p:notesMasterId r:id="rId19"/>
  </p:notesMasterIdLst>
  <p:sldIdLst>
    <p:sldId id="262" r:id="rId2"/>
    <p:sldId id="265" r:id="rId3"/>
    <p:sldId id="347" r:id="rId4"/>
    <p:sldId id="270" r:id="rId5"/>
    <p:sldId id="314" r:id="rId6"/>
    <p:sldId id="350" r:id="rId7"/>
    <p:sldId id="348" r:id="rId8"/>
    <p:sldId id="349" r:id="rId9"/>
    <p:sldId id="351" r:id="rId10"/>
    <p:sldId id="344" r:id="rId11"/>
    <p:sldId id="346" r:id="rId12"/>
    <p:sldId id="327" r:id="rId13"/>
    <p:sldId id="345" r:id="rId14"/>
    <p:sldId id="342" r:id="rId15"/>
    <p:sldId id="352" r:id="rId16"/>
    <p:sldId id="330" r:id="rId17"/>
    <p:sldId id="308" r:id="rId18"/>
  </p:sldIdLst>
  <p:sldSz cx="9144000" cy="6858000" type="screen4x3"/>
  <p:notesSz cx="7315200" cy="9601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A7D"/>
    <a:srgbClr val="FCFBD9"/>
    <a:srgbClr val="FFFFCC"/>
    <a:srgbClr val="FF6600"/>
    <a:srgbClr val="FF9933"/>
    <a:srgbClr val="00CC00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2" autoAdjust="0"/>
    <p:restoredTop sz="98693" autoAdjust="0"/>
  </p:normalViewPr>
  <p:slideViewPr>
    <p:cSldViewPr showGuides="1">
      <p:cViewPr>
        <p:scale>
          <a:sx n="120" d="100"/>
          <a:sy n="120" d="100"/>
        </p:scale>
        <p:origin x="-822" y="-360"/>
      </p:cViewPr>
      <p:guideLst>
        <p:guide orient="horz" pos="3294"/>
        <p:guide pos="5465"/>
        <p:guide pos="431"/>
        <p:guide pos="2835"/>
      </p:guideLst>
    </p:cSldViewPr>
  </p:slideViewPr>
  <p:outlineViewPr>
    <p:cViewPr>
      <p:scale>
        <a:sx n="33" d="100"/>
        <a:sy n="33" d="100"/>
      </p:scale>
      <p:origin x="0" y="87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68BD5B1-5FCB-DE41-8FF4-A2661529DEA6}" type="datetimeFigureOut">
              <a:rPr lang="de-DE" smtClean="0"/>
              <a:pPr/>
              <a:t>25.06.2014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01CEFE-DE82-244F-A447-0C560DC9C58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00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65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65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65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65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65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65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65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2091F0D-B63A-409A-BBB4-20B89184ED88}" type="datetime1">
              <a:rPr lang="en-US" smtClean="0"/>
              <a:pPr/>
              <a:t>6/25/2014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65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65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65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65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65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65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65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6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83577" y="285759"/>
            <a:ext cx="8440615" cy="78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FFFFFF"/>
              </a:solidFill>
              <a:latin typeface="Arial"/>
              <a:ea typeface="ＭＳ Ｐゴシック" charset="-128"/>
              <a:cs typeface="+mn-cs"/>
            </a:endParaRPr>
          </a:p>
        </p:txBody>
      </p:sp>
      <p:sp>
        <p:nvSpPr>
          <p:cNvPr id="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4149080"/>
            <a:ext cx="8136136" cy="5284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Titel der Arbeit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946" y="6165304"/>
            <a:ext cx="1806297" cy="489429"/>
          </a:xfrm>
          <a:prstGeom prst="rect">
            <a:avLst/>
          </a:prstGeom>
        </p:spPr>
      </p:pic>
      <p:sp>
        <p:nvSpPr>
          <p:cNvPr id="6" name="Titel 6"/>
          <p:cNvSpPr>
            <a:spLocks noGrp="1"/>
          </p:cNvSpPr>
          <p:nvPr>
            <p:ph type="title" hasCustomPrompt="1"/>
          </p:nvPr>
        </p:nvSpPr>
        <p:spPr>
          <a:xfrm>
            <a:off x="539233" y="5292582"/>
            <a:ext cx="8136455" cy="432048"/>
          </a:xfrm>
          <a:prstGeom prst="rect">
            <a:avLst/>
          </a:prstGeom>
        </p:spPr>
        <p:txBody>
          <a:bodyPr/>
          <a:lstStyle>
            <a:lvl1pPr>
              <a:defRPr sz="2000" b="0" baseline="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Vorname Name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0052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002060"/>
                </a:solidFill>
              </a:defRPr>
            </a:lvl1pPr>
          </a:lstStyle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71472" y="1179466"/>
            <a:ext cx="8215370" cy="35830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Textmasters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707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83577" y="285759"/>
            <a:ext cx="8440615" cy="78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FFFFFF"/>
              </a:solidFill>
              <a:latin typeface="Arial"/>
              <a:ea typeface="ＭＳ Ｐゴシック" charset="-128"/>
              <a:cs typeface="+mn-cs"/>
            </a:endParaRPr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4149080"/>
            <a:ext cx="8136136" cy="7445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Titel der Arbeit</a:t>
            </a:r>
            <a:endParaRPr lang="de-DE" dirty="0"/>
          </a:p>
        </p:txBody>
      </p:sp>
      <p:pic>
        <p:nvPicPr>
          <p:cNvPr id="5" name="Picture 9" descr="bckg_may26_large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5875" r="4692" b="20911"/>
          <a:stretch/>
        </p:blipFill>
        <p:spPr bwMode="auto">
          <a:xfrm>
            <a:off x="-1" y="0"/>
            <a:ext cx="9142997" cy="395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946" y="6165304"/>
            <a:ext cx="1806297" cy="489429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39233" y="5292582"/>
            <a:ext cx="8136455" cy="432048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Vorname 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1627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71472" y="1179466"/>
            <a:ext cx="8215370" cy="4769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Textmasters durch Klicken bearbeiten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8316416" y="638132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pPr/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574452" y="1162570"/>
            <a:ext cx="8246020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pPr/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8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745754" y="1170874"/>
            <a:ext cx="4074718" cy="47784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206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0"/>
          </p:nvPr>
        </p:nvSpPr>
        <p:spPr>
          <a:xfrm>
            <a:off x="574451" y="1162570"/>
            <a:ext cx="3926111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79246" y="197266"/>
            <a:ext cx="8229600" cy="78346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pPr/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7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716587" y="1170874"/>
            <a:ext cx="3959101" cy="4778406"/>
          </a:xfrm>
          <a:prstGeom prst="rect">
            <a:avLst/>
          </a:prstGeom>
          <a:solidFill>
            <a:srgbClr val="FCF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021299" y="1404125"/>
            <a:ext cx="3384377" cy="43291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206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0"/>
          </p:nvPr>
        </p:nvSpPr>
        <p:spPr>
          <a:xfrm>
            <a:off x="574451" y="1162570"/>
            <a:ext cx="3926111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82246" y="197266"/>
            <a:ext cx="8229600" cy="78346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pPr/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43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574451" y="1162570"/>
            <a:ext cx="3926111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1"/>
          </p:nvPr>
        </p:nvSpPr>
        <p:spPr>
          <a:xfrm>
            <a:off x="4750916" y="1162570"/>
            <a:ext cx="4069556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pPr/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357158" y="285728"/>
            <a:ext cx="8318530" cy="785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pPr/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83577" y="285759"/>
            <a:ext cx="8440615" cy="78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FFFFFF"/>
              </a:solidFill>
              <a:latin typeface="Arial"/>
              <a:ea typeface="ＭＳ Ｐゴシック" charset="-128"/>
              <a:cs typeface="+mn-cs"/>
            </a:endParaRPr>
          </a:p>
        </p:txBody>
      </p:sp>
      <p:sp>
        <p:nvSpPr>
          <p:cNvPr id="3" name="Rechteck 2"/>
          <p:cNvSpPr/>
          <p:nvPr userDrawn="1"/>
        </p:nvSpPr>
        <p:spPr>
          <a:xfrm>
            <a:off x="1868375" y="5929330"/>
            <a:ext cx="6726115" cy="35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FFFFFF"/>
              </a:solidFill>
              <a:latin typeface="Arial"/>
              <a:ea typeface="ＭＳ Ｐゴシック" charset="-128"/>
              <a:cs typeface="+mn-cs"/>
            </a:endParaRPr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4484712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Titelmasters durch Klicken bearbeiten</a:t>
            </a:r>
            <a:endParaRPr lang="de-DE" dirty="0"/>
          </a:p>
        </p:txBody>
      </p:sp>
      <p:pic>
        <p:nvPicPr>
          <p:cNvPr id="5" name="Picture 9" descr="bckg_may26_large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5875" r="4692" b="16285"/>
          <a:stretch>
            <a:fillRect/>
          </a:stretch>
        </p:blipFill>
        <p:spPr bwMode="auto">
          <a:xfrm>
            <a:off x="-1" y="-1"/>
            <a:ext cx="9142997" cy="4209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946" y="6165304"/>
            <a:ext cx="1806297" cy="48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13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685800" y="609600"/>
            <a:ext cx="7989888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pic>
        <p:nvPicPr>
          <p:cNvPr id="2051" name="Picture 14" descr="logtxt"/>
          <p:cNvPicPr>
            <a:picLocks noChangeAspect="1" noChangeArrowheads="1"/>
          </p:cNvPicPr>
          <p:nvPr/>
        </p:nvPicPr>
        <p:blipFill>
          <a:blip r:embed="rId12" cstate="screen"/>
          <a:srcRect/>
          <a:stretch>
            <a:fillRect/>
          </a:stretch>
        </p:blipFill>
        <p:spPr bwMode="auto">
          <a:xfrm>
            <a:off x="633051" y="6157913"/>
            <a:ext cx="1758462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99" r:id="rId2"/>
    <p:sldLayoutId id="2147483798" r:id="rId3"/>
    <p:sldLayoutId id="2147483788" r:id="rId4"/>
    <p:sldLayoutId id="2147483791" r:id="rId5"/>
    <p:sldLayoutId id="2147483800" r:id="rId6"/>
    <p:sldLayoutId id="2147483786" r:id="rId7"/>
    <p:sldLayoutId id="2147483797" r:id="rId8"/>
    <p:sldLayoutId id="2147483801" r:id="rId9"/>
    <p:sldLayoutId id="2147483802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pitchFamily="-106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1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3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04800" y="4191000"/>
            <a:ext cx="8659688" cy="1905000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Efficient RFID Tag Estimation Method </a:t>
            </a:r>
            <a:r>
              <a:rPr lang="en-US" dirty="0" smtClean="0"/>
              <a:t>Using Biased </a:t>
            </a:r>
            <a:r>
              <a:rPr lang="en-US" dirty="0" err="1"/>
              <a:t>Chebyshev</a:t>
            </a:r>
            <a:r>
              <a:rPr lang="en-US" dirty="0"/>
              <a:t> Inequality for Dynamic </a:t>
            </a:r>
            <a:r>
              <a:rPr lang="en-US" dirty="0" smtClean="0"/>
              <a:t>Frame Slotted </a:t>
            </a:r>
            <a:r>
              <a:rPr lang="en-US" dirty="0"/>
              <a:t>ALOHA</a:t>
            </a:r>
          </a:p>
          <a:p>
            <a:pPr algn="r"/>
            <a:endParaRPr lang="en-US" sz="1800" b="0" dirty="0" smtClean="0"/>
          </a:p>
          <a:p>
            <a:r>
              <a:rPr lang="en-US" sz="1800" b="0" dirty="0" smtClean="0"/>
              <a:t>Presented by: </a:t>
            </a:r>
            <a:r>
              <a:rPr lang="en-US" sz="1800" dirty="0" err="1" smtClean="0"/>
              <a:t>Hazem</a:t>
            </a:r>
            <a:r>
              <a:rPr lang="en-US" sz="1800" dirty="0" smtClean="0"/>
              <a:t> </a:t>
            </a:r>
            <a:r>
              <a:rPr lang="en-US" sz="1800" dirty="0" err="1"/>
              <a:t>Elsaid</a:t>
            </a:r>
            <a:endParaRPr lang="en-US" sz="1800" dirty="0"/>
          </a:p>
          <a:p>
            <a:pPr algn="r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5164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194438"/>
              </p:ext>
            </p:extLst>
          </p:nvPr>
        </p:nvGraphicFramePr>
        <p:xfrm>
          <a:off x="550863" y="765175"/>
          <a:ext cx="67913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5" name="Formel" r:id="rId4" imgW="3543120" imgH="304560" progId="Equation.3">
                  <p:embed/>
                </p:oleObj>
              </mc:Choice>
              <mc:Fallback>
                <p:oleObj name="Formel" r:id="rId4" imgW="35431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765175"/>
                        <a:ext cx="67913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Oval 18"/>
          <p:cNvSpPr/>
          <p:nvPr/>
        </p:nvSpPr>
        <p:spPr>
          <a:xfrm>
            <a:off x="5811380" y="777389"/>
            <a:ext cx="357190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6588224" y="1305064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 Coefficient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/>
          <p:cNvCxnSpPr>
            <a:stCxn id="32" idx="2"/>
          </p:cNvCxnSpPr>
          <p:nvPr/>
        </p:nvCxnSpPr>
        <p:spPr>
          <a:xfrm flipH="1" flipV="1">
            <a:off x="6084168" y="1308453"/>
            <a:ext cx="504056" cy="3571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588224" y="1308453"/>
            <a:ext cx="1643074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30161"/>
          </a:xfrm>
        </p:spPr>
        <p:txBody>
          <a:bodyPr/>
          <a:lstStyle/>
          <a:p>
            <a:pPr lvl="1"/>
            <a:r>
              <a:rPr lang="de-DE" dirty="0" smtClean="0"/>
              <a:t> </a:t>
            </a:r>
            <a:r>
              <a:rPr lang="de-DE" sz="2400" dirty="0" smtClean="0">
                <a:solidFill>
                  <a:srgbClr val="002060"/>
                </a:solidFill>
                <a:latin typeface="+mj-lt"/>
              </a:rPr>
              <a:t>Proposed Biased Chebyshev Tag Estimation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</p:spPr>
        <p:txBody>
          <a:bodyPr/>
          <a:lstStyle/>
          <a:p>
            <a:r>
              <a:rPr lang="de-DE" dirty="0"/>
              <a:t>Hazem.a.elsaid@fau.de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83568" y="1519624"/>
            <a:ext cx="11624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&gt;&gt; L</a:t>
            </a:r>
          </a:p>
          <a:p>
            <a:pPr marL="342900" indent="-342900">
              <a:buFont typeface="+mj-lt"/>
              <a:buAutoNum type="arabicPeriod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&lt;&lt; L</a:t>
            </a:r>
          </a:p>
          <a:p>
            <a:pPr marL="342900" indent="-342900">
              <a:buFont typeface="+mj-lt"/>
              <a:buAutoNum type="arabicPeriod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≈ 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46066" y="2502188"/>
            <a:ext cx="6977797" cy="3333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16"/>
          <p:cNvSpPr txBox="1"/>
          <p:nvPr/>
        </p:nvSpPr>
        <p:spPr>
          <a:xfrm>
            <a:off x="4355976" y="2132856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+mj-lt"/>
              </a:rPr>
              <a:t>Frame Length= 512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205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9" grpId="0"/>
      <p:bldP spid="32" grpId="0" animBg="1"/>
      <p:bldP spid="13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30161"/>
          </a:xfrm>
        </p:spPr>
        <p:txBody>
          <a:bodyPr/>
          <a:lstStyle/>
          <a:p>
            <a:pPr lvl="1"/>
            <a:r>
              <a:rPr lang="de-DE" dirty="0" smtClean="0"/>
              <a:t> </a:t>
            </a:r>
            <a:r>
              <a:rPr lang="de-DE" sz="2400" dirty="0" smtClean="0">
                <a:solidFill>
                  <a:srgbClr val="002060"/>
                </a:solidFill>
                <a:latin typeface="+mj-lt"/>
              </a:rPr>
              <a:t>Proposed Biased Chebyshev Tag Estimation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21" name="TextBox 20"/>
          <p:cNvSpPr txBox="1"/>
          <p:nvPr/>
        </p:nvSpPr>
        <p:spPr>
          <a:xfrm>
            <a:off x="428596" y="755412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dimensional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Curve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fitting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C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40302" y="4605430"/>
            <a:ext cx="6552728" cy="8584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551181"/>
              </p:ext>
            </p:extLst>
          </p:nvPr>
        </p:nvGraphicFramePr>
        <p:xfrm>
          <a:off x="825500" y="4800600"/>
          <a:ext cx="63833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76" name="Formel" r:id="rId4" imgW="3593880" imgH="241200" progId="Equation.3">
                  <p:embed/>
                </p:oleObj>
              </mc:Choice>
              <mc:Fallback>
                <p:oleObj name="Formel" r:id="rId4" imgW="3593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4800600"/>
                        <a:ext cx="638333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</p:spPr>
        <p:txBody>
          <a:bodyPr/>
          <a:lstStyle/>
          <a:p>
            <a:r>
              <a:rPr lang="de-DE" dirty="0"/>
              <a:t>Hazem.a.elsaid@fau.de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119642"/>
              </p:ext>
            </p:extLst>
          </p:nvPr>
        </p:nvGraphicFramePr>
        <p:xfrm>
          <a:off x="6516216" y="1268760"/>
          <a:ext cx="1944216" cy="20990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2048"/>
                <a:gridCol w="15121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Collision</a:t>
                      </a:r>
                      <a:r>
                        <a:rPr lang="de-DE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2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Coefficient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de-DE" sz="1200" b="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de-DE" sz="1200" b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de-DE" sz="1200" b="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b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de-DE" sz="1200" b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15672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de-DE" sz="1200" b="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de-DE" sz="1200" b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" name="Gerade Verbindung 3"/>
          <p:cNvCxnSpPr/>
          <p:nvPr/>
        </p:nvCxnSpPr>
        <p:spPr>
          <a:xfrm>
            <a:off x="6692485" y="2492896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7596336" y="2492896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671401"/>
              </p:ext>
            </p:extLst>
          </p:nvPr>
        </p:nvGraphicFramePr>
        <p:xfrm>
          <a:off x="1865313" y="1576388"/>
          <a:ext cx="24034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77" name="Formel" r:id="rId6" imgW="1498320" imgH="457200" progId="Equation.3">
                  <p:embed/>
                </p:oleObj>
              </mc:Choice>
              <mc:Fallback>
                <p:oleObj name="Formel" r:id="rId6" imgW="149832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1576388"/>
                        <a:ext cx="240347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99592" y="1196752"/>
            <a:ext cx="411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de-DE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  <a:r>
              <a:rPr lang="de-DE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de-DE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de-DE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(L):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872514"/>
              </p:ext>
            </p:extLst>
          </p:nvPr>
        </p:nvGraphicFramePr>
        <p:xfrm>
          <a:off x="2483768" y="2695531"/>
          <a:ext cx="936104" cy="517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78" name="Formel" r:id="rId8" imgW="711000" imgH="393480" progId="Equation.3">
                  <p:embed/>
                </p:oleObj>
              </mc:Choice>
              <mc:Fallback>
                <p:oleObj name="Formel" r:id="rId8" imgW="711000" imgH="393480" progId="Equation.3">
                  <p:embed/>
                  <p:pic>
                    <p:nvPicPr>
                      <p:cNvPr id="0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695531"/>
                        <a:ext cx="936104" cy="517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feld 23"/>
          <p:cNvSpPr txBox="1"/>
          <p:nvPr/>
        </p:nvSpPr>
        <p:spPr>
          <a:xfrm>
            <a:off x="898471" y="2306970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</a:t>
            </a:r>
            <a:r>
              <a:rPr lang="de-DE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  <a:r>
              <a:rPr lang="de-DE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de-DE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tags (n):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0"/>
          <p:cNvSpPr txBox="1"/>
          <p:nvPr/>
        </p:nvSpPr>
        <p:spPr>
          <a:xfrm>
            <a:off x="427789" y="4077072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collision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equation</a:t>
            </a:r>
            <a:endParaRPr lang="en-C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876256" y="3429000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n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059079"/>
              </p:ext>
            </p:extLst>
          </p:nvPr>
        </p:nvGraphicFramePr>
        <p:xfrm>
          <a:off x="1781175" y="3141663"/>
          <a:ext cx="242411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79" name="Formel" r:id="rId10" imgW="1511280" imgH="457200" progId="Equation.3">
                  <p:embed/>
                </p:oleObj>
              </mc:Choice>
              <mc:Fallback>
                <p:oleObj name="Formel" r:id="rId10" imgW="1511280" imgH="457200" progId="Equation.3">
                  <p:embed/>
                  <p:pic>
                    <p:nvPicPr>
                      <p:cNvPr id="0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3141663"/>
                        <a:ext cx="2424113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316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  <p:bldP spid="24" grpId="0"/>
      <p:bldP spid="25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30161"/>
          </a:xfrm>
        </p:spPr>
        <p:txBody>
          <a:bodyPr/>
          <a:lstStyle/>
          <a:p>
            <a:pPr lvl="1"/>
            <a:r>
              <a:rPr lang="de-DE" dirty="0" smtClean="0"/>
              <a:t> </a:t>
            </a:r>
            <a:r>
              <a:rPr lang="de-DE" sz="2400" dirty="0" smtClean="0">
                <a:solidFill>
                  <a:srgbClr val="002060"/>
                </a:solidFill>
                <a:latin typeface="+mj-lt"/>
              </a:rPr>
              <a:t>Proposed Biased Chebyshev Tag Estimation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</p:spPr>
        <p:txBody>
          <a:bodyPr/>
          <a:lstStyle/>
          <a:p>
            <a:r>
              <a:rPr lang="de-DE" dirty="0"/>
              <a:t>Hazem.a.elsaid@fau.de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438179" y="692696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 </a:t>
            </a:r>
            <a:r>
              <a:rPr lang="de-D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de-D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L=128.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9144000" cy="505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30161"/>
          </a:xfrm>
        </p:spPr>
        <p:txBody>
          <a:bodyPr/>
          <a:lstStyle/>
          <a:p>
            <a:pPr lvl="1"/>
            <a:r>
              <a:rPr lang="de-DE" dirty="0" smtClean="0"/>
              <a:t> </a:t>
            </a:r>
            <a:r>
              <a:rPr lang="de-DE" sz="2400" dirty="0" smtClean="0">
                <a:solidFill>
                  <a:srgbClr val="002060"/>
                </a:solidFill>
                <a:latin typeface="+mj-lt"/>
              </a:rPr>
              <a:t>Proposed Biased </a:t>
            </a:r>
            <a:r>
              <a:rPr lang="de-DE" sz="2400" dirty="0" err="1" smtClean="0">
                <a:solidFill>
                  <a:srgbClr val="002060"/>
                </a:solidFill>
                <a:latin typeface="+mj-lt"/>
              </a:rPr>
              <a:t>Chebyshev</a:t>
            </a:r>
            <a:r>
              <a:rPr lang="de-DE" sz="2400" dirty="0" smtClean="0">
                <a:solidFill>
                  <a:srgbClr val="002060"/>
                </a:solidFill>
                <a:latin typeface="+mj-lt"/>
              </a:rPr>
              <a:t> Anti-</a:t>
            </a:r>
            <a:r>
              <a:rPr lang="de-DE" sz="2400" dirty="0" err="1" smtClean="0">
                <a:solidFill>
                  <a:srgbClr val="002060"/>
                </a:solidFill>
                <a:latin typeface="+mj-lt"/>
              </a:rPr>
              <a:t>collision</a:t>
            </a:r>
            <a:r>
              <a:rPr lang="de-DE" sz="2400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de-DE" sz="2400" dirty="0" err="1" smtClean="0">
                <a:solidFill>
                  <a:srgbClr val="002060"/>
                </a:solidFill>
                <a:latin typeface="+mj-lt"/>
              </a:rPr>
              <a:t>Algorithm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</p:spPr>
        <p:txBody>
          <a:bodyPr/>
          <a:lstStyle/>
          <a:p>
            <a:r>
              <a:rPr lang="de-DE" dirty="0"/>
              <a:t>Hazem.a.elsaid@fau.de</a:t>
            </a:r>
          </a:p>
        </p:txBody>
      </p:sp>
      <p:sp>
        <p:nvSpPr>
          <p:cNvPr id="2" name="Ellipse 1"/>
          <p:cNvSpPr/>
          <p:nvPr/>
        </p:nvSpPr>
        <p:spPr>
          <a:xfrm>
            <a:off x="2987824" y="766531"/>
            <a:ext cx="2880319" cy="720080"/>
          </a:xfrm>
          <a:prstGeom prst="ellipse">
            <a:avLst/>
          </a:prstGeom>
          <a:solidFill>
            <a:srgbClr val="FCFB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de-DE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</a:t>
            </a:r>
            <a:r>
              <a:rPr lang="de-DE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de-DE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915816" y="1925232"/>
            <a:ext cx="3024336" cy="1215736"/>
          </a:xfrm>
          <a:prstGeom prst="rect">
            <a:avLst/>
          </a:prstGeom>
          <a:solidFill>
            <a:srgbClr val="FCFB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de-D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de-D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</a:t>
            </a:r>
            <a:r>
              <a:rPr lang="de-D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Collided</a:t>
            </a:r>
            <a:r>
              <a:rPr lang="de-D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Slots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</a:t>
            </a:r>
            <a:r>
              <a:rPr lang="de-D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Slots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 Slots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4404131" y="3140968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aute 13"/>
          <p:cNvSpPr/>
          <p:nvPr/>
        </p:nvSpPr>
        <p:spPr>
          <a:xfrm>
            <a:off x="2904202" y="3356992"/>
            <a:ext cx="3035950" cy="1080120"/>
          </a:xfrm>
          <a:prstGeom prst="diamond">
            <a:avLst/>
          </a:prstGeom>
          <a:solidFill>
            <a:srgbClr val="FCFB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Collided</a:t>
            </a:r>
            <a:r>
              <a:rPr lang="de-D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de-D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</a:t>
            </a:r>
            <a:r>
              <a:rPr lang="de-D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slots</a:t>
            </a:r>
            <a:r>
              <a:rPr lang="de-D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2339752" y="3897052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4427984" y="4437112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2904202" y="4869160"/>
            <a:ext cx="3035949" cy="1152128"/>
          </a:xfrm>
          <a:prstGeom prst="rect">
            <a:avLst/>
          </a:prstGeom>
          <a:solidFill>
            <a:srgbClr val="FCFB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de-D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</a:t>
            </a:r>
            <a:r>
              <a:rPr lang="de-D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coefficient</a:t>
            </a:r>
            <a:endParaRPr lang="de-D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Estimated</a:t>
            </a:r>
            <a:r>
              <a:rPr lang="de-D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de-D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 </a:t>
            </a:r>
            <a:r>
              <a:rPr lang="de-D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lang="de-D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de-D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Gerade Verbindung 27"/>
          <p:cNvCxnSpPr>
            <a:stCxn id="21" idx="3"/>
          </p:cNvCxnSpPr>
          <p:nvPr/>
        </p:nvCxnSpPr>
        <p:spPr>
          <a:xfrm>
            <a:off x="5940151" y="5445224"/>
            <a:ext cx="5760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6516216" y="1700808"/>
            <a:ext cx="0" cy="37444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H="1">
            <a:off x="4427984" y="1700808"/>
            <a:ext cx="20882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1403648" y="3609020"/>
            <a:ext cx="936104" cy="576064"/>
          </a:xfrm>
          <a:prstGeom prst="ellipse">
            <a:avLst/>
          </a:prstGeom>
          <a:solidFill>
            <a:srgbClr val="FCFB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483768" y="349171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584824" y="443711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Gerade Verbindung mit Pfeil 39"/>
          <p:cNvCxnSpPr>
            <a:stCxn id="2" idx="4"/>
            <a:endCxn id="10" idx="0"/>
          </p:cNvCxnSpPr>
          <p:nvPr/>
        </p:nvCxnSpPr>
        <p:spPr>
          <a:xfrm>
            <a:off x="4427984" y="1486611"/>
            <a:ext cx="0" cy="43862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52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4" grpId="0" animBg="1"/>
      <p:bldP spid="21" grpId="0" animBg="1"/>
      <p:bldP spid="34" grpId="0" animBg="1"/>
      <p:bldP spid="3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5"/>
          <p:cNvSpPr txBox="1"/>
          <p:nvPr/>
        </p:nvSpPr>
        <p:spPr>
          <a:xfrm>
            <a:off x="395536" y="692696"/>
            <a:ext cx="839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dirty="0" smtClean="0">
                <a:latin typeface="+mj-lt"/>
              </a:rPr>
              <a:t> Saving of time using the proposed biased </a:t>
            </a:r>
            <a:r>
              <a:rPr lang="en-CA" dirty="0" err="1" smtClean="0">
                <a:latin typeface="+mj-lt"/>
              </a:rPr>
              <a:t>Chebyshev</a:t>
            </a:r>
            <a:r>
              <a:rPr lang="en-CA" dirty="0" smtClean="0">
                <a:latin typeface="+mj-lt"/>
              </a:rPr>
              <a:t> estimation </a:t>
            </a:r>
            <a:r>
              <a:rPr lang="en-CA" dirty="0" err="1" smtClean="0">
                <a:latin typeface="+mj-lt"/>
              </a:rPr>
              <a:t>w.r.t</a:t>
            </a:r>
            <a:r>
              <a:rPr lang="en-CA" dirty="0" smtClean="0">
                <a:latin typeface="+mj-lt"/>
              </a:rPr>
              <a:t>. the </a:t>
            </a:r>
            <a:r>
              <a:rPr lang="en-CA" dirty="0" smtClean="0">
                <a:latin typeface="+mj-lt"/>
              </a:rPr>
              <a:t>     classical </a:t>
            </a:r>
            <a:r>
              <a:rPr lang="en-CA" dirty="0" err="1" smtClean="0">
                <a:latin typeface="+mj-lt"/>
              </a:rPr>
              <a:t>Chebyshev</a:t>
            </a:r>
            <a:r>
              <a:rPr lang="en-CA" dirty="0">
                <a:latin typeface="+mj-lt"/>
              </a:rPr>
              <a:t>.</a:t>
            </a:r>
            <a:endParaRPr lang="de-DE" dirty="0">
              <a:latin typeface="+mj-lt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30161"/>
          </a:xfrm>
        </p:spPr>
        <p:txBody>
          <a:bodyPr/>
          <a:lstStyle/>
          <a:p>
            <a:pPr lvl="1"/>
            <a:r>
              <a:rPr lang="de-DE" dirty="0"/>
              <a:t> </a:t>
            </a:r>
            <a:r>
              <a:rPr lang="de-DE" sz="2400" dirty="0" err="1">
                <a:solidFill>
                  <a:srgbClr val="002060"/>
                </a:solidFill>
                <a:latin typeface="+mj-lt"/>
              </a:rPr>
              <a:t>Proposed</a:t>
            </a:r>
            <a:r>
              <a:rPr lang="de-DE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de-DE" sz="2400" dirty="0" err="1">
                <a:solidFill>
                  <a:srgbClr val="002060"/>
                </a:solidFill>
                <a:latin typeface="+mj-lt"/>
              </a:rPr>
              <a:t>Biased</a:t>
            </a:r>
            <a:r>
              <a:rPr lang="de-DE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de-DE" sz="2400" dirty="0" err="1">
                <a:solidFill>
                  <a:srgbClr val="002060"/>
                </a:solidFill>
                <a:latin typeface="+mj-lt"/>
              </a:rPr>
              <a:t>Chebyshev</a:t>
            </a:r>
            <a:r>
              <a:rPr lang="de-DE" sz="2400" dirty="0">
                <a:solidFill>
                  <a:srgbClr val="002060"/>
                </a:solidFill>
                <a:latin typeface="+mj-lt"/>
              </a:rPr>
              <a:t> Anti-</a:t>
            </a:r>
            <a:r>
              <a:rPr lang="de-DE" sz="2400" dirty="0" err="1">
                <a:solidFill>
                  <a:srgbClr val="002060"/>
                </a:solidFill>
                <a:latin typeface="+mj-lt"/>
              </a:rPr>
              <a:t>collision</a:t>
            </a:r>
            <a:r>
              <a:rPr lang="de-DE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de-DE" sz="2400" dirty="0" err="1">
                <a:solidFill>
                  <a:srgbClr val="002060"/>
                </a:solidFill>
                <a:latin typeface="+mj-lt"/>
              </a:rPr>
              <a:t>Algorithm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</p:spPr>
        <p:txBody>
          <a:bodyPr/>
          <a:lstStyle/>
          <a:p>
            <a:r>
              <a:rPr lang="de-DE" dirty="0"/>
              <a:t>Hazem.a.elsaid@fau.de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203848" y="1331476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r>
              <a:rPr lang="de-D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de-D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de-D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L=128.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29" y="1700807"/>
            <a:ext cx="8460432" cy="43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9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</p:spPr>
        <p:txBody>
          <a:bodyPr/>
          <a:lstStyle/>
          <a:p>
            <a:r>
              <a:rPr lang="de-DE" dirty="0" smtClean="0"/>
              <a:t>Hazem.a.elsaid@fau.de</a:t>
            </a:r>
            <a:endParaRPr lang="de-DE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179512" y="942922"/>
            <a:ext cx="8215370" cy="5057846"/>
          </a:xfrm>
        </p:spPr>
        <p:txBody>
          <a:bodyPr/>
          <a:lstStyle/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en-AU" sz="2000" b="1" dirty="0" smtClean="0">
                <a:solidFill>
                  <a:srgbClr val="229A7D"/>
                </a:solidFill>
                <a:cs typeface="ＭＳ Ｐゴシック" pitchFamily="-110" charset="-128"/>
              </a:rPr>
              <a:t>Motivation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AU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en-AU" sz="2000" b="1" dirty="0" smtClean="0">
                <a:solidFill>
                  <a:srgbClr val="229A7D"/>
                </a:solidFill>
                <a:cs typeface="ＭＳ Ｐゴシック" pitchFamily="-110" charset="-128"/>
              </a:rPr>
              <a:t>Classical </a:t>
            </a:r>
            <a:r>
              <a:rPr lang="de-DE" sz="2000" b="1" dirty="0" smtClean="0">
                <a:solidFill>
                  <a:srgbClr val="229A7D"/>
                </a:solidFill>
                <a:cs typeface="ＭＳ Ｐゴシック" pitchFamily="-110" charset="-128"/>
              </a:rPr>
              <a:t>Tag </a:t>
            </a:r>
            <a:r>
              <a:rPr lang="de-DE" sz="2000" b="1" dirty="0" err="1" smtClean="0">
                <a:solidFill>
                  <a:srgbClr val="229A7D"/>
                </a:solidFill>
                <a:cs typeface="ＭＳ Ｐゴシック" pitchFamily="-110" charset="-128"/>
              </a:rPr>
              <a:t>Estimation</a:t>
            </a:r>
            <a:r>
              <a:rPr lang="de-DE" sz="2000" b="1" dirty="0" smtClean="0">
                <a:solidFill>
                  <a:srgbClr val="229A7D"/>
                </a:solidFill>
                <a:cs typeface="ＭＳ Ｐゴシック" pitchFamily="-110" charset="-128"/>
              </a:rPr>
              <a:t> </a:t>
            </a:r>
            <a:r>
              <a:rPr lang="de-DE" sz="2000" b="1" dirty="0" err="1" smtClean="0">
                <a:solidFill>
                  <a:srgbClr val="229A7D"/>
                </a:solidFill>
                <a:cs typeface="ＭＳ Ｐゴシック" pitchFamily="-110" charset="-128"/>
              </a:rPr>
              <a:t>Methods</a:t>
            </a:r>
            <a:endParaRPr lang="de-DE" sz="2000" b="1" dirty="0">
              <a:solidFill>
                <a:srgbClr val="229A7D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endParaRPr lang="de-DE" sz="2000" b="1" dirty="0">
              <a:solidFill>
                <a:srgbClr val="229A7D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de-DE" sz="2000" b="1" dirty="0" smtClean="0">
                <a:solidFill>
                  <a:srgbClr val="229A7D"/>
                </a:solidFill>
                <a:cs typeface="ＭＳ Ｐゴシック" pitchFamily="-110" charset="-128"/>
              </a:rPr>
              <a:t>Proposed Biased Chebyshev Tag Estimation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2000" b="1" dirty="0">
                <a:solidFill>
                  <a:srgbClr val="FF0000"/>
                </a:solidFill>
                <a:cs typeface="ＭＳ Ｐゴシック" pitchFamily="-110" charset="-128"/>
              </a:rPr>
              <a:t>Summary</a:t>
            </a:r>
            <a:endParaRPr lang="de-DE" sz="2000" b="1" dirty="0">
              <a:solidFill>
                <a:srgbClr val="FF000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AU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AU" sz="2000" b="1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 algn="l"/>
            <a:endParaRPr lang="en-AU" sz="14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 algn="l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262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30161"/>
          </a:xfrm>
        </p:spPr>
        <p:txBody>
          <a:bodyPr/>
          <a:lstStyle/>
          <a:p>
            <a:pPr lvl="1"/>
            <a:r>
              <a:rPr lang="de-DE" dirty="0" smtClean="0"/>
              <a:t> </a:t>
            </a:r>
            <a:r>
              <a:rPr lang="de-DE" sz="2400" dirty="0">
                <a:solidFill>
                  <a:srgbClr val="002060"/>
                </a:solidFill>
              </a:rPr>
              <a:t>Summary</a:t>
            </a:r>
            <a:r>
              <a:rPr lang="de-DE" sz="2400" dirty="0" smtClean="0">
                <a:solidFill>
                  <a:srgbClr val="002060"/>
                </a:solidFill>
                <a:latin typeface="+mj-lt"/>
              </a:rPr>
              <a:t/>
            </a:r>
            <a:br>
              <a:rPr lang="de-DE" sz="2400" dirty="0" smtClean="0">
                <a:solidFill>
                  <a:srgbClr val="002060"/>
                </a:solidFill>
                <a:latin typeface="+mj-lt"/>
              </a:rPr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00034" y="764704"/>
            <a:ext cx="8072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itchFamily="34" charset="0"/>
              <a:buChar char="•"/>
            </a:pPr>
            <a:endParaRPr lang="de-DE" dirty="0" smtClean="0">
              <a:latin typeface="+mj-lt"/>
            </a:endParaRPr>
          </a:p>
          <a:p>
            <a:pPr marL="285750" lvl="1" indent="-285750"/>
            <a:r>
              <a:rPr lang="de-DE" dirty="0" smtClean="0">
                <a:latin typeface="+mj-lt"/>
              </a:rPr>
              <a:t> </a:t>
            </a:r>
            <a:endParaRPr lang="en-CA" dirty="0" smtClean="0">
              <a:latin typeface="+mj-lt"/>
            </a:endParaRPr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</p:spPr>
        <p:txBody>
          <a:bodyPr/>
          <a:lstStyle/>
          <a:p>
            <a:r>
              <a:rPr lang="de-DE" dirty="0"/>
              <a:t>Hazem.a.elsaid@fau.de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08328" y="836712"/>
            <a:ext cx="82958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A new biased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Chebyshev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inequality tag estimation method is proposed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.</a:t>
            </a:r>
            <a:endParaRPr lang="de-DE" dirty="0" smtClean="0">
              <a:latin typeface="+mj-lt"/>
              <a:cs typeface="Times New Roman" panose="02020603050405020304" pitchFamily="18" charset="0"/>
            </a:endParaRPr>
          </a:p>
          <a:p>
            <a:pPr algn="just"/>
            <a:endParaRPr lang="de-DE" dirty="0">
              <a:latin typeface="+mj-lt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proposed 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method is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compared 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with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classical tag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estimation 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methods</a:t>
            </a:r>
          </a:p>
          <a:p>
            <a:pPr algn="just"/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   and gives better results with dense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RFID networks.</a:t>
            </a:r>
            <a:endParaRPr lang="de-DE" dirty="0" smtClean="0">
              <a:latin typeface="+mj-lt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de-DE" dirty="0" smtClean="0">
              <a:latin typeface="+mj-lt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A new </a:t>
            </a:r>
            <a:r>
              <a:rPr lang="en-US" dirty="0">
                <a:cs typeface="Times New Roman" panose="02020603050405020304" pitchFamily="18" charset="0"/>
              </a:rPr>
              <a:t>biased </a:t>
            </a:r>
            <a:r>
              <a:rPr lang="en-US" dirty="0" err="1">
                <a:cs typeface="Times New Roman" panose="02020603050405020304" pitchFamily="18" charset="0"/>
              </a:rPr>
              <a:t>Chebyshev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smtClean="0">
                <a:cs typeface="Times New Roman" panose="02020603050405020304" pitchFamily="18" charset="0"/>
              </a:rPr>
              <a:t>inequality anti-collision algorithm is presented.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The new algorithm compared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with the 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classical </a:t>
            </a:r>
            <a:r>
              <a:rPr lang="en-US" dirty="0" err="1">
                <a:cs typeface="Times New Roman" panose="02020603050405020304" pitchFamily="18" charset="0"/>
              </a:rPr>
              <a:t>Chebyshev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smtClean="0">
                <a:cs typeface="Times New Roman" panose="02020603050405020304" pitchFamily="18" charset="0"/>
              </a:rPr>
              <a:t>inequality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smtClean="0">
                <a:cs typeface="Times New Roman" panose="02020603050405020304" pitchFamily="18" charset="0"/>
              </a:rPr>
              <a:t>   anti-collision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and </a:t>
            </a:r>
            <a:r>
              <a:rPr lang="de-DE" dirty="0" err="1" smtClean="0">
                <a:latin typeface="+mj-lt"/>
                <a:cs typeface="Times New Roman" panose="02020603050405020304" pitchFamily="18" charset="0"/>
              </a:rPr>
              <a:t>the</a:t>
            </a:r>
            <a:r>
              <a:rPr lang="de-DE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+mj-lt"/>
                <a:cs typeface="Times New Roman" panose="02020603050405020304" pitchFamily="18" charset="0"/>
              </a:rPr>
              <a:t>reading</a:t>
            </a:r>
            <a:r>
              <a:rPr lang="de-DE" dirty="0" smtClean="0">
                <a:latin typeface="+mj-lt"/>
                <a:cs typeface="Times New Roman" panose="02020603050405020304" pitchFamily="18" charset="0"/>
              </a:rPr>
              <a:t> time </a:t>
            </a:r>
            <a:r>
              <a:rPr lang="de-DE" dirty="0" err="1" smtClean="0">
                <a:latin typeface="+mj-lt"/>
                <a:cs typeface="Times New Roman" panose="02020603050405020304" pitchFamily="18" charset="0"/>
              </a:rPr>
              <a:t>is</a:t>
            </a:r>
            <a:r>
              <a:rPr lang="de-DE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+mj-lt"/>
                <a:cs typeface="Times New Roman" panose="02020603050405020304" pitchFamily="18" charset="0"/>
              </a:rPr>
              <a:t>reduced</a:t>
            </a:r>
            <a:r>
              <a:rPr lang="de-DE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+mj-lt"/>
                <a:cs typeface="Times New Roman" panose="02020603050405020304" pitchFamily="18" charset="0"/>
              </a:rPr>
              <a:t>by</a:t>
            </a:r>
            <a:r>
              <a:rPr lang="de-DE" dirty="0" smtClean="0">
                <a:latin typeface="+mj-lt"/>
                <a:cs typeface="Times New Roman" panose="02020603050405020304" pitchFamily="18" charset="0"/>
              </a:rPr>
              <a:t> 25%.</a:t>
            </a:r>
          </a:p>
          <a:p>
            <a:pPr algn="just"/>
            <a:endParaRPr lang="de-DE" dirty="0">
              <a:latin typeface="+mj-lt"/>
              <a:cs typeface="Times New Roman" panose="02020603050405020304" pitchFamily="18" charset="0"/>
            </a:endParaRPr>
          </a:p>
          <a:p>
            <a:pPr algn="just"/>
            <a:endParaRPr lang="de-DE" dirty="0" smtClean="0">
              <a:latin typeface="+mj-lt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4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2"/>
          <p:cNvSpPr>
            <a:spLocks noGrp="1"/>
          </p:cNvSpPr>
          <p:nvPr>
            <p:ph type="subTitle" idx="1"/>
          </p:nvPr>
        </p:nvSpPr>
        <p:spPr>
          <a:xfrm>
            <a:off x="571472" y="1179466"/>
            <a:ext cx="8215370" cy="4553790"/>
          </a:xfrm>
        </p:spPr>
        <p:txBody>
          <a:bodyPr/>
          <a:lstStyle/>
          <a:p>
            <a:pPr marL="342900" indent="-342900" algn="ctr"/>
            <a:endParaRPr lang="de-DE" sz="2000" b="1" dirty="0" smtClean="0"/>
          </a:p>
          <a:p>
            <a:pPr marL="342900" indent="-342900" algn="ctr"/>
            <a:endParaRPr lang="de-DE" sz="2000" b="1" dirty="0" smtClean="0"/>
          </a:p>
          <a:p>
            <a:pPr marL="342900" indent="-342900" algn="ctr"/>
            <a:endParaRPr lang="de-DE" sz="2000" b="1" dirty="0" smtClean="0"/>
          </a:p>
          <a:p>
            <a:pPr marL="342900" indent="-342900" algn="ctr"/>
            <a:endParaRPr lang="de-DE" sz="2000" b="1" dirty="0" smtClean="0"/>
          </a:p>
          <a:p>
            <a:pPr marL="342900" indent="-342900" algn="ctr"/>
            <a:endParaRPr lang="de-DE" sz="2000" b="1" dirty="0" smtClean="0"/>
          </a:p>
          <a:p>
            <a:pPr marL="342900" indent="-342900" algn="ctr"/>
            <a:r>
              <a:rPr lang="de-DE" sz="4800" b="1" dirty="0" smtClean="0"/>
              <a:t>Thanks for your attention</a:t>
            </a:r>
          </a:p>
          <a:p>
            <a:pPr marL="342900" indent="-342900">
              <a:buFont typeface="Wingdings" pitchFamily="2" charset="2"/>
              <a:buChar char="Ø"/>
            </a:pPr>
            <a:endParaRPr lang="de-DE" sz="2000" b="1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de-DE" b="1" dirty="0" smtClean="0"/>
          </a:p>
          <a:p>
            <a:pPr marL="342900" indent="-342900">
              <a:buFont typeface="Wingdings" pitchFamily="2" charset="2"/>
              <a:buChar char="Ø"/>
            </a:pPr>
            <a:endParaRPr lang="de-DE" b="1" dirty="0" smtClean="0"/>
          </a:p>
          <a:p>
            <a:pPr marL="342900" indent="-342900">
              <a:buFont typeface="Wingdings" pitchFamily="2" charset="2"/>
              <a:buChar char="Ø"/>
            </a:pPr>
            <a:endParaRPr lang="de-DE" b="1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altLang="zh-CN" sz="18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18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18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18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18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de-DE" sz="1800" dirty="0">
              <a:solidFill>
                <a:srgbClr val="002060"/>
              </a:solidFill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093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</p:spPr>
        <p:txBody>
          <a:bodyPr/>
          <a:lstStyle/>
          <a:p>
            <a:r>
              <a:rPr lang="de-DE" dirty="0" smtClean="0"/>
              <a:t>Hazem.a.elsaid@fau.de</a:t>
            </a:r>
            <a:endParaRPr lang="de-DE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179512" y="942922"/>
            <a:ext cx="8215370" cy="5057846"/>
          </a:xfrm>
        </p:spPr>
        <p:txBody>
          <a:bodyPr/>
          <a:lstStyle/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AU" sz="2000" b="1" dirty="0" smtClean="0">
                <a:solidFill>
                  <a:srgbClr val="002060"/>
                </a:solidFill>
                <a:cs typeface="ＭＳ Ｐゴシック" pitchFamily="-110" charset="-128"/>
              </a:rPr>
              <a:t>Motivation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AU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AU" sz="2000" b="1" dirty="0" smtClean="0">
                <a:solidFill>
                  <a:srgbClr val="002060"/>
                </a:solidFill>
                <a:cs typeface="ＭＳ Ｐゴシック" pitchFamily="-110" charset="-128"/>
              </a:rPr>
              <a:t>Classical </a:t>
            </a:r>
            <a:r>
              <a:rPr lang="de-DE" sz="2000" b="1" dirty="0" smtClean="0">
                <a:solidFill>
                  <a:srgbClr val="002060"/>
                </a:solidFill>
                <a:cs typeface="ＭＳ Ｐゴシック" pitchFamily="-110" charset="-128"/>
              </a:rPr>
              <a:t>Tag </a:t>
            </a:r>
            <a:r>
              <a:rPr lang="de-DE" sz="2000" b="1" dirty="0" err="1" smtClean="0">
                <a:solidFill>
                  <a:srgbClr val="002060"/>
                </a:solidFill>
                <a:cs typeface="ＭＳ Ｐゴシック" pitchFamily="-110" charset="-128"/>
              </a:rPr>
              <a:t>Estimation</a:t>
            </a:r>
            <a:r>
              <a:rPr lang="de-DE" sz="2000" b="1" dirty="0" smtClean="0">
                <a:solidFill>
                  <a:srgbClr val="002060"/>
                </a:solidFill>
                <a:cs typeface="ＭＳ Ｐゴシック" pitchFamily="-110" charset="-128"/>
              </a:rPr>
              <a:t> </a:t>
            </a:r>
            <a:r>
              <a:rPr lang="de-DE" sz="2000" b="1" dirty="0" err="1" smtClean="0">
                <a:solidFill>
                  <a:srgbClr val="002060"/>
                </a:solidFill>
                <a:cs typeface="ＭＳ Ｐゴシック" pitchFamily="-110" charset="-128"/>
              </a:rPr>
              <a:t>Methods</a:t>
            </a:r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 algn="l"/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2000" b="1" dirty="0" smtClean="0">
                <a:solidFill>
                  <a:srgbClr val="002060"/>
                </a:solidFill>
                <a:cs typeface="ＭＳ Ｐゴシック" pitchFamily="-110" charset="-128"/>
              </a:rPr>
              <a:t>Proposed Biased Chebyshev Tag Estimation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2000" b="1" dirty="0">
                <a:solidFill>
                  <a:srgbClr val="002060"/>
                </a:solidFill>
                <a:cs typeface="ＭＳ Ｐゴシック" pitchFamily="-110" charset="-128"/>
              </a:rPr>
              <a:t>Summary</a:t>
            </a:r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AU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AU" sz="2000" b="1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 algn="l"/>
            <a:endParaRPr lang="en-AU" sz="14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 algn="l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844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571472" y="1190554"/>
            <a:ext cx="8215370" cy="5057846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Single Reader Vs. multiple passive tags</a:t>
            </a:r>
          </a:p>
          <a:p>
            <a:pPr marL="342900" indent="-342900">
              <a:buFont typeface="Wingdings" pitchFamily="2" charset="2"/>
              <a:buChar char="Ø"/>
            </a:pPr>
            <a:endParaRPr lang="de-DE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de-DE" dirty="0" err="1" smtClean="0"/>
              <a:t>Dense</a:t>
            </a:r>
            <a:r>
              <a:rPr lang="de-DE" dirty="0" smtClean="0"/>
              <a:t> RFID </a:t>
            </a:r>
            <a:r>
              <a:rPr lang="de-DE" dirty="0" err="1" smtClean="0"/>
              <a:t>network</a:t>
            </a:r>
            <a:r>
              <a:rPr lang="de-DE" dirty="0" smtClean="0"/>
              <a:t> (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3000 tags)</a:t>
            </a:r>
          </a:p>
          <a:p>
            <a:pPr marL="342900" indent="-342900">
              <a:buFont typeface="Wingdings" pitchFamily="2" charset="2"/>
              <a:buChar char="Ø"/>
            </a:pPr>
            <a:endParaRPr lang="de-DE" dirty="0"/>
          </a:p>
          <a:p>
            <a:pPr marL="342900" indent="-342900">
              <a:buFont typeface="Wingdings" pitchFamily="2" charset="2"/>
              <a:buChar char="Ø"/>
            </a:pPr>
            <a:r>
              <a:rPr lang="de-DE" dirty="0" err="1" smtClean="0"/>
              <a:t>Minimize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reading</a:t>
            </a:r>
            <a:r>
              <a:rPr lang="de-DE" dirty="0" smtClean="0"/>
              <a:t> time</a:t>
            </a:r>
          </a:p>
          <a:p>
            <a:pPr marL="342900" indent="-342900">
              <a:buFont typeface="Wingdings" pitchFamily="2" charset="2"/>
              <a:buChar char="Ø"/>
            </a:pPr>
            <a:endParaRPr lang="de-DE" dirty="0"/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203627" y="1686776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16" name="Gruppieren 15"/>
          <p:cNvGrpSpPr/>
          <p:nvPr/>
        </p:nvGrpSpPr>
        <p:grpSpPr>
          <a:xfrm>
            <a:off x="7233106" y="5388512"/>
            <a:ext cx="1529894" cy="700246"/>
            <a:chOff x="7233106" y="5243585"/>
            <a:chExt cx="1529894" cy="860993"/>
          </a:xfrm>
        </p:grpSpPr>
        <p:sp>
          <p:nvSpPr>
            <p:cNvPr id="17" name="Textfeld 16"/>
            <p:cNvSpPr txBox="1"/>
            <p:nvPr/>
          </p:nvSpPr>
          <p:spPr>
            <a:xfrm>
              <a:off x="7614105" y="5650463"/>
              <a:ext cx="984705" cy="454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+mj-lt"/>
                </a:rPr>
                <a:t>Reader</a:t>
              </a:r>
              <a:endParaRPr lang="de-DE" dirty="0">
                <a:latin typeface="+mj-lt"/>
              </a:endParaRP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7654990" y="5243585"/>
              <a:ext cx="1108010" cy="454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+mj-lt"/>
                </a:rPr>
                <a:t>Tag</a:t>
              </a:r>
              <a:endParaRPr lang="de-DE" dirty="0">
                <a:latin typeface="+mj-lt"/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7233106" y="5319785"/>
              <a:ext cx="228600" cy="20191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Oval 12"/>
            <p:cNvSpPr>
              <a:spLocks noChangeArrowheads="1"/>
            </p:cNvSpPr>
            <p:nvPr/>
          </p:nvSpPr>
          <p:spPr bwMode="auto">
            <a:xfrm>
              <a:off x="7233106" y="5733339"/>
              <a:ext cx="228600" cy="25978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cxnSp>
        <p:nvCxnSpPr>
          <p:cNvPr id="37" name="Gerade Verbindung mit Pfeil 36"/>
          <p:cNvCxnSpPr/>
          <p:nvPr/>
        </p:nvCxnSpPr>
        <p:spPr>
          <a:xfrm flipV="1">
            <a:off x="5715000" y="4953000"/>
            <a:ext cx="480535" cy="4355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572001" y="5388505"/>
            <a:ext cx="238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Interrogation Zone</a:t>
            </a:r>
          </a:p>
        </p:txBody>
      </p:sp>
      <p:sp>
        <p:nvSpPr>
          <p:cNvPr id="41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</p:spPr>
        <p:txBody>
          <a:bodyPr/>
          <a:lstStyle/>
          <a:p>
            <a:r>
              <a:rPr lang="de-DE" dirty="0"/>
              <a:t>Hazem.a.elsaid@fau.de</a:t>
            </a:r>
          </a:p>
        </p:txBody>
      </p:sp>
    </p:spTree>
    <p:extLst>
      <p:ext uri="{BB962C8B-B14F-4D97-AF65-F5344CB8AC3E}">
        <p14:creationId xmlns:p14="http://schemas.microsoft.com/office/powerpoint/2010/main" val="324800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179512" y="1179466"/>
            <a:ext cx="8215370" cy="5057846"/>
          </a:xfrm>
        </p:spPr>
        <p:txBody>
          <a:bodyPr/>
          <a:lstStyle/>
          <a:p>
            <a:pPr lvl="1" algn="l"/>
            <a:r>
              <a:rPr lang="en-AU" sz="1400" b="1" dirty="0" smtClean="0">
                <a:solidFill>
                  <a:srgbClr val="002060"/>
                </a:solidFill>
                <a:latin typeface="+mj-lt"/>
                <a:cs typeface="ＭＳ Ｐゴシック" pitchFamily="-110" charset="-128"/>
              </a:rPr>
              <a:t>Time is divided into </a:t>
            </a:r>
            <a:r>
              <a:rPr lang="en-AU" sz="1400" b="1" dirty="0" smtClean="0">
                <a:solidFill>
                  <a:srgbClr val="002060"/>
                </a:solidFill>
                <a:latin typeface="+mj-lt"/>
                <a:cs typeface="ＭＳ Ｐゴシック" pitchFamily="-110" charset="-128"/>
              </a:rPr>
              <a:t>variable frame sizes, </a:t>
            </a:r>
            <a:r>
              <a:rPr lang="en-AU" sz="1400" b="1" dirty="0" smtClean="0">
                <a:solidFill>
                  <a:srgbClr val="002060"/>
                </a:solidFill>
                <a:latin typeface="+mj-lt"/>
                <a:cs typeface="ＭＳ Ｐゴシック" pitchFamily="-110" charset="-128"/>
              </a:rPr>
              <a:t>each tag can access only one slot per frame</a:t>
            </a:r>
            <a:r>
              <a:rPr lang="en-AU" sz="1400" dirty="0" smtClean="0">
                <a:solidFill>
                  <a:srgbClr val="002060"/>
                </a:solidFill>
                <a:latin typeface="+mj-lt"/>
                <a:cs typeface="ＭＳ Ｐゴシック" pitchFamily="-110" charset="-128"/>
              </a:rPr>
              <a:t>.</a:t>
            </a:r>
            <a:endParaRPr lang="en-AU" sz="1400" dirty="0">
              <a:solidFill>
                <a:srgbClr val="002060"/>
              </a:solidFill>
              <a:latin typeface="+mj-lt"/>
              <a:cs typeface="ＭＳ Ｐゴシック" pitchFamily="-110" charset="-128"/>
            </a:endParaRPr>
          </a:p>
          <a:p>
            <a:pPr lvl="1" algn="l"/>
            <a:endParaRPr lang="en-AU" sz="1400" dirty="0" smtClean="0">
              <a:solidFill>
                <a:srgbClr val="002060"/>
              </a:solidFill>
              <a:latin typeface="+mj-lt"/>
              <a:cs typeface="ＭＳ Ｐゴシック" pitchFamily="-110" charset="-128"/>
            </a:endParaRPr>
          </a:p>
          <a:p>
            <a:pPr lvl="1" algn="l"/>
            <a:endParaRPr lang="en-AU" sz="1400" dirty="0">
              <a:solidFill>
                <a:srgbClr val="002060"/>
              </a:solidFill>
              <a:latin typeface="+mj-lt"/>
              <a:cs typeface="ＭＳ Ｐゴシック" pitchFamily="-110" charset="-128"/>
            </a:endParaRPr>
          </a:p>
          <a:p>
            <a:pPr lvl="1" algn="l"/>
            <a:endParaRPr lang="en-AU" sz="1400" dirty="0" smtClean="0">
              <a:solidFill>
                <a:srgbClr val="002060"/>
              </a:solidFill>
              <a:latin typeface="+mj-lt"/>
              <a:cs typeface="ＭＳ Ｐゴシック" pitchFamily="-110" charset="-128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95536" y="692696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 err="1" smtClean="0">
                <a:latin typeface="+mj-lt"/>
              </a:rPr>
              <a:t>Daynamic</a:t>
            </a:r>
            <a:r>
              <a:rPr lang="de-DE" b="1" dirty="0" smtClean="0">
                <a:latin typeface="+mj-lt"/>
              </a:rPr>
              <a:t> Frame </a:t>
            </a:r>
            <a:r>
              <a:rPr lang="de-DE" b="1" dirty="0" smtClean="0">
                <a:latin typeface="+mj-lt"/>
              </a:rPr>
              <a:t>Slotted ALOHA</a:t>
            </a:r>
            <a:endParaRPr lang="de-DE" b="1" dirty="0">
              <a:latin typeface="+mj-lt"/>
            </a:endParaRPr>
          </a:p>
        </p:txBody>
      </p:sp>
      <p:sp>
        <p:nvSpPr>
          <p:cNvPr id="12" name="Untertitel 2"/>
          <p:cNvSpPr txBox="1">
            <a:spLocks/>
          </p:cNvSpPr>
          <p:nvPr/>
        </p:nvSpPr>
        <p:spPr>
          <a:xfrm>
            <a:off x="751016" y="3429000"/>
            <a:ext cx="8215370" cy="2571768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Expected Number </a:t>
            </a:r>
            <a:r>
              <a:rPr kumimoji="0" lang="en-AU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of idle slots: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AU" sz="1400" b="1" kern="0" dirty="0" smtClean="0">
              <a:solidFill>
                <a:srgbClr val="002060"/>
              </a:solidFill>
              <a:latin typeface="Times New Roman" panose="02020603050405020304" pitchFamily="18" charset="0"/>
              <a:ea typeface="ＭＳ Ｐゴシック" pitchFamily="-106" charset="-128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AU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itchFamily="-106" charset="-128"/>
              <a:cs typeface="Times New Roman" panose="02020603050405020304" pitchFamily="18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AU" sz="14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Expected </a:t>
            </a:r>
            <a:r>
              <a:rPr lang="en-AU" sz="14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Number </a:t>
            </a:r>
            <a:r>
              <a:rPr lang="en-AU" sz="14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of </a:t>
            </a:r>
            <a:r>
              <a:rPr lang="en-AU" sz="14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successful </a:t>
            </a:r>
            <a:r>
              <a:rPr lang="en-AU" sz="14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slots:</a:t>
            </a: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AU" sz="1400" b="1" kern="0" dirty="0" smtClean="0">
              <a:solidFill>
                <a:srgbClr val="002060"/>
              </a:solidFill>
              <a:latin typeface="Times New Roman" panose="02020603050405020304" pitchFamily="18" charset="0"/>
              <a:ea typeface="ＭＳ Ｐゴシック" pitchFamily="-106" charset="-128"/>
              <a:cs typeface="Times New Roman" panose="02020603050405020304" pitchFamily="18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AU" sz="1400" b="1" kern="0" dirty="0" smtClean="0">
              <a:solidFill>
                <a:srgbClr val="002060"/>
              </a:solidFill>
              <a:latin typeface="Times New Roman" panose="02020603050405020304" pitchFamily="18" charset="0"/>
              <a:ea typeface="ＭＳ Ｐゴシック" pitchFamily="-106" charset="-128"/>
              <a:cs typeface="Times New Roman" panose="02020603050405020304" pitchFamily="18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AU" sz="14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Expected </a:t>
            </a:r>
            <a:r>
              <a:rPr lang="en-AU" sz="14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Number </a:t>
            </a:r>
            <a:r>
              <a:rPr kumimoji="0" lang="en-AU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of collided slots: 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4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itchFamily="-106" charset="-128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4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itchFamily="-106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1104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69998"/>
              </p:ext>
            </p:extLst>
          </p:nvPr>
        </p:nvGraphicFramePr>
        <p:xfrm>
          <a:off x="3428992" y="3588743"/>
          <a:ext cx="1218308" cy="62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" name="Equation" r:id="rId4" imgW="914400" imgH="469800" progId="Equation.3">
                  <p:embed/>
                </p:oleObj>
              </mc:Choice>
              <mc:Fallback>
                <p:oleObj name="Equation" r:id="rId4" imgW="914400" imgH="46980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3588743"/>
                        <a:ext cx="1218308" cy="62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009704"/>
              </p:ext>
            </p:extLst>
          </p:nvPr>
        </p:nvGraphicFramePr>
        <p:xfrm>
          <a:off x="3428992" y="4429131"/>
          <a:ext cx="1285884" cy="617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" name="Equation" r:id="rId6" imgW="977760" imgH="469800" progId="Equation.3">
                  <p:embed/>
                </p:oleObj>
              </mc:Choice>
              <mc:Fallback>
                <p:oleObj name="Equation" r:id="rId6" imgW="977760" imgH="46980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4429131"/>
                        <a:ext cx="1285884" cy="6178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12332"/>
              </p:ext>
            </p:extLst>
          </p:nvPr>
        </p:nvGraphicFramePr>
        <p:xfrm>
          <a:off x="3415221" y="5429264"/>
          <a:ext cx="1299655" cy="267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" name="Equation" r:id="rId8" imgW="863280" imgH="177480" progId="Equation.3">
                  <p:embed/>
                </p:oleObj>
              </mc:Choice>
              <mc:Fallback>
                <p:oleObj name="Equation" r:id="rId8" imgW="863280" imgH="17748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5221" y="5429264"/>
                        <a:ext cx="1299655" cy="267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868144" y="2780928"/>
            <a:ext cx="23150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kern="0" dirty="0" smtClean="0"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Where:</a:t>
            </a:r>
          </a:p>
          <a:p>
            <a:pPr>
              <a:buFont typeface="Arial" pitchFamily="34" charset="0"/>
              <a:buChar char="•"/>
            </a:pPr>
            <a:r>
              <a:rPr lang="de-DE" sz="1400" kern="0" dirty="0" smtClean="0"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 n: Number of Tags</a:t>
            </a:r>
          </a:p>
          <a:p>
            <a:pPr>
              <a:buFont typeface="Arial" pitchFamily="34" charset="0"/>
              <a:buChar char="•"/>
            </a:pPr>
            <a:r>
              <a:rPr lang="de-DE" sz="1400" kern="0" dirty="0" smtClean="0"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 L: Frame </a:t>
            </a:r>
            <a:r>
              <a:rPr lang="de-DE" sz="1400" kern="0" dirty="0" err="1" smtClean="0"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Length</a:t>
            </a:r>
            <a:endParaRPr lang="de-DE" sz="1400" kern="0" dirty="0" smtClean="0">
              <a:latin typeface="Times New Roman" panose="02020603050405020304" pitchFamily="18" charset="0"/>
              <a:ea typeface="ＭＳ Ｐゴシック" pitchFamily="-106" charset="-128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de-DE" sz="1400" kern="0" dirty="0" smtClean="0"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 </a:t>
            </a:r>
            <a:r>
              <a:rPr lang="de-DE" sz="1400" kern="0" dirty="0" err="1" smtClean="0"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Collided</a:t>
            </a:r>
            <a:r>
              <a:rPr lang="de-DE" sz="1400" kern="0" dirty="0" smtClean="0"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 Slot</a:t>
            </a:r>
          </a:p>
          <a:p>
            <a:pPr>
              <a:buFont typeface="Arial" pitchFamily="34" charset="0"/>
              <a:buChar char="•"/>
            </a:pPr>
            <a:r>
              <a:rPr lang="de-DE" sz="1400" kern="0" dirty="0" smtClean="0"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 </a:t>
            </a:r>
            <a:r>
              <a:rPr lang="de-DE" sz="1400" kern="0" dirty="0" err="1" smtClean="0"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Successful</a:t>
            </a:r>
            <a:r>
              <a:rPr lang="de-DE" sz="1400" kern="0" dirty="0" smtClean="0"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 Slot</a:t>
            </a:r>
          </a:p>
          <a:p>
            <a:pPr>
              <a:buFont typeface="Arial" pitchFamily="34" charset="0"/>
              <a:buChar char="•"/>
            </a:pPr>
            <a:r>
              <a:rPr lang="de-DE" sz="1400" kern="0" dirty="0" smtClean="0"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 </a:t>
            </a:r>
            <a:r>
              <a:rPr lang="de-DE" sz="1400" kern="0" dirty="0" err="1" smtClean="0"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Idle</a:t>
            </a:r>
            <a:r>
              <a:rPr lang="de-DE" sz="1400" kern="0" dirty="0" smtClean="0"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 Slot</a:t>
            </a:r>
            <a:endParaRPr lang="en-CA" sz="1400" kern="0" dirty="0" smtClean="0">
              <a:latin typeface="Times New Roman" panose="02020603050405020304" pitchFamily="18" charset="0"/>
              <a:ea typeface="ＭＳ Ｐゴシック" pitchFamily="-106" charset="-128"/>
              <a:cs typeface="Times New Roman" panose="02020603050405020304" pitchFamily="18" charset="0"/>
            </a:endParaRPr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</p:spPr>
        <p:txBody>
          <a:bodyPr/>
          <a:lstStyle/>
          <a:p>
            <a:r>
              <a:rPr lang="de-DE" dirty="0"/>
              <a:t>Hazem.a.elsaid@fau.de</a:t>
            </a:r>
          </a:p>
        </p:txBody>
      </p:sp>
      <p:sp>
        <p:nvSpPr>
          <p:cNvPr id="2" name="Rechteck 1"/>
          <p:cNvSpPr/>
          <p:nvPr/>
        </p:nvSpPr>
        <p:spPr>
          <a:xfrm>
            <a:off x="1547664" y="1988840"/>
            <a:ext cx="1152128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de-DE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3059832" y="1988840"/>
            <a:ext cx="1656184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de-DE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5868144" y="1988840"/>
            <a:ext cx="1152128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de-DE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4932040" y="2132856"/>
            <a:ext cx="79208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1547664" y="1916832"/>
            <a:ext cx="547260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3491880" y="1626433"/>
            <a:ext cx="1287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time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2411760" y="2708920"/>
            <a:ext cx="1723886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Gerade Verbindung 16"/>
          <p:cNvCxnSpPr/>
          <p:nvPr/>
        </p:nvCxnSpPr>
        <p:spPr>
          <a:xfrm>
            <a:off x="2699792" y="2276872"/>
            <a:ext cx="1435854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1547664" y="2276872"/>
            <a:ext cx="864096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2411760" y="2708920"/>
            <a:ext cx="288032" cy="2880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/>
          <p:cNvSpPr/>
          <p:nvPr/>
        </p:nvSpPr>
        <p:spPr>
          <a:xfrm>
            <a:off x="2699792" y="2708920"/>
            <a:ext cx="288032" cy="2880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/>
          <p:cNvSpPr/>
          <p:nvPr/>
        </p:nvSpPr>
        <p:spPr>
          <a:xfrm>
            <a:off x="2987824" y="2708920"/>
            <a:ext cx="288032" cy="2880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/>
          <p:cNvSpPr/>
          <p:nvPr/>
        </p:nvSpPr>
        <p:spPr>
          <a:xfrm>
            <a:off x="3779912" y="2708920"/>
            <a:ext cx="360040" cy="2880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3747659" y="2726618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de-DE" sz="1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sz="1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de-DE" sz="1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sz="10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413841" y="2748675"/>
            <a:ext cx="35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de-DE" sz="1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712967" y="2750006"/>
            <a:ext cx="35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de-DE" sz="1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2995775" y="2732773"/>
            <a:ext cx="35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de-DE" sz="1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0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7380312" y="3473425"/>
            <a:ext cx="144016" cy="17159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eck 34"/>
          <p:cNvSpPr/>
          <p:nvPr/>
        </p:nvSpPr>
        <p:spPr>
          <a:xfrm>
            <a:off x="7380312" y="3705335"/>
            <a:ext cx="144016" cy="17159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/>
          <p:cNvSpPr/>
          <p:nvPr/>
        </p:nvSpPr>
        <p:spPr>
          <a:xfrm>
            <a:off x="7388263" y="3948958"/>
            <a:ext cx="144016" cy="171599"/>
          </a:xfrm>
          <a:prstGeom prst="rect">
            <a:avLst/>
          </a:prstGeom>
          <a:solidFill>
            <a:srgbClr val="FCFB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95536" y="692696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 smtClean="0">
                <a:latin typeface="+mj-lt"/>
              </a:rPr>
              <a:t>Frame Slotted ALOHA</a:t>
            </a:r>
            <a:endParaRPr lang="de-DE" b="1" dirty="0">
              <a:latin typeface="+mj-lt"/>
            </a:endParaRPr>
          </a:p>
        </p:txBody>
      </p:sp>
      <p:sp>
        <p:nvSpPr>
          <p:cNvPr id="12" name="Untertitel 2"/>
          <p:cNvSpPr txBox="1">
            <a:spLocks/>
          </p:cNvSpPr>
          <p:nvPr/>
        </p:nvSpPr>
        <p:spPr>
          <a:xfrm>
            <a:off x="751016" y="1285860"/>
            <a:ext cx="8215370" cy="2571768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Reading efficiency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AU" sz="1400" b="1" kern="0" dirty="0" smtClean="0">
              <a:solidFill>
                <a:srgbClr val="002060"/>
              </a:solidFill>
              <a:latin typeface="Times New Roman" panose="02020603050405020304" pitchFamily="18" charset="0"/>
              <a:ea typeface="ＭＳ Ｐゴシック" pitchFamily="-106" charset="-128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AU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itchFamily="-106" charset="-128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AU" sz="1400" b="1" kern="0" dirty="0" smtClean="0">
              <a:solidFill>
                <a:srgbClr val="002060"/>
              </a:solidFill>
              <a:latin typeface="Times New Roman" panose="02020603050405020304" pitchFamily="18" charset="0"/>
              <a:ea typeface="ＭＳ Ｐゴシック" pitchFamily="-106" charset="-128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AU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itchFamily="-106" charset="-128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14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M</a:t>
            </a:r>
            <a:r>
              <a:rPr lang="en-AU" sz="14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aximum </a:t>
            </a:r>
            <a:r>
              <a:rPr lang="en-AU" sz="14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reading efficiency: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AU" sz="1400" b="1" kern="0" dirty="0" smtClean="0">
              <a:solidFill>
                <a:srgbClr val="002060"/>
              </a:solidFill>
              <a:latin typeface="Times New Roman" panose="02020603050405020304" pitchFamily="18" charset="0"/>
              <a:ea typeface="ＭＳ Ｐゴシック" pitchFamily="-106" charset="-128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AU" sz="14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                                                             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AU" sz="1400" b="1" kern="0" dirty="0">
              <a:solidFill>
                <a:srgbClr val="002060"/>
              </a:solidFill>
              <a:latin typeface="Times New Roman" panose="02020603050405020304" pitchFamily="18" charset="0"/>
              <a:ea typeface="ＭＳ Ｐゴシック" pitchFamily="-106" charset="-128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AU" sz="1400" b="1" kern="0" dirty="0" smtClean="0">
              <a:solidFill>
                <a:srgbClr val="002060"/>
              </a:solidFill>
              <a:latin typeface="Times New Roman" panose="02020603050405020304" pitchFamily="18" charset="0"/>
              <a:ea typeface="ＭＳ Ｐゴシック" pitchFamily="-106" charset="-128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AU" sz="1400" b="1" kern="0" dirty="0">
              <a:solidFill>
                <a:srgbClr val="002060"/>
              </a:solidFill>
              <a:latin typeface="Times New Roman" panose="02020603050405020304" pitchFamily="18" charset="0"/>
              <a:ea typeface="ＭＳ Ｐゴシック" pitchFamily="-106" charset="-128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n </a:t>
            </a:r>
            <a:r>
              <a:rPr lang="en-US" sz="14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is unknown ???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4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itchFamily="-106" charset="-128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4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itchFamily="-106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3214678" y="1643050"/>
          <a:ext cx="2123834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4" name="Equation" r:id="rId4" imgW="1269720" imgH="469800" progId="Equation.3">
                  <p:embed/>
                </p:oleObj>
              </mc:Choice>
              <mc:Fallback>
                <p:oleObj name="Equation" r:id="rId4" imgW="1269720" imgH="469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1643050"/>
                        <a:ext cx="2123834" cy="785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586072"/>
              </p:ext>
            </p:extLst>
          </p:nvPr>
        </p:nvGraphicFramePr>
        <p:xfrm>
          <a:off x="3303588" y="3319463"/>
          <a:ext cx="23399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5" name="Formel" r:id="rId6" imgW="1485720" imgH="228600" progId="Equation.3">
                  <p:embed/>
                </p:oleObj>
              </mc:Choice>
              <mc:Fallback>
                <p:oleObj name="Formel" r:id="rId6" imgW="148572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8" y="3319463"/>
                        <a:ext cx="23399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3101904" y="3143248"/>
            <a:ext cx="2714644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</p:spPr>
        <p:txBody>
          <a:bodyPr/>
          <a:lstStyle/>
          <a:p>
            <a:r>
              <a:rPr lang="de-DE" dirty="0"/>
              <a:t>Hazem.a.elsaid@fau.de</a:t>
            </a:r>
          </a:p>
        </p:txBody>
      </p:sp>
      <p:sp>
        <p:nvSpPr>
          <p:cNvPr id="2" name="Rechteck 1"/>
          <p:cNvSpPr/>
          <p:nvPr/>
        </p:nvSpPr>
        <p:spPr>
          <a:xfrm>
            <a:off x="2817988" y="4643844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number of tags estimation</a:t>
            </a:r>
          </a:p>
        </p:txBody>
      </p:sp>
      <p:sp>
        <p:nvSpPr>
          <p:cNvPr id="13" name="Oval 9"/>
          <p:cNvSpPr/>
          <p:nvPr/>
        </p:nvSpPr>
        <p:spPr>
          <a:xfrm>
            <a:off x="2799560" y="4509120"/>
            <a:ext cx="3319331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44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</p:spPr>
        <p:txBody>
          <a:bodyPr/>
          <a:lstStyle/>
          <a:p>
            <a:r>
              <a:rPr lang="de-DE" dirty="0" smtClean="0"/>
              <a:t>Hazem.a.elsaid@fau.de</a:t>
            </a:r>
            <a:endParaRPr lang="de-DE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179512" y="942922"/>
            <a:ext cx="8215370" cy="5057846"/>
          </a:xfrm>
        </p:spPr>
        <p:txBody>
          <a:bodyPr/>
          <a:lstStyle/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en-AU" sz="2000" b="1" dirty="0" smtClean="0">
                <a:solidFill>
                  <a:srgbClr val="229A7D"/>
                </a:solidFill>
                <a:cs typeface="ＭＳ Ｐゴシック" pitchFamily="-110" charset="-128"/>
              </a:rPr>
              <a:t>Motivation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AU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AU" sz="2000" b="1" dirty="0" smtClean="0">
                <a:solidFill>
                  <a:srgbClr val="FF0000"/>
                </a:solidFill>
                <a:cs typeface="ＭＳ Ｐゴシック" pitchFamily="-110" charset="-128"/>
              </a:rPr>
              <a:t>Classical </a:t>
            </a:r>
            <a:r>
              <a:rPr lang="de-DE" sz="2000" b="1" dirty="0" smtClean="0">
                <a:solidFill>
                  <a:srgbClr val="FF0000"/>
                </a:solidFill>
                <a:cs typeface="ＭＳ Ｐゴシック" pitchFamily="-110" charset="-128"/>
              </a:rPr>
              <a:t>Tag </a:t>
            </a:r>
            <a:r>
              <a:rPr lang="de-DE" sz="2000" b="1" dirty="0" err="1" smtClean="0">
                <a:solidFill>
                  <a:srgbClr val="FF0000"/>
                </a:solidFill>
                <a:cs typeface="ＭＳ Ｐゴシック" pitchFamily="-110" charset="-128"/>
              </a:rPr>
              <a:t>Estimation</a:t>
            </a:r>
            <a:r>
              <a:rPr lang="de-DE" sz="2000" b="1" dirty="0" smtClean="0">
                <a:solidFill>
                  <a:srgbClr val="FF0000"/>
                </a:solidFill>
                <a:cs typeface="ＭＳ Ｐゴシック" pitchFamily="-110" charset="-128"/>
              </a:rPr>
              <a:t> </a:t>
            </a:r>
            <a:r>
              <a:rPr lang="de-DE" sz="2000" b="1" dirty="0" err="1" smtClean="0">
                <a:solidFill>
                  <a:srgbClr val="FF0000"/>
                </a:solidFill>
                <a:cs typeface="ＭＳ Ｐゴシック" pitchFamily="-110" charset="-128"/>
              </a:rPr>
              <a:t>Methods</a:t>
            </a:r>
            <a:endParaRPr lang="de-DE" sz="2000" b="1" dirty="0">
              <a:solidFill>
                <a:srgbClr val="FF0000"/>
              </a:solidFill>
              <a:cs typeface="ＭＳ Ｐゴシック" pitchFamily="-110" charset="-128"/>
            </a:endParaRPr>
          </a:p>
          <a:p>
            <a:pPr lvl="1" algn="l"/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2000" b="1" dirty="0" smtClean="0">
                <a:solidFill>
                  <a:srgbClr val="002060"/>
                </a:solidFill>
                <a:cs typeface="ＭＳ Ｐゴシック" pitchFamily="-110" charset="-128"/>
              </a:rPr>
              <a:t>Proposed Biased Chebyshev Tag Estimation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2000" b="1" dirty="0">
                <a:solidFill>
                  <a:srgbClr val="002060"/>
                </a:solidFill>
                <a:cs typeface="ＭＳ Ｐゴシック" pitchFamily="-110" charset="-128"/>
              </a:rPr>
              <a:t>Summary</a:t>
            </a:r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AU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AU" sz="2000" b="1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 algn="l"/>
            <a:endParaRPr lang="en-AU" sz="14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 algn="l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084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</p:spPr>
        <p:txBody>
          <a:bodyPr/>
          <a:lstStyle/>
          <a:p>
            <a:r>
              <a:rPr lang="de-DE" dirty="0"/>
              <a:t>Hazem.a.elsaid@fau.de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30161"/>
          </a:xfrm>
        </p:spPr>
        <p:txBody>
          <a:bodyPr/>
          <a:lstStyle/>
          <a:p>
            <a:pPr lvl="1"/>
            <a:r>
              <a:rPr lang="en-AU" dirty="0">
                <a:solidFill>
                  <a:srgbClr val="002060"/>
                </a:solidFill>
              </a:rPr>
              <a:t>Classical </a:t>
            </a:r>
            <a:r>
              <a:rPr lang="de-DE" dirty="0">
                <a:solidFill>
                  <a:srgbClr val="002060"/>
                </a:solidFill>
              </a:rPr>
              <a:t>Tag </a:t>
            </a:r>
            <a:r>
              <a:rPr lang="de-DE" dirty="0" err="1">
                <a:solidFill>
                  <a:srgbClr val="002060"/>
                </a:solidFill>
              </a:rPr>
              <a:t>Estimation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Methods</a:t>
            </a:r>
            <a:r>
              <a:rPr lang="de-DE" dirty="0">
                <a:solidFill>
                  <a:srgbClr val="002060"/>
                </a:solidFill>
              </a:rPr>
              <a:t/>
            </a:r>
            <a:br>
              <a:rPr lang="de-DE" dirty="0">
                <a:solidFill>
                  <a:srgbClr val="002060"/>
                </a:solidFill>
              </a:rPr>
            </a:br>
            <a:r>
              <a:rPr lang="de-DE" sz="2400" dirty="0">
                <a:solidFill>
                  <a:srgbClr val="002060"/>
                </a:solidFill>
                <a:latin typeface="+mj-lt"/>
              </a:rPr>
              <a:t/>
            </a:r>
            <a:br>
              <a:rPr lang="de-DE" sz="2400" dirty="0">
                <a:solidFill>
                  <a:srgbClr val="002060"/>
                </a:solidFill>
                <a:latin typeface="+mj-lt"/>
              </a:rPr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83568" y="836712"/>
            <a:ext cx="6768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b="1" kern="0" dirty="0" err="1">
                <a:solidFill>
                  <a:srgbClr val="002060"/>
                </a:solidFill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Lower</a:t>
            </a:r>
            <a:r>
              <a:rPr lang="de-DE" b="1" kern="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 </a:t>
            </a:r>
            <a:r>
              <a:rPr lang="de-DE" b="1" kern="0" dirty="0" err="1">
                <a:solidFill>
                  <a:srgbClr val="002060"/>
                </a:solidFill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b</a:t>
            </a:r>
            <a:r>
              <a:rPr lang="de-DE" b="1" kern="0" dirty="0" err="1">
                <a:solidFill>
                  <a:srgbClr val="002060"/>
                </a:solidFill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ound</a:t>
            </a:r>
            <a:endParaRPr lang="de-DE" b="1" kern="0" dirty="0">
              <a:solidFill>
                <a:srgbClr val="002060"/>
              </a:solidFill>
              <a:latin typeface="Times New Roman" panose="02020603050405020304" pitchFamily="18" charset="0"/>
              <a:ea typeface="ＭＳ Ｐゴシック" pitchFamily="-106" charset="-128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de-DE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de-DE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b="1" kern="0" dirty="0" err="1">
                <a:solidFill>
                  <a:srgbClr val="002060"/>
                </a:solidFill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Schoute</a:t>
            </a:r>
            <a:endParaRPr lang="de-DE" b="1" kern="0" dirty="0">
              <a:solidFill>
                <a:srgbClr val="002060"/>
              </a:solidFill>
              <a:latin typeface="Times New Roman" panose="02020603050405020304" pitchFamily="18" charset="0"/>
              <a:ea typeface="ＭＳ Ｐゴシック" pitchFamily="-106" charset="-128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b="1" kern="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Classical </a:t>
            </a:r>
            <a:r>
              <a:rPr lang="de-DE" b="1" kern="0" dirty="0" err="1">
                <a:solidFill>
                  <a:srgbClr val="002060"/>
                </a:solidFill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Chebyshev</a:t>
            </a:r>
            <a:r>
              <a:rPr lang="en-AU" b="1" kern="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 </a:t>
            </a:r>
            <a:r>
              <a:rPr lang="de-DE" b="1" kern="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Tag </a:t>
            </a:r>
            <a:r>
              <a:rPr lang="de-DE" b="1" kern="0" dirty="0" err="1">
                <a:solidFill>
                  <a:srgbClr val="002060"/>
                </a:solidFill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e</a:t>
            </a:r>
            <a:r>
              <a:rPr lang="de-DE" b="1" kern="0" dirty="0" err="1">
                <a:solidFill>
                  <a:srgbClr val="002060"/>
                </a:solidFill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stimation</a:t>
            </a:r>
            <a:r>
              <a:rPr lang="de-DE" b="1" kern="0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 </a:t>
            </a:r>
            <a:r>
              <a:rPr lang="de-DE" b="1" kern="0" dirty="0" err="1">
                <a:solidFill>
                  <a:srgbClr val="002060"/>
                </a:solidFill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m</a:t>
            </a:r>
            <a:r>
              <a:rPr lang="de-DE" b="1" kern="0" dirty="0" err="1">
                <a:solidFill>
                  <a:srgbClr val="002060"/>
                </a:solidFill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ethods</a:t>
            </a:r>
            <a:endParaRPr lang="en-US" b="1" kern="0" dirty="0">
              <a:solidFill>
                <a:srgbClr val="002060"/>
              </a:solidFill>
              <a:latin typeface="Times New Roman" panose="02020603050405020304" pitchFamily="18" charset="0"/>
              <a:ea typeface="ＭＳ Ｐゴシック" pitchFamily="-106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604882"/>
              </p:ext>
            </p:extLst>
          </p:nvPr>
        </p:nvGraphicFramePr>
        <p:xfrm>
          <a:off x="2123728" y="1212468"/>
          <a:ext cx="3769171" cy="411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71" name="Formel" r:id="rId4" imgW="2095200" imgH="228600" progId="Equation.3">
                  <p:embed/>
                </p:oleObj>
              </mc:Choice>
              <mc:Fallback>
                <p:oleObj name="Formel" r:id="rId4" imgW="20952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212468"/>
                        <a:ext cx="3769171" cy="4113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169326"/>
              </p:ext>
            </p:extLst>
          </p:nvPr>
        </p:nvGraphicFramePr>
        <p:xfrm>
          <a:off x="2051720" y="1988840"/>
          <a:ext cx="3888432" cy="388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72" name="Formel" r:id="rId6" imgW="2286000" imgH="228600" progId="Equation.3">
                  <p:embed/>
                </p:oleObj>
              </mc:Choice>
              <mc:Fallback>
                <p:oleObj name="Formel" r:id="rId6" imgW="2286000" imgH="228600" progId="Equation.3">
                  <p:embed/>
                  <p:pic>
                    <p:nvPicPr>
                      <p:cNvPr id="0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988840"/>
                        <a:ext cx="3888432" cy="3889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351464"/>
              </p:ext>
            </p:extLst>
          </p:nvPr>
        </p:nvGraphicFramePr>
        <p:xfrm>
          <a:off x="945356" y="2996952"/>
          <a:ext cx="6245175" cy="572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73" name="Formel" r:id="rId8" imgW="3327120" imgH="304560" progId="Equation.3">
                  <p:embed/>
                </p:oleObj>
              </mc:Choice>
              <mc:Fallback>
                <p:oleObj name="Formel" r:id="rId8" imgW="33271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356" y="2996952"/>
                        <a:ext cx="6245175" cy="572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48"/>
          <p:cNvSpPr txBox="1"/>
          <p:nvPr/>
        </p:nvSpPr>
        <p:spPr>
          <a:xfrm>
            <a:off x="4644008" y="3843045"/>
            <a:ext cx="36920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Where:   </a:t>
            </a: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is the frame length.</a:t>
            </a: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is the number of tags to be estimated.</a:t>
            </a: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is a constant &gt;1.</a:t>
            </a:r>
            <a:endParaRPr lang="en-C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381247"/>
              </p:ext>
            </p:extLst>
          </p:nvPr>
        </p:nvGraphicFramePr>
        <p:xfrm>
          <a:off x="1056754" y="3804430"/>
          <a:ext cx="1424898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74" name="Equation" r:id="rId10" imgW="1041120" imgH="469800" progId="Equation.3">
                  <p:embed/>
                </p:oleObj>
              </mc:Choice>
              <mc:Fallback>
                <p:oleObj name="Equation" r:id="rId10" imgW="10411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754" y="3804430"/>
                        <a:ext cx="1424898" cy="6429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397089"/>
              </p:ext>
            </p:extLst>
          </p:nvPr>
        </p:nvGraphicFramePr>
        <p:xfrm>
          <a:off x="1056753" y="4447372"/>
          <a:ext cx="1529159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75" name="Equation" r:id="rId12" imgW="1117440" imgH="469800" progId="Equation.3">
                  <p:embed/>
                </p:oleObj>
              </mc:Choice>
              <mc:Fallback>
                <p:oleObj name="Equation" r:id="rId12" imgW="11174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753" y="4447372"/>
                        <a:ext cx="1529159" cy="6429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765454"/>
              </p:ext>
            </p:extLst>
          </p:nvPr>
        </p:nvGraphicFramePr>
        <p:xfrm>
          <a:off x="1056754" y="5090314"/>
          <a:ext cx="2867174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76" name="Equation" r:id="rId14" imgW="2095200" imgH="469800" progId="Equation.3">
                  <p:embed/>
                </p:oleObj>
              </mc:Choice>
              <mc:Fallback>
                <p:oleObj name="Equation" r:id="rId14" imgW="20952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754" y="5090314"/>
                        <a:ext cx="2867174" cy="6429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628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</p:spPr>
        <p:txBody>
          <a:bodyPr/>
          <a:lstStyle/>
          <a:p>
            <a:r>
              <a:rPr lang="de-DE" dirty="0"/>
              <a:t>Hazem.a.elsaid@fau.de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30161"/>
          </a:xfrm>
        </p:spPr>
        <p:txBody>
          <a:bodyPr/>
          <a:lstStyle/>
          <a:p>
            <a:pPr lvl="1"/>
            <a:r>
              <a:rPr lang="en-AU" dirty="0" smtClean="0">
                <a:solidFill>
                  <a:srgbClr val="002060"/>
                </a:solidFill>
              </a:rPr>
              <a:t>Performance of Classical </a:t>
            </a:r>
            <a:r>
              <a:rPr lang="de-DE" dirty="0">
                <a:solidFill>
                  <a:srgbClr val="002060"/>
                </a:solidFill>
              </a:rPr>
              <a:t>Tag </a:t>
            </a:r>
            <a:r>
              <a:rPr lang="de-DE" dirty="0" err="1" smtClean="0">
                <a:solidFill>
                  <a:srgbClr val="002060"/>
                </a:solidFill>
              </a:rPr>
              <a:t>Estimation</a:t>
            </a:r>
            <a:r>
              <a:rPr lang="de-DE" sz="2400" dirty="0">
                <a:solidFill>
                  <a:srgbClr val="002060"/>
                </a:solidFill>
                <a:latin typeface="+mj-lt"/>
              </a:rPr>
              <a:t/>
            </a:r>
            <a:br>
              <a:rPr lang="de-DE" sz="2400" dirty="0">
                <a:solidFill>
                  <a:srgbClr val="002060"/>
                </a:solidFill>
                <a:latin typeface="+mj-lt"/>
              </a:rPr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3438179" y="692696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 </a:t>
            </a:r>
            <a:r>
              <a:rPr lang="de-D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de-D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L=128.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33" y="1062028"/>
            <a:ext cx="8402439" cy="497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6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</p:spPr>
        <p:txBody>
          <a:bodyPr/>
          <a:lstStyle/>
          <a:p>
            <a:r>
              <a:rPr lang="de-DE" dirty="0" smtClean="0"/>
              <a:t>Hazem.a.elsaid@fau.de</a:t>
            </a:r>
            <a:endParaRPr lang="de-DE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179512" y="942922"/>
            <a:ext cx="8215370" cy="5057846"/>
          </a:xfrm>
        </p:spPr>
        <p:txBody>
          <a:bodyPr/>
          <a:lstStyle/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en-AU" sz="2000" b="1" dirty="0" smtClean="0">
                <a:solidFill>
                  <a:srgbClr val="229A7D"/>
                </a:solidFill>
                <a:cs typeface="ＭＳ Ｐゴシック" pitchFamily="-110" charset="-128"/>
              </a:rPr>
              <a:t>Motivation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AU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en-AU" sz="2000" b="1" dirty="0" smtClean="0">
                <a:solidFill>
                  <a:srgbClr val="229A7D"/>
                </a:solidFill>
                <a:cs typeface="ＭＳ Ｐゴシック" pitchFamily="-110" charset="-128"/>
              </a:rPr>
              <a:t>Classical </a:t>
            </a:r>
            <a:r>
              <a:rPr lang="de-DE" sz="2000" b="1" dirty="0" smtClean="0">
                <a:solidFill>
                  <a:srgbClr val="229A7D"/>
                </a:solidFill>
                <a:cs typeface="ＭＳ Ｐゴシック" pitchFamily="-110" charset="-128"/>
              </a:rPr>
              <a:t>Tag </a:t>
            </a:r>
            <a:r>
              <a:rPr lang="de-DE" sz="2000" b="1" dirty="0" err="1" smtClean="0">
                <a:solidFill>
                  <a:srgbClr val="229A7D"/>
                </a:solidFill>
                <a:cs typeface="ＭＳ Ｐゴシック" pitchFamily="-110" charset="-128"/>
              </a:rPr>
              <a:t>Estimation</a:t>
            </a:r>
            <a:r>
              <a:rPr lang="de-DE" sz="2000" b="1" dirty="0" smtClean="0">
                <a:solidFill>
                  <a:srgbClr val="229A7D"/>
                </a:solidFill>
                <a:cs typeface="ＭＳ Ｐゴシック" pitchFamily="-110" charset="-128"/>
              </a:rPr>
              <a:t> </a:t>
            </a:r>
            <a:r>
              <a:rPr lang="de-DE" sz="2000" b="1" dirty="0" err="1" smtClean="0">
                <a:solidFill>
                  <a:srgbClr val="229A7D"/>
                </a:solidFill>
                <a:cs typeface="ＭＳ Ｐゴシック" pitchFamily="-110" charset="-128"/>
              </a:rPr>
              <a:t>Methods</a:t>
            </a:r>
            <a:endParaRPr lang="de-DE" sz="2000" b="1" dirty="0">
              <a:solidFill>
                <a:srgbClr val="229A7D"/>
              </a:solidFill>
              <a:cs typeface="ＭＳ Ｐゴシック" pitchFamily="-110" charset="-128"/>
            </a:endParaRPr>
          </a:p>
          <a:p>
            <a:pPr lvl="1" algn="l"/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2000" b="1" dirty="0" smtClean="0">
                <a:solidFill>
                  <a:srgbClr val="FF0000"/>
                </a:solidFill>
                <a:cs typeface="ＭＳ Ｐゴシック" pitchFamily="-110" charset="-128"/>
              </a:rPr>
              <a:t>Proposed Biased Chebyshev Tag Estimation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de-DE" sz="2000" b="1" dirty="0">
                <a:solidFill>
                  <a:srgbClr val="002060"/>
                </a:solidFill>
                <a:cs typeface="ＭＳ Ｐゴシック" pitchFamily="-110" charset="-128"/>
              </a:rPr>
              <a:t>Summary</a:t>
            </a:r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de-DE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AU" sz="2000" b="1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AU" sz="2000" b="1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 algn="l"/>
            <a:endParaRPr lang="en-AU" sz="14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 algn="l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262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tuni-2">
  <a:themeElements>
    <a:clrScheme name="mituni-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ituni-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ituni-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tuni-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483</Words>
  <Application>Microsoft Office PowerPoint</Application>
  <PresentationFormat>Bildschirmpräsentation (4:3)</PresentationFormat>
  <Paragraphs>237</Paragraphs>
  <Slides>17</Slides>
  <Notes>16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3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mituni-2</vt:lpstr>
      <vt:lpstr>Equation</vt:lpstr>
      <vt:lpstr>Formel</vt:lpstr>
      <vt:lpstr>Microsoft Formel-Editor 3.0</vt:lpstr>
      <vt:lpstr>PowerPoint-Präsentation</vt:lpstr>
      <vt:lpstr>Agenda</vt:lpstr>
      <vt:lpstr>Motivation</vt:lpstr>
      <vt:lpstr>Motivation</vt:lpstr>
      <vt:lpstr>Motivation</vt:lpstr>
      <vt:lpstr>Agenda</vt:lpstr>
      <vt:lpstr>Classical Tag Estimation Methods   </vt:lpstr>
      <vt:lpstr>Performance of Classical Tag Estimation  </vt:lpstr>
      <vt:lpstr>Agenda</vt:lpstr>
      <vt:lpstr> Proposed Biased Chebyshev Tag Estimation </vt:lpstr>
      <vt:lpstr> Proposed Biased Chebyshev Tag Estimation </vt:lpstr>
      <vt:lpstr> Proposed Biased Chebyshev Tag Estimation </vt:lpstr>
      <vt:lpstr> Proposed Biased Chebyshev Anti-collision Algorithm </vt:lpstr>
      <vt:lpstr> Proposed Biased Chebyshev Anti-collision Algorithm </vt:lpstr>
      <vt:lpstr>Agenda</vt:lpstr>
      <vt:lpstr> Summary  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"KLIMALA programmierung"</dc:creator>
  <cp:lastModifiedBy>Hazem Elsaid</cp:lastModifiedBy>
  <cp:revision>704</cp:revision>
  <dcterms:created xsi:type="dcterms:W3CDTF">2010-03-22T21:43:25Z</dcterms:created>
  <dcterms:modified xsi:type="dcterms:W3CDTF">2014-06-27T13:18:30Z</dcterms:modified>
</cp:coreProperties>
</file>