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28"/>
  </p:notesMasterIdLst>
  <p:sldIdLst>
    <p:sldId id="262" r:id="rId2"/>
    <p:sldId id="309" r:id="rId3"/>
    <p:sldId id="314" r:id="rId4"/>
    <p:sldId id="311" r:id="rId5"/>
    <p:sldId id="334" r:id="rId6"/>
    <p:sldId id="319" r:id="rId7"/>
    <p:sldId id="320" r:id="rId8"/>
    <p:sldId id="321" r:id="rId9"/>
    <p:sldId id="322" r:id="rId10"/>
    <p:sldId id="323" r:id="rId11"/>
    <p:sldId id="333" r:id="rId12"/>
    <p:sldId id="339" r:id="rId13"/>
    <p:sldId id="325" r:id="rId14"/>
    <p:sldId id="326" r:id="rId15"/>
    <p:sldId id="335" r:id="rId16"/>
    <p:sldId id="313" r:id="rId17"/>
    <p:sldId id="336" r:id="rId18"/>
    <p:sldId id="337" r:id="rId19"/>
    <p:sldId id="328" r:id="rId20"/>
    <p:sldId id="329" r:id="rId21"/>
    <p:sldId id="338" r:id="rId22"/>
    <p:sldId id="330" r:id="rId23"/>
    <p:sldId id="331" r:id="rId24"/>
    <p:sldId id="332" r:id="rId25"/>
    <p:sldId id="340" r:id="rId26"/>
    <p:sldId id="308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9A7D"/>
    <a:srgbClr val="FCFBD9"/>
    <a:srgbClr val="996633"/>
    <a:srgbClr val="FF6600"/>
    <a:srgbClr val="FFFFCC"/>
    <a:srgbClr val="00FF99"/>
    <a:srgbClr val="FF9933"/>
    <a:srgbClr val="00CC00"/>
    <a:srgbClr val="B2B2B2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82" autoAdjust="0"/>
    <p:restoredTop sz="98693" autoAdjust="0"/>
  </p:normalViewPr>
  <p:slideViewPr>
    <p:cSldViewPr showGuides="1">
      <p:cViewPr>
        <p:scale>
          <a:sx n="80" d="100"/>
          <a:sy n="80" d="100"/>
        </p:scale>
        <p:origin x="-756" y="84"/>
      </p:cViewPr>
      <p:guideLst>
        <p:guide orient="horz" pos="3294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8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D5B1-5FCB-DE41-8FF4-A2661529DEA6}" type="datetimeFigureOut">
              <a:rPr lang="de-DE" smtClean="0"/>
              <a:pPr/>
              <a:t>12.06.2014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1CEFE-DE82-244F-A447-0C560DC9C58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2091F0D-B63A-409A-BBB4-20B89184ED88}" type="datetime1">
              <a:rPr lang="en-US" smtClean="0"/>
              <a:pPr/>
              <a:t>6/12/2014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46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35830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670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‹#›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‹#›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‹#›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‹#›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‹#›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pPr/>
              <a:t>‹#›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" name="Rechteck 2"/>
          <p:cNvSpPr/>
          <p:nvPr userDrawn="1"/>
        </p:nvSpPr>
        <p:spPr>
          <a:xfrm>
            <a:off x="1868375" y="5929330"/>
            <a:ext cx="672611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48471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Titelmasters durch Klicken bearbeiten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504" t="5875" r="4692" b="16285"/>
          <a:stretch>
            <a:fillRect/>
          </a:stretch>
        </p:blipFill>
        <p:spPr bwMode="auto">
          <a:xfrm>
            <a:off x="-1" y="-1"/>
            <a:ext cx="9142997" cy="42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971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 descr="logtxt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633051" y="6157913"/>
            <a:ext cx="175846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798" r:id="rId3"/>
    <p:sldLayoutId id="2147483788" r:id="rId4"/>
    <p:sldLayoutId id="2147483791" r:id="rId5"/>
    <p:sldLayoutId id="2147483800" r:id="rId6"/>
    <p:sldLayoutId id="2147483786" r:id="rId7"/>
    <p:sldLayoutId id="2147483797" r:id="rId8"/>
    <p:sldLayoutId id="2147483801" r:id="rId9"/>
    <p:sldLayoutId id="214748380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04800" y="4332312"/>
            <a:ext cx="7315200" cy="1905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Tags for EPC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Protocol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IIS </a:t>
            </a:r>
            <a:r>
              <a:rPr lang="de-DE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12.06.14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4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conventionl</a:t>
            </a:r>
            <a:r>
              <a:rPr lang="de-DE" dirty="0"/>
              <a:t> tags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59235" y="90415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Rectangle 66"/>
          <p:cNvSpPr/>
          <p:nvPr/>
        </p:nvSpPr>
        <p:spPr>
          <a:xfrm>
            <a:off x="1864956" y="905395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6" name="Rectangle 66"/>
          <p:cNvSpPr/>
          <p:nvPr/>
        </p:nvSpPr>
        <p:spPr>
          <a:xfrm>
            <a:off x="3361352" y="90415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31"/>
          <p:cNvSpPr/>
          <p:nvPr/>
        </p:nvSpPr>
        <p:spPr>
          <a:xfrm>
            <a:off x="868149" y="908720"/>
            <a:ext cx="500066" cy="50006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864159" y="836712"/>
            <a:ext cx="500066" cy="6627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940157" y="836712"/>
            <a:ext cx="360040" cy="6627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710" y="3506112"/>
            <a:ext cx="3132502" cy="1350728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178" y="4856840"/>
            <a:ext cx="7416824" cy="1308464"/>
          </a:xfrm>
          <a:prstGeom prst="rect">
            <a:avLst/>
          </a:prstGeom>
        </p:spPr>
      </p:pic>
      <p:cxnSp>
        <p:nvCxnSpPr>
          <p:cNvPr id="40" name="Gerade Verbindung 39"/>
          <p:cNvCxnSpPr/>
          <p:nvPr/>
        </p:nvCxnSpPr>
        <p:spPr>
          <a:xfrm flipH="1">
            <a:off x="2123728" y="3707506"/>
            <a:ext cx="500066" cy="66270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2199726" y="3707506"/>
            <a:ext cx="360040" cy="66270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513787" y="4442216"/>
            <a:ext cx="186005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4"/>
          <p:cNvSpPr/>
          <p:nvPr/>
        </p:nvSpPr>
        <p:spPr>
          <a:xfrm>
            <a:off x="370266" y="908720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65"/>
          <p:cNvSpPr/>
          <p:nvPr/>
        </p:nvSpPr>
        <p:spPr>
          <a:xfrm>
            <a:off x="370266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Rectangle 31"/>
          <p:cNvSpPr/>
          <p:nvPr/>
        </p:nvSpPr>
        <p:spPr>
          <a:xfrm>
            <a:off x="1370398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7" name="Rectangle 65"/>
          <p:cNvSpPr/>
          <p:nvPr/>
        </p:nvSpPr>
        <p:spPr>
          <a:xfrm>
            <a:off x="236568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Rectangle 31"/>
          <p:cNvSpPr/>
          <p:nvPr/>
        </p:nvSpPr>
        <p:spPr>
          <a:xfrm>
            <a:off x="2862428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370266" y="1844824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2089719" y="149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" name="Freeform 16"/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6"/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feld 83"/>
          <p:cNvSpPr txBox="1"/>
          <p:nvPr/>
        </p:nvSpPr>
        <p:spPr>
          <a:xfrm>
            <a:off x="5101134" y="1748135"/>
            <a:ext cx="161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+mj-lt"/>
              </a:rPr>
              <a:t>Collision recovery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6750444" y="191683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6693066" y="38308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2725311" y="53512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2488121" y="38536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490951" y="410553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92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err="1" smtClean="0"/>
              <a:t>Collision</a:t>
            </a:r>
            <a:r>
              <a:rPr lang="de-DE" dirty="0" smtClean="0"/>
              <a:t> </a:t>
            </a:r>
            <a:r>
              <a:rPr lang="de-DE" dirty="0" err="1" smtClean="0"/>
              <a:t>Recovery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670" y="980728"/>
            <a:ext cx="8136904" cy="49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3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err="1" smtClean="0"/>
              <a:t>Collision</a:t>
            </a:r>
            <a:r>
              <a:rPr lang="de-DE" dirty="0" smtClean="0"/>
              <a:t> </a:t>
            </a:r>
            <a:r>
              <a:rPr lang="de-DE" dirty="0" err="1" smtClean="0"/>
              <a:t>Recovery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026843"/>
            <a:ext cx="8404079" cy="48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36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conventionl</a:t>
            </a:r>
            <a:r>
              <a:rPr lang="de-DE" dirty="0"/>
              <a:t> tags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710" y="3506112"/>
            <a:ext cx="3132502" cy="1350728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178" y="4856840"/>
            <a:ext cx="7416824" cy="1308464"/>
          </a:xfrm>
          <a:prstGeom prst="rect">
            <a:avLst/>
          </a:prstGeom>
        </p:spPr>
      </p:pic>
      <p:cxnSp>
        <p:nvCxnSpPr>
          <p:cNvPr id="32" name="Gerade Verbindung 31"/>
          <p:cNvCxnSpPr/>
          <p:nvPr/>
        </p:nvCxnSpPr>
        <p:spPr>
          <a:xfrm flipH="1">
            <a:off x="2123728" y="3707506"/>
            <a:ext cx="500066" cy="66270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2199726" y="3707506"/>
            <a:ext cx="360040" cy="66270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rgbClr val="FCFB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8452" y="4877469"/>
            <a:ext cx="993388" cy="32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2717996" y="49537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2725311" y="53512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940152" y="283319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6750444" y="191683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693066" y="38308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 Verbindung mit Pfeil 2"/>
          <p:cNvCxnSpPr>
            <a:stCxn id="6" idx="5"/>
          </p:cNvCxnSpPr>
          <p:nvPr/>
        </p:nvCxnSpPr>
        <p:spPr>
          <a:xfrm>
            <a:off x="5740632" y="1191659"/>
            <a:ext cx="985159" cy="7805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740350" y="868548"/>
            <a:ext cx="1269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Arbitrate</a:t>
            </a:r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748008" y="836712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Gerade Verbindung mit Pfeil 73"/>
          <p:cNvCxnSpPr>
            <a:stCxn id="76" idx="6"/>
            <a:endCxn id="60" idx="1"/>
          </p:cNvCxnSpPr>
          <p:nvPr/>
        </p:nvCxnSpPr>
        <p:spPr>
          <a:xfrm flipV="1">
            <a:off x="5157102" y="3976740"/>
            <a:ext cx="1521463" cy="4609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4166342" y="4261559"/>
            <a:ext cx="1269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 </a:t>
            </a:r>
            <a:r>
              <a:rPr lang="de-DE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4171" y="4229723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feld 70"/>
          <p:cNvSpPr txBox="1"/>
          <p:nvPr/>
        </p:nvSpPr>
        <p:spPr>
          <a:xfrm>
            <a:off x="2488121" y="38536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490951" y="410553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66"/>
          <p:cNvSpPr/>
          <p:nvPr/>
        </p:nvSpPr>
        <p:spPr>
          <a:xfrm>
            <a:off x="3859235" y="90415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9" name="Rectangle 66"/>
          <p:cNvSpPr/>
          <p:nvPr/>
        </p:nvSpPr>
        <p:spPr>
          <a:xfrm>
            <a:off x="1864956" y="905395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0" name="Rectangle 66"/>
          <p:cNvSpPr/>
          <p:nvPr/>
        </p:nvSpPr>
        <p:spPr>
          <a:xfrm>
            <a:off x="3361352" y="90415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1" name="Rectangle 31"/>
          <p:cNvSpPr/>
          <p:nvPr/>
        </p:nvSpPr>
        <p:spPr>
          <a:xfrm>
            <a:off x="868149" y="908720"/>
            <a:ext cx="500066" cy="50006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 flipH="1">
            <a:off x="864159" y="836712"/>
            <a:ext cx="500066" cy="6627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940157" y="836712"/>
            <a:ext cx="360040" cy="6627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4"/>
          <p:cNvSpPr/>
          <p:nvPr/>
        </p:nvSpPr>
        <p:spPr>
          <a:xfrm>
            <a:off x="370266" y="908720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65"/>
          <p:cNvSpPr/>
          <p:nvPr/>
        </p:nvSpPr>
        <p:spPr>
          <a:xfrm>
            <a:off x="370266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6" name="Rectangle 31"/>
          <p:cNvSpPr/>
          <p:nvPr/>
        </p:nvSpPr>
        <p:spPr>
          <a:xfrm>
            <a:off x="1370398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7" name="Rectangle 65"/>
          <p:cNvSpPr/>
          <p:nvPr/>
        </p:nvSpPr>
        <p:spPr>
          <a:xfrm>
            <a:off x="236568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8" name="Rectangle 31"/>
          <p:cNvSpPr/>
          <p:nvPr/>
        </p:nvSpPr>
        <p:spPr>
          <a:xfrm>
            <a:off x="2862428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70266" y="1844824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2089719" y="149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sp>
        <p:nvSpPr>
          <p:cNvPr id="91" name="Textfeld 90"/>
          <p:cNvSpPr txBox="1"/>
          <p:nvPr/>
        </p:nvSpPr>
        <p:spPr>
          <a:xfrm>
            <a:off x="4694684" y="2359913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92" name="Bogen 91"/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Bogen 92"/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ogen 93"/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Bogen 94"/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Bogen 95"/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Bogen 96"/>
          <p:cNvSpPr/>
          <p:nvPr/>
        </p:nvSpPr>
        <p:spPr>
          <a:xfrm rot="2809296">
            <a:off x="4822781" y="1222609"/>
            <a:ext cx="3105858" cy="301641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ogen 97"/>
          <p:cNvSpPr/>
          <p:nvPr/>
        </p:nvSpPr>
        <p:spPr>
          <a:xfrm rot="2804274">
            <a:off x="4627493" y="906495"/>
            <a:ext cx="4157098" cy="365514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6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conventionl</a:t>
            </a:r>
            <a:r>
              <a:rPr lang="de-DE" dirty="0"/>
              <a:t> tags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710" y="3506112"/>
            <a:ext cx="3132502" cy="1350728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178" y="4856840"/>
            <a:ext cx="7416824" cy="1308464"/>
          </a:xfrm>
          <a:prstGeom prst="rect">
            <a:avLst/>
          </a:prstGeom>
        </p:spPr>
      </p:pic>
      <p:cxnSp>
        <p:nvCxnSpPr>
          <p:cNvPr id="32" name="Gerade Verbindung 31"/>
          <p:cNvCxnSpPr/>
          <p:nvPr/>
        </p:nvCxnSpPr>
        <p:spPr>
          <a:xfrm flipH="1">
            <a:off x="2123728" y="3707506"/>
            <a:ext cx="500066" cy="66270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2199726" y="3707506"/>
            <a:ext cx="360040" cy="66270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rgbClr val="FCFB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8452" y="4877469"/>
            <a:ext cx="993388" cy="32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2717996" y="494116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2732626" y="53512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693066" y="38308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Gerade Verbindung mit Pfeil 73"/>
          <p:cNvCxnSpPr>
            <a:stCxn id="76" idx="6"/>
            <a:endCxn id="60" idx="1"/>
          </p:cNvCxnSpPr>
          <p:nvPr/>
        </p:nvCxnSpPr>
        <p:spPr>
          <a:xfrm flipV="1">
            <a:off x="5157102" y="3976740"/>
            <a:ext cx="1521463" cy="4609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4166342" y="4261559"/>
            <a:ext cx="1269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 </a:t>
            </a:r>
            <a:r>
              <a:rPr lang="de-DE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4171" y="4229723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4"/>
          <p:cNvSpPr/>
          <p:nvPr/>
        </p:nvSpPr>
        <p:spPr>
          <a:xfrm>
            <a:off x="370266" y="908720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65"/>
          <p:cNvSpPr/>
          <p:nvPr/>
        </p:nvSpPr>
        <p:spPr>
          <a:xfrm>
            <a:off x="370266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7" name="Rectangle 66"/>
          <p:cNvSpPr/>
          <p:nvPr/>
        </p:nvSpPr>
        <p:spPr>
          <a:xfrm>
            <a:off x="3855910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8" name="Rectangle 31"/>
          <p:cNvSpPr/>
          <p:nvPr/>
        </p:nvSpPr>
        <p:spPr>
          <a:xfrm>
            <a:off x="1370398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9" name="Rectangle 66"/>
          <p:cNvSpPr/>
          <p:nvPr/>
        </p:nvSpPr>
        <p:spPr>
          <a:xfrm>
            <a:off x="1868946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0" name="Rectangle 65"/>
          <p:cNvSpPr/>
          <p:nvPr/>
        </p:nvSpPr>
        <p:spPr>
          <a:xfrm>
            <a:off x="236568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1" name="Rectangle 31"/>
          <p:cNvSpPr/>
          <p:nvPr/>
        </p:nvSpPr>
        <p:spPr>
          <a:xfrm>
            <a:off x="2862428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2" name="Rectangle 66"/>
          <p:cNvSpPr/>
          <p:nvPr/>
        </p:nvSpPr>
        <p:spPr>
          <a:xfrm>
            <a:off x="335802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3" name="Rectangle 31"/>
          <p:cNvSpPr/>
          <p:nvPr/>
        </p:nvSpPr>
        <p:spPr>
          <a:xfrm>
            <a:off x="874322" y="908720"/>
            <a:ext cx="500066" cy="500066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370266" y="1844824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089719" y="149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sp>
        <p:nvSpPr>
          <p:cNvPr id="86" name="Freeform 16"/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feld 86"/>
          <p:cNvSpPr txBox="1"/>
          <p:nvPr/>
        </p:nvSpPr>
        <p:spPr>
          <a:xfrm rot="1794054">
            <a:off x="5761122" y="333203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de-DE" sz="1400" b="1" baseline="-25000" dirty="0" smtClean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solidFill>
                <a:srgbClr val="9966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798116" y="532107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2488121" y="38536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490951" y="410553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65"/>
          <p:cNvSpPr txBox="1"/>
          <p:nvPr/>
        </p:nvSpPr>
        <p:spPr>
          <a:xfrm>
            <a:off x="5755952" y="532591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8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45537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000" b="1" dirty="0" smtClean="0">
                <a:solidFill>
                  <a:srgbClr val="229A7D"/>
                </a:solidFill>
              </a:rPr>
              <a:t>Motivation</a:t>
            </a:r>
          </a:p>
          <a:p>
            <a:pPr marL="342900" indent="-342900"/>
            <a:endParaRPr lang="de-DE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rgbClr val="229A7D"/>
                </a:solidFill>
              </a:rPr>
              <a:t>EPC C1 G2 </a:t>
            </a:r>
            <a:r>
              <a:rPr lang="de-DE" sz="2000" b="1" dirty="0" err="1">
                <a:solidFill>
                  <a:srgbClr val="229A7D"/>
                </a:solidFill>
              </a:rPr>
              <a:t>with</a:t>
            </a:r>
            <a:r>
              <a:rPr lang="de-DE" sz="2000" b="1" dirty="0">
                <a:solidFill>
                  <a:srgbClr val="229A7D"/>
                </a:solidFill>
              </a:rPr>
              <a:t> </a:t>
            </a:r>
            <a:r>
              <a:rPr lang="de-DE" sz="2000" b="1" dirty="0" err="1">
                <a:solidFill>
                  <a:srgbClr val="229A7D"/>
                </a:solidFill>
              </a:rPr>
              <a:t>conventionl</a:t>
            </a:r>
            <a:r>
              <a:rPr lang="de-DE" sz="2000" b="1" dirty="0">
                <a:solidFill>
                  <a:srgbClr val="229A7D"/>
                </a:solidFill>
              </a:rPr>
              <a:t> tags</a:t>
            </a:r>
            <a:r>
              <a:rPr lang="de-DE" sz="2000" b="1" dirty="0" smtClean="0"/>
              <a:t/>
            </a:r>
            <a:br>
              <a:rPr lang="de-DE" sz="2000" b="1" dirty="0" smtClean="0"/>
            </a:br>
            <a:endParaRPr lang="de-DE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>
                <a:solidFill>
                  <a:srgbClr val="FF0000"/>
                </a:solidFill>
              </a:rPr>
              <a:t>EPC </a:t>
            </a:r>
            <a:r>
              <a:rPr lang="de-DE" sz="2000" b="1" dirty="0">
                <a:solidFill>
                  <a:srgbClr val="FF0000"/>
                </a:solidFill>
              </a:rPr>
              <a:t>C</a:t>
            </a:r>
            <a:r>
              <a:rPr lang="de-DE" sz="2000" b="1" baseline="-25000" dirty="0">
                <a:solidFill>
                  <a:srgbClr val="FF0000"/>
                </a:solidFill>
              </a:rPr>
              <a:t>1</a:t>
            </a:r>
            <a:r>
              <a:rPr lang="de-DE" sz="2000" b="1" dirty="0">
                <a:solidFill>
                  <a:srgbClr val="FF0000"/>
                </a:solidFill>
              </a:rPr>
              <a:t> G</a:t>
            </a:r>
            <a:r>
              <a:rPr lang="de-DE" sz="2000" b="1" baseline="-25000" dirty="0">
                <a:solidFill>
                  <a:srgbClr val="FF0000"/>
                </a:solidFill>
              </a:rPr>
              <a:t>2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with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the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modified</a:t>
            </a:r>
            <a:r>
              <a:rPr lang="de-DE" sz="2000" b="1" dirty="0" smtClean="0">
                <a:solidFill>
                  <a:srgbClr val="FF0000"/>
                </a:solidFill>
              </a:rPr>
              <a:t> tags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sz="20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/>
              <a:t>R</a:t>
            </a:r>
            <a:r>
              <a:rPr lang="de-DE" sz="2000" b="1" dirty="0" smtClean="0"/>
              <a:t>esults</a:t>
            </a:r>
            <a:endParaRPr lang="de-DE" sz="2000" b="1" dirty="0" smtClean="0"/>
          </a:p>
          <a:p>
            <a:pPr marL="342900" indent="-342900"/>
            <a:r>
              <a:rPr lang="de-DE" sz="2000" b="1" dirty="0" smtClean="0"/>
              <a:t> </a:t>
            </a:r>
          </a:p>
          <a:p>
            <a:endParaRPr lang="de-DE" sz="2000" b="1" dirty="0" smtClean="0"/>
          </a:p>
          <a:p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2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pPr marL="342900" indent="-342900"/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tags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83568" y="76470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Modified</a:t>
            </a:r>
            <a:r>
              <a:rPr lang="de-DE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Tags:</a:t>
            </a:r>
          </a:p>
          <a:p>
            <a:endParaRPr lang="de-DE" dirty="0" smtClean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Choose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random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preamble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from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a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set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of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 k orthogonal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preambles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and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also orthogonal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with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conventional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preamble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+mj-lt"/>
                <a:cs typeface="Times New Roman" panose="02020603050405020304" pitchFamily="18" charset="0"/>
              </a:rPr>
              <a:t>Keep on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its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RN</a:t>
            </a:r>
            <a:r>
              <a:rPr lang="de-DE" baseline="-25000" dirty="0" smtClean="0">
                <a:latin typeface="+mj-lt"/>
                <a:cs typeface="Times New Roman" panose="02020603050405020304" pitchFamily="18" charset="0"/>
              </a:rPr>
              <a:t>16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wait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state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)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during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identification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process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untill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receiving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(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Query/</a:t>
            </a:r>
            <a:r>
              <a:rPr lang="de-DE" dirty="0" err="1">
                <a:latin typeface="+mj-lt"/>
                <a:cs typeface="Times New Roman" panose="02020603050405020304" pitchFamily="18" charset="0"/>
              </a:rPr>
              <a:t>Qrep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de-DE" dirty="0" err="1">
                <a:latin typeface="+mj-lt"/>
                <a:cs typeface="Times New Roman" panose="02020603050405020304" pitchFamily="18" charset="0"/>
              </a:rPr>
              <a:t>Qadj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)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command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+mj-lt"/>
                <a:cs typeface="Times New Roman" panose="02020603050405020304" pitchFamily="18" charset="0"/>
              </a:rPr>
              <a:t>New tags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transfer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to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Arbitrate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state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when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they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are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in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wait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state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and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received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(Query/</a:t>
            </a:r>
            <a:r>
              <a:rPr lang="de-DE" dirty="0" err="1">
                <a:latin typeface="+mj-lt"/>
                <a:cs typeface="Times New Roman" panose="02020603050405020304" pitchFamily="18" charset="0"/>
              </a:rPr>
              <a:t>Qrep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de-DE" dirty="0" err="1">
                <a:latin typeface="+mj-lt"/>
                <a:cs typeface="Times New Roman" panose="02020603050405020304" pitchFamily="18" charset="0"/>
              </a:rPr>
              <a:t>Qadj</a:t>
            </a:r>
            <a:r>
              <a:rPr lang="de-DE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de-DE" dirty="0" err="1" smtClean="0">
                <a:latin typeface="+mj-lt"/>
                <a:cs typeface="Times New Roman" panose="02020603050405020304" pitchFamily="18" charset="0"/>
              </a:rPr>
              <a:t>command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56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tags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7902786" y="1917904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7353039" y="2059757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7237111" y="2481216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6" name="Rectangle 8"/>
          <p:cNvSpPr>
            <a:spLocks noChangeArrowheads="1"/>
          </p:cNvSpPr>
          <p:nvPr/>
        </p:nvSpPr>
        <p:spPr bwMode="auto">
          <a:xfrm>
            <a:off x="7903557" y="2877552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8321669" y="2106166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453241" y="2625744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7931284" y="2481215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" name="Rectangle 8"/>
          <p:cNvSpPr>
            <a:spLocks noChangeArrowheads="1"/>
          </p:cNvSpPr>
          <p:nvPr/>
        </p:nvSpPr>
        <p:spPr bwMode="auto">
          <a:xfrm>
            <a:off x="8453090" y="3140975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7635815" y="3575355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7975785" y="3194567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0" name="Rectangle 8"/>
          <p:cNvSpPr>
            <a:spLocks noChangeArrowheads="1"/>
          </p:cNvSpPr>
          <p:nvPr/>
        </p:nvSpPr>
        <p:spPr bwMode="auto">
          <a:xfrm>
            <a:off x="8050520" y="3676468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1" name="Rectangle 8"/>
          <p:cNvSpPr>
            <a:spLocks noChangeArrowheads="1"/>
          </p:cNvSpPr>
          <p:nvPr/>
        </p:nvSpPr>
        <p:spPr bwMode="auto">
          <a:xfrm>
            <a:off x="8471169" y="3600321"/>
            <a:ext cx="295469" cy="28370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171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tags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724128" y="5031204"/>
            <a:ext cx="3174074" cy="1075579"/>
            <a:chOff x="5724128" y="5031204"/>
            <a:chExt cx="3174074" cy="1075579"/>
          </a:xfrm>
        </p:grpSpPr>
        <p:sp>
          <p:nvSpPr>
            <p:cNvPr id="61" name="Textfeld 60"/>
            <p:cNvSpPr txBox="1"/>
            <p:nvPr/>
          </p:nvSpPr>
          <p:spPr>
            <a:xfrm>
              <a:off x="6990372" y="5671617"/>
              <a:ext cx="162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Reader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948264" y="5031204"/>
              <a:ext cx="194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Conventional</a:t>
              </a:r>
              <a:r>
                <a:rPr lang="de-DE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Tag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6034485" y="5155017"/>
              <a:ext cx="200757" cy="1642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4" name="Oval 12"/>
            <p:cNvSpPr>
              <a:spLocks noChangeArrowheads="1"/>
            </p:cNvSpPr>
            <p:nvPr/>
          </p:nvSpPr>
          <p:spPr bwMode="auto">
            <a:xfrm>
              <a:off x="6052544" y="5811974"/>
              <a:ext cx="192071" cy="21128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6043858" y="5456687"/>
              <a:ext cx="200757" cy="1642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6340287" y="5455937"/>
              <a:ext cx="200757" cy="16421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5750735" y="5448622"/>
              <a:ext cx="200757" cy="16421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6984839" y="5319236"/>
              <a:ext cx="1756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New Tag</a:t>
              </a:r>
              <a:endParaRPr lang="de-D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5724128" y="5093216"/>
              <a:ext cx="3132832" cy="1013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7902786" y="191790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7353039" y="205975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7237111" y="2481216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6" name="Rectangle 8"/>
          <p:cNvSpPr>
            <a:spLocks noChangeArrowheads="1"/>
          </p:cNvSpPr>
          <p:nvPr/>
        </p:nvSpPr>
        <p:spPr bwMode="auto">
          <a:xfrm>
            <a:off x="7903557" y="2877552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8321669" y="210616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453241" y="262574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7931284" y="2481215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7" name="Rectangle 8"/>
          <p:cNvSpPr>
            <a:spLocks noChangeArrowheads="1"/>
          </p:cNvSpPr>
          <p:nvPr/>
        </p:nvSpPr>
        <p:spPr bwMode="auto">
          <a:xfrm>
            <a:off x="8453090" y="3140975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7635815" y="3575355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7975785" y="319456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0" name="Rectangle 8"/>
          <p:cNvSpPr>
            <a:spLocks noChangeArrowheads="1"/>
          </p:cNvSpPr>
          <p:nvPr/>
        </p:nvSpPr>
        <p:spPr bwMode="auto">
          <a:xfrm>
            <a:off x="8050520" y="3676468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1" name="Rectangle 8"/>
          <p:cNvSpPr>
            <a:spLocks noChangeArrowheads="1"/>
          </p:cNvSpPr>
          <p:nvPr/>
        </p:nvSpPr>
        <p:spPr bwMode="auto">
          <a:xfrm>
            <a:off x="8471169" y="3600321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395536" y="908720"/>
            <a:ext cx="4772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Each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colour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presents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tags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with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a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unique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and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orthogonal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preamble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blue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colour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presents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conventional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tags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with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the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conventional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de-DE" sz="1600" dirty="0" err="1" smtClean="0">
                <a:latin typeface="+mj-lt"/>
                <a:cs typeface="Times New Roman" panose="02020603050405020304" pitchFamily="18" charset="0"/>
              </a:rPr>
              <a:t>preamble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endParaRPr lang="de-DE" sz="1600" dirty="0" smtClean="0">
              <a:latin typeface="+mj-lt"/>
              <a:cs typeface="Times New Roman" panose="02020603050405020304" pitchFamily="18" charset="0"/>
            </a:endParaRPr>
          </a:p>
          <a:p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62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tags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64"/>
          <p:cNvSpPr/>
          <p:nvPr/>
        </p:nvSpPr>
        <p:spPr>
          <a:xfrm>
            <a:off x="370266" y="908720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65"/>
          <p:cNvSpPr/>
          <p:nvPr/>
        </p:nvSpPr>
        <p:spPr>
          <a:xfrm>
            <a:off x="370266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Rectangle 66"/>
          <p:cNvSpPr/>
          <p:nvPr/>
        </p:nvSpPr>
        <p:spPr>
          <a:xfrm>
            <a:off x="3855910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Rectangle 31"/>
          <p:cNvSpPr/>
          <p:nvPr/>
        </p:nvSpPr>
        <p:spPr>
          <a:xfrm>
            <a:off x="1370398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3" name="Rectangle 66"/>
          <p:cNvSpPr/>
          <p:nvPr/>
        </p:nvSpPr>
        <p:spPr>
          <a:xfrm>
            <a:off x="1868946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4" name="Rectangle 65"/>
          <p:cNvSpPr/>
          <p:nvPr/>
        </p:nvSpPr>
        <p:spPr>
          <a:xfrm>
            <a:off x="236568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Rectangle 31"/>
          <p:cNvSpPr/>
          <p:nvPr/>
        </p:nvSpPr>
        <p:spPr>
          <a:xfrm>
            <a:off x="2862428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6" name="Rectangle 66"/>
          <p:cNvSpPr/>
          <p:nvPr/>
        </p:nvSpPr>
        <p:spPr>
          <a:xfrm>
            <a:off x="335802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7" name="Rectangle 31"/>
          <p:cNvSpPr/>
          <p:nvPr/>
        </p:nvSpPr>
        <p:spPr>
          <a:xfrm>
            <a:off x="874322" y="908720"/>
            <a:ext cx="500066" cy="500066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70266" y="1844824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2089719" y="149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sp>
        <p:nvSpPr>
          <p:cNvPr id="50" name="Bogen 49"/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ogen 50"/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Bogen 51"/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Bogen 52"/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ogen 53"/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ogen 54"/>
          <p:cNvSpPr/>
          <p:nvPr/>
        </p:nvSpPr>
        <p:spPr>
          <a:xfrm rot="2809296">
            <a:off x="4822781" y="1222609"/>
            <a:ext cx="3105858" cy="301641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2804274">
            <a:off x="4627493" y="906495"/>
            <a:ext cx="4157098" cy="36551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16"/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6"/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6"/>
          <p:cNvSpPr>
            <a:spLocks/>
          </p:cNvSpPr>
          <p:nvPr/>
        </p:nvSpPr>
        <p:spPr bwMode="auto">
          <a:xfrm rot="10552165" flipV="1">
            <a:off x="5384887" y="3061630"/>
            <a:ext cx="1652420" cy="60324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5724128" y="5031204"/>
            <a:ext cx="3174074" cy="1075579"/>
            <a:chOff x="5724128" y="5031204"/>
            <a:chExt cx="3174074" cy="1075579"/>
          </a:xfrm>
        </p:grpSpPr>
        <p:sp>
          <p:nvSpPr>
            <p:cNvPr id="61" name="Textfeld 60"/>
            <p:cNvSpPr txBox="1"/>
            <p:nvPr/>
          </p:nvSpPr>
          <p:spPr>
            <a:xfrm>
              <a:off x="6990372" y="5671617"/>
              <a:ext cx="162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Reader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948264" y="5031204"/>
              <a:ext cx="194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Conventional</a:t>
              </a:r>
              <a:r>
                <a:rPr lang="de-DE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Tag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6034485" y="5155017"/>
              <a:ext cx="200757" cy="1642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4" name="Oval 12"/>
            <p:cNvSpPr>
              <a:spLocks noChangeArrowheads="1"/>
            </p:cNvSpPr>
            <p:nvPr/>
          </p:nvSpPr>
          <p:spPr bwMode="auto">
            <a:xfrm>
              <a:off x="6052544" y="5811974"/>
              <a:ext cx="192071" cy="21128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6043858" y="5456687"/>
              <a:ext cx="200757" cy="1642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6340287" y="5455937"/>
              <a:ext cx="200757" cy="16421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5750735" y="5448622"/>
              <a:ext cx="200757" cy="16421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6984839" y="5319236"/>
              <a:ext cx="1756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New Tag</a:t>
              </a:r>
              <a:endParaRPr lang="de-D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5724128" y="5093216"/>
              <a:ext cx="3132832" cy="1013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6750444" y="191683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693066" y="38308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7053106" y="292494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940152" y="2781986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 rot="19765622">
            <a:off x="5465379" y="218957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 rot="1394656">
            <a:off x="5550054" y="3590415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Gerade Verbindung 75"/>
          <p:cNvCxnSpPr/>
          <p:nvPr/>
        </p:nvCxnSpPr>
        <p:spPr>
          <a:xfrm>
            <a:off x="1374388" y="1412776"/>
            <a:ext cx="497218" cy="835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51520" y="1412776"/>
            <a:ext cx="618812" cy="8195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251520" y="2248019"/>
            <a:ext cx="1618944" cy="3155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/>
          <p:cNvSpPr/>
          <p:nvPr/>
        </p:nvSpPr>
        <p:spPr>
          <a:xfrm>
            <a:off x="251520" y="2565455"/>
            <a:ext cx="1619609" cy="3155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 80"/>
          <p:cNvSpPr/>
          <p:nvPr/>
        </p:nvSpPr>
        <p:spPr>
          <a:xfrm>
            <a:off x="251520" y="2895684"/>
            <a:ext cx="1620086" cy="3155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Gerade Verbindung 87"/>
          <p:cNvCxnSpPr/>
          <p:nvPr/>
        </p:nvCxnSpPr>
        <p:spPr>
          <a:xfrm>
            <a:off x="999718" y="2248019"/>
            <a:ext cx="0" cy="963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1203396" y="227687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204538" y="2559789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1198365" y="2890569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452914" y="2276872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de-DE" sz="1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251520" y="3429000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V="1">
            <a:off x="1060992" y="3422396"/>
            <a:ext cx="807954" cy="660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371183" y="318277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de-DE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endParaRPr lang="en-US" sz="1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205319" y="3192173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de-DE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endParaRPr lang="en-US" sz="1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467544" y="257593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de-DE" sz="1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467544" y="2924944"/>
            <a:ext cx="39946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de-DE" sz="1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Gerade Verbindung 14"/>
          <p:cNvCxnSpPr>
            <a:stCxn id="81" idx="2"/>
          </p:cNvCxnSpPr>
          <p:nvPr/>
        </p:nvCxnSpPr>
        <p:spPr>
          <a:xfrm rot="16200000" flipH="1">
            <a:off x="1172006" y="3100839"/>
            <a:ext cx="1146411" cy="1367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79512" y="3201943"/>
            <a:ext cx="72008" cy="1150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79512" y="4371575"/>
            <a:ext cx="2249348" cy="356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36"/>
          <p:cNvCxnSpPr/>
          <p:nvPr/>
        </p:nvCxnSpPr>
        <p:spPr>
          <a:xfrm>
            <a:off x="827584" y="4371575"/>
            <a:ext cx="0" cy="356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179512" y="4921302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299175" y="467508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endParaRPr lang="en-US" sz="1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830909" y="4923139"/>
            <a:ext cx="1455075" cy="60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1228531" y="4713471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de-DE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endParaRPr lang="en-US" sz="1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230779" y="4350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763353" y="4358685"/>
            <a:ext cx="166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Orth.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preamble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037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9" grpId="0"/>
      <p:bldP spid="70" grpId="0"/>
      <p:bldP spid="71" grpId="0"/>
      <p:bldP spid="72" grpId="0"/>
      <p:bldP spid="73" grpId="0"/>
      <p:bldP spid="74" grpId="0"/>
      <p:bldP spid="79" grpId="0" animBg="1"/>
      <p:bldP spid="80" grpId="0" animBg="1"/>
      <p:bldP spid="81" grpId="0" animBg="1"/>
      <p:bldP spid="91" grpId="0"/>
      <p:bldP spid="92" grpId="0"/>
      <p:bldP spid="93" grpId="0"/>
      <p:bldP spid="94" grpId="0"/>
      <p:bldP spid="101" grpId="0"/>
      <p:bldP spid="102" grpId="0"/>
      <p:bldP spid="104" grpId="0"/>
      <p:bldP spid="105" grpId="0"/>
      <p:bldP spid="18" grpId="0" animBg="1"/>
      <p:bldP spid="90" grpId="0"/>
      <p:bldP spid="96" grpId="0"/>
      <p:bldP spid="75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455379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/>
              <a:t>Motivation</a:t>
            </a:r>
          </a:p>
          <a:p>
            <a:pPr marL="342900" indent="-342900"/>
            <a:endParaRPr lang="de-DE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/>
              <a:t>EPC C</a:t>
            </a:r>
            <a:r>
              <a:rPr lang="de-DE" sz="2000" b="1" baseline="-25000" dirty="0" smtClean="0"/>
              <a:t>1</a:t>
            </a:r>
            <a:r>
              <a:rPr lang="de-DE" sz="2000" b="1" dirty="0" smtClean="0"/>
              <a:t> G</a:t>
            </a:r>
            <a:r>
              <a:rPr lang="de-DE" sz="2000" b="1" baseline="-25000" dirty="0" smtClean="0"/>
              <a:t>2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with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conventionl</a:t>
            </a:r>
            <a:r>
              <a:rPr lang="de-DE" sz="2000" b="1" dirty="0" smtClean="0"/>
              <a:t> tags</a:t>
            </a:r>
            <a:br>
              <a:rPr lang="de-DE" sz="2000" b="1" dirty="0" smtClean="0"/>
            </a:br>
            <a:endParaRPr lang="de-DE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/>
              <a:t>EPC </a:t>
            </a:r>
            <a:r>
              <a:rPr lang="de-DE" sz="2000" b="1" dirty="0"/>
              <a:t>C</a:t>
            </a:r>
            <a:r>
              <a:rPr lang="de-DE" sz="2000" b="1" baseline="-25000" dirty="0"/>
              <a:t>1</a:t>
            </a:r>
            <a:r>
              <a:rPr lang="de-DE" sz="2000" b="1" dirty="0"/>
              <a:t> G</a:t>
            </a:r>
            <a:r>
              <a:rPr lang="de-DE" sz="2000" b="1" baseline="-25000" dirty="0"/>
              <a:t>2</a:t>
            </a:r>
            <a:r>
              <a:rPr lang="de-DE" sz="2000" b="1" dirty="0"/>
              <a:t> </a:t>
            </a:r>
            <a:r>
              <a:rPr lang="de-DE" sz="2000" b="1" dirty="0" err="1" smtClean="0"/>
              <a:t>with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modified</a:t>
            </a:r>
            <a:r>
              <a:rPr lang="de-DE" sz="2000" b="1" dirty="0" smtClean="0"/>
              <a:t> tags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sz="20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/>
              <a:t>R</a:t>
            </a:r>
            <a:r>
              <a:rPr lang="de-DE" sz="2000" b="1" dirty="0" smtClean="0"/>
              <a:t>esults</a:t>
            </a:r>
            <a:endParaRPr lang="de-DE" sz="2000" b="1" dirty="0" smtClean="0"/>
          </a:p>
          <a:p>
            <a:pPr marL="342900" indent="-342900"/>
            <a:r>
              <a:rPr lang="de-DE" sz="2000" b="1" dirty="0" smtClean="0"/>
              <a:t> </a:t>
            </a:r>
          </a:p>
          <a:p>
            <a:endParaRPr lang="de-DE" sz="2000" b="1" dirty="0" smtClean="0"/>
          </a:p>
          <a:p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Pseudo parallel </a:t>
            </a:r>
            <a:r>
              <a:rPr lang="de-DE" dirty="0" err="1"/>
              <a:t>Acknowledgment</a:t>
            </a:r>
            <a:endParaRPr lang="de-DE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64"/>
          <p:cNvSpPr/>
          <p:nvPr/>
        </p:nvSpPr>
        <p:spPr>
          <a:xfrm>
            <a:off x="370266" y="908720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65"/>
          <p:cNvSpPr/>
          <p:nvPr/>
        </p:nvSpPr>
        <p:spPr>
          <a:xfrm>
            <a:off x="370266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Rectangle 66"/>
          <p:cNvSpPr/>
          <p:nvPr/>
        </p:nvSpPr>
        <p:spPr>
          <a:xfrm>
            <a:off x="3855910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Rectangle 31"/>
          <p:cNvSpPr/>
          <p:nvPr/>
        </p:nvSpPr>
        <p:spPr>
          <a:xfrm>
            <a:off x="1370398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3" name="Rectangle 66"/>
          <p:cNvSpPr/>
          <p:nvPr/>
        </p:nvSpPr>
        <p:spPr>
          <a:xfrm>
            <a:off x="1868946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4" name="Rectangle 65"/>
          <p:cNvSpPr/>
          <p:nvPr/>
        </p:nvSpPr>
        <p:spPr>
          <a:xfrm>
            <a:off x="236568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Rectangle 31"/>
          <p:cNvSpPr/>
          <p:nvPr/>
        </p:nvSpPr>
        <p:spPr>
          <a:xfrm>
            <a:off x="2862428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6" name="Rectangle 66"/>
          <p:cNvSpPr/>
          <p:nvPr/>
        </p:nvSpPr>
        <p:spPr>
          <a:xfrm>
            <a:off x="335802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7" name="Rectangle 31"/>
          <p:cNvSpPr/>
          <p:nvPr/>
        </p:nvSpPr>
        <p:spPr>
          <a:xfrm>
            <a:off x="874322" y="908720"/>
            <a:ext cx="500066" cy="500066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70266" y="1844824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2089719" y="149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sp>
        <p:nvSpPr>
          <p:cNvPr id="57" name="Freeform 16"/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16"/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6"/>
          <p:cNvSpPr>
            <a:spLocks/>
          </p:cNvSpPr>
          <p:nvPr/>
        </p:nvSpPr>
        <p:spPr bwMode="auto">
          <a:xfrm rot="10552165" flipV="1">
            <a:off x="5384887" y="3061630"/>
            <a:ext cx="1652420" cy="60324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5724128" y="5031204"/>
            <a:ext cx="3174074" cy="1075579"/>
            <a:chOff x="5724128" y="5031204"/>
            <a:chExt cx="3174074" cy="1075579"/>
          </a:xfrm>
        </p:grpSpPr>
        <p:sp>
          <p:nvSpPr>
            <p:cNvPr id="61" name="Textfeld 60"/>
            <p:cNvSpPr txBox="1"/>
            <p:nvPr/>
          </p:nvSpPr>
          <p:spPr>
            <a:xfrm>
              <a:off x="6990372" y="5671617"/>
              <a:ext cx="162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Reader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948264" y="5031204"/>
              <a:ext cx="194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Conventional</a:t>
              </a:r>
              <a:r>
                <a:rPr lang="de-DE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Tag</a:t>
              </a:r>
              <a:endParaRPr lang="de-D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6034485" y="5155017"/>
              <a:ext cx="200757" cy="1642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4" name="Oval 12"/>
            <p:cNvSpPr>
              <a:spLocks noChangeArrowheads="1"/>
            </p:cNvSpPr>
            <p:nvPr/>
          </p:nvSpPr>
          <p:spPr bwMode="auto">
            <a:xfrm>
              <a:off x="6052544" y="5811974"/>
              <a:ext cx="192071" cy="21128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6043858" y="5456687"/>
              <a:ext cx="200757" cy="1642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6340287" y="5455937"/>
              <a:ext cx="200757" cy="16421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5750735" y="5448622"/>
              <a:ext cx="200757" cy="164219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6984839" y="5319236"/>
              <a:ext cx="1756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New Tag</a:t>
              </a:r>
              <a:endParaRPr lang="de-D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5724128" y="5093216"/>
              <a:ext cx="3132832" cy="1013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6750444" y="191683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693066" y="38308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7053106" y="292494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940152" y="278198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 rot="19765622">
            <a:off x="5485417" y="218957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 rot="1394656">
            <a:off x="5570092" y="359041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de-DE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251520" y="3284993"/>
            <a:ext cx="327262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641158" y="2987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endParaRPr lang="en-US" dirty="0"/>
          </a:p>
        </p:txBody>
      </p:sp>
      <p:cxnSp>
        <p:nvCxnSpPr>
          <p:cNvPr id="76" name="Gerade Verbindung 75"/>
          <p:cNvCxnSpPr/>
          <p:nvPr/>
        </p:nvCxnSpPr>
        <p:spPr>
          <a:xfrm>
            <a:off x="1374388" y="1396367"/>
            <a:ext cx="2149758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69270" y="1412776"/>
            <a:ext cx="605052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1221734" y="2378140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de-DE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+EPC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2063349" y="2348880"/>
            <a:ext cx="67866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de-DE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+EPC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844145" y="2341565"/>
            <a:ext cx="684803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de-DE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+EPC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282883" y="2370946"/>
            <a:ext cx="938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r>
              <a:rPr lang="de-D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RN16s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269270" y="2366638"/>
            <a:ext cx="841472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hteck 120"/>
          <p:cNvSpPr/>
          <p:nvPr/>
        </p:nvSpPr>
        <p:spPr>
          <a:xfrm>
            <a:off x="1113295" y="2366638"/>
            <a:ext cx="864096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1975923" y="2366638"/>
            <a:ext cx="728187" cy="558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hteck 122"/>
          <p:cNvSpPr/>
          <p:nvPr/>
        </p:nvSpPr>
        <p:spPr>
          <a:xfrm>
            <a:off x="2704338" y="2371222"/>
            <a:ext cx="816245" cy="56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uppieren 126"/>
          <p:cNvGrpSpPr/>
          <p:nvPr/>
        </p:nvGrpSpPr>
        <p:grpSpPr>
          <a:xfrm>
            <a:off x="870331" y="3857628"/>
            <a:ext cx="2058595" cy="570072"/>
            <a:chOff x="870331" y="3859060"/>
            <a:chExt cx="2058595" cy="570072"/>
          </a:xfrm>
        </p:grpSpPr>
        <p:sp>
          <p:nvSpPr>
            <p:cNvPr id="125" name="Ellipse 124"/>
            <p:cNvSpPr/>
            <p:nvPr/>
          </p:nvSpPr>
          <p:spPr>
            <a:xfrm>
              <a:off x="870331" y="3859060"/>
              <a:ext cx="2058595" cy="570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872296" y="3918356"/>
              <a:ext cx="19159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solidFill>
                    <a:srgbClr val="FF0000"/>
                  </a:solidFill>
                </a:rPr>
                <a:t>Conventional</a:t>
              </a:r>
              <a:r>
                <a:rPr lang="de-DE" dirty="0" smtClean="0">
                  <a:solidFill>
                    <a:srgbClr val="FF0000"/>
                  </a:solidFill>
                </a:rPr>
                <a:t> tag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9" name="Gerade Verbindung mit Pfeil 128"/>
          <p:cNvCxnSpPr>
            <a:endCxn id="125" idx="0"/>
          </p:cNvCxnSpPr>
          <p:nvPr/>
        </p:nvCxnSpPr>
        <p:spPr>
          <a:xfrm rot="16200000" flipH="1">
            <a:off x="1169950" y="3127949"/>
            <a:ext cx="934116" cy="5252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972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72" grpId="0"/>
      <p:bldP spid="73" grpId="0"/>
      <p:bldP spid="74" grpId="0"/>
      <p:bldP spid="37" grpId="0"/>
      <p:bldP spid="83" grpId="0"/>
      <p:bldP spid="96" grpId="0"/>
      <p:bldP spid="97" grpId="0"/>
      <p:bldP spid="121" grpId="0" animBg="1"/>
      <p:bldP spid="122" grpId="0" animBg="1"/>
      <p:bldP spid="1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45537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000" b="1" dirty="0" smtClean="0">
                <a:solidFill>
                  <a:srgbClr val="229A7D"/>
                </a:solidFill>
              </a:rPr>
              <a:t>Motivation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de-DE" sz="2000" b="1" dirty="0" smtClean="0">
              <a:solidFill>
                <a:srgbClr val="229A7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000" b="1" dirty="0" smtClean="0">
                <a:solidFill>
                  <a:srgbClr val="229A7D"/>
                </a:solidFill>
              </a:rPr>
              <a:t>EPC C</a:t>
            </a:r>
            <a:r>
              <a:rPr lang="de-DE" sz="2000" b="1" baseline="-25000" dirty="0" smtClean="0">
                <a:solidFill>
                  <a:srgbClr val="229A7D"/>
                </a:solidFill>
              </a:rPr>
              <a:t>1</a:t>
            </a:r>
            <a:r>
              <a:rPr lang="de-DE" sz="2000" b="1" dirty="0" smtClean="0">
                <a:solidFill>
                  <a:srgbClr val="229A7D"/>
                </a:solidFill>
              </a:rPr>
              <a:t> G</a:t>
            </a:r>
            <a:r>
              <a:rPr lang="de-DE" sz="2000" b="1" baseline="-25000" dirty="0" smtClean="0">
                <a:solidFill>
                  <a:srgbClr val="229A7D"/>
                </a:solidFill>
              </a:rPr>
              <a:t>2</a:t>
            </a:r>
            <a:r>
              <a:rPr lang="de-DE" sz="2000" b="1" dirty="0" smtClean="0">
                <a:solidFill>
                  <a:srgbClr val="229A7D"/>
                </a:solidFill>
              </a:rPr>
              <a:t> </a:t>
            </a:r>
            <a:r>
              <a:rPr lang="de-DE" sz="2000" b="1" dirty="0" err="1" smtClean="0">
                <a:solidFill>
                  <a:srgbClr val="229A7D"/>
                </a:solidFill>
              </a:rPr>
              <a:t>with</a:t>
            </a:r>
            <a:r>
              <a:rPr lang="de-DE" sz="2000" b="1" dirty="0" smtClean="0">
                <a:solidFill>
                  <a:srgbClr val="229A7D"/>
                </a:solidFill>
              </a:rPr>
              <a:t> </a:t>
            </a:r>
            <a:r>
              <a:rPr lang="de-DE" sz="2000" b="1" dirty="0" err="1" smtClean="0">
                <a:solidFill>
                  <a:srgbClr val="229A7D"/>
                </a:solidFill>
              </a:rPr>
              <a:t>conventionl</a:t>
            </a:r>
            <a:r>
              <a:rPr lang="de-DE" sz="2000" b="1" dirty="0" smtClean="0">
                <a:solidFill>
                  <a:srgbClr val="229A7D"/>
                </a:solidFill>
              </a:rPr>
              <a:t> tags</a:t>
            </a:r>
            <a:br>
              <a:rPr lang="de-DE" sz="2000" b="1" dirty="0" smtClean="0">
                <a:solidFill>
                  <a:srgbClr val="229A7D"/>
                </a:solidFill>
              </a:rPr>
            </a:br>
            <a:endParaRPr lang="de-DE" sz="2000" b="1" dirty="0" smtClean="0">
              <a:solidFill>
                <a:srgbClr val="229A7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000" b="1" dirty="0" smtClean="0">
                <a:solidFill>
                  <a:srgbClr val="229A7D"/>
                </a:solidFill>
              </a:rPr>
              <a:t>EPC </a:t>
            </a:r>
            <a:r>
              <a:rPr lang="de-DE" sz="2000" b="1" dirty="0">
                <a:solidFill>
                  <a:srgbClr val="229A7D"/>
                </a:solidFill>
              </a:rPr>
              <a:t>C</a:t>
            </a:r>
            <a:r>
              <a:rPr lang="de-DE" sz="2000" b="1" baseline="-25000" dirty="0">
                <a:solidFill>
                  <a:srgbClr val="229A7D"/>
                </a:solidFill>
              </a:rPr>
              <a:t>1</a:t>
            </a:r>
            <a:r>
              <a:rPr lang="de-DE" sz="2000" b="1" dirty="0">
                <a:solidFill>
                  <a:srgbClr val="229A7D"/>
                </a:solidFill>
              </a:rPr>
              <a:t> G</a:t>
            </a:r>
            <a:r>
              <a:rPr lang="de-DE" sz="2000" b="1" baseline="-25000" dirty="0">
                <a:solidFill>
                  <a:srgbClr val="229A7D"/>
                </a:solidFill>
              </a:rPr>
              <a:t>2</a:t>
            </a:r>
            <a:r>
              <a:rPr lang="de-DE" sz="2000" b="1" dirty="0">
                <a:solidFill>
                  <a:srgbClr val="229A7D"/>
                </a:solidFill>
              </a:rPr>
              <a:t> </a:t>
            </a:r>
            <a:r>
              <a:rPr lang="de-DE" sz="2000" b="1" dirty="0" err="1" smtClean="0">
                <a:solidFill>
                  <a:srgbClr val="229A7D"/>
                </a:solidFill>
              </a:rPr>
              <a:t>with</a:t>
            </a:r>
            <a:r>
              <a:rPr lang="de-DE" sz="2000" b="1" dirty="0" smtClean="0">
                <a:solidFill>
                  <a:srgbClr val="229A7D"/>
                </a:solidFill>
              </a:rPr>
              <a:t> </a:t>
            </a:r>
            <a:r>
              <a:rPr lang="de-DE" sz="2000" b="1" dirty="0" err="1" smtClean="0">
                <a:solidFill>
                  <a:srgbClr val="229A7D"/>
                </a:solidFill>
              </a:rPr>
              <a:t>the</a:t>
            </a:r>
            <a:r>
              <a:rPr lang="de-DE" sz="2000" b="1" dirty="0" smtClean="0">
                <a:solidFill>
                  <a:srgbClr val="229A7D"/>
                </a:solidFill>
              </a:rPr>
              <a:t> </a:t>
            </a:r>
            <a:r>
              <a:rPr lang="de-DE" sz="2000" b="1" dirty="0" err="1" smtClean="0">
                <a:solidFill>
                  <a:srgbClr val="229A7D"/>
                </a:solidFill>
              </a:rPr>
              <a:t>modified</a:t>
            </a:r>
            <a:r>
              <a:rPr lang="de-DE" sz="2000" b="1" dirty="0" smtClean="0">
                <a:solidFill>
                  <a:srgbClr val="229A7D"/>
                </a:solidFill>
              </a:rPr>
              <a:t> tags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sz="20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>
                <a:solidFill>
                  <a:srgbClr val="FF0000"/>
                </a:solidFill>
              </a:rPr>
              <a:t>Results</a:t>
            </a:r>
            <a:endParaRPr lang="de-DE" sz="2000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de-DE" sz="2000" b="1" dirty="0" smtClean="0"/>
              <a:t> </a:t>
            </a:r>
          </a:p>
          <a:p>
            <a:endParaRPr lang="de-DE" sz="2000" b="1" dirty="0" smtClean="0"/>
          </a:p>
          <a:p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84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Rectangle 64"/>
          <p:cNvSpPr/>
          <p:nvPr/>
        </p:nvSpPr>
        <p:spPr>
          <a:xfrm>
            <a:off x="514852" y="2432193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65"/>
          <p:cNvSpPr/>
          <p:nvPr/>
        </p:nvSpPr>
        <p:spPr>
          <a:xfrm>
            <a:off x="516120" y="2432193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/>
          <p:nvPr/>
        </p:nvSpPr>
        <p:spPr>
          <a:xfrm>
            <a:off x="4000496" y="2432193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31"/>
          <p:cNvSpPr/>
          <p:nvPr/>
        </p:nvSpPr>
        <p:spPr>
          <a:xfrm>
            <a:off x="1514984" y="2432193"/>
            <a:ext cx="500066" cy="500066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2013532" y="2428868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65"/>
          <p:cNvSpPr/>
          <p:nvPr/>
        </p:nvSpPr>
        <p:spPr>
          <a:xfrm>
            <a:off x="2510273" y="2432193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31"/>
          <p:cNvSpPr/>
          <p:nvPr/>
        </p:nvSpPr>
        <p:spPr>
          <a:xfrm>
            <a:off x="3007014" y="2436183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66"/>
          <p:cNvSpPr/>
          <p:nvPr/>
        </p:nvSpPr>
        <p:spPr>
          <a:xfrm>
            <a:off x="3502613" y="2432193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018908" y="2432193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14852" y="3368297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387456" y="3022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sp>
        <p:nvSpPr>
          <p:cNvPr id="15" name="Rectangle 64"/>
          <p:cNvSpPr/>
          <p:nvPr/>
        </p:nvSpPr>
        <p:spPr>
          <a:xfrm>
            <a:off x="4944008" y="2436691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65"/>
          <p:cNvSpPr/>
          <p:nvPr/>
        </p:nvSpPr>
        <p:spPr>
          <a:xfrm>
            <a:off x="4944008" y="243669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66"/>
          <p:cNvSpPr/>
          <p:nvPr/>
        </p:nvSpPr>
        <p:spPr>
          <a:xfrm>
            <a:off x="8429652" y="243669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31"/>
          <p:cNvSpPr/>
          <p:nvPr/>
        </p:nvSpPr>
        <p:spPr>
          <a:xfrm>
            <a:off x="5944140" y="243669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66"/>
          <p:cNvSpPr/>
          <p:nvPr/>
        </p:nvSpPr>
        <p:spPr>
          <a:xfrm>
            <a:off x="6442688" y="244068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6939429" y="243669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7436170" y="244068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7931769" y="2436691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5448064" y="2436691"/>
            <a:ext cx="500066" cy="500066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4944008" y="3238071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6758165" y="28592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65775" y="764704"/>
            <a:ext cx="8073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+mj-lt"/>
                <a:cs typeface="Times New Roman" panose="02020603050405020304" pitchFamily="18" charset="0"/>
              </a:rPr>
              <a:t>Decrease 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the  optimal frame 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length to identify the same number of </a:t>
            </a:r>
            <a:r>
              <a:rPr lang="de-DE" dirty="0" smtClean="0">
                <a:latin typeface="+mj-lt"/>
                <a:cs typeface="Times New Roman" panose="02020603050405020304" pitchFamily="18" charset="0"/>
              </a:rPr>
              <a:t>tags, </a:t>
            </a:r>
          </a:p>
          <a:p>
            <a:pPr marL="285750" indent="-285750"/>
            <a:r>
              <a:rPr lang="de-DE" dirty="0" smtClean="0">
                <a:latin typeface="+mj-lt"/>
                <a:cs typeface="Times New Roman" panose="02020603050405020304" pitchFamily="18" charset="0"/>
              </a:rPr>
              <a:t>      because of  the effect of collision recovery.</a:t>
            </a:r>
            <a:endParaRPr lang="de-DE" dirty="0" smtClean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+mj-lt"/>
                <a:cs typeface="Times New Roman" panose="02020603050405020304" pitchFamily="18" charset="0"/>
              </a:rPr>
              <a:t>Decrease the successful slot duration by 25% in case of collision recovery.</a:t>
            </a:r>
            <a:endParaRPr lang="de-DE" dirty="0" smtClean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2026197" y="2919180"/>
            <a:ext cx="639661" cy="68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63939" y="2919180"/>
            <a:ext cx="1062194" cy="689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404689" y="3608243"/>
            <a:ext cx="2261169" cy="710227"/>
            <a:chOff x="2958903" y="3006805"/>
            <a:chExt cx="2261169" cy="710227"/>
          </a:xfrm>
        </p:grpSpPr>
        <p:sp>
          <p:nvSpPr>
            <p:cNvPr id="33" name="Textfeld 32"/>
            <p:cNvSpPr txBox="1"/>
            <p:nvPr/>
          </p:nvSpPr>
          <p:spPr>
            <a:xfrm>
              <a:off x="4067944" y="3060249"/>
              <a:ext cx="792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ACK</a:t>
              </a:r>
            </a:p>
            <a:p>
              <a:r>
                <a:rPr lang="de-DE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+EPC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958903" y="3064068"/>
              <a:ext cx="8415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</a:p>
            <a:p>
              <a:r>
                <a:rPr lang="de-DE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RN16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3018153" y="3006805"/>
              <a:ext cx="2201919" cy="710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Gerade Verbindung 36"/>
            <p:cNvCxnSpPr/>
            <p:nvPr/>
          </p:nvCxnSpPr>
          <p:spPr>
            <a:xfrm>
              <a:off x="3679786" y="3006805"/>
              <a:ext cx="0" cy="7102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Gerade Verbindung mit Pfeil 44"/>
          <p:cNvCxnSpPr/>
          <p:nvPr/>
        </p:nvCxnSpPr>
        <p:spPr>
          <a:xfrm>
            <a:off x="463939" y="4565199"/>
            <a:ext cx="55496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476127" y="429551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1170942" y="4579831"/>
            <a:ext cx="147766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586194" y="430283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144652" y="3495086"/>
            <a:ext cx="3272626" cy="591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5144652" y="4390208"/>
            <a:ext cx="327262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6534290" y="40928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endParaRPr lang="en-US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5944140" y="2940747"/>
            <a:ext cx="2473138" cy="554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5144653" y="2936757"/>
            <a:ext cx="299421" cy="558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6878062" y="3495086"/>
            <a:ext cx="0" cy="612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080756" y="3527245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de-DE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+EPC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7633773" y="3526103"/>
            <a:ext cx="684803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de-DE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de-DE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+EPC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5141905" y="3519930"/>
            <a:ext cx="1010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r>
              <a:rPr lang="de-DE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RN16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erade Verbindung 62"/>
          <p:cNvCxnSpPr/>
          <p:nvPr/>
        </p:nvCxnSpPr>
        <p:spPr>
          <a:xfrm flipH="1">
            <a:off x="7601031" y="3511473"/>
            <a:ext cx="2" cy="599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6008748" y="3495086"/>
            <a:ext cx="1" cy="58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7036689" y="3788225"/>
            <a:ext cx="46643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436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46" grpId="0"/>
      <p:bldP spid="48" grpId="0"/>
      <p:bldP spid="53" grpId="0" animBg="1"/>
      <p:bldP spid="55" grpId="0"/>
      <p:bldP spid="59" grpId="0"/>
      <p:bldP spid="61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pPr marL="342900" indent="-342900"/>
            <a:r>
              <a:rPr lang="de-DE" dirty="0" smtClean="0"/>
              <a:t>R</a:t>
            </a:r>
            <a:r>
              <a:rPr lang="de-DE" dirty="0" smtClean="0"/>
              <a:t>esults</a:t>
            </a:r>
            <a:endParaRPr lang="de-DE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1803753"/>
              </p:ext>
            </p:extLst>
          </p:nvPr>
        </p:nvGraphicFramePr>
        <p:xfrm>
          <a:off x="639291" y="895151"/>
          <a:ext cx="5876925" cy="3109913"/>
        </p:xfrm>
        <a:graphic>
          <a:graphicData uri="http://schemas.openxmlformats.org/presentationml/2006/ole">
            <p:oleObj spid="_x0000_s5225" name="Formel" r:id="rId4" imgW="4775040" imgH="2527200" progId="Equation.3">
              <p:embed/>
            </p:oleObj>
          </a:graphicData>
        </a:graphic>
      </p:graphicFrame>
      <p:sp>
        <p:nvSpPr>
          <p:cNvPr id="4" name="Ellipse 3"/>
          <p:cNvSpPr/>
          <p:nvPr/>
        </p:nvSpPr>
        <p:spPr>
          <a:xfrm>
            <a:off x="495647" y="1628800"/>
            <a:ext cx="417646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451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pPr marL="342900" indent="-342900"/>
            <a:r>
              <a:rPr lang="de-DE" dirty="0" smtClean="0"/>
              <a:t>R</a:t>
            </a:r>
            <a:r>
              <a:rPr lang="de-DE" dirty="0" smtClean="0"/>
              <a:t>esults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54265"/>
            <a:ext cx="9144000" cy="53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26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pPr marL="342900" indent="-342900"/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Future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827584" y="836712"/>
            <a:ext cx="7186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+mj-lt"/>
              </a:rPr>
              <a:t>Conclusion</a:t>
            </a:r>
            <a:r>
              <a:rPr lang="de-DE" dirty="0" smtClean="0">
                <a:latin typeface="+mj-lt"/>
              </a:rPr>
              <a:t>:</a:t>
            </a:r>
          </a:p>
          <a:p>
            <a:endParaRPr lang="de-DE" dirty="0" smtClean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>
                <a:latin typeface="+mj-lt"/>
              </a:rPr>
              <a:t>The </a:t>
            </a:r>
            <a:r>
              <a:rPr lang="de-DE" dirty="0" err="1" smtClean="0">
                <a:latin typeface="+mj-lt"/>
              </a:rPr>
              <a:t>reading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throughput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has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increased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using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these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new</a:t>
            </a:r>
            <a:r>
              <a:rPr lang="de-DE" dirty="0" smtClean="0">
                <a:latin typeface="+mj-lt"/>
              </a:rPr>
              <a:t> tags.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latin typeface="+mj-lt"/>
              </a:rPr>
              <a:t>The </a:t>
            </a:r>
            <a:r>
              <a:rPr lang="de-DE" dirty="0" err="1">
                <a:latin typeface="+mj-lt"/>
              </a:rPr>
              <a:t>new</a:t>
            </a:r>
            <a:r>
              <a:rPr lang="de-DE" dirty="0">
                <a:latin typeface="+mj-lt"/>
              </a:rPr>
              <a:t> tags </a:t>
            </a:r>
            <a:r>
              <a:rPr lang="de-DE" dirty="0" err="1">
                <a:latin typeface="+mj-lt"/>
              </a:rPr>
              <a:t>are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compatible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with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conventional</a:t>
            </a:r>
            <a:r>
              <a:rPr lang="de-DE" dirty="0">
                <a:latin typeface="+mj-lt"/>
              </a:rPr>
              <a:t> tags</a:t>
            </a:r>
            <a:r>
              <a:rPr lang="de-DE" dirty="0" smtClean="0">
                <a:latin typeface="+mj-lt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>
                <a:latin typeface="+mj-lt"/>
              </a:rPr>
              <a:t>No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changes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conventional</a:t>
            </a:r>
            <a:r>
              <a:rPr lang="de-DE" dirty="0">
                <a:latin typeface="+mj-lt"/>
              </a:rPr>
              <a:t> EPC C1 G2 </a:t>
            </a:r>
            <a:r>
              <a:rPr lang="de-DE" dirty="0" err="1">
                <a:latin typeface="+mj-lt"/>
              </a:rPr>
              <a:t>commands</a:t>
            </a:r>
            <a:r>
              <a:rPr lang="de-DE" dirty="0" smtClean="0">
                <a:latin typeface="+mj-lt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 smtClean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endParaRPr lang="de-DE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latin typeface="+mj-lt"/>
              </a:rPr>
              <a:t>Future </a:t>
            </a:r>
            <a:r>
              <a:rPr lang="de-DE" dirty="0" err="1" smtClean="0">
                <a:latin typeface="+mj-lt"/>
              </a:rPr>
              <a:t>work</a:t>
            </a:r>
            <a:r>
              <a:rPr lang="de-DE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de-DE" dirty="0" err="1" smtClean="0">
                <a:latin typeface="+mj-lt"/>
              </a:rPr>
              <a:t>Implement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the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new</a:t>
            </a:r>
            <a:r>
              <a:rPr lang="de-DE" dirty="0" smtClean="0">
                <a:latin typeface="+mj-lt"/>
              </a:rPr>
              <a:t> tag </a:t>
            </a:r>
            <a:r>
              <a:rPr lang="de-DE" dirty="0" err="1" smtClean="0">
                <a:latin typeface="+mj-lt"/>
              </a:rPr>
              <a:t>using</a:t>
            </a:r>
            <a:r>
              <a:rPr lang="de-DE" dirty="0" smtClean="0">
                <a:latin typeface="+mj-lt"/>
              </a:rPr>
              <a:t> WISP.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 smtClean="0">
                <a:latin typeface="+mj-lt"/>
              </a:rPr>
              <a:t>Calculate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the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percentages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of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saving</a:t>
            </a:r>
            <a:r>
              <a:rPr lang="de-DE" dirty="0" smtClean="0">
                <a:latin typeface="+mj-lt"/>
              </a:rPr>
              <a:t> in </a:t>
            </a:r>
            <a:r>
              <a:rPr lang="de-DE" dirty="0" err="1" smtClean="0">
                <a:latin typeface="+mj-lt"/>
              </a:rPr>
              <a:t>reading</a:t>
            </a:r>
            <a:r>
              <a:rPr lang="de-DE" dirty="0" smtClean="0">
                <a:latin typeface="+mj-lt"/>
              </a:rPr>
              <a:t>  time </a:t>
            </a:r>
          </a:p>
          <a:p>
            <a:pPr lvl="1"/>
            <a:r>
              <a:rPr lang="de-DE" dirty="0">
                <a:latin typeface="+mj-lt"/>
              </a:rPr>
              <a:t> </a:t>
            </a:r>
            <a:r>
              <a:rPr lang="de-DE" dirty="0" smtClean="0">
                <a:latin typeface="+mj-lt"/>
              </a:rPr>
              <a:t>    </a:t>
            </a:r>
            <a:r>
              <a:rPr lang="de-DE" dirty="0" err="1" smtClean="0">
                <a:latin typeface="+mj-lt"/>
              </a:rPr>
              <a:t>using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these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new</a:t>
            </a:r>
            <a:r>
              <a:rPr lang="de-DE" dirty="0" smtClean="0">
                <a:latin typeface="+mj-lt"/>
              </a:rPr>
              <a:t> tags.  </a:t>
            </a:r>
          </a:p>
          <a:p>
            <a:pPr marL="1257300" lvl="2" indent="-342900">
              <a:buFont typeface="+mj-lt"/>
              <a:buAutoNum type="arabicPeriod"/>
            </a:pPr>
            <a:endParaRPr lang="de-DE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6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4553790"/>
          </a:xfrm>
        </p:spPr>
        <p:txBody>
          <a:bodyPr/>
          <a:lstStyle/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endParaRPr lang="de-DE" sz="2000" b="1" dirty="0" smtClean="0"/>
          </a:p>
          <a:p>
            <a:pPr marL="342900" indent="-342900" algn="ctr"/>
            <a:r>
              <a:rPr lang="de-DE" sz="5400" b="1" dirty="0" err="1" smtClean="0"/>
              <a:t>Questions</a:t>
            </a:r>
            <a:r>
              <a:rPr lang="en-US" sz="5400" b="1" dirty="0" smtClean="0"/>
              <a:t>?</a:t>
            </a:r>
            <a:endParaRPr lang="de-DE" sz="5400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09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79512" y="1179466"/>
            <a:ext cx="8215370" cy="5057846"/>
          </a:xfrm>
        </p:spPr>
        <p:txBody>
          <a:bodyPr/>
          <a:lstStyle/>
          <a:p>
            <a:pPr lvl="1" algn="l"/>
            <a:r>
              <a:rPr lang="en-AU" sz="1400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Time is divided into dynamic frame lengths, each tag can access only one slot per frame.</a:t>
            </a:r>
            <a:endParaRPr lang="en-AU" sz="1400" dirty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400" dirty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536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latin typeface="+mj-lt"/>
              </a:rPr>
              <a:t>Dynamic Frame </a:t>
            </a:r>
            <a:r>
              <a:rPr lang="de-DE" b="1" dirty="0" err="1" smtClean="0">
                <a:latin typeface="+mj-lt"/>
              </a:rPr>
              <a:t>Slotted</a:t>
            </a:r>
            <a:r>
              <a:rPr lang="de-DE" b="1" dirty="0" smtClean="0">
                <a:latin typeface="+mj-lt"/>
              </a:rPr>
              <a:t> ALOHA (ISO 18000-6 Type C)</a:t>
            </a:r>
            <a:endParaRPr lang="de-DE" b="1" dirty="0"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1833" y="1556792"/>
            <a:ext cx="5691056" cy="141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6806608"/>
              </p:ext>
            </p:extLst>
          </p:nvPr>
        </p:nvGraphicFramePr>
        <p:xfrm>
          <a:off x="899592" y="3140968"/>
          <a:ext cx="3532187" cy="1863725"/>
        </p:xfrm>
        <a:graphic>
          <a:graphicData uri="http://schemas.openxmlformats.org/presentationml/2006/ole">
            <p:oleObj spid="_x0000_s3248" name="Formel" r:id="rId5" imgW="2260440" imgH="1193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02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215370" cy="5057846"/>
          </a:xfrm>
        </p:spPr>
        <p:txBody>
          <a:bodyPr/>
          <a:lstStyle/>
          <a:p>
            <a:pPr lvl="1" algn="l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 algn="l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</p:txBody>
      </p:sp>
      <p:sp>
        <p:nvSpPr>
          <p:cNvPr id="12" name="Untertitel 2"/>
          <p:cNvSpPr txBox="1">
            <a:spLocks/>
          </p:cNvSpPr>
          <p:nvPr/>
        </p:nvSpPr>
        <p:spPr>
          <a:xfrm>
            <a:off x="179512" y="1179466"/>
            <a:ext cx="8215370" cy="50578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algn="l"/>
            <a:r>
              <a:rPr lang="en-AU" sz="1800" kern="0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To increase this efficiency: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AU" sz="1800" kern="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1800" kern="0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Enhancing the number of tags estimation.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AU" sz="1800" kern="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1800" kern="0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Time-Aware Frame Slotted ALOHA for more precise </a:t>
            </a:r>
            <a:r>
              <a:rPr lang="en-AU" sz="1800" kern="0" dirty="0" err="1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L</a:t>
            </a:r>
            <a:r>
              <a:rPr lang="en-AU" sz="1800" kern="0" baseline="-25000" dirty="0" err="1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opt</a:t>
            </a:r>
            <a:r>
              <a:rPr lang="en-AU" sz="1800" kern="0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AU" sz="1800" kern="0" dirty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1800" kern="0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Collision recovery (convert collided slot to successful slot / </a:t>
            </a:r>
            <a:r>
              <a:rPr lang="en-AU" sz="1800" kern="0" dirty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Acknowledge more than one tag per </a:t>
            </a:r>
            <a:r>
              <a:rPr lang="en-AU" sz="1800" kern="0" dirty="0" smtClean="0">
                <a:solidFill>
                  <a:srgbClr val="002060"/>
                </a:solidFill>
                <a:latin typeface="+mj-lt"/>
                <a:cs typeface="ＭＳ Ｐゴシック" pitchFamily="-110" charset="-128"/>
              </a:rPr>
              <a:t>slot).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AU" sz="1800" kern="0" dirty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AU" sz="1800" kern="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800" kern="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800" kern="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  <a:p>
            <a:pPr lvl="1" algn="l"/>
            <a:endParaRPr lang="en-AU" sz="1800" kern="0" dirty="0" smtClean="0">
              <a:solidFill>
                <a:srgbClr val="002060"/>
              </a:solidFill>
              <a:latin typeface="+mj-lt"/>
              <a:cs typeface="ＭＳ Ｐゴシック" pitchFamily="-110" charset="-128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5536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latin typeface="+mj-lt"/>
              </a:rPr>
              <a:t>Dynamic Frame </a:t>
            </a:r>
            <a:r>
              <a:rPr lang="de-DE" b="1" dirty="0" err="1" smtClean="0">
                <a:latin typeface="+mj-lt"/>
              </a:rPr>
              <a:t>Slotted</a:t>
            </a:r>
            <a:r>
              <a:rPr lang="de-DE" b="1" dirty="0" smtClean="0">
                <a:latin typeface="+mj-lt"/>
              </a:rPr>
              <a:t> ALOHA (ISO 18000-6 Type C)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59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571472" y="1179466"/>
            <a:ext cx="8215370" cy="45537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000" b="1" dirty="0" smtClean="0">
                <a:solidFill>
                  <a:srgbClr val="229A7D"/>
                </a:solidFill>
              </a:rPr>
              <a:t>Motivation</a:t>
            </a:r>
          </a:p>
          <a:p>
            <a:pPr marL="342900" indent="-342900"/>
            <a:endParaRPr lang="de-DE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>
                <a:solidFill>
                  <a:srgbClr val="FF0000"/>
                </a:solidFill>
              </a:rPr>
              <a:t>EPC C</a:t>
            </a:r>
            <a:r>
              <a:rPr lang="de-DE" sz="2000" b="1" baseline="-25000" dirty="0" smtClean="0">
                <a:solidFill>
                  <a:srgbClr val="FF0000"/>
                </a:solidFill>
              </a:rPr>
              <a:t>1</a:t>
            </a:r>
            <a:r>
              <a:rPr lang="de-DE" sz="2000" b="1" dirty="0" smtClean="0">
                <a:solidFill>
                  <a:srgbClr val="FF0000"/>
                </a:solidFill>
              </a:rPr>
              <a:t> G</a:t>
            </a:r>
            <a:r>
              <a:rPr lang="de-DE" sz="2000" b="1" baseline="-25000" dirty="0" smtClean="0">
                <a:solidFill>
                  <a:srgbClr val="FF0000"/>
                </a:solidFill>
              </a:rPr>
              <a:t>2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with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conventionl</a:t>
            </a:r>
            <a:r>
              <a:rPr lang="de-DE" sz="2000" b="1" dirty="0" smtClean="0">
                <a:solidFill>
                  <a:srgbClr val="FF0000"/>
                </a:solidFill>
              </a:rPr>
              <a:t> tags</a:t>
            </a:r>
            <a:r>
              <a:rPr lang="de-DE" sz="2000" b="1" dirty="0" smtClean="0"/>
              <a:t/>
            </a:r>
            <a:br>
              <a:rPr lang="de-DE" sz="2000" b="1" dirty="0" smtClean="0"/>
            </a:br>
            <a:endParaRPr lang="de-DE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/>
              <a:t>EPC </a:t>
            </a:r>
            <a:r>
              <a:rPr lang="de-DE" sz="2000" b="1" dirty="0"/>
              <a:t>C</a:t>
            </a:r>
            <a:r>
              <a:rPr lang="de-DE" sz="2000" b="1" baseline="-25000" dirty="0"/>
              <a:t>1</a:t>
            </a:r>
            <a:r>
              <a:rPr lang="de-DE" sz="2000" b="1" dirty="0"/>
              <a:t> G</a:t>
            </a:r>
            <a:r>
              <a:rPr lang="de-DE" sz="2000" b="1" baseline="-25000" dirty="0"/>
              <a:t>2</a:t>
            </a:r>
            <a:r>
              <a:rPr lang="de-DE" sz="2000" b="1" dirty="0"/>
              <a:t> </a:t>
            </a:r>
            <a:r>
              <a:rPr lang="de-DE" sz="2000" b="1" dirty="0" err="1" smtClean="0"/>
              <a:t>with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modified</a:t>
            </a:r>
            <a:r>
              <a:rPr lang="de-DE" sz="2000" b="1" dirty="0" smtClean="0"/>
              <a:t> tags</a:t>
            </a:r>
          </a:p>
          <a:p>
            <a:pPr marL="342900" indent="-342900">
              <a:buFont typeface="Wingdings" pitchFamily="2" charset="2"/>
              <a:buChar char="Ø"/>
            </a:pPr>
            <a:endParaRPr lang="de-DE" sz="20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000" b="1" dirty="0" smtClean="0"/>
              <a:t>R</a:t>
            </a:r>
            <a:r>
              <a:rPr lang="de-DE" sz="2000" b="1" dirty="0" smtClean="0"/>
              <a:t>esults</a:t>
            </a:r>
            <a:endParaRPr lang="de-DE" sz="2000" b="1" dirty="0" smtClean="0"/>
          </a:p>
          <a:p>
            <a:pPr marL="342900" indent="-342900"/>
            <a:r>
              <a:rPr lang="de-DE" sz="2000" b="1" dirty="0" smtClean="0"/>
              <a:t> </a:t>
            </a:r>
          </a:p>
          <a:p>
            <a:endParaRPr lang="de-DE" sz="2000" b="1" dirty="0" smtClean="0"/>
          </a:p>
          <a:p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de-DE" b="1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de-DE" sz="1800" dirty="0">
              <a:solidFill>
                <a:srgbClr val="002060"/>
              </a:solidFill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conventionl</a:t>
            </a:r>
            <a:r>
              <a:rPr lang="de-DE" dirty="0"/>
              <a:t> tags</a:t>
            </a:r>
          </a:p>
        </p:txBody>
      </p:sp>
      <p:sp>
        <p:nvSpPr>
          <p:cNvPr id="44" name="Rectangle 64"/>
          <p:cNvSpPr/>
          <p:nvPr/>
        </p:nvSpPr>
        <p:spPr>
          <a:xfrm>
            <a:off x="370266" y="908720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65"/>
          <p:cNvSpPr/>
          <p:nvPr/>
        </p:nvSpPr>
        <p:spPr>
          <a:xfrm>
            <a:off x="370266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Rectangle 66"/>
          <p:cNvSpPr/>
          <p:nvPr/>
        </p:nvSpPr>
        <p:spPr>
          <a:xfrm>
            <a:off x="3855910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9" name="Rectangle 31"/>
          <p:cNvSpPr/>
          <p:nvPr/>
        </p:nvSpPr>
        <p:spPr>
          <a:xfrm>
            <a:off x="1370398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0" name="Rectangle 66"/>
          <p:cNvSpPr/>
          <p:nvPr/>
        </p:nvSpPr>
        <p:spPr>
          <a:xfrm>
            <a:off x="1868946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4" name="Rectangle 65"/>
          <p:cNvSpPr/>
          <p:nvPr/>
        </p:nvSpPr>
        <p:spPr>
          <a:xfrm>
            <a:off x="236568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8" name="Rectangle 31"/>
          <p:cNvSpPr/>
          <p:nvPr/>
        </p:nvSpPr>
        <p:spPr>
          <a:xfrm>
            <a:off x="2862428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9" name="Rectangle 66"/>
          <p:cNvSpPr/>
          <p:nvPr/>
        </p:nvSpPr>
        <p:spPr>
          <a:xfrm>
            <a:off x="335802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0" name="Rectangle 31"/>
          <p:cNvSpPr/>
          <p:nvPr/>
        </p:nvSpPr>
        <p:spPr>
          <a:xfrm>
            <a:off x="874322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>
            <a:off x="370266" y="1844824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089719" y="149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9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0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83" name="Gruppieren 82"/>
          <p:cNvGrpSpPr/>
          <p:nvPr/>
        </p:nvGrpSpPr>
        <p:grpSpPr>
          <a:xfrm>
            <a:off x="7233106" y="5388506"/>
            <a:ext cx="1529894" cy="700250"/>
            <a:chOff x="7233106" y="5243585"/>
            <a:chExt cx="1529894" cy="860999"/>
          </a:xfrm>
        </p:grpSpPr>
        <p:sp>
          <p:nvSpPr>
            <p:cNvPr id="84" name="Textfeld 83"/>
            <p:cNvSpPr txBox="1"/>
            <p:nvPr/>
          </p:nvSpPr>
          <p:spPr>
            <a:xfrm>
              <a:off x="7614105" y="5650468"/>
              <a:ext cx="984705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Reader</a:t>
              </a:r>
              <a:endParaRPr lang="de-DE" dirty="0">
                <a:latin typeface="+mj-lt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7654990" y="5243585"/>
              <a:ext cx="1108010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Tag</a:t>
              </a:r>
              <a:endParaRPr lang="de-DE" dirty="0">
                <a:latin typeface="+mj-lt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1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3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6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1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105" name="Gerade Verbindung mit Pfeil 104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572001" y="5388505"/>
            <a:ext cx="238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Interrogation Zone</a:t>
            </a:r>
          </a:p>
        </p:txBody>
      </p:sp>
      <p:sp>
        <p:nvSpPr>
          <p:cNvPr id="107" name="Bogen 106"/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Bogen 107"/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Bogen 108"/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Bogen 109"/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Bogen 110"/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Bogen 111"/>
          <p:cNvSpPr/>
          <p:nvPr/>
        </p:nvSpPr>
        <p:spPr>
          <a:xfrm rot="2809296">
            <a:off x="4822781" y="1222609"/>
            <a:ext cx="3105858" cy="301641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Bogen 112"/>
          <p:cNvSpPr/>
          <p:nvPr/>
        </p:nvSpPr>
        <p:spPr>
          <a:xfrm rot="2804274">
            <a:off x="4627493" y="906495"/>
            <a:ext cx="4157098" cy="36551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4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5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5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8" grpId="0" animBg="1"/>
      <p:bldP spid="49" grpId="0" animBg="1"/>
      <p:bldP spid="50" grpId="0" animBg="1"/>
      <p:bldP spid="64" grpId="0" animBg="1"/>
      <p:bldP spid="68" grpId="0" animBg="1"/>
      <p:bldP spid="69" grpId="0" animBg="1"/>
      <p:bldP spid="70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conventionl</a:t>
            </a:r>
            <a:r>
              <a:rPr lang="de-DE" dirty="0"/>
              <a:t> tags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70266" y="908720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370266" y="908720"/>
            <a:ext cx="500066" cy="500066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55910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0398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Rectangle 66"/>
          <p:cNvSpPr/>
          <p:nvPr/>
        </p:nvSpPr>
        <p:spPr>
          <a:xfrm>
            <a:off x="1868946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4" name="Rectangle 65"/>
          <p:cNvSpPr/>
          <p:nvPr/>
        </p:nvSpPr>
        <p:spPr>
          <a:xfrm>
            <a:off x="236568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5" name="Rectangle 31"/>
          <p:cNvSpPr/>
          <p:nvPr/>
        </p:nvSpPr>
        <p:spPr>
          <a:xfrm>
            <a:off x="2862428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6" name="Rectangle 66"/>
          <p:cNvSpPr/>
          <p:nvPr/>
        </p:nvSpPr>
        <p:spPr>
          <a:xfrm>
            <a:off x="335802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 31"/>
          <p:cNvSpPr/>
          <p:nvPr/>
        </p:nvSpPr>
        <p:spPr>
          <a:xfrm>
            <a:off x="874322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370266" y="1844824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089719" y="149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956" y="2204864"/>
            <a:ext cx="2239318" cy="1241080"/>
          </a:xfrm>
          <a:prstGeom prst="rect">
            <a:avLst/>
          </a:prstGeom>
        </p:spPr>
      </p:pic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7233106" y="5388506"/>
            <a:ext cx="1529894" cy="700250"/>
            <a:chOff x="7233106" y="5243585"/>
            <a:chExt cx="1529894" cy="860999"/>
          </a:xfrm>
        </p:grpSpPr>
        <p:sp>
          <p:nvSpPr>
            <p:cNvPr id="26" name="Textfeld 25"/>
            <p:cNvSpPr txBox="1"/>
            <p:nvPr/>
          </p:nvSpPr>
          <p:spPr>
            <a:xfrm>
              <a:off x="7614105" y="5650468"/>
              <a:ext cx="984705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Reader</a:t>
              </a:r>
              <a:endParaRPr lang="de-DE" dirty="0">
                <a:latin typeface="+mj-lt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7654990" y="5243585"/>
              <a:ext cx="1108010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Tag</a:t>
              </a:r>
              <a:endParaRPr lang="de-DE" dirty="0">
                <a:latin typeface="+mj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52" name="Gerade Verbindung mit Pfeil 51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4572001" y="5388505"/>
            <a:ext cx="238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Interrogation Zone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No Answer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64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conventionl</a:t>
            </a:r>
            <a:r>
              <a:rPr lang="de-DE" dirty="0"/>
              <a:t> tags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956" y="2204864"/>
            <a:ext cx="2239318" cy="1241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872" y="3445944"/>
            <a:ext cx="3132502" cy="1350728"/>
          </a:xfrm>
          <a:prstGeom prst="rect">
            <a:avLst/>
          </a:prstGeom>
        </p:spPr>
      </p:pic>
      <p:sp>
        <p:nvSpPr>
          <p:cNvPr id="17" name="Rectangle 64"/>
          <p:cNvSpPr/>
          <p:nvPr/>
        </p:nvSpPr>
        <p:spPr>
          <a:xfrm>
            <a:off x="370266" y="908720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65"/>
          <p:cNvSpPr/>
          <p:nvPr/>
        </p:nvSpPr>
        <p:spPr>
          <a:xfrm>
            <a:off x="370266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66"/>
          <p:cNvSpPr/>
          <p:nvPr/>
        </p:nvSpPr>
        <p:spPr>
          <a:xfrm>
            <a:off x="3855910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31"/>
          <p:cNvSpPr/>
          <p:nvPr/>
        </p:nvSpPr>
        <p:spPr>
          <a:xfrm>
            <a:off x="1370398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66"/>
          <p:cNvSpPr/>
          <p:nvPr/>
        </p:nvSpPr>
        <p:spPr>
          <a:xfrm>
            <a:off x="1868946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5"/>
          <p:cNvSpPr/>
          <p:nvPr/>
        </p:nvSpPr>
        <p:spPr>
          <a:xfrm>
            <a:off x="236568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2862428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Rectangle 66"/>
          <p:cNvSpPr/>
          <p:nvPr/>
        </p:nvSpPr>
        <p:spPr>
          <a:xfrm>
            <a:off x="335802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" name="Rectangle 31"/>
          <p:cNvSpPr/>
          <p:nvPr/>
        </p:nvSpPr>
        <p:spPr>
          <a:xfrm>
            <a:off x="874322" y="908720"/>
            <a:ext cx="500066" cy="500066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70266" y="1844824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89719" y="149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43" name="Gruppieren 42"/>
          <p:cNvGrpSpPr/>
          <p:nvPr/>
        </p:nvGrpSpPr>
        <p:grpSpPr>
          <a:xfrm>
            <a:off x="7233106" y="5388506"/>
            <a:ext cx="1529894" cy="700250"/>
            <a:chOff x="7233106" y="5243585"/>
            <a:chExt cx="1529894" cy="860999"/>
          </a:xfrm>
        </p:grpSpPr>
        <p:sp>
          <p:nvSpPr>
            <p:cNvPr id="44" name="Textfeld 43"/>
            <p:cNvSpPr txBox="1"/>
            <p:nvPr/>
          </p:nvSpPr>
          <p:spPr>
            <a:xfrm>
              <a:off x="7614105" y="5650468"/>
              <a:ext cx="984705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Reader</a:t>
              </a:r>
              <a:endParaRPr lang="de-DE" dirty="0">
                <a:latin typeface="+mj-lt"/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7654990" y="5243585"/>
              <a:ext cx="1108010" cy="45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j-lt"/>
                </a:rPr>
                <a:t>Tag</a:t>
              </a:r>
              <a:endParaRPr lang="de-DE" dirty="0">
                <a:latin typeface="+mj-lt"/>
              </a:endParaRP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4572001" y="5388505"/>
            <a:ext cx="238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Interrogation Zone</a:t>
            </a:r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16"/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16"/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feld 71"/>
          <p:cNvSpPr txBox="1"/>
          <p:nvPr/>
        </p:nvSpPr>
        <p:spPr>
          <a:xfrm>
            <a:off x="5181600" y="1748135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Multiple answer</a:t>
            </a:r>
          </a:p>
        </p:txBody>
      </p:sp>
    </p:spTree>
    <p:extLst>
      <p:ext uri="{BB962C8B-B14F-4D97-AF65-F5344CB8AC3E}">
        <p14:creationId xmlns:p14="http://schemas.microsoft.com/office/powerpoint/2010/main" xmlns="" val="21615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3144" y="198509"/>
            <a:ext cx="8229600" cy="730161"/>
          </a:xfrm>
        </p:spPr>
        <p:txBody>
          <a:bodyPr/>
          <a:lstStyle/>
          <a:p>
            <a:r>
              <a:rPr lang="de-DE" dirty="0"/>
              <a:t>EPC C</a:t>
            </a:r>
            <a:r>
              <a:rPr lang="de-DE" baseline="-25000" dirty="0"/>
              <a:t>1</a:t>
            </a:r>
            <a:r>
              <a:rPr lang="de-DE" dirty="0"/>
              <a:t> G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conventionl</a:t>
            </a:r>
            <a:r>
              <a:rPr lang="de-DE" dirty="0"/>
              <a:t> tags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956" y="2204864"/>
            <a:ext cx="2239318" cy="1241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872" y="3445944"/>
            <a:ext cx="3132502" cy="13507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175" y="4796672"/>
            <a:ext cx="7416824" cy="1308464"/>
          </a:xfrm>
          <a:prstGeom prst="rect">
            <a:avLst/>
          </a:prstGeom>
        </p:spPr>
      </p:pic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Freeform 16"/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feld 56"/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Successful</a:t>
            </a:r>
            <a:endParaRPr lang="en-US" sz="1200" b="1" dirty="0">
              <a:latin typeface="+mj-lt"/>
            </a:endParaRPr>
          </a:p>
        </p:txBody>
      </p:sp>
      <p:sp>
        <p:nvSpPr>
          <p:cNvPr id="58" name="Rectangle 64"/>
          <p:cNvSpPr/>
          <p:nvPr/>
        </p:nvSpPr>
        <p:spPr>
          <a:xfrm>
            <a:off x="370266" y="908720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65"/>
          <p:cNvSpPr/>
          <p:nvPr/>
        </p:nvSpPr>
        <p:spPr>
          <a:xfrm>
            <a:off x="370266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0" name="Rectangle 66"/>
          <p:cNvSpPr/>
          <p:nvPr/>
        </p:nvSpPr>
        <p:spPr>
          <a:xfrm>
            <a:off x="3855910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1" name="Rectangle 31"/>
          <p:cNvSpPr/>
          <p:nvPr/>
        </p:nvSpPr>
        <p:spPr>
          <a:xfrm>
            <a:off x="1370398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2" name="Rectangle 66"/>
          <p:cNvSpPr/>
          <p:nvPr/>
        </p:nvSpPr>
        <p:spPr>
          <a:xfrm>
            <a:off x="1868946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3" name="Rectangle 65"/>
          <p:cNvSpPr/>
          <p:nvPr/>
        </p:nvSpPr>
        <p:spPr>
          <a:xfrm>
            <a:off x="236568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4" name="Rectangle 31"/>
          <p:cNvSpPr/>
          <p:nvPr/>
        </p:nvSpPr>
        <p:spPr>
          <a:xfrm>
            <a:off x="2862428" y="91271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8" name="Rectangle 66"/>
          <p:cNvSpPr/>
          <p:nvPr/>
        </p:nvSpPr>
        <p:spPr>
          <a:xfrm>
            <a:off x="3358027" y="908720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9" name="Rectangle 31"/>
          <p:cNvSpPr/>
          <p:nvPr/>
        </p:nvSpPr>
        <p:spPr>
          <a:xfrm>
            <a:off x="874322" y="908720"/>
            <a:ext cx="500066" cy="500066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370266" y="1844824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089719" y="14994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96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uni-2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577</Words>
  <Application>Microsoft Office PowerPoint</Application>
  <PresentationFormat>On-screen Show (4:3)</PresentationFormat>
  <Paragraphs>302</Paragraphs>
  <Slides>26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mituni-2</vt:lpstr>
      <vt:lpstr>Formel</vt:lpstr>
      <vt:lpstr>Slide 1</vt:lpstr>
      <vt:lpstr>Agenda</vt:lpstr>
      <vt:lpstr>Motivation</vt:lpstr>
      <vt:lpstr>Motivation</vt:lpstr>
      <vt:lpstr>Agenda</vt:lpstr>
      <vt:lpstr>EPC C1 G2 with conventionl tags</vt:lpstr>
      <vt:lpstr>EPC C1 G2 with conventionl tags</vt:lpstr>
      <vt:lpstr>EPC C1 G2 with conventionl tags</vt:lpstr>
      <vt:lpstr>EPC C1 G2 with conventionl tags</vt:lpstr>
      <vt:lpstr>EPC C1 G2 with conventionl tags</vt:lpstr>
      <vt:lpstr>Collision Recovery</vt:lpstr>
      <vt:lpstr>Collision Recovery</vt:lpstr>
      <vt:lpstr>EPC C1 G2 with conventionl tags</vt:lpstr>
      <vt:lpstr>EPC C1 G2 with conventionl tags</vt:lpstr>
      <vt:lpstr>Agenda</vt:lpstr>
      <vt:lpstr>EPC C1 G2 with the modified tags</vt:lpstr>
      <vt:lpstr>EPC C1 G2 with the modified tags</vt:lpstr>
      <vt:lpstr>EPC C1 G2 with the modified tags</vt:lpstr>
      <vt:lpstr>EPC C1 G2 with the modified tags</vt:lpstr>
      <vt:lpstr>Pseudo parallel Acknowledgment</vt:lpstr>
      <vt:lpstr>Agenda</vt:lpstr>
      <vt:lpstr>Results</vt:lpstr>
      <vt:lpstr>Results</vt:lpstr>
      <vt:lpstr>Results</vt:lpstr>
      <vt:lpstr>Conclusion and Future work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Hazem</cp:lastModifiedBy>
  <cp:revision>714</cp:revision>
  <dcterms:created xsi:type="dcterms:W3CDTF">2010-03-22T21:43:25Z</dcterms:created>
  <dcterms:modified xsi:type="dcterms:W3CDTF">2014-06-12T06:40:35Z</dcterms:modified>
</cp:coreProperties>
</file>