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6" r:id="rId2"/>
  </p:sldMasterIdLst>
  <p:notesMasterIdLst>
    <p:notesMasterId r:id="rId29"/>
  </p:notesMasterIdLst>
  <p:handoutMasterIdLst>
    <p:handoutMasterId r:id="rId30"/>
  </p:handoutMasterIdLst>
  <p:sldIdLst>
    <p:sldId id="262" r:id="rId3"/>
    <p:sldId id="361" r:id="rId4"/>
    <p:sldId id="364" r:id="rId5"/>
    <p:sldId id="263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406" r:id="rId15"/>
    <p:sldId id="408" r:id="rId16"/>
    <p:sldId id="409" r:id="rId17"/>
    <p:sldId id="410" r:id="rId18"/>
    <p:sldId id="411" r:id="rId19"/>
    <p:sldId id="394" r:id="rId20"/>
    <p:sldId id="398" r:id="rId21"/>
    <p:sldId id="400" r:id="rId22"/>
    <p:sldId id="402" r:id="rId23"/>
    <p:sldId id="403" r:id="rId24"/>
    <p:sldId id="404" r:id="rId25"/>
    <p:sldId id="401" r:id="rId26"/>
    <p:sldId id="405" r:id="rId27"/>
    <p:sldId id="265" r:id="rId28"/>
  </p:sldIdLst>
  <p:sldSz cx="9144000" cy="6858000" type="screen4x3"/>
  <p:notesSz cx="6797675" cy="9874250"/>
  <p:custDataLst>
    <p:tags r:id="rId3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7A5"/>
    <a:srgbClr val="FFFFCC"/>
    <a:srgbClr val="007850"/>
    <a:srgbClr val="141DA5"/>
    <a:srgbClr val="14179E"/>
    <a:srgbClr val="141798"/>
    <a:srgbClr val="0F1173"/>
    <a:srgbClr val="090A43"/>
    <a:srgbClr val="050246"/>
    <a:srgbClr val="221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82" autoAdjust="0"/>
  </p:normalViewPr>
  <p:slideViewPr>
    <p:cSldViewPr>
      <p:cViewPr>
        <p:scale>
          <a:sx n="130" d="100"/>
          <a:sy n="130" d="100"/>
        </p:scale>
        <p:origin x="-6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56" y="1758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09.09.2015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689994"/>
            <a:ext cx="5438140" cy="444364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24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7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5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2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0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Hazem A. Ahmed </a:t>
            </a:r>
            <a:r>
              <a:rPr lang="de-DE" baseline="0" dirty="0" smtClean="0"/>
              <a:t>| </a:t>
            </a:r>
            <a:r>
              <a:rPr lang="de-DE" dirty="0" smtClean="0"/>
              <a:t>IEEE RFID-TA 2015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18.09.2015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 algn="ctr"/>
            <a:r>
              <a:rPr lang="en-US" sz="2800" dirty="0"/>
              <a:t>Backwards Compatible Improvement of the</a:t>
            </a:r>
          </a:p>
          <a:p>
            <a:pPr algn="ctr"/>
            <a:r>
              <a:rPr lang="en-US" sz="2800" dirty="0"/>
              <a:t>EPCglobal Class 1 Gen 2 </a:t>
            </a:r>
            <a:r>
              <a:rPr lang="en-US" sz="2800" dirty="0" smtClean="0"/>
              <a:t>Standard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Hazem A. Ahmed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IEEE RFID-TA 2015, 18.09.2015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69" name="Bogen 68"/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ogen 71"/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ogen 72"/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ogen 73"/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ogen 74"/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Bogen 75"/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ogen 76"/>
          <p:cNvSpPr/>
          <p:nvPr/>
        </p:nvSpPr>
        <p:spPr>
          <a:xfrm rot="2804274">
            <a:off x="4593455" y="1199233"/>
            <a:ext cx="4157098" cy="365514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Gerade Verbindung mit Pfeil 86"/>
          <p:cNvCxnSpPr>
            <a:stCxn id="89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>
            <a:stCxn id="92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6" grpId="0"/>
      <p:bldP spid="88" grpId="0"/>
      <p:bldP spid="89" grpId="0" animBg="1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feld 92"/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Proposed Reading </a:t>
            </a:r>
            <a:r>
              <a:rPr lang="en-US" dirty="0" smtClean="0"/>
              <a:t>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</a:t>
            </a:r>
            <a:r>
              <a:rPr lang="en-US" dirty="0" smtClean="0"/>
              <a:t>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76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Select Command:</a:t>
            </a:r>
          </a:p>
          <a:p>
            <a:pPr lvl="1"/>
            <a:r>
              <a:rPr lang="en-US" sz="1500" dirty="0" smtClean="0"/>
              <a:t>Select part of the tag population</a:t>
            </a:r>
          </a:p>
          <a:p>
            <a:pPr lvl="2"/>
            <a:r>
              <a:rPr lang="en-US" sz="1500" dirty="0" smtClean="0"/>
              <a:t>New tags &amp; Conventional tags</a:t>
            </a:r>
            <a:endParaRPr lang="en-US" sz="1500" dirty="0" smtClean="0"/>
          </a:p>
          <a:p>
            <a:r>
              <a:rPr lang="en-US" sz="1600" dirty="0" smtClean="0"/>
              <a:t>Switch Command:</a:t>
            </a:r>
          </a:p>
          <a:p>
            <a:pPr lvl="1"/>
            <a:r>
              <a:rPr lang="en-US" sz="1600" dirty="0" smtClean="0"/>
              <a:t>Reserved part for the future use at EPCglobal C1G2.</a:t>
            </a:r>
          </a:p>
          <a:p>
            <a:pPr lvl="1"/>
            <a:r>
              <a:rPr lang="en-US" sz="1600" dirty="0" smtClean="0"/>
              <a:t>New tags switched to the modified mode.</a:t>
            </a:r>
          </a:p>
          <a:p>
            <a:pPr lvl="1"/>
            <a:r>
              <a:rPr lang="en-US" sz="1600" dirty="0" smtClean="0"/>
              <a:t>Conventional tags neglect it.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Query Command:</a:t>
            </a:r>
          </a:p>
          <a:p>
            <a:pPr lvl="1"/>
            <a:r>
              <a:rPr lang="en-US" sz="1600" dirty="0" smtClean="0"/>
              <a:t>Inform all the tags with frame length asking them</a:t>
            </a:r>
          </a:p>
          <a:p>
            <a:pPr marL="180975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for their RN16 packets.</a:t>
            </a:r>
            <a:endParaRPr lang="en-US" sz="1600" dirty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19102"/>
              </p:ext>
            </p:extLst>
          </p:nvPr>
        </p:nvGraphicFramePr>
        <p:xfrm>
          <a:off x="1907704" y="3384417"/>
          <a:ext cx="3168352" cy="9086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7749"/>
                <a:gridCol w="1830603"/>
              </a:tblGrid>
              <a:tr h="30289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40" name="Gerade Verbindung mit Pfeil 39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K tags collided slot:</a:t>
            </a:r>
          </a:p>
          <a:p>
            <a:pPr lvl="1"/>
            <a:r>
              <a:rPr lang="en-US" sz="1600" dirty="0" smtClean="0"/>
              <a:t>Each new tag chooses random pilot.</a:t>
            </a:r>
          </a:p>
          <a:p>
            <a:pPr lvl="2"/>
            <a:r>
              <a:rPr lang="en-US" sz="1500" dirty="0"/>
              <a:t>4-bits zeros for synchronization</a:t>
            </a:r>
          </a:p>
          <a:p>
            <a:pPr lvl="2"/>
            <a:r>
              <a:rPr lang="en-US" sz="1500" dirty="0"/>
              <a:t>8-bits orthogonal pilots for channel estimation</a:t>
            </a:r>
          </a:p>
          <a:p>
            <a:pPr lvl="1"/>
            <a:r>
              <a:rPr lang="en-US" sz="1600" dirty="0" smtClean="0"/>
              <a:t>Conventional tags choose the conventional pilot 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12-bits zeros for synchronization</a:t>
            </a:r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53321"/>
              </p:ext>
            </p:extLst>
          </p:nvPr>
        </p:nvGraphicFramePr>
        <p:xfrm>
          <a:off x="1691680" y="4509120"/>
          <a:ext cx="165618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5"/>
                <a:gridCol w="11521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0 0 0 0 0 0 0 0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0 1 0 0 0 1 0 0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0 1 0 1 0 1 0 1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1 0 1 0 1 0 1 0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1 0 1 1 1 0 1 1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1 1 1 0 1 1 1 0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1 1 1 1 1 1 1 1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259632" y="3101815"/>
            <a:ext cx="2815627" cy="1320667"/>
            <a:chOff x="834899" y="2790409"/>
            <a:chExt cx="3600400" cy="1671226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9" y="2790409"/>
              <a:ext cx="3600400" cy="543193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9" y="3523247"/>
              <a:ext cx="3581854" cy="687486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1698827" y="3297535"/>
              <a:ext cx="1519968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 Conventional tag reply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56305" y="4215414"/>
              <a:ext cx="1326004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b- Proposed tag reply</a:t>
              </a:r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1490286" y="5978540"/>
            <a:ext cx="252028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 pilot [J.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Extracts each RN16 corresponding to each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single </a:t>
            </a:r>
            <a:r>
              <a:rPr lang="en-US" sz="1600" dirty="0"/>
              <a:t>pilot reply.</a:t>
            </a:r>
          </a:p>
          <a:p>
            <a:r>
              <a:rPr lang="en-US" sz="1600" dirty="0"/>
              <a:t>Counts the number of recovered </a:t>
            </a:r>
            <a:r>
              <a:rPr lang="en-US" sz="1600" dirty="0" smtClean="0"/>
              <a:t>tags (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sol</a:t>
            </a:r>
            <a:r>
              <a:rPr lang="en-US" sz="1600" dirty="0" smtClean="0"/>
              <a:t>).</a:t>
            </a:r>
          </a:p>
          <a:p>
            <a:r>
              <a:rPr lang="en-US" sz="1500" dirty="0"/>
              <a:t>recognizes if one of </a:t>
            </a:r>
            <a:r>
              <a:rPr lang="en-US" sz="1500" dirty="0" smtClean="0"/>
              <a:t>the </a:t>
            </a:r>
            <a:r>
              <a:rPr lang="en-US" sz="1500" dirty="0"/>
              <a:t>replies is </a:t>
            </a:r>
            <a:r>
              <a:rPr lang="en-US" sz="1500" dirty="0" smtClean="0"/>
              <a:t>a conventional </a:t>
            </a:r>
            <a:r>
              <a:rPr lang="en-US" sz="1500" dirty="0"/>
              <a:t>pilot or not:</a:t>
            </a:r>
          </a:p>
          <a:p>
            <a:pPr lvl="1"/>
            <a:r>
              <a:rPr lang="en-US" sz="1500" dirty="0"/>
              <a:t>If yes, acknowledges the conventional tag first.</a:t>
            </a:r>
          </a:p>
          <a:p>
            <a:pPr lvl="1"/>
            <a:r>
              <a:rPr lang="en-US" sz="1500" dirty="0"/>
              <a:t>If no, start from the weakest reply to the strongest. </a:t>
            </a:r>
          </a:p>
          <a:p>
            <a:r>
              <a:rPr lang="en-US" sz="1600" dirty="0" smtClean="0"/>
              <a:t>Acknowledgement command:</a:t>
            </a:r>
          </a:p>
          <a:p>
            <a:pPr lvl="1"/>
            <a:r>
              <a:rPr lang="en-US" sz="1600" dirty="0" smtClean="0"/>
              <a:t>The reader transmits ACK command corresponding</a:t>
            </a:r>
          </a:p>
          <a:p>
            <a:pPr marL="180975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to one of the recovered RN16s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5076056" y="2996952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500" dirty="0" smtClean="0"/>
              <a:t>Tag which received a valid ACK command replies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with its EPC and goes to ACK state.</a:t>
            </a:r>
          </a:p>
          <a:p>
            <a:r>
              <a:rPr lang="en-US" sz="1500" dirty="0" smtClean="0"/>
              <a:t>Tags which receive invalid ACK command enter wait state.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5371403" y="3645024"/>
            <a:ext cx="308903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feil nach rechts 4"/>
          <p:cNvSpPr/>
          <p:nvPr/>
        </p:nvSpPr>
        <p:spPr>
          <a:xfrm rot="10800000">
            <a:off x="8542710" y="3522953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3861553" cy="19776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604448" y="323066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1800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7581249" y="3831431"/>
            <a:ext cx="89614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</a:t>
            </a:r>
            <a:r>
              <a:rPr lang="en-US" sz="12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</a:t>
            </a:r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-1) tags</a:t>
            </a:r>
          </a:p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 state</a:t>
            </a:r>
            <a:endParaRPr lang="en-US" sz="12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05564" y="4005064"/>
            <a:ext cx="77797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tag </a:t>
            </a:r>
          </a:p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2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500" dirty="0" smtClean="0"/>
                  <a:t>Reader repeat ACK command </a:t>
                </a:r>
                <a:r>
                  <a:rPr lang="en-US" sz="1500" dirty="0"/>
                  <a:t>until finishing all </a:t>
                </a:r>
                <a:r>
                  <a:rPr lang="en-US" sz="1500" dirty="0" smtClean="0"/>
                  <a:t>the</a:t>
                </a:r>
              </a:p>
              <a:p>
                <a:pPr marL="0" indent="0">
                  <a:buNone/>
                </a:pPr>
                <a:r>
                  <a:rPr lang="en-US" sz="1500" dirty="0"/>
                  <a:t> </a:t>
                </a:r>
                <a:r>
                  <a:rPr lang="en-US" sz="1500" dirty="0" smtClean="0"/>
                  <a:t>   extracted </a:t>
                </a:r>
                <a:r>
                  <a:rPr lang="en-US" sz="1500" dirty="0"/>
                  <a:t>RN16s (pseudo parallel slot</a:t>
                </a:r>
                <a:r>
                  <a:rPr lang="en-US" sz="1500" dirty="0" smtClean="0"/>
                  <a:t>).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pPr lvl="3"/>
                <a:endParaRPr lang="en-US" sz="1400" dirty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Successful single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𝑠𝑎</m:t>
                    </m:r>
                    <m:r>
                      <a:rPr lang="de-DE" sz="1600" i="1">
                        <a:latin typeface="Cambria Math"/>
                      </a:rPr>
                      <m:t>+</m:t>
                    </m:r>
                    <m:r>
                      <a:rPr lang="de-DE" sz="1600" i="1">
                        <a:latin typeface="Cambria Math"/>
                      </a:rPr>
                      <m:t>𝑡𝑠𝑏</m:t>
                    </m:r>
                  </m:oMath>
                </a14:m>
                <a:endParaRPr lang="en-US" sz="1600" baseline="-25000" dirty="0"/>
              </a:p>
              <a:p>
                <a:r>
                  <a:rPr lang="en-US" sz="1600" dirty="0" smtClean="0"/>
                  <a:t>Proposed </a:t>
                </a:r>
                <a:r>
                  <a:rPr lang="en-US" sz="1600" dirty="0"/>
                  <a:t>pseudo parallel slot duration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𝑝𝑝𝑠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𝑠𝑎</m:t>
                    </m:r>
                    <m:r>
                      <a:rPr lang="de-DE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𝑠𝑏</m:t>
                    </m:r>
                  </m:oMath>
                </a14:m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                                                </a:t>
                </a:r>
              </a:p>
            </p:txBody>
          </p:sp>
        </mc:Choice>
        <mc:Fallback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386033" y="4638965"/>
            <a:ext cx="3104656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5358178" y="3645024"/>
            <a:ext cx="3102255" cy="35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5350863" y="5085184"/>
            <a:ext cx="313251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904528" y="4005064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 rot="396810">
            <a:off x="6259145" y="4496108"/>
            <a:ext cx="1152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 rot="21339161">
            <a:off x="6095832" y="488290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65"/>
          <p:cNvSpPr/>
          <p:nvPr/>
        </p:nvSpPr>
        <p:spPr>
          <a:xfrm>
            <a:off x="991832" y="1844824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31"/>
          <p:cNvSpPr/>
          <p:nvPr/>
        </p:nvSpPr>
        <p:spPr>
          <a:xfrm>
            <a:off x="1915202" y="1844824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66"/>
          <p:cNvSpPr/>
          <p:nvPr/>
        </p:nvSpPr>
        <p:spPr>
          <a:xfrm>
            <a:off x="237548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2834100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31"/>
          <p:cNvSpPr/>
          <p:nvPr/>
        </p:nvSpPr>
        <p:spPr>
          <a:xfrm>
            <a:off x="329271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66"/>
          <p:cNvSpPr/>
          <p:nvPr/>
        </p:nvSpPr>
        <p:spPr>
          <a:xfrm>
            <a:off x="3750275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31"/>
          <p:cNvSpPr/>
          <p:nvPr/>
        </p:nvSpPr>
        <p:spPr>
          <a:xfrm>
            <a:off x="1457201" y="1844824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967050" y="2946430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Gerade Verbindung 49"/>
          <p:cNvCxnSpPr/>
          <p:nvPr/>
        </p:nvCxnSpPr>
        <p:spPr>
          <a:xfrm>
            <a:off x="1938587" y="2297993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833469" y="2314402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1785933" y="32797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408344" y="3284984"/>
            <a:ext cx="67864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endParaRPr lang="de-DE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847082" y="3272572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833469" y="3268264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1677494" y="3268264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2540122" y="3268264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3268537" y="3265533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220072" y="1969473"/>
            <a:ext cx="0" cy="9769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5213899" y="3212976"/>
            <a:ext cx="10335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6"/>
          <p:cNvSpPr txBox="1"/>
          <p:nvPr/>
        </p:nvSpPr>
        <p:spPr>
          <a:xfrm>
            <a:off x="4849697" y="342900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sb</a:t>
            </a:r>
            <a:endParaRPr lang="en-CA" sz="1600" b="0" i="1" baseline="-25000" dirty="0" smtClean="0">
              <a:latin typeface="+mn-lt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4860032" y="2154342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sa</a:t>
            </a:r>
            <a:endParaRPr lang="en-CA" sz="1600" b="0" i="1" baseline="-25000" dirty="0" smtClean="0">
              <a:latin typeface="+mn-lt"/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827584" y="4149080"/>
            <a:ext cx="72008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688043" y="4156397"/>
            <a:ext cx="8520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/>
          <p:cNvSpPr txBox="1"/>
          <p:nvPr/>
        </p:nvSpPr>
        <p:spPr>
          <a:xfrm>
            <a:off x="971600" y="378904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sa</a:t>
            </a:r>
            <a:endParaRPr lang="en-CA" sz="1600" b="0" i="1" baseline="-25000" dirty="0" smtClean="0">
              <a:latin typeface="+mn-lt"/>
            </a:endParaRPr>
          </a:p>
        </p:txBody>
      </p:sp>
      <p:cxnSp>
        <p:nvCxnSpPr>
          <p:cNvPr id="72" name="Gerade Verbindung 71"/>
          <p:cNvCxnSpPr/>
          <p:nvPr/>
        </p:nvCxnSpPr>
        <p:spPr>
          <a:xfrm>
            <a:off x="2627784" y="3561926"/>
            <a:ext cx="5040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6"/>
          <p:cNvSpPr txBox="1"/>
          <p:nvPr/>
        </p:nvSpPr>
        <p:spPr>
          <a:xfrm>
            <a:off x="1907704" y="3795896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sb</a:t>
            </a:r>
            <a:endParaRPr lang="en-CA" sz="1600" b="0" i="1" baseline="-25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5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Reading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</a:t>
            </a:r>
            <a:r>
              <a:rPr lang="en-US" dirty="0" smtClean="0"/>
              <a:t>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66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Proposed Reading Efficiency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sz="1600" b="0" i="1" baseline="-25000" smtClean="0">
                        <a:latin typeface="Cambria Math"/>
                        <a:ea typeface="Cambria Math"/>
                      </a:rPr>
                      <m:t>𝑛𝑒𝑤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  <m:r>
                          <a:rPr lang="en-US" sz="1600" i="1">
                            <a:latin typeface="Cambria Math"/>
                          </a:rPr>
                          <m:t>)∙</m:t>
                        </m:r>
                      </m:e>
                    </m:nary>
                    <m:d>
                      <m:dPr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𝑅</m:t>
                            </m:r>
                          </m:sup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baseline="-2500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1600" b="0" i="1" baseline="-25000" smtClean="0">
                                <a:latin typeface="Cambria Math"/>
                              </a:rPr>
                              <m:t>1(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)∙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baseline="-25000" smtClean="0">
                            <a:latin typeface="Cambria Math"/>
                          </a:rPr>
                          <m:t>𝑠𝑜𝑙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is </a:t>
                </a:r>
                <a:r>
                  <a:rPr lang="en-US" sz="1600" dirty="0"/>
                  <a:t>the probability that </a:t>
                </a:r>
                <a:r>
                  <a:rPr lang="en-US" sz="1600" dirty="0" smtClean="0"/>
                  <a:t>exactly </a:t>
                </a:r>
                <a:r>
                  <a:rPr lang="en-US" sz="1600" i="1" dirty="0" smtClean="0">
                    <a:latin typeface="Cambria Math"/>
                  </a:rPr>
                  <a:t>R</a:t>
                </a:r>
                <a:r>
                  <a:rPr lang="en-US" sz="1600" dirty="0" smtClean="0"/>
                  <a:t> tags </a:t>
                </a:r>
                <a:r>
                  <a:rPr lang="en-US" sz="1600" dirty="0"/>
                  <a:t>are </a:t>
                </a:r>
                <a:r>
                  <a:rPr lang="en-US" sz="1600" dirty="0" smtClean="0"/>
                  <a:t>active in </a:t>
                </a:r>
                <a:r>
                  <a:rPr lang="en-US" sz="1600" dirty="0"/>
                  <a:t>one </a:t>
                </a:r>
                <a:r>
                  <a:rPr lang="en-US" sz="1600" dirty="0" smtClean="0"/>
                  <a:t>slot,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M</m:t>
                    </m:r>
                  </m:oMath>
                </a14:m>
                <a:r>
                  <a:rPr lang="en-US" sz="1600" dirty="0" smtClean="0"/>
                  <a:t> is number of orthogonal pilots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M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8)</m:t>
                    </m:r>
                  </m:oMath>
                </a14:m>
                <a:r>
                  <a:rPr lang="en-US" sz="1600" b="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</m:oMath>
                </a14:m>
                <a:r>
                  <a:rPr lang="en-US" sz="1600" b="0" dirty="0" smtClean="0"/>
                  <a:t> presents the number of recovered tags.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 baseline="-25000">
                        <a:latin typeface="Cambria Math"/>
                      </a:rPr>
                      <m:t>𝑆</m:t>
                    </m:r>
                    <m:r>
                      <a:rPr lang="en-US" sz="1600" b="0" i="1" baseline="-25000" smtClean="0">
                        <a:latin typeface="Cambria Math"/>
                      </a:rPr>
                      <m:t>1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0" dirty="0" smtClean="0"/>
                  <a:t> represents the probability that </a:t>
                </a:r>
                <a:r>
                  <a:rPr lang="en-US" sz="1600" b="0" dirty="0" smtClean="0"/>
                  <a:t>each tag has a unique pilot. </a:t>
                </a:r>
                <a:r>
                  <a:rPr lang="en-US" sz="1600" dirty="0"/>
                  <a:t>[J. </a:t>
                </a:r>
                <a:r>
                  <a:rPr lang="en-US" sz="1600" dirty="0" err="1"/>
                  <a:t>Kaitovic</a:t>
                </a:r>
                <a:r>
                  <a:rPr lang="en-US" sz="1600" dirty="0"/>
                  <a:t> 2013]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b="0" dirty="0" smtClean="0"/>
                  <a:t> is the pseudo parallel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𝑠𝑎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𝑠𝑏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600" i="1" baseline="-25000">
                                <a:latin typeface="Cambria Math"/>
                              </a:rPr>
                              <m:t>𝑠𝑜𝑙</m:t>
                            </m:r>
                          </m:den>
                        </m:f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35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14876" y="3643314"/>
          <a:ext cx="428627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436"/>
                <a:gridCol w="2525843"/>
              </a:tblGrid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Number of replied tags R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Probability of unique scenario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Ps1=0.875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Ps1=0.656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Ps1=0.41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Ps1=0.205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Ps1=0.077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Ps1=0.019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Ps1=0.002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08456" y="1052736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</a:t>
            </a:r>
            <a:r>
              <a:rPr lang="en-US" sz="1600" b="0" dirty="0" smtClean="0"/>
              <a:t>reader</a:t>
            </a:r>
            <a:r>
              <a:rPr lang="en-US" sz="1600" b="0" dirty="0"/>
              <a:t>.</a:t>
            </a:r>
          </a:p>
          <a:p>
            <a:pPr lvl="1"/>
            <a:r>
              <a:rPr lang="en-US" sz="1600" b="0" dirty="0"/>
              <a:t>Dense RFID network </a:t>
            </a:r>
            <a:r>
              <a:rPr lang="en-US" sz="1600" b="0" dirty="0" smtClean="0"/>
              <a:t>&gt;3000 passive UHF tags.</a:t>
            </a:r>
          </a:p>
          <a:p>
            <a:pPr lvl="1"/>
            <a:r>
              <a:rPr lang="en-US" sz="1600" b="0" dirty="0" smtClean="0"/>
              <a:t>Working standard EPCglobal C1 G2 with Framed Slotted ALOHA anti-collision protocol.</a:t>
            </a:r>
          </a:p>
          <a:p>
            <a:pPr lvl="1"/>
            <a:r>
              <a:rPr lang="en-US" sz="1600" b="0" dirty="0" smtClean="0"/>
              <a:t>Tags </a:t>
            </a:r>
            <a:r>
              <a:rPr lang="en-US" sz="1600" b="0" dirty="0"/>
              <a:t>should be identified in the </a:t>
            </a:r>
            <a:r>
              <a:rPr lang="en-US" sz="1600" b="0" dirty="0" smtClean="0"/>
              <a:t>minimum possible time.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marL="180975" lvl="1" indent="0">
              <a:buNone/>
            </a:pPr>
            <a:endParaRPr lang="en-US" sz="1600" b="0" dirty="0"/>
          </a:p>
          <a:p>
            <a:pPr algn="just"/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2954936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5292080" y="6006480"/>
            <a:ext cx="196079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latin typeface="Calibri" panose="020F0502020204030204" pitchFamily="34" charset="0"/>
              </a:rPr>
              <a:t>http</a:t>
            </a:r>
            <a:r>
              <a:rPr lang="en-US" sz="900" b="0" dirty="0">
                <a:latin typeface="Calibri" panose="020F0502020204030204" pitchFamily="34" charset="0"/>
              </a:rPr>
              <a:t>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Motivation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3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Reading 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40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Reading Efficiency comparison:</a:t>
            </a:r>
          </a:p>
          <a:p>
            <a:pPr lvl="1"/>
            <a:r>
              <a:rPr lang="en-US" sz="1600" dirty="0" smtClean="0"/>
              <a:t>Fully parallel tags acknowledgment not applicable in practice.</a:t>
            </a:r>
          </a:p>
          <a:p>
            <a:pPr lvl="1"/>
            <a:r>
              <a:rPr lang="en-US" sz="1600" dirty="0" smtClean="0"/>
              <a:t>Single acknowledgment system acknowledges only single tag per slot.  </a:t>
            </a:r>
          </a:p>
          <a:p>
            <a:pPr marL="361950" lvl="2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23230"/>
            <a:ext cx="7272808" cy="34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Average reading time comparison:</a:t>
            </a:r>
          </a:p>
          <a:p>
            <a:pPr lvl="1"/>
            <a:r>
              <a:rPr lang="en-US" sz="1600" dirty="0" smtClean="0"/>
              <a:t>C. </a:t>
            </a:r>
            <a:r>
              <a:rPr lang="en-US" sz="1600" dirty="0" err="1" smtClean="0"/>
              <a:t>Angerer</a:t>
            </a:r>
            <a:r>
              <a:rPr lang="en-US" sz="1600" dirty="0" smtClean="0"/>
              <a:t> [5] recover all the two collided tags.</a:t>
            </a:r>
          </a:p>
          <a:p>
            <a:pPr lvl="1"/>
            <a:r>
              <a:rPr lang="en-US" sz="1600" dirty="0" smtClean="0"/>
              <a:t>J. </a:t>
            </a:r>
            <a:r>
              <a:rPr lang="en-US" sz="1600" dirty="0" err="1" smtClean="0"/>
              <a:t>Kaitovic</a:t>
            </a:r>
            <a:r>
              <a:rPr lang="en-US" sz="1600" dirty="0" smtClean="0"/>
              <a:t>  [6] uses 8 orthogonal preambles but acknowledge only single tag.</a:t>
            </a:r>
          </a:p>
          <a:p>
            <a:pPr lvl="1"/>
            <a:r>
              <a:rPr lang="en-US" sz="1600" dirty="0" smtClean="0"/>
              <a:t>The proposed system uses 8 orthogonal pilots and the pseudo parallel acknowledgment.</a:t>
            </a:r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74934"/>
            <a:ext cx="7071414" cy="3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Communication link measurement:</a:t>
            </a:r>
          </a:p>
          <a:p>
            <a:pPr lvl="1"/>
            <a:r>
              <a:rPr lang="en-CA" sz="1600" dirty="0" smtClean="0"/>
              <a:t>The proposed reader is implemented on </a:t>
            </a:r>
            <a:r>
              <a:rPr lang="en-CA" sz="1600" dirty="0"/>
              <a:t>USRP </a:t>
            </a:r>
            <a:r>
              <a:rPr lang="en-CA" sz="1600" dirty="0" smtClean="0"/>
              <a:t>B210.</a:t>
            </a:r>
          </a:p>
          <a:p>
            <a:pPr marL="180975" lvl="1" indent="0">
              <a:buNone/>
            </a:pPr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" y="2132856"/>
            <a:ext cx="803493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Measurements  Equipment:</a:t>
            </a:r>
          </a:p>
          <a:p>
            <a:pPr lvl="1"/>
            <a:r>
              <a:rPr lang="en-CA" sz="1600" dirty="0" smtClean="0"/>
              <a:t>The proposed tag is implemented on WISP 5.0. </a:t>
            </a:r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844824"/>
            <a:ext cx="8604448" cy="43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Conclusion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/>
              <a:t>new RFID system (Readers and Tgas) compatible with UHF EPCglobal class 1 gen 2 </a:t>
            </a:r>
            <a:r>
              <a:rPr lang="en-US" sz="1600" dirty="0" smtClean="0"/>
              <a:t>standard is proposed.</a:t>
            </a:r>
          </a:p>
          <a:p>
            <a:r>
              <a:rPr lang="en-US" sz="1600" dirty="0" smtClean="0"/>
              <a:t>Compatibility with </a:t>
            </a:r>
            <a:r>
              <a:rPr lang="en-US" sz="1600" dirty="0"/>
              <a:t>the EPCglobal class 1 gen 2 </a:t>
            </a:r>
            <a:r>
              <a:rPr lang="en-US" sz="1600" dirty="0" smtClean="0"/>
              <a:t>standards means:</a:t>
            </a:r>
          </a:p>
          <a:p>
            <a:pPr lvl="1"/>
            <a:r>
              <a:rPr lang="en-US" sz="1600" dirty="0"/>
              <a:t>The proposed tags could be inserted with conventional tags and </a:t>
            </a:r>
            <a:r>
              <a:rPr lang="en-US" sz="1600" dirty="0" smtClean="0"/>
              <a:t>identified </a:t>
            </a:r>
            <a:r>
              <a:rPr lang="en-US" sz="1600" dirty="0"/>
              <a:t>by the conventional readers </a:t>
            </a:r>
            <a:r>
              <a:rPr lang="en-US" sz="1600" dirty="0" smtClean="0"/>
              <a:t>without affecting </a:t>
            </a:r>
            <a:r>
              <a:rPr lang="en-US" sz="1600" dirty="0"/>
              <a:t>the performance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conventional tags can also inserted with the proposed tags and could be </a:t>
            </a:r>
            <a:r>
              <a:rPr lang="en-US" sz="1600" dirty="0" smtClean="0"/>
              <a:t>identified </a:t>
            </a:r>
            <a:r>
              <a:rPr lang="en-US" sz="1600" dirty="0"/>
              <a:t>by the proposed readers </a:t>
            </a:r>
            <a:r>
              <a:rPr lang="en-US" sz="1600" dirty="0" smtClean="0"/>
              <a:t>with an improved </a:t>
            </a:r>
            <a:r>
              <a:rPr lang="en-US" sz="1600" dirty="0"/>
              <a:t>performance.</a:t>
            </a:r>
          </a:p>
          <a:p>
            <a:r>
              <a:rPr lang="en-US" sz="1600" dirty="0"/>
              <a:t>Using the proposed system, the reading </a:t>
            </a:r>
            <a:r>
              <a:rPr lang="en-US" sz="1600" dirty="0" smtClean="0"/>
              <a:t>efficiency is increased </a:t>
            </a:r>
            <a:r>
              <a:rPr lang="en-US" sz="1600" dirty="0"/>
              <a:t>signicantly up </a:t>
            </a:r>
            <a:r>
              <a:rPr lang="en-US" sz="1600" dirty="0" smtClean="0"/>
              <a:t>to 100%.</a:t>
            </a:r>
          </a:p>
          <a:p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3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Motivation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Conventional Framed Slotted ALOHA</a:t>
            </a:r>
          </a:p>
          <a:p>
            <a:pPr lvl="1"/>
            <a:r>
              <a:rPr lang="en-US" sz="1400" dirty="0" smtClean="0"/>
              <a:t>No collision recovery capability</a:t>
            </a:r>
          </a:p>
          <a:p>
            <a:pPr lvl="1"/>
            <a:r>
              <a:rPr lang="en-US" sz="1400" dirty="0">
                <a:ea typeface="MS PGothic" pitchFamily="34" charset="-128"/>
              </a:rPr>
              <a:t>C</a:t>
            </a:r>
            <a:r>
              <a:rPr lang="en-US" sz="1400" baseline="-25000" dirty="0">
                <a:ea typeface="MS PGothic" pitchFamily="34" charset="-128"/>
              </a:rPr>
              <a:t>2</a:t>
            </a:r>
            <a:r>
              <a:rPr lang="en-US" sz="1400" dirty="0">
                <a:ea typeface="MS PGothic" pitchFamily="34" charset="-128"/>
              </a:rPr>
              <a:t> , C</a:t>
            </a:r>
            <a:r>
              <a:rPr lang="en-US" sz="1400" baseline="-25000" dirty="0">
                <a:ea typeface="MS PGothic" pitchFamily="34" charset="-128"/>
              </a:rPr>
              <a:t>3</a:t>
            </a:r>
            <a:r>
              <a:rPr lang="en-US" sz="1400" dirty="0">
                <a:ea typeface="MS PGothic" pitchFamily="34" charset="-128"/>
              </a:rPr>
              <a:t> , and C</a:t>
            </a:r>
            <a:r>
              <a:rPr lang="en-US" sz="1400" baseline="-25000" dirty="0">
                <a:ea typeface="MS PGothic" pitchFamily="34" charset="-128"/>
              </a:rPr>
              <a:t>4</a:t>
            </a:r>
            <a:r>
              <a:rPr lang="en-US" sz="1400" dirty="0">
                <a:ea typeface="MS PGothic" pitchFamily="34" charset="-128"/>
              </a:rPr>
              <a:t> are 2, 3, and 4 tags collided </a:t>
            </a:r>
            <a:r>
              <a:rPr lang="en-US" sz="1400" dirty="0" smtClean="0">
                <a:ea typeface="MS PGothic" pitchFamily="34" charset="-128"/>
              </a:rPr>
              <a:t>slots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Improved </a:t>
            </a:r>
            <a:r>
              <a:rPr lang="en-US" sz="1600" dirty="0"/>
              <a:t>Framed Slotted </a:t>
            </a:r>
            <a:r>
              <a:rPr lang="en-US" sz="1600" dirty="0" smtClean="0"/>
              <a:t>ALOHA with Collision Recovery</a:t>
            </a:r>
          </a:p>
          <a:p>
            <a:pPr lvl="1"/>
            <a:r>
              <a:rPr lang="en-US" sz="1400" dirty="0"/>
              <a:t>Convert part of the collided slots into successful </a:t>
            </a:r>
            <a:r>
              <a:rPr lang="en-US" sz="1400" dirty="0" smtClean="0"/>
              <a:t>slots</a:t>
            </a:r>
          </a:p>
          <a:p>
            <a:pPr lvl="1"/>
            <a:r>
              <a:rPr lang="en-US" sz="1400" dirty="0" smtClean="0"/>
              <a:t>Acknowledge only one tag per collided slot (</a:t>
            </a:r>
            <a:r>
              <a:rPr lang="en-US" sz="1400" dirty="0" err="1" smtClean="0"/>
              <a:t>EPCgloabal</a:t>
            </a:r>
            <a:r>
              <a:rPr lang="en-US" sz="1400" dirty="0" smtClean="0"/>
              <a:t> C1G2).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28184" y="1268760"/>
            <a:ext cx="2520280" cy="360040"/>
            <a:chOff x="5004048" y="1484784"/>
            <a:chExt cx="2520280" cy="360040"/>
          </a:xfrm>
        </p:grpSpPr>
        <p:sp>
          <p:nvSpPr>
            <p:cNvPr id="5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28184" y="3501008"/>
            <a:ext cx="2520280" cy="360040"/>
            <a:chOff x="5004048" y="1484784"/>
            <a:chExt cx="2520280" cy="360040"/>
          </a:xfrm>
        </p:grpSpPr>
        <p:sp>
          <p:nvSpPr>
            <p:cNvPr id="45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6228184" y="2704352"/>
            <a:ext cx="2520280" cy="360040"/>
            <a:chOff x="5004048" y="1484784"/>
            <a:chExt cx="2520280" cy="360040"/>
          </a:xfrm>
        </p:grpSpPr>
        <p:sp>
          <p:nvSpPr>
            <p:cNvPr id="59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Down Arrow 1"/>
          <p:cNvSpPr/>
          <p:nvPr/>
        </p:nvSpPr>
        <p:spPr>
          <a:xfrm>
            <a:off x="6696143" y="314818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own Arrow 1"/>
          <p:cNvSpPr/>
          <p:nvPr/>
        </p:nvSpPr>
        <p:spPr>
          <a:xfrm>
            <a:off x="7804381" y="312968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7" y="5387851"/>
            <a:ext cx="300320" cy="469556"/>
          </a:xfrm>
          <a:prstGeom prst="rect">
            <a:avLst/>
          </a:prstGeom>
        </p:spPr>
      </p:pic>
      <p:sp>
        <p:nvSpPr>
          <p:cNvPr id="68" name="Textfeld 9"/>
          <p:cNvSpPr txBox="1"/>
          <p:nvPr/>
        </p:nvSpPr>
        <p:spPr>
          <a:xfrm>
            <a:off x="725745" y="5502602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  <a:endParaRPr lang="en-US" sz="1600" b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Down Arrow 1"/>
          <p:cNvSpPr/>
          <p:nvPr/>
        </p:nvSpPr>
        <p:spPr>
          <a:xfrm>
            <a:off x="8524461" y="314096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feld 1"/>
          <p:cNvSpPr txBox="1"/>
          <p:nvPr/>
        </p:nvSpPr>
        <p:spPr>
          <a:xfrm>
            <a:off x="7308304" y="4725144"/>
            <a:ext cx="1586973" cy="92948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Successful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Collided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1600" dirty="0">
                <a:latin typeface="Calibri" pitchFamily="34" charset="0"/>
                <a:ea typeface="MS PGothic" pitchFamily="34" charset="-128"/>
              </a:rPr>
              <a:t>E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Empty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slot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837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Proposed Reading 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</a:t>
            </a:r>
            <a:r>
              <a:rPr lang="en-US" dirty="0" smtClean="0"/>
              <a:t>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5474731" y="5153346"/>
            <a:ext cx="480535" cy="4355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730397" y="5589240"/>
            <a:ext cx="178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61" name="Bogen 60"/>
          <p:cNvSpPr/>
          <p:nvPr/>
        </p:nvSpPr>
        <p:spPr>
          <a:xfrm rot="3128449">
            <a:off x="4678421" y="3077352"/>
            <a:ext cx="897441" cy="90329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61"/>
          <p:cNvSpPr/>
          <p:nvPr/>
        </p:nvSpPr>
        <p:spPr>
          <a:xfrm rot="2911622">
            <a:off x="4580235" y="2834408"/>
            <a:ext cx="1329659" cy="136179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62"/>
          <p:cNvSpPr/>
          <p:nvPr/>
        </p:nvSpPr>
        <p:spPr>
          <a:xfrm rot="2870662">
            <a:off x="4481898" y="2570650"/>
            <a:ext cx="1722740" cy="176835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63"/>
          <p:cNvSpPr/>
          <p:nvPr/>
        </p:nvSpPr>
        <p:spPr>
          <a:xfrm rot="2699164">
            <a:off x="4571997" y="2343034"/>
            <a:ext cx="2102414" cy="211129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ogen 64"/>
          <p:cNvSpPr/>
          <p:nvPr/>
        </p:nvSpPr>
        <p:spPr>
          <a:xfrm rot="2934997">
            <a:off x="4751810" y="2045301"/>
            <a:ext cx="2516589" cy="2496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ogen 65"/>
          <p:cNvSpPr/>
          <p:nvPr/>
        </p:nvSpPr>
        <p:spPr>
          <a:xfrm rot="2809296">
            <a:off x="4822781" y="1556529"/>
            <a:ext cx="3105858" cy="30164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5724128" y="2647945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Answer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8" name="Grafik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answer</a:t>
            </a: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answer</a:t>
            </a:r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" y="4865074"/>
            <a:ext cx="5760640" cy="1016283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82716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Recovery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sp>
        <p:nvSpPr>
          <p:cNvPr id="70" name="Textfeld 69"/>
          <p:cNvSpPr txBox="1"/>
          <p:nvPr/>
        </p:nvSpPr>
        <p:spPr>
          <a:xfrm>
            <a:off x="1852479" y="44345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371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1494</Words>
  <Application>Microsoft Office PowerPoint</Application>
  <PresentationFormat>Bildschirmpräsentation (4:3)</PresentationFormat>
  <Paragraphs>610</Paragraphs>
  <Slides>26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LIKE Vorlage</vt:lpstr>
      <vt:lpstr>Benutzerdefiniertes Design</vt:lpstr>
      <vt:lpstr>PowerPoint-Präsentation</vt:lpstr>
      <vt:lpstr>Motivation</vt:lpstr>
      <vt:lpstr>Motivation</vt:lpstr>
      <vt:lpstr>Agenda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Agenda</vt:lpstr>
      <vt:lpstr>Proposed Reading Process</vt:lpstr>
      <vt:lpstr>Proposed Reading Process</vt:lpstr>
      <vt:lpstr>Proposed Reading Process</vt:lpstr>
      <vt:lpstr>Proposed Reading Process</vt:lpstr>
      <vt:lpstr>Proposed Reading Process</vt:lpstr>
      <vt:lpstr>Agenda</vt:lpstr>
      <vt:lpstr>Performance Analysis</vt:lpstr>
      <vt:lpstr>Agenda</vt:lpstr>
      <vt:lpstr>Simulation Results</vt:lpstr>
      <vt:lpstr>Simulation Results</vt:lpstr>
      <vt:lpstr>Measurements</vt:lpstr>
      <vt:lpstr>Measurements</vt:lpstr>
      <vt:lpstr>Conclusion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1190</cp:revision>
  <cp:lastPrinted>2014-09-18T10:48:48Z</cp:lastPrinted>
  <dcterms:created xsi:type="dcterms:W3CDTF">2013-08-29T10:54:12Z</dcterms:created>
  <dcterms:modified xsi:type="dcterms:W3CDTF">2015-09-09T17:11:18Z</dcterms:modified>
</cp:coreProperties>
</file>