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4"/>
  </p:notesMasterIdLst>
  <p:handoutMasterIdLst>
    <p:handoutMasterId r:id="rId35"/>
  </p:handoutMasterIdLst>
  <p:sldIdLst>
    <p:sldId id="262" r:id="rId2"/>
    <p:sldId id="381" r:id="rId3"/>
    <p:sldId id="359" r:id="rId4"/>
    <p:sldId id="363" r:id="rId5"/>
    <p:sldId id="263" r:id="rId6"/>
    <p:sldId id="366" r:id="rId7"/>
    <p:sldId id="367" r:id="rId8"/>
    <p:sldId id="368" r:id="rId9"/>
    <p:sldId id="346" r:id="rId10"/>
    <p:sldId id="369" r:id="rId11"/>
    <p:sldId id="370" r:id="rId12"/>
    <p:sldId id="373" r:id="rId13"/>
    <p:sldId id="371" r:id="rId14"/>
    <p:sldId id="374" r:id="rId15"/>
    <p:sldId id="372" r:id="rId16"/>
    <p:sldId id="375" r:id="rId17"/>
    <p:sldId id="376" r:id="rId18"/>
    <p:sldId id="389" r:id="rId19"/>
    <p:sldId id="384" r:id="rId20"/>
    <p:sldId id="380" r:id="rId21"/>
    <p:sldId id="379" r:id="rId22"/>
    <p:sldId id="378" r:id="rId23"/>
    <p:sldId id="382" r:id="rId24"/>
    <p:sldId id="383" r:id="rId25"/>
    <p:sldId id="385" r:id="rId26"/>
    <p:sldId id="386" r:id="rId27"/>
    <p:sldId id="388" r:id="rId28"/>
    <p:sldId id="361" r:id="rId29"/>
    <p:sldId id="364" r:id="rId30"/>
    <p:sldId id="365" r:id="rId31"/>
    <p:sldId id="387" r:id="rId32"/>
    <p:sldId id="265" r:id="rId33"/>
  </p:sldIdLst>
  <p:sldSz cx="9144000" cy="6858000" type="screen4x3"/>
  <p:notesSz cx="6794500" cy="9982200"/>
  <p:custDataLst>
    <p:tags r:id="rId3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B910AE6C-878A-4190-942C-A2EBBA66AB2F}">
          <p14:sldIdLst>
            <p14:sldId id="262"/>
            <p14:sldId id="381"/>
          </p14:sldIdLst>
        </p14:section>
        <p14:section name="Abschnitt ohne Titel" id="{D0405153-E3AB-4F3D-8B0C-3FD770E3FD30}">
          <p14:sldIdLst>
            <p14:sldId id="359"/>
            <p14:sldId id="363"/>
            <p14:sldId id="263"/>
            <p14:sldId id="366"/>
            <p14:sldId id="367"/>
            <p14:sldId id="368"/>
            <p14:sldId id="346"/>
            <p14:sldId id="369"/>
            <p14:sldId id="370"/>
            <p14:sldId id="373"/>
            <p14:sldId id="371"/>
            <p14:sldId id="374"/>
            <p14:sldId id="372"/>
            <p14:sldId id="375"/>
            <p14:sldId id="376"/>
            <p14:sldId id="389"/>
            <p14:sldId id="384"/>
            <p14:sldId id="380"/>
            <p14:sldId id="379"/>
            <p14:sldId id="378"/>
            <p14:sldId id="382"/>
            <p14:sldId id="383"/>
            <p14:sldId id="385"/>
            <p14:sldId id="386"/>
            <p14:sldId id="388"/>
            <p14:sldId id="361"/>
            <p14:sldId id="364"/>
            <p14:sldId id="365"/>
            <p14:sldId id="38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00"/>
    <a:srgbClr val="000364"/>
    <a:srgbClr val="001E64"/>
    <a:srgbClr val="003172"/>
    <a:srgbClr val="404040"/>
    <a:srgbClr val="007850"/>
    <a:srgbClr val="F4F0E7"/>
    <a:srgbClr val="140096"/>
    <a:srgbClr val="FCFBF7"/>
    <a:srgbClr val="FF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7" autoAdjust="0"/>
    <p:restoredTop sz="88295" autoAdjust="0"/>
  </p:normalViewPr>
  <p:slideViewPr>
    <p:cSldViewPr>
      <p:cViewPr>
        <p:scale>
          <a:sx n="125" d="100"/>
          <a:sy n="125" d="100"/>
        </p:scale>
        <p:origin x="-7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5322" y="-108"/>
      </p:cViewPr>
      <p:guideLst>
        <p:guide orient="horz" pos="3143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9.w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9669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80936"/>
            <a:ext cx="2944283" cy="499668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80936"/>
            <a:ext cx="2944283" cy="499668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918182-8F1A-4E9C-BDF9-078772B5DFF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0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9669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9669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B7B46A-D0D3-4FB5-BBA2-9B303C7A91A5}" type="datetimeFigureOut">
              <a:rPr lang="de-DE"/>
              <a:pPr>
                <a:defRPr/>
              </a:pPr>
              <a:t>10.03.2015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87925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41267"/>
            <a:ext cx="5435600" cy="4492229"/>
          </a:xfrm>
          <a:prstGeom prst="rect">
            <a:avLst/>
          </a:prstGeom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80936"/>
            <a:ext cx="2944283" cy="499668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80936"/>
            <a:ext cx="2944283" cy="499668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8F6692-3016-4A47-B541-B301CDE4E36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3255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60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" b="-7413"/>
          <a:stretch/>
        </p:blipFill>
        <p:spPr bwMode="auto">
          <a:xfrm>
            <a:off x="0" y="0"/>
            <a:ext cx="9144000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49110"/>
            <a:ext cx="1957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641500"/>
            <a:ext cx="8640960" cy="981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29838"/>
            <a:ext cx="8064896" cy="1656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Zusatzinformationen</a:t>
            </a:r>
          </a:p>
        </p:txBody>
      </p:sp>
      <p:pic>
        <p:nvPicPr>
          <p:cNvPr id="1026" name="Picture 2" descr="\\131.188.69.136\wiss_marketing\oeffentlich\Logo\TechFak\FAU_tech_cmyk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82" y="5773068"/>
            <a:ext cx="269976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8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914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956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494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196975"/>
            <a:ext cx="7200800" cy="3600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8340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8568000" cy="525600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27302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743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4782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3025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35596" y="980729"/>
            <a:ext cx="7272808" cy="381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66377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,- Danke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4" b="51560"/>
          <a:stretch/>
        </p:blipFill>
        <p:spPr bwMode="auto">
          <a:xfrm>
            <a:off x="0" y="0"/>
            <a:ext cx="9144000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844813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51520" y="764704"/>
            <a:ext cx="864096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8000" y="2276872"/>
            <a:ext cx="8568000" cy="3916680"/>
          </a:xfrm>
          <a:prstGeom prst="rect">
            <a:avLst/>
          </a:prstGeom>
        </p:spPr>
        <p:txBody>
          <a:bodyPr/>
          <a:lstStyle>
            <a:lvl1pPr marL="180975" indent="-180975" defTabSz="180000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361950" indent="-180975" defTabSz="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542925" indent="-180975" defTabSz="1800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714375" indent="-171450" defTabSz="180000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18410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548000"/>
            <a:ext cx="8568000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195736" y="6491745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Hamed </a:t>
            </a:r>
            <a:r>
              <a:rPr lang="de-DE" b="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Kenawy</a:t>
            </a:r>
            <a:r>
              <a:rPr lang="de-DE" b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Doktorandenforum 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25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smtClean="0">
                <a:solidFill>
                  <a:schemeClr val="bg1">
                    <a:lumMod val="50000"/>
                  </a:schemeClr>
                </a:solidFill>
              </a:rPr>
              <a:t>Hamed Kenawy,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nner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smtClean="0">
                <a:solidFill>
                  <a:schemeClr val="bg1">
                    <a:lumMod val="50000"/>
                  </a:schemeClr>
                </a:solidFill>
              </a:rPr>
              <a:t>Hamed Kenawy,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12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8000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smtClean="0">
                <a:solidFill>
                  <a:schemeClr val="bg1">
                    <a:lumMod val="50000"/>
                  </a:schemeClr>
                </a:solidFill>
              </a:rPr>
              <a:t>Hamed Kenawy,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556792"/>
            <a:ext cx="7200800" cy="345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5157192"/>
            <a:ext cx="8568000" cy="10256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smtClean="0">
                <a:solidFill>
                  <a:schemeClr val="bg1">
                    <a:lumMod val="50000"/>
                  </a:schemeClr>
                </a:solidFill>
              </a:rPr>
              <a:t>Hamed Kenawy,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7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32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196752"/>
            <a:ext cx="8568000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94694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7"/>
          <p:cNvSpPr>
            <a:spLocks noChangeShapeType="1"/>
          </p:cNvSpPr>
          <p:nvPr/>
        </p:nvSpPr>
        <p:spPr bwMode="auto">
          <a:xfrm>
            <a:off x="288000" y="620688"/>
            <a:ext cx="8568000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460664" y="6422814"/>
            <a:ext cx="482054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r"/>
            <a:fld id="{0E6916FC-15F8-4DD4-BF41-D4EF50954828}" type="slidenum">
              <a:rPr lang="de-DE" sz="1200" b="0" smtClean="0">
                <a:solidFill>
                  <a:srgbClr val="003172"/>
                </a:solidFill>
                <a:latin typeface="Arial" pitchFamily="34" charset="0"/>
                <a:cs typeface="Arial" pitchFamily="34" charset="0"/>
              </a:rPr>
              <a:pPr algn="r"/>
              <a:t>‹Nr.›</a:t>
            </a:fld>
            <a:endParaRPr lang="de-DE" sz="1200" b="0" dirty="0">
              <a:solidFill>
                <a:srgbClr val="00317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15" descr="logtxt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6229350"/>
            <a:ext cx="163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1547664" y="6270625"/>
            <a:ext cx="7305675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2051720" y="6421532"/>
            <a:ext cx="626469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>
              <a:defRPr sz="1200" b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smtClean="0"/>
              <a:t>Hamed Kenawy| Doktorandenforum</a:t>
            </a:r>
            <a:r>
              <a:rPr lang="de-DE" baseline="0" dirty="0" smtClean="0"/>
              <a:t> | </a:t>
            </a:r>
            <a:r>
              <a:rPr lang="de-DE" baseline="0" dirty="0" smtClean="0"/>
              <a:t>20.03.2015</a:t>
            </a:r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20" r:id="rId3"/>
    <p:sldLayoutId id="2147483725" r:id="rId4"/>
    <p:sldLayoutId id="2147483721" r:id="rId5"/>
    <p:sldLayoutId id="2147483724" r:id="rId6"/>
    <p:sldLayoutId id="2147483722" r:id="rId7"/>
    <p:sldLayoutId id="2147483723" r:id="rId8"/>
    <p:sldLayoutId id="2147483701" r:id="rId9"/>
    <p:sldLayoutId id="2147483704" r:id="rId10"/>
    <p:sldLayoutId id="2147483703" r:id="rId11"/>
    <p:sldLayoutId id="2147483709" r:id="rId12"/>
    <p:sldLayoutId id="2147483710" r:id="rId13"/>
    <p:sldLayoutId id="2147483711" r:id="rId14"/>
    <p:sldLayoutId id="2147483716" r:id="rId15"/>
    <p:sldLayoutId id="2147483713" r:id="rId16"/>
    <p:sldLayoutId id="2147483714" r:id="rId17"/>
    <p:sldLayoutId id="2147483715" r:id="rId1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»"/>
        <a:defRPr lang="en-US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8.emf"/><Relationship Id="rId18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0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1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8.e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16.bin"/><Relationship Id="rId7" Type="http://schemas.openxmlformats.org/officeDocument/2006/relationships/image" Target="../media/image13.emf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21.e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22.png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emf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800" dirty="0" smtClean="0">
                <a:latin typeface="Calibri" pitchFamily="34" charset="0"/>
              </a:rPr>
              <a:t>Tag </a:t>
            </a:r>
            <a:r>
              <a:rPr lang="en-US" sz="2800" dirty="0">
                <a:latin typeface="Calibri" pitchFamily="34" charset="0"/>
              </a:rPr>
              <a:t>collision recovery technique without channel estimation for RFID systems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39552" y="3140968"/>
            <a:ext cx="8064896" cy="1656184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Hamed Kenawy</a:t>
            </a:r>
          </a:p>
          <a:p>
            <a:r>
              <a:rPr lang="de-DE" dirty="0" smtClean="0">
                <a:latin typeface="Calibri" panose="020F0502020204030204" pitchFamily="34" charset="0"/>
              </a:rPr>
              <a:t>Doktorandenforum, 20.03.2015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/>
              <a:t>Technique for Collision Recovery</a:t>
            </a: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4800"/>
            <a:ext cx="8358217" cy="11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The differential decoding is used to decode the strongest tag by utilizing the transition in the middle of symbol.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Assume 2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ynchronized Collided tags:</a:t>
            </a:r>
          </a:p>
          <a:p>
            <a:pPr eaLnBrk="0" hangingPunct="0">
              <a:spcBef>
                <a:spcPct val="20000"/>
              </a:spcBef>
            </a:pPr>
            <a:endParaRPr lang="en-US" sz="1600" b="0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sz="1400" b="0" dirty="0" smtClean="0">
              <a:latin typeface="Calibri" pitchFamily="34" charset="0"/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Tag 1                                                                         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b="1" dirty="0" smtClean="0">
                <a:latin typeface="Calibri" pitchFamily="34" charset="0"/>
                <a:ea typeface="MS PGothic" pitchFamily="34" charset="-128"/>
              </a:rPr>
              <a:t>                                                   </a:t>
            </a:r>
          </a:p>
          <a:p>
            <a:pPr eaLnBrk="0" hangingPunct="0">
              <a:spcBef>
                <a:spcPct val="20000"/>
              </a:spcBef>
            </a:pPr>
            <a:endParaRPr lang="en-US" sz="2400" b="1" dirty="0" smtClean="0">
              <a:latin typeface="Calibri" pitchFamily="34" charset="0"/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Tag 2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The technique can be used to separate 3 or 4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      collided tags. But the strongest tag should be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      stronger than the summation of the other tags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75373"/>
              </p:ext>
            </p:extLst>
          </p:nvPr>
        </p:nvGraphicFramePr>
        <p:xfrm>
          <a:off x="971600" y="2374568"/>
          <a:ext cx="2304256" cy="2103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77" name="Visio" r:id="rId4" imgW="3882621" imgH="3423596" progId="Visio.Drawing.11">
                  <p:embed/>
                </p:oleObj>
              </mc:Choice>
              <mc:Fallback>
                <p:oleObj name="Visio" r:id="rId4" imgW="3882621" imgH="342359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374568"/>
                        <a:ext cx="2304256" cy="2103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llipse 2"/>
          <p:cNvSpPr/>
          <p:nvPr/>
        </p:nvSpPr>
        <p:spPr>
          <a:xfrm>
            <a:off x="4556825" y="3347955"/>
            <a:ext cx="288032" cy="314917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>
            <a:stCxn id="3" idx="0"/>
            <a:endCxn id="3" idx="4"/>
          </p:cNvCxnSpPr>
          <p:nvPr/>
        </p:nvCxnSpPr>
        <p:spPr>
          <a:xfrm>
            <a:off x="4700841" y="3347955"/>
            <a:ext cx="0" cy="314917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3" idx="2"/>
            <a:endCxn id="3" idx="6"/>
          </p:cNvCxnSpPr>
          <p:nvPr/>
        </p:nvCxnSpPr>
        <p:spPr>
          <a:xfrm>
            <a:off x="4556825" y="3505414"/>
            <a:ext cx="288032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203848" y="3014800"/>
            <a:ext cx="1408154" cy="4016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275856" y="3616753"/>
            <a:ext cx="1336146" cy="4781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960000">
            <a:off x="3626749" y="2986603"/>
            <a:ext cx="101312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400" b="0" dirty="0">
                <a:latin typeface="Calibri" pitchFamily="34" charset="0"/>
                <a:ea typeface="MS PGothic" pitchFamily="34" charset="-128"/>
              </a:rPr>
              <a:t>H</a:t>
            </a:r>
            <a:r>
              <a:rPr lang="de-DE" sz="1400" b="0" baseline="-25000" dirty="0">
                <a:latin typeface="Calibri" pitchFamily="34" charset="0"/>
                <a:ea typeface="MS PGothic" pitchFamily="34" charset="-128"/>
              </a:rPr>
              <a:t>1</a:t>
            </a:r>
            <a:r>
              <a:rPr lang="de-DE" sz="1400" b="0" dirty="0">
                <a:latin typeface="Calibri" pitchFamily="34" charset="0"/>
                <a:ea typeface="MS PGothic" pitchFamily="34" charset="-128"/>
              </a:rPr>
              <a:t>=2   </a:t>
            </a:r>
            <a:endParaRPr lang="en-US" sz="1400" b="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9" name="Textfeld 18"/>
          <p:cNvSpPr txBox="1"/>
          <p:nvPr/>
        </p:nvSpPr>
        <p:spPr>
          <a:xfrm rot="20340000">
            <a:off x="3529068" y="3846131"/>
            <a:ext cx="67502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400" b="0" dirty="0">
                <a:latin typeface="Calibri" pitchFamily="34" charset="0"/>
                <a:ea typeface="MS PGothic" pitchFamily="34" charset="-128"/>
              </a:rPr>
              <a:t>H</a:t>
            </a:r>
            <a:r>
              <a:rPr lang="de-DE" sz="1400" b="0" baseline="-25000" dirty="0">
                <a:latin typeface="Calibri" pitchFamily="34" charset="0"/>
                <a:ea typeface="MS PGothic" pitchFamily="34" charset="-128"/>
              </a:rPr>
              <a:t>2</a:t>
            </a:r>
            <a:r>
              <a:rPr lang="de-DE" sz="1400" b="0" dirty="0">
                <a:latin typeface="Calibri" pitchFamily="34" charset="0"/>
                <a:ea typeface="MS PGothic" pitchFamily="34" charset="-128"/>
              </a:rPr>
              <a:t>=1</a:t>
            </a:r>
            <a:r>
              <a:rPr lang="de-DE" sz="1800" b="0" baseline="-25000" dirty="0" smtClean="0">
                <a:latin typeface="Calibri" pitchFamily="34" charset="0"/>
              </a:rPr>
              <a:t>   </a:t>
            </a:r>
            <a:endParaRPr lang="en-US" sz="1800" b="0" baseline="-25000" dirty="0" smtClean="0">
              <a:latin typeface="Calibri" pitchFamily="34" charset="0"/>
            </a:endParaRPr>
          </a:p>
        </p:txBody>
      </p:sp>
      <p:cxnSp>
        <p:nvCxnSpPr>
          <p:cNvPr id="20" name="Gerade Verbindung mit Pfeil 19"/>
          <p:cNvCxnSpPr>
            <a:stCxn id="3" idx="6"/>
          </p:cNvCxnSpPr>
          <p:nvPr/>
        </p:nvCxnSpPr>
        <p:spPr>
          <a:xfrm>
            <a:off x="4844857" y="350541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399285"/>
              </p:ext>
            </p:extLst>
          </p:nvPr>
        </p:nvGraphicFramePr>
        <p:xfrm>
          <a:off x="5432506" y="2420888"/>
          <a:ext cx="3459974" cy="111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78" name="Visio" r:id="rId6" imgW="4170582" imgH="1308640" progId="Visio.Drawing.11">
                  <p:embed/>
                </p:oleObj>
              </mc:Choice>
              <mc:Fallback>
                <p:oleObj name="Visio" r:id="rId6" imgW="4170582" imgH="13086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2506" y="2420888"/>
                        <a:ext cx="3459974" cy="1110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977489"/>
              </p:ext>
            </p:extLst>
          </p:nvPr>
        </p:nvGraphicFramePr>
        <p:xfrm>
          <a:off x="6156176" y="2748345"/>
          <a:ext cx="2736304" cy="1407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79" name="Visio" r:id="rId8" imgW="3294001" imgH="1225955" progId="Visio.Drawing.11">
                  <p:embed/>
                </p:oleObj>
              </mc:Choice>
              <mc:Fallback>
                <p:oleObj name="Visio" r:id="rId8" imgW="3294001" imgH="1225955" progId="Visio.Drawing.11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56176" y="2748345"/>
                        <a:ext cx="2736304" cy="1407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046868"/>
              </p:ext>
            </p:extLst>
          </p:nvPr>
        </p:nvGraphicFramePr>
        <p:xfrm>
          <a:off x="6156176" y="3449201"/>
          <a:ext cx="2720534" cy="1036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80" name="Visio" r:id="rId10" imgW="3179735" imgH="1211634" progId="Visio.Drawing.11">
                  <p:embed/>
                </p:oleObj>
              </mc:Choice>
              <mc:Fallback>
                <p:oleObj name="Visio" r:id="rId10" imgW="3179735" imgH="12116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6176" y="3449201"/>
                        <a:ext cx="2720534" cy="1036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324837"/>
              </p:ext>
            </p:extLst>
          </p:nvPr>
        </p:nvGraphicFramePr>
        <p:xfrm>
          <a:off x="5616417" y="4850919"/>
          <a:ext cx="3024336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81" name="Visio" r:id="rId12" imgW="3168389" imgH="337226" progId="Visio.Drawing.11">
                  <p:embed/>
                </p:oleObj>
              </mc:Choice>
              <mc:Fallback>
                <p:oleObj name="Visio" r:id="rId12" imgW="3168389" imgH="3372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16417" y="4850919"/>
                        <a:ext cx="3024336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lipse 22"/>
          <p:cNvSpPr/>
          <p:nvPr/>
        </p:nvSpPr>
        <p:spPr>
          <a:xfrm>
            <a:off x="5508104" y="4778911"/>
            <a:ext cx="129614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336497" y="4778911"/>
            <a:ext cx="136815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7344609" y="4778911"/>
            <a:ext cx="136815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5377510" y="4437112"/>
            <a:ext cx="2880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677067" y="4130839"/>
            <a:ext cx="126308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latin typeface="Calibri" pitchFamily="34" charset="0"/>
              </a:rPr>
              <a:t>Initial </a:t>
            </a:r>
            <a:r>
              <a:rPr lang="de-DE" sz="1600" b="0" dirty="0" err="1" smtClean="0">
                <a:latin typeface="Calibri" pitchFamily="34" charset="0"/>
              </a:rPr>
              <a:t>bit</a:t>
            </a:r>
            <a:endParaRPr lang="en-US" sz="1600" b="0" dirty="0" smtClean="0">
              <a:latin typeface="Calibri" pitchFamily="34" charset="0"/>
            </a:endParaRPr>
          </a:p>
        </p:txBody>
      </p:sp>
      <p:sp>
        <p:nvSpPr>
          <p:cNvPr id="28" name="Pfeil nach unten 27"/>
          <p:cNvSpPr/>
          <p:nvPr/>
        </p:nvSpPr>
        <p:spPr>
          <a:xfrm>
            <a:off x="8069277" y="5225016"/>
            <a:ext cx="45719" cy="682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 rot="16200000">
            <a:off x="7533863" y="5381580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800" b="0" dirty="0" smtClean="0"/>
              <a:t>XOR</a:t>
            </a:r>
            <a:endParaRPr lang="en-US" sz="1800" b="0" dirty="0" smtClean="0"/>
          </a:p>
        </p:txBody>
      </p:sp>
      <p:sp>
        <p:nvSpPr>
          <p:cNvPr id="30" name="Pfeil nach unten 29"/>
          <p:cNvSpPr/>
          <p:nvPr/>
        </p:nvSpPr>
        <p:spPr>
          <a:xfrm>
            <a:off x="7011281" y="5225015"/>
            <a:ext cx="45719" cy="682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 rot="16200000">
            <a:off x="6475867" y="5381579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800" b="0" dirty="0" smtClean="0"/>
              <a:t>XOR</a:t>
            </a:r>
            <a:endParaRPr lang="en-US" sz="1800" b="0" dirty="0" smtClean="0"/>
          </a:p>
        </p:txBody>
      </p:sp>
      <p:sp>
        <p:nvSpPr>
          <p:cNvPr id="32" name="Pfeil nach unten 31"/>
          <p:cNvSpPr/>
          <p:nvPr/>
        </p:nvSpPr>
        <p:spPr>
          <a:xfrm>
            <a:off x="6156176" y="5229770"/>
            <a:ext cx="45719" cy="682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 rot="16200000">
            <a:off x="5620762" y="5386334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800" b="0" dirty="0" smtClean="0"/>
              <a:t>XOR</a:t>
            </a:r>
            <a:endParaRPr lang="en-US" sz="1800" b="0" dirty="0" smtClean="0"/>
          </a:p>
        </p:txBody>
      </p:sp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890797"/>
              </p:ext>
            </p:extLst>
          </p:nvPr>
        </p:nvGraphicFramePr>
        <p:xfrm>
          <a:off x="6985000" y="5877272"/>
          <a:ext cx="1444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82" name="Visio" r:id="rId14" imgW="144521" imgH="337226" progId="Visio.Drawing.11">
                  <p:embed/>
                </p:oleObj>
              </mc:Choice>
              <mc:Fallback>
                <p:oleObj name="Visio" r:id="rId14" imgW="144521" imgH="3372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85000" y="5877272"/>
                        <a:ext cx="144463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k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540068"/>
              </p:ext>
            </p:extLst>
          </p:nvPr>
        </p:nvGraphicFramePr>
        <p:xfrm>
          <a:off x="8042764" y="5877272"/>
          <a:ext cx="1444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83" name="Visio" r:id="rId16" imgW="144521" imgH="337226" progId="Visio.Drawing.11">
                  <p:embed/>
                </p:oleObj>
              </mc:Choice>
              <mc:Fallback>
                <p:oleObj name="Visio" r:id="rId16" imgW="144521" imgH="3372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42764" y="5877272"/>
                        <a:ext cx="144463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k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429731"/>
              </p:ext>
            </p:extLst>
          </p:nvPr>
        </p:nvGraphicFramePr>
        <p:xfrm>
          <a:off x="6155729" y="5877272"/>
          <a:ext cx="1444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84" name="Visio" r:id="rId18" imgW="144521" imgH="337226" progId="Visio.Drawing.11">
                  <p:embed/>
                </p:oleObj>
              </mc:Choice>
              <mc:Fallback>
                <p:oleObj name="Visio" r:id="rId18" imgW="144521" imgH="3372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55729" y="5877272"/>
                        <a:ext cx="144463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Ellipse 35"/>
          <p:cNvSpPr/>
          <p:nvPr/>
        </p:nvSpPr>
        <p:spPr>
          <a:xfrm>
            <a:off x="6084168" y="5835466"/>
            <a:ext cx="2160240" cy="40184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1017247" y="2276872"/>
            <a:ext cx="2160240" cy="40184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19" grpId="0"/>
      <p:bldP spid="23" grpId="0" animBg="1"/>
      <p:bldP spid="24" grpId="0" animBg="1"/>
      <p:bldP spid="25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6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Technique for Collision Recovery</a:t>
            </a:r>
            <a:endParaRPr lang="en-US" dirty="0"/>
          </a:p>
        </p:txBody>
      </p:sp>
      <p:sp>
        <p:nvSpPr>
          <p:cNvPr id="9" name="Untertitel 2"/>
          <p:cNvSpPr txBox="1">
            <a:spLocks/>
          </p:cNvSpPr>
          <p:nvPr/>
        </p:nvSpPr>
        <p:spPr bwMode="auto">
          <a:xfrm>
            <a:off x="424800" y="1144800"/>
            <a:ext cx="8358217" cy="50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Syste</a:t>
            </a: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m Block Diagram</a:t>
            </a: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                                 </a:t>
            </a:r>
          </a:p>
          <a:p>
            <a:pPr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                             </a:t>
            </a:r>
          </a:p>
          <a:p>
            <a:pPr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            </a:t>
            </a:r>
          </a:p>
          <a:p>
            <a:pPr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                             ,</a:t>
            </a: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r>
              <a:rPr lang="en-US" sz="1800" b="0" i="1" dirty="0" smtClean="0">
                <a:latin typeface="Calibri" pitchFamily="34" charset="0"/>
                <a:ea typeface="MS PGothic" pitchFamily="34" charset="-128"/>
              </a:rPr>
              <a:t>h</a:t>
            </a:r>
            <a:r>
              <a:rPr lang="en-US" sz="1800" b="0" i="1" baseline="-25000" dirty="0" smtClean="0">
                <a:latin typeface="Calibri" pitchFamily="34" charset="0"/>
                <a:ea typeface="MS PGothic" pitchFamily="34" charset="-128"/>
              </a:rPr>
              <a:t>i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 is backscatter Rayleigh channel and </a:t>
            </a:r>
            <a:r>
              <a:rPr lang="en-US" sz="1800" b="0" i="1" dirty="0" smtClean="0"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1800" b="0" i="1" baseline="-25000" dirty="0" smtClean="0">
                <a:latin typeface="Calibri" pitchFamily="34" charset="0"/>
                <a:ea typeface="MS PGothic" pitchFamily="34" charset="-128"/>
              </a:rPr>
              <a:t>i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 is tag reply encoded with FM0 </a:t>
            </a:r>
            <a:endParaRPr lang="en-US" sz="1800" b="0" baseline="-25000" dirty="0" smtClean="0">
              <a:latin typeface="Calibri" pitchFamily="34" charset="0"/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508504"/>
              </p:ext>
            </p:extLst>
          </p:nvPr>
        </p:nvGraphicFramePr>
        <p:xfrm>
          <a:off x="395536" y="3866312"/>
          <a:ext cx="1528311" cy="107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8" name="Equation" r:id="rId4" imgW="1155600" imgH="812520" progId="Equation.DSMT4">
                  <p:embed/>
                </p:oleObj>
              </mc:Choice>
              <mc:Fallback>
                <p:oleObj name="Equation" r:id="rId4" imgW="11556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3866312"/>
                        <a:ext cx="1528311" cy="1074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1934"/>
              </p:ext>
            </p:extLst>
          </p:nvPr>
        </p:nvGraphicFramePr>
        <p:xfrm>
          <a:off x="2411760" y="3861048"/>
          <a:ext cx="150971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9" name="Equation" r:id="rId6" imgW="1143000" imgH="812520" progId="Equation.DSMT4">
                  <p:embed/>
                </p:oleObj>
              </mc:Choice>
              <mc:Fallback>
                <p:oleObj name="Equation" r:id="rId6" imgW="1143000" imgH="812520" progId="Equation.DSMT4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861048"/>
                        <a:ext cx="150971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500349"/>
              </p:ext>
            </p:extLst>
          </p:nvPr>
        </p:nvGraphicFramePr>
        <p:xfrm>
          <a:off x="388462" y="1844825"/>
          <a:ext cx="8493490" cy="1530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0" name="Visio" r:id="rId8" imgW="10688350" imgH="1926077" progId="Visio.Drawing.11">
                  <p:embed/>
                </p:oleObj>
              </mc:Choice>
              <mc:Fallback>
                <p:oleObj name="Visio" r:id="rId8" imgW="10688350" imgH="192607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462" y="1844825"/>
                        <a:ext cx="8493490" cy="1530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1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Interesting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Observation for FM0 </a:t>
            </a:r>
            <a:endParaRPr lang="en-GB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New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Technique for Collision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Recovery</a:t>
            </a:r>
          </a:p>
          <a:p>
            <a:r>
              <a:rPr lang="en-US" dirty="0"/>
              <a:t>FFT Based Rate Estimation for Collided </a:t>
            </a:r>
            <a:r>
              <a:rPr lang="en-US" dirty="0" smtClean="0"/>
              <a:t>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/>
              <a:t>Results and Simulations</a:t>
            </a:r>
          </a:p>
          <a:p>
            <a:r>
              <a:rPr lang="en-GB" dirty="0"/>
              <a:t>Conclusion </a:t>
            </a:r>
            <a:endParaRPr lang="en-GB" dirty="0" smtClean="0"/>
          </a:p>
          <a:p>
            <a:r>
              <a:rPr lang="en-GB" dirty="0" smtClean="0"/>
              <a:t>Future </a:t>
            </a:r>
            <a:r>
              <a:rPr lang="en-GB" dirty="0"/>
              <a:t>work</a:t>
            </a:r>
          </a:p>
          <a:p>
            <a:r>
              <a:rPr lang="en-GB" dirty="0"/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21592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Based Rate Estimation for Collided 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Single tag rate estimation with FM0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FFT is used with the preamble pilot tone to get the rate of the strongest tag</a:t>
            </a: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The nominal value of the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rate equals to 640 kHz,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there is a tolerance with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3.9%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The symbol rate =BLF</a:t>
            </a:r>
          </a:p>
          <a:p>
            <a:pPr lvl="1" eaLnBrk="0" hangingPunct="0">
              <a:spcBef>
                <a:spcPct val="20000"/>
              </a:spcBef>
            </a:pPr>
            <a:endParaRPr lang="de-DE" sz="1600" b="0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18" y="3212976"/>
            <a:ext cx="5393278" cy="3015445"/>
          </a:xfrm>
          <a:prstGeom prst="rect">
            <a:avLst/>
          </a:prstGeom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136952"/>
              </p:ext>
            </p:extLst>
          </p:nvPr>
        </p:nvGraphicFramePr>
        <p:xfrm>
          <a:off x="1619672" y="1966789"/>
          <a:ext cx="60960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1" name="Visio" r:id="rId5" imgW="10703748" imgH="2187643" progId="Visio.Drawing.11">
                  <p:embed/>
                </p:oleObj>
              </mc:Choice>
              <mc:Fallback>
                <p:oleObj name="Visio" r:id="rId5" imgW="10703748" imgH="218764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672" y="1966789"/>
                        <a:ext cx="6096000" cy="124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2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Based Rate Estimation for Collided 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Single tag rate estimation with Miller  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The preamble will be longer and equals to 16*M, where M=2, 4, 8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The nominal value of the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rate equals to 640 kHz,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there is a tolerance with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-3.87%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The symbol rate =BLF/M</a:t>
            </a: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380872"/>
              </p:ext>
            </p:extLst>
          </p:nvPr>
        </p:nvGraphicFramePr>
        <p:xfrm>
          <a:off x="474060" y="2060848"/>
          <a:ext cx="834022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25" name="Visio" r:id="rId4" imgW="16283614" imgH="1827719" progId="Visio.Drawing.11">
                  <p:embed/>
                </p:oleObj>
              </mc:Choice>
              <mc:Fallback>
                <p:oleObj name="Visio" r:id="rId4" imgW="16283614" imgH="182771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060" y="2060848"/>
                        <a:ext cx="8340225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42" y="3227697"/>
            <a:ext cx="5230938" cy="29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Based Rate Estimation for Collided 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Strongest tag rate estimation with FM0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Two tags reply with nominal rate=640 kHz, however they reply with two different rates, 623 kHz and 727 kHz with tolerance -2.66% and 13.6% respectively</a:t>
            </a:r>
          </a:p>
          <a:p>
            <a:pPr lvl="1"/>
            <a:endParaRPr lang="en-US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22" y="2564902"/>
            <a:ext cx="6413130" cy="358565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H="1">
            <a:off x="4860032" y="2636912"/>
            <a:ext cx="864096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5273811" y="2271521"/>
            <a:ext cx="250365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ea typeface="MS PGothic" pitchFamily="34" charset="-128"/>
              </a:rPr>
              <a:t>The strongest tag</a:t>
            </a:r>
            <a:endParaRPr lang="en-US" sz="1600" b="0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39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Based Rate Estimation for Collided 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Strongest tag rate estimation with Miller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Three tags reply with nominal rate=640 kHz, however they reply with three different rates, 571 kHz, 616 kHz, and 667 kHz with tolerance -10.78%, -3.75%, and 4.22 respectively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52" y="2492896"/>
            <a:ext cx="6645008" cy="371530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953522" y="2410159"/>
            <a:ext cx="482574" cy="29187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004048" y="2127676"/>
            <a:ext cx="250365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ea typeface="MS PGothic" pitchFamily="34" charset="-128"/>
              </a:rPr>
              <a:t>The strongest tag</a:t>
            </a:r>
            <a:endParaRPr lang="en-US" sz="1600" b="0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30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Interesting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Observation for FM0 </a:t>
            </a:r>
            <a:endParaRPr lang="en-GB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New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Technique for Collision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Recovery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FFT Based Rate Estimation for Collided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/>
              <a:t>Results and Simulations</a:t>
            </a:r>
          </a:p>
          <a:p>
            <a:r>
              <a:rPr lang="en-GB" dirty="0"/>
              <a:t>Conclusion </a:t>
            </a:r>
            <a:endParaRPr lang="en-GB" dirty="0" smtClean="0"/>
          </a:p>
          <a:p>
            <a:r>
              <a:rPr lang="en-GB" dirty="0" smtClean="0"/>
              <a:t>Future </a:t>
            </a:r>
            <a:r>
              <a:rPr lang="en-GB" dirty="0"/>
              <a:t>work</a:t>
            </a:r>
          </a:p>
          <a:p>
            <a:r>
              <a:rPr lang="en-GB" dirty="0"/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19178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Simulations</a:t>
            </a:r>
            <a:endParaRPr lang="en-GB" dirty="0"/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Comparison </a:t>
            </a:r>
            <a:r>
              <a:rPr lang="en-US" dirty="0"/>
              <a:t>between the proposed and </a:t>
            </a:r>
            <a:r>
              <a:rPr lang="en-US" dirty="0" smtClean="0"/>
              <a:t>SAZF with channel estimation techniques </a:t>
            </a:r>
            <a:endParaRPr lang="en-US" dirty="0"/>
          </a:p>
          <a:p>
            <a:pPr lvl="1"/>
            <a:r>
              <a:rPr lang="en-US" dirty="0">
                <a:latin typeface="Calibri" pitchFamily="34" charset="0"/>
              </a:rPr>
              <a:t>Same performance for two collided tags.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For more than two tags collide, SAZF will completely fail as there is no channel estimation technique!</a:t>
            </a:r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696744" cy="36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Simulations</a:t>
            </a:r>
            <a:endParaRPr lang="en-GB" dirty="0"/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Comparison between the proposed and SAZF with channel estimation techniques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total number of slots is calculated for both receivers at SNR=10 dB </a:t>
            </a:r>
          </a:p>
          <a:p>
            <a:pPr marL="457200" lvl="1" indent="0">
              <a:buNone/>
            </a:pPr>
            <a:r>
              <a:rPr lang="en-US" dirty="0" smtClean="0">
                <a:latin typeface="Calibri" pitchFamily="34" charset="0"/>
              </a:rPr>
              <a:t>                                                                 , and              </a:t>
            </a:r>
          </a:p>
          <a:p>
            <a:pPr lvl="1"/>
            <a:r>
              <a:rPr lang="en-US" dirty="0" err="1" smtClean="0">
                <a:latin typeface="Calibri" pitchFamily="34" charset="0"/>
              </a:rPr>
              <a:t>L</a:t>
            </a:r>
            <a:r>
              <a:rPr lang="en-US" baseline="-25000" dirty="0" err="1" smtClean="0">
                <a:latin typeface="Calibri" pitchFamily="34" charset="0"/>
              </a:rPr>
              <a:t>opt_SAZF</a:t>
            </a:r>
            <a:r>
              <a:rPr lang="en-US" dirty="0" smtClean="0">
                <a:latin typeface="Calibri" pitchFamily="34" charset="0"/>
              </a:rPr>
              <a:t> =0.7*n, and </a:t>
            </a:r>
            <a:r>
              <a:rPr lang="en-US" dirty="0" err="1" smtClean="0">
                <a:latin typeface="Calibri" pitchFamily="34" charset="0"/>
              </a:rPr>
              <a:t>L</a:t>
            </a:r>
            <a:r>
              <a:rPr lang="en-US" baseline="-25000" dirty="0" err="1" smtClean="0">
                <a:latin typeface="Calibri" pitchFamily="34" charset="0"/>
              </a:rPr>
              <a:t>opt_proposed_rec</a:t>
            </a:r>
            <a:r>
              <a:rPr lang="en-US" dirty="0" smtClean="0">
                <a:latin typeface="Calibri" pitchFamily="34" charset="0"/>
              </a:rPr>
              <a:t> =0.7*n based on J. </a:t>
            </a:r>
            <a:r>
              <a:rPr lang="en-US" dirty="0" err="1" smtClean="0">
                <a:latin typeface="Calibri" pitchFamily="34" charset="0"/>
              </a:rPr>
              <a:t>Kaitovic</a:t>
            </a:r>
            <a:r>
              <a:rPr lang="en-US" dirty="0" smtClean="0">
                <a:latin typeface="Calibri" pitchFamily="34" charset="0"/>
              </a:rPr>
              <a:t> paper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saving in total number of slots =17% for all number of tags</a:t>
            </a:r>
            <a:endParaRPr lang="en-US" baseline="-25000" dirty="0" smtClean="0">
              <a:latin typeface="Calibri" pitchFamily="34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851303"/>
              </p:ext>
            </p:extLst>
          </p:nvPr>
        </p:nvGraphicFramePr>
        <p:xfrm>
          <a:off x="1351161" y="1789200"/>
          <a:ext cx="26447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4" name="Equation" r:id="rId4" imgW="1866600" imgH="228600" progId="Equation.DSMT4">
                  <p:embed/>
                </p:oleObj>
              </mc:Choice>
              <mc:Fallback>
                <p:oleObj name="Equation" r:id="rId4" imgW="1866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1161" y="1789200"/>
                        <a:ext cx="2644775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9053"/>
              </p:ext>
            </p:extLst>
          </p:nvPr>
        </p:nvGraphicFramePr>
        <p:xfrm>
          <a:off x="4427984" y="1772816"/>
          <a:ext cx="792088" cy="331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5" name="Equation" r:id="rId6" imgW="545760" imgH="228600" progId="Equation.DSMT4">
                  <p:embed/>
                </p:oleObj>
              </mc:Choice>
              <mc:Fallback>
                <p:oleObj name="Equation" r:id="rId6" imgW="545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984" y="1772816"/>
                        <a:ext cx="792088" cy="331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81" y="2708920"/>
            <a:ext cx="631396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Status</a:t>
            </a:r>
            <a:endParaRPr lang="en-US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 bwMode="auto">
          <a:xfrm>
            <a:off x="428596" y="1142984"/>
            <a:ext cx="8358217" cy="48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Proposing new technique to use the ML decoding to decode two collided tags and everyone of them has different rate (presented last </a:t>
            </a:r>
            <a:r>
              <a:rPr lang="en-US" sz="1800" b="0" dirty="0" err="1" smtClean="0">
                <a:latin typeface="Calibri" pitchFamily="34" charset="0"/>
                <a:ea typeface="MS PGothic" pitchFamily="34" charset="-128"/>
              </a:rPr>
              <a:t>Doktoranden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 Forum)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7929" name="Textfeld 77928"/>
          <p:cNvSpPr txBox="1"/>
          <p:nvPr/>
        </p:nvSpPr>
        <p:spPr>
          <a:xfrm>
            <a:off x="683568" y="5301208"/>
            <a:ext cx="48965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1800" b="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707900" cy="421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Simulations</a:t>
            </a:r>
            <a:endParaRPr lang="en-GB" dirty="0"/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Rate estimation comparison </a:t>
            </a:r>
            <a:r>
              <a:rPr lang="en-US" dirty="0"/>
              <a:t>between </a:t>
            </a:r>
            <a:r>
              <a:rPr lang="en-US" dirty="0" smtClean="0"/>
              <a:t>FM0</a:t>
            </a:r>
            <a:r>
              <a:rPr lang="en-US" dirty="0"/>
              <a:t> </a:t>
            </a:r>
            <a:r>
              <a:rPr lang="en-US" dirty="0" smtClean="0"/>
              <a:t>and Miller (M=2, 4, 8) for single tag</a:t>
            </a:r>
          </a:p>
          <a:p>
            <a:pPr lvl="1"/>
            <a:r>
              <a:rPr lang="en-US" dirty="0">
                <a:latin typeface="Calibri" pitchFamily="34" charset="0"/>
              </a:rPr>
              <a:t>The nominal BLF=640 kHz, </a:t>
            </a:r>
            <a:r>
              <a:rPr lang="en-US" dirty="0" err="1">
                <a:latin typeface="Calibri" pitchFamily="34" charset="0"/>
              </a:rPr>
              <a:t>fs</a:t>
            </a:r>
            <a:r>
              <a:rPr lang="en-US" dirty="0">
                <a:latin typeface="Calibri" pitchFamily="34" charset="0"/>
              </a:rPr>
              <a:t>=8 </a:t>
            </a:r>
            <a:r>
              <a:rPr lang="en-US" dirty="0" err="1">
                <a:latin typeface="Calibri" pitchFamily="34" charset="0"/>
              </a:rPr>
              <a:t>MSps</a:t>
            </a:r>
            <a:r>
              <a:rPr lang="en-US" dirty="0">
                <a:latin typeface="Calibri" pitchFamily="34" charset="0"/>
              </a:rPr>
              <a:t>, and the tolerance is normal distribution with zero mean and variance equals to 2.5% (according to the standard)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3" y="1988840"/>
            <a:ext cx="7894025" cy="41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Simulations</a:t>
            </a:r>
            <a:endParaRPr lang="en-GB" dirty="0"/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Rate estimation </a:t>
            </a:r>
            <a:r>
              <a:rPr lang="en-US" dirty="0"/>
              <a:t>comparison</a:t>
            </a:r>
            <a:r>
              <a:rPr lang="en-US" dirty="0" smtClean="0"/>
              <a:t> for 2, 3, and 4 collided tags with FM0</a:t>
            </a:r>
          </a:p>
          <a:p>
            <a:pPr lvl="1"/>
            <a:r>
              <a:rPr lang="en-US" dirty="0">
                <a:latin typeface="Calibri" pitchFamily="34" charset="0"/>
              </a:rPr>
              <a:t>The nominal BLF=640 kHz, </a:t>
            </a:r>
            <a:r>
              <a:rPr lang="en-US" dirty="0" err="1" smtClean="0">
                <a:latin typeface="Calibri" pitchFamily="34" charset="0"/>
              </a:rPr>
              <a:t>fs</a:t>
            </a:r>
            <a:r>
              <a:rPr lang="en-US" dirty="0" smtClean="0">
                <a:latin typeface="Calibri" pitchFamily="34" charset="0"/>
              </a:rPr>
              <a:t>=8 </a:t>
            </a:r>
            <a:r>
              <a:rPr lang="en-US" dirty="0" err="1" smtClean="0">
                <a:latin typeface="Calibri" pitchFamily="34" charset="0"/>
              </a:rPr>
              <a:t>MSps</a:t>
            </a:r>
            <a:r>
              <a:rPr lang="en-US" dirty="0">
                <a:latin typeface="Calibri" pitchFamily="34" charset="0"/>
              </a:rPr>
              <a:t>, and the tolerance is normal distribution with zero mean and variance equals to 2.5% (according to the standard)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Grafik 2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7621208" cy="40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Simulations</a:t>
            </a:r>
            <a:endParaRPr lang="en-GB" dirty="0"/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Rate estimation for 2, 3, and 4 collided tags with Miller and M=8</a:t>
            </a:r>
          </a:p>
          <a:p>
            <a:pPr lvl="1"/>
            <a:r>
              <a:rPr lang="en-US" dirty="0">
                <a:latin typeface="Calibri" pitchFamily="34" charset="0"/>
              </a:rPr>
              <a:t>The nominal BLF=640 kHz, </a:t>
            </a:r>
            <a:r>
              <a:rPr lang="en-US" dirty="0" err="1">
                <a:latin typeface="Calibri" pitchFamily="34" charset="0"/>
              </a:rPr>
              <a:t>fs</a:t>
            </a:r>
            <a:r>
              <a:rPr lang="en-US" dirty="0">
                <a:latin typeface="Calibri" pitchFamily="34" charset="0"/>
              </a:rPr>
              <a:t>=8 </a:t>
            </a:r>
            <a:r>
              <a:rPr lang="en-US" dirty="0" err="1">
                <a:latin typeface="Calibri" pitchFamily="34" charset="0"/>
              </a:rPr>
              <a:t>MSps</a:t>
            </a:r>
            <a:r>
              <a:rPr lang="en-US" dirty="0">
                <a:latin typeface="Calibri" pitchFamily="34" charset="0"/>
              </a:rPr>
              <a:t>, and the tolerance is normal distribution with zero mean and variance equals to 2.5% (according to the standard)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fik 4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693616" cy="40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3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Interesting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Observation for FM0 </a:t>
            </a:r>
            <a:endParaRPr lang="en-GB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New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Technique for Collision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Recovery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FFT Based Rate Estimation for Collided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Results and Simulations</a:t>
            </a:r>
          </a:p>
          <a:p>
            <a:r>
              <a:rPr lang="en-GB" dirty="0" smtClean="0"/>
              <a:t>Conclusion</a:t>
            </a:r>
          </a:p>
          <a:p>
            <a:r>
              <a:rPr lang="en-GB" dirty="0" smtClean="0"/>
              <a:t> Future </a:t>
            </a:r>
            <a:r>
              <a:rPr lang="en-GB" dirty="0"/>
              <a:t>work</a:t>
            </a:r>
          </a:p>
          <a:p>
            <a:r>
              <a:rPr lang="en-GB" dirty="0"/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61338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b="0" dirty="0" smtClean="0"/>
              <a:t>A new technique for collision recovery is proposed with single antenna and without channel estimation.</a:t>
            </a:r>
          </a:p>
          <a:p>
            <a:r>
              <a:rPr lang="en-US" b="0" dirty="0" smtClean="0"/>
              <a:t>The algorithm is tested with backscatter Rayleigh channel and compared with single antenna zero forcing receiver (SAZF) that proposed by C. </a:t>
            </a:r>
            <a:r>
              <a:rPr lang="en-US" b="0" dirty="0" err="1" smtClean="0"/>
              <a:t>Angerer</a:t>
            </a:r>
            <a:r>
              <a:rPr lang="en-US" b="0" dirty="0"/>
              <a:t>:</a:t>
            </a:r>
            <a:endParaRPr lang="en-US" b="0" dirty="0" smtClean="0"/>
          </a:p>
          <a:p>
            <a:pPr lvl="1"/>
            <a:r>
              <a:rPr lang="en-US" b="0" dirty="0" smtClean="0"/>
              <a:t> </a:t>
            </a:r>
            <a:r>
              <a:rPr lang="en-US" dirty="0">
                <a:latin typeface="Calibri" pitchFamily="34" charset="0"/>
              </a:rPr>
              <a:t>Both Algorithms have the same performance for two collided </a:t>
            </a:r>
            <a:r>
              <a:rPr lang="en-US" dirty="0" smtClean="0">
                <a:latin typeface="Calibri" pitchFamily="34" charset="0"/>
              </a:rPr>
              <a:t>tags.</a:t>
            </a:r>
            <a:endParaRPr lang="en-US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</a:rPr>
              <a:t>The </a:t>
            </a:r>
            <a:r>
              <a:rPr lang="en-US" dirty="0" smtClean="0">
                <a:latin typeface="Calibri" pitchFamily="34" charset="0"/>
              </a:rPr>
              <a:t>mean reading time at </a:t>
            </a:r>
            <a:r>
              <a:rPr lang="en-US" dirty="0">
                <a:latin typeface="Calibri" pitchFamily="34" charset="0"/>
              </a:rPr>
              <a:t>SNR=10dB </a:t>
            </a:r>
            <a:r>
              <a:rPr lang="en-US" dirty="0" smtClean="0">
                <a:latin typeface="Calibri" pitchFamily="34" charset="0"/>
              </a:rPr>
              <a:t>using the </a:t>
            </a:r>
            <a:r>
              <a:rPr lang="en-US" dirty="0">
                <a:latin typeface="Calibri" pitchFamily="34" charset="0"/>
              </a:rPr>
              <a:t>same frame </a:t>
            </a:r>
            <a:r>
              <a:rPr lang="en-US" dirty="0" smtClean="0">
                <a:latin typeface="Calibri" pitchFamily="34" charset="0"/>
              </a:rPr>
              <a:t>length is decreased </a:t>
            </a:r>
            <a:r>
              <a:rPr lang="en-US" dirty="0">
                <a:latin typeface="Calibri" pitchFamily="34" charset="0"/>
              </a:rPr>
              <a:t>by 17</a:t>
            </a:r>
            <a:r>
              <a:rPr lang="en-US" dirty="0" smtClean="0">
                <a:latin typeface="Calibri" pitchFamily="34" charset="0"/>
              </a:rPr>
              <a:t>%.</a:t>
            </a:r>
          </a:p>
          <a:p>
            <a:pPr marL="342900" lvl="1"/>
            <a:r>
              <a:rPr lang="en-US" sz="1800" dirty="0" smtClean="0">
                <a:latin typeface="Calibri" pitchFamily="34" charset="0"/>
              </a:rPr>
              <a:t>The difference in backscatter link frequency (BLF) is taken into consideration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rate of the strongest tag is estimated by using </a:t>
            </a:r>
            <a:r>
              <a:rPr lang="en-US" dirty="0" smtClean="0">
                <a:latin typeface="Calibri" pitchFamily="34" charset="0"/>
              </a:rPr>
              <a:t>FFT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performance </a:t>
            </a:r>
            <a:r>
              <a:rPr lang="en-US" dirty="0" smtClean="0">
                <a:latin typeface="Calibri" pitchFamily="34" charset="0"/>
              </a:rPr>
              <a:t>is </a:t>
            </a:r>
            <a:r>
              <a:rPr lang="en-US" dirty="0">
                <a:latin typeface="Calibri" pitchFamily="34" charset="0"/>
              </a:rPr>
              <a:t>tested when the tag uses FM0 and Miller as an encoding </a:t>
            </a:r>
            <a:r>
              <a:rPr lang="en-US" dirty="0" smtClean="0">
                <a:latin typeface="Calibri" pitchFamily="34" charset="0"/>
              </a:rPr>
              <a:t>technique.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Miller </a:t>
            </a:r>
            <a:r>
              <a:rPr lang="en-US" dirty="0">
                <a:latin typeface="Calibri" pitchFamily="34" charset="0"/>
              </a:rPr>
              <a:t>gives </a:t>
            </a:r>
            <a:r>
              <a:rPr lang="en-US" dirty="0" smtClean="0">
                <a:latin typeface="Calibri" pitchFamily="34" charset="0"/>
              </a:rPr>
              <a:t>better </a:t>
            </a:r>
            <a:r>
              <a:rPr lang="en-US" dirty="0">
                <a:latin typeface="Calibri" pitchFamily="34" charset="0"/>
              </a:rPr>
              <a:t>performance from BLF estimation point of </a:t>
            </a:r>
            <a:r>
              <a:rPr lang="en-US" dirty="0" smtClean="0">
                <a:latin typeface="Calibri" pitchFamily="34" charset="0"/>
              </a:rPr>
              <a:t>view. However, the symbol rate is decreased</a:t>
            </a:r>
            <a:endParaRPr lang="en-US" dirty="0">
              <a:latin typeface="Calibri" pitchFamily="34" charset="0"/>
            </a:endParaRPr>
          </a:p>
          <a:p>
            <a:pPr marL="342900" lvl="1"/>
            <a:endParaRPr lang="en-US" sz="1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Interesting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Observation for FM0 </a:t>
            </a:r>
            <a:endParaRPr lang="en-GB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New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Technique for Collision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Recovery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FFT Based Rate Estimation for Collided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Results and Simulations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GB" dirty="0" smtClean="0"/>
              <a:t> Future </a:t>
            </a:r>
            <a:r>
              <a:rPr lang="en-GB" dirty="0"/>
              <a:t>work</a:t>
            </a:r>
          </a:p>
          <a:p>
            <a:r>
              <a:rPr lang="en-GB" dirty="0"/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15128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b="0" dirty="0" smtClean="0"/>
              <a:t>The performance of ML with unsynchronized tags has to be verified mathematically with backscatter Rayleigh channel.</a:t>
            </a:r>
          </a:p>
          <a:p>
            <a:r>
              <a:rPr lang="en-US" b="0" dirty="0" smtClean="0"/>
              <a:t>The proposed technique for collision recovery without channel estimation has to be proved mathematically for 2, 3, and 4 collided tags.</a:t>
            </a:r>
          </a:p>
          <a:p>
            <a:r>
              <a:rPr lang="en-US" b="0" dirty="0" smtClean="0"/>
              <a:t>The new algorithm for collision recovery would be extended to be used with multiple antennas:</a:t>
            </a:r>
            <a:endParaRPr lang="en-US" sz="1600" b="0" dirty="0" smtClean="0"/>
          </a:p>
          <a:p>
            <a:pPr lvl="1"/>
            <a:r>
              <a:rPr lang="en-US" dirty="0" smtClean="0">
                <a:latin typeface="Calibri" pitchFamily="34" charset="0"/>
              </a:rPr>
              <a:t>The MUSIC  and FFT would be utilized to estimate the rates of the collided tags.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absolute value of the collided signals would be estimated in the frequency domain.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antenna that has the largest difference between the channel coefficients would be selected.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Multiple antennas system would give a diversity gain that improves the performance. </a:t>
            </a:r>
          </a:p>
          <a:p>
            <a:pPr marL="342900" lvl="1"/>
            <a:r>
              <a:rPr lang="en-US" sz="1800" dirty="0" smtClean="0">
                <a:latin typeface="Calibri" pitchFamily="34" charset="0"/>
              </a:rPr>
              <a:t>The performance of the multiple antennas system should be verified mathematically.</a:t>
            </a:r>
          </a:p>
          <a:p>
            <a:pPr marL="342900" lvl="1"/>
            <a:r>
              <a:rPr lang="en-US" sz="1800" dirty="0" smtClean="0">
                <a:latin typeface="Calibri" pitchFamily="34" charset="0"/>
              </a:rPr>
              <a:t>Continue working on demonstrating all the collision recovery techniques using the USRP.</a:t>
            </a:r>
          </a:p>
          <a:p>
            <a:endParaRPr lang="de-DE" dirty="0" smtClean="0"/>
          </a:p>
          <a:p>
            <a:endParaRPr lang="de-DE" dirty="0" smtClean="0"/>
          </a:p>
          <a:p>
            <a:pPr marL="342900" lvl="1"/>
            <a:endParaRPr lang="de-DE" sz="1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Interesting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Observation for FM0 </a:t>
            </a:r>
            <a:endParaRPr lang="en-GB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New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Technique for Collision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Recovery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FFT Based Rate Estimation for Collided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Results and Simulations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r>
              <a:rPr lang="en-GB" dirty="0"/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369349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 and Patents</a:t>
            </a:r>
            <a:endParaRPr lang="en-US" dirty="0"/>
          </a:p>
        </p:txBody>
      </p:sp>
      <p:sp>
        <p:nvSpPr>
          <p:cNvPr id="9" name="Untertitel 2"/>
          <p:cNvSpPr txBox="1">
            <a:spLocks/>
          </p:cNvSpPr>
          <p:nvPr/>
        </p:nvSpPr>
        <p:spPr bwMode="auto">
          <a:xfrm>
            <a:off x="424800" y="1144800"/>
            <a:ext cx="8358217" cy="50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Accepted Conferences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Hazem A. Ahmed 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’A Study of Software Defined Radio Receivers for Passive RFID System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Smart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SysTech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2014, Dortmund, Germany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Hazem A. Ahmed , </a:t>
            </a: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’An Efficient RFID Tag Estimation Method Using Biased </a:t>
            </a: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Chebyshev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Inequality for Dynamic Frame Slotted ALOHA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Smart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SysTech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2014, Dortmund, Germany</a:t>
            </a:r>
          </a:p>
          <a:p>
            <a:pPr marL="355600" lvl="1" indent="-355600" eaLnBrk="0" hangingPunct="0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Accepted Journal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Hazem A. Ahmed , </a:t>
            </a: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’A New Optimization Criterion for Frame Slotted ALOHA in State-of-the-Art RFID Systems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IEEE System Journal</a:t>
            </a:r>
          </a:p>
          <a:p>
            <a:pPr marL="355600" indent="-355600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Submitted Conferences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Hazem A. Ahmed,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‘‘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FFT Based Rate Estimation for UHF RFID Systems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Smart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SysTech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2015,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Achen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Germany 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Hazem A. Ahmed , </a:t>
            </a: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‘‘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A New Optimization Criteria For Frame Slotted ALOHA Utilizing Time and The Collision Recovery Coefficients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Smart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SysTech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2015,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Achen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Germany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136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 and Patents</a:t>
            </a:r>
          </a:p>
        </p:txBody>
      </p:sp>
      <p:sp>
        <p:nvSpPr>
          <p:cNvPr id="9" name="Untertitel 2"/>
          <p:cNvSpPr txBox="1">
            <a:spLocks/>
          </p:cNvSpPr>
          <p:nvPr/>
        </p:nvSpPr>
        <p:spPr bwMode="auto">
          <a:xfrm>
            <a:off x="424800" y="1144800"/>
            <a:ext cx="8358217" cy="50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lvl="1" indent="-355600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Submitted Journal</a:t>
            </a:r>
          </a:p>
          <a:p>
            <a:pPr marL="812800" lvl="2" indent="-355600">
              <a:buFont typeface="Wingdings" pitchFamily="2" charset="2"/>
              <a:buChar char="§"/>
              <a:defRPr/>
            </a:pP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Hazem A. Ahmed 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‘‘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A Closed Form Solution for DFSA Frame Length Utilizing The Time and Capture Aware Reading Efficiency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IEEE Communication Letter</a:t>
            </a:r>
          </a:p>
          <a:p>
            <a:pPr marL="355600" lvl="1" indent="-355600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Submitted Patents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Hazem A. Ahmed,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and Wolfram Strauss, ‘‘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An Efficient Collision Recovery Based on Modified Tag/Reader for </a:t>
            </a: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Epcglobal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Class 1 Gen 2 Standard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Patent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Hazem A. Ahmed, </a:t>
            </a: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and Wolfram Strauss, ‘‘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A New Frame Length Optimization using Collision Recovery Probability for Frame Slotted ALOHA 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Patent</a:t>
            </a:r>
          </a:p>
          <a:p>
            <a:pPr marL="355600" lvl="1" indent="-355600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Planned Conferences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Hazem A. Ahmed 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‘‘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Tag collision recovery technique without channel estimation for RFID systems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IEEE RFID TA 2015, Tokyo, Japan (writing)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Hazem A. Ahmed, </a:t>
            </a: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‘‘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An Efficient Collision Recovery Based on Modified Tag/Reader for </a:t>
            </a: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Epcglobal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Class 1 Gen 2 Standard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IEEE RFID TA 2015, Tokyo, Japan (writing)</a:t>
            </a: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>
              <a:latin typeface="Calibri" pitchFamily="34" charset="0"/>
              <a:ea typeface="MS PGothic" pitchFamily="34" charset="-128"/>
            </a:endParaRPr>
          </a:p>
          <a:p>
            <a:pPr>
              <a:defRPr/>
            </a:pPr>
            <a:endParaRPr lang="en-US" sz="1800" b="0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14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 bwMode="auto">
          <a:xfrm>
            <a:off x="428596" y="1142984"/>
            <a:ext cx="8358217" cy="48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Converting Collided slots into </a:t>
            </a:r>
            <a:r>
              <a:rPr lang="en-US" sz="1800" b="0" dirty="0" smtClean="0">
                <a:latin typeface="Calibri" pitchFamily="34" charset="0"/>
              </a:rPr>
              <a:t>Successful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 slots to increase the 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throughput per 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frame                                                      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b="1" dirty="0" smtClean="0">
                <a:ea typeface="MS PGothic" pitchFamily="34" charset="-128"/>
              </a:rPr>
              <a:t>                                                   </a:t>
            </a:r>
            <a:endParaRPr lang="en-US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 dirty="0" smtClean="0">
                <a:latin typeface="Calibri" pitchFamily="34" charset="0"/>
                <a:ea typeface="MS PGothic" pitchFamily="34" charset="-128"/>
              </a:rPr>
              <a:t>                                                                                            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C</a:t>
            </a:r>
            <a:r>
              <a:rPr lang="en-US" sz="1600" b="0" baseline="-25000" dirty="0" smtClean="0"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, C</a:t>
            </a:r>
            <a:r>
              <a:rPr lang="en-US" sz="1600" b="0" baseline="-25000" dirty="0" smtClean="0"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, and C</a:t>
            </a:r>
            <a:r>
              <a:rPr lang="en-US" sz="1600" b="0" baseline="-25000" dirty="0" smtClean="0">
                <a:latin typeface="Calibri" pitchFamily="34" charset="0"/>
                <a:ea typeface="MS PGothic" pitchFamily="34" charset="-128"/>
              </a:rPr>
              <a:t>4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are 2, 3, and 4 tags collided slots                             				             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the </a:t>
            </a:r>
            <a:r>
              <a:rPr lang="en-US" sz="1600" b="0" dirty="0">
                <a:latin typeface="Calibri" pitchFamily="34" charset="0"/>
                <a:ea typeface="MS PGothic" pitchFamily="34" charset="-128"/>
              </a:rPr>
              <a:t>throughput per frame = 50%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	                                                                                             				</a:t>
            </a:r>
            <a:endParaRPr lang="en-US" sz="1600" b="1" baseline="-25000" dirty="0" smtClean="0">
              <a:latin typeface="Calibri" pitchFamily="34" charset="0"/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                                                                                           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Only single tag is recovered for each collided                 			                                  slot and the throughput per frame = 83.3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%</a:t>
            </a:r>
            <a:endParaRPr lang="de-DE" sz="1800" b="0" dirty="0" smtClean="0">
              <a:latin typeface="Calibri" pitchFamily="34" charset="0"/>
              <a:ea typeface="MS PGothic" pitchFamily="34" charset="-128"/>
            </a:endParaRPr>
          </a:p>
          <a:p>
            <a:pPr marL="285750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Only single tag is recovered for each collided slot</a:t>
            </a:r>
            <a:r>
              <a:rPr lang="en-US" b="0" dirty="0" smtClean="0">
                <a:latin typeface="Calibri" pitchFamily="34" charset="0"/>
                <a:ea typeface="MS PGothic" pitchFamily="34" charset="-128"/>
              </a:rPr>
              <a:t> </a:t>
            </a:r>
            <a:endParaRPr lang="en-US" b="0" dirty="0">
              <a:latin typeface="Calibri" pitchFamily="34" charset="0"/>
              <a:ea typeface="MS PGothic" pitchFamily="34" charset="-128"/>
            </a:endParaRPr>
          </a:p>
          <a:p>
            <a:pPr marL="285750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>
                <a:latin typeface="Calibri" pitchFamily="34" charset="0"/>
                <a:ea typeface="MS PGothic" pitchFamily="34" charset="-128"/>
              </a:rPr>
              <a:t>No channel estimation is 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needed</a:t>
            </a:r>
          </a:p>
          <a:p>
            <a:pPr marL="285750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The rate of the strongest tag is estimated using FFT                                                               </a:t>
            </a: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800" b="0" dirty="0">
                <a:latin typeface="Calibri" pitchFamily="34" charset="0"/>
                <a:ea typeface="MS PGothic" pitchFamily="34" charset="-128"/>
              </a:rPr>
              <a:t>	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						   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: Successful slot</a:t>
            </a:r>
          </a:p>
          <a:p>
            <a:pPr lvl="7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                                                                     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C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: Collided </a:t>
            </a:r>
            <a:r>
              <a:rPr lang="en-US" sz="1600" b="0" dirty="0">
                <a:latin typeface="Calibri" pitchFamily="34" charset="0"/>
                <a:ea typeface="MS PGothic" pitchFamily="34" charset="-128"/>
              </a:rPr>
              <a:t>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lot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                                                                                                                                          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E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: Empty slot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sp>
        <p:nvSpPr>
          <p:cNvPr id="3" name="Pfeil nach rechts 2"/>
          <p:cNvSpPr/>
          <p:nvPr/>
        </p:nvSpPr>
        <p:spPr>
          <a:xfrm>
            <a:off x="3779912" y="1988840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 nach rechts 7"/>
          <p:cNvSpPr/>
          <p:nvPr/>
        </p:nvSpPr>
        <p:spPr>
          <a:xfrm>
            <a:off x="3779912" y="3429000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24" name="Geschweifte Klammer rechts 77923"/>
          <p:cNvSpPr/>
          <p:nvPr/>
        </p:nvSpPr>
        <p:spPr>
          <a:xfrm rot="5400000">
            <a:off x="1710000" y="1880828"/>
            <a:ext cx="72008" cy="11521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29" name="Textfeld 77928"/>
          <p:cNvSpPr txBox="1"/>
          <p:nvPr/>
        </p:nvSpPr>
        <p:spPr>
          <a:xfrm>
            <a:off x="683568" y="5301208"/>
            <a:ext cx="48965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1800" b="0" dirty="0" smtClean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759504" y="2492896"/>
            <a:ext cx="13500" cy="864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310840"/>
              </p:ext>
            </p:extLst>
          </p:nvPr>
        </p:nvGraphicFramePr>
        <p:xfrm>
          <a:off x="762016" y="1988840"/>
          <a:ext cx="272986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8" name="Visio" r:id="rId4" imgW="1795844" imgH="283723" progId="Visio.Drawing.11">
                  <p:embed/>
                </p:oleObj>
              </mc:Choice>
              <mc:Fallback>
                <p:oleObj name="Visio" r:id="rId4" imgW="1795844" imgH="28372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16" y="1988840"/>
                        <a:ext cx="272986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9813"/>
              </p:ext>
            </p:extLst>
          </p:nvPr>
        </p:nvGraphicFramePr>
        <p:xfrm>
          <a:off x="774236" y="3429000"/>
          <a:ext cx="2789652" cy="43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9" name="Visio" r:id="rId6" imgW="1795844" imgH="283723" progId="Visio.Drawing.11">
                  <p:embed/>
                </p:oleObj>
              </mc:Choice>
              <mc:Fallback>
                <p:oleObj name="Visio" r:id="rId6" imgW="1795844" imgH="28372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236" y="3429000"/>
                        <a:ext cx="2789652" cy="430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Geschweifte Klammer rechts 32"/>
          <p:cNvSpPr/>
          <p:nvPr/>
        </p:nvSpPr>
        <p:spPr>
          <a:xfrm rot="16200000">
            <a:off x="1737000" y="2816931"/>
            <a:ext cx="72008" cy="11521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152339"/>
              </p:ext>
            </p:extLst>
          </p:nvPr>
        </p:nvGraphicFramePr>
        <p:xfrm>
          <a:off x="61468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60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7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7924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 and Patents</a:t>
            </a:r>
          </a:p>
        </p:txBody>
      </p:sp>
      <p:sp>
        <p:nvSpPr>
          <p:cNvPr id="9" name="Untertitel 2"/>
          <p:cNvSpPr txBox="1">
            <a:spLocks/>
          </p:cNvSpPr>
          <p:nvPr/>
        </p:nvSpPr>
        <p:spPr bwMode="auto">
          <a:xfrm>
            <a:off x="424800" y="1144800"/>
            <a:ext cx="8358217" cy="50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Hazem A. Ahmed 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‘‘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An Algorithm for Maximum Likelihood decoding for RFID Systems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IEEE Radio Wireless Week (RWW2016), (writing)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Hazem A. Ahmed, </a:t>
            </a: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‘‘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A Closed Form Solution for Frame Slotted ALOHA Utilizing Time and Multiple Collision Recovery Coefficients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IEEE Radio Wireless Week (RWW2016), (writing)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Hazem A. Ahmed 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‘‘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A Multiple Antenna System for Tag Collision Recovery technique without channel estimation for RFID systems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IEEE RFID 2016, (work and writing)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Hazem A. Ahmed, </a:t>
            </a: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‘‘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Implementation of Collision Recovery Technique Based on Modified Tag/Reader for </a:t>
            </a: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Epcglobal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Class 1 Gen 2 Standard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IEEE RFID 2016, (work and writing)</a:t>
            </a:r>
          </a:p>
          <a:p>
            <a:pPr marL="355600" lvl="1" indent="-355600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Planned Journals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Hazem A. Ahmed , </a:t>
            </a:r>
            <a:r>
              <a:rPr lang="en-US" sz="1600" dirty="0" err="1" smtClean="0">
                <a:latin typeface="Calibri" pitchFamily="34" charset="0"/>
                <a:ea typeface="MS PGothic" pitchFamily="34" charset="-128"/>
              </a:rPr>
              <a:t>Hamed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Salah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Joerg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Robert, and Albert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Heuberger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,‘’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ALOHA Frame Length Optimization Using Multiple Collision Recovery Coefficients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’’ IEEE System Journal, (writing)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All mathematical proofs for the physical layer would be published as a journal papers but it is not planned yet</a:t>
            </a: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en-US" sz="1800" dirty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57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9" name="Untertitel 2"/>
          <p:cNvSpPr txBox="1">
            <a:spLocks/>
          </p:cNvSpPr>
          <p:nvPr/>
        </p:nvSpPr>
        <p:spPr bwMode="auto">
          <a:xfrm>
            <a:off x="424800" y="1144800"/>
            <a:ext cx="8358217" cy="50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lvl="1" indent="-355600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General Questions</a:t>
            </a: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How the absolute value of the output of the 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correlators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would be in taken into consideration in the BER calculations?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How the frequency estimation performance could be added in the performance of the receiver?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de-DE" sz="1600" b="0" dirty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de-DE" sz="1600" b="0" dirty="0" err="1" smtClean="0">
                <a:latin typeface="Calibri" pitchFamily="34" charset="0"/>
                <a:ea typeface="MS PGothic" pitchFamily="34" charset="-128"/>
              </a:rPr>
              <a:t>How</a:t>
            </a:r>
            <a:r>
              <a:rPr lang="de-DE" sz="1600" b="0" dirty="0" smtClean="0">
                <a:latin typeface="Calibri" pitchFamily="34" charset="0"/>
                <a:ea typeface="MS PGothic" pitchFamily="34" charset="-128"/>
              </a:rPr>
              <a:t> </a:t>
            </a:r>
            <a:r>
              <a:rPr lang="de-DE" sz="1600" b="0" dirty="0" err="1" smtClean="0">
                <a:latin typeface="Calibri" pitchFamily="34" charset="0"/>
                <a:ea typeface="MS PGothic" pitchFamily="34" charset="-128"/>
              </a:rPr>
              <a:t>can</a:t>
            </a:r>
            <a:r>
              <a:rPr lang="de-DE" sz="1600" b="0" dirty="0" smtClean="0">
                <a:latin typeface="Calibri" pitchFamily="34" charset="0"/>
                <a:ea typeface="MS PGothic" pitchFamily="34" charset="-128"/>
              </a:rPr>
              <a:t> I </a:t>
            </a:r>
            <a:r>
              <a:rPr lang="de-DE" sz="1600" b="0" dirty="0" err="1" smtClean="0">
                <a:latin typeface="Calibri" pitchFamily="34" charset="0"/>
                <a:ea typeface="MS PGothic" pitchFamily="34" charset="-128"/>
              </a:rPr>
              <a:t>estimate</a:t>
            </a:r>
            <a:r>
              <a:rPr lang="de-DE" sz="1600" b="0" dirty="0" smtClean="0">
                <a:latin typeface="Calibri" pitchFamily="34" charset="0"/>
                <a:ea typeface="MS PGothic" pitchFamily="34" charset="-128"/>
              </a:rPr>
              <a:t> </a:t>
            </a:r>
            <a:r>
              <a:rPr lang="de-DE" sz="1600" b="0" dirty="0" err="1" smtClean="0">
                <a:latin typeface="Calibri" pitchFamily="34" charset="0"/>
                <a:ea typeface="MS PGothic" pitchFamily="34" charset="-128"/>
              </a:rPr>
              <a:t>the</a:t>
            </a:r>
            <a:r>
              <a:rPr lang="de-DE" sz="1600" b="0" dirty="0" smtClean="0">
                <a:latin typeface="Calibri" pitchFamily="34" charset="0"/>
                <a:ea typeface="MS PGothic" pitchFamily="34" charset="-128"/>
              </a:rPr>
              <a:t> </a:t>
            </a:r>
            <a:r>
              <a:rPr lang="de-DE" sz="1600" b="0" dirty="0" err="1" smtClean="0">
                <a:latin typeface="Calibri" pitchFamily="34" charset="0"/>
                <a:ea typeface="MS PGothic" pitchFamily="34" charset="-128"/>
              </a:rPr>
              <a:t>number</a:t>
            </a:r>
            <a:r>
              <a:rPr lang="de-DE" sz="1600" b="0" dirty="0" smtClean="0">
                <a:latin typeface="Calibri" pitchFamily="34" charset="0"/>
                <a:ea typeface="MS PGothic" pitchFamily="34" charset="-128"/>
              </a:rPr>
              <a:t> </a:t>
            </a:r>
            <a:r>
              <a:rPr lang="de-DE" sz="1600" b="0" dirty="0" err="1" smtClean="0">
                <a:latin typeface="Calibri" pitchFamily="34" charset="0"/>
                <a:ea typeface="MS PGothic" pitchFamily="34" charset="-128"/>
              </a:rPr>
              <a:t>of</a:t>
            </a:r>
            <a:r>
              <a:rPr lang="de-DE" sz="1600" b="0" dirty="0" smtClean="0">
                <a:latin typeface="Calibri" pitchFamily="34" charset="0"/>
                <a:ea typeface="MS PGothic" pitchFamily="34" charset="-128"/>
              </a:rPr>
              <a:t> </a:t>
            </a:r>
            <a:r>
              <a:rPr lang="de-DE" sz="1600" b="0" dirty="0" err="1" smtClean="0">
                <a:latin typeface="Calibri" pitchFamily="34" charset="0"/>
                <a:ea typeface="MS PGothic" pitchFamily="34" charset="-128"/>
              </a:rPr>
              <a:t>collided</a:t>
            </a:r>
            <a:r>
              <a:rPr lang="de-DE" sz="1600" b="0" dirty="0" smtClean="0">
                <a:latin typeface="Calibri" pitchFamily="34" charset="0"/>
                <a:ea typeface="MS PGothic" pitchFamily="34" charset="-128"/>
              </a:rPr>
              <a:t> tags?</a:t>
            </a: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de-DE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de-DE" sz="1600" b="0" dirty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de-DE" sz="1600" b="0" dirty="0">
              <a:latin typeface="Calibri" pitchFamily="34" charset="0"/>
              <a:ea typeface="MS PGothic" pitchFamily="34" charset="-128"/>
            </a:endParaRP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de-DE" sz="1800" dirty="0">
              <a:latin typeface="Calibri" pitchFamily="34" charset="0"/>
              <a:ea typeface="MS PGothic" pitchFamily="34" charset="-128"/>
            </a:endParaRP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0" lvl="1"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en-US" sz="1800" dirty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413982"/>
              </p:ext>
            </p:extLst>
          </p:nvPr>
        </p:nvGraphicFramePr>
        <p:xfrm>
          <a:off x="1187625" y="2406541"/>
          <a:ext cx="7128792" cy="128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2" name="Visio" r:id="rId4" imgW="10688350" imgH="1926077" progId="Visio.Drawing.11">
                  <p:embed/>
                </p:oleObj>
              </mc:Choice>
              <mc:Fallback>
                <p:oleObj name="Visio" r:id="rId4" imgW="10688350" imgH="1926077" progId="Visio.Drawing.11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2406541"/>
                        <a:ext cx="7128792" cy="1284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7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288000" y="2796880"/>
            <a:ext cx="8568000" cy="70412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Thanks for your kind attention!</a:t>
            </a:r>
          </a:p>
          <a:p>
            <a:pPr marL="0" indent="0" algn="ctr">
              <a:buNone/>
            </a:pPr>
            <a:endParaRPr lang="en-GB" sz="32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669960" y="5919807"/>
            <a:ext cx="188224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  <a:latin typeface="+mj-lt"/>
              </a:rPr>
              <a:t>hamed.kenawy@fau.de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572008"/>
            <a:ext cx="3907456" cy="134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21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 bwMode="auto">
          <a:xfrm>
            <a:off x="428596" y="1142984"/>
            <a:ext cx="8358217" cy="48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de-DE" sz="2400" b="1" dirty="0" smtClean="0">
                <a:ea typeface="MS PGothic" pitchFamily="34" charset="-128"/>
              </a:rPr>
              <a:t>2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de-DE" dirty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de-DE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de-DE" dirty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de-DE" dirty="0" smtClean="0">
                <a:ea typeface="MS PGothic" pitchFamily="34" charset="-128"/>
              </a:rPr>
              <a:t>                                                       </a:t>
            </a:r>
            <a:r>
              <a:rPr lang="de-DE" sz="1800" b="0" dirty="0" smtClean="0">
                <a:latin typeface="Calibri" pitchFamily="34" charset="0"/>
                <a:ea typeface="MS PGothic" pitchFamily="34" charset="-128"/>
              </a:rPr>
              <a:t> </a:t>
            </a:r>
            <a:endParaRPr lang="en-US" sz="1800" b="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7929" name="Textfeld 77928"/>
          <p:cNvSpPr txBox="1"/>
          <p:nvPr/>
        </p:nvSpPr>
        <p:spPr>
          <a:xfrm>
            <a:off x="683568" y="5301208"/>
            <a:ext cx="48965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1800" b="0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9" y="1142984"/>
            <a:ext cx="6555269" cy="3955265"/>
          </a:xfrm>
          <a:prstGeom prst="rect">
            <a:avLst/>
          </a:prstGeom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3427"/>
              </p:ext>
            </p:extLst>
          </p:nvPr>
        </p:nvGraphicFramePr>
        <p:xfrm>
          <a:off x="819151" y="4992267"/>
          <a:ext cx="3464817" cy="107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6" name="Equation" r:id="rId5" imgW="2705040" imgH="838080" progId="Equation.DSMT4">
                  <p:embed/>
                </p:oleObj>
              </mc:Choice>
              <mc:Fallback>
                <p:oleObj name="Equation" r:id="rId5" imgW="27050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151" y="4992267"/>
                        <a:ext cx="3464817" cy="107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1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Interesting Observation for FM0</a:t>
            </a:r>
          </a:p>
          <a:p>
            <a:r>
              <a:rPr lang="en-GB" dirty="0" smtClean="0"/>
              <a:t>New Technique for Collision </a:t>
            </a:r>
            <a:r>
              <a:rPr lang="en-GB" dirty="0" smtClean="0"/>
              <a:t>Recovery</a:t>
            </a:r>
          </a:p>
          <a:p>
            <a:r>
              <a:rPr lang="en-US" dirty="0"/>
              <a:t>FFT Based Rate </a:t>
            </a:r>
            <a:r>
              <a:rPr lang="en-US" dirty="0" smtClean="0"/>
              <a:t>Estimation for Collided Tags</a:t>
            </a:r>
            <a:endParaRPr lang="en-US" dirty="0"/>
          </a:p>
          <a:p>
            <a:r>
              <a:rPr lang="en-GB" dirty="0" smtClean="0"/>
              <a:t>Results </a:t>
            </a:r>
            <a:r>
              <a:rPr lang="en-GB" dirty="0" smtClean="0"/>
              <a:t>and Simulations</a:t>
            </a:r>
          </a:p>
          <a:p>
            <a:r>
              <a:rPr lang="en-GB" dirty="0" smtClean="0"/>
              <a:t>Conclusion </a:t>
            </a:r>
            <a:endParaRPr lang="en-GB" dirty="0" smtClean="0"/>
          </a:p>
          <a:p>
            <a:r>
              <a:rPr lang="en-GB" dirty="0" smtClean="0"/>
              <a:t>Future </a:t>
            </a:r>
            <a:r>
              <a:rPr lang="en-GB" dirty="0" smtClean="0"/>
              <a:t>work</a:t>
            </a:r>
          </a:p>
          <a:p>
            <a:r>
              <a:rPr lang="en-GB" dirty="0" smtClean="0"/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12908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Observation for </a:t>
            </a:r>
            <a:r>
              <a:rPr lang="en-GB" dirty="0" smtClean="0"/>
              <a:t>FM0</a:t>
            </a:r>
            <a:endParaRPr lang="en-GB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 bwMode="auto">
          <a:xfrm>
            <a:off x="428595" y="1142984"/>
            <a:ext cx="8358217" cy="48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sp>
        <p:nvSpPr>
          <p:cNvPr id="77929" name="Textfeld 77928"/>
          <p:cNvSpPr txBox="1"/>
          <p:nvPr/>
        </p:nvSpPr>
        <p:spPr>
          <a:xfrm>
            <a:off x="683568" y="5301208"/>
            <a:ext cx="48965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1800" b="0" dirty="0" smtClean="0"/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3437"/>
              </p:ext>
            </p:extLst>
          </p:nvPr>
        </p:nvGraphicFramePr>
        <p:xfrm>
          <a:off x="61468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9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158623"/>
              </p:ext>
            </p:extLst>
          </p:nvPr>
        </p:nvGraphicFramePr>
        <p:xfrm>
          <a:off x="1358450" y="1340768"/>
          <a:ext cx="6664598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94" name="Visio" r:id="rId6" imgW="8912226" imgH="3631389" progId="Visio.Drawing.11">
                  <p:embed/>
                </p:oleObj>
              </mc:Choice>
              <mc:Fallback>
                <p:oleObj name="Visio" r:id="rId6" imgW="8912226" imgH="363138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8450" y="1340768"/>
                        <a:ext cx="6664598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10784"/>
              </p:ext>
            </p:extLst>
          </p:nvPr>
        </p:nvGraphicFramePr>
        <p:xfrm>
          <a:off x="1619672" y="4314815"/>
          <a:ext cx="61341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95" name="Visio" r:id="rId8" imgW="6134719" imgH="1355657" progId="Visio.Drawing.11">
                  <p:embed/>
                </p:oleObj>
              </mc:Choice>
              <mc:Fallback>
                <p:oleObj name="Visio" r:id="rId8" imgW="6134719" imgH="13556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19672" y="4314815"/>
                        <a:ext cx="6134100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61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Observation for </a:t>
            </a:r>
            <a:r>
              <a:rPr lang="en-GB" dirty="0" smtClean="0"/>
              <a:t>FM0</a:t>
            </a:r>
            <a:endParaRPr lang="en-GB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 bwMode="auto">
          <a:xfrm>
            <a:off x="428595" y="1142984"/>
            <a:ext cx="8358217" cy="48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sp>
        <p:nvSpPr>
          <p:cNvPr id="77929" name="Textfeld 77928"/>
          <p:cNvSpPr txBox="1"/>
          <p:nvPr/>
        </p:nvSpPr>
        <p:spPr>
          <a:xfrm>
            <a:off x="683568" y="5301208"/>
            <a:ext cx="48965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1800" b="0" dirty="0" smtClean="0"/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71821"/>
              </p:ext>
            </p:extLst>
          </p:nvPr>
        </p:nvGraphicFramePr>
        <p:xfrm>
          <a:off x="61468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75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26295"/>
              </p:ext>
            </p:extLst>
          </p:nvPr>
        </p:nvGraphicFramePr>
        <p:xfrm>
          <a:off x="1187450" y="1143000"/>
          <a:ext cx="61341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0" name="Visio" r:id="rId6" imgW="6134719" imgH="1355657" progId="Visio.Drawing.11">
                  <p:embed/>
                </p:oleObj>
              </mc:Choice>
              <mc:Fallback>
                <p:oleObj name="Visio" r:id="rId6" imgW="6134719" imgH="13556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50" y="1143000"/>
                        <a:ext cx="6134100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758267"/>
              </p:ext>
            </p:extLst>
          </p:nvPr>
        </p:nvGraphicFramePr>
        <p:xfrm>
          <a:off x="1655952" y="1950969"/>
          <a:ext cx="565943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1" name="Visio" r:id="rId8" imgW="5659285" imgH="996815" progId="Visio.Drawing.11">
                  <p:embed/>
                </p:oleObj>
              </mc:Choice>
              <mc:Fallback>
                <p:oleObj name="Visio" r:id="rId8" imgW="5659285" imgH="99681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5952" y="1950969"/>
                        <a:ext cx="5659437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16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572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llipse 2"/>
          <p:cNvSpPr/>
          <p:nvPr/>
        </p:nvSpPr>
        <p:spPr>
          <a:xfrm>
            <a:off x="971600" y="4509120"/>
            <a:ext cx="129614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1907704" y="4556032"/>
            <a:ext cx="129614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843808" y="4517504"/>
            <a:ext cx="129614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3815615" y="4521340"/>
            <a:ext cx="129614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4716016" y="4521340"/>
            <a:ext cx="129614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5652120" y="4521340"/>
            <a:ext cx="129614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282991"/>
              </p:ext>
            </p:extLst>
          </p:nvPr>
        </p:nvGraphicFramePr>
        <p:xfrm>
          <a:off x="1643534" y="2948772"/>
          <a:ext cx="9842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2" name="Visio" r:id="rId11" imgW="983554" imgH="1211634" progId="Visio.Drawing.11">
                  <p:embed/>
                </p:oleObj>
              </mc:Choice>
              <mc:Fallback>
                <p:oleObj name="Visio" r:id="rId11" imgW="983554" imgH="12116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43534" y="2948772"/>
                        <a:ext cx="984250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922080"/>
              </p:ext>
            </p:extLst>
          </p:nvPr>
        </p:nvGraphicFramePr>
        <p:xfrm>
          <a:off x="2579638" y="2948772"/>
          <a:ext cx="9842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3" name="Visio" r:id="rId13" imgW="983554" imgH="1211634" progId="Visio.Drawing.11">
                  <p:embed/>
                </p:oleObj>
              </mc:Choice>
              <mc:Fallback>
                <p:oleObj name="Visio" r:id="rId13" imgW="983554" imgH="12116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79638" y="2948772"/>
                        <a:ext cx="984250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603242"/>
              </p:ext>
            </p:extLst>
          </p:nvPr>
        </p:nvGraphicFramePr>
        <p:xfrm>
          <a:off x="3491880" y="2937817"/>
          <a:ext cx="9842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4" name="Visio" r:id="rId15" imgW="983554" imgH="1211634" progId="Visio.Drawing.11">
                  <p:embed/>
                </p:oleObj>
              </mc:Choice>
              <mc:Fallback>
                <p:oleObj name="Visio" r:id="rId15" imgW="983554" imgH="12116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91880" y="2937817"/>
                        <a:ext cx="984250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795143"/>
              </p:ext>
            </p:extLst>
          </p:nvPr>
        </p:nvGraphicFramePr>
        <p:xfrm>
          <a:off x="4445685" y="2948772"/>
          <a:ext cx="9842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5" name="Visio" r:id="rId17" imgW="983554" imgH="1211634" progId="Visio.Drawing.11">
                  <p:embed/>
                </p:oleObj>
              </mc:Choice>
              <mc:Fallback>
                <p:oleObj name="Visio" r:id="rId17" imgW="983554" imgH="12116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45685" y="2948772"/>
                        <a:ext cx="984250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284902"/>
              </p:ext>
            </p:extLst>
          </p:nvPr>
        </p:nvGraphicFramePr>
        <p:xfrm>
          <a:off x="5381789" y="2948772"/>
          <a:ext cx="9842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6" name="Visio" r:id="rId19" imgW="983554" imgH="1211634" progId="Visio.Drawing.11">
                  <p:embed/>
                </p:oleObj>
              </mc:Choice>
              <mc:Fallback>
                <p:oleObj name="Visio" r:id="rId19" imgW="983554" imgH="12116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81789" y="2948772"/>
                        <a:ext cx="984250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510024"/>
              </p:ext>
            </p:extLst>
          </p:nvPr>
        </p:nvGraphicFramePr>
        <p:xfrm>
          <a:off x="6324054" y="2948772"/>
          <a:ext cx="9842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7" name="Visio" r:id="rId21" imgW="983554" imgH="1211634" progId="Visio.Drawing.11">
                  <p:embed/>
                </p:oleObj>
              </mc:Choice>
              <mc:Fallback>
                <p:oleObj name="Visio" r:id="rId21" imgW="983554" imgH="12116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24054" y="2948772"/>
                        <a:ext cx="984250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Gerade Verbindung mit Pfeil 27"/>
          <p:cNvCxnSpPr/>
          <p:nvPr/>
        </p:nvCxnSpPr>
        <p:spPr>
          <a:xfrm>
            <a:off x="827584" y="4221088"/>
            <a:ext cx="28803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28595" y="3861048"/>
            <a:ext cx="126308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800" b="0" dirty="0" smtClean="0">
                <a:latin typeface="Calibri" pitchFamily="34" charset="0"/>
              </a:rPr>
              <a:t>Initial </a:t>
            </a:r>
            <a:r>
              <a:rPr lang="de-DE" sz="1800" b="0" dirty="0" err="1" smtClean="0">
                <a:latin typeface="Calibri" pitchFamily="34" charset="0"/>
              </a:rPr>
              <a:t>bit</a:t>
            </a:r>
            <a:endParaRPr lang="en-US" sz="1800" b="0" dirty="0" smtClean="0">
              <a:latin typeface="Calibri" pitchFamily="34" charset="0"/>
            </a:endParaRPr>
          </a:p>
        </p:txBody>
      </p:sp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291141"/>
              </p:ext>
            </p:extLst>
          </p:nvPr>
        </p:nvGraphicFramePr>
        <p:xfrm>
          <a:off x="1565671" y="5660196"/>
          <a:ext cx="48244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8" name="Visio" r:id="rId23" imgW="4824304" imgH="337226" progId="Visio.Drawing.11">
                  <p:embed/>
                </p:oleObj>
              </mc:Choice>
              <mc:Fallback>
                <p:oleObj name="Visio" r:id="rId23" imgW="4824304" imgH="3372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65671" y="5660196"/>
                        <a:ext cx="4824413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6" name="Pfeil nach unten 80895"/>
          <p:cNvSpPr/>
          <p:nvPr/>
        </p:nvSpPr>
        <p:spPr>
          <a:xfrm>
            <a:off x="1619672" y="4959978"/>
            <a:ext cx="45719" cy="682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897" name="Textfeld 80896"/>
          <p:cNvSpPr txBox="1"/>
          <p:nvPr/>
        </p:nvSpPr>
        <p:spPr>
          <a:xfrm rot="-5400000">
            <a:off x="1084258" y="5116542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800" b="0" dirty="0" smtClean="0"/>
              <a:t>XOR</a:t>
            </a:r>
            <a:endParaRPr lang="en-US" sz="1800" b="0" dirty="0" smtClean="0"/>
          </a:p>
        </p:txBody>
      </p:sp>
      <p:sp>
        <p:nvSpPr>
          <p:cNvPr id="41" name="Pfeil nach unten 40"/>
          <p:cNvSpPr/>
          <p:nvPr/>
        </p:nvSpPr>
        <p:spPr>
          <a:xfrm>
            <a:off x="2510057" y="5007833"/>
            <a:ext cx="45719" cy="682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 rot="-5400000">
            <a:off x="1974643" y="5164397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800" b="0" dirty="0" smtClean="0"/>
              <a:t>XOR</a:t>
            </a:r>
            <a:endParaRPr lang="en-US" sz="1800" b="0" dirty="0" smtClean="0"/>
          </a:p>
        </p:txBody>
      </p:sp>
      <p:sp>
        <p:nvSpPr>
          <p:cNvPr id="43" name="Pfeil nach unten 42"/>
          <p:cNvSpPr/>
          <p:nvPr/>
        </p:nvSpPr>
        <p:spPr>
          <a:xfrm>
            <a:off x="3469020" y="4959978"/>
            <a:ext cx="45719" cy="682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 rot="-5400000">
            <a:off x="2933606" y="5116542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800" b="0" dirty="0" smtClean="0"/>
              <a:t>XOR</a:t>
            </a:r>
            <a:endParaRPr lang="en-US" sz="1800" b="0" dirty="0" smtClean="0"/>
          </a:p>
        </p:txBody>
      </p:sp>
      <p:sp>
        <p:nvSpPr>
          <p:cNvPr id="45" name="Pfeil nach unten 44"/>
          <p:cNvSpPr/>
          <p:nvPr/>
        </p:nvSpPr>
        <p:spPr>
          <a:xfrm>
            <a:off x="4363383" y="4972198"/>
            <a:ext cx="45719" cy="682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 rot="-5400000">
            <a:off x="3827969" y="5128762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800" b="0" dirty="0" smtClean="0"/>
              <a:t>XOR</a:t>
            </a:r>
            <a:endParaRPr lang="en-US" sz="1800" b="0" dirty="0" smtClean="0"/>
          </a:p>
        </p:txBody>
      </p:sp>
      <p:sp>
        <p:nvSpPr>
          <p:cNvPr id="47" name="Pfeil nach unten 46"/>
          <p:cNvSpPr/>
          <p:nvPr/>
        </p:nvSpPr>
        <p:spPr>
          <a:xfrm>
            <a:off x="5354796" y="4968362"/>
            <a:ext cx="45719" cy="682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 rot="-5400000">
            <a:off x="4819382" y="5124926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800" b="0" dirty="0" smtClean="0"/>
              <a:t>XOR</a:t>
            </a:r>
            <a:endParaRPr lang="en-US" sz="1800" b="0" dirty="0" smtClean="0"/>
          </a:p>
        </p:txBody>
      </p:sp>
      <p:sp>
        <p:nvSpPr>
          <p:cNvPr id="49" name="Pfeil nach unten 48"/>
          <p:cNvSpPr/>
          <p:nvPr/>
        </p:nvSpPr>
        <p:spPr>
          <a:xfrm>
            <a:off x="6290900" y="4974035"/>
            <a:ext cx="45719" cy="682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-5400000">
            <a:off x="5755486" y="5130599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800" b="0" dirty="0" smtClean="0"/>
              <a:t>XOR</a:t>
            </a:r>
            <a:endParaRPr lang="en-US" sz="1800" b="0" dirty="0" smtClean="0"/>
          </a:p>
        </p:txBody>
      </p:sp>
      <p:sp>
        <p:nvSpPr>
          <p:cNvPr id="36" name="Ellipse 35"/>
          <p:cNvSpPr/>
          <p:nvPr/>
        </p:nvSpPr>
        <p:spPr>
          <a:xfrm>
            <a:off x="1372289" y="5589240"/>
            <a:ext cx="5287943" cy="480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1333906" y="1052736"/>
            <a:ext cx="5287943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9" grpId="0"/>
      <p:bldP spid="80896" grpId="0" animBg="1"/>
      <p:bldP spid="80897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36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Observation for </a:t>
            </a:r>
            <a:r>
              <a:rPr lang="en-GB" dirty="0" smtClean="0"/>
              <a:t>FM0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7497828" cy="4104456"/>
          </a:xfrm>
          <a:prstGeom prst="rect">
            <a:avLst/>
          </a:prstGeom>
        </p:spPr>
      </p:pic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5"/>
            <a:ext cx="8358217" cy="111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The performance of regular FM0 decoding is improved by 3dB gain, when differential decoding is used.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The performance is tested with AWGN channel only.</a:t>
            </a: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55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Interesting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Observation for FM0 </a:t>
            </a:r>
            <a:endParaRPr lang="en-GB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 smtClean="0"/>
              <a:t>New </a:t>
            </a:r>
            <a:r>
              <a:rPr lang="en-GB" dirty="0"/>
              <a:t>Technique for Collision </a:t>
            </a:r>
            <a:r>
              <a:rPr lang="en-GB" dirty="0" smtClean="0"/>
              <a:t>Recovery</a:t>
            </a:r>
          </a:p>
          <a:p>
            <a:r>
              <a:rPr lang="en-US" dirty="0"/>
              <a:t>FFT Based Rate Estimation for Collided </a:t>
            </a:r>
            <a:r>
              <a:rPr lang="en-US" dirty="0" smtClean="0"/>
              <a:t>Tags</a:t>
            </a:r>
            <a:endParaRPr lang="en-GB" dirty="0"/>
          </a:p>
          <a:p>
            <a:r>
              <a:rPr lang="en-GB" dirty="0"/>
              <a:t>Results and Simulations</a:t>
            </a:r>
          </a:p>
          <a:p>
            <a:r>
              <a:rPr lang="en-GB" dirty="0"/>
              <a:t>Conclusion </a:t>
            </a:r>
            <a:endParaRPr lang="en-GB" dirty="0" smtClean="0"/>
          </a:p>
          <a:p>
            <a:r>
              <a:rPr lang="en-GB" dirty="0" smtClean="0"/>
              <a:t>Future </a:t>
            </a:r>
            <a:r>
              <a:rPr lang="en-GB" dirty="0"/>
              <a:t>work</a:t>
            </a:r>
          </a:p>
          <a:p>
            <a:r>
              <a:rPr lang="en-GB" dirty="0"/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35342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ITTER@LEBFIGNUDCW0Y5HA" val="4765"/>
</p:tagLst>
</file>

<file path=ppt/theme/theme1.xml><?xml version="1.0" encoding="utf-8"?>
<a:theme xmlns:a="http://schemas.openxmlformats.org/drawingml/2006/main" name="LIKE 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8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Vorlage_V5_2013_29_08</Template>
  <TotalTime>0</TotalTime>
  <Words>3825</Words>
  <Application>Microsoft Office PowerPoint</Application>
  <PresentationFormat>Bildschirmpräsentation (4:3)</PresentationFormat>
  <Paragraphs>796</Paragraphs>
  <Slides>32</Slides>
  <Notes>31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4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LIKE Vorlage</vt:lpstr>
      <vt:lpstr>Visio</vt:lpstr>
      <vt:lpstr>Equation</vt:lpstr>
      <vt:lpstr>Microsoft Visio-Zeichnung</vt:lpstr>
      <vt:lpstr>MathType 6.0 Equation</vt:lpstr>
      <vt:lpstr>PowerPoint-Präsentation</vt:lpstr>
      <vt:lpstr>Previous Status</vt:lpstr>
      <vt:lpstr>Motivation</vt:lpstr>
      <vt:lpstr>Motivation</vt:lpstr>
      <vt:lpstr>Agenda</vt:lpstr>
      <vt:lpstr>Interesting Observation for FM0</vt:lpstr>
      <vt:lpstr>Interesting Observation for FM0</vt:lpstr>
      <vt:lpstr>Interesting Observation for FM0</vt:lpstr>
      <vt:lpstr>Agenda</vt:lpstr>
      <vt:lpstr>New Technique for Collision Recovery</vt:lpstr>
      <vt:lpstr>New Technique for Collision Recovery</vt:lpstr>
      <vt:lpstr>Agenda</vt:lpstr>
      <vt:lpstr>FFT Based Rate Estimation for Collided Tags</vt:lpstr>
      <vt:lpstr>FFT Based Rate Estimation for Collided Tags</vt:lpstr>
      <vt:lpstr>FFT Based Rate Estimation for Collided Tags</vt:lpstr>
      <vt:lpstr>FFT Based Rate Estimation for Collided Tags</vt:lpstr>
      <vt:lpstr>Agenda</vt:lpstr>
      <vt:lpstr>Results and Simulations</vt:lpstr>
      <vt:lpstr>Results and Simulations</vt:lpstr>
      <vt:lpstr>Results and Simulations</vt:lpstr>
      <vt:lpstr>Results and Simulations</vt:lpstr>
      <vt:lpstr>Results and Simulations</vt:lpstr>
      <vt:lpstr>Agenda</vt:lpstr>
      <vt:lpstr>Conclusion</vt:lpstr>
      <vt:lpstr>Agenda</vt:lpstr>
      <vt:lpstr>Future Work</vt:lpstr>
      <vt:lpstr>Agenda</vt:lpstr>
      <vt:lpstr>Publications and Patents</vt:lpstr>
      <vt:lpstr>Publications and Patents</vt:lpstr>
      <vt:lpstr>Publications and Patents</vt:lpstr>
      <vt:lpstr>Research Questions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Lieske</dc:creator>
  <cp:lastModifiedBy>Hamed Kenawy</cp:lastModifiedBy>
  <cp:revision>895</cp:revision>
  <cp:lastPrinted>2015-03-18T14:09:36Z</cp:lastPrinted>
  <dcterms:created xsi:type="dcterms:W3CDTF">2013-08-29T10:54:12Z</dcterms:created>
  <dcterms:modified xsi:type="dcterms:W3CDTF">2015-03-18T15:16:50Z</dcterms:modified>
</cp:coreProperties>
</file>