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5"/>
  </p:notesMasterIdLst>
  <p:handoutMasterIdLst>
    <p:handoutMasterId r:id="rId26"/>
  </p:handoutMasterIdLst>
  <p:sldIdLst>
    <p:sldId id="315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25" r:id="rId10"/>
    <p:sldId id="324" r:id="rId11"/>
    <p:sldId id="332" r:id="rId12"/>
    <p:sldId id="333" r:id="rId13"/>
    <p:sldId id="336" r:id="rId14"/>
    <p:sldId id="337" r:id="rId15"/>
    <p:sldId id="335" r:id="rId16"/>
    <p:sldId id="320" r:id="rId17"/>
    <p:sldId id="323" r:id="rId18"/>
    <p:sldId id="259" r:id="rId19"/>
    <p:sldId id="309" r:id="rId20"/>
    <p:sldId id="322" r:id="rId21"/>
    <p:sldId id="311" r:id="rId22"/>
    <p:sldId id="319" r:id="rId23"/>
    <p:sldId id="308" r:id="rId24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006E92"/>
    <a:srgbClr val="0F416E"/>
    <a:srgbClr val="D4E6F4"/>
    <a:srgbClr val="4C99B2"/>
    <a:srgbClr val="B2D3DE"/>
    <a:srgbClr val="A2D7CB"/>
    <a:srgbClr val="5CBAA4"/>
    <a:srgbClr val="99C5D3"/>
    <a:srgbClr val="66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5848" autoAdjust="0"/>
  </p:normalViewPr>
  <p:slideViewPr>
    <p:cSldViewPr>
      <p:cViewPr varScale="1">
        <p:scale>
          <a:sx n="140" d="100"/>
          <a:sy n="140" d="100"/>
        </p:scale>
        <p:origin x="1688" y="184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A-F145-9DE1-5B6F8D00A0F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A-F145-9DE1-5B6F8D00A0F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A-F145-9DE1-5B6F8D00A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1-FA33-8041-9795-C0F52013C33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3-FA33-8041-9795-C0F52013C3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5-FA33-8041-9795-C0F52013C334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a: 50%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3-8041-9795-C0F52013C334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3-8041-9795-C0F52013C334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c: 10%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3-8041-9795-C0F52013C3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3-8041-9795-C0F52013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0.74424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-4538823" y="3072243"/>
          <a:ext cx="3055324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l-GR" sz="1100" i="0" kern="0">
              <a:latin typeface="Cambria Math" panose="02040503050406030204" pitchFamily="18" charset="0"/>
              <a:ea typeface="Cambria Math" panose="02040503050406030204" pitchFamily="18" charset="0"/>
            </a:rPr>
            <a:t>𝜖</a:t>
          </a:r>
          <a:r>
            <a:rPr lang="en-US" sz="1100" dirty="0">
              <a:latin typeface="+mj-lt"/>
            </a:rPr>
            <a:t> %: Percentage of relative estimation error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0.49242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0" y="3072243"/>
          <a:ext cx="2021515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>
              <a:latin typeface="Cambria Math" panose="02040503050406030204" pitchFamily="18" charset="0"/>
              <a:ea typeface="Cambria Math" panose="02040503050406030204" pitchFamily="18" charset="0"/>
            </a:rPr>
            <a:t>𝜏</a:t>
          </a:r>
          <a:r>
            <a:rPr lang="en-US" sz="1100" dirty="0">
              <a:latin typeface="+mj-lt"/>
            </a:rPr>
            <a:t>: Mean identification time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>
          <a:extLst xmlns:a="http://schemas.openxmlformats.org/drawingml/2006/main">
            <a:ext uri="{FF2B5EF4-FFF2-40B4-BE49-F238E27FC236}">
              <a16:creationId xmlns:a16="http://schemas.microsoft.com/office/drawing/2014/main" id="{4A17FBEB-57E4-1644-BBAF-60AED78DF2A9}"/>
            </a:ext>
          </a:extLst>
        </cdr:cNvPr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04.03.18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04.03.18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endParaRPr lang="de-DE" noProof="0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ADD CONTENT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320D6C2-5F7D-C049-A855-7D0EF76C4F02}" type="datetime3">
              <a:rPr lang="de-DE" smtClean="0"/>
              <a:t>04/03/2018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28FC40C-4650-5D4B-8B4C-F6ABCB5DBA97}" type="datetime3">
              <a:rPr lang="de-DE" smtClean="0"/>
              <a:t>04/03/2018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4AC1D3-972F-D046-836F-E0EFE0B268B4}" type="datetime3">
              <a:rPr lang="de-DE" smtClean="0"/>
              <a:t>04/03/2018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>
                <a:latin typeface="+mj-lt"/>
              </a:rPr>
              <a:t>Thank you for your attention</a:t>
            </a:r>
            <a:endParaRPr lang="de-DE" sz="240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D94CD70-145A-9148-945C-8FC1141B16FD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7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6.jpeg"/><Relationship Id="rId10" Type="http://schemas.openxmlformats.org/officeDocument/2006/relationships/image" Target="../media/image31.emf"/><Relationship Id="rId4" Type="http://schemas.openxmlformats.org/officeDocument/2006/relationships/image" Target="../media/image28.png"/><Relationship Id="rId9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7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38.emf"/><Relationship Id="rId5" Type="http://schemas.openxmlformats.org/officeDocument/2006/relationships/image" Target="../media/image6.jpeg"/><Relationship Id="rId10" Type="http://schemas.openxmlformats.org/officeDocument/2006/relationships/image" Target="../media/image37.emf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Hazem </a:t>
            </a:r>
            <a:r>
              <a:rPr lang="de-DE" dirty="0" err="1"/>
              <a:t>Elsaid</a:t>
            </a:r>
            <a:r>
              <a:rPr lang="de-DE"/>
              <a:t> Ibrahim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87FC861-5090-BA41-824C-704183365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 b="18958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/>
              <a:t>Design and Implementation of Anti-collision Algorithms for Dense RFID Systems</a:t>
            </a:r>
            <a:br>
              <a:rPr lang="en-US"/>
            </a:br>
            <a:br>
              <a:rPr lang="en-US"/>
            </a:br>
            <a:endParaRPr lang="de-DE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03E203-80CE-8345-9D30-77E7141E2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Number of successful and collided slots before collision: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sz="1600" i="1" kern="0">
                            <a:latin typeface="Cambria Math"/>
                          </a:rPr>
                          <m:t>(1−</m:t>
                        </m:r>
                        <m:r>
                          <a:rPr lang="pt-BR" sz="1600" i="1" ker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e-DE" sz="1600" i="1" kern="0">
                                <a:latin typeface="Cambria Math"/>
                              </a:rPr>
                              <m:t>1−</m:t>
                            </m:r>
                            <m:r>
                              <a:rPr lang="pt-BR" sz="16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sz="1600" kern="0" dirty="0"/>
                  <a:t>Where:</a:t>
                </a:r>
                <a:endParaRPr lang="en-US" sz="1400" i="1" kern="0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pPr lvl="2"/>
                <a:r>
                  <a:rPr lang="en-US" sz="1400" kern="0" dirty="0"/>
                  <a:t> </a:t>
                </a:r>
                <a14:m>
                  <m:oMath xmlns:m="http://schemas.openxmlformats.org/officeDocument/2006/math">
                    <m:r>
                      <a:rPr lang="pt-BR" sz="1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kern="0" dirty="0"/>
                  <a:t> is the collision recovery probability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  <a:br>
                  <a:rPr lang="en-US" sz="1600" kern="0" dirty="0"/>
                </a:br>
                <a:endParaRPr lang="en-US" sz="1600" kern="0" dirty="0"/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35">
                <a:extLst>
                  <a:ext uri="{FF2B5EF4-FFF2-40B4-BE49-F238E27FC236}">
                    <a16:creationId xmlns:a16="http://schemas.microsoft.com/office/drawing/2014/main" id="{BE58437E-DFE1-A349-8304-4068C0358E67}"/>
                  </a:ext>
                </a:extLst>
              </p:cNvPr>
              <p:cNvSpPr/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PHY Layer</a:t>
                </a:r>
              </a:p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CR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Rechteck 35">
                <a:extLst>
                  <a:ext uri="{FF2B5EF4-FFF2-40B4-BE49-F238E27FC236}">
                    <a16:creationId xmlns:a16="http://schemas.microsoft.com/office/drawing/2014/main" id="{BE58437E-DFE1-A349-8304-4068C0358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2EDD82C3-56A0-0148-ACDB-40B75B10E8C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2EDD82C3-56A0-0148-ACDB-40B75B10E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74F5E84B-ACCC-2C40-AC0E-134DF2CECB2B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65">
                <a:extLst>
                  <a:ext uri="{FF2B5EF4-FFF2-40B4-BE49-F238E27FC236}">
                    <a16:creationId xmlns:a16="http://schemas.microsoft.com/office/drawing/2014/main" id="{D9645AE8-ED64-064B-8346-9BA4F9B0EB13}"/>
                  </a:ext>
                </a:extLst>
              </p:cNvPr>
              <p:cNvSpPr txBox="1"/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lang="de-DE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r>
                      <a:rPr lang="en-US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>
          <p:sp>
            <p:nvSpPr>
              <p:cNvPr id="15" name="Textfeld 65">
                <a:extLst>
                  <a:ext uri="{FF2B5EF4-FFF2-40B4-BE49-F238E27FC236}">
                    <a16:creationId xmlns:a16="http://schemas.microsoft.com/office/drawing/2014/main" id="{D9645AE8-ED64-064B-8346-9BA4F9B0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  <a:blipFill>
                <a:blip r:embed="rId7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 nach unten 7">
            <a:extLst>
              <a:ext uri="{FF2B5EF4-FFF2-40B4-BE49-F238E27FC236}">
                <a16:creationId xmlns:a16="http://schemas.microsoft.com/office/drawing/2014/main" id="{3085B286-B7ED-884B-B819-D4DC32161144}"/>
              </a:ext>
            </a:extLst>
          </p:cNvPr>
          <p:cNvSpPr/>
          <p:nvPr/>
        </p:nvSpPr>
        <p:spPr>
          <a:xfrm rot="10800000">
            <a:off x="7252198" y="338039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">
                <a:extLst>
                  <a:ext uri="{FF2B5EF4-FFF2-40B4-BE49-F238E27FC236}">
                    <a16:creationId xmlns:a16="http://schemas.microsoft.com/office/drawing/2014/main" id="{CB5AB8EC-9989-994B-9819-87E875916C98}"/>
                  </a:ext>
                </a:extLst>
              </p:cNvPr>
              <p:cNvSpPr txBox="1"/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800" b="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b="0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17" name="Textfeld 1">
                <a:extLst>
                  <a:ext uri="{FF2B5EF4-FFF2-40B4-BE49-F238E27FC236}">
                    <a16:creationId xmlns:a16="http://schemas.microsoft.com/office/drawing/2014/main" id="{CB5AB8EC-9989-994B-9819-87E87591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2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1600" kern="0" dirty="0"/>
                  <a:t>Proposed </a:t>
                </a:r>
                <a:r>
                  <a:rPr lang="en-US" sz="1600" kern="0" dirty="0"/>
                  <a:t>a posteriori distribution: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de-DE" sz="1600" i="1" kern="0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  <m:r>
                          <a:rPr lang="de-DE" sz="1600" i="1" kern="0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r>
                          <a:rPr lang="pt-BR" sz="1600" i="1" kern="0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i="1" kern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kern="0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i="1" kern="0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ker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 ker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i="1" kern="0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kern="0" dirty="0"/>
                  <a:t> </a:t>
                </a:r>
              </a:p>
              <a:p>
                <a:pPr>
                  <a:spcAft>
                    <a:spcPct val="0"/>
                  </a:spcAft>
                </a:pPr>
                <a:r>
                  <a:rPr lang="en-US" sz="1600" kern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kern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kern="0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i="1" kern="0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/>
              </a:p>
              <a:p>
                <a:pPr>
                  <a:spcAft>
                    <a:spcPct val="0"/>
                  </a:spcAft>
                </a:pPr>
                <a:endParaRPr lang="en-US" sz="1600" kern="0" dirty="0"/>
              </a:p>
              <a:p>
                <a:r>
                  <a:rPr lang="de-DE" sz="1600" kern="0" dirty="0"/>
                  <a:t>After</a:t>
                </a:r>
                <a:r>
                  <a:rPr lang="de-DE" sz="1600" i="1" kern="0" dirty="0"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kern="0" dirty="0">
                    <a:cs typeface="Calibri" panose="020F0502020204030204" pitchFamily="34" charset="0"/>
                  </a:rPr>
                  <a:t>:</a:t>
                </a:r>
                <a:endParaRPr lang="de-DE" sz="1600" i="1" kern="0" dirty="0">
                  <a:cs typeface="Calibri" panose="020F0502020204030204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kern="0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kern="0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𝑛</m:t>
                      </m:r>
                      <m:r>
                        <a:rPr lang="de-DE" sz="1400" i="1" kern="0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r>
                  <a:rPr lang="en-US" sz="1600" kern="0" dirty="0"/>
                  <a:t>Using Descartes’ rules of sign: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600" i="1" kern="0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 kern="0" dirty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de-DE" sz="1600" i="1" kern="0" dirty="0">
                            <a:latin typeface="Cambria Math"/>
                          </a:rPr>
                          <m:t>4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sz="1600" i="1" kern="0" dirty="0">
                        <a:latin typeface="Cambria Math"/>
                      </a:rPr>
                      <m:t>−</m:t>
                    </m:r>
                    <m:r>
                      <a:rPr lang="de-DE" sz="1600" i="1" kern="0" dirty="0">
                        <a:latin typeface="Cambria Math"/>
                      </a:rPr>
                      <m:t>𝑆</m:t>
                    </m:r>
                    <m:r>
                      <a:rPr lang="de-DE" sz="1600" i="1" kern="0" dirty="0">
                        <a:latin typeface="Cambria Math"/>
                      </a:rPr>
                      <m:t>+0.5</m:t>
                    </m:r>
                    <m:rad>
                      <m:radPr>
                        <m:degHide m:val="on"/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i="1" kern="0" dirty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1600" i="1" kern="0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 kern="0" dirty="0">
                            <a:latin typeface="Cambria Math"/>
                          </a:rPr>
                          <m:t>−2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𝑃</m:t>
                        </m:r>
                        <m:r>
                          <a:rPr lang="de-DE" sz="1600" i="1" kern="0" dirty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 kern="0" dirty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de-DE" sz="1600" i="1" kern="0" dirty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1600" kern="0" dirty="0"/>
                  <a:t>		</a:t>
                </a: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C87683AA-6C06-F741-8160-D2BC0BF5D0A5}"/>
              </a:ext>
            </a:extLst>
          </p:cNvPr>
          <p:cNvSpPr/>
          <p:nvPr/>
        </p:nvSpPr>
        <p:spPr>
          <a:xfrm>
            <a:off x="1581573" y="211952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6">
            <a:extLst>
              <a:ext uri="{FF2B5EF4-FFF2-40B4-BE49-F238E27FC236}">
                <a16:creationId xmlns:a16="http://schemas.microsoft.com/office/drawing/2014/main" id="{A06FCAC5-648C-B04F-A992-0697DFF3E8DE}"/>
              </a:ext>
            </a:extLst>
          </p:cNvPr>
          <p:cNvGrpSpPr/>
          <p:nvPr/>
        </p:nvGrpSpPr>
        <p:grpSpPr>
          <a:xfrm>
            <a:off x="6300192" y="3993897"/>
            <a:ext cx="2590984" cy="2099399"/>
            <a:chOff x="6372200" y="3429000"/>
            <a:chExt cx="2664296" cy="2520280"/>
          </a:xfrm>
        </p:grpSpPr>
        <p:sp>
          <p:nvSpPr>
            <p:cNvPr id="14" name="Abgerundetes Rechteck 7">
              <a:extLst>
                <a:ext uri="{FF2B5EF4-FFF2-40B4-BE49-F238E27FC236}">
                  <a16:creationId xmlns:a16="http://schemas.microsoft.com/office/drawing/2014/main" id="{1EBE7ADF-FCEC-784C-95EE-6B601FD5D7AC}"/>
                </a:ext>
              </a:extLst>
            </p:cNvPr>
            <p:cNvSpPr/>
            <p:nvPr/>
          </p:nvSpPr>
          <p:spPr>
            <a:xfrm>
              <a:off x="6372200" y="3429000"/>
              <a:ext cx="2664296" cy="252028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8">
                  <a:extLst>
                    <a:ext uri="{FF2B5EF4-FFF2-40B4-BE49-F238E27FC236}">
                      <a16:creationId xmlns:a16="http://schemas.microsoft.com/office/drawing/2014/main" id="{13598008-62ED-684F-ABDA-79F36C8FFB58}"/>
                    </a:ext>
                  </a:extLst>
                </p:cNvPr>
                <p:cNvSpPr txBox="1"/>
                <p:nvPr/>
              </p:nvSpPr>
              <p:spPr>
                <a:xfrm>
                  <a:off x="6409495" y="3586479"/>
                  <a:ext cx="2312254" cy="216383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𝑃</m:t>
                      </m:r>
                      <m:r>
                        <a:rPr lang="de-DE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0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𝑞</m:t>
                      </m:r>
                      <m:r>
                        <a:rPr lang="de-DE" sz="1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0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0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𝑆</m:t>
                      </m:r>
                      <m:r>
                        <a:rPr lang="de-DE" sz="1000" b="0" i="1">
                          <a:latin typeface="Cambria Math"/>
                        </a:rPr>
                        <m:t>=</m:t>
                      </m:r>
                      <m:r>
                        <a:rPr lang="de-DE" sz="10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𝑄</m:t>
                      </m:r>
                      <m:r>
                        <a:rPr lang="de-DE" sz="1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0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0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0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000" b="0" i="1" smtClean="0">
                          <a:latin typeface="Cambria Math"/>
                        </a:rPr>
                        <m:t>−3</m:t>
                      </m:r>
                      <m:r>
                        <a:rPr lang="de-DE" sz="1000" b="0" i="1" smtClean="0">
                          <a:latin typeface="Cambria Math"/>
                        </a:rPr>
                        <m:t>𝑏𝑑</m:t>
                      </m:r>
                      <m:r>
                        <a:rPr lang="de-DE" sz="1000" b="0" i="1" smtClean="0">
                          <a:latin typeface="Cambria Math"/>
                        </a:rPr>
                        <m:t>+12</m:t>
                      </m:r>
                      <m:r>
                        <a:rPr lang="de-DE" sz="10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0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0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000" b="0" i="1">
                          <a:latin typeface="Cambria Math"/>
                        </a:rPr>
                        <m:t>−</m:t>
                      </m:r>
                      <m:r>
                        <a:rPr lang="de-DE" sz="1000" b="0" i="1" smtClean="0">
                          <a:latin typeface="Cambria Math"/>
                        </a:rPr>
                        <m:t>9</m:t>
                      </m:r>
                      <m:r>
                        <a:rPr lang="de-DE" sz="1000" b="0" i="1" smtClean="0">
                          <a:latin typeface="Cambria Math"/>
                        </a:rPr>
                        <m:t>𝑏𝑐𝑑</m:t>
                      </m:r>
                      <m:r>
                        <a:rPr lang="de-DE" sz="1000" b="0" i="1">
                          <a:latin typeface="Cambria Math"/>
                        </a:rPr>
                        <m:t>+27</m:t>
                      </m:r>
                      <m:r>
                        <a:rPr lang="de-DE" sz="10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000" b="0" i="1" smtClean="0">
                          <a:latin typeface="Cambria Math"/>
                        </a:rPr>
                        <m:t>−72</m:t>
                      </m:r>
                      <m:r>
                        <a:rPr lang="de-DE" sz="10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15" name="Textfeld 8">
                  <a:extLst>
                    <a:ext uri="{FF2B5EF4-FFF2-40B4-BE49-F238E27FC236}">
                      <a16:creationId xmlns:a16="http://schemas.microsoft.com/office/drawing/2014/main" id="{13598008-62ED-684F-ABDA-79F36C8F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5" y="3586479"/>
                  <a:ext cx="2312254" cy="21638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Geschweifte Klammer rechts 12">
            <a:extLst>
              <a:ext uri="{FF2B5EF4-FFF2-40B4-BE49-F238E27FC236}">
                <a16:creationId xmlns:a16="http://schemas.microsoft.com/office/drawing/2014/main" id="{61E46C17-89A8-274B-AF28-BEB9362CD9D9}"/>
              </a:ext>
            </a:extLst>
          </p:cNvPr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3">
            <a:extLst>
              <a:ext uri="{FF2B5EF4-FFF2-40B4-BE49-F238E27FC236}">
                <a16:creationId xmlns:a16="http://schemas.microsoft.com/office/drawing/2014/main" id="{35D7654A-2579-9F43-A7E9-75A52F55F698}"/>
              </a:ext>
            </a:extLst>
          </p:cNvPr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4">
            <a:extLst>
              <a:ext uri="{FF2B5EF4-FFF2-40B4-BE49-F238E27FC236}">
                <a16:creationId xmlns:a16="http://schemas.microsoft.com/office/drawing/2014/main" id="{A0D9FAFB-AEDF-F84D-AC4F-7404E4436CBF}"/>
              </a:ext>
            </a:extLst>
          </p:cNvPr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eschweifte Klammer rechts 15">
            <a:extLst>
              <a:ext uri="{FF2B5EF4-FFF2-40B4-BE49-F238E27FC236}">
                <a16:creationId xmlns:a16="http://schemas.microsoft.com/office/drawing/2014/main" id="{61399547-334B-8D43-A9CC-6BCB2A05C7D4}"/>
              </a:ext>
            </a:extLst>
          </p:cNvPr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rechts 16">
            <a:extLst>
              <a:ext uri="{FF2B5EF4-FFF2-40B4-BE49-F238E27FC236}">
                <a16:creationId xmlns:a16="http://schemas.microsoft.com/office/drawing/2014/main" id="{BE5B1FEB-0B22-0C4E-8FC7-A82DF128071C}"/>
              </a:ext>
            </a:extLst>
          </p:cNvPr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bgerundetes Rechteck 3">
            <a:extLst>
              <a:ext uri="{FF2B5EF4-FFF2-40B4-BE49-F238E27FC236}">
                <a16:creationId xmlns:a16="http://schemas.microsoft.com/office/drawing/2014/main" id="{79385D9C-B2BD-2747-AF71-7F0B3B25ACA7}"/>
              </a:ext>
            </a:extLst>
          </p:cNvPr>
          <p:cNvSpPr/>
          <p:nvPr/>
        </p:nvSpPr>
        <p:spPr>
          <a:xfrm>
            <a:off x="347381" y="4581129"/>
            <a:ext cx="3456383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04/03/2018</a:t>
                </a:fld>
                <a:endParaRPr lang="de-DE"/>
              </a:p>
            </p:txBody>
          </p:sp>
        </mc:Choice>
        <mc:Fallback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Percentage of the relative estimation error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  <m:r>
                      <a:rPr lang="de-DE" sz="1600" i="1" kern="0">
                        <a:latin typeface="Cambria Math" panose="02040503050406030204" pitchFamily="18" charset="0"/>
                      </a:rPr>
                      <m:t>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Diagramm 69">
                <a:extLst>
                  <a:ext uri="{FF2B5EF4-FFF2-40B4-BE49-F238E27FC236}">
                    <a16:creationId xmlns:a16="http://schemas.microsoft.com/office/drawing/2014/main" id="{1E5DE6DD-106F-A948-A36B-260C330A74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7047405"/>
                  </p:ext>
                </p:extLst>
              </p:nvPr>
            </p:nvGraphicFramePr>
            <p:xfrm>
              <a:off x="466725" y="2348881"/>
              <a:ext cx="3927636" cy="36724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mc:Choice>
        <mc:Fallback>
          <p:graphicFrame>
            <p:nvGraphicFramePr>
              <p:cNvPr id="18" name="Diagramm 69">
                <a:extLst>
                  <a:ext uri="{FF2B5EF4-FFF2-40B4-BE49-F238E27FC236}">
                    <a16:creationId xmlns:a16="http://schemas.microsoft.com/office/drawing/2014/main" id="{1E5DE6DD-106F-A948-A36B-260C330A74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7047405"/>
                  </p:ext>
                </p:extLst>
              </p:nvPr>
            </p:nvGraphicFramePr>
            <p:xfrm>
              <a:off x="466725" y="2348881"/>
              <a:ext cx="3927636" cy="36724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9676626-F896-D049-A1A9-3AD045A5E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" y="2780928"/>
            <a:ext cx="3822896" cy="2586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Diagramm 6">
                <a:extLst>
                  <a:ext uri="{FF2B5EF4-FFF2-40B4-BE49-F238E27FC236}">
                    <a16:creationId xmlns:a16="http://schemas.microsoft.com/office/drawing/2014/main" id="{1A7E399D-9F81-0649-8854-E83D2FC18F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45467"/>
                  </p:ext>
                </p:extLst>
              </p:nvPr>
            </p:nvGraphicFramePr>
            <p:xfrm>
              <a:off x="4538823" y="2348881"/>
              <a:ext cx="4105275" cy="36724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mc:Choice>
        <mc:Fallback>
          <p:graphicFrame>
            <p:nvGraphicFramePr>
              <p:cNvPr id="19" name="Diagramm 6">
                <a:extLst>
                  <a:ext uri="{FF2B5EF4-FFF2-40B4-BE49-F238E27FC236}">
                    <a16:creationId xmlns:a16="http://schemas.microsoft.com/office/drawing/2014/main" id="{1A7E399D-9F81-0649-8854-E83D2FC18F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45467"/>
                  </p:ext>
                </p:extLst>
              </p:nvPr>
            </p:nvGraphicFramePr>
            <p:xfrm>
              <a:off x="4538823" y="2348881"/>
              <a:ext cx="4105275" cy="36724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16B54A9-DF07-DD49-9C4E-8DADF0685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3" y="2780928"/>
            <a:ext cx="3990073" cy="2586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100" dirty="0">
                    <a:latin typeface="+mj-lt"/>
                  </a:rPr>
                  <a:t> %: Percentage of relative estimation error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estimation error versus the the collision recovery capability using 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B39FBF-E305-B14B-BC32-7ECA2B5F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51" y="3216310"/>
            <a:ext cx="6366148" cy="2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04/03/2018</a:t>
                </a:fld>
                <a:endParaRPr lang="de-DE"/>
              </a:p>
            </p:txBody>
          </p:sp>
        </mc:Choice>
        <mc:Fallback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/>
                  <a:t>Mean identification time </a:t>
                </a:r>
                <a:r>
                  <a:rPr lang="en-US" sz="1600" kern="0" dirty="0"/>
                  <a:t>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446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Diagramm 69">
                <a:extLst>
                  <a:ext uri="{FF2B5EF4-FFF2-40B4-BE49-F238E27FC236}">
                    <a16:creationId xmlns:a16="http://schemas.microsoft.com/office/drawing/2014/main" id="{1E5DE6DD-106F-A948-A36B-260C330A74E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6725" y="2348881"/>
              <a:ext cx="3927636" cy="36724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mc:Choice>
        <mc:Fallback>
          <p:graphicFrame>
            <p:nvGraphicFramePr>
              <p:cNvPr id="18" name="Diagramm 69">
                <a:extLst>
                  <a:ext uri="{FF2B5EF4-FFF2-40B4-BE49-F238E27FC236}">
                    <a16:creationId xmlns:a16="http://schemas.microsoft.com/office/drawing/2014/main" id="{1E5DE6DD-106F-A948-A36B-260C330A74E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6725" y="2348881"/>
              <a:ext cx="3927636" cy="36724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Diagramm 6">
                <a:extLst>
                  <a:ext uri="{FF2B5EF4-FFF2-40B4-BE49-F238E27FC236}">
                    <a16:creationId xmlns:a16="http://schemas.microsoft.com/office/drawing/2014/main" id="{1A7E399D-9F81-0649-8854-E83D2FC18F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4222464"/>
                  </p:ext>
                </p:extLst>
              </p:nvPr>
            </p:nvGraphicFramePr>
            <p:xfrm>
              <a:off x="4538823" y="2348881"/>
              <a:ext cx="4105275" cy="36724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mc:Choice>
        <mc:Fallback>
          <p:graphicFrame>
            <p:nvGraphicFramePr>
              <p:cNvPr id="19" name="Diagramm 6">
                <a:extLst>
                  <a:ext uri="{FF2B5EF4-FFF2-40B4-BE49-F238E27FC236}">
                    <a16:creationId xmlns:a16="http://schemas.microsoft.com/office/drawing/2014/main" id="{1A7E399D-9F81-0649-8854-E83D2FC18F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4222464"/>
                  </p:ext>
                </p:extLst>
              </p:nvPr>
            </p:nvGraphicFramePr>
            <p:xfrm>
              <a:off x="4538823" y="2348881"/>
              <a:ext cx="4105275" cy="36724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>
                    <a:latin typeface="+mj-lt"/>
                  </a:rPr>
                  <a:t>: Mean identification time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C3CCCC-3917-FB4C-87D1-0B8F502E5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3" y="2684567"/>
            <a:ext cx="3819101" cy="2742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A39B-24F2-0D43-8DBD-0F6D6B7A3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32" y="2684567"/>
            <a:ext cx="3887256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18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Hazem </a:t>
            </a:r>
            <a:r>
              <a:rPr lang="de-DE" err="1"/>
              <a:t>Elsaid</a:t>
            </a:r>
            <a:r>
              <a:rPr lang="de-DE"/>
              <a:t> Ibrahim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err="1"/>
              <a:t>Hazem.a.elsaid@fau.de</a:t>
            </a:r>
            <a:endParaRPr lang="de-DE"/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C8B9B86D-8A5C-CD47-8AAC-AC569B07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E28-CEEC-2349-A4F7-D3584D4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B53E-0C65-7446-BA9E-40CA92C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409B82-CF96-A24A-B605-5358353ECD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7894-3E11-E140-A758-C2F0E9A984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65E02-F21E-0846-9C0D-E76FE52024EC}" type="datetime3">
              <a:rPr lang="de-DE" smtClean="0"/>
              <a:t>04/03/2018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B46-9F2A-D243-9AA8-6228282B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7508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err="1"/>
              <a:t>Graphic</a:t>
            </a:r>
            <a:r>
              <a:rPr lang="de-DE"/>
              <a:t> </a:t>
            </a:r>
            <a:r>
              <a:rPr lang="de-DE" err="1"/>
              <a:t>elements</a:t>
            </a:r>
            <a:br>
              <a:rPr lang="de-DE"/>
            </a:br>
            <a:r>
              <a:rPr lang="de-DE" err="1"/>
              <a:t>Boxes</a:t>
            </a:r>
            <a:r>
              <a:rPr lang="de-DE"/>
              <a:t>, </a:t>
            </a:r>
            <a:r>
              <a:rPr lang="de-DE" err="1"/>
              <a:t>arrows</a:t>
            </a:r>
            <a:r>
              <a:rPr lang="de-DE"/>
              <a:t>, </a:t>
            </a:r>
            <a:r>
              <a:rPr lang="de-DE" err="1"/>
              <a:t>bonds</a:t>
            </a:r>
            <a:r>
              <a:rPr lang="de-DE"/>
              <a:t> and </a:t>
            </a:r>
            <a:r>
              <a:rPr lang="de-DE" err="1"/>
              <a:t>lines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be copy/</a:t>
            </a:r>
            <a:r>
              <a:rPr lang="de-DE" err="1"/>
              <a:t>pasted</a:t>
            </a:r>
            <a:r>
              <a:rPr lang="de-DE"/>
              <a:t> in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presentation</a:t>
            </a:r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Coloured</a:t>
            </a:r>
            <a:r>
              <a:rPr lang="de-DE" sz="1400"/>
              <a:t> box 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Grey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Arrows</a:t>
            </a:r>
            <a:r>
              <a:rPr lang="de-DE" sz="1400"/>
              <a:t> and </a:t>
            </a:r>
            <a:r>
              <a:rPr lang="de-DE" sz="1400" err="1"/>
              <a:t>bonds</a:t>
            </a:r>
            <a:endParaRPr lang="de-DE" sz="140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err="1"/>
              <a:t>LIKE-blue</a:t>
            </a:r>
            <a:endParaRPr lang="de-DE" sz="140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Lines 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dashed</a:t>
            </a:r>
            <a:r>
              <a:rPr lang="de-DE" sz="1400"/>
              <a:t>: 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drawn</a:t>
            </a:r>
            <a:r>
              <a:rPr lang="de-DE" sz="1400"/>
              <a:t> </a:t>
            </a:r>
            <a:r>
              <a:rPr lang="de-DE" sz="1400" err="1"/>
              <a:t>througt</a:t>
            </a:r>
            <a:r>
              <a:rPr lang="de-DE" sz="1400"/>
              <a:t>: 1, 2, 3, 4 and 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Box </a:t>
            </a:r>
            <a:r>
              <a:rPr lang="de-DE" sz="1400" err="1"/>
              <a:t>with</a:t>
            </a:r>
            <a:r>
              <a:rPr lang="de-DE" sz="1400"/>
              <a:t> </a:t>
            </a:r>
            <a:r>
              <a:rPr lang="de-DE" sz="1400" err="1"/>
              <a:t>outline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depending</a:t>
            </a:r>
            <a:r>
              <a:rPr lang="de-DE" sz="1400"/>
              <a:t> on the box </a:t>
            </a:r>
            <a:r>
              <a:rPr lang="de-DE" sz="1400" err="1"/>
              <a:t>size</a:t>
            </a:r>
            <a:r>
              <a:rPr lang="de-DE" sz="1400"/>
              <a:t> 2,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Small box  &lt;–&gt; </a:t>
            </a:r>
            <a:r>
              <a:rPr lang="de-DE" sz="1400" err="1"/>
              <a:t>thin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Big box &lt; –&gt; </a:t>
            </a:r>
            <a:r>
              <a:rPr lang="de-DE" sz="1400" err="1"/>
              <a:t>thick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13216-A6AC-7043-B2A7-D6AC5D30DD6B}" type="datetime3">
              <a:rPr lang="de-DE" smtClean="0"/>
              <a:t>04/03/2018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/>
              <a:t>These Charts </a:t>
            </a:r>
            <a:r>
              <a:rPr lang="de-DE" sz="1400" err="1"/>
              <a:t>are</a:t>
            </a:r>
            <a:r>
              <a:rPr lang="de-DE" sz="1400"/>
              <a:t> </a:t>
            </a:r>
            <a:r>
              <a:rPr lang="de-DE" sz="1400" err="1"/>
              <a:t>editable</a:t>
            </a:r>
            <a:r>
              <a:rPr lang="de-DE" sz="1400"/>
              <a:t> and </a:t>
            </a:r>
            <a:r>
              <a:rPr lang="de-DE" sz="1400" err="1"/>
              <a:t>could</a:t>
            </a:r>
            <a:r>
              <a:rPr lang="de-DE" sz="1400"/>
              <a:t> be copy/</a:t>
            </a:r>
            <a:r>
              <a:rPr lang="de-DE" sz="1400" err="1"/>
              <a:t>pasted</a:t>
            </a:r>
            <a:r>
              <a:rPr lang="de-DE" sz="1400"/>
              <a:t> in </a:t>
            </a:r>
            <a:r>
              <a:rPr lang="de-DE" sz="1400" err="1"/>
              <a:t>your</a:t>
            </a:r>
            <a:r>
              <a:rPr lang="de-DE" sz="1400"/>
              <a:t> </a:t>
            </a:r>
            <a:r>
              <a:rPr lang="de-DE" sz="1400" err="1"/>
              <a:t>presentation</a:t>
            </a:r>
            <a:r>
              <a:rPr lang="de-DE" sz="1400"/>
              <a:t>. </a:t>
            </a:r>
            <a:br>
              <a:rPr lang="de-DE" sz="1400"/>
            </a:br>
            <a:r>
              <a:rPr lang="de-DE" sz="1400"/>
              <a:t>For </a:t>
            </a:r>
            <a:r>
              <a:rPr lang="de-DE" sz="1400" err="1"/>
              <a:t>any</a:t>
            </a:r>
            <a:r>
              <a:rPr lang="de-DE" sz="1400"/>
              <a:t> </a:t>
            </a:r>
            <a:r>
              <a:rPr lang="de-DE" sz="1400" err="1"/>
              <a:t>changes</a:t>
            </a:r>
            <a:r>
              <a:rPr lang="de-DE" sz="1400"/>
              <a:t> in </a:t>
            </a:r>
            <a:r>
              <a:rPr lang="de-DE" sz="1400" err="1"/>
              <a:t>colour</a:t>
            </a:r>
            <a:r>
              <a:rPr lang="de-DE" sz="1400"/>
              <a:t> </a:t>
            </a:r>
            <a:r>
              <a:rPr lang="de-DE" sz="1400" err="1"/>
              <a:t>or</a:t>
            </a:r>
            <a:r>
              <a:rPr lang="de-DE" sz="1400"/>
              <a:t> </a:t>
            </a:r>
            <a:r>
              <a:rPr lang="de-DE" sz="1400" err="1"/>
              <a:t>formatting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err="1"/>
              <a:t>Strg</a:t>
            </a:r>
            <a:r>
              <a:rPr lang="de-DE" sz="1400"/>
              <a:t> - Insert </a:t>
            </a:r>
            <a:r>
              <a:rPr lang="de-DE" sz="1400" err="1"/>
              <a:t>options</a:t>
            </a:r>
            <a:r>
              <a:rPr lang="de-DE" sz="1400"/>
              <a:t> - Original </a:t>
            </a:r>
            <a:r>
              <a:rPr lang="de-DE" sz="1400" err="1"/>
              <a:t>formatting</a:t>
            </a:r>
            <a:r>
              <a:rPr lang="de-DE" sz="1400"/>
              <a:t>.</a:t>
            </a:r>
          </a:p>
          <a:p>
            <a:endParaRPr lang="de-DE" sz="14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936951-B6E4-6B4C-B98D-0176FEB2D1E4}" type="datetime3">
              <a:rPr lang="de-DE" smtClean="0"/>
              <a:t>04/03/2018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A50460BD-5C68-0344-B061-325EE18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Name, Titel and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/>
              <a:t>To </a:t>
            </a:r>
            <a:r>
              <a:rPr lang="de-DE" sz="1400" err="1"/>
              <a:t>add</a:t>
            </a:r>
            <a:r>
              <a:rPr lang="de-DE" sz="1400"/>
              <a:t> Name, Titel and Date: Insert – Header and </a:t>
            </a:r>
            <a:r>
              <a:rPr lang="de-DE" sz="1400" err="1"/>
              <a:t>Footer</a:t>
            </a:r>
            <a:endParaRPr lang="de-DE" sz="14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>
                <a:latin typeface="+mj-lt"/>
              </a:rPr>
              <a:t>Click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4F70C-1C5C-F54B-8CE9-00F6E176CBA2}" type="datetime3">
              <a:rPr lang="de-DE" smtClean="0"/>
              <a:t>04/03/2018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</a:t>
            </a:r>
            <a:r>
              <a:rPr lang="de-DE" sz="1300" err="1">
                <a:latin typeface="+mj-lt"/>
              </a:rPr>
              <a:t>Footer</a:t>
            </a:r>
            <a:r>
              <a:rPr lang="de-DE" sz="1300">
                <a:latin typeface="+mj-lt"/>
              </a:rPr>
              <a:t>&gt; Enter Name and Titel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endParaRPr lang="de-DE" sz="130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Table </a:t>
            </a:r>
            <a:r>
              <a:rPr lang="de-DE" err="1"/>
              <a:t>sheets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/>
              <a:t>These Table sheets are editable and could be copy/pasted in your presentation. </a:t>
            </a:r>
            <a:br>
              <a:rPr lang="en-US" sz="1400"/>
            </a:br>
            <a:r>
              <a:rPr lang="en-US" sz="1400"/>
              <a:t>For any changes in </a:t>
            </a:r>
            <a:r>
              <a:rPr lang="en-US" sz="1400" err="1"/>
              <a:t>colour</a:t>
            </a:r>
            <a:r>
              <a:rPr lang="en-US" sz="1400"/>
              <a:t> or formatting:</a:t>
            </a:r>
            <a:br>
              <a:rPr lang="en-US" sz="1400"/>
            </a:br>
            <a:r>
              <a:rPr lang="en-US" sz="1400" err="1"/>
              <a:t>Strg</a:t>
            </a:r>
            <a:r>
              <a:rPr lang="en-US" sz="1400"/>
              <a:t> - Insert options - Original formatting.</a:t>
            </a:r>
          </a:p>
          <a:p>
            <a:endParaRPr lang="de-DE" sz="140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7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47"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7B04C4-8D55-574D-94FA-5FD54F447841}" type="datetime3">
              <a:rPr lang="de-DE" smtClean="0"/>
              <a:t>04/03/2018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err="1"/>
              <a:t>Colours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colours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Title / Content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Listing / </a:t>
            </a:r>
            <a:r>
              <a:rPr lang="de-DE" err="1"/>
              <a:t>Numbering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Graphics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Backround</a:t>
            </a:r>
            <a:endParaRPr lang="de-DE"/>
          </a:p>
          <a:p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C36E5-A7DB-444F-9CD4-15135EE407DD}" type="datetime3">
              <a:rPr lang="de-DE" smtClean="0"/>
              <a:t>04/03/2018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04/03/2018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21C712E-A34A-D445-8790-DC72058E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1DA9A5F-3E78-7C4B-ABC9-48F26CD0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305903-5F54-B84D-B19D-D03820FF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4EB43F-415E-164C-95A6-37FFBB73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27D76FB-51FE-8F4C-AB8F-A2CC5F6C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5DB0E3-BE94-FA44-9961-5F859756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4C24C1D-D06B-3F4D-BD8F-9AF1555E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5D71516-21ED-E647-B80E-4988B040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62948DA-8A03-D841-9688-284B713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A9DACC-9414-AD40-AFA5-4EEB84BB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9EB00962-EB73-3E4E-A80F-87745F4C46CA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9C8AECE5-B73D-B441-84A3-09046FD2E56D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92B104C4-1A50-D145-9D21-2962EEF7E51B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CA7C8D4-D688-1E4A-8760-7895269F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58481A4-3317-F548-BBA5-0DC5C635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D90CC47-763C-AD42-B116-86393713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913BC9-7137-B942-B66E-DB681A43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79AD408-70AA-8642-BE1F-93635081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6F57EC8-C542-5D41-9FF3-E7870D4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D207B8AA-6B67-7144-8896-783FD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F9EA6F5-856B-BD41-8B67-32D47FCC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FBC899D-27A8-1F49-8F41-352C548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DA66272-68A8-5949-880C-46614376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40D924-96B7-9440-87D7-B0AD59BB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0A5FBBE-0A9D-3140-98DB-C41DA8E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E43A6DC-C4D5-964C-A68C-D1D176B1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7DB8C32-AC59-D643-91E3-517EA7C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3CF2E5-5671-0C40-A42D-BE9A5DF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6C09C23-96DD-374D-9272-5ADDDDD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1DF4D95-015B-A342-9FDE-68A83179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C838E98-CC25-3C40-9C51-D483FC3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Bogen 70">
            <a:extLst>
              <a:ext uri="{FF2B5EF4-FFF2-40B4-BE49-F238E27FC236}">
                <a16:creationId xmlns:a16="http://schemas.microsoft.com/office/drawing/2014/main" id="{908BB711-EC10-114F-88B1-1DC2F236D587}"/>
              </a:ext>
            </a:extLst>
          </p:cNvPr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71">
            <a:extLst>
              <a:ext uri="{FF2B5EF4-FFF2-40B4-BE49-F238E27FC236}">
                <a16:creationId xmlns:a16="http://schemas.microsoft.com/office/drawing/2014/main" id="{9FE8D2FC-4689-C448-B99D-79593D6A4E81}"/>
              </a:ext>
            </a:extLst>
          </p:cNvPr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72">
            <a:extLst>
              <a:ext uri="{FF2B5EF4-FFF2-40B4-BE49-F238E27FC236}">
                <a16:creationId xmlns:a16="http://schemas.microsoft.com/office/drawing/2014/main" id="{0CEBDD3B-54E2-5842-9AC7-E675FC9BEBAF}"/>
              </a:ext>
            </a:extLst>
          </p:cNvPr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ogen 73">
            <a:extLst>
              <a:ext uri="{FF2B5EF4-FFF2-40B4-BE49-F238E27FC236}">
                <a16:creationId xmlns:a16="http://schemas.microsoft.com/office/drawing/2014/main" id="{B9F66990-A635-D44E-9B58-1A214187502C}"/>
              </a:ext>
            </a:extLst>
          </p:cNvPr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ogen 74">
            <a:extLst>
              <a:ext uri="{FF2B5EF4-FFF2-40B4-BE49-F238E27FC236}">
                <a16:creationId xmlns:a16="http://schemas.microsoft.com/office/drawing/2014/main" id="{B54647BD-73C7-AD4E-BA93-33D325865741}"/>
              </a:ext>
            </a:extLst>
          </p:cNvPr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75">
            <a:extLst>
              <a:ext uri="{FF2B5EF4-FFF2-40B4-BE49-F238E27FC236}">
                <a16:creationId xmlns:a16="http://schemas.microsoft.com/office/drawing/2014/main" id="{E7E13A3A-380E-8941-85D4-25D1F50741FF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76">
            <a:extLst>
              <a:ext uri="{FF2B5EF4-FFF2-40B4-BE49-F238E27FC236}">
                <a16:creationId xmlns:a16="http://schemas.microsoft.com/office/drawing/2014/main" id="{55E9C6DE-8208-6A46-BCB6-FAF755153D75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F85D9E1E-88A0-5C49-B3DA-E65F805AAD99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grpSp>
        <p:nvGrpSpPr>
          <p:cNvPr id="49" name="Gruppieren 86">
            <a:extLst>
              <a:ext uri="{FF2B5EF4-FFF2-40B4-BE49-F238E27FC236}">
                <a16:creationId xmlns:a16="http://schemas.microsoft.com/office/drawing/2014/main" id="{02756C76-AA7B-9D42-AC68-74B28D40B833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B5B1487-E2DE-8145-AE5B-46B3DAA0D4AC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A032FC1-9A1B-CD4E-ADD6-E11F6B3740EE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D62A8334-98D5-5940-991B-B6997D4C450B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9FC5C39-4752-2E42-8608-5AD2AC3A5991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121605A-1492-E546-846B-E9A5005F5632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91B36F45-924E-6143-BA18-B08E580D8494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B9A8106C-050B-0146-9F73-41FE3DF9DC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502034-62CF-5146-ABFF-3B44014A09C2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20EF5C80-B680-BE4C-9283-653BE9793F71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Gerade Verbindung mit Pfeil 70">
            <a:extLst>
              <a:ext uri="{FF2B5EF4-FFF2-40B4-BE49-F238E27FC236}">
                <a16:creationId xmlns:a16="http://schemas.microsoft.com/office/drawing/2014/main" id="{ECF2A788-11B5-2A41-8DF8-1F238A9A3A86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1">
            <a:extLst>
              <a:ext uri="{FF2B5EF4-FFF2-40B4-BE49-F238E27FC236}">
                <a16:creationId xmlns:a16="http://schemas.microsoft.com/office/drawing/2014/main" id="{183C32A0-6597-A540-BCBB-8131FB22E40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pic>
        <p:nvPicPr>
          <p:cNvPr id="61" name="Picture Placeholder 4">
            <a:extLst>
              <a:ext uri="{FF2B5EF4-FFF2-40B4-BE49-F238E27FC236}">
                <a16:creationId xmlns:a16="http://schemas.microsoft.com/office/drawing/2014/main" id="{17F03CFE-CC8D-7E43-AC1B-033BE5BC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7089E92-CFCB-B448-B2F8-9222AFF7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A4BF1E-9BDC-7E43-8C74-27622670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045085-2566-DE4E-9B59-3610A3D2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76418F1-3A76-F343-BC10-85A2E38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2A57A0-AC64-5E4A-A4DB-8D63F359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9CF679-B42C-F342-8F6E-FBBDFB0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118FF0F-8ED9-7F4D-8005-1174EF2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A15FFEF-20BB-374A-8056-355C9104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8B4B95-E837-674E-8FD7-358EF4C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46FF5F4-8856-9747-82B6-1C9F75B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221C0008-5044-7645-B90A-2FC867229B7B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094BF561-541C-AE4A-AE4B-95BB34810E54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9A73D46-EFFE-F04F-A958-B4BA75C256B2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225C042-887D-6D43-82FD-FD892F19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98EE421-82B5-814F-BF57-E179E5A4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4CE4DA6-AA39-7E40-8444-01CE7EDB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8B2369C-5C7C-9B44-B246-FA6958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0E741F3-6FAA-084A-ACE1-EE22AE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18B4385-90E6-1249-B9EB-FE57EFCD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A5C4A9B-C9CF-C249-996B-2AE3437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6721E1C-2ACD-7C4E-B49A-49306860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FE6EFE6-A053-2F44-BD24-D8F6B1E9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515D730-B020-DA4E-9996-C58C08DA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CBBD44F-BB2E-F146-A203-EB4CC845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D9BB89C-03E8-C941-97BA-571AC564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D12D8A1-3702-EA4B-90CF-A950857C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5A9EEB6-74DB-5747-BAA7-859ED2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AC36FBF6-0640-7247-B75B-F2D9E288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01C2504-9BDC-454F-BBF9-71736DAF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B54BF39-7C6F-C141-951E-74FD5BC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D00FA10-94B6-4D4E-8640-FF84D38A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39C06593-793D-A44C-BC31-B9ADF5563B7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33EE97BF-CC2B-3D4A-84E8-DA886C59E1D2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B2C4F5D5-717D-0649-BCDE-04AC715C4E5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77E90D4-FDD0-EB47-91DD-72EB31517772}"/>
              </a:ext>
            </a:extLst>
          </p:cNvPr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feld 42">
            <a:extLst>
              <a:ext uri="{FF2B5EF4-FFF2-40B4-BE49-F238E27FC236}">
                <a16:creationId xmlns:a16="http://schemas.microsoft.com/office/drawing/2014/main" id="{5D7A0CDC-B4D4-8F48-A2BE-EB8FA71939B8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Successful</a:t>
            </a:r>
          </a:p>
        </p:txBody>
      </p:sp>
      <p:grpSp>
        <p:nvGrpSpPr>
          <p:cNvPr id="46" name="Gruppieren 83">
            <a:extLst>
              <a:ext uri="{FF2B5EF4-FFF2-40B4-BE49-F238E27FC236}">
                <a16:creationId xmlns:a16="http://schemas.microsoft.com/office/drawing/2014/main" id="{1D9D3F0A-E5DB-BB41-996E-6D49A1B5BD84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770D85B-C4DD-3744-876D-8E2FC3540E33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9E137F2-2516-D84C-9760-196D53047EB6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0FC5AA88-69B1-BA40-9C10-B12930B76457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0C7D54B6-6672-A94B-9AAE-2B432BB912A2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224AEF-D7CF-6943-8984-DB30F8830B37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36AA5ABE-87E8-2C47-819A-A00FFC9BCBE1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6CD4F2A7-D2F8-B94C-B8CD-EAACE5D28EC3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AC7CC65-7716-864E-9960-F2D37B6ED310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53CCC3E9-FEEC-5B40-93E4-8D06326EB727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70">
            <a:extLst>
              <a:ext uri="{FF2B5EF4-FFF2-40B4-BE49-F238E27FC236}">
                <a16:creationId xmlns:a16="http://schemas.microsoft.com/office/drawing/2014/main" id="{27EB1E90-6506-8246-8C11-501868B9CD2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71">
            <a:extLst>
              <a:ext uri="{FF2B5EF4-FFF2-40B4-BE49-F238E27FC236}">
                <a16:creationId xmlns:a16="http://schemas.microsoft.com/office/drawing/2014/main" id="{22E6E003-52AB-9546-8182-E42246FADB76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CEDAD7F2-3BE2-CC49-AEEC-B4E0C2D334A7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937D13D-772F-FF45-8621-FA165403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24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151C0E-59E9-2F46-AF1C-59C72186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C9750A-AA87-2E47-8558-247EC1AA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EFB3EA-FB08-4B4B-B095-A899EC69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5F0276-E573-A94A-A747-D8B8FAF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300C3E2-4F0A-A348-80E4-87D22C46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EBE7143-E7D9-3B4F-BAB4-F567AC77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CCD491E-6F86-A84A-A86A-890DBD94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69FB24-30DD-AE43-B087-A1E5D736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938C8A7-0012-2A48-BD78-C2B003A2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75E186B-0B52-3445-9F42-4B659D0F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8AB2B149-E7C6-0B43-B17C-B4F472B92A3F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820E9347-4DC2-B840-89E1-7FC48F1D906C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D91FC7B-CE3A-3744-9080-C2088D64E054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0F2FC9D-D23F-E746-89FB-76F7E8EC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3333DAD4-BF55-BB4E-A4FF-5BEAAF10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1E246565-E547-024D-8BBD-D5E7A8C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B0ACBE-3888-BC44-B379-AB15F527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65C51CC-6E2C-C54C-AFAE-4E12B8B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F43164D0-1DE2-FE40-A425-7E7DC84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63039BC-318C-DE4C-9D82-71468AD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66E1E39-BA24-BE43-BB31-CC7DD4D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576CA44-4023-8942-AEF2-D2D9BD8B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F93A749-6233-9D41-ABB8-0B31EFA9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76F77ED-5B26-BD49-BC26-04B71DB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336EC267-19F2-2044-8D5D-458FF967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FCF3C17-C385-8848-AFA1-39098E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0853F69-5D47-C643-9FF6-082CCF53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3C3250D-B8D6-CD47-A026-5057B11B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9C03A24-CC0B-854E-B7B0-64E9815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017142-44EF-9146-B25D-0FED25B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6FD00BD-C8BC-514E-8251-29DA161B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18ED9600-178D-2245-9D02-AC650E285837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B9C3AAF0-21A9-3E47-A9CE-5B9CCBA18818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0AF195BC-B1C8-7E4A-87A6-E431492EA9D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Textfeld 38">
            <a:extLst>
              <a:ext uri="{FF2B5EF4-FFF2-40B4-BE49-F238E27FC236}">
                <a16:creationId xmlns:a16="http://schemas.microsoft.com/office/drawing/2014/main" id="{D37E05F4-4EFA-1B45-9C69-3B5C43AD474A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No Answer</a:t>
            </a:r>
          </a:p>
        </p:txBody>
      </p:sp>
      <p:grpSp>
        <p:nvGrpSpPr>
          <p:cNvPr id="45" name="Gruppieren 80">
            <a:extLst>
              <a:ext uri="{FF2B5EF4-FFF2-40B4-BE49-F238E27FC236}">
                <a16:creationId xmlns:a16="http://schemas.microsoft.com/office/drawing/2014/main" id="{ECD9BDA3-6542-CA4E-A2E3-565A07BA4B92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77BB906-6CD2-FE44-9C5B-2490270650D0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DED82158-1D8D-A242-86A7-EC5A3527CDB3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89D87DA-3080-9B4D-AA29-8F2E03585D2F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D584B3C1-1E27-314C-A698-969881CF2E16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4051DCD-9886-CD4D-8545-9C21C6555986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CE0D628C-0CA5-1C47-839F-D4FAD204744D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920BC9D7-6582-FA4D-898C-B10D88ACD4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579BEA-45AF-D043-80F0-D7C9E1C81F25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CB9DC90-E914-D247-8C3D-12109565388D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Gerade Verbindung mit Pfeil 70">
            <a:extLst>
              <a:ext uri="{FF2B5EF4-FFF2-40B4-BE49-F238E27FC236}">
                <a16:creationId xmlns:a16="http://schemas.microsoft.com/office/drawing/2014/main" id="{50D86B37-760B-DC48-973C-244ED8A8C779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1">
            <a:extLst>
              <a:ext uri="{FF2B5EF4-FFF2-40B4-BE49-F238E27FC236}">
                <a16:creationId xmlns:a16="http://schemas.microsoft.com/office/drawing/2014/main" id="{06471330-8885-AC47-BC05-90CD8C9EFFA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343C9B9F-F0EB-404F-91BF-57E3E2F21B01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107">
            <a:extLst>
              <a:ext uri="{FF2B5EF4-FFF2-40B4-BE49-F238E27FC236}">
                <a16:creationId xmlns:a16="http://schemas.microsoft.com/office/drawing/2014/main" id="{B7EC48C4-7555-D947-B309-3876284F59F3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A17F60EE-38A3-7045-8FE2-8198ED8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4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4299709-5D8F-6947-A8A9-D9397B1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B8CDD77-CBE2-E442-8BE7-6EE6FAD1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5569F5F-3F7C-EE4E-8704-D41034D1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9C205A8-518C-9945-B625-088121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B4EA71E-A716-654F-970D-6571ECBB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26CB9CF-F549-384C-9E78-94D748DC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1571A66-EDF7-434D-81CC-F8FB864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BA4FB7D-2DF1-924B-B383-34F0EF1A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0897BF6-518C-774F-AEE4-ECF0CB3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894FC3-2A38-4D4A-AB18-E26CCA9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0B64EF2B-DBE6-824D-BFE4-26E94DACC7F5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ECBCE075-041B-2441-B0D6-3915AFAE6FB6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8EB7E522-453C-034F-85F5-A4B9B6FF2466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52EF853-B240-A743-AFAF-A9F8239C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FE59B8C-E6B3-9949-ADF9-DB2AB2B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B8D04036-B829-1341-8ED7-8D2192E3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07EA2CA-B2A3-C546-81A1-049C2BF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0AE704E-8178-F74A-AF96-D4F6B64A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54DF219-9CF6-494E-B916-1179DD1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3589ED7-C81D-6646-A2B0-184D4164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9A35941-4B8D-5D49-A0CF-88149ED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E59B2C0-A5F9-F54F-997F-6511CF79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E5CF1E3-4FE2-1A4B-9D68-E6FF9E49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C972CF2-2F50-624A-B9F5-7097629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B5D25AC-2515-194C-943A-203F3E01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59F6E1-8355-3D48-BB02-A45F4893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86268C0-DFCB-A841-B34B-C006E621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D3DF688-F71F-3F41-B854-3660FEE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ED94C9C-334E-A648-A967-187FB3A0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A4C15F8-9A01-234D-A929-35C0EEB2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E4AABF4-F20C-A344-BC19-AA851DEF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5FA1C48D-3261-F74E-9E35-A8E43551F2C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DDB08C01-7D8A-9F4C-905B-CD35342F7D2E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3D74E83-096C-EB4F-A911-054E62374FB5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r>
              <a:rPr lang="en-US" sz="1600" kern="0"/>
              <a:t>Collided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r>
              <a:rPr lang="en-US" sz="1600" kern="0"/>
              <a:t>Performance limitation:</a:t>
            </a:r>
          </a:p>
          <a:p>
            <a:pPr lvl="1"/>
            <a:r>
              <a:rPr lang="en-US" sz="1600" kern="0"/>
              <a:t>Empty slots</a:t>
            </a:r>
          </a:p>
          <a:p>
            <a:pPr lvl="1"/>
            <a:r>
              <a:rPr lang="en-US" sz="1600" kern="0"/>
              <a:t>Collided slots</a:t>
            </a:r>
          </a:p>
          <a:p>
            <a:pPr lvl="2"/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D49A888-7807-3346-91E6-D0497CCEFCE3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11C1239-744C-684C-848D-772F17D8DA4E}"/>
              </a:ext>
            </a:extLst>
          </p:cNvPr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E136A5C-46A7-594F-9BC4-B136A2E75E16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feld 41">
            <a:extLst>
              <a:ext uri="{FF2B5EF4-FFF2-40B4-BE49-F238E27FC236}">
                <a16:creationId xmlns:a16="http://schemas.microsoft.com/office/drawing/2014/main" id="{14ACDD8A-BE81-5443-AD17-54546CD1DA12}"/>
              </a:ext>
            </a:extLst>
          </p:cNvPr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Multiple answer</a:t>
            </a:r>
          </a:p>
        </p:txBody>
      </p:sp>
      <p:grpSp>
        <p:nvGrpSpPr>
          <p:cNvPr id="48" name="Gruppieren 81">
            <a:extLst>
              <a:ext uri="{FF2B5EF4-FFF2-40B4-BE49-F238E27FC236}">
                <a16:creationId xmlns:a16="http://schemas.microsoft.com/office/drawing/2014/main" id="{10D88269-FD2A-C242-8642-542AEFB82729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5F72D491-0C69-5044-AD82-B52364138AEE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6E67E3EB-E45D-8C44-AC08-A72CA200A244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1D0022D-30E8-E24C-B089-CEEE691AF0EC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DB4F0DA8-A29A-0847-B6C1-2026D20105FA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21B8829-C6B6-9341-BE2A-37C02D2EE72C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5">
              <a:extLst>
                <a:ext uri="{FF2B5EF4-FFF2-40B4-BE49-F238E27FC236}">
                  <a16:creationId xmlns:a16="http://schemas.microsoft.com/office/drawing/2014/main" id="{061539D7-5135-294C-8FB7-046E09E456C6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4178FE57-FFB8-254E-A0E4-384B743F002E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4C76A1F7-6106-2741-A0A0-18A81A0DAD4A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DC23930D-A321-E747-9860-B7EDA8E34EAB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70">
            <a:extLst>
              <a:ext uri="{FF2B5EF4-FFF2-40B4-BE49-F238E27FC236}">
                <a16:creationId xmlns:a16="http://schemas.microsoft.com/office/drawing/2014/main" id="{BE770822-47CE-B64D-BA22-BE006983648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71">
            <a:extLst>
              <a:ext uri="{FF2B5EF4-FFF2-40B4-BE49-F238E27FC236}">
                <a16:creationId xmlns:a16="http://schemas.microsoft.com/office/drawing/2014/main" id="{82EB8D55-02FE-4048-A7CA-24BE9104DD84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BD77EB53-E435-7045-AE74-5EE061B15CFB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107">
            <a:extLst>
              <a:ext uri="{FF2B5EF4-FFF2-40B4-BE49-F238E27FC236}">
                <a16:creationId xmlns:a16="http://schemas.microsoft.com/office/drawing/2014/main" id="{B42C747B-AFA5-8940-9DED-9480376E3005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62" name="Rectangle 31">
            <a:extLst>
              <a:ext uri="{FF2B5EF4-FFF2-40B4-BE49-F238E27FC236}">
                <a16:creationId xmlns:a16="http://schemas.microsoft.com/office/drawing/2014/main" id="{E451161D-6501-394B-AD15-A815950D5AB0}"/>
              </a:ext>
            </a:extLst>
          </p:cNvPr>
          <p:cNvSpPr/>
          <p:nvPr/>
        </p:nvSpPr>
        <p:spPr>
          <a:xfrm>
            <a:off x="1373134" y="309020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3" name="Picture Placeholder 4">
            <a:extLst>
              <a:ext uri="{FF2B5EF4-FFF2-40B4-BE49-F238E27FC236}">
                <a16:creationId xmlns:a16="http://schemas.microsoft.com/office/drawing/2014/main" id="{422C5ED8-46B5-AE41-AA07-DE1E7E4EE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PHY-Layer Parameters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63F8D52-73CC-E446-BAC1-5FA98E76D18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/>
          </a:p>
          <a:p>
            <a:r>
              <a:rPr lang="en-US" sz="1600" kern="0"/>
              <a:t>Time Aware System:</a:t>
            </a:r>
          </a:p>
          <a:p>
            <a:pPr lvl="1"/>
            <a:r>
              <a:rPr lang="en-US" sz="1600" kern="0"/>
              <a:t>Decrease the empty slot duration</a:t>
            </a:r>
          </a:p>
          <a:p>
            <a:pPr lvl="1"/>
            <a:r>
              <a:rPr lang="en-US" sz="1600" kern="0"/>
              <a:t>Eliminate the effect of the empty slots</a:t>
            </a:r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</a:t>
            </a:r>
          </a:p>
          <a:p>
            <a:endParaRPr lang="en-US" sz="1600" kern="0"/>
          </a:p>
          <a:p>
            <a:endParaRPr lang="en-US" sz="1600" kern="0"/>
          </a:p>
          <a:p>
            <a:r>
              <a:rPr lang="en-US" sz="1600" kern="0"/>
              <a:t>Collision Recovery System</a:t>
            </a:r>
          </a:p>
          <a:p>
            <a:pPr lvl="1"/>
            <a:r>
              <a:rPr lang="en-US" sz="1600" kern="0"/>
              <a:t>Convert collided slots to successful slots</a:t>
            </a:r>
          </a:p>
          <a:p>
            <a:pPr lvl="1"/>
            <a:r>
              <a:rPr lang="en-US" sz="1600" kern="0"/>
              <a:t>Eliminate the effect of the collided slots</a:t>
            </a:r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grpSp>
        <p:nvGrpSpPr>
          <p:cNvPr id="9" name="Gruppieren 27">
            <a:extLst>
              <a:ext uri="{FF2B5EF4-FFF2-40B4-BE49-F238E27FC236}">
                <a16:creationId xmlns:a16="http://schemas.microsoft.com/office/drawing/2014/main" id="{6C149240-0662-E549-BD7E-7F510BFE0485}"/>
              </a:ext>
            </a:extLst>
          </p:cNvPr>
          <p:cNvGrpSpPr/>
          <p:nvPr/>
        </p:nvGrpSpPr>
        <p:grpSpPr>
          <a:xfrm>
            <a:off x="4355976" y="1466760"/>
            <a:ext cx="4584210" cy="1641705"/>
            <a:chOff x="2699792" y="2345486"/>
            <a:chExt cx="6240394" cy="1712219"/>
          </a:xfrm>
        </p:grpSpPr>
        <p:grpSp>
          <p:nvGrpSpPr>
            <p:cNvPr id="12" name="Gruppieren 28">
              <a:extLst>
                <a:ext uri="{FF2B5EF4-FFF2-40B4-BE49-F238E27FC236}">
                  <a16:creationId xmlns:a16="http://schemas.microsoft.com/office/drawing/2014/main" id="{EB1D0056-FA86-3D49-8170-405A89F16A07}"/>
                </a:ext>
              </a:extLst>
            </p:cNvPr>
            <p:cNvGrpSpPr/>
            <p:nvPr/>
          </p:nvGrpSpPr>
          <p:grpSpPr>
            <a:xfrm>
              <a:off x="3590293" y="3425606"/>
              <a:ext cx="4125757" cy="363220"/>
              <a:chOff x="1331640" y="2313447"/>
              <a:chExt cx="4125757" cy="363220"/>
            </a:xfrm>
          </p:grpSpPr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30B8C365-1A68-6D4C-B183-76B440C6AEE7}"/>
                  </a:ext>
                </a:extLst>
              </p:cNvPr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8E10A714-96A7-5342-8271-732380010F71}"/>
                  </a:ext>
                </a:extLst>
              </p:cNvPr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9CF506F-5512-D342-8A52-CFAC9C94C73A}"/>
                  </a:ext>
                </a:extLst>
              </p:cNvPr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11704E9D-8A27-BF47-B56B-0104BFB32A3A}"/>
                  </a:ext>
                </a:extLst>
              </p:cNvPr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3AC5679B-6DFC-1249-B331-933A44C707C9}"/>
                  </a:ext>
                </a:extLst>
              </p:cNvPr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D49D947-F955-2049-90A8-72F72C0DE3E2}"/>
                  </a:ext>
                </a:extLst>
              </p:cNvPr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33EF404-C6CC-1A48-89CB-ACCE83047856}"/>
                  </a:ext>
                </a:extLst>
              </p:cNvPr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3" name="Gerade Verbindung mit Pfeil 29">
              <a:extLst>
                <a:ext uri="{FF2B5EF4-FFF2-40B4-BE49-F238E27FC236}">
                  <a16:creationId xmlns:a16="http://schemas.microsoft.com/office/drawing/2014/main" id="{28363344-62B4-794E-A016-64BCA21F8266}"/>
                </a:ext>
              </a:extLst>
            </p:cNvPr>
            <p:cNvCxnSpPr/>
            <p:nvPr/>
          </p:nvCxnSpPr>
          <p:spPr>
            <a:xfrm>
              <a:off x="5077710" y="4038245"/>
              <a:ext cx="401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30">
              <a:extLst>
                <a:ext uri="{FF2B5EF4-FFF2-40B4-BE49-F238E27FC236}">
                  <a16:creationId xmlns:a16="http://schemas.microsoft.com/office/drawing/2014/main" id="{EC8E616D-A95E-6D4F-9432-E6C54332747B}"/>
                </a:ext>
              </a:extLst>
            </p:cNvPr>
            <p:cNvCxnSpPr/>
            <p:nvPr/>
          </p:nvCxnSpPr>
          <p:spPr>
            <a:xfrm>
              <a:off x="4430920" y="4038245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31">
              <a:extLst>
                <a:ext uri="{FF2B5EF4-FFF2-40B4-BE49-F238E27FC236}">
                  <a16:creationId xmlns:a16="http://schemas.microsoft.com/office/drawing/2014/main" id="{2384690E-7E7C-E14C-A182-399BB3F79F4C}"/>
                </a:ext>
              </a:extLst>
            </p:cNvPr>
            <p:cNvCxnSpPr/>
            <p:nvPr/>
          </p:nvCxnSpPr>
          <p:spPr>
            <a:xfrm>
              <a:off x="3611594" y="4038245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/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/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/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5FA9A2D3-7B93-F44D-A460-506D3A66F9DF}"/>
                </a:ext>
              </a:extLst>
            </p:cNvPr>
            <p:cNvGrpSpPr/>
            <p:nvPr/>
          </p:nvGrpSpPr>
          <p:grpSpPr>
            <a:xfrm>
              <a:off x="2747498" y="2345486"/>
              <a:ext cx="6192688" cy="360040"/>
              <a:chOff x="5004048" y="1484784"/>
              <a:chExt cx="2520280" cy="360040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2969233E-8426-824C-9587-CC43A799C78C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DA09FF10-2372-2B45-AAD8-A753FDC9B378}"/>
                  </a:ext>
                </a:extLst>
              </p:cNvPr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5C6A036C-F404-2041-A1B1-E2EE0881AF27}"/>
                  </a:ext>
                </a:extLst>
              </p:cNvPr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BA0CE15C-FC89-0B4F-AB2F-7DBEE575EC30}"/>
                  </a:ext>
                </a:extLst>
              </p:cNvPr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C42C60AC-47D6-E748-ADC4-4F2AFD4C674E}"/>
                  </a:ext>
                </a:extLst>
              </p:cNvPr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5B56E688-1C70-A049-9419-47A3D248466D}"/>
                  </a:ext>
                </a:extLst>
              </p:cNvPr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A2124221-A1B4-8C4B-9EC0-E46C5011755F}"/>
                  </a:ext>
                </a:extLst>
              </p:cNvPr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0" name="Gerade Verbindung mit Pfeil 36">
              <a:extLst>
                <a:ext uri="{FF2B5EF4-FFF2-40B4-BE49-F238E27FC236}">
                  <a16:creationId xmlns:a16="http://schemas.microsoft.com/office/drawing/2014/main" id="{371E06EC-FE65-3D41-B9CF-083B314A0635}"/>
                </a:ext>
              </a:extLst>
            </p:cNvPr>
            <p:cNvCxnSpPr/>
            <p:nvPr/>
          </p:nvCxnSpPr>
          <p:spPr>
            <a:xfrm>
              <a:off x="269979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/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38">
              <a:extLst>
                <a:ext uri="{FF2B5EF4-FFF2-40B4-BE49-F238E27FC236}">
                  <a16:creationId xmlns:a16="http://schemas.microsoft.com/office/drawing/2014/main" id="{F421705B-92FA-7E4F-B80C-F30BCB0A954D}"/>
                </a:ext>
              </a:extLst>
            </p:cNvPr>
            <p:cNvCxnSpPr/>
            <p:nvPr/>
          </p:nvCxnSpPr>
          <p:spPr>
            <a:xfrm>
              <a:off x="361532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/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40">
              <a:extLst>
                <a:ext uri="{FF2B5EF4-FFF2-40B4-BE49-F238E27FC236}">
                  <a16:creationId xmlns:a16="http://schemas.microsoft.com/office/drawing/2014/main" id="{57672CF9-02DC-6E41-A767-69F5E783F8B6}"/>
                </a:ext>
              </a:extLst>
            </p:cNvPr>
            <p:cNvCxnSpPr/>
            <p:nvPr/>
          </p:nvCxnSpPr>
          <p:spPr>
            <a:xfrm>
              <a:off x="4543475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/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Pfeil nach unten 56">
            <a:extLst>
              <a:ext uri="{FF2B5EF4-FFF2-40B4-BE49-F238E27FC236}">
                <a16:creationId xmlns:a16="http://schemas.microsoft.com/office/drawing/2014/main" id="{C3604DBA-97FC-9F42-930A-FB6D143DE775}"/>
              </a:ext>
            </a:extLst>
          </p:cNvPr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197D44BE-4440-CB4A-B970-61D6FEDAC9C2}"/>
              </a:ext>
            </a:extLst>
          </p:cNvPr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3C62CD6-5AA3-5849-9228-17BE17BF244F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AEFDACD1-EBFE-D049-9021-2028A94BDE49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66774B2-2498-9044-8266-11C05B28F6CA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2674539B-4927-9847-9F1A-65AE4D949C05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65C3BEBD-9A47-6C4B-8E5F-034D4907C0FF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2F1E5640-AC76-DF4F-885F-C4F66589FDE8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1A31050B-FB60-9340-9BBA-2B57BEA9A5F3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57F954E2-FDD4-8443-8192-5794484AC936}"/>
              </a:ext>
            </a:extLst>
          </p:cNvPr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0783AC7-9781-154C-9EE5-49CD32B6FB33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74FDC6C-2154-7143-B9C8-7E76BEC10056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D1733D3-13D6-B64D-AC4F-3C54D6C1E389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C0F7A5F-5D27-0A49-89F3-DB513A341104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F1A1A9B5-73D6-214E-AEBD-22EAD06A66E4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647A02BB-AD27-9847-8EC6-10FD720DCDDB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B015BC82-ED56-8042-A9D5-315D6F2C50F2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Down Arrow 1">
            <a:extLst>
              <a:ext uri="{FF2B5EF4-FFF2-40B4-BE49-F238E27FC236}">
                <a16:creationId xmlns:a16="http://schemas.microsoft.com/office/drawing/2014/main" id="{5B73CD87-F19D-1444-B0B9-D335733CFBAB}"/>
              </a:ext>
            </a:extLst>
          </p:cNvPr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1">
            <a:extLst>
              <a:ext uri="{FF2B5EF4-FFF2-40B4-BE49-F238E27FC236}">
                <a16:creationId xmlns:a16="http://schemas.microsoft.com/office/drawing/2014/main" id="{F7E1B6CA-47CC-9E42-A2B2-8EA44E01D1FA}"/>
              </a:ext>
            </a:extLst>
          </p:cNvPr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D4C11B8-33F8-174C-B456-F805B1589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1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04/03/2018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32584C-E272-0F4D-8FE5-C14070770073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Modified Framed Slotted ALOHA algorithm:</a:t>
            </a:r>
          </a:p>
          <a:p>
            <a:pPr marL="180975" lvl="1" indent="0">
              <a:buFont typeface="Wingdings" pitchFamily="2" charset="2"/>
              <a:buNone/>
            </a:pPr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0F62CAFA-D67B-1C46-9721-BCDB7FC2DF1F}"/>
              </a:ext>
            </a:extLst>
          </p:cNvPr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3" name="Gerade Verbindung mit Pfeil 14">
            <a:extLst>
              <a:ext uri="{FF2B5EF4-FFF2-40B4-BE49-F238E27FC236}">
                <a16:creationId xmlns:a16="http://schemas.microsoft.com/office/drawing/2014/main" id="{579B0814-0E83-A941-BA00-9B1D7D1FDC3B}"/>
              </a:ext>
            </a:extLst>
          </p:cNvPr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CD989717-6175-834C-A349-583B0158E3B3}"/>
              </a:ext>
            </a:extLst>
          </p:cNvPr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2670D110-453F-F844-8995-FC247BD968D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33">
            <a:extLst>
              <a:ext uri="{FF2B5EF4-FFF2-40B4-BE49-F238E27FC236}">
                <a16:creationId xmlns:a16="http://schemas.microsoft.com/office/drawing/2014/main" id="{B4F94876-8D28-8549-AED1-1960D6840E13}"/>
              </a:ext>
            </a:extLst>
          </p:cNvPr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BF9DDFAA-19DB-CE49-82C7-28BD97CB4FF6}"/>
              </a:ext>
            </a:extLst>
          </p:cNvPr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EFE5B53A-C2F2-8F4B-A2C9-1BB323F88305}"/>
              </a:ext>
            </a:extLst>
          </p:cNvPr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127DAE51-BD43-AB4C-A8CD-6DD9B8A0695E}"/>
              </a:ext>
            </a:extLst>
          </p:cNvPr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1" name="Gerade Verbindung mit Pfeil 14">
            <a:extLst>
              <a:ext uri="{FF2B5EF4-FFF2-40B4-BE49-F238E27FC236}">
                <a16:creationId xmlns:a16="http://schemas.microsoft.com/office/drawing/2014/main" id="{D37D6B0B-C7F5-7546-9B8A-4435689349FC}"/>
              </a:ext>
            </a:extLst>
          </p:cNvPr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1">
            <a:extLst>
              <a:ext uri="{FF2B5EF4-FFF2-40B4-BE49-F238E27FC236}">
                <a16:creationId xmlns:a16="http://schemas.microsoft.com/office/drawing/2014/main" id="{B0668368-FCB1-B949-856A-3E1035293496}"/>
              </a:ext>
            </a:extLst>
          </p:cNvPr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9">
            <a:extLst>
              <a:ext uri="{FF2B5EF4-FFF2-40B4-BE49-F238E27FC236}">
                <a16:creationId xmlns:a16="http://schemas.microsoft.com/office/drawing/2014/main" id="{BC78FD97-F7EC-4741-9028-87FDC489FF10}"/>
              </a:ext>
            </a:extLst>
          </p:cNvPr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4FE2D05E-C390-8E40-9424-2891F2B16201}"/>
              </a:ext>
            </a:extLst>
          </p:cNvPr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83DDA0CE-6F5B-5E48-A660-E860D38978B5}"/>
                  </a:ext>
                </a:extLst>
              </p:cNvPr>
              <p:cNvSpPr/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83DDA0CE-6F5B-5E48-A660-E860D389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93121087-4ACA-BE4F-B945-3D0A932F54ED}"/>
              </a:ext>
            </a:extLst>
          </p:cNvPr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4">
            <a:extLst>
              <a:ext uri="{FF2B5EF4-FFF2-40B4-BE49-F238E27FC236}">
                <a16:creationId xmlns:a16="http://schemas.microsoft.com/office/drawing/2014/main" id="{729CC52A-D0A7-9F41-8507-7F7FFE28B153}"/>
              </a:ext>
            </a:extLst>
          </p:cNvPr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79B14A7D-4EBB-2841-97DA-54D37AAEB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8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Cross (PHY-MAC) Layer Optimization</a:t>
            </a:r>
          </a:p>
          <a:p>
            <a:pPr lvl="1"/>
            <a:r>
              <a:rPr lang="en-US" dirty="0"/>
              <a:t>Estimation of the RFID Tags Population</a:t>
            </a:r>
          </a:p>
          <a:p>
            <a:pPr lvl="1"/>
            <a:r>
              <a:rPr lang="en-US" dirty="0"/>
              <a:t>Frame Length Optimization</a:t>
            </a:r>
          </a:p>
          <a:p>
            <a:r>
              <a:rPr lang="en-US" dirty="0"/>
              <a:t> Improvements of the </a:t>
            </a:r>
            <a:r>
              <a:rPr lang="en-US" dirty="0" err="1"/>
              <a:t>EPCglobal</a:t>
            </a:r>
            <a:r>
              <a:rPr lang="en-US" dirty="0"/>
              <a:t> C1 G2</a:t>
            </a:r>
          </a:p>
          <a:p>
            <a:r>
              <a:rPr lang="en-US" dirty="0"/>
              <a:t>Conclusion and Future Work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04/03/2018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EA96A08-6EA1-D744-9466-259ED07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362298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5E69F2BA-A9E4-7048-AB3B-8A6D00A233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  <p:extLst>
      <p:ext uri="{BB962C8B-B14F-4D97-AF65-F5344CB8AC3E}">
        <p14:creationId xmlns:p14="http://schemas.microsoft.com/office/powerpoint/2010/main" val="280871385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225</TotalTime>
  <Words>1063</Words>
  <Application>Microsoft Macintosh PowerPoint</Application>
  <PresentationFormat>On-screen Show (4:3)</PresentationFormat>
  <Paragraphs>403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ＭＳ Ｐゴシック</vt:lpstr>
      <vt:lpstr>Arial</vt:lpstr>
      <vt:lpstr>Calibri</vt:lpstr>
      <vt:lpstr>Cambria Math</vt:lpstr>
      <vt:lpstr>Frutiger LT Com 45 Light</vt:lpstr>
      <vt:lpstr>Frutiger LT Com 55 Roman</vt:lpstr>
      <vt:lpstr>Wingdings</vt:lpstr>
      <vt:lpstr>2016-09_pptx_Master_LIKE_eng_4zu3</vt:lpstr>
      <vt:lpstr>Design and Implementation of Anti-collision Algorithms for Dense RFID Systems  </vt:lpstr>
      <vt:lpstr>Motivation</vt:lpstr>
      <vt:lpstr>Framed Slotted ALOHA</vt:lpstr>
      <vt:lpstr>Framed Slotted ALOHA</vt:lpstr>
      <vt:lpstr>Framed Slotted ALOHA</vt:lpstr>
      <vt:lpstr>Framed Slotted ALOHA</vt:lpstr>
      <vt:lpstr>PHY-Layer Parameters</vt:lpstr>
      <vt:lpstr>Proposed System</vt:lpstr>
      <vt:lpstr> Agenda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PowerPoint Presentation</vt:lpstr>
      <vt:lpstr>PowerPoint Presentation</vt:lpstr>
      <vt:lpstr>Graphic elements Boxes, arrows, bonds and lines</vt:lpstr>
      <vt:lpstr>Charts</vt:lpstr>
      <vt:lpstr>Name, Titel and Date</vt:lpstr>
      <vt:lpstr>Table sheets</vt:lpstr>
      <vt:lpstr>Colours</vt:lpstr>
      <vt:lpstr> Agenda</vt:lpstr>
    </vt:vector>
  </TitlesOfParts>
  <Company>Fraunhofer IIS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hazem ibrahim</cp:lastModifiedBy>
  <cp:revision>76</cp:revision>
  <cp:lastPrinted>2011-04-27T07:57:31Z</cp:lastPrinted>
  <dcterms:created xsi:type="dcterms:W3CDTF">2011-07-15T07:08:58Z</dcterms:created>
  <dcterms:modified xsi:type="dcterms:W3CDTF">2018-03-04T13:47:25Z</dcterms:modified>
</cp:coreProperties>
</file>