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1" r:id="rId19"/>
  </p:sldIdLst>
  <p:sldSz cx="18288000" cy="10287000"/>
  <p:notesSz cx="6858000" cy="9144000"/>
  <p:embeddedFontLst>
    <p:embeddedFont>
      <p:font typeface="Canva Sans Bold" panose="020B0604020202020204" charset="0"/>
      <p:regular r:id="rId20"/>
    </p:embeddedFont>
    <p:embeddedFont>
      <p:font typeface="Helios" panose="020B0604020202020204" charset="0"/>
      <p:regular r:id="rId21"/>
    </p:embeddedFont>
    <p:embeddedFont>
      <p:font typeface="Helios Bold" panose="020B0604020202020204" charset="0"/>
      <p:regular r:id="rId22"/>
    </p:embeddedFont>
    <p:embeddedFont>
      <p:font typeface="Klein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2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hazemabdelghafar-customer-churn-depi-streamlit-app-9r6rnm.streamlit.app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d0r1h/customer_churn/viewer/default/train?row=17&amp;views%5B%5D=train" TargetMode="Externa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466927" y="-4280359"/>
            <a:ext cx="10812392" cy="10812392"/>
          </a:xfrm>
          <a:custGeom>
            <a:avLst/>
            <a:gdLst/>
            <a:ahLst/>
            <a:cxnLst/>
            <a:rect l="l" t="t" r="r" b="b"/>
            <a:pathLst>
              <a:path w="10812392" h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7078" y="7902203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7926729" y="2109808"/>
            <a:ext cx="7818092" cy="7533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907"/>
              </a:lnSpc>
            </a:pPr>
            <a:r>
              <a:rPr lang="en-US" sz="9922" b="1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Customer Churn Prediction And Analysis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9144000" y="8769858"/>
            <a:ext cx="488442" cy="488442"/>
            <a:chOff x="0" y="0"/>
            <a:chExt cx="651256" cy="651256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651256" cy="651256"/>
              <a:chOff x="0" y="0"/>
              <a:chExt cx="812800" cy="8128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4F4F4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28893" tIns="28893" rIns="28893" bIns="28893" rtlCol="0" anchor="ctr"/>
              <a:lstStyle/>
              <a:p>
                <a:pPr algn="ctr">
                  <a:lnSpc>
                    <a:spcPts val="2067"/>
                  </a:lnSpc>
                </a:pPr>
                <a:endParaRPr/>
              </a:p>
            </p:txBody>
          </p:sp>
        </p:grpSp>
        <p:sp>
          <p:nvSpPr>
            <p:cNvPr id="10" name="Freeform 10"/>
            <p:cNvSpPr/>
            <p:nvPr/>
          </p:nvSpPr>
          <p:spPr>
            <a:xfrm>
              <a:off x="192570" y="192570"/>
              <a:ext cx="266117" cy="266117"/>
            </a:xfrm>
            <a:custGeom>
              <a:avLst/>
              <a:gdLst/>
              <a:ahLst/>
              <a:cxnLst/>
              <a:rect l="l" t="t" r="r" b="b"/>
              <a:pathLst>
                <a:path w="266117" h="266117">
                  <a:moveTo>
                    <a:pt x="0" y="0"/>
                  </a:moveTo>
                  <a:lnTo>
                    <a:pt x="266116" y="0"/>
                  </a:lnTo>
                  <a:lnTo>
                    <a:pt x="266116" y="266116"/>
                  </a:lnTo>
                  <a:lnTo>
                    <a:pt x="0" y="2661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1" name="Freeform 11"/>
          <p:cNvSpPr/>
          <p:nvPr/>
        </p:nvSpPr>
        <p:spPr>
          <a:xfrm>
            <a:off x="15983502" y="132340"/>
            <a:ext cx="2161290" cy="1986992"/>
          </a:xfrm>
          <a:custGeom>
            <a:avLst/>
            <a:gdLst/>
            <a:ahLst/>
            <a:cxnLst/>
            <a:rect l="l" t="t" r="r" b="b"/>
            <a:pathLst>
              <a:path w="2161290" h="1986992">
                <a:moveTo>
                  <a:pt x="0" y="0"/>
                </a:moveTo>
                <a:lnTo>
                  <a:pt x="2161290" y="0"/>
                </a:lnTo>
                <a:lnTo>
                  <a:pt x="2161290" y="1986993"/>
                </a:lnTo>
                <a:lnTo>
                  <a:pt x="0" y="19869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667321"/>
            <a:ext cx="18288000" cy="7229439"/>
          </a:xfrm>
          <a:custGeom>
            <a:avLst/>
            <a:gdLst/>
            <a:ahLst/>
            <a:cxnLst/>
            <a:rect l="l" t="t" r="r" b="b"/>
            <a:pathLst>
              <a:path w="18288000" h="7229439">
                <a:moveTo>
                  <a:pt x="0" y="0"/>
                </a:moveTo>
                <a:lnTo>
                  <a:pt x="18288000" y="0"/>
                </a:lnTo>
                <a:lnTo>
                  <a:pt x="18288000" y="7229439"/>
                </a:lnTo>
                <a:lnTo>
                  <a:pt x="0" y="7229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212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091377" y="4274503"/>
            <a:ext cx="8105246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Coding Time 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340491"/>
            <a:chOff x="0" y="0"/>
            <a:chExt cx="4816593" cy="6164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616426"/>
            </a:xfrm>
            <a:custGeom>
              <a:avLst/>
              <a:gdLst/>
              <a:ahLst/>
              <a:cxnLst/>
              <a:rect l="l" t="t" r="r" b="b"/>
              <a:pathLst>
                <a:path w="4816592" h="616426">
                  <a:moveTo>
                    <a:pt x="0" y="0"/>
                  </a:moveTo>
                  <a:lnTo>
                    <a:pt x="4816592" y="0"/>
                  </a:lnTo>
                  <a:lnTo>
                    <a:pt x="4816592" y="616426"/>
                  </a:lnTo>
                  <a:lnTo>
                    <a:pt x="0" y="616426"/>
                  </a:ln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6735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3652770"/>
            <a:ext cx="6044810" cy="2292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 Milestone 2 Summary </a:t>
            </a:r>
          </a:p>
        </p:txBody>
      </p:sp>
      <p:sp>
        <p:nvSpPr>
          <p:cNvPr id="6" name="Freeform 6"/>
          <p:cNvSpPr/>
          <p:nvPr/>
        </p:nvSpPr>
        <p:spPr>
          <a:xfrm>
            <a:off x="9642260" y="2705005"/>
            <a:ext cx="414910" cy="414910"/>
          </a:xfrm>
          <a:custGeom>
            <a:avLst/>
            <a:gdLst/>
            <a:ahLst/>
            <a:cxnLst/>
            <a:rect l="l" t="t" r="r" b="b"/>
            <a:pathLst>
              <a:path w="414910" h="414910">
                <a:moveTo>
                  <a:pt x="0" y="0"/>
                </a:moveTo>
                <a:lnTo>
                  <a:pt x="414909" y="0"/>
                </a:lnTo>
                <a:lnTo>
                  <a:pt x="414909" y="414910"/>
                </a:lnTo>
                <a:lnTo>
                  <a:pt x="0" y="41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642260" y="3726685"/>
            <a:ext cx="414910" cy="414910"/>
          </a:xfrm>
          <a:custGeom>
            <a:avLst/>
            <a:gdLst/>
            <a:ahLst/>
            <a:cxnLst/>
            <a:rect l="l" t="t" r="r" b="b"/>
            <a:pathLst>
              <a:path w="414910" h="414910">
                <a:moveTo>
                  <a:pt x="0" y="0"/>
                </a:moveTo>
                <a:lnTo>
                  <a:pt x="414909" y="0"/>
                </a:lnTo>
                <a:lnTo>
                  <a:pt x="414909" y="414909"/>
                </a:lnTo>
                <a:lnTo>
                  <a:pt x="0" y="4149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642260" y="4751194"/>
            <a:ext cx="414910" cy="414910"/>
          </a:xfrm>
          <a:custGeom>
            <a:avLst/>
            <a:gdLst/>
            <a:ahLst/>
            <a:cxnLst/>
            <a:rect l="l" t="t" r="r" b="b"/>
            <a:pathLst>
              <a:path w="414910" h="414910">
                <a:moveTo>
                  <a:pt x="0" y="0"/>
                </a:moveTo>
                <a:lnTo>
                  <a:pt x="414909" y="0"/>
                </a:lnTo>
                <a:lnTo>
                  <a:pt x="414909" y="414910"/>
                </a:lnTo>
                <a:lnTo>
                  <a:pt x="0" y="41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642260" y="5737665"/>
            <a:ext cx="414910" cy="414910"/>
          </a:xfrm>
          <a:custGeom>
            <a:avLst/>
            <a:gdLst/>
            <a:ahLst/>
            <a:cxnLst/>
            <a:rect l="l" t="t" r="r" b="b"/>
            <a:pathLst>
              <a:path w="414910" h="414910">
                <a:moveTo>
                  <a:pt x="0" y="0"/>
                </a:moveTo>
                <a:lnTo>
                  <a:pt x="414909" y="0"/>
                </a:lnTo>
                <a:lnTo>
                  <a:pt x="414909" y="414910"/>
                </a:lnTo>
                <a:lnTo>
                  <a:pt x="0" y="41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9698147" y="8794635"/>
            <a:ext cx="7308844" cy="463665"/>
            <a:chOff x="0" y="-65007"/>
            <a:chExt cx="9745125" cy="61822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53213" cy="553213"/>
            </a:xfrm>
            <a:custGeom>
              <a:avLst/>
              <a:gdLst/>
              <a:ahLst/>
              <a:cxnLst/>
              <a:rect l="l" t="t" r="r" b="b"/>
              <a:pathLst>
                <a:path w="553213" h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TextBox 12"/>
            <p:cNvSpPr txBox="1"/>
            <p:nvPr/>
          </p:nvSpPr>
          <p:spPr>
            <a:xfrm>
              <a:off x="1006143" y="-65007"/>
              <a:ext cx="8738982" cy="578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599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Data Visualization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452754" y="2647855"/>
            <a:ext cx="7938383" cy="1362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Handle cyclical features using sine and cosine transformations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  <a:endParaRPr lang="en-US" sz="2599" dirty="0">
              <a:solidFill>
                <a:srgbClr val="2A2E3A"/>
              </a:solidFill>
              <a:latin typeface="Helios"/>
              <a:ea typeface="Helios"/>
              <a:cs typeface="Helios"/>
              <a:sym typeface="Helios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452754" y="3671820"/>
            <a:ext cx="3015324" cy="905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Adding new features</a:t>
            </a:r>
          </a:p>
          <a:p>
            <a:pPr>
              <a:lnSpc>
                <a:spcPts val="3639"/>
              </a:lnSpc>
              <a:spcBef>
                <a:spcPct val="0"/>
              </a:spcBef>
            </a:pPr>
            <a:endParaRPr lang="en-US" sz="2599" dirty="0">
              <a:solidFill>
                <a:srgbClr val="2A2E3A"/>
              </a:solidFill>
              <a:latin typeface="Helios"/>
              <a:ea typeface="Helios"/>
              <a:cs typeface="Helios"/>
              <a:sym typeface="Helio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452754" y="4746430"/>
            <a:ext cx="2308225" cy="419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Statistical tests </a:t>
            </a:r>
          </a:p>
        </p:txBody>
      </p:sp>
      <p:sp>
        <p:nvSpPr>
          <p:cNvPr id="16" name="Freeform 16"/>
          <p:cNvSpPr/>
          <p:nvPr/>
        </p:nvSpPr>
        <p:spPr>
          <a:xfrm>
            <a:off x="9642260" y="6791132"/>
            <a:ext cx="414910" cy="414910"/>
          </a:xfrm>
          <a:custGeom>
            <a:avLst/>
            <a:gdLst/>
            <a:ahLst/>
            <a:cxnLst/>
            <a:rect l="l" t="t" r="r" b="b"/>
            <a:pathLst>
              <a:path w="414910" h="414910">
                <a:moveTo>
                  <a:pt x="0" y="0"/>
                </a:moveTo>
                <a:lnTo>
                  <a:pt x="414909" y="0"/>
                </a:lnTo>
                <a:lnTo>
                  <a:pt x="414909" y="414910"/>
                </a:lnTo>
                <a:lnTo>
                  <a:pt x="0" y="41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9642260" y="7815642"/>
            <a:ext cx="414910" cy="414910"/>
          </a:xfrm>
          <a:custGeom>
            <a:avLst/>
            <a:gdLst/>
            <a:ahLst/>
            <a:cxnLst/>
            <a:rect l="l" t="t" r="r" b="b"/>
            <a:pathLst>
              <a:path w="414910" h="414910">
                <a:moveTo>
                  <a:pt x="0" y="0"/>
                </a:moveTo>
                <a:lnTo>
                  <a:pt x="414909" y="0"/>
                </a:lnTo>
                <a:lnTo>
                  <a:pt x="414909" y="414909"/>
                </a:lnTo>
                <a:lnTo>
                  <a:pt x="0" y="4149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0452754" y="5680515"/>
            <a:ext cx="4177646" cy="4194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Advanced Data Analysis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452754" y="6714868"/>
            <a:ext cx="2044046" cy="4194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Scaling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452754" y="7749221"/>
            <a:ext cx="4482446" cy="8811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Dimensionality Reduction</a:t>
            </a:r>
          </a:p>
          <a:p>
            <a:pPr algn="ctr">
              <a:lnSpc>
                <a:spcPts val="3639"/>
              </a:lnSpc>
              <a:spcBef>
                <a:spcPct val="0"/>
              </a:spcBef>
            </a:pPr>
            <a:endParaRPr lang="en-US" sz="2599" dirty="0">
              <a:solidFill>
                <a:srgbClr val="2A2E3A"/>
              </a:solidFill>
              <a:latin typeface="Helios"/>
              <a:ea typeface="Helios"/>
              <a:cs typeface="Helios"/>
              <a:sym typeface="Helio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667321"/>
            <a:ext cx="18288000" cy="7229439"/>
          </a:xfrm>
          <a:custGeom>
            <a:avLst/>
            <a:gdLst/>
            <a:ahLst/>
            <a:cxnLst/>
            <a:rect l="l" t="t" r="r" b="b"/>
            <a:pathLst>
              <a:path w="18288000" h="7229439">
                <a:moveTo>
                  <a:pt x="0" y="0"/>
                </a:moveTo>
                <a:lnTo>
                  <a:pt x="18288000" y="0"/>
                </a:lnTo>
                <a:lnTo>
                  <a:pt x="18288000" y="7229439"/>
                </a:lnTo>
                <a:lnTo>
                  <a:pt x="0" y="7229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212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091377" y="4274503"/>
            <a:ext cx="8105246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Coding Time 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340491"/>
            <a:chOff x="0" y="0"/>
            <a:chExt cx="4816593" cy="6164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616426"/>
            </a:xfrm>
            <a:custGeom>
              <a:avLst/>
              <a:gdLst/>
              <a:ahLst/>
              <a:cxnLst/>
              <a:rect l="l" t="t" r="r" b="b"/>
              <a:pathLst>
                <a:path w="4816592" h="616426">
                  <a:moveTo>
                    <a:pt x="0" y="0"/>
                  </a:moveTo>
                  <a:lnTo>
                    <a:pt x="4816592" y="0"/>
                  </a:lnTo>
                  <a:lnTo>
                    <a:pt x="4816592" y="616426"/>
                  </a:lnTo>
                  <a:lnTo>
                    <a:pt x="0" y="616426"/>
                  </a:ln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6735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3652770"/>
            <a:ext cx="6044810" cy="2292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 Milestone 3 Summary </a:t>
            </a:r>
          </a:p>
        </p:txBody>
      </p:sp>
      <p:sp>
        <p:nvSpPr>
          <p:cNvPr id="6" name="Freeform 6"/>
          <p:cNvSpPr/>
          <p:nvPr/>
        </p:nvSpPr>
        <p:spPr>
          <a:xfrm>
            <a:off x="9642260" y="2705005"/>
            <a:ext cx="414910" cy="414910"/>
          </a:xfrm>
          <a:custGeom>
            <a:avLst/>
            <a:gdLst/>
            <a:ahLst/>
            <a:cxnLst/>
            <a:rect l="l" t="t" r="r" b="b"/>
            <a:pathLst>
              <a:path w="414910" h="414910">
                <a:moveTo>
                  <a:pt x="0" y="0"/>
                </a:moveTo>
                <a:lnTo>
                  <a:pt x="414909" y="0"/>
                </a:lnTo>
                <a:lnTo>
                  <a:pt x="414909" y="414910"/>
                </a:lnTo>
                <a:lnTo>
                  <a:pt x="0" y="41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642260" y="3726685"/>
            <a:ext cx="414910" cy="414910"/>
          </a:xfrm>
          <a:custGeom>
            <a:avLst/>
            <a:gdLst/>
            <a:ahLst/>
            <a:cxnLst/>
            <a:rect l="l" t="t" r="r" b="b"/>
            <a:pathLst>
              <a:path w="414910" h="414910">
                <a:moveTo>
                  <a:pt x="0" y="0"/>
                </a:moveTo>
                <a:lnTo>
                  <a:pt x="414909" y="0"/>
                </a:lnTo>
                <a:lnTo>
                  <a:pt x="414909" y="414909"/>
                </a:lnTo>
                <a:lnTo>
                  <a:pt x="0" y="4149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642260" y="4751194"/>
            <a:ext cx="414910" cy="414910"/>
          </a:xfrm>
          <a:custGeom>
            <a:avLst/>
            <a:gdLst/>
            <a:ahLst/>
            <a:cxnLst/>
            <a:rect l="l" t="t" r="r" b="b"/>
            <a:pathLst>
              <a:path w="414910" h="414910">
                <a:moveTo>
                  <a:pt x="0" y="0"/>
                </a:moveTo>
                <a:lnTo>
                  <a:pt x="414909" y="0"/>
                </a:lnTo>
                <a:lnTo>
                  <a:pt x="414909" y="414910"/>
                </a:lnTo>
                <a:lnTo>
                  <a:pt x="0" y="41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642260" y="5775704"/>
            <a:ext cx="414910" cy="414910"/>
          </a:xfrm>
          <a:custGeom>
            <a:avLst/>
            <a:gdLst/>
            <a:ahLst/>
            <a:cxnLst/>
            <a:rect l="l" t="t" r="r" b="b"/>
            <a:pathLst>
              <a:path w="414910" h="414910">
                <a:moveTo>
                  <a:pt x="0" y="0"/>
                </a:moveTo>
                <a:lnTo>
                  <a:pt x="414909" y="0"/>
                </a:lnTo>
                <a:lnTo>
                  <a:pt x="414909" y="414910"/>
                </a:lnTo>
                <a:lnTo>
                  <a:pt x="0" y="41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9719437" y="8868283"/>
            <a:ext cx="7539863" cy="414910"/>
            <a:chOff x="0" y="0"/>
            <a:chExt cx="10053151" cy="55321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53213" cy="553213"/>
            </a:xfrm>
            <a:custGeom>
              <a:avLst/>
              <a:gdLst/>
              <a:ahLst/>
              <a:cxnLst/>
              <a:rect l="l" t="t" r="r" b="b"/>
              <a:pathLst>
                <a:path w="553213" h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TextBox 12"/>
            <p:cNvSpPr txBox="1"/>
            <p:nvPr/>
          </p:nvSpPr>
          <p:spPr>
            <a:xfrm>
              <a:off x="1314169" y="-41317"/>
              <a:ext cx="8738982" cy="578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Model Insights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672981" y="2647855"/>
            <a:ext cx="6909683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Chose three algorithms for experimentation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672981" y="3595939"/>
            <a:ext cx="7938383" cy="1362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Developed models under 2 feature selection strategies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dirty="0">
              <a:solidFill>
                <a:srgbClr val="2A2E3A"/>
              </a:solidFill>
              <a:latin typeface="Helios"/>
              <a:ea typeface="Helios"/>
              <a:cs typeface="Helios"/>
              <a:sym typeface="Helio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672981" y="4779895"/>
            <a:ext cx="4503870" cy="419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Data Preprocessing &amp; Splitting</a:t>
            </a:r>
          </a:p>
        </p:txBody>
      </p:sp>
      <p:sp>
        <p:nvSpPr>
          <p:cNvPr id="16" name="Freeform 16"/>
          <p:cNvSpPr/>
          <p:nvPr/>
        </p:nvSpPr>
        <p:spPr>
          <a:xfrm>
            <a:off x="9642260" y="6800214"/>
            <a:ext cx="414910" cy="414910"/>
          </a:xfrm>
          <a:custGeom>
            <a:avLst/>
            <a:gdLst/>
            <a:ahLst/>
            <a:cxnLst/>
            <a:rect l="l" t="t" r="r" b="b"/>
            <a:pathLst>
              <a:path w="414910" h="414910">
                <a:moveTo>
                  <a:pt x="0" y="0"/>
                </a:moveTo>
                <a:lnTo>
                  <a:pt x="414909" y="0"/>
                </a:lnTo>
                <a:lnTo>
                  <a:pt x="414909" y="414909"/>
                </a:lnTo>
                <a:lnTo>
                  <a:pt x="0" y="4149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9642260" y="7824723"/>
            <a:ext cx="414910" cy="414910"/>
          </a:xfrm>
          <a:custGeom>
            <a:avLst/>
            <a:gdLst/>
            <a:ahLst/>
            <a:cxnLst/>
            <a:rect l="l" t="t" r="r" b="b"/>
            <a:pathLst>
              <a:path w="414910" h="414910">
                <a:moveTo>
                  <a:pt x="0" y="0"/>
                </a:moveTo>
                <a:lnTo>
                  <a:pt x="414909" y="0"/>
                </a:lnTo>
                <a:lnTo>
                  <a:pt x="414909" y="414910"/>
                </a:lnTo>
                <a:lnTo>
                  <a:pt x="0" y="41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0672980" y="5760876"/>
            <a:ext cx="4871819" cy="4194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Feature Selection Techniques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643392" y="6741856"/>
            <a:ext cx="3484430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Hyperparameter Tuning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672981" y="7791322"/>
            <a:ext cx="3043019" cy="4194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Model Evaluation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667321"/>
            <a:ext cx="18288000" cy="7229439"/>
          </a:xfrm>
          <a:custGeom>
            <a:avLst/>
            <a:gdLst/>
            <a:ahLst/>
            <a:cxnLst/>
            <a:rect l="l" t="t" r="r" b="b"/>
            <a:pathLst>
              <a:path w="18288000" h="7229439">
                <a:moveTo>
                  <a:pt x="0" y="0"/>
                </a:moveTo>
                <a:lnTo>
                  <a:pt x="18288000" y="0"/>
                </a:lnTo>
                <a:lnTo>
                  <a:pt x="18288000" y="7229439"/>
                </a:lnTo>
                <a:lnTo>
                  <a:pt x="0" y="7229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212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091377" y="4274503"/>
            <a:ext cx="8105246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Coding Time 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340491"/>
            <a:chOff x="0" y="0"/>
            <a:chExt cx="4816593" cy="6164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616426"/>
            </a:xfrm>
            <a:custGeom>
              <a:avLst/>
              <a:gdLst/>
              <a:ahLst/>
              <a:cxnLst/>
              <a:rect l="l" t="t" r="r" b="b"/>
              <a:pathLst>
                <a:path w="4816592" h="616426">
                  <a:moveTo>
                    <a:pt x="0" y="0"/>
                  </a:moveTo>
                  <a:lnTo>
                    <a:pt x="4816592" y="0"/>
                  </a:lnTo>
                  <a:lnTo>
                    <a:pt x="4816592" y="616426"/>
                  </a:lnTo>
                  <a:lnTo>
                    <a:pt x="0" y="616426"/>
                  </a:ln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6735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3652770"/>
            <a:ext cx="6044810" cy="2292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 Milestone 4 Summary </a:t>
            </a:r>
          </a:p>
        </p:txBody>
      </p:sp>
      <p:sp>
        <p:nvSpPr>
          <p:cNvPr id="6" name="Freeform 6"/>
          <p:cNvSpPr/>
          <p:nvPr/>
        </p:nvSpPr>
        <p:spPr>
          <a:xfrm>
            <a:off x="9642260" y="2705005"/>
            <a:ext cx="414910" cy="414910"/>
          </a:xfrm>
          <a:custGeom>
            <a:avLst/>
            <a:gdLst/>
            <a:ahLst/>
            <a:cxnLst/>
            <a:rect l="l" t="t" r="r" b="b"/>
            <a:pathLst>
              <a:path w="414910" h="414910">
                <a:moveTo>
                  <a:pt x="0" y="0"/>
                </a:moveTo>
                <a:lnTo>
                  <a:pt x="414909" y="0"/>
                </a:lnTo>
                <a:lnTo>
                  <a:pt x="414909" y="414910"/>
                </a:lnTo>
                <a:lnTo>
                  <a:pt x="0" y="41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642260" y="3726685"/>
            <a:ext cx="414910" cy="414910"/>
          </a:xfrm>
          <a:custGeom>
            <a:avLst/>
            <a:gdLst/>
            <a:ahLst/>
            <a:cxnLst/>
            <a:rect l="l" t="t" r="r" b="b"/>
            <a:pathLst>
              <a:path w="414910" h="414910">
                <a:moveTo>
                  <a:pt x="0" y="0"/>
                </a:moveTo>
                <a:lnTo>
                  <a:pt x="414909" y="0"/>
                </a:lnTo>
                <a:lnTo>
                  <a:pt x="414909" y="414909"/>
                </a:lnTo>
                <a:lnTo>
                  <a:pt x="0" y="4149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642260" y="4751194"/>
            <a:ext cx="414910" cy="414910"/>
          </a:xfrm>
          <a:custGeom>
            <a:avLst/>
            <a:gdLst/>
            <a:ahLst/>
            <a:cxnLst/>
            <a:rect l="l" t="t" r="r" b="b"/>
            <a:pathLst>
              <a:path w="414910" h="414910">
                <a:moveTo>
                  <a:pt x="0" y="0"/>
                </a:moveTo>
                <a:lnTo>
                  <a:pt x="414909" y="0"/>
                </a:lnTo>
                <a:lnTo>
                  <a:pt x="414909" y="414910"/>
                </a:lnTo>
                <a:lnTo>
                  <a:pt x="0" y="41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642260" y="5775704"/>
            <a:ext cx="414910" cy="414910"/>
          </a:xfrm>
          <a:custGeom>
            <a:avLst/>
            <a:gdLst/>
            <a:ahLst/>
            <a:cxnLst/>
            <a:rect l="l" t="t" r="r" b="b"/>
            <a:pathLst>
              <a:path w="414910" h="414910">
                <a:moveTo>
                  <a:pt x="0" y="0"/>
                </a:moveTo>
                <a:lnTo>
                  <a:pt x="414909" y="0"/>
                </a:lnTo>
                <a:lnTo>
                  <a:pt x="414909" y="414910"/>
                </a:lnTo>
                <a:lnTo>
                  <a:pt x="0" y="41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9642260" y="8868283"/>
            <a:ext cx="7539863" cy="414910"/>
            <a:chOff x="0" y="0"/>
            <a:chExt cx="10053151" cy="55321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53213" cy="553213"/>
            </a:xfrm>
            <a:custGeom>
              <a:avLst/>
              <a:gdLst/>
              <a:ahLst/>
              <a:cxnLst/>
              <a:rect l="l" t="t" r="r" b="b"/>
              <a:pathLst>
                <a:path w="553213" h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TextBox 12"/>
            <p:cNvSpPr txBox="1"/>
            <p:nvPr/>
          </p:nvSpPr>
          <p:spPr>
            <a:xfrm>
              <a:off x="1314169" y="-41317"/>
              <a:ext cx="8738982" cy="578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599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Model Inference Pipeline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672981" y="2647855"/>
            <a:ext cx="6909683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Model Selection and Artifacts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672981" y="3671820"/>
            <a:ext cx="7938383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Model Serialization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668696" y="4706464"/>
            <a:ext cx="3628317" cy="4194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Streamlit Deployment</a:t>
            </a:r>
          </a:p>
        </p:txBody>
      </p:sp>
      <p:sp>
        <p:nvSpPr>
          <p:cNvPr id="16" name="Freeform 16"/>
          <p:cNvSpPr/>
          <p:nvPr/>
        </p:nvSpPr>
        <p:spPr>
          <a:xfrm>
            <a:off x="9642260" y="6800214"/>
            <a:ext cx="414910" cy="414910"/>
          </a:xfrm>
          <a:custGeom>
            <a:avLst/>
            <a:gdLst/>
            <a:ahLst/>
            <a:cxnLst/>
            <a:rect l="l" t="t" r="r" b="b"/>
            <a:pathLst>
              <a:path w="414910" h="414910">
                <a:moveTo>
                  <a:pt x="0" y="0"/>
                </a:moveTo>
                <a:lnTo>
                  <a:pt x="414909" y="0"/>
                </a:lnTo>
                <a:lnTo>
                  <a:pt x="414909" y="414909"/>
                </a:lnTo>
                <a:lnTo>
                  <a:pt x="0" y="4149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9642260" y="7824723"/>
            <a:ext cx="414910" cy="414910"/>
          </a:xfrm>
          <a:custGeom>
            <a:avLst/>
            <a:gdLst/>
            <a:ahLst/>
            <a:cxnLst/>
            <a:rect l="l" t="t" r="r" b="b"/>
            <a:pathLst>
              <a:path w="414910" h="414910">
                <a:moveTo>
                  <a:pt x="0" y="0"/>
                </a:moveTo>
                <a:lnTo>
                  <a:pt x="414909" y="0"/>
                </a:lnTo>
                <a:lnTo>
                  <a:pt x="414909" y="414910"/>
                </a:lnTo>
                <a:lnTo>
                  <a:pt x="0" y="41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0672981" y="5730429"/>
            <a:ext cx="3025510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FastAPI Deployment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672981" y="6769289"/>
            <a:ext cx="4224867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Containerization with Docker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672981" y="7791322"/>
            <a:ext cx="3143382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Monitoring &amp; Logging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88009" y="1333500"/>
            <a:ext cx="18664011" cy="7378080"/>
          </a:xfrm>
          <a:custGeom>
            <a:avLst/>
            <a:gdLst/>
            <a:ahLst/>
            <a:cxnLst/>
            <a:rect l="l" t="t" r="r" b="b"/>
            <a:pathLst>
              <a:path w="18664011" h="7378080">
                <a:moveTo>
                  <a:pt x="0" y="0"/>
                </a:moveTo>
                <a:lnTo>
                  <a:pt x="18664011" y="0"/>
                </a:lnTo>
                <a:lnTo>
                  <a:pt x="18664011" y="7378080"/>
                </a:lnTo>
                <a:lnTo>
                  <a:pt x="0" y="73780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2120"/>
            </a:stretch>
          </a:blipFill>
        </p:spPr>
        <p:txBody>
          <a:bodyPr/>
          <a:lstStyle/>
          <a:p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013C56-AE28-913B-1023-E62D9402EBD4}"/>
              </a:ext>
            </a:extLst>
          </p:cNvPr>
          <p:cNvSpPr/>
          <p:nvPr/>
        </p:nvSpPr>
        <p:spPr>
          <a:xfrm>
            <a:off x="5099266" y="3162300"/>
            <a:ext cx="808945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Live Prediction</a:t>
            </a:r>
            <a:endParaRPr lang="en-US" sz="96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4F7519-A09A-7319-4388-DC9FA7902625}"/>
              </a:ext>
            </a:extLst>
          </p:cNvPr>
          <p:cNvSpPr txBox="1"/>
          <p:nvPr/>
        </p:nvSpPr>
        <p:spPr>
          <a:xfrm>
            <a:off x="4476749" y="5022540"/>
            <a:ext cx="933450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800" dirty="0">
                <a:solidFill>
                  <a:schemeClr val="bg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Streamlit</a:t>
            </a:r>
            <a:endParaRPr lang="en-US" sz="88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7704DC-5216-EAFE-1D63-233714430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87FA189-A595-B412-767C-FFA2F795E884}"/>
              </a:ext>
            </a:extLst>
          </p:cNvPr>
          <p:cNvSpPr/>
          <p:nvPr/>
        </p:nvSpPr>
        <p:spPr>
          <a:xfrm>
            <a:off x="-376011" y="1454460"/>
            <a:ext cx="18664011" cy="7378080"/>
          </a:xfrm>
          <a:custGeom>
            <a:avLst/>
            <a:gdLst/>
            <a:ahLst/>
            <a:cxnLst/>
            <a:rect l="l" t="t" r="r" b="b"/>
            <a:pathLst>
              <a:path w="18664011" h="7378080">
                <a:moveTo>
                  <a:pt x="0" y="0"/>
                </a:moveTo>
                <a:lnTo>
                  <a:pt x="18664011" y="0"/>
                </a:lnTo>
                <a:lnTo>
                  <a:pt x="18664011" y="7378080"/>
                </a:lnTo>
                <a:lnTo>
                  <a:pt x="0" y="73780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2120"/>
            </a:stretch>
          </a:blipFill>
        </p:spPr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7326C11F-9C00-2D1D-0927-6201264A29C2}"/>
              </a:ext>
            </a:extLst>
          </p:cNvPr>
          <p:cNvSpPr txBox="1"/>
          <p:nvPr/>
        </p:nvSpPr>
        <p:spPr>
          <a:xfrm>
            <a:off x="4386386" y="3924300"/>
            <a:ext cx="9515227" cy="19193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272"/>
              </a:lnSpc>
              <a:spcBef>
                <a:spcPct val="0"/>
              </a:spcBef>
            </a:pPr>
            <a:r>
              <a:rPr lang="en-US" sz="11623" b="1" dirty="0">
                <a:solidFill>
                  <a:srgbClr val="FFFFFF"/>
                </a:solidFill>
                <a:latin typeface="Helios Bold"/>
                <a:ea typeface="Helios Bold"/>
                <a:cs typeface="Helios Bold"/>
                <a:sym typeface="Helios Bold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31486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6507438" y="-2845897"/>
            <a:ext cx="15978794" cy="15978794"/>
          </a:xfrm>
          <a:custGeom>
            <a:avLst/>
            <a:gdLst/>
            <a:ahLst/>
            <a:cxnLst/>
            <a:rect l="l" t="t" r="r" b="b"/>
            <a:pathLst>
              <a:path w="15978794" h="15978794">
                <a:moveTo>
                  <a:pt x="0" y="0"/>
                </a:moveTo>
                <a:lnTo>
                  <a:pt x="15978795" y="0"/>
                </a:lnTo>
                <a:lnTo>
                  <a:pt x="15978795" y="15978794"/>
                </a:lnTo>
                <a:lnTo>
                  <a:pt x="0" y="1597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4749291"/>
            <a:ext cx="6278177" cy="1963996"/>
            <a:chOff x="0" y="0"/>
            <a:chExt cx="8370902" cy="2618661"/>
          </a:xfrm>
        </p:grpSpPr>
        <p:sp>
          <p:nvSpPr>
            <p:cNvPr id="4" name="TextBox 4"/>
            <p:cNvSpPr txBox="1"/>
            <p:nvPr/>
          </p:nvSpPr>
          <p:spPr>
            <a:xfrm>
              <a:off x="0" y="-76200"/>
              <a:ext cx="8370902" cy="1494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1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Thank you!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911060"/>
              <a:ext cx="6930758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535162" y="4116545"/>
            <a:ext cx="5932981" cy="24553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599"/>
              </a:lnSpc>
              <a:spcBef>
                <a:spcPct val="0"/>
              </a:spcBef>
            </a:pPr>
            <a:r>
              <a:rPr lang="en-US" sz="7999" b="1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41D7C-72ED-977F-1A55-B0973A9ED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19B4833F-3CA0-0AE3-FF50-6970853E2460}"/>
              </a:ext>
            </a:extLst>
          </p:cNvPr>
          <p:cNvSpPr/>
          <p:nvPr/>
        </p:nvSpPr>
        <p:spPr>
          <a:xfrm>
            <a:off x="-376011" y="1454460"/>
            <a:ext cx="18664011" cy="7378080"/>
          </a:xfrm>
          <a:custGeom>
            <a:avLst/>
            <a:gdLst/>
            <a:ahLst/>
            <a:cxnLst/>
            <a:rect l="l" t="t" r="r" b="b"/>
            <a:pathLst>
              <a:path w="18664011" h="7378080">
                <a:moveTo>
                  <a:pt x="0" y="0"/>
                </a:moveTo>
                <a:lnTo>
                  <a:pt x="18664011" y="0"/>
                </a:lnTo>
                <a:lnTo>
                  <a:pt x="18664011" y="7378080"/>
                </a:lnTo>
                <a:lnTo>
                  <a:pt x="0" y="73780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2120"/>
            </a:stretch>
          </a:blipFill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BCF166-48B3-46EB-6938-B66F8D6BE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60043"/>
            <a:ext cx="8610600" cy="48434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D5360A9-9DFC-BC78-CFEF-6B223B5697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4826" y="2560043"/>
            <a:ext cx="6096000" cy="40640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2037276-20B8-C0D4-939B-8488CE7362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228" y="3083244"/>
            <a:ext cx="42862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984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00371" y="3896767"/>
            <a:ext cx="2531565" cy="2531565"/>
          </a:xfrm>
          <a:custGeom>
            <a:avLst/>
            <a:gdLst/>
            <a:ahLst/>
            <a:cxnLst/>
            <a:rect l="l" t="t" r="r" b="b"/>
            <a:pathLst>
              <a:path w="2531565" h="2531565">
                <a:moveTo>
                  <a:pt x="0" y="0"/>
                </a:moveTo>
                <a:lnTo>
                  <a:pt x="2531565" y="0"/>
                </a:lnTo>
                <a:lnTo>
                  <a:pt x="2531565" y="2531565"/>
                </a:lnTo>
                <a:lnTo>
                  <a:pt x="0" y="25315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926061" y="4122456"/>
            <a:ext cx="2080186" cy="2080186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47130" y="47130"/>
              <a:ext cx="718541" cy="718541"/>
            </a:xfrm>
            <a:custGeom>
              <a:avLst/>
              <a:gdLst/>
              <a:ahLst/>
              <a:cxnLst/>
              <a:rect l="l" t="t" r="r" b="b"/>
              <a:pathLst>
                <a:path w="718541" h="718541">
                  <a:moveTo>
                    <a:pt x="464537" y="58137"/>
                  </a:moveTo>
                  <a:lnTo>
                    <a:pt x="660403" y="254003"/>
                  </a:lnTo>
                  <a:cubicBezTo>
                    <a:pt x="718540" y="312140"/>
                    <a:pt x="718540" y="406400"/>
                    <a:pt x="660403" y="464537"/>
                  </a:cubicBezTo>
                  <a:lnTo>
                    <a:pt x="464537" y="660403"/>
                  </a:lnTo>
                  <a:cubicBezTo>
                    <a:pt x="406400" y="718540"/>
                    <a:pt x="312140" y="718540"/>
                    <a:pt x="254003" y="660403"/>
                  </a:cubicBezTo>
                  <a:lnTo>
                    <a:pt x="58137" y="464537"/>
                  </a:lnTo>
                  <a:cubicBezTo>
                    <a:pt x="0" y="406400"/>
                    <a:pt x="0" y="312140"/>
                    <a:pt x="58137" y="254003"/>
                  </a:cubicBezTo>
                  <a:lnTo>
                    <a:pt x="254003" y="58137"/>
                  </a:lnTo>
                  <a:cubicBezTo>
                    <a:pt x="312140" y="0"/>
                    <a:pt x="406400" y="0"/>
                    <a:pt x="464537" y="58137"/>
                  </a:cubicBez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139700" y="73025"/>
              <a:ext cx="533400" cy="600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 b="1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M1</a:t>
              </a: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2619223" y="950912"/>
            <a:ext cx="13049553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 b="1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Team Members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6677359"/>
            <a:ext cx="3874907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39"/>
              </a:lnSpc>
              <a:spcBef>
                <a:spcPct val="0"/>
              </a:spcBef>
            </a:pPr>
            <a:r>
              <a:rPr lang="en-US" sz="2599" b="1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Mariam Ahmed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147264" y="6677359"/>
            <a:ext cx="3874907" cy="448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39"/>
              </a:lnSpc>
              <a:spcBef>
                <a:spcPct val="0"/>
              </a:spcBef>
            </a:pPr>
            <a:r>
              <a:rPr lang="en-US" sz="2599" b="1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Noureen Tamer</a:t>
            </a:r>
          </a:p>
        </p:txBody>
      </p:sp>
      <p:sp>
        <p:nvSpPr>
          <p:cNvPr id="9" name="Freeform 9"/>
          <p:cNvSpPr/>
          <p:nvPr/>
        </p:nvSpPr>
        <p:spPr>
          <a:xfrm>
            <a:off x="5818935" y="3896767"/>
            <a:ext cx="2531565" cy="2531565"/>
          </a:xfrm>
          <a:custGeom>
            <a:avLst/>
            <a:gdLst/>
            <a:ahLst/>
            <a:cxnLst/>
            <a:rect l="l" t="t" r="r" b="b"/>
            <a:pathLst>
              <a:path w="2531565" h="2531565">
                <a:moveTo>
                  <a:pt x="0" y="0"/>
                </a:moveTo>
                <a:lnTo>
                  <a:pt x="2531566" y="0"/>
                </a:lnTo>
                <a:lnTo>
                  <a:pt x="2531566" y="2531565"/>
                </a:lnTo>
                <a:lnTo>
                  <a:pt x="0" y="25315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6044625" y="4122456"/>
            <a:ext cx="2080186" cy="2080186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47130" y="47130"/>
              <a:ext cx="718541" cy="718541"/>
            </a:xfrm>
            <a:custGeom>
              <a:avLst/>
              <a:gdLst/>
              <a:ahLst/>
              <a:cxnLst/>
              <a:rect l="l" t="t" r="r" b="b"/>
              <a:pathLst>
                <a:path w="718541" h="718541">
                  <a:moveTo>
                    <a:pt x="464537" y="58137"/>
                  </a:moveTo>
                  <a:lnTo>
                    <a:pt x="660403" y="254003"/>
                  </a:lnTo>
                  <a:cubicBezTo>
                    <a:pt x="718540" y="312140"/>
                    <a:pt x="718540" y="406400"/>
                    <a:pt x="660403" y="464537"/>
                  </a:cubicBezTo>
                  <a:lnTo>
                    <a:pt x="464537" y="660403"/>
                  </a:lnTo>
                  <a:cubicBezTo>
                    <a:pt x="406400" y="718540"/>
                    <a:pt x="312140" y="718540"/>
                    <a:pt x="254003" y="660403"/>
                  </a:cubicBezTo>
                  <a:lnTo>
                    <a:pt x="58137" y="464537"/>
                  </a:lnTo>
                  <a:cubicBezTo>
                    <a:pt x="0" y="406400"/>
                    <a:pt x="0" y="312140"/>
                    <a:pt x="58137" y="254003"/>
                  </a:cubicBezTo>
                  <a:lnTo>
                    <a:pt x="254003" y="58137"/>
                  </a:lnTo>
                  <a:cubicBezTo>
                    <a:pt x="312140" y="0"/>
                    <a:pt x="406400" y="0"/>
                    <a:pt x="464537" y="58137"/>
                  </a:cubicBez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139700" y="73025"/>
              <a:ext cx="533400" cy="600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 b="1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M2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9265828" y="6677359"/>
            <a:ext cx="3874907" cy="905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39"/>
              </a:lnSpc>
              <a:spcBef>
                <a:spcPct val="0"/>
              </a:spcBef>
            </a:pPr>
            <a:r>
              <a:rPr lang="en-US" sz="2599" b="1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Haneen El Sayed &amp; Hagar Ibrahim</a:t>
            </a:r>
          </a:p>
        </p:txBody>
      </p:sp>
      <p:sp>
        <p:nvSpPr>
          <p:cNvPr id="14" name="Freeform 14"/>
          <p:cNvSpPr/>
          <p:nvPr/>
        </p:nvSpPr>
        <p:spPr>
          <a:xfrm>
            <a:off x="9937499" y="3896767"/>
            <a:ext cx="2531565" cy="2531565"/>
          </a:xfrm>
          <a:custGeom>
            <a:avLst/>
            <a:gdLst/>
            <a:ahLst/>
            <a:cxnLst/>
            <a:rect l="l" t="t" r="r" b="b"/>
            <a:pathLst>
              <a:path w="2531565" h="2531565">
                <a:moveTo>
                  <a:pt x="0" y="0"/>
                </a:moveTo>
                <a:lnTo>
                  <a:pt x="2531566" y="0"/>
                </a:lnTo>
                <a:lnTo>
                  <a:pt x="2531566" y="2531565"/>
                </a:lnTo>
                <a:lnTo>
                  <a:pt x="0" y="25315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5" name="Group 15"/>
          <p:cNvGrpSpPr/>
          <p:nvPr/>
        </p:nvGrpSpPr>
        <p:grpSpPr>
          <a:xfrm>
            <a:off x="10163189" y="4122456"/>
            <a:ext cx="2080186" cy="2080186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47130" y="47130"/>
              <a:ext cx="718541" cy="718541"/>
            </a:xfrm>
            <a:custGeom>
              <a:avLst/>
              <a:gdLst/>
              <a:ahLst/>
              <a:cxnLst/>
              <a:rect l="l" t="t" r="r" b="b"/>
              <a:pathLst>
                <a:path w="718541" h="718541">
                  <a:moveTo>
                    <a:pt x="464537" y="58137"/>
                  </a:moveTo>
                  <a:lnTo>
                    <a:pt x="660403" y="254003"/>
                  </a:lnTo>
                  <a:cubicBezTo>
                    <a:pt x="718540" y="312140"/>
                    <a:pt x="718540" y="406400"/>
                    <a:pt x="660403" y="464537"/>
                  </a:cubicBezTo>
                  <a:lnTo>
                    <a:pt x="464537" y="660403"/>
                  </a:lnTo>
                  <a:cubicBezTo>
                    <a:pt x="406400" y="718540"/>
                    <a:pt x="312140" y="718540"/>
                    <a:pt x="254003" y="660403"/>
                  </a:cubicBezTo>
                  <a:lnTo>
                    <a:pt x="58137" y="464537"/>
                  </a:lnTo>
                  <a:cubicBezTo>
                    <a:pt x="0" y="406400"/>
                    <a:pt x="0" y="312140"/>
                    <a:pt x="58137" y="254003"/>
                  </a:cubicBezTo>
                  <a:lnTo>
                    <a:pt x="254003" y="58137"/>
                  </a:lnTo>
                  <a:cubicBezTo>
                    <a:pt x="312140" y="0"/>
                    <a:pt x="406400" y="0"/>
                    <a:pt x="464537" y="58137"/>
                  </a:cubicBez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139700" y="73025"/>
              <a:ext cx="533400" cy="600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 b="1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M3</a:t>
              </a: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3384393" y="6677359"/>
            <a:ext cx="3874907" cy="905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639"/>
              </a:lnSpc>
              <a:spcBef>
                <a:spcPct val="0"/>
              </a:spcBef>
            </a:pPr>
            <a:r>
              <a:rPr lang="en-US" sz="2599" b="1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Hazem Metwally &amp; Youssef Ayman</a:t>
            </a: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 </a:t>
            </a:r>
          </a:p>
        </p:txBody>
      </p:sp>
      <p:sp>
        <p:nvSpPr>
          <p:cNvPr id="19" name="Freeform 19"/>
          <p:cNvSpPr/>
          <p:nvPr/>
        </p:nvSpPr>
        <p:spPr>
          <a:xfrm>
            <a:off x="14056064" y="3896767"/>
            <a:ext cx="2531565" cy="2531565"/>
          </a:xfrm>
          <a:custGeom>
            <a:avLst/>
            <a:gdLst/>
            <a:ahLst/>
            <a:cxnLst/>
            <a:rect l="l" t="t" r="r" b="b"/>
            <a:pathLst>
              <a:path w="2531565" h="2531565">
                <a:moveTo>
                  <a:pt x="0" y="0"/>
                </a:moveTo>
                <a:lnTo>
                  <a:pt x="2531565" y="0"/>
                </a:lnTo>
                <a:lnTo>
                  <a:pt x="2531565" y="2531565"/>
                </a:lnTo>
                <a:lnTo>
                  <a:pt x="0" y="25315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20" name="Group 20"/>
          <p:cNvGrpSpPr/>
          <p:nvPr/>
        </p:nvGrpSpPr>
        <p:grpSpPr>
          <a:xfrm>
            <a:off x="14281753" y="4122456"/>
            <a:ext cx="2080186" cy="2080186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47130" y="47130"/>
              <a:ext cx="718541" cy="718541"/>
            </a:xfrm>
            <a:custGeom>
              <a:avLst/>
              <a:gdLst/>
              <a:ahLst/>
              <a:cxnLst/>
              <a:rect l="l" t="t" r="r" b="b"/>
              <a:pathLst>
                <a:path w="718541" h="718541">
                  <a:moveTo>
                    <a:pt x="464537" y="58137"/>
                  </a:moveTo>
                  <a:lnTo>
                    <a:pt x="660403" y="254003"/>
                  </a:lnTo>
                  <a:cubicBezTo>
                    <a:pt x="718540" y="312140"/>
                    <a:pt x="718540" y="406400"/>
                    <a:pt x="660403" y="464537"/>
                  </a:cubicBezTo>
                  <a:lnTo>
                    <a:pt x="464537" y="660403"/>
                  </a:lnTo>
                  <a:cubicBezTo>
                    <a:pt x="406400" y="718540"/>
                    <a:pt x="312140" y="718540"/>
                    <a:pt x="254003" y="660403"/>
                  </a:cubicBezTo>
                  <a:lnTo>
                    <a:pt x="58137" y="464537"/>
                  </a:lnTo>
                  <a:cubicBezTo>
                    <a:pt x="0" y="406400"/>
                    <a:pt x="0" y="312140"/>
                    <a:pt x="58137" y="254003"/>
                  </a:cubicBezTo>
                  <a:lnTo>
                    <a:pt x="254003" y="58137"/>
                  </a:lnTo>
                  <a:cubicBezTo>
                    <a:pt x="312140" y="0"/>
                    <a:pt x="406400" y="0"/>
                    <a:pt x="464537" y="58137"/>
                  </a:cubicBez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139700" y="73025"/>
              <a:ext cx="533400" cy="600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199"/>
                </a:lnSpc>
              </a:pPr>
              <a:r>
                <a:rPr lang="en-US" sz="2999" b="1">
                  <a:solidFill>
                    <a:srgbClr val="FFFFFF"/>
                  </a:solidFill>
                  <a:latin typeface="Klein Bold"/>
                  <a:ea typeface="Klein Bold"/>
                  <a:cs typeface="Klein Bold"/>
                  <a:sym typeface="Klein Bold"/>
                </a:rPr>
                <a:t>M4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0" y="9125919"/>
            <a:ext cx="18288000" cy="1161081"/>
            <a:chOff x="0" y="0"/>
            <a:chExt cx="4816593" cy="30579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4816592" cy="305799"/>
            </a:xfrm>
            <a:custGeom>
              <a:avLst/>
              <a:gdLst/>
              <a:ahLst/>
              <a:cxnLst/>
              <a:rect l="l" t="t" r="r" b="b"/>
              <a:pathLst>
                <a:path w="4816592" h="305799">
                  <a:moveTo>
                    <a:pt x="0" y="0"/>
                  </a:moveTo>
                  <a:lnTo>
                    <a:pt x="4816592" y="0"/>
                  </a:lnTo>
                  <a:lnTo>
                    <a:pt x="4816592" y="305799"/>
                  </a:lnTo>
                  <a:lnTo>
                    <a:pt x="0" y="305799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4816593" cy="3438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3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773114"/>
            <a:ext cx="18288000" cy="6513886"/>
            <a:chOff x="0" y="0"/>
            <a:chExt cx="4816593" cy="171559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715591"/>
            </a:xfrm>
            <a:custGeom>
              <a:avLst/>
              <a:gdLst/>
              <a:ahLst/>
              <a:cxnLst/>
              <a:rect l="l" t="t" r="r" b="b"/>
              <a:pathLst>
                <a:path w="4816592" h="1715591">
                  <a:moveTo>
                    <a:pt x="0" y="0"/>
                  </a:moveTo>
                  <a:lnTo>
                    <a:pt x="4816592" y="0"/>
                  </a:lnTo>
                  <a:lnTo>
                    <a:pt x="4816592" y="1715591"/>
                  </a:lnTo>
                  <a:lnTo>
                    <a:pt x="0" y="1715591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17727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2035380" y="4645343"/>
          <a:ext cx="6604347" cy="4157103"/>
        </p:xfrm>
        <a:graphic>
          <a:graphicData uri="http://schemas.openxmlformats.org/drawingml/2006/table">
            <a:tbl>
              <a:tblPr/>
              <a:tblGrid>
                <a:gridCol w="5219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4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7611">
                <a:tc>
                  <a:txBody>
                    <a:bodyPr/>
                    <a:lstStyle/>
                    <a:p>
                      <a:pPr marL="561339" lvl="1" indent="-280669" algn="l">
                        <a:lnSpc>
                          <a:spcPts val="363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Introduction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2373">
                <a:tc>
                  <a:txBody>
                    <a:bodyPr/>
                    <a:lstStyle/>
                    <a:p>
                      <a:pPr marL="561339" lvl="1" indent="-280669" algn="l">
                        <a:lnSpc>
                          <a:spcPts val="363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Problem Statement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2373">
                <a:tc>
                  <a:txBody>
                    <a:bodyPr/>
                    <a:lstStyle/>
                    <a:p>
                      <a:pPr marL="561339" lvl="1" indent="-280669" algn="l">
                        <a:lnSpc>
                          <a:spcPts val="363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Project Objectives 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2373">
                <a:tc>
                  <a:txBody>
                    <a:bodyPr/>
                    <a:lstStyle/>
                    <a:p>
                      <a:pPr marL="561339" lvl="1" indent="-280669" algn="l">
                        <a:lnSpc>
                          <a:spcPts val="363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Dataset Description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2373">
                <a:tc>
                  <a:txBody>
                    <a:bodyPr/>
                    <a:lstStyle/>
                    <a:p>
                      <a:pPr marL="561339" lvl="1" indent="-280669" algn="l">
                        <a:lnSpc>
                          <a:spcPts val="363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Data prepocessing 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9647029" y="4645343"/>
          <a:ext cx="8466654" cy="5447014"/>
        </p:xfrm>
        <a:graphic>
          <a:graphicData uri="http://schemas.openxmlformats.org/drawingml/2006/table">
            <a:tbl>
              <a:tblPr/>
              <a:tblGrid>
                <a:gridCol w="8047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8867">
                <a:tc>
                  <a:txBody>
                    <a:bodyPr/>
                    <a:lstStyle/>
                    <a:p>
                      <a:pPr marL="561339" lvl="1" indent="-280669" algn="l">
                        <a:lnSpc>
                          <a:spcPts val="363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 Advanced Data Analysis and Feature Engineering 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2147">
                <a:tc>
                  <a:txBody>
                    <a:bodyPr/>
                    <a:lstStyle/>
                    <a:p>
                      <a:pPr marL="561339" lvl="1" indent="-280669" algn="l">
                        <a:lnSpc>
                          <a:spcPts val="363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Machine Learning Model Development 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06467">
                <a:tc>
                  <a:txBody>
                    <a:bodyPr/>
                    <a:lstStyle/>
                    <a:p>
                      <a:pPr marL="561339" lvl="1" indent="-280669" algn="l">
                        <a:lnSpc>
                          <a:spcPts val="363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MLOps, Deployment, and Monitoring </a:t>
                      </a:r>
                      <a:endParaRPr lang="en-US" sz="1100"/>
                    </a:p>
                    <a:p>
                      <a:pPr algn="l">
                        <a:lnSpc>
                          <a:spcPts val="3639"/>
                        </a:lnSpc>
                      </a:pPr>
                      <a:endParaRPr lang="en-US" sz="1100"/>
                    </a:p>
                    <a:p>
                      <a:pPr marL="561339" lvl="1" indent="-280669" algn="l">
                        <a:lnSpc>
                          <a:spcPts val="3639"/>
                        </a:lnSpc>
                        <a:buFont typeface="Arial"/>
                        <a:buChar char="•"/>
                      </a:pPr>
                      <a:r>
                        <a:rPr lang="en-US" sz="2599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Conclusion</a:t>
                      </a:r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2147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7386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7"/>
          <p:cNvSpPr txBox="1"/>
          <p:nvPr/>
        </p:nvSpPr>
        <p:spPr>
          <a:xfrm>
            <a:off x="4639504" y="1391465"/>
            <a:ext cx="9008992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 b="1">
                <a:solidFill>
                  <a:srgbClr val="FFFFFF"/>
                </a:solidFill>
                <a:latin typeface="Klein Bold"/>
                <a:ea typeface="Klein Bold"/>
                <a:cs typeface="Klein Bold"/>
                <a:sym typeface="Klein Bold"/>
              </a:rPr>
              <a:t>Agenda</a:t>
            </a:r>
          </a:p>
        </p:txBody>
      </p:sp>
      <p:sp>
        <p:nvSpPr>
          <p:cNvPr id="8" name="Freeform 8"/>
          <p:cNvSpPr/>
          <p:nvPr/>
        </p:nvSpPr>
        <p:spPr>
          <a:xfrm>
            <a:off x="8333203" y="-1109791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333203" y="9678747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776941" y="215303"/>
            <a:ext cx="9856393" cy="9856393"/>
            <a:chOff x="0" y="0"/>
            <a:chExt cx="13141858" cy="13141858"/>
          </a:xfrm>
        </p:grpSpPr>
        <p:sp>
          <p:nvSpPr>
            <p:cNvPr id="3" name="Freeform 3"/>
            <p:cNvSpPr/>
            <p:nvPr/>
          </p:nvSpPr>
          <p:spPr>
            <a:xfrm rot="-1200957">
              <a:off x="1444916" y="1444916"/>
              <a:ext cx="10252025" cy="10252025"/>
            </a:xfrm>
            <a:custGeom>
              <a:avLst/>
              <a:gdLst/>
              <a:ahLst/>
              <a:cxnLst/>
              <a:rect l="l" t="t" r="r" b="b"/>
              <a:pathLst>
                <a:path w="10252025" h="10252025">
                  <a:moveTo>
                    <a:pt x="0" y="0"/>
                  </a:moveTo>
                  <a:lnTo>
                    <a:pt x="10252025" y="0"/>
                  </a:lnTo>
                  <a:lnTo>
                    <a:pt x="10252025" y="10252025"/>
                  </a:lnTo>
                  <a:lnTo>
                    <a:pt x="0" y="102520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31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311122" y="1311122"/>
              <a:ext cx="10252025" cy="10252025"/>
            </a:xfrm>
            <a:custGeom>
              <a:avLst/>
              <a:gdLst/>
              <a:ahLst/>
              <a:cxnLst/>
              <a:rect l="l" t="t" r="r" b="b"/>
              <a:pathLst>
                <a:path w="10252025" h="10252025">
                  <a:moveTo>
                    <a:pt x="0" y="0"/>
                  </a:moveTo>
                  <a:lnTo>
                    <a:pt x="10252025" y="0"/>
                  </a:lnTo>
                  <a:lnTo>
                    <a:pt x="10252025" y="10252025"/>
                  </a:lnTo>
                  <a:lnTo>
                    <a:pt x="0" y="102520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1494440" y="1978700"/>
            <a:ext cx="6148356" cy="5485108"/>
            <a:chOff x="0" y="0"/>
            <a:chExt cx="6362700" cy="5676331"/>
          </a:xfrm>
        </p:grpSpPr>
        <p:sp>
          <p:nvSpPr>
            <p:cNvPr id="6" name="Freeform 6"/>
            <p:cNvSpPr/>
            <p:nvPr/>
          </p:nvSpPr>
          <p:spPr>
            <a:xfrm>
              <a:off x="6350" y="5482"/>
              <a:ext cx="6350013" cy="5665379"/>
            </a:xfrm>
            <a:custGeom>
              <a:avLst/>
              <a:gdLst/>
              <a:ahLst/>
              <a:cxnLst/>
              <a:rect l="l" t="t" r="r" b="b"/>
              <a:pathLst>
                <a:path w="6350013" h="5665379">
                  <a:moveTo>
                    <a:pt x="6350000" y="4731018"/>
                  </a:moveTo>
                  <a:cubicBezTo>
                    <a:pt x="6350000" y="5247050"/>
                    <a:pt x="5865419" y="5665378"/>
                    <a:pt x="5267617" y="5665378"/>
                  </a:cubicBezTo>
                  <a:lnTo>
                    <a:pt x="1082383" y="5665378"/>
                  </a:lnTo>
                  <a:cubicBezTo>
                    <a:pt x="484594" y="5665378"/>
                    <a:pt x="0" y="5247061"/>
                    <a:pt x="0" y="4731018"/>
                  </a:cubicBezTo>
                  <a:lnTo>
                    <a:pt x="0" y="934348"/>
                  </a:lnTo>
                  <a:cubicBezTo>
                    <a:pt x="0" y="418317"/>
                    <a:pt x="484581" y="0"/>
                    <a:pt x="1082383" y="0"/>
                  </a:cubicBezTo>
                  <a:lnTo>
                    <a:pt x="5267630" y="0"/>
                  </a:lnTo>
                  <a:cubicBezTo>
                    <a:pt x="5865419" y="0"/>
                    <a:pt x="6350013" y="418317"/>
                    <a:pt x="6350013" y="934348"/>
                  </a:cubicBezTo>
                  <a:lnTo>
                    <a:pt x="6350013" y="4731018"/>
                  </a:lnTo>
                  <a:close/>
                </a:path>
              </a:pathLst>
            </a:custGeom>
            <a:blipFill>
              <a:blip r:embed="rId4"/>
              <a:stretch>
                <a:fillRect l="-99" t="-6139" r="-93" b="-6162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1028700" y="1189362"/>
            <a:ext cx="8418272" cy="3489959"/>
            <a:chOff x="0" y="0"/>
            <a:chExt cx="11224362" cy="4653279"/>
          </a:xfrm>
        </p:grpSpPr>
        <p:sp>
          <p:nvSpPr>
            <p:cNvPr id="8" name="TextBox 8"/>
            <p:cNvSpPr txBox="1"/>
            <p:nvPr/>
          </p:nvSpPr>
          <p:spPr>
            <a:xfrm>
              <a:off x="0" y="-66675"/>
              <a:ext cx="11224362" cy="1074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500"/>
                </a:lnSpc>
              </a:pPr>
              <a:r>
                <a:rPr lang="en-US" sz="5000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What is customer churn ?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697777"/>
              <a:ext cx="10133585" cy="29555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79" lvl="1" indent="-345439" algn="l">
                <a:lnSpc>
                  <a:spcPts val="4479"/>
                </a:lnSpc>
                <a:buFont typeface="Arial"/>
                <a:buChar char="•"/>
              </a:pPr>
              <a:r>
                <a:rPr lang="en-US" sz="31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Cus</a:t>
              </a:r>
              <a:r>
                <a:rPr lang="en-US" sz="3199" u="none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tomer churn refers to the loss of customers or clients over a specific period of time</a:t>
              </a:r>
            </a:p>
            <a:p>
              <a:pPr algn="l">
                <a:lnSpc>
                  <a:spcPts val="4479"/>
                </a:lnSpc>
              </a:pPr>
              <a:endParaRPr lang="en-US" sz="3199" u="none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endParaR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182558" y="4268786"/>
            <a:ext cx="8418272" cy="1749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dirty="0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Why it is important to predict churn?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6105677"/>
            <a:ext cx="8909894" cy="3402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Cost-Efficient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Revenue Protection 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Data-Driven Decisions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Targeted Retention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Increased Customer Lifetime Value (CLV) </a:t>
            </a:r>
          </a:p>
          <a:p>
            <a:pPr algn="ctr">
              <a:lnSpc>
                <a:spcPts val="4759"/>
              </a:lnSpc>
            </a:pPr>
            <a:endParaRPr lang="en-US" sz="3200" dirty="0">
              <a:solidFill>
                <a:srgbClr val="2A2E3A"/>
              </a:solidFill>
              <a:latin typeface="Helios"/>
              <a:ea typeface="Helios"/>
              <a:cs typeface="Helios"/>
              <a:sym typeface="Helio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08998" y="217903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4"/>
                </a:lnTo>
                <a:lnTo>
                  <a:pt x="0" y="16215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508998" y="6276492"/>
            <a:ext cx="1621594" cy="1621594"/>
          </a:xfrm>
          <a:custGeom>
            <a:avLst/>
            <a:gdLst/>
            <a:ahLst/>
            <a:cxnLst/>
            <a:rect l="l" t="t" r="r" b="b"/>
            <a:pathLst>
              <a:path w="1621594" h="1621594">
                <a:moveTo>
                  <a:pt x="0" y="0"/>
                </a:moveTo>
                <a:lnTo>
                  <a:pt x="1621594" y="0"/>
                </a:lnTo>
                <a:lnTo>
                  <a:pt x="1621594" y="1621593"/>
                </a:lnTo>
                <a:lnTo>
                  <a:pt x="0" y="16215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0487720" y="5591322"/>
            <a:ext cx="7728884" cy="3821156"/>
            <a:chOff x="0" y="0"/>
            <a:chExt cx="10305178" cy="5094875"/>
          </a:xfrm>
        </p:grpSpPr>
        <p:sp>
          <p:nvSpPr>
            <p:cNvPr id="5" name="TextBox 5"/>
            <p:cNvSpPr txBox="1"/>
            <p:nvPr/>
          </p:nvSpPr>
          <p:spPr>
            <a:xfrm>
              <a:off x="0" y="0"/>
              <a:ext cx="10305178" cy="7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9"/>
                </a:lnSpc>
                <a:spcBef>
                  <a:spcPct val="0"/>
                </a:spcBef>
              </a:pPr>
              <a:r>
                <a:rPr lang="en-US" sz="3799" b="1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Solution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209818"/>
              <a:ext cx="10305178" cy="38850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61339" lvl="1" indent="-280669" algn="l">
                <a:lnSpc>
                  <a:spcPts val="4757"/>
                </a:lnSpc>
                <a:buFont typeface="Arial"/>
                <a:buChar char="•"/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Analyz</a:t>
              </a:r>
              <a:r>
                <a:rPr lang="en-US" sz="2599" u="none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e customer data </a:t>
              </a:r>
            </a:p>
            <a:p>
              <a:pPr marL="561339" lvl="1" indent="-280669" algn="l">
                <a:lnSpc>
                  <a:spcPts val="4757"/>
                </a:lnSpc>
                <a:buFont typeface="Arial"/>
                <a:buChar char="•"/>
              </a:pPr>
              <a:r>
                <a:rPr lang="en-US" sz="2599" u="none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Build predictive models </a:t>
              </a:r>
            </a:p>
            <a:p>
              <a:pPr marL="561339" lvl="1" indent="-280669" algn="l">
                <a:lnSpc>
                  <a:spcPts val="4757"/>
                </a:lnSpc>
                <a:buFont typeface="Arial"/>
                <a:buChar char="•"/>
              </a:pPr>
              <a:r>
                <a:rPr lang="en-US" sz="2599" u="none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Identify key churn factors and at-risk segments</a:t>
              </a:r>
            </a:p>
            <a:p>
              <a:pPr marL="561339" lvl="1" indent="-280669" algn="l">
                <a:lnSpc>
                  <a:spcPts val="4757"/>
                </a:lnSpc>
                <a:buFont typeface="Arial"/>
                <a:buChar char="•"/>
              </a:pPr>
              <a:r>
                <a:rPr lang="en-US" sz="2599" u="none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Enable personalized retention strategies</a:t>
              </a:r>
            </a:p>
            <a:p>
              <a:pPr marL="0" lvl="0" indent="0" algn="l">
                <a:lnSpc>
                  <a:spcPts val="4757"/>
                </a:lnSpc>
              </a:pPr>
              <a:endParaRPr lang="en-US" sz="2599" u="none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endParaRP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0" y="0"/>
            <a:ext cx="9411059" cy="10287000"/>
            <a:chOff x="0" y="0"/>
            <a:chExt cx="2478633" cy="270933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478633" cy="2709333"/>
            </a:xfrm>
            <a:custGeom>
              <a:avLst/>
              <a:gdLst/>
              <a:ahLst/>
              <a:cxnLst/>
              <a:rect l="l" t="t" r="r" b="b"/>
              <a:pathLst>
                <a:path w="2478633" h="2709333">
                  <a:moveTo>
                    <a:pt x="0" y="0"/>
                  </a:moveTo>
                  <a:lnTo>
                    <a:pt x="2478633" y="0"/>
                  </a:lnTo>
                  <a:lnTo>
                    <a:pt x="24786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47863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28700" y="2346105"/>
            <a:ext cx="6746873" cy="4526492"/>
            <a:chOff x="0" y="0"/>
            <a:chExt cx="8995831" cy="6035323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76200"/>
              <a:ext cx="8995831" cy="45677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099"/>
                </a:lnSpc>
              </a:pPr>
              <a:r>
                <a:rPr lang="en-US" sz="6999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Why This Project Matters?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5155988"/>
              <a:ext cx="7058405" cy="8793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59"/>
                </a:lnSpc>
              </a:pPr>
              <a:r>
                <a:rPr lang="en-US" sz="3899" b="1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P</a:t>
              </a:r>
              <a:r>
                <a:rPr lang="en-US" sz="3899" b="1" u="none">
                  <a:solidFill>
                    <a:srgbClr val="2A2E3A"/>
                  </a:solidFill>
                  <a:latin typeface="Helios Bold"/>
                  <a:ea typeface="Helios Bold"/>
                  <a:cs typeface="Helios Bold"/>
                  <a:sym typeface="Helios Bold"/>
                </a:rPr>
                <a:t>roblem vs. Solution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487720" y="250986"/>
            <a:ext cx="7564230" cy="3449936"/>
            <a:chOff x="0" y="0"/>
            <a:chExt cx="10085640" cy="4599914"/>
          </a:xfrm>
        </p:grpSpPr>
        <p:sp>
          <p:nvSpPr>
            <p:cNvPr id="14" name="TextBox 14"/>
            <p:cNvSpPr txBox="1"/>
            <p:nvPr/>
          </p:nvSpPr>
          <p:spPr>
            <a:xfrm>
              <a:off x="0" y="0"/>
              <a:ext cx="10085640" cy="7620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559"/>
                </a:lnSpc>
                <a:spcBef>
                  <a:spcPct val="0"/>
                </a:spcBef>
              </a:pPr>
              <a:r>
                <a:rPr lang="en-US" sz="3799" b="1">
                  <a:solidFill>
                    <a:srgbClr val="718BAB"/>
                  </a:solidFill>
                  <a:latin typeface="Klein Bold"/>
                  <a:ea typeface="Klein Bold"/>
                  <a:cs typeface="Klein Bold"/>
                  <a:sym typeface="Klein Bold"/>
                </a:rPr>
                <a:t>Problems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152668"/>
              <a:ext cx="10085640" cy="34472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61339" lvl="1" indent="-280669" algn="l">
                <a:lnSpc>
                  <a:spcPts val="5355"/>
                </a:lnSpc>
                <a:buFont typeface="Arial"/>
                <a:buChar char="•"/>
              </a:pPr>
              <a:r>
                <a:rPr lang="en-US" sz="2599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H</a:t>
              </a:r>
              <a:r>
                <a:rPr lang="en-US" sz="2599" u="none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igh customer turnover leads to revenue loss</a:t>
              </a:r>
            </a:p>
            <a:p>
              <a:pPr marL="561339" lvl="1" indent="-280669" algn="l">
                <a:lnSpc>
                  <a:spcPts val="5355"/>
                </a:lnSpc>
                <a:buFont typeface="Arial"/>
                <a:buChar char="•"/>
              </a:pPr>
              <a:r>
                <a:rPr lang="en-US" sz="2599" u="none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Reactive, not proactive, customer management</a:t>
              </a:r>
            </a:p>
            <a:p>
              <a:pPr marL="561339" lvl="1" indent="-280669" algn="l">
                <a:lnSpc>
                  <a:spcPts val="5355"/>
                </a:lnSpc>
                <a:buFont typeface="Arial"/>
                <a:buChar char="•"/>
              </a:pPr>
              <a:r>
                <a:rPr lang="en-US" sz="2599" u="none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Difficulty identifying at-risk customers early</a:t>
              </a:r>
            </a:p>
            <a:p>
              <a:pPr marL="0" lvl="0" indent="0" algn="l">
                <a:lnSpc>
                  <a:spcPts val="5355"/>
                </a:lnSpc>
              </a:pPr>
              <a:endParaRPr lang="en-US" sz="2599" u="none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296844" y="-1836715"/>
            <a:ext cx="13960430" cy="13960430"/>
          </a:xfrm>
          <a:custGeom>
            <a:avLst/>
            <a:gdLst/>
            <a:ahLst/>
            <a:cxnLst/>
            <a:rect l="l" t="t" r="r" b="b"/>
            <a:pathLst>
              <a:path w="13960430" h="13960430">
                <a:moveTo>
                  <a:pt x="0" y="0"/>
                </a:moveTo>
                <a:lnTo>
                  <a:pt x="13960431" y="0"/>
                </a:lnTo>
                <a:lnTo>
                  <a:pt x="13960431" y="13960430"/>
                </a:lnTo>
                <a:lnTo>
                  <a:pt x="0" y="1396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1028700" y="3188347"/>
            <a:ext cx="5534402" cy="2292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Our Objectives</a:t>
            </a:r>
          </a:p>
        </p:txBody>
      </p:sp>
      <p:sp>
        <p:nvSpPr>
          <p:cNvPr id="4" name="Freeform 4"/>
          <p:cNvSpPr/>
          <p:nvPr/>
        </p:nvSpPr>
        <p:spPr>
          <a:xfrm>
            <a:off x="10150249" y="697848"/>
            <a:ext cx="814280" cy="814280"/>
          </a:xfrm>
          <a:custGeom>
            <a:avLst/>
            <a:gdLst/>
            <a:ahLst/>
            <a:cxnLst/>
            <a:rect l="l" t="t" r="r" b="b"/>
            <a:pathLst>
              <a:path w="814280" h="814280">
                <a:moveTo>
                  <a:pt x="0" y="0"/>
                </a:moveTo>
                <a:lnTo>
                  <a:pt x="814280" y="0"/>
                </a:lnTo>
                <a:lnTo>
                  <a:pt x="814280" y="814280"/>
                </a:lnTo>
                <a:lnTo>
                  <a:pt x="0" y="8142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1650005" y="2477231"/>
            <a:ext cx="5726379" cy="9293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42"/>
              </a:lnSpc>
              <a:spcBef>
                <a:spcPct val="0"/>
              </a:spcBef>
            </a:pPr>
            <a:r>
              <a:rPr lang="en-US" sz="2672" b="1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P</a:t>
            </a:r>
            <a:r>
              <a:rPr lang="en-US" sz="2672" b="1" u="none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redict churn with high accuracy to improve retention by 95%</a:t>
            </a:r>
          </a:p>
        </p:txBody>
      </p:sp>
      <p:sp>
        <p:nvSpPr>
          <p:cNvPr id="6" name="Freeform 6"/>
          <p:cNvSpPr/>
          <p:nvPr/>
        </p:nvSpPr>
        <p:spPr>
          <a:xfrm>
            <a:off x="10136440" y="2568269"/>
            <a:ext cx="804392" cy="804392"/>
          </a:xfrm>
          <a:custGeom>
            <a:avLst/>
            <a:gdLst/>
            <a:ahLst/>
            <a:cxnLst/>
            <a:rect l="l" t="t" r="r" b="b"/>
            <a:pathLst>
              <a:path w="804392" h="804392">
                <a:moveTo>
                  <a:pt x="0" y="0"/>
                </a:moveTo>
                <a:lnTo>
                  <a:pt x="804393" y="0"/>
                </a:lnTo>
                <a:lnTo>
                  <a:pt x="804393" y="804392"/>
                </a:lnTo>
                <a:lnTo>
                  <a:pt x="0" y="8043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1650005" y="4144742"/>
            <a:ext cx="5791379" cy="9392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84"/>
              </a:lnSpc>
              <a:spcBef>
                <a:spcPct val="0"/>
              </a:spcBef>
            </a:pPr>
            <a:r>
              <a:rPr lang="en-US" sz="2703" b="1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He</a:t>
            </a:r>
            <a:r>
              <a:rPr lang="en-US" sz="2703" b="1" u="none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lp businesses take proactive retention actions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1650005" y="606618"/>
            <a:ext cx="5609295" cy="999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043"/>
              </a:lnSpc>
              <a:spcBef>
                <a:spcPct val="0"/>
              </a:spcBef>
            </a:pPr>
            <a:r>
              <a:rPr lang="en-US" sz="2888" b="1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Ana</a:t>
            </a:r>
            <a:r>
              <a:rPr lang="en-US" sz="2888" b="1" u="none">
                <a:solidFill>
                  <a:srgbClr val="2A2E3A"/>
                </a:solidFill>
                <a:latin typeface="Helios Bold"/>
                <a:ea typeface="Helios Bold"/>
                <a:cs typeface="Helios Bold"/>
                <a:sym typeface="Helios Bold"/>
              </a:rPr>
              <a:t>lyze and prepare data for accurate modeling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650005" y="5950735"/>
            <a:ext cx="6434030" cy="933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60"/>
              </a:lnSpc>
              <a:spcBef>
                <a:spcPct val="0"/>
              </a:spcBef>
            </a:pPr>
            <a:r>
              <a:rPr lang="en-US" sz="2685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Build and deploy a reliable churn prediction system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650005" y="7884930"/>
            <a:ext cx="6228134" cy="905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599" b="1">
                <a:solidFill>
                  <a:srgbClr val="000000"/>
                </a:solidFill>
                <a:latin typeface="Helios Bold"/>
                <a:ea typeface="Helios Bold"/>
                <a:cs typeface="Helios Bold"/>
                <a:sym typeface="Helios Bold"/>
              </a:rPr>
              <a:t>Continuously monitor and improve model performance</a:t>
            </a:r>
          </a:p>
        </p:txBody>
      </p:sp>
      <p:sp>
        <p:nvSpPr>
          <p:cNvPr id="11" name="Freeform 11"/>
          <p:cNvSpPr/>
          <p:nvPr/>
        </p:nvSpPr>
        <p:spPr>
          <a:xfrm>
            <a:off x="10150249" y="4240729"/>
            <a:ext cx="804392" cy="804392"/>
          </a:xfrm>
          <a:custGeom>
            <a:avLst/>
            <a:gdLst/>
            <a:ahLst/>
            <a:cxnLst/>
            <a:rect l="l" t="t" r="r" b="b"/>
            <a:pathLst>
              <a:path w="804392" h="804392">
                <a:moveTo>
                  <a:pt x="0" y="0"/>
                </a:moveTo>
                <a:lnTo>
                  <a:pt x="804392" y="0"/>
                </a:lnTo>
                <a:lnTo>
                  <a:pt x="804392" y="804393"/>
                </a:lnTo>
                <a:lnTo>
                  <a:pt x="0" y="8043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136440" y="6102397"/>
            <a:ext cx="804392" cy="804392"/>
          </a:xfrm>
          <a:custGeom>
            <a:avLst/>
            <a:gdLst/>
            <a:ahLst/>
            <a:cxnLst/>
            <a:rect l="l" t="t" r="r" b="b"/>
            <a:pathLst>
              <a:path w="804392" h="804392">
                <a:moveTo>
                  <a:pt x="0" y="0"/>
                </a:moveTo>
                <a:lnTo>
                  <a:pt x="804393" y="0"/>
                </a:lnTo>
                <a:lnTo>
                  <a:pt x="804393" y="804392"/>
                </a:lnTo>
                <a:lnTo>
                  <a:pt x="0" y="8043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160136" y="7964064"/>
            <a:ext cx="804392" cy="804392"/>
          </a:xfrm>
          <a:custGeom>
            <a:avLst/>
            <a:gdLst/>
            <a:ahLst/>
            <a:cxnLst/>
            <a:rect l="l" t="t" r="r" b="b"/>
            <a:pathLst>
              <a:path w="804392" h="804392">
                <a:moveTo>
                  <a:pt x="0" y="0"/>
                </a:moveTo>
                <a:lnTo>
                  <a:pt x="804393" y="0"/>
                </a:lnTo>
                <a:lnTo>
                  <a:pt x="804393" y="804393"/>
                </a:lnTo>
                <a:lnTo>
                  <a:pt x="0" y="8043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4964726"/>
              </p:ext>
            </p:extLst>
          </p:nvPr>
        </p:nvGraphicFramePr>
        <p:xfrm>
          <a:off x="-571043" y="5411286"/>
          <a:ext cx="4431110" cy="7303503"/>
        </p:xfrm>
        <a:graphic>
          <a:graphicData uri="http://schemas.openxmlformats.org/drawingml/2006/table">
            <a:tbl>
              <a:tblPr/>
              <a:tblGrid>
                <a:gridCol w="778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2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67225"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r>
                        <a:rPr lang="en-US" sz="2199" b="1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  <a:sym typeface="Helios Bold"/>
                        </a:rPr>
                        <a:t>1</a:t>
                      </a:r>
                      <a:endParaRPr lang="en-US" sz="1100"/>
                    </a:p>
                  </a:txBody>
                  <a:tcPr marL="76200" marR="76200" marT="76200" marB="76200" anchor="ctr">
                    <a:lnL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74976" lvl="1" indent="-237488" algn="l">
                        <a:lnSpc>
                          <a:spcPts val="307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199" dirty="0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gender</a:t>
                      </a:r>
                      <a:endParaRPr lang="en-US" sz="1100" dirty="0"/>
                    </a:p>
                    <a:p>
                      <a:pPr marL="474976" lvl="1" indent="-237488" algn="l">
                        <a:lnSpc>
                          <a:spcPts val="3079"/>
                        </a:lnSpc>
                        <a:buFont typeface="Arial"/>
                        <a:buChar char="•"/>
                      </a:pPr>
                      <a:r>
                        <a:rPr lang="en-US" sz="2199" dirty="0" err="1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security_no</a:t>
                      </a:r>
                      <a:endParaRPr lang="en-US" sz="2199" dirty="0">
                        <a:solidFill>
                          <a:srgbClr val="2A2E3A"/>
                        </a:solidFill>
                        <a:latin typeface="Helios"/>
                        <a:ea typeface="Helios"/>
                        <a:cs typeface="Helios"/>
                        <a:sym typeface="Helios"/>
                      </a:endParaRPr>
                    </a:p>
                    <a:p>
                      <a:pPr marL="474976" lvl="1" indent="-237488" algn="l">
                        <a:lnSpc>
                          <a:spcPts val="3079"/>
                        </a:lnSpc>
                        <a:buFont typeface="Arial"/>
                        <a:buChar char="•"/>
                      </a:pPr>
                      <a:r>
                        <a:rPr lang="en-US" sz="2199" dirty="0" err="1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region_category</a:t>
                      </a:r>
                      <a:endParaRPr lang="en-US" sz="2199" dirty="0">
                        <a:solidFill>
                          <a:srgbClr val="2A2E3A"/>
                        </a:solidFill>
                        <a:latin typeface="Helios"/>
                        <a:ea typeface="Helios"/>
                        <a:cs typeface="Helios"/>
                        <a:sym typeface="Helios"/>
                      </a:endParaRPr>
                    </a:p>
                    <a:p>
                      <a:pPr marL="474976" lvl="1" indent="-237488" algn="l">
                        <a:lnSpc>
                          <a:spcPts val="3079"/>
                        </a:lnSpc>
                        <a:buFont typeface="Arial"/>
                        <a:buChar char="•"/>
                      </a:pPr>
                      <a:r>
                        <a:rPr lang="en-US" sz="2199" dirty="0" err="1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membership_category</a:t>
                      </a:r>
                      <a:endParaRPr lang="en-US" sz="2199" dirty="0">
                        <a:solidFill>
                          <a:srgbClr val="2A2E3A"/>
                        </a:solidFill>
                        <a:latin typeface="Helios"/>
                        <a:ea typeface="Helios"/>
                        <a:cs typeface="Helios"/>
                        <a:sym typeface="Helios"/>
                      </a:endParaRPr>
                    </a:p>
                    <a:p>
                      <a:pPr marL="474976" lvl="1" indent="-237488" algn="l">
                        <a:lnSpc>
                          <a:spcPts val="3079"/>
                        </a:lnSpc>
                        <a:buFont typeface="Arial"/>
                        <a:buChar char="•"/>
                      </a:pPr>
                      <a:r>
                        <a:rPr lang="en-US" sz="2199" dirty="0" err="1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joining_date</a:t>
                      </a:r>
                      <a:endParaRPr lang="en-US" sz="2199" dirty="0">
                        <a:solidFill>
                          <a:srgbClr val="2A2E3A"/>
                        </a:solidFill>
                        <a:latin typeface="Helios"/>
                        <a:ea typeface="Helios"/>
                        <a:cs typeface="Helios"/>
                        <a:sym typeface="Helios"/>
                      </a:endParaRPr>
                    </a:p>
                    <a:p>
                      <a:pPr marL="474976" lvl="1" indent="-237488" algn="l">
                        <a:lnSpc>
                          <a:spcPts val="3079"/>
                        </a:lnSpc>
                        <a:buFont typeface="Arial"/>
                        <a:buChar char="•"/>
                      </a:pPr>
                      <a:r>
                        <a:rPr lang="en-US" sz="2199" dirty="0" err="1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joined_through_referral</a:t>
                      </a:r>
                      <a:endParaRPr lang="en-US" sz="2199" dirty="0">
                        <a:solidFill>
                          <a:srgbClr val="2A2E3A"/>
                        </a:solidFill>
                        <a:latin typeface="Helios"/>
                        <a:ea typeface="Helios"/>
                        <a:cs typeface="Helios"/>
                        <a:sym typeface="Helios"/>
                      </a:endParaRPr>
                    </a:p>
                    <a:p>
                      <a:pPr marL="474976" lvl="1" indent="-237488" algn="l">
                        <a:lnSpc>
                          <a:spcPts val="3079"/>
                        </a:lnSpc>
                        <a:buFont typeface="Arial"/>
                        <a:buChar char="•"/>
                      </a:pPr>
                      <a:r>
                        <a:rPr lang="en-US" sz="2199" dirty="0" err="1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referral_id</a:t>
                      </a:r>
                      <a:endParaRPr lang="en-US" sz="2199" dirty="0">
                        <a:solidFill>
                          <a:srgbClr val="2A2E3A"/>
                        </a:solidFill>
                        <a:latin typeface="Helios"/>
                        <a:ea typeface="Helios"/>
                        <a:cs typeface="Helios"/>
                        <a:sym typeface="Helios"/>
                      </a:endParaRPr>
                    </a:p>
                    <a:p>
                      <a:pPr marL="474976" lvl="1" indent="-237488" algn="l">
                        <a:lnSpc>
                          <a:spcPts val="3079"/>
                        </a:lnSpc>
                        <a:buFont typeface="Arial"/>
                        <a:buChar char="•"/>
                      </a:pPr>
                      <a:r>
                        <a:rPr lang="en-US" sz="2199" dirty="0" err="1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preferred_offer_types</a:t>
                      </a:r>
                      <a:endParaRPr lang="en-US" sz="2199" dirty="0">
                        <a:solidFill>
                          <a:srgbClr val="2A2E3A"/>
                        </a:solidFill>
                        <a:latin typeface="Helios"/>
                        <a:ea typeface="Helios"/>
                        <a:cs typeface="Helios"/>
                        <a:sym typeface="Helios"/>
                      </a:endParaRPr>
                    </a:p>
                    <a:p>
                      <a:pPr marL="474976" lvl="1" indent="-237488" algn="l">
                        <a:lnSpc>
                          <a:spcPts val="3079"/>
                        </a:lnSpc>
                        <a:buFont typeface="Arial"/>
                        <a:buChar char="•"/>
                      </a:pPr>
                      <a:r>
                        <a:rPr lang="en-US" sz="2199" dirty="0" err="1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medium_of_operation</a:t>
                      </a:r>
                      <a:endParaRPr lang="en-US" sz="2199" dirty="0">
                        <a:solidFill>
                          <a:srgbClr val="2A2E3A"/>
                        </a:solidFill>
                        <a:latin typeface="Helios"/>
                        <a:ea typeface="Helios"/>
                        <a:cs typeface="Helios"/>
                        <a:sym typeface="Helios"/>
                        <a:hlinkClick r:id="rId2" action="ppaction://hlinksldjump"/>
                      </a:endParaRPr>
                    </a:p>
                    <a:p>
                      <a:pPr algn="l">
                        <a:lnSpc>
                          <a:spcPts val="3079"/>
                        </a:lnSpc>
                      </a:pPr>
                      <a:endParaRPr lang="en-US" sz="2199" dirty="0">
                        <a:solidFill>
                          <a:srgbClr val="2A2E3A"/>
                        </a:solidFill>
                        <a:latin typeface="Helios"/>
                        <a:ea typeface="Helios"/>
                        <a:cs typeface="Helios"/>
                        <a:sym typeface="Helios"/>
                        <a:hlinkClick r:id="rId2" action="ppaction://hlinksldjump"/>
                      </a:endParaRPr>
                    </a:p>
                    <a:p>
                      <a:pPr algn="l">
                        <a:lnSpc>
                          <a:spcPts val="3079"/>
                        </a:lnSpc>
                      </a:pPr>
                      <a:endParaRPr lang="en-US" sz="2199" dirty="0">
                        <a:solidFill>
                          <a:srgbClr val="2A2E3A"/>
                        </a:solidFill>
                        <a:latin typeface="Helios"/>
                        <a:ea typeface="Helios"/>
                        <a:cs typeface="Helios"/>
                        <a:sym typeface="Helios"/>
                        <a:hlinkClick r:id="rId2" action="ppaction://hlinksldjump"/>
                      </a:endParaRPr>
                    </a:p>
                  </a:txBody>
                  <a:tcPr marL="76200" marR="76200" marT="76200" marB="76200" anchor="ctr">
                    <a:lnL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8139"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endParaRPr lang="en-US" sz="1100"/>
                    </a:p>
                  </a:txBody>
                  <a:tcPr marL="76200" marR="76200" marT="76200" marB="76200" anchor="ctr">
                    <a:lnL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endParaRPr lang="en-US" sz="1100"/>
                    </a:p>
                  </a:txBody>
                  <a:tcPr marL="76200" marR="76200" marT="76200" marB="76200" anchor="ctr">
                    <a:lnL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18139">
                <a:tc>
                  <a:txBody>
                    <a:bodyPr/>
                    <a:lstStyle/>
                    <a:p>
                      <a:pPr algn="l">
                        <a:lnSpc>
                          <a:spcPts val="3079"/>
                        </a:lnSpc>
                        <a:defRPr/>
                      </a:pPr>
                      <a:endParaRPr lang="en-US" sz="1100"/>
                    </a:p>
                  </a:txBody>
                  <a:tcPr marL="76200" marR="76200" marT="76200" marB="76200" anchor="ctr">
                    <a:lnL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endParaRPr lang="en-US" sz="1100" dirty="0"/>
                    </a:p>
                  </a:txBody>
                  <a:tcPr marL="76200" marR="76200" marT="76200" marB="76200" anchor="ctr">
                    <a:lnL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141E3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3"/>
          <p:cNvGrpSpPr/>
          <p:nvPr/>
        </p:nvGrpSpPr>
        <p:grpSpPr>
          <a:xfrm>
            <a:off x="0" y="0"/>
            <a:ext cx="18288000" cy="4157535"/>
            <a:chOff x="0" y="0"/>
            <a:chExt cx="4816593" cy="109498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1094988"/>
            </a:xfrm>
            <a:custGeom>
              <a:avLst/>
              <a:gdLst/>
              <a:ahLst/>
              <a:cxnLst/>
              <a:rect l="l" t="t" r="r" b="b"/>
              <a:pathLst>
                <a:path w="4816592" h="1094988">
                  <a:moveTo>
                    <a:pt x="0" y="0"/>
                  </a:moveTo>
                  <a:lnTo>
                    <a:pt x="4816592" y="0"/>
                  </a:lnTo>
                  <a:lnTo>
                    <a:pt x="4816592" y="1094988"/>
                  </a:lnTo>
                  <a:lnTo>
                    <a:pt x="0" y="1094988"/>
                  </a:lnTo>
                  <a:close/>
                </a:path>
              </a:pathLst>
            </a:custGeom>
            <a:solidFill>
              <a:srgbClr val="F4F4F4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11330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2148268" y="635571"/>
            <a:ext cx="13991465" cy="3613845"/>
            <a:chOff x="0" y="-76200"/>
            <a:chExt cx="18655286" cy="4818462"/>
          </a:xfrm>
        </p:grpSpPr>
        <p:sp>
          <p:nvSpPr>
            <p:cNvPr id="7" name="TextBox 7"/>
            <p:cNvSpPr txBox="1"/>
            <p:nvPr/>
          </p:nvSpPr>
          <p:spPr>
            <a:xfrm>
              <a:off x="0" y="-76200"/>
              <a:ext cx="18655286" cy="14943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099"/>
                </a:lnSpc>
              </a:pPr>
              <a:r>
                <a:rPr lang="en-US" sz="6999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Dataset Description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1720750"/>
              <a:ext cx="18655286" cy="302151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57"/>
                </a:lnSpc>
              </a:pPr>
              <a:r>
                <a:rPr lang="en-US" sz="2599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To</a:t>
              </a:r>
              <a:r>
                <a:rPr lang="en-US" sz="2599" u="none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tal Records: 36,992</a:t>
              </a:r>
            </a:p>
            <a:p>
              <a:pPr algn="ctr">
                <a:lnSpc>
                  <a:spcPts val="4757"/>
                </a:lnSpc>
              </a:pPr>
              <a:r>
                <a:rPr lang="en-US" sz="2599" u="none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Total Features (Columns): 23</a:t>
              </a:r>
            </a:p>
            <a:p>
              <a:pPr algn="ctr">
                <a:lnSpc>
                  <a:spcPts val="4757"/>
                </a:lnSpc>
              </a:pPr>
              <a:r>
                <a:rPr lang="en-US" sz="2599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Dataset : </a:t>
              </a:r>
              <a:r>
                <a:rPr lang="en-US" sz="2800" dirty="0">
                  <a:hlinkClick r:id="rId3"/>
                </a:rPr>
                <a:t>d0r1h/</a:t>
              </a:r>
              <a:r>
                <a:rPr lang="en-US" sz="2800" dirty="0" err="1">
                  <a:hlinkClick r:id="rId3"/>
                </a:rPr>
                <a:t>customer_churn</a:t>
              </a:r>
              <a:r>
                <a:rPr lang="en-US" sz="2800" dirty="0">
                  <a:hlinkClick r:id="rId3"/>
                </a:rPr>
                <a:t> · Datasets at Hugging Face</a:t>
              </a:r>
              <a:endParaRPr lang="en-US" sz="2599" u="none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endParaRPr>
            </a:p>
            <a:p>
              <a:pPr marL="0" lvl="0" indent="0" algn="ctr">
                <a:lnSpc>
                  <a:spcPts val="3639"/>
                </a:lnSpc>
                <a:spcBef>
                  <a:spcPct val="0"/>
                </a:spcBef>
              </a:pPr>
              <a:endParaRPr lang="en-US" sz="2599" u="none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699" y="4271949"/>
            <a:ext cx="6515097" cy="6809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59"/>
              </a:lnSpc>
            </a:pPr>
            <a:r>
              <a:rPr lang="en-US" sz="3971" b="1" dirty="0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Categorical Columns (16):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554895" y="4271949"/>
            <a:ext cx="5980501" cy="6797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48"/>
              </a:lnSpc>
            </a:pPr>
            <a:r>
              <a:rPr lang="en-US" sz="3963" b="1" dirty="0">
                <a:solidFill>
                  <a:srgbClr val="2A2E3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Numerical Columns (6):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337543" y="5559241"/>
            <a:ext cx="4273049" cy="31159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74981" lvl="1" indent="-237491" algn="l">
              <a:lnSpc>
                <a:spcPts val="3080"/>
              </a:lnSpc>
              <a:buFont typeface="Arial"/>
              <a:buChar char="•"/>
            </a:pPr>
            <a:r>
              <a:rPr lang="en-US" sz="2200" dirty="0" err="1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internet_option</a:t>
            </a:r>
            <a:endParaRPr lang="en-US" sz="2200" dirty="0">
              <a:solidFill>
                <a:srgbClr val="2A2E3A"/>
              </a:solidFill>
              <a:latin typeface="Helios"/>
              <a:ea typeface="Helios"/>
              <a:cs typeface="Helios"/>
              <a:sym typeface="Helios"/>
            </a:endParaRPr>
          </a:p>
          <a:p>
            <a:pPr marL="474981" lvl="1" indent="-237491" algn="l">
              <a:lnSpc>
                <a:spcPts val="3080"/>
              </a:lnSpc>
              <a:buFont typeface="Arial"/>
              <a:buChar char="•"/>
            </a:pPr>
            <a:r>
              <a:rPr lang="en-US" sz="2200" dirty="0" err="1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last_visit_time</a:t>
            </a:r>
            <a:endParaRPr lang="en-US" sz="2200" dirty="0">
              <a:solidFill>
                <a:srgbClr val="2A2E3A"/>
              </a:solidFill>
              <a:latin typeface="Helios"/>
              <a:ea typeface="Helios"/>
              <a:cs typeface="Helios"/>
              <a:sym typeface="Helios"/>
            </a:endParaRPr>
          </a:p>
          <a:p>
            <a:pPr marL="474981" lvl="1" indent="-237491" algn="l">
              <a:lnSpc>
                <a:spcPts val="3080"/>
              </a:lnSpc>
              <a:buFont typeface="Arial"/>
              <a:buChar char="•"/>
            </a:pPr>
            <a:r>
              <a:rPr lang="en-US" sz="2200" dirty="0" err="1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avg_frequency_login_days</a:t>
            </a:r>
            <a:endParaRPr lang="en-US" sz="2200" dirty="0">
              <a:solidFill>
                <a:srgbClr val="2A2E3A"/>
              </a:solidFill>
              <a:latin typeface="Helios"/>
              <a:ea typeface="Helios"/>
              <a:cs typeface="Helios"/>
              <a:sym typeface="Helios"/>
            </a:endParaRPr>
          </a:p>
          <a:p>
            <a:pPr marL="474981" lvl="1" indent="-237491" algn="l">
              <a:lnSpc>
                <a:spcPts val="3080"/>
              </a:lnSpc>
              <a:buFont typeface="Arial"/>
              <a:buChar char="•"/>
            </a:pPr>
            <a:r>
              <a:rPr lang="en-US" sz="2200" dirty="0" err="1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used_special_discount</a:t>
            </a:r>
            <a:endParaRPr lang="en-US" sz="2200" dirty="0">
              <a:solidFill>
                <a:srgbClr val="2A2E3A"/>
              </a:solidFill>
              <a:latin typeface="Helios"/>
              <a:ea typeface="Helios"/>
              <a:cs typeface="Helios"/>
              <a:sym typeface="Helios"/>
            </a:endParaRPr>
          </a:p>
          <a:p>
            <a:pPr marL="474981" lvl="1" indent="-237491" algn="l">
              <a:lnSpc>
                <a:spcPts val="3080"/>
              </a:lnSpc>
              <a:buFont typeface="Arial"/>
              <a:buChar char="•"/>
            </a:pPr>
            <a:r>
              <a:rPr lang="en-US" sz="2200" dirty="0" err="1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offer_application_preference</a:t>
            </a:r>
            <a:endParaRPr lang="en-US" sz="2200" dirty="0">
              <a:solidFill>
                <a:srgbClr val="2A2E3A"/>
              </a:solidFill>
              <a:latin typeface="Helios"/>
              <a:ea typeface="Helios"/>
              <a:cs typeface="Helios"/>
              <a:sym typeface="Helios"/>
            </a:endParaRPr>
          </a:p>
          <a:p>
            <a:pPr marL="474981" lvl="1" indent="-237491" algn="l">
              <a:lnSpc>
                <a:spcPts val="3080"/>
              </a:lnSpc>
              <a:buFont typeface="Arial"/>
              <a:buChar char="•"/>
            </a:pPr>
            <a:r>
              <a:rPr lang="en-US" sz="2200" dirty="0" err="1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past_complaint</a:t>
            </a:r>
            <a:endParaRPr lang="en-US" sz="2200" dirty="0">
              <a:solidFill>
                <a:srgbClr val="2A2E3A"/>
              </a:solidFill>
              <a:latin typeface="Helios"/>
              <a:ea typeface="Helios"/>
              <a:cs typeface="Helios"/>
              <a:sym typeface="Helios"/>
            </a:endParaRPr>
          </a:p>
          <a:p>
            <a:pPr marL="474981" lvl="1" indent="-237491" algn="l">
              <a:lnSpc>
                <a:spcPts val="3080"/>
              </a:lnSpc>
              <a:buFont typeface="Arial"/>
              <a:buChar char="•"/>
            </a:pPr>
            <a:r>
              <a:rPr lang="en-US" sz="2200" dirty="0" err="1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complaint_status</a:t>
            </a:r>
            <a:endParaRPr lang="en-US" sz="2200" dirty="0">
              <a:solidFill>
                <a:srgbClr val="2A2E3A"/>
              </a:solidFill>
              <a:latin typeface="Helios"/>
              <a:ea typeface="Helios"/>
              <a:cs typeface="Helios"/>
              <a:sym typeface="Helios"/>
            </a:endParaRPr>
          </a:p>
          <a:p>
            <a:pPr marL="474981" lvl="1" indent="-237491" algn="l">
              <a:lnSpc>
                <a:spcPts val="3080"/>
              </a:lnSpc>
              <a:buFont typeface="Arial"/>
              <a:buChar char="•"/>
            </a:pPr>
            <a:r>
              <a:rPr lang="en-US" sz="2200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feedback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844128" y="5750058"/>
            <a:ext cx="4212655" cy="2734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age</a:t>
            </a: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dirty="0" err="1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days_since_last_login</a:t>
            </a:r>
            <a:endParaRPr lang="en-US" sz="2599" dirty="0">
              <a:solidFill>
                <a:srgbClr val="2A2E3A"/>
              </a:solidFill>
              <a:latin typeface="Helios"/>
              <a:ea typeface="Helios"/>
              <a:cs typeface="Helios"/>
              <a:sym typeface="Helios"/>
            </a:endParaRP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dirty="0" err="1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avg_time_spent</a:t>
            </a:r>
            <a:endParaRPr lang="en-US" sz="2599" dirty="0">
              <a:solidFill>
                <a:srgbClr val="2A2E3A"/>
              </a:solidFill>
              <a:latin typeface="Helios"/>
              <a:ea typeface="Helios"/>
              <a:cs typeface="Helios"/>
              <a:sym typeface="Helios"/>
            </a:endParaRP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dirty="0" err="1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avg_transaction_value</a:t>
            </a:r>
            <a:endParaRPr lang="en-US" sz="2599" dirty="0">
              <a:solidFill>
                <a:srgbClr val="2A2E3A"/>
              </a:solidFill>
              <a:latin typeface="Helios"/>
              <a:ea typeface="Helios"/>
              <a:cs typeface="Helios"/>
              <a:sym typeface="Helios"/>
            </a:endParaRP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dirty="0" err="1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points_in_wallet</a:t>
            </a:r>
            <a:endParaRPr lang="en-US" sz="2599" dirty="0">
              <a:solidFill>
                <a:srgbClr val="2A2E3A"/>
              </a:solidFill>
              <a:latin typeface="Helios"/>
              <a:ea typeface="Helios"/>
              <a:cs typeface="Helios"/>
              <a:sym typeface="Helios"/>
            </a:endParaRPr>
          </a:p>
          <a:p>
            <a:pPr marL="561339" lvl="1" indent="-280669" algn="l">
              <a:lnSpc>
                <a:spcPts val="3639"/>
              </a:lnSpc>
              <a:buFont typeface="Arial"/>
              <a:buChar char="•"/>
            </a:pPr>
            <a:r>
              <a:rPr lang="en-US" sz="2599" dirty="0" err="1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churn_risk_score</a:t>
            </a:r>
            <a:endParaRPr lang="en-US" sz="2599" dirty="0">
              <a:solidFill>
                <a:srgbClr val="2A2E3A"/>
              </a:solidFill>
              <a:latin typeface="Helios"/>
              <a:ea typeface="Helios"/>
              <a:cs typeface="Helios"/>
              <a:sym typeface="Helios"/>
            </a:endParaRPr>
          </a:p>
        </p:txBody>
      </p:sp>
      <p:sp>
        <p:nvSpPr>
          <p:cNvPr id="13" name="AutoShape 13"/>
          <p:cNvSpPr/>
          <p:nvPr/>
        </p:nvSpPr>
        <p:spPr>
          <a:xfrm flipH="1">
            <a:off x="9144000" y="4157535"/>
            <a:ext cx="0" cy="612946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340491"/>
            <a:chOff x="0" y="0"/>
            <a:chExt cx="4816593" cy="6164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616426"/>
            </a:xfrm>
            <a:custGeom>
              <a:avLst/>
              <a:gdLst/>
              <a:ahLst/>
              <a:cxnLst/>
              <a:rect l="l" t="t" r="r" b="b"/>
              <a:pathLst>
                <a:path w="4816592" h="616426">
                  <a:moveTo>
                    <a:pt x="0" y="0"/>
                  </a:moveTo>
                  <a:lnTo>
                    <a:pt x="4816592" y="0"/>
                  </a:lnTo>
                  <a:lnTo>
                    <a:pt x="4816592" y="616426"/>
                  </a:lnTo>
                  <a:lnTo>
                    <a:pt x="0" y="616426"/>
                  </a:lnTo>
                  <a:close/>
                </a:path>
              </a:pathLst>
            </a:custGeom>
            <a:solidFill>
              <a:srgbClr val="15396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6735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3652770"/>
            <a:ext cx="6044810" cy="2292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99"/>
              </a:lnSpc>
            </a:pPr>
            <a:r>
              <a:rPr lang="en-US" sz="6999" b="1">
                <a:solidFill>
                  <a:srgbClr val="2A2E3A"/>
                </a:solidFill>
                <a:latin typeface="Klein Bold"/>
                <a:ea typeface="Klein Bold"/>
                <a:cs typeface="Klein Bold"/>
                <a:sym typeface="Klein Bold"/>
              </a:rPr>
              <a:t> Milestone 1 Summary </a:t>
            </a:r>
          </a:p>
        </p:txBody>
      </p:sp>
      <p:sp>
        <p:nvSpPr>
          <p:cNvPr id="6" name="Freeform 6"/>
          <p:cNvSpPr/>
          <p:nvPr/>
        </p:nvSpPr>
        <p:spPr>
          <a:xfrm>
            <a:off x="9642260" y="2705005"/>
            <a:ext cx="414910" cy="414910"/>
          </a:xfrm>
          <a:custGeom>
            <a:avLst/>
            <a:gdLst/>
            <a:ahLst/>
            <a:cxnLst/>
            <a:rect l="l" t="t" r="r" b="b"/>
            <a:pathLst>
              <a:path w="414910" h="414910">
                <a:moveTo>
                  <a:pt x="0" y="0"/>
                </a:moveTo>
                <a:lnTo>
                  <a:pt x="414909" y="0"/>
                </a:lnTo>
                <a:lnTo>
                  <a:pt x="414909" y="414910"/>
                </a:lnTo>
                <a:lnTo>
                  <a:pt x="0" y="41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642260" y="3726685"/>
            <a:ext cx="414910" cy="414910"/>
          </a:xfrm>
          <a:custGeom>
            <a:avLst/>
            <a:gdLst/>
            <a:ahLst/>
            <a:cxnLst/>
            <a:rect l="l" t="t" r="r" b="b"/>
            <a:pathLst>
              <a:path w="414910" h="414910">
                <a:moveTo>
                  <a:pt x="0" y="0"/>
                </a:moveTo>
                <a:lnTo>
                  <a:pt x="414909" y="0"/>
                </a:lnTo>
                <a:lnTo>
                  <a:pt x="414909" y="414909"/>
                </a:lnTo>
                <a:lnTo>
                  <a:pt x="0" y="4149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642260" y="4751194"/>
            <a:ext cx="414910" cy="414910"/>
          </a:xfrm>
          <a:custGeom>
            <a:avLst/>
            <a:gdLst/>
            <a:ahLst/>
            <a:cxnLst/>
            <a:rect l="l" t="t" r="r" b="b"/>
            <a:pathLst>
              <a:path w="414910" h="414910">
                <a:moveTo>
                  <a:pt x="0" y="0"/>
                </a:moveTo>
                <a:lnTo>
                  <a:pt x="414909" y="0"/>
                </a:lnTo>
                <a:lnTo>
                  <a:pt x="414909" y="414910"/>
                </a:lnTo>
                <a:lnTo>
                  <a:pt x="0" y="41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642260" y="5775704"/>
            <a:ext cx="414910" cy="414910"/>
          </a:xfrm>
          <a:custGeom>
            <a:avLst/>
            <a:gdLst/>
            <a:ahLst/>
            <a:cxnLst/>
            <a:rect l="l" t="t" r="r" b="b"/>
            <a:pathLst>
              <a:path w="414910" h="414910">
                <a:moveTo>
                  <a:pt x="0" y="0"/>
                </a:moveTo>
                <a:lnTo>
                  <a:pt x="414909" y="0"/>
                </a:lnTo>
                <a:lnTo>
                  <a:pt x="414909" y="414910"/>
                </a:lnTo>
                <a:lnTo>
                  <a:pt x="0" y="41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9642260" y="8868283"/>
            <a:ext cx="7539863" cy="414910"/>
            <a:chOff x="0" y="0"/>
            <a:chExt cx="10053151" cy="55321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53213" cy="553213"/>
            </a:xfrm>
            <a:custGeom>
              <a:avLst/>
              <a:gdLst/>
              <a:ahLst/>
              <a:cxnLst/>
              <a:rect l="l" t="t" r="r" b="b"/>
              <a:pathLst>
                <a:path w="553213" h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TextBox 12"/>
            <p:cNvSpPr txBox="1"/>
            <p:nvPr/>
          </p:nvSpPr>
          <p:spPr>
            <a:xfrm>
              <a:off x="1314169" y="-41317"/>
              <a:ext cx="8738982" cy="578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599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Data Summary and Distribution</a:t>
              </a:r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0349617" y="2671605"/>
            <a:ext cx="2718874" cy="419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Data Collection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556273" y="3693284"/>
            <a:ext cx="3388327" cy="4194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Initial Exploration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556273" y="4646354"/>
            <a:ext cx="2778727" cy="4194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Data Cleaning</a:t>
            </a:r>
          </a:p>
        </p:txBody>
      </p:sp>
      <p:sp>
        <p:nvSpPr>
          <p:cNvPr id="16" name="Freeform 16"/>
          <p:cNvSpPr/>
          <p:nvPr/>
        </p:nvSpPr>
        <p:spPr>
          <a:xfrm>
            <a:off x="9642260" y="6800214"/>
            <a:ext cx="414910" cy="414910"/>
          </a:xfrm>
          <a:custGeom>
            <a:avLst/>
            <a:gdLst/>
            <a:ahLst/>
            <a:cxnLst/>
            <a:rect l="l" t="t" r="r" b="b"/>
            <a:pathLst>
              <a:path w="414910" h="414910">
                <a:moveTo>
                  <a:pt x="0" y="0"/>
                </a:moveTo>
                <a:lnTo>
                  <a:pt x="414909" y="0"/>
                </a:lnTo>
                <a:lnTo>
                  <a:pt x="414909" y="414909"/>
                </a:lnTo>
                <a:lnTo>
                  <a:pt x="0" y="4149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9642260" y="7824723"/>
            <a:ext cx="414910" cy="414910"/>
          </a:xfrm>
          <a:custGeom>
            <a:avLst/>
            <a:gdLst/>
            <a:ahLst/>
            <a:cxnLst/>
            <a:rect l="l" t="t" r="r" b="b"/>
            <a:pathLst>
              <a:path w="414910" h="414910">
                <a:moveTo>
                  <a:pt x="0" y="0"/>
                </a:moveTo>
                <a:lnTo>
                  <a:pt x="414909" y="0"/>
                </a:lnTo>
                <a:lnTo>
                  <a:pt x="414909" y="414910"/>
                </a:lnTo>
                <a:lnTo>
                  <a:pt x="0" y="4149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0556273" y="5718554"/>
            <a:ext cx="4516702" cy="4194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Handling Missing Values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556273" y="6719219"/>
            <a:ext cx="4516702" cy="419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 dirty="0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Outlier Detection and Handling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556273" y="7755651"/>
            <a:ext cx="4014655" cy="419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639"/>
              </a:lnSpc>
              <a:spcBef>
                <a:spcPct val="0"/>
              </a:spcBef>
            </a:pPr>
            <a:r>
              <a:rPr lang="en-US" sz="2599">
                <a:solidFill>
                  <a:srgbClr val="2A2E3A"/>
                </a:solidFill>
                <a:latin typeface="Helios"/>
                <a:ea typeface="Helios"/>
                <a:cs typeface="Helios"/>
                <a:sym typeface="Helios"/>
              </a:rPr>
              <a:t>Feature Engineering (Start)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9642260" y="9673717"/>
            <a:ext cx="7539863" cy="414910"/>
            <a:chOff x="0" y="0"/>
            <a:chExt cx="10053151" cy="553213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553213" cy="553213"/>
            </a:xfrm>
            <a:custGeom>
              <a:avLst/>
              <a:gdLst/>
              <a:ahLst/>
              <a:cxnLst/>
              <a:rect l="l" t="t" r="r" b="b"/>
              <a:pathLst>
                <a:path w="553213" h="553213">
                  <a:moveTo>
                    <a:pt x="0" y="0"/>
                  </a:moveTo>
                  <a:lnTo>
                    <a:pt x="553213" y="0"/>
                  </a:lnTo>
                  <a:lnTo>
                    <a:pt x="553213" y="553213"/>
                  </a:lnTo>
                  <a:lnTo>
                    <a:pt x="0" y="5532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3" name="TextBox 23"/>
            <p:cNvSpPr txBox="1"/>
            <p:nvPr/>
          </p:nvSpPr>
          <p:spPr>
            <a:xfrm>
              <a:off x="1314169" y="-41317"/>
              <a:ext cx="8738982" cy="5786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639"/>
                </a:lnSpc>
                <a:spcBef>
                  <a:spcPct val="0"/>
                </a:spcBef>
              </a:pPr>
              <a:r>
                <a:rPr lang="en-US" sz="2599" dirty="0">
                  <a:solidFill>
                    <a:srgbClr val="2A2E3A"/>
                  </a:solidFill>
                  <a:latin typeface="Helios"/>
                  <a:ea typeface="Helios"/>
                  <a:cs typeface="Helios"/>
                  <a:sym typeface="Helios"/>
                </a:rPr>
                <a:t>Transform Features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435</Words>
  <Application>Microsoft Office PowerPoint</Application>
  <PresentationFormat>Custom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Calibri</vt:lpstr>
      <vt:lpstr>Helios</vt:lpstr>
      <vt:lpstr>Klein Bold</vt:lpstr>
      <vt:lpstr>Helios Bold</vt:lpstr>
      <vt:lpstr>Canva Sans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Churn Prediction And Analysis</dc:title>
  <cp:lastModifiedBy>Haneen Elsayed</cp:lastModifiedBy>
  <cp:revision>5</cp:revision>
  <dcterms:created xsi:type="dcterms:W3CDTF">2006-08-16T00:00:00Z</dcterms:created>
  <dcterms:modified xsi:type="dcterms:W3CDTF">2025-05-13T10:06:54Z</dcterms:modified>
  <dc:identifier>DAGnORzj2dQ</dc:identifier>
</cp:coreProperties>
</file>