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erriweather"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671c8e271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671c8e271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1c8e271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71c8e27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71c8e271_0_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71c8e271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671c8e271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671c8e271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671c8e271_0_8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671c8e271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671c8e271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671c8e271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671c8e271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671c8e271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671c8e271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671c8e271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671c8e271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671c8e271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71c8e271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71c8e27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671c8e271_0_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671c8e271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71c8e271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71c8e271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71c8e271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71c8e271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71c8e271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671c8e271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MS Power BI Cloud and Report Server</a:t>
            </a:r>
            <a:endParaRPr/>
          </a:p>
        </p:txBody>
      </p:sp>
      <p:sp>
        <p:nvSpPr>
          <p:cNvPr id="65" name="Google Shape;65;p13"/>
          <p:cNvSpPr txBox="1">
            <a:spLocks noGrp="1"/>
          </p:cNvSpPr>
          <p:nvPr>
            <p:ph type="subTitle" idx="1"/>
          </p:nvPr>
        </p:nvSpPr>
        <p:spPr>
          <a:xfrm>
            <a:off x="397400" y="2100819"/>
            <a:ext cx="4242600" cy="11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Presented By:</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a:t>Hazem Hamada</a:t>
            </a:r>
            <a:endParaRPr/>
          </a:p>
          <a:p>
            <a:pPr marL="457200" lvl="0" indent="-330200" algn="l" rtl="0">
              <a:spcBef>
                <a:spcPts val="0"/>
              </a:spcBef>
              <a:spcAft>
                <a:spcPts val="0"/>
              </a:spcAft>
              <a:buSzPts val="1600"/>
              <a:buChar char="●"/>
            </a:pPr>
            <a:r>
              <a:rPr lang="en"/>
              <a:t>Youssef Dawood</a:t>
            </a:r>
            <a:endParaRPr/>
          </a:p>
        </p:txBody>
      </p:sp>
      <p:pic>
        <p:nvPicPr>
          <p:cNvPr id="66" name="Google Shape;66;p13"/>
          <p:cNvPicPr preferRelativeResize="0"/>
          <p:nvPr/>
        </p:nvPicPr>
        <p:blipFill>
          <a:blip r:embed="rId3">
            <a:alphaModFix/>
          </a:blip>
          <a:stretch>
            <a:fillRect/>
          </a:stretch>
        </p:blipFill>
        <p:spPr>
          <a:xfrm>
            <a:off x="7578300" y="4406419"/>
            <a:ext cx="1447800" cy="57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318750"/>
            <a:ext cx="8520600" cy="93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components in PBI Cloud and Report Server</a:t>
            </a:r>
            <a:endParaRPr/>
          </a:p>
        </p:txBody>
      </p:sp>
      <p:sp>
        <p:nvSpPr>
          <p:cNvPr id="124" name="Google Shape;124;p22"/>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b="1"/>
              <a:t>Paginated Reports</a:t>
            </a:r>
            <a:endParaRPr sz="1700" b="1"/>
          </a:p>
        </p:txBody>
      </p:sp>
      <p:pic>
        <p:nvPicPr>
          <p:cNvPr id="125" name="Google Shape;125;p22"/>
          <p:cNvPicPr preferRelativeResize="0"/>
          <p:nvPr/>
        </p:nvPicPr>
        <p:blipFill>
          <a:blip r:embed="rId3">
            <a:alphaModFix/>
          </a:blip>
          <a:stretch>
            <a:fillRect/>
          </a:stretch>
        </p:blipFill>
        <p:spPr>
          <a:xfrm>
            <a:off x="311700" y="2003825"/>
            <a:ext cx="8520598" cy="319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361625"/>
            <a:ext cx="8520600" cy="87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components in PBI Cloud and Report Server</a:t>
            </a:r>
            <a:endParaRPr/>
          </a:p>
          <a:p>
            <a:pPr marL="0" lvl="0" indent="0" algn="l" rtl="0">
              <a:spcBef>
                <a:spcPts val="0"/>
              </a:spcBef>
              <a:spcAft>
                <a:spcPts val="0"/>
              </a:spcAft>
              <a:buNone/>
            </a:pPr>
            <a:endParaRPr/>
          </a:p>
        </p:txBody>
      </p:sp>
      <p:sp>
        <p:nvSpPr>
          <p:cNvPr id="131" name="Google Shape;131;p23"/>
          <p:cNvSpPr txBox="1">
            <a:spLocks noGrp="1"/>
          </p:cNvSpPr>
          <p:nvPr>
            <p:ph type="body" idx="1"/>
          </p:nvPr>
        </p:nvSpPr>
        <p:spPr>
          <a:xfrm>
            <a:off x="311700" y="1505700"/>
            <a:ext cx="33315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b="1"/>
              <a:t>Data Modeling:</a:t>
            </a:r>
            <a:r>
              <a:rPr lang="en" sz="1700"/>
              <a:t> User can edit or create relationships between tables.</a:t>
            </a:r>
            <a:endParaRPr sz="1700"/>
          </a:p>
        </p:txBody>
      </p:sp>
      <p:pic>
        <p:nvPicPr>
          <p:cNvPr id="132" name="Google Shape;132;p23"/>
          <p:cNvPicPr preferRelativeResize="0"/>
          <p:nvPr/>
        </p:nvPicPr>
        <p:blipFill>
          <a:blip r:embed="rId3">
            <a:alphaModFix/>
          </a:blip>
          <a:stretch>
            <a:fillRect/>
          </a:stretch>
        </p:blipFill>
        <p:spPr>
          <a:xfrm>
            <a:off x="3771900" y="1570425"/>
            <a:ext cx="5060400" cy="3076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190175"/>
            <a:ext cx="8520600" cy="91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components in PBI Cloud and Report Server</a:t>
            </a:r>
            <a:endParaRPr/>
          </a:p>
        </p:txBody>
      </p:sp>
      <p:sp>
        <p:nvSpPr>
          <p:cNvPr id="138" name="Google Shape;138;p2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b="1"/>
              <a:t>Tabular view: </a:t>
            </a:r>
            <a:r>
              <a:rPr lang="en" sz="1700"/>
              <a:t>User can investigate the data in tables</a:t>
            </a:r>
            <a:endParaRPr sz="1700"/>
          </a:p>
        </p:txBody>
      </p:sp>
      <p:pic>
        <p:nvPicPr>
          <p:cNvPr id="139" name="Google Shape;139;p24"/>
          <p:cNvPicPr preferRelativeResize="0"/>
          <p:nvPr/>
        </p:nvPicPr>
        <p:blipFill>
          <a:blip r:embed="rId3">
            <a:alphaModFix/>
          </a:blip>
          <a:stretch>
            <a:fillRect/>
          </a:stretch>
        </p:blipFill>
        <p:spPr>
          <a:xfrm>
            <a:off x="4731900" y="1505700"/>
            <a:ext cx="4149151" cy="3076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275900"/>
            <a:ext cx="8520600" cy="8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components in PBI Cloud and Report Server</a:t>
            </a:r>
            <a:endParaRPr/>
          </a:p>
        </p:txBody>
      </p:sp>
      <p:sp>
        <p:nvSpPr>
          <p:cNvPr id="145" name="Google Shape;145;p25"/>
          <p:cNvSpPr txBox="1">
            <a:spLocks noGrp="1"/>
          </p:cNvSpPr>
          <p:nvPr>
            <p:ph type="body" idx="1"/>
          </p:nvPr>
        </p:nvSpPr>
        <p:spPr>
          <a:xfrm>
            <a:off x="311700" y="1505700"/>
            <a:ext cx="27744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b="1"/>
              <a:t>Power Query: </a:t>
            </a:r>
            <a:r>
              <a:rPr lang="en" sz="1700"/>
              <a:t>Apply transformations on data or undo any changes.</a:t>
            </a:r>
            <a:endParaRPr sz="1700"/>
          </a:p>
        </p:txBody>
      </p:sp>
      <p:pic>
        <p:nvPicPr>
          <p:cNvPr id="146" name="Google Shape;146;p25"/>
          <p:cNvPicPr preferRelativeResize="0"/>
          <p:nvPr/>
        </p:nvPicPr>
        <p:blipFill>
          <a:blip r:embed="rId3">
            <a:alphaModFix/>
          </a:blip>
          <a:stretch>
            <a:fillRect/>
          </a:stretch>
        </p:blipFill>
        <p:spPr>
          <a:xfrm>
            <a:off x="3203975" y="1505700"/>
            <a:ext cx="5628326" cy="307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Flow of data in Power BI</a:t>
            </a:r>
            <a:endParaRPr/>
          </a:p>
        </p:txBody>
      </p:sp>
      <p:sp>
        <p:nvSpPr>
          <p:cNvPr id="152" name="Google Shape;152;p26"/>
          <p:cNvSpPr txBox="1">
            <a:spLocks noGrp="1"/>
          </p:cNvSpPr>
          <p:nvPr>
            <p:ph type="body" idx="1"/>
          </p:nvPr>
        </p:nvSpPr>
        <p:spPr>
          <a:xfrm>
            <a:off x="311725" y="1505700"/>
            <a:ext cx="20028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1) Extract from multiple sources</a:t>
            </a:r>
            <a:endParaRPr sz="1700" b="1"/>
          </a:p>
          <a:p>
            <a:pPr marL="0" lvl="0" indent="0" algn="l" rtl="0">
              <a:spcBef>
                <a:spcPts val="1200"/>
              </a:spcBef>
              <a:spcAft>
                <a:spcPts val="1200"/>
              </a:spcAft>
              <a:buNone/>
            </a:pPr>
            <a:endParaRPr/>
          </a:p>
        </p:txBody>
      </p:sp>
      <p:sp>
        <p:nvSpPr>
          <p:cNvPr id="153" name="Google Shape;153;p26"/>
          <p:cNvSpPr txBox="1">
            <a:spLocks noGrp="1"/>
          </p:cNvSpPr>
          <p:nvPr>
            <p:ph type="body" idx="1"/>
          </p:nvPr>
        </p:nvSpPr>
        <p:spPr>
          <a:xfrm>
            <a:off x="2441863" y="1505700"/>
            <a:ext cx="20028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2) Transform &amp; Load Data </a:t>
            </a:r>
            <a:endParaRPr sz="1700" b="1"/>
          </a:p>
          <a:p>
            <a:pPr marL="0" lvl="0" indent="0" algn="l" rtl="0">
              <a:spcBef>
                <a:spcPts val="1200"/>
              </a:spcBef>
              <a:spcAft>
                <a:spcPts val="0"/>
              </a:spcAft>
              <a:buNone/>
            </a:pPr>
            <a:r>
              <a:rPr lang="en" sz="1700">
                <a:solidFill>
                  <a:schemeClr val="lt2"/>
                </a:solidFill>
              </a:rPr>
              <a:t>-Clean errors.</a:t>
            </a:r>
            <a:endParaRPr sz="1700">
              <a:solidFill>
                <a:schemeClr val="lt2"/>
              </a:solidFill>
            </a:endParaRPr>
          </a:p>
          <a:p>
            <a:pPr marL="0" lvl="0" indent="0" algn="l" rtl="0">
              <a:spcBef>
                <a:spcPts val="0"/>
              </a:spcBef>
              <a:spcAft>
                <a:spcPts val="0"/>
              </a:spcAft>
              <a:buNone/>
            </a:pPr>
            <a:r>
              <a:rPr lang="en" sz="1700">
                <a:solidFill>
                  <a:schemeClr val="lt2"/>
                </a:solidFill>
              </a:rPr>
              <a:t>-Change data types</a:t>
            </a:r>
            <a:endParaRPr sz="1700">
              <a:solidFill>
                <a:schemeClr val="lt2"/>
              </a:solidFill>
            </a:endParaRPr>
          </a:p>
          <a:p>
            <a:pPr marL="0" lvl="0" indent="0" algn="l" rtl="0">
              <a:spcBef>
                <a:spcPts val="0"/>
              </a:spcBef>
              <a:spcAft>
                <a:spcPts val="0"/>
              </a:spcAft>
              <a:buNone/>
            </a:pPr>
            <a:r>
              <a:rPr lang="en" sz="1700">
                <a:solidFill>
                  <a:schemeClr val="lt2"/>
                </a:solidFill>
              </a:rPr>
              <a:t>-Rename tables, columns</a:t>
            </a:r>
            <a:endParaRPr sz="1700">
              <a:solidFill>
                <a:schemeClr val="lt2"/>
              </a:solidFill>
            </a:endParaRPr>
          </a:p>
          <a:p>
            <a:pPr marL="0" lvl="0" indent="0" algn="l" rtl="0">
              <a:spcBef>
                <a:spcPts val="0"/>
              </a:spcBef>
              <a:spcAft>
                <a:spcPts val="0"/>
              </a:spcAft>
              <a:buNone/>
            </a:pPr>
            <a:r>
              <a:rPr lang="en" sz="1700">
                <a:solidFill>
                  <a:schemeClr val="lt2"/>
                </a:solidFill>
              </a:rPr>
              <a:t>-M Language.</a:t>
            </a:r>
            <a:endParaRPr sz="1700">
              <a:solidFill>
                <a:schemeClr val="lt2"/>
              </a:solidFill>
            </a:endParaRPr>
          </a:p>
          <a:p>
            <a:pPr marL="0" lvl="0" indent="0" algn="l" rtl="0">
              <a:spcBef>
                <a:spcPts val="0"/>
              </a:spcBef>
              <a:spcAft>
                <a:spcPts val="1200"/>
              </a:spcAft>
              <a:buNone/>
            </a:pPr>
            <a:endParaRPr sz="1700"/>
          </a:p>
        </p:txBody>
      </p:sp>
      <p:sp>
        <p:nvSpPr>
          <p:cNvPr id="154" name="Google Shape;154;p26"/>
          <p:cNvSpPr txBox="1">
            <a:spLocks noGrp="1"/>
          </p:cNvSpPr>
          <p:nvPr>
            <p:ph type="body" idx="1"/>
          </p:nvPr>
        </p:nvSpPr>
        <p:spPr>
          <a:xfrm>
            <a:off x="4572025" y="1505700"/>
            <a:ext cx="20028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3) Data Modeling</a:t>
            </a:r>
            <a:endParaRPr sz="1700" b="1"/>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-One-to-one Rel.</a:t>
            </a:r>
            <a:endParaRPr sz="1700">
              <a:solidFill>
                <a:schemeClr val="lt2"/>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-One-to-Many</a:t>
            </a:r>
            <a:endParaRPr sz="1700">
              <a:solidFill>
                <a:schemeClr val="lt2"/>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-Many-to-Many</a:t>
            </a:r>
            <a:endParaRPr sz="1700">
              <a:solidFill>
                <a:schemeClr val="lt2"/>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-Cross-filter direction</a:t>
            </a:r>
            <a:endParaRPr sz="1700">
              <a:solidFill>
                <a:schemeClr val="lt2"/>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-Ex: Star Schema</a:t>
            </a:r>
            <a:endParaRPr sz="1700">
              <a:solidFill>
                <a:schemeClr val="lt2"/>
              </a:solidFill>
              <a:latin typeface="Arial"/>
              <a:ea typeface="Arial"/>
              <a:cs typeface="Arial"/>
              <a:sym typeface="Arial"/>
            </a:endParaRPr>
          </a:p>
          <a:p>
            <a:pPr marL="0" lvl="0" indent="0" algn="l" rtl="0">
              <a:spcBef>
                <a:spcPts val="0"/>
              </a:spcBef>
              <a:spcAft>
                <a:spcPts val="1200"/>
              </a:spcAft>
              <a:buNone/>
            </a:pPr>
            <a:endParaRPr sz="1700"/>
          </a:p>
        </p:txBody>
      </p:sp>
      <p:sp>
        <p:nvSpPr>
          <p:cNvPr id="155" name="Google Shape;155;p26"/>
          <p:cNvSpPr txBox="1">
            <a:spLocks noGrp="1"/>
          </p:cNvSpPr>
          <p:nvPr>
            <p:ph type="body" idx="1"/>
          </p:nvPr>
        </p:nvSpPr>
        <p:spPr>
          <a:xfrm>
            <a:off x="6829525" y="1505700"/>
            <a:ext cx="2002800" cy="307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b="1"/>
              <a:t>4) Visualization</a:t>
            </a:r>
            <a:endParaRPr sz="1700" b="1"/>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-Support variety of interactive visuals.</a:t>
            </a:r>
            <a:endParaRPr sz="1700">
              <a:solidFill>
                <a:schemeClr val="lt2"/>
              </a:solidFill>
              <a:latin typeface="Arial"/>
              <a:ea typeface="Arial"/>
              <a:cs typeface="Arial"/>
              <a:sym typeface="Arial"/>
            </a:endParaRPr>
          </a:p>
          <a:p>
            <a:pPr marL="0" lvl="0" indent="0" algn="l" rtl="0">
              <a:spcBef>
                <a:spcPts val="0"/>
              </a:spcBef>
              <a:spcAft>
                <a:spcPts val="0"/>
              </a:spcAft>
              <a:buNone/>
            </a:pPr>
            <a:r>
              <a:rPr lang="en" sz="1700">
                <a:solidFill>
                  <a:schemeClr val="lt2"/>
                </a:solidFill>
                <a:latin typeface="Arial"/>
                <a:ea typeface="Arial"/>
                <a:cs typeface="Arial"/>
                <a:sym typeface="Arial"/>
              </a:rPr>
              <a:t>-Visualize complex insights using Data Analysis Expression (DAX) language.</a:t>
            </a:r>
            <a:endParaRPr sz="1700">
              <a:solidFill>
                <a:schemeClr val="lt2"/>
              </a:solidFill>
              <a:latin typeface="Arial"/>
              <a:ea typeface="Arial"/>
              <a:cs typeface="Arial"/>
              <a:sym typeface="Arial"/>
            </a:endParaRPr>
          </a:p>
          <a:p>
            <a:pPr marL="0" lvl="0" indent="0" algn="l" rtl="0">
              <a:spcBef>
                <a:spcPts val="0"/>
              </a:spcBef>
              <a:spcAft>
                <a:spcPts val="1200"/>
              </a:spcAft>
              <a:buNone/>
            </a:pPr>
            <a:endParaRPr sz="1700"/>
          </a:p>
        </p:txBody>
      </p:sp>
      <p:pic>
        <p:nvPicPr>
          <p:cNvPr id="156" name="Google Shape;156;p26"/>
          <p:cNvPicPr preferRelativeResize="0"/>
          <p:nvPr/>
        </p:nvPicPr>
        <p:blipFill>
          <a:blip r:embed="rId3">
            <a:alphaModFix/>
          </a:blip>
          <a:stretch>
            <a:fillRect/>
          </a:stretch>
        </p:blipFill>
        <p:spPr>
          <a:xfrm>
            <a:off x="375048" y="2208625"/>
            <a:ext cx="1639450" cy="200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ctrTitle"/>
          </p:nvPr>
        </p:nvSpPr>
        <p:spPr>
          <a:xfrm>
            <a:off x="311700" y="1739875"/>
            <a:ext cx="8520600" cy="128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a:t>What is Power BI?</a:t>
            </a:r>
            <a:endParaRPr sz="1800"/>
          </a:p>
          <a:p>
            <a:pPr marL="457200" lvl="0" indent="-342900" algn="l" rtl="0">
              <a:spcBef>
                <a:spcPts val="0"/>
              </a:spcBef>
              <a:spcAft>
                <a:spcPts val="0"/>
              </a:spcAft>
              <a:buSzPts val="1800"/>
              <a:buAutoNum type="arabicPeriod"/>
            </a:pPr>
            <a:r>
              <a:rPr lang="en" sz="1800"/>
              <a:t>What is Power BI Cloud?</a:t>
            </a:r>
            <a:endParaRPr sz="1800"/>
          </a:p>
          <a:p>
            <a:pPr marL="457200" lvl="0" indent="-342900" algn="l" rtl="0">
              <a:spcBef>
                <a:spcPts val="0"/>
              </a:spcBef>
              <a:spcAft>
                <a:spcPts val="0"/>
              </a:spcAft>
              <a:buSzPts val="1800"/>
              <a:buAutoNum type="arabicPeriod"/>
            </a:pPr>
            <a:r>
              <a:rPr lang="en" sz="1800"/>
              <a:t>What is Power BI Report Server?</a:t>
            </a:r>
            <a:endParaRPr sz="1800"/>
          </a:p>
          <a:p>
            <a:pPr marL="457200" lvl="0" indent="-342900" algn="l" rtl="0">
              <a:spcBef>
                <a:spcPts val="0"/>
              </a:spcBef>
              <a:spcAft>
                <a:spcPts val="0"/>
              </a:spcAft>
              <a:buSzPts val="1800"/>
              <a:buAutoNum type="arabicPeriod"/>
            </a:pPr>
            <a:r>
              <a:rPr lang="en" sz="1800"/>
              <a:t>PBI Cloud Services.</a:t>
            </a:r>
            <a:endParaRPr sz="1800"/>
          </a:p>
          <a:p>
            <a:pPr marL="457200" lvl="0" indent="-342900" algn="l" rtl="0">
              <a:spcBef>
                <a:spcPts val="0"/>
              </a:spcBef>
              <a:spcAft>
                <a:spcPts val="0"/>
              </a:spcAft>
              <a:buSzPts val="1800"/>
              <a:buAutoNum type="arabicPeriod"/>
            </a:pPr>
            <a:r>
              <a:rPr lang="en" sz="1800"/>
              <a:t>PBI Report Server Services.</a:t>
            </a:r>
            <a:endParaRPr sz="1800"/>
          </a:p>
          <a:p>
            <a:pPr marL="457200" lvl="0" indent="-342900" algn="l" rtl="0">
              <a:spcBef>
                <a:spcPts val="0"/>
              </a:spcBef>
              <a:spcAft>
                <a:spcPts val="0"/>
              </a:spcAft>
              <a:buSzPts val="1800"/>
              <a:buAutoNum type="arabicPeriod"/>
            </a:pPr>
            <a:r>
              <a:rPr lang="en" sz="1800"/>
              <a:t>Common components in PBI Cloud and Report Server.</a:t>
            </a:r>
            <a:endParaRPr sz="1800"/>
          </a:p>
          <a:p>
            <a:pPr marL="457200" lvl="0" indent="-342900" algn="l" rtl="0">
              <a:spcBef>
                <a:spcPts val="0"/>
              </a:spcBef>
              <a:spcAft>
                <a:spcPts val="0"/>
              </a:spcAft>
              <a:buSzPts val="1800"/>
              <a:buAutoNum type="arabicPeriod"/>
            </a:pPr>
            <a:r>
              <a:rPr lang="en" sz="1800"/>
              <a:t>Flow of Data in Power BI.</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Power BI?</a:t>
            </a:r>
            <a:endParaRPr/>
          </a:p>
        </p:txBody>
      </p:sp>
      <p:sp>
        <p:nvSpPr>
          <p:cNvPr id="78" name="Google Shape;78;p15"/>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Power BI is a suite of Business Analytics tools to analyze data and share insights. Power BI dashboards provide a 360-degree view for business users with their most important metrics in one place, updated in real time, and available on all of their devices.</a:t>
            </a:r>
            <a:endParaRPr sz="1700"/>
          </a:p>
        </p:txBody>
      </p:sp>
      <p:pic>
        <p:nvPicPr>
          <p:cNvPr id="79" name="Google Shape;79;p15"/>
          <p:cNvPicPr preferRelativeResize="0"/>
          <p:nvPr/>
        </p:nvPicPr>
        <p:blipFill>
          <a:blip r:embed="rId3">
            <a:alphaModFix/>
          </a:blip>
          <a:stretch>
            <a:fillRect/>
          </a:stretch>
        </p:blipFill>
        <p:spPr>
          <a:xfrm>
            <a:off x="7411800" y="3597398"/>
            <a:ext cx="1420500" cy="1398477"/>
          </a:xfrm>
          <a:prstGeom prst="rect">
            <a:avLst/>
          </a:prstGeom>
          <a:noFill/>
          <a:ln>
            <a:noFill/>
          </a:ln>
        </p:spPr>
      </p:pic>
      <p:pic>
        <p:nvPicPr>
          <p:cNvPr id="80" name="Google Shape;80;p15"/>
          <p:cNvPicPr preferRelativeResize="0"/>
          <p:nvPr/>
        </p:nvPicPr>
        <p:blipFill>
          <a:blip r:embed="rId4">
            <a:alphaModFix/>
          </a:blip>
          <a:stretch>
            <a:fillRect/>
          </a:stretch>
        </p:blipFill>
        <p:spPr>
          <a:xfrm>
            <a:off x="1229400" y="2571750"/>
            <a:ext cx="4814224" cy="242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Power BI Cloud?</a:t>
            </a:r>
            <a:endParaRPr/>
          </a:p>
        </p:txBody>
      </p:sp>
      <p:sp>
        <p:nvSpPr>
          <p:cNvPr id="86" name="Google Shape;86;p16"/>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highlight>
                  <a:srgbClr val="FFFFFF"/>
                </a:highlight>
              </a:rPr>
              <a:t>Power BI is a </a:t>
            </a:r>
            <a:r>
              <a:rPr lang="en" sz="1700" b="1">
                <a:highlight>
                  <a:srgbClr val="FFFFFF"/>
                </a:highlight>
              </a:rPr>
              <a:t>cloud-based business analytics service</a:t>
            </a:r>
            <a:r>
              <a:rPr lang="en" sz="1700">
                <a:highlight>
                  <a:srgbClr val="FFFFFF"/>
                </a:highlight>
              </a:rPr>
              <a:t> that gives you a single view of your most critical business data. Monitor the health of your business using a live dashboard, create rich interactive reports with Power BI Desktop and access your. data on the go with native Power BI Mobile apps.</a:t>
            </a:r>
            <a:endParaRPr sz="1700"/>
          </a:p>
        </p:txBody>
      </p:sp>
      <p:pic>
        <p:nvPicPr>
          <p:cNvPr id="87" name="Google Shape;87;p16"/>
          <p:cNvPicPr preferRelativeResize="0"/>
          <p:nvPr/>
        </p:nvPicPr>
        <p:blipFill>
          <a:blip r:embed="rId3">
            <a:alphaModFix/>
          </a:blip>
          <a:stretch>
            <a:fillRect/>
          </a:stretch>
        </p:blipFill>
        <p:spPr>
          <a:xfrm>
            <a:off x="6771525" y="2957525"/>
            <a:ext cx="2060774" cy="162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Power BI Report Server?</a:t>
            </a:r>
            <a:endParaRPr/>
          </a:p>
        </p:txBody>
      </p:sp>
      <p:sp>
        <p:nvSpPr>
          <p:cNvPr id="93" name="Google Shape;93;p17"/>
          <p:cNvSpPr txBox="1">
            <a:spLocks noGrp="1"/>
          </p:cNvSpPr>
          <p:nvPr>
            <p:ph type="body" idx="1"/>
          </p:nvPr>
        </p:nvSpPr>
        <p:spPr>
          <a:xfrm>
            <a:off x="311700" y="1505700"/>
            <a:ext cx="42603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highlight>
                  <a:srgbClr val="FFFFFF"/>
                </a:highlight>
                <a:latin typeface="Arial"/>
                <a:ea typeface="Arial"/>
                <a:cs typeface="Arial"/>
                <a:sym typeface="Arial"/>
              </a:rPr>
              <a:t>Power BI Report Server is an on-premises report server with a web portal in which you display and manage reports and KPIs. Along with it come the tools to create Power BI reports, paginated reports, mobile reports, and KPIs. Your users can access those reports in different ways: viewing them in a web browser or mobile device, or as an email in their in-box.</a:t>
            </a:r>
            <a:endParaRPr sz="1700"/>
          </a:p>
        </p:txBody>
      </p:sp>
      <p:pic>
        <p:nvPicPr>
          <p:cNvPr id="94" name="Google Shape;94;p17"/>
          <p:cNvPicPr preferRelativeResize="0"/>
          <p:nvPr/>
        </p:nvPicPr>
        <p:blipFill>
          <a:blip r:embed="rId3">
            <a:alphaModFix/>
          </a:blip>
          <a:stretch>
            <a:fillRect/>
          </a:stretch>
        </p:blipFill>
        <p:spPr>
          <a:xfrm>
            <a:off x="4693425" y="1481525"/>
            <a:ext cx="4338650" cy="341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Power BI Cloud Services</a:t>
            </a:r>
            <a:endParaRPr/>
          </a:p>
        </p:txBody>
      </p:sp>
      <p:sp>
        <p:nvSpPr>
          <p:cNvPr id="100" name="Google Shape;100;p18"/>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b="1"/>
              <a:t>Release cycle: </a:t>
            </a:r>
            <a:r>
              <a:rPr lang="en" sz="1700"/>
              <a:t>Every Month</a:t>
            </a:r>
            <a:endParaRPr sz="1700"/>
          </a:p>
          <a:p>
            <a:pPr marL="457200" lvl="0" indent="-336550" algn="l" rtl="0">
              <a:spcBef>
                <a:spcPts val="0"/>
              </a:spcBef>
              <a:spcAft>
                <a:spcPts val="0"/>
              </a:spcAft>
              <a:buSzPts val="1700"/>
              <a:buChar char="●"/>
            </a:pPr>
            <a:r>
              <a:rPr lang="en" sz="1700" b="1"/>
              <a:t>Create Power BI reports in the browser:</a:t>
            </a:r>
            <a:r>
              <a:rPr lang="en" sz="1700"/>
              <a:t> User can edit reports in the website and rewrite them, or user can save them as a new report. User can also create a new report from an existing or new data source.</a:t>
            </a:r>
            <a:endParaRPr sz="1700"/>
          </a:p>
          <a:p>
            <a:pPr marL="457200" lvl="0" indent="-336550" algn="l" rtl="0">
              <a:spcBef>
                <a:spcPts val="0"/>
              </a:spcBef>
              <a:spcAft>
                <a:spcPts val="0"/>
              </a:spcAft>
              <a:buSzPts val="1700"/>
              <a:buChar char="●"/>
            </a:pPr>
            <a:r>
              <a:rPr lang="en" sz="1700" b="1"/>
              <a:t>Host and connect to power BI  shared datasets:</a:t>
            </a:r>
            <a:r>
              <a:rPr lang="en" sz="1700"/>
              <a:t> power BI allows content creators to publish data sources to the service for the purpose of being single point of truth for report builders who want to reuse these data sets.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Power BI Cloud Services</a:t>
            </a:r>
            <a:endParaRPr/>
          </a:p>
        </p:txBody>
      </p:sp>
      <p:sp>
        <p:nvSpPr>
          <p:cNvPr id="106" name="Google Shape;106;p19"/>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b="1"/>
              <a:t>Dashboards</a:t>
            </a:r>
            <a:r>
              <a:rPr lang="en" sz="1700"/>
              <a:t>: A Power BI dashboard is a single page, often called a canvas, that uses visualizations to tell a story.</a:t>
            </a:r>
            <a:endParaRPr sz="1700"/>
          </a:p>
          <a:p>
            <a:pPr marL="457200" lvl="0" indent="-336550" algn="l" rtl="0">
              <a:spcBef>
                <a:spcPts val="0"/>
              </a:spcBef>
              <a:spcAft>
                <a:spcPts val="0"/>
              </a:spcAft>
              <a:buSzPts val="1700"/>
              <a:buChar char="●"/>
            </a:pPr>
            <a:r>
              <a:rPr lang="en" sz="1700" b="1"/>
              <a:t>Distribute group of reports using apps: </a:t>
            </a:r>
            <a:r>
              <a:rPr lang="en" sz="1700"/>
              <a:t>User can create official packaged content, then distribute it to a broad audience as an app, where user can collaborate on Power BI content with his colleagues.</a:t>
            </a:r>
            <a:endParaRPr sz="1700"/>
          </a:p>
          <a:p>
            <a:pPr marL="457200" lvl="0" indent="-336550" algn="l" rtl="0">
              <a:spcBef>
                <a:spcPts val="0"/>
              </a:spcBef>
              <a:spcAft>
                <a:spcPts val="0"/>
              </a:spcAft>
              <a:buSzPts val="1700"/>
              <a:buChar char="●"/>
            </a:pPr>
            <a:r>
              <a:rPr lang="en" sz="1700" b="1"/>
              <a:t>Q&amp;A: </a:t>
            </a:r>
            <a:r>
              <a:rPr lang="en" sz="1700"/>
              <a:t>The Q&amp;A feature in Power BI lets user explore data in user own words.</a:t>
            </a:r>
            <a:endParaRPr sz="1700"/>
          </a:p>
          <a:p>
            <a:pPr marL="457200" lvl="0" indent="-336550" algn="l" rtl="0">
              <a:spcBef>
                <a:spcPts val="0"/>
              </a:spcBef>
              <a:spcAft>
                <a:spcPts val="0"/>
              </a:spcAft>
              <a:buSzPts val="1700"/>
              <a:buChar char="●"/>
            </a:pPr>
            <a:r>
              <a:rPr lang="en" sz="1700" b="1"/>
              <a:t>Analyze in Excel: </a:t>
            </a:r>
            <a:r>
              <a:rPr lang="en" sz="1700"/>
              <a:t>This feature allows Power BI users to bring their data sets created on the service to Excel and then view and interact with them using PivotTables, charts, slicers, and other Excel features.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Power BI Cloud Services</a:t>
            </a:r>
            <a:endParaRPr/>
          </a:p>
        </p:txBody>
      </p:sp>
      <p:sp>
        <p:nvSpPr>
          <p:cNvPr id="112" name="Google Shape;112;p20"/>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Data alerts:</a:t>
            </a:r>
            <a:r>
              <a:rPr lang="en" sz="1700"/>
              <a:t> Set alerts to notify user when data in his dashboard’s changes beyond limits user set.</a:t>
            </a:r>
            <a:endParaRPr sz="1700"/>
          </a:p>
          <a:p>
            <a:pPr marL="0" lvl="0" indent="0" algn="l" rtl="0">
              <a:spcBef>
                <a:spcPts val="1200"/>
              </a:spcBef>
              <a:spcAft>
                <a:spcPts val="1200"/>
              </a:spcAft>
              <a:buNone/>
            </a:pPr>
            <a:r>
              <a:rPr lang="en" sz="1700" b="1"/>
              <a:t>Cross-report drill through: </a:t>
            </a:r>
            <a:r>
              <a:rPr lang="en" sz="1700"/>
              <a:t>With the Power BI cross-report drill-through feature, user can contextually jump from one report to another report in the same Power BI service workspace or app.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Power BI Report Server Services</a:t>
            </a:r>
            <a:endParaRPr/>
          </a:p>
        </p:txBody>
      </p:sp>
      <p:sp>
        <p:nvSpPr>
          <p:cNvPr id="118" name="Google Shape;118;p21"/>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b="1" dirty="0"/>
              <a:t>Release cycle: </a:t>
            </a:r>
            <a:r>
              <a:rPr lang="en" sz="1700" dirty="0"/>
              <a:t>Every 4 months.</a:t>
            </a:r>
            <a:endParaRPr sz="1700" dirty="0"/>
          </a:p>
          <a:p>
            <a:pPr marL="457200" lvl="0" indent="-336550" algn="l" rtl="0">
              <a:spcBef>
                <a:spcPts val="0"/>
              </a:spcBef>
              <a:spcAft>
                <a:spcPts val="0"/>
              </a:spcAft>
              <a:buSzPts val="1700"/>
              <a:buChar char="●"/>
            </a:pPr>
            <a:r>
              <a:rPr lang="en" sz="1700" b="1" dirty="0"/>
              <a:t>Gateway Not Required</a:t>
            </a:r>
            <a:endParaRPr sz="1700" b="1" dirty="0"/>
          </a:p>
          <a:p>
            <a:pPr marL="457200" lvl="0" indent="-336550" algn="l" rtl="0">
              <a:spcBef>
                <a:spcPts val="0"/>
              </a:spcBef>
              <a:spcAft>
                <a:spcPts val="0"/>
              </a:spcAft>
              <a:buSzPts val="1700"/>
              <a:buChar char="●"/>
            </a:pPr>
            <a:r>
              <a:rPr lang="en" sz="1700" b="1" dirty="0"/>
              <a:t>High Security and Confidentiality: </a:t>
            </a:r>
            <a:r>
              <a:rPr lang="en" sz="1700" dirty="0"/>
              <a:t>As data is stored on server.</a:t>
            </a:r>
            <a:endParaRPr sz="1700" dirty="0"/>
          </a:p>
          <a:p>
            <a:pPr marL="457200" lvl="0" indent="-336550" algn="l" rtl="0">
              <a:spcBef>
                <a:spcPts val="0"/>
              </a:spcBef>
              <a:spcAft>
                <a:spcPts val="0"/>
              </a:spcAft>
              <a:buSzPts val="1700"/>
              <a:buChar char="●"/>
            </a:pPr>
            <a:r>
              <a:rPr lang="en" sz="1700" dirty="0"/>
              <a:t>High scalability offered with multiple machine instances and load balancer.</a:t>
            </a:r>
            <a:endParaRPr sz="1700"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69B5226F557A4FAF2675718AB74EF3" ma:contentTypeVersion="12" ma:contentTypeDescription="Create a new document." ma:contentTypeScope="" ma:versionID="4b573f1930059f21493762a877c11384">
  <xsd:schema xmlns:xsd="http://www.w3.org/2001/XMLSchema" xmlns:xs="http://www.w3.org/2001/XMLSchema" xmlns:p="http://schemas.microsoft.com/office/2006/metadata/properties" xmlns:ns2="593e831d-4fc6-4595-815d-f6fb6bca82de" xmlns:ns3="3660a627-0d77-4c4c-9a20-d199a443ff22" targetNamespace="http://schemas.microsoft.com/office/2006/metadata/properties" ma:root="true" ma:fieldsID="2c98f9e3fcf4e9a1a5a41fe2a21aef9b" ns2:_="" ns3:_="">
    <xsd:import namespace="593e831d-4fc6-4595-815d-f6fb6bca82de"/>
    <xsd:import namespace="3660a627-0d77-4c4c-9a20-d199a443ff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3e831d-4fc6-4595-815d-f6fb6bca8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60a627-0d77-4c4c-9a20-d199a443ff2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9220D0-A67B-432F-85D2-C107E6F896DB}"/>
</file>

<file path=customXml/itemProps2.xml><?xml version="1.0" encoding="utf-8"?>
<ds:datastoreItem xmlns:ds="http://schemas.openxmlformats.org/officeDocument/2006/customXml" ds:itemID="{3D6E1804-A927-46C1-A157-AA96D163A93B}"/>
</file>

<file path=customXml/itemProps3.xml><?xml version="1.0" encoding="utf-8"?>
<ds:datastoreItem xmlns:ds="http://schemas.openxmlformats.org/officeDocument/2006/customXml" ds:itemID="{F1C72ADD-B2E4-4A7F-9B0F-C941A3217267}"/>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On-screen Show (16:9)</PresentationFormat>
  <Paragraphs>63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Merriweather</vt:lpstr>
      <vt:lpstr>Roboto</vt:lpstr>
      <vt:lpstr>Paradigm</vt:lpstr>
      <vt:lpstr>MS Power BI Cloud and Report Server</vt:lpstr>
      <vt:lpstr>Table of contents</vt:lpstr>
      <vt:lpstr>What is Power BI?</vt:lpstr>
      <vt:lpstr>What is Power BI Cloud?</vt:lpstr>
      <vt:lpstr>What is Power BI Report Server?</vt:lpstr>
      <vt:lpstr>Power BI Cloud Services</vt:lpstr>
      <vt:lpstr>Power BI Cloud Services</vt:lpstr>
      <vt:lpstr>Power BI Cloud Services</vt:lpstr>
      <vt:lpstr>Power BI Report Server Services</vt:lpstr>
      <vt:lpstr>Common components in PBI Cloud and Report Server</vt:lpstr>
      <vt:lpstr>Common components in PBI Cloud and Report Server </vt:lpstr>
      <vt:lpstr>Common components in PBI Cloud and Report Server</vt:lpstr>
      <vt:lpstr>Common components in PBI Cloud and Report Server</vt:lpstr>
      <vt:lpstr>Flow of data in Power BI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Power BI Cloud and Report Server</dc:title>
  <cp:lastModifiedBy>Youssef Mohamed Darwish | Ejada Systems Ltd.</cp:lastModifiedBy>
  <cp:revision>1</cp:revision>
  <dcterms:modified xsi:type="dcterms:W3CDTF">2021-12-08T15:45:58Z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0x010100D869B5226F557A4FAF2675718AB74EF3</vt:lpwstr>
  </property>
</Properties>
</file>