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5020" autoAdjust="0"/>
  </p:normalViewPr>
  <p:slideViewPr>
    <p:cSldViewPr>
      <p:cViewPr>
        <p:scale>
          <a:sx n="66" d="100"/>
          <a:sy n="66" d="100"/>
        </p:scale>
        <p:origin x="-39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zem\Desktop\Work\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zem\Desktop\Work\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zem\Desktop\Work\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chemeClr val="tx1"/>
                </a:solidFill>
              </a:rPr>
              <a:t>Top 5 Categories </a:t>
            </a:r>
          </a:p>
        </c:rich>
      </c:tx>
      <c:layout>
        <c:manualLayout>
          <c:xMode val="edge"/>
          <c:yMode val="edge"/>
          <c:x val="0.38621963949156135"/>
          <c:y val="3.9373689378955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793904928550599"/>
          <c:y val="0.15752597811238506"/>
          <c:w val="0.48061535187519439"/>
          <c:h val="0.67595317032739333"/>
        </c:manualLayout>
      </c:layout>
      <c:pieChart>
        <c:varyColors val="1"/>
        <c:ser>
          <c:idx val="0"/>
          <c:order val="0"/>
          <c:spPr>
            <a:ln>
              <a:solidFill>
                <a:schemeClr val="bg1">
                  <a:lumMod val="6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1D-42DB-A27A-8A8AE9184F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1D-42DB-A27A-8A8AE9184FA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1D-42DB-A27A-8A8AE9184F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1D-42DB-A27A-8A8AE9184FA7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1D-42DB-A27A-8A8AE9184F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Summary 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'Data Summary '!$C$2:$C$6</c:f>
              <c:numCache>
                <c:formatCode>0.0%</c:formatCode>
                <c:ptCount val="5"/>
                <c:pt idx="0">
                  <c:v>0.21364488751332342</c:v>
                </c:pt>
                <c:pt idx="1">
                  <c:v>0.20282370912490097</c:v>
                </c:pt>
                <c:pt idx="2">
                  <c:v>0.19761118995913202</c:v>
                </c:pt>
                <c:pt idx="3">
                  <c:v>0.19589838295058795</c:v>
                </c:pt>
                <c:pt idx="4">
                  <c:v>0.19002183045205565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1D-42DB-A27A-8A8AE9184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1">
              <a:lumMod val="6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76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Categorys </a:t>
            </a:r>
          </a:p>
        </c:rich>
      </c:tx>
      <c:layout>
        <c:manualLayout>
          <c:xMode val="edge"/>
          <c:yMode val="edge"/>
          <c:x val="0.3386560851276999"/>
          <c:y val="4.4477442801625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76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793904928550599"/>
          <c:y val="0.15752597811238506"/>
          <c:w val="0.48061535187519439"/>
          <c:h val="0.6759531703273933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[WorkSheet.xlsx]Data Summary 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ysClr val="windowText" lastClr="000000"/>
                </a:solidFill>
              </a:rPr>
              <a:t>Posts per</a:t>
            </a:r>
            <a:r>
              <a:rPr lang="en-US" sz="4000" baseline="0">
                <a:solidFill>
                  <a:sysClr val="windowText" lastClr="000000"/>
                </a:solidFill>
              </a:rPr>
              <a:t> Months</a:t>
            </a:r>
            <a:endParaRPr lang="en-US" sz="400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6761958782477916"/>
          <c:y val="4.32186530345279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'Data Summary '!$H$1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Summary '!$G$2:$G$14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'Data Summary '!$H$2:$H$14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B0-4ED6-9FE1-2688C2ABBC4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7247456"/>
        <c:axId val="637247816"/>
      </c:lineChart>
      <c:catAx>
        <c:axId val="63724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47816"/>
        <c:crosses val="autoZero"/>
        <c:auto val="1"/>
        <c:lblAlgn val="ctr"/>
        <c:lblOffset val="100"/>
        <c:noMultiLvlLbl val="0"/>
      </c:catAx>
      <c:valAx>
        <c:axId val="63724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4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+mj-lt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06816" y="3572752"/>
            <a:ext cx="5482998" cy="1926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spc="-105" dirty="0">
                <a:solidFill>
                  <a:srgbClr val="FFFFFF"/>
                </a:solidFill>
                <a:latin typeface="+mj-lt"/>
              </a:rPr>
              <a:t>Solving Problem with Innovative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76800" y="2005584"/>
            <a:ext cx="11412379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76E56-E39D-8011-F606-1796378B6210}"/>
              </a:ext>
            </a:extLst>
          </p:cNvPr>
          <p:cNvSpPr txBox="1"/>
          <p:nvPr/>
        </p:nvSpPr>
        <p:spPr>
          <a:xfrm>
            <a:off x="8855074" y="4112449"/>
            <a:ext cx="6882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will data collection and storage, data cleaning and preprocessing, data integration and merging, data analysis and visualization.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965467" y="2138934"/>
            <a:ext cx="359943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4B8DB-C3BC-C884-076B-D218C89831D2}"/>
              </a:ext>
            </a:extLst>
          </p:cNvPr>
          <p:cNvSpPr txBox="1"/>
          <p:nvPr/>
        </p:nvSpPr>
        <p:spPr>
          <a:xfrm>
            <a:off x="1681292" y="4303539"/>
            <a:ext cx="6865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 The goal is to assist Social Buzz in optimizing their big data practices, preparing for the IPO, and showcasing the benefits of implementing sound data analytics processes.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0366453-60D3-9188-374F-09140C9FF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10" y="1116637"/>
            <a:ext cx="2185416" cy="2081400"/>
          </a:xfrm>
          <a:prstGeom prst="ellipse">
            <a:avLst/>
          </a:prstGeom>
          <a:ln w="19050">
            <a:solidFill>
              <a:schemeClr val="tx2"/>
            </a:solidFill>
          </a:ln>
        </p:spPr>
      </p:pic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98DCA-F525-BD7A-3403-93B7F75F488E}"/>
              </a:ext>
            </a:extLst>
          </p:cNvPr>
          <p:cNvSpPr txBox="1"/>
          <p:nvPr/>
        </p:nvSpPr>
        <p:spPr>
          <a:xfrm>
            <a:off x="14554200" y="1562100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Hazem Hamdan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(Data Analyst),</a:t>
            </a:r>
            <a:endParaRPr lang="en-US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C7AEDA-AC49-8A15-5D96-A182D3F74231}"/>
              </a:ext>
            </a:extLst>
          </p:cNvPr>
          <p:cNvSpPr txBox="1"/>
          <p:nvPr/>
        </p:nvSpPr>
        <p:spPr>
          <a:xfrm>
            <a:off x="14684618" y="4740448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Andrew Fleming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(Chief Technical Architect),</a:t>
            </a:r>
            <a:endParaRPr lang="en-US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BAD18-7914-6FD6-40AF-08A290BCC227}"/>
              </a:ext>
            </a:extLst>
          </p:cNvPr>
          <p:cNvSpPr txBox="1"/>
          <p:nvPr/>
        </p:nvSpPr>
        <p:spPr>
          <a:xfrm>
            <a:off x="14684617" y="7569400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Marcus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Rompton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(Senior Principle)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A08A4F-651C-BA8F-7B79-B7D2C6F8EE1B}"/>
              </a:ext>
            </a:extLst>
          </p:cNvPr>
          <p:cNvSpPr txBox="1"/>
          <p:nvPr/>
        </p:nvSpPr>
        <p:spPr>
          <a:xfrm>
            <a:off x="3840239" y="1500590"/>
            <a:ext cx="19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Prepare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1944D-6AFB-CCF5-5CEF-E86A59FF9D9B}"/>
              </a:ext>
            </a:extLst>
          </p:cNvPr>
          <p:cNvSpPr txBox="1"/>
          <p:nvPr/>
        </p:nvSpPr>
        <p:spPr>
          <a:xfrm>
            <a:off x="5971291" y="3045020"/>
            <a:ext cx="1852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Process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591BC8-0952-FE72-07D9-43BF6BCB36F4}"/>
              </a:ext>
            </a:extLst>
          </p:cNvPr>
          <p:cNvSpPr txBox="1"/>
          <p:nvPr/>
        </p:nvSpPr>
        <p:spPr>
          <a:xfrm>
            <a:off x="7835806" y="4649412"/>
            <a:ext cx="3175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Analyze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C23C59-65AE-9F83-733D-6E2F84366DF0}"/>
              </a:ext>
            </a:extLst>
          </p:cNvPr>
          <p:cNvSpPr txBox="1"/>
          <p:nvPr/>
        </p:nvSpPr>
        <p:spPr>
          <a:xfrm>
            <a:off x="11249976" y="7919198"/>
            <a:ext cx="3175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Present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3A605-5A98-0715-1A1E-A652400111D9}"/>
              </a:ext>
            </a:extLst>
          </p:cNvPr>
          <p:cNvSpPr txBox="1"/>
          <p:nvPr/>
        </p:nvSpPr>
        <p:spPr>
          <a:xfrm>
            <a:off x="9531036" y="6298467"/>
            <a:ext cx="3175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Visualize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151F65-8654-ADC8-3E52-767BC1AFCD14}"/>
              </a:ext>
            </a:extLst>
          </p:cNvPr>
          <p:cNvSpPr txBox="1"/>
          <p:nvPr/>
        </p:nvSpPr>
        <p:spPr>
          <a:xfrm>
            <a:off x="2127159" y="2430332"/>
            <a:ext cx="3073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The top 5 Categories :</a:t>
            </a:r>
          </a:p>
          <a:p>
            <a:pPr algn="ctr"/>
            <a:r>
              <a:rPr lang="en-US" sz="2400" dirty="0"/>
              <a:t>Animals</a:t>
            </a:r>
          </a:p>
          <a:p>
            <a:pPr algn="ctr"/>
            <a:r>
              <a:rPr lang="en-US" sz="2400" dirty="0"/>
              <a:t>Science</a:t>
            </a:r>
          </a:p>
          <a:p>
            <a:pPr algn="ctr"/>
            <a:r>
              <a:rPr lang="en-US" sz="2400" dirty="0"/>
              <a:t>Healthy Eating</a:t>
            </a:r>
          </a:p>
          <a:p>
            <a:pPr algn="ctr"/>
            <a:r>
              <a:rPr lang="en-US" sz="2400" dirty="0"/>
              <a:t>Technology</a:t>
            </a:r>
          </a:p>
          <a:p>
            <a:pPr algn="ctr"/>
            <a:r>
              <a:rPr lang="en-US" sz="2400" dirty="0"/>
              <a:t>Food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544A1-5DD7-EDCA-96B9-1D4608C3E5F8}"/>
              </a:ext>
            </a:extLst>
          </p:cNvPr>
          <p:cNvSpPr txBox="1"/>
          <p:nvPr/>
        </p:nvSpPr>
        <p:spPr>
          <a:xfrm>
            <a:off x="7272182" y="2430332"/>
            <a:ext cx="2972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1897</a:t>
            </a:r>
            <a:r>
              <a:rPr lang="en-US" sz="2800" dirty="0"/>
              <a:t> </a:t>
            </a:r>
          </a:p>
          <a:p>
            <a:pPr algn="ctr"/>
            <a:r>
              <a:rPr lang="en-US" sz="2400" dirty="0"/>
              <a:t>reactions to "Animal" posts which is the most common category</a:t>
            </a:r>
            <a:r>
              <a:rPr lang="en-US" sz="28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11906-AF94-E907-6967-261FF612F14A}"/>
              </a:ext>
            </a:extLst>
          </p:cNvPr>
          <p:cNvSpPr txBox="1"/>
          <p:nvPr/>
        </p:nvSpPr>
        <p:spPr>
          <a:xfrm>
            <a:off x="12629765" y="2430332"/>
            <a:ext cx="29722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January</a:t>
            </a:r>
          </a:p>
          <a:p>
            <a:pPr algn="ctr"/>
            <a:r>
              <a:rPr lang="en-US" sz="2400" dirty="0"/>
              <a:t>is the month with the most posts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E5EBC4F-A6E8-C651-C565-6F78010F7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26198"/>
              </p:ext>
            </p:extLst>
          </p:nvPr>
        </p:nvGraphicFramePr>
        <p:xfrm>
          <a:off x="2724116" y="973040"/>
          <a:ext cx="14270512" cy="751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E5EBC4F-A6E8-C651-C565-6F78010F7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807461"/>
              </p:ext>
            </p:extLst>
          </p:nvPr>
        </p:nvGraphicFramePr>
        <p:xfrm>
          <a:off x="4721115" y="1533136"/>
          <a:ext cx="10276514" cy="666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2DC7329-A41C-44C4-A4D9-D941D5CB0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143027"/>
              </p:ext>
            </p:extLst>
          </p:nvPr>
        </p:nvGraphicFramePr>
        <p:xfrm>
          <a:off x="2824655" y="863096"/>
          <a:ext cx="15218188" cy="587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172</Words>
  <Application>Microsoft Office PowerPoint</Application>
  <PresentationFormat>Custom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hazemhamdan84@gmail.com</cp:lastModifiedBy>
  <cp:revision>28</cp:revision>
  <dcterms:created xsi:type="dcterms:W3CDTF">2006-08-16T00:00:00Z</dcterms:created>
  <dcterms:modified xsi:type="dcterms:W3CDTF">2023-11-18T01:42:45Z</dcterms:modified>
  <dc:identifier>DAEhDyfaYKE</dc:identifier>
</cp:coreProperties>
</file>