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61" r:id="rId6"/>
    <p:sldId id="263" r:id="rId7"/>
    <p:sldId id="265" r:id="rId8"/>
    <p:sldId id="259" r:id="rId9"/>
    <p:sldId id="262" r:id="rId10"/>
    <p:sldId id="266" r:id="rId11"/>
    <p:sldId id="26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94632" autoAdjust="0"/>
  </p:normalViewPr>
  <p:slideViewPr>
    <p:cSldViewPr snapToGrid="0">
      <p:cViewPr>
        <p:scale>
          <a:sx n="75" d="100"/>
          <a:sy n="75" d="100"/>
        </p:scale>
        <p:origin x="1042" y="2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5F17-EDAA-4A03-8F87-99615E57D53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F53B5-FF96-485B-8532-4C865E97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6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96C4-1992-41B0-9FB8-FE48C463700A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: Hazem Hamdan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02A-E516-41E4-ADE4-3FC70F1C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7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165D-17C5-42BD-A73C-1849C57194BB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: Hazem Hamdan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02A-E516-41E4-ADE4-3FC70F1C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289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165D-17C5-42BD-A73C-1849C57194BB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: Hazem Hamdan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02A-E516-41E4-ADE4-3FC70F1C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5622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165D-17C5-42BD-A73C-1849C57194BB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: Hazem Hamdan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02A-E516-41E4-ADE4-3FC70F1C9DB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04825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165D-17C5-42BD-A73C-1849C57194BB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: Hazem Hamdan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02A-E516-41E4-ADE4-3FC70F1C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6662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165D-17C5-42BD-A73C-1849C57194BB}" type="datetime1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: Hazem Hamdan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02A-E516-41E4-ADE4-3FC70F1C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1580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165D-17C5-42BD-A73C-1849C57194BB}" type="datetime1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: Hazem Hamdan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02A-E516-41E4-ADE4-3FC70F1C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9028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F816-3EBF-47B0-B9A6-3D1832BAEB54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: Hazem Hamdan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02A-E516-41E4-ADE4-3FC70F1C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82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A4CC-2250-4632-934B-0F6252E519F3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: Hazem Hamdan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02A-E516-41E4-ADE4-3FC70F1C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9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DC4E-D3BC-486E-852A-E3598964A394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: Hazem Hamdan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02A-E516-41E4-ADE4-3FC70F1C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6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24D5-F469-4EA2-9F46-35CF6E9FE57A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: Hazem Hamdan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02A-E516-41E4-ADE4-3FC70F1C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8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264C-A59D-4DD2-A911-EB66E8E058A2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: Hazem Hamdan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02A-E516-41E4-ADE4-3FC70F1C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9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6F41-DB43-4D8B-89DD-93DC7A118DBE}" type="datetime1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: Hazem Hamdan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02A-E516-41E4-ADE4-3FC70F1C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8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07D9-7F04-4DA3-A497-0EAF9D02A6A0}" type="datetime1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: Hazem Hamdan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02A-E516-41E4-ADE4-3FC70F1C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0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9CAA-31BE-4D6A-B852-611BAEECEC3F}" type="datetime1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: Hazem Hamdan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02A-E516-41E4-ADE4-3FC70F1C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8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B43E-9600-44F1-8838-54D9C4FF9E6B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: Hazem Hamdan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02A-E516-41E4-ADE4-3FC70F1C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9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5467C-7A74-4C20-BCC6-DECE1EE9D6FA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: Hazem Hamdan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02A-E516-41E4-ADE4-3FC70F1C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0E0165D-17C5-42BD-A73C-1849C57194BB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Made by : Hazem Hamdan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1E002A-E516-41E4-ADE4-3FC70F1C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98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D2F202-EA8A-0E98-10A1-710B5B7897CB}"/>
              </a:ext>
            </a:extLst>
          </p:cNvPr>
          <p:cNvSpPr txBox="1"/>
          <p:nvPr/>
        </p:nvSpPr>
        <p:spPr>
          <a:xfrm>
            <a:off x="4655223" y="4576414"/>
            <a:ext cx="288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Made by : Hazem Hamdan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569C369-D7D8-DAA4-F490-CF78A6D2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0484-1EA7-4C47-8B9A-E16DE848AA9F}" type="datetime1">
              <a:rPr lang="en-US" smtClean="0">
                <a:solidFill>
                  <a:srgbClr val="00B050"/>
                </a:solidFill>
              </a:rPr>
              <a:t>10/31/2023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CABE0E-C5CA-11C9-C7A7-5563F7C7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Made by : Hazem Hamdan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5F8D72-B675-F2FD-29FC-3E90BD85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02A-E516-41E4-ADE4-3FC70F1C9DB4}" type="slidenum">
              <a:rPr lang="en-US" smtClean="0">
                <a:solidFill>
                  <a:srgbClr val="00B050"/>
                </a:solidFill>
              </a:rPr>
              <a:t>1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F05348-5C7E-6F4C-13DF-C116AAFD08AD}"/>
              </a:ext>
            </a:extLst>
          </p:cNvPr>
          <p:cNvSpPr txBox="1"/>
          <p:nvPr/>
        </p:nvSpPr>
        <p:spPr>
          <a:xfrm>
            <a:off x="2759568" y="2590799"/>
            <a:ext cx="6672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Google Data Analytics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58310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569C369-D7D8-DAA4-F490-CF78A6D2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0484-1EA7-4C47-8B9A-E16DE848AA9F}" type="datetime1">
              <a:rPr lang="en-US" smtClean="0">
                <a:solidFill>
                  <a:srgbClr val="00B050"/>
                </a:solidFill>
              </a:rPr>
              <a:t>10/31/2023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CABE0E-C5CA-11C9-C7A7-5563F7C7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Made by : Hazem Hamdan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5F8D72-B675-F2FD-29FC-3E90BD85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02A-E516-41E4-ADE4-3FC70F1C9DB4}" type="slidenum">
              <a:rPr lang="en-US" smtClean="0">
                <a:solidFill>
                  <a:srgbClr val="00B050"/>
                </a:solidFill>
              </a:rPr>
              <a:t>10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F05348-5C7E-6F4C-13DF-C116AAFD08AD}"/>
              </a:ext>
            </a:extLst>
          </p:cNvPr>
          <p:cNvSpPr txBox="1"/>
          <p:nvPr/>
        </p:nvSpPr>
        <p:spPr>
          <a:xfrm>
            <a:off x="4954116" y="0"/>
            <a:ext cx="2283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Key Findings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5CBB3-8588-7342-F5E4-92710250B56D}"/>
              </a:ext>
            </a:extLst>
          </p:cNvPr>
          <p:cNvSpPr txBox="1"/>
          <p:nvPr/>
        </p:nvSpPr>
        <p:spPr>
          <a:xfrm>
            <a:off x="2580640" y="2326084"/>
            <a:ext cx="703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1- </a:t>
            </a:r>
            <a:r>
              <a:rPr lang="en-US" dirty="0"/>
              <a:t>From the third and fourth graph, we can see that casual riders prefer 	to use bikes on Saturdays and Sundays, which are weekends.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2-</a:t>
            </a:r>
            <a:r>
              <a:rPr lang="en-US" dirty="0"/>
              <a:t> For annual members, they use bikes on weekdays, from Monday to 	Friday.</a:t>
            </a:r>
          </a:p>
        </p:txBody>
      </p:sp>
    </p:spTree>
    <p:extLst>
      <p:ext uri="{BB962C8B-B14F-4D97-AF65-F5344CB8AC3E}">
        <p14:creationId xmlns:p14="http://schemas.microsoft.com/office/powerpoint/2010/main" val="261726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569C369-D7D8-DAA4-F490-CF78A6D2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0484-1EA7-4C47-8B9A-E16DE848AA9F}" type="datetime1">
              <a:rPr lang="en-US" smtClean="0">
                <a:solidFill>
                  <a:srgbClr val="00B050"/>
                </a:solidFill>
              </a:rPr>
              <a:t>10/31/2023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CABE0E-C5CA-11C9-C7A7-5563F7C7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Made by : Hazem Hamdan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5F8D72-B675-F2FD-29FC-3E90BD85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02A-E516-41E4-ADE4-3FC70F1C9DB4}" type="slidenum">
              <a:rPr lang="en-US" smtClean="0">
                <a:solidFill>
                  <a:srgbClr val="00B050"/>
                </a:solidFill>
              </a:rPr>
              <a:t>11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F05348-5C7E-6F4C-13DF-C116AAFD08AD}"/>
              </a:ext>
            </a:extLst>
          </p:cNvPr>
          <p:cNvSpPr txBox="1"/>
          <p:nvPr/>
        </p:nvSpPr>
        <p:spPr>
          <a:xfrm>
            <a:off x="3466792" y="0"/>
            <a:ext cx="5247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The number of Rider per Month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491A4-8528-A33D-EE62-C4D351EC5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609600"/>
            <a:ext cx="10353761" cy="527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0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569C369-D7D8-DAA4-F490-CF78A6D2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0484-1EA7-4C47-8B9A-E16DE848AA9F}" type="datetime1">
              <a:rPr lang="en-US" smtClean="0">
                <a:solidFill>
                  <a:srgbClr val="00B050"/>
                </a:solidFill>
              </a:rPr>
              <a:t>10/31/2023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CABE0E-C5CA-11C9-C7A7-5563F7C7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Made by : Hazem Hamdan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5F8D72-B675-F2FD-29FC-3E90BD85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02A-E516-41E4-ADE4-3FC70F1C9DB4}" type="slidenum">
              <a:rPr lang="en-US" smtClean="0">
                <a:solidFill>
                  <a:srgbClr val="00B050"/>
                </a:solidFill>
              </a:rPr>
              <a:t>12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F05348-5C7E-6F4C-13DF-C116AAFD08AD}"/>
              </a:ext>
            </a:extLst>
          </p:cNvPr>
          <p:cNvSpPr txBox="1"/>
          <p:nvPr/>
        </p:nvSpPr>
        <p:spPr>
          <a:xfrm>
            <a:off x="4954116" y="0"/>
            <a:ext cx="2283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Key Findings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5CBB3-8588-7342-F5E4-92710250B56D}"/>
              </a:ext>
            </a:extLst>
          </p:cNvPr>
          <p:cNvSpPr txBox="1"/>
          <p:nvPr/>
        </p:nvSpPr>
        <p:spPr>
          <a:xfrm>
            <a:off x="2336800" y="3105834"/>
            <a:ext cx="751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1-</a:t>
            </a:r>
            <a:r>
              <a:rPr lang="en-US" dirty="0"/>
              <a:t> For the last graph, it is evident that casual riders' bike usage increases 	during the hot months, which are June, July, and August.</a:t>
            </a:r>
          </a:p>
        </p:txBody>
      </p:sp>
    </p:spTree>
    <p:extLst>
      <p:ext uri="{BB962C8B-B14F-4D97-AF65-F5344CB8AC3E}">
        <p14:creationId xmlns:p14="http://schemas.microsoft.com/office/powerpoint/2010/main" val="100856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569C369-D7D8-DAA4-F490-CF78A6D2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0484-1EA7-4C47-8B9A-E16DE848AA9F}" type="datetime1">
              <a:rPr lang="en-US" smtClean="0">
                <a:solidFill>
                  <a:srgbClr val="00B050"/>
                </a:solidFill>
              </a:rPr>
              <a:t>10/31/2023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CABE0E-C5CA-11C9-C7A7-5563F7C7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Made by : Hazem Hamdan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5F8D72-B675-F2FD-29FC-3E90BD85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02A-E516-41E4-ADE4-3FC70F1C9DB4}" type="slidenum">
              <a:rPr lang="en-US" smtClean="0">
                <a:solidFill>
                  <a:srgbClr val="00B050"/>
                </a:solidFill>
              </a:rPr>
              <a:t>13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38584-EC37-FB1A-BA99-1C124D09785B}"/>
              </a:ext>
            </a:extLst>
          </p:cNvPr>
          <p:cNvSpPr txBox="1"/>
          <p:nvPr/>
        </p:nvSpPr>
        <p:spPr>
          <a:xfrm>
            <a:off x="1828800" y="1772087"/>
            <a:ext cx="8940800" cy="286232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Create marketing plans during the summer that focus on attracting casual users, and 	these plans can be prepared during the winter period.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Add offers for annual members on weekdays, such as special pricing or discounts for 	long distances, to attract casual users to subscribe.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Focus advertisements on promoting subscriptions when using Docked bikes.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F05348-5C7E-6F4C-13DF-C116AAFD08AD}"/>
              </a:ext>
            </a:extLst>
          </p:cNvPr>
          <p:cNvSpPr txBox="1"/>
          <p:nvPr/>
        </p:nvSpPr>
        <p:spPr>
          <a:xfrm>
            <a:off x="4630978" y="0"/>
            <a:ext cx="293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Recommendation </a:t>
            </a:r>
          </a:p>
        </p:txBody>
      </p:sp>
    </p:spTree>
    <p:extLst>
      <p:ext uri="{BB962C8B-B14F-4D97-AF65-F5344CB8AC3E}">
        <p14:creationId xmlns:p14="http://schemas.microsoft.com/office/powerpoint/2010/main" val="3812282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569C369-D7D8-DAA4-F490-CF78A6D2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0484-1EA7-4C47-8B9A-E16DE848AA9F}" type="datetime1">
              <a:rPr lang="en-US" smtClean="0">
                <a:solidFill>
                  <a:srgbClr val="00B050"/>
                </a:solidFill>
              </a:rPr>
              <a:t>10/31/2023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CABE0E-C5CA-11C9-C7A7-5563F7C7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Made by : Hazem Hamdan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5F8D72-B675-F2FD-29FC-3E90BD85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02A-E516-41E4-ADE4-3FC70F1C9DB4}" type="slidenum">
              <a:rPr lang="en-US" smtClean="0">
                <a:solidFill>
                  <a:srgbClr val="00B050"/>
                </a:solidFill>
              </a:rPr>
              <a:t>14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F05348-5C7E-6F4C-13DF-C116AAFD08AD}"/>
              </a:ext>
            </a:extLst>
          </p:cNvPr>
          <p:cNvSpPr txBox="1"/>
          <p:nvPr/>
        </p:nvSpPr>
        <p:spPr>
          <a:xfrm>
            <a:off x="3175993" y="2659559"/>
            <a:ext cx="5840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Thanks for Your Time </a:t>
            </a:r>
          </a:p>
        </p:txBody>
      </p:sp>
    </p:spTree>
    <p:extLst>
      <p:ext uri="{BB962C8B-B14F-4D97-AF65-F5344CB8AC3E}">
        <p14:creationId xmlns:p14="http://schemas.microsoft.com/office/powerpoint/2010/main" val="168507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569C369-D7D8-DAA4-F490-CF78A6D2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0484-1EA7-4C47-8B9A-E16DE848AA9F}" type="datetime1">
              <a:rPr lang="en-US" smtClean="0">
                <a:solidFill>
                  <a:srgbClr val="00B050"/>
                </a:solidFill>
              </a:rPr>
              <a:t>10/31/2023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CABE0E-C5CA-11C9-C7A7-5563F7C7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Made by : Hazem Hamdan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5F8D72-B675-F2FD-29FC-3E90BD85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02A-E516-41E4-ADE4-3FC70F1C9DB4}" type="slidenum">
              <a:rPr lang="en-US" smtClean="0">
                <a:solidFill>
                  <a:srgbClr val="00B050"/>
                </a:solidFill>
              </a:rPr>
              <a:t>2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F05348-5C7E-6F4C-13DF-C116AAFD08AD}"/>
              </a:ext>
            </a:extLst>
          </p:cNvPr>
          <p:cNvSpPr txBox="1"/>
          <p:nvPr/>
        </p:nvSpPr>
        <p:spPr>
          <a:xfrm>
            <a:off x="4322037" y="86380"/>
            <a:ext cx="3547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About the Company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CB887-261F-EBC8-B5FE-E01D0DB664B5}"/>
              </a:ext>
            </a:extLst>
          </p:cNvPr>
          <p:cNvSpPr txBox="1"/>
          <p:nvPr/>
        </p:nvSpPr>
        <p:spPr>
          <a:xfrm>
            <a:off x="913795" y="1399778"/>
            <a:ext cx="104601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Cyclistic is a bike-sharing company that launched in 2016 with 5,824 bicycles and 692 stations in 	Chicago.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Their marketing strategy has focused on attracting customers through flexible pricing plans.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However, they found that annual members are more profitable than casual riders.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Now, Cyclistic wants to convert casual riders into annual members by designing targeted marketing 	strategies.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3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569C369-D7D8-DAA4-F490-CF78A6D2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0484-1EA7-4C47-8B9A-E16DE848AA9F}" type="datetime1">
              <a:rPr lang="en-US" smtClean="0">
                <a:solidFill>
                  <a:srgbClr val="00B050"/>
                </a:solidFill>
              </a:rPr>
              <a:t>10/31/2023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CABE0E-C5CA-11C9-C7A7-5563F7C7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Made by : Hazem Hamdan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5F8D72-B675-F2FD-29FC-3E90BD85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02A-E516-41E4-ADE4-3FC70F1C9DB4}" type="slidenum">
              <a:rPr lang="en-US" smtClean="0">
                <a:solidFill>
                  <a:srgbClr val="00B050"/>
                </a:solidFill>
              </a:rPr>
              <a:t>3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F05348-5C7E-6F4C-13DF-C116AAFD08AD}"/>
              </a:ext>
            </a:extLst>
          </p:cNvPr>
          <p:cNvSpPr txBox="1"/>
          <p:nvPr/>
        </p:nvSpPr>
        <p:spPr>
          <a:xfrm>
            <a:off x="5554537" y="86380"/>
            <a:ext cx="108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Tasks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CB887-261F-EBC8-B5FE-E01D0DB664B5}"/>
              </a:ext>
            </a:extLst>
          </p:cNvPr>
          <p:cNvSpPr txBox="1"/>
          <p:nvPr/>
        </p:nvSpPr>
        <p:spPr>
          <a:xfrm>
            <a:off x="913795" y="1538277"/>
            <a:ext cx="10460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</a:t>
            </a:r>
            <a:r>
              <a:rPr lang="en-US" dirty="0"/>
              <a:t> Maximize the number of annual memberships for future success.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2. </a:t>
            </a:r>
            <a:r>
              <a:rPr lang="en-US" dirty="0"/>
              <a:t>Understand how casual riders and annual members use Cyclistic bikes differently.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en-US" dirty="0"/>
              <a:t>Design a new marketing strategy to convert casual riders into annual members.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4. </a:t>
            </a:r>
            <a:r>
              <a:rPr lang="en-US" dirty="0"/>
              <a:t>Back up recommendations with compelling data insights and professional visualizations to gain 	approval from Cyclistic executives.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6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569C369-D7D8-DAA4-F490-CF78A6D2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0484-1EA7-4C47-8B9A-E16DE848AA9F}" type="datetime1">
              <a:rPr lang="en-US" smtClean="0">
                <a:solidFill>
                  <a:srgbClr val="00B050"/>
                </a:solidFill>
              </a:rPr>
              <a:t>10/31/2023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CABE0E-C5CA-11C9-C7A7-5563F7C7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Made by : Hazem Hamdan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5F8D72-B675-F2FD-29FC-3E90BD85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02A-E516-41E4-ADE4-3FC70F1C9DB4}" type="slidenum">
              <a:rPr lang="en-US" smtClean="0">
                <a:solidFill>
                  <a:srgbClr val="00B050"/>
                </a:solidFill>
              </a:rPr>
              <a:t>4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F05348-5C7E-6F4C-13DF-C116AAFD08AD}"/>
              </a:ext>
            </a:extLst>
          </p:cNvPr>
          <p:cNvSpPr txBox="1"/>
          <p:nvPr/>
        </p:nvSpPr>
        <p:spPr>
          <a:xfrm>
            <a:off x="5234329" y="86380"/>
            <a:ext cx="1723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The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CB887-261F-EBC8-B5FE-E01D0DB664B5}"/>
              </a:ext>
            </a:extLst>
          </p:cNvPr>
          <p:cNvSpPr txBox="1"/>
          <p:nvPr/>
        </p:nvSpPr>
        <p:spPr>
          <a:xfrm>
            <a:off x="2479465" y="2551837"/>
            <a:ext cx="7233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/>
              <a:t> I am working with the company data for every month of the year 2022.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/>
              <a:t> In this project I used : Excel, SQL, Power BI.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1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569C369-D7D8-DAA4-F490-CF78A6D2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0484-1EA7-4C47-8B9A-E16DE848AA9F}" type="datetime1">
              <a:rPr lang="en-US" smtClean="0">
                <a:solidFill>
                  <a:srgbClr val="00B050"/>
                </a:solidFill>
              </a:rPr>
              <a:t>10/31/2023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CABE0E-C5CA-11C9-C7A7-5563F7C7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Made by : Hazem Hamdan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5F8D72-B675-F2FD-29FC-3E90BD85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02A-E516-41E4-ADE4-3FC70F1C9DB4}" type="slidenum">
              <a:rPr lang="en-US" smtClean="0">
                <a:solidFill>
                  <a:srgbClr val="00B050"/>
                </a:solidFill>
              </a:rPr>
              <a:t>5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F05348-5C7E-6F4C-13DF-C116AAFD08AD}"/>
              </a:ext>
            </a:extLst>
          </p:cNvPr>
          <p:cNvSpPr txBox="1"/>
          <p:nvPr/>
        </p:nvSpPr>
        <p:spPr>
          <a:xfrm>
            <a:off x="3298841" y="0"/>
            <a:ext cx="558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The number of Rider by Bike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592999-9D62-853C-0A81-45DB86D77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609600"/>
            <a:ext cx="10353761" cy="527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0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569C369-D7D8-DAA4-F490-CF78A6D2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0484-1EA7-4C47-8B9A-E16DE848AA9F}" type="datetime1">
              <a:rPr lang="en-US" smtClean="0">
                <a:solidFill>
                  <a:srgbClr val="00B050"/>
                </a:solidFill>
              </a:rPr>
              <a:t>10/31/2023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CABE0E-C5CA-11C9-C7A7-5563F7C7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Made by : Hazem Hamdan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5F8D72-B675-F2FD-29FC-3E90BD85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02A-E516-41E4-ADE4-3FC70F1C9DB4}" type="slidenum">
              <a:rPr lang="en-US" smtClean="0">
                <a:solidFill>
                  <a:srgbClr val="00B050"/>
                </a:solidFill>
              </a:rPr>
              <a:t>6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F05348-5C7E-6F4C-13DF-C116AAFD08AD}"/>
              </a:ext>
            </a:extLst>
          </p:cNvPr>
          <p:cNvSpPr txBox="1"/>
          <p:nvPr/>
        </p:nvSpPr>
        <p:spPr>
          <a:xfrm>
            <a:off x="3158882" y="0"/>
            <a:ext cx="586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Ride Length by Bike Type per Week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B22DC0-D72C-BE79-BFB1-B46B30C67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609600"/>
            <a:ext cx="10353761" cy="537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0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569C369-D7D8-DAA4-F490-CF78A6D2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0484-1EA7-4C47-8B9A-E16DE848AA9F}" type="datetime1">
              <a:rPr lang="en-US" smtClean="0">
                <a:solidFill>
                  <a:srgbClr val="00B050"/>
                </a:solidFill>
              </a:rPr>
              <a:t>10/31/2023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CABE0E-C5CA-11C9-C7A7-5563F7C7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Made by : Hazem Hamdan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5F8D72-B675-F2FD-29FC-3E90BD85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02A-E516-41E4-ADE4-3FC70F1C9DB4}" type="slidenum">
              <a:rPr lang="en-US" smtClean="0">
                <a:solidFill>
                  <a:srgbClr val="00B050"/>
                </a:solidFill>
              </a:rPr>
              <a:t>7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F05348-5C7E-6F4C-13DF-C116AAFD08AD}"/>
              </a:ext>
            </a:extLst>
          </p:cNvPr>
          <p:cNvSpPr txBox="1"/>
          <p:nvPr/>
        </p:nvSpPr>
        <p:spPr>
          <a:xfrm>
            <a:off x="4954116" y="0"/>
            <a:ext cx="2283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Key Findings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5CBB3-8588-7342-F5E4-92710250B56D}"/>
              </a:ext>
            </a:extLst>
          </p:cNvPr>
          <p:cNvSpPr txBox="1"/>
          <p:nvPr/>
        </p:nvSpPr>
        <p:spPr>
          <a:xfrm>
            <a:off x="2580640" y="2187585"/>
            <a:ext cx="703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1- </a:t>
            </a:r>
            <a:r>
              <a:rPr lang="en-US" dirty="0"/>
              <a:t>We can observe from the first and second graphs that casual riders </a:t>
            </a:r>
            <a:r>
              <a:rPr lang="ar-SY" dirty="0"/>
              <a:t>	</a:t>
            </a:r>
            <a:r>
              <a:rPr lang="en-US" dirty="0"/>
              <a:t>tend to use docked bikes, while annual members never use them.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2- </a:t>
            </a:r>
            <a:r>
              <a:rPr lang="en-US" dirty="0"/>
              <a:t>In addition, casual riders use bikes for longer distances compared to 	members.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8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569C369-D7D8-DAA4-F490-CF78A6D2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0484-1EA7-4C47-8B9A-E16DE848AA9F}" type="datetime1">
              <a:rPr lang="en-US" smtClean="0">
                <a:solidFill>
                  <a:srgbClr val="00B050"/>
                </a:solidFill>
              </a:rPr>
              <a:t>10/31/2023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CABE0E-C5CA-11C9-C7A7-5563F7C7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Made by : Hazem Hamdan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5F8D72-B675-F2FD-29FC-3E90BD85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02A-E516-41E4-ADE4-3FC70F1C9DB4}" type="slidenum">
              <a:rPr lang="en-US" smtClean="0">
                <a:solidFill>
                  <a:srgbClr val="00B050"/>
                </a:solidFill>
              </a:rPr>
              <a:t>8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F05348-5C7E-6F4C-13DF-C116AAFD08AD}"/>
              </a:ext>
            </a:extLst>
          </p:cNvPr>
          <p:cNvSpPr txBox="1"/>
          <p:nvPr/>
        </p:nvSpPr>
        <p:spPr>
          <a:xfrm>
            <a:off x="3569663" y="0"/>
            <a:ext cx="5052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The number of Rider per Week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1CAB7-5E17-7CE2-CC4D-0F6951967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609600"/>
            <a:ext cx="10343112" cy="52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5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569C369-D7D8-DAA4-F490-CF78A6D2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0484-1EA7-4C47-8B9A-E16DE848AA9F}" type="datetime1">
              <a:rPr lang="en-US" smtClean="0">
                <a:solidFill>
                  <a:srgbClr val="00B050"/>
                </a:solidFill>
              </a:rPr>
              <a:t>10/31/2023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CABE0E-C5CA-11C9-C7A7-5563F7C7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Made by : Hazem Hamdan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5F8D72-B675-F2FD-29FC-3E90BD85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002A-E516-41E4-ADE4-3FC70F1C9DB4}" type="slidenum">
              <a:rPr lang="en-US" smtClean="0">
                <a:solidFill>
                  <a:srgbClr val="00B050"/>
                </a:solidFill>
              </a:rPr>
              <a:t>9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F05348-5C7E-6F4C-13DF-C116AAFD08AD}"/>
              </a:ext>
            </a:extLst>
          </p:cNvPr>
          <p:cNvSpPr txBox="1"/>
          <p:nvPr/>
        </p:nvSpPr>
        <p:spPr>
          <a:xfrm>
            <a:off x="3508780" y="0"/>
            <a:ext cx="5163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Average Rides Length per Week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719A0-1BC5-DD31-4019-7878F5FC9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609600"/>
            <a:ext cx="10353761" cy="527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86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351</TotalTime>
  <Words>499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hazemhamdan84@gmail.com</dc:creator>
  <cp:lastModifiedBy>hazemhamdan84@gmail.com</cp:lastModifiedBy>
  <cp:revision>32</cp:revision>
  <dcterms:created xsi:type="dcterms:W3CDTF">2023-10-31T09:11:09Z</dcterms:created>
  <dcterms:modified xsi:type="dcterms:W3CDTF">2023-10-31T20:55:10Z</dcterms:modified>
</cp:coreProperties>
</file>