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81" r:id="rId15"/>
    <p:sldId id="282" r:id="rId16"/>
    <p:sldId id="279" r:id="rId17"/>
  </p:sldIdLst>
  <p:sldSz cx="9144000" cy="5143500" type="screen16x9"/>
  <p:notesSz cx="6858000" cy="9144000"/>
  <p:embeddedFontLst>
    <p:embeddedFont>
      <p:font typeface="Cousin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Task </a:t>
            </a:r>
            <a:r>
              <a:rPr lang="en-US" dirty="0" smtClean="0"/>
              <a:t>1 </a:t>
            </a:r>
            <a:r>
              <a:rPr lang="en-US" dirty="0" smtClean="0"/>
              <a:t>: Explanation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 idx="4294967295"/>
          </p:nvPr>
        </p:nvSpPr>
        <p:spPr>
          <a:xfrm>
            <a:off x="528143" y="482929"/>
            <a:ext cx="8229600" cy="41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Char At Method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77916" y="948504"/>
            <a:ext cx="7930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Returns the char value at the specified index. An index ranges from zero to length() - 1. The first char value of the sequence is at index zero, the next at index one, and so on, as for array indexing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74" y="1739993"/>
            <a:ext cx="6947338" cy="30840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4294967295"/>
          </p:nvPr>
        </p:nvSpPr>
        <p:spPr>
          <a:xfrm>
            <a:off x="436002" y="465526"/>
            <a:ext cx="8229600" cy="41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subsequence Method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400" dirty="0"/>
              <a:t>Returns a </a:t>
            </a:r>
            <a:r>
              <a:rPr lang="en-US" sz="1400" dirty="0" err="1"/>
              <a:t>CharSequence</a:t>
            </a:r>
            <a:r>
              <a:rPr lang="en-US" sz="1400" dirty="0"/>
              <a:t> that is a subsequence of this sequence. The subsequence starts with the char value at the specified index and ends with the char value at index end - 1. The length (in chars) of the returned sequence is end - start, so if start == end then an empty sequence is returned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85" y="1863461"/>
            <a:ext cx="6185993" cy="30700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4294967295"/>
          </p:nvPr>
        </p:nvSpPr>
        <p:spPr>
          <a:xfrm>
            <a:off x="0" y="3411538"/>
            <a:ext cx="63246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38" name="Google Shape;238;p25"/>
          <p:cNvSpPr txBox="1">
            <a:spLocks noGrp="1"/>
          </p:cNvSpPr>
          <p:nvPr>
            <p:ph type="ctrTitle" idx="4294967295"/>
          </p:nvPr>
        </p:nvSpPr>
        <p:spPr>
          <a:xfrm>
            <a:off x="498867" y="344604"/>
            <a:ext cx="7772400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b="1" dirty="0"/>
              <a:t>To </a:t>
            </a:r>
            <a:r>
              <a:rPr lang="en-US" sz="1400" b="1" dirty="0" smtClean="0"/>
              <a:t>String  Method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Returns </a:t>
            </a:r>
            <a:r>
              <a:rPr lang="en-US" sz="1400" b="1" dirty="0"/>
              <a:t>a string containing the characters in this sequence in the same order as this sequence. The length of the string will be the length of this sequence.</a:t>
            </a:r>
            <a:endParaRPr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1599185"/>
            <a:ext cx="7268256" cy="33342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483476" y="378372"/>
            <a:ext cx="81350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IntStream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chars</a:t>
            </a:r>
            <a:r>
              <a:rPr lang="en-US" dirty="0" smtClean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() Method</a:t>
            </a:r>
          </a:p>
          <a:p>
            <a:endParaRPr lang="en-US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Returns a stream of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zero-extending the char values from this sequence. Any char which maps to a surrogate code point is passed through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uninterpreted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1799546"/>
            <a:ext cx="8347982" cy="16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483476" y="378372"/>
            <a:ext cx="81350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default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IntStream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codePoints</a:t>
            </a:r>
            <a:r>
              <a:rPr lang="en-US" dirty="0" smtClean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() Method:</a:t>
            </a:r>
            <a:endParaRPr lang="en-US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Returns a stream of code point values from this sequence. Any surrogate pairs encountered in the sequence are combined as if by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Character.toCodePoint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and the result is passed to the stream. Any other code units, including ordinary BMP characters, unpaired surrogates, and undefined code units, are zero-extended to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values which are then passed to the stream.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07" y="2151996"/>
            <a:ext cx="7358743" cy="27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483476" y="378372"/>
            <a:ext cx="81350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compare​ Method:</a:t>
            </a:r>
            <a:endParaRPr lang="en-US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Compares 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two </a:t>
            </a:r>
            <a:r>
              <a:rPr lang="en-US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CharSequence</a:t>
            </a:r>
            <a:r>
              <a:rPr lang="en-US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instances lexicographically. Returns a negative value, zero, or a positive value if the first sequence is lexicographically less than, equal to, or greater than the second, respectively.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" y="1547923"/>
            <a:ext cx="8452734" cy="33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3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Sources</a:t>
            </a:r>
            <a:endParaRPr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1- W3schools website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2-GeekforGeeks website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3-https://docs.oracle.com</a:t>
            </a:r>
            <a:r>
              <a:rPr lang="en-US" sz="1800" dirty="0" smtClean="0">
                <a:solidFill>
                  <a:srgbClr val="FFFFFF"/>
                </a:solidFill>
              </a:rPr>
              <a:t>/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4- </a:t>
            </a:r>
            <a:r>
              <a:rPr lang="en-US" sz="1800" dirty="0" err="1" smtClean="0">
                <a:solidFill>
                  <a:srgbClr val="FFFFFF"/>
                </a:solidFill>
              </a:rPr>
              <a:t>StackoverFlow</a:t>
            </a:r>
            <a:r>
              <a:rPr lang="en-US" sz="1800" dirty="0" smtClean="0">
                <a:solidFill>
                  <a:srgbClr val="FFFFFF"/>
                </a:solidFill>
              </a:rPr>
              <a:t> website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5- Educative website</a:t>
            </a:r>
          </a:p>
          <a:p>
            <a:pPr marL="0" lvl="0" indent="0">
              <a:buNone/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r>
              <a:rPr lang="en-US" dirty="0"/>
              <a:t>Interface </a:t>
            </a:r>
            <a:r>
              <a:rPr lang="en-US" dirty="0" err="1"/>
              <a:t>CharSequence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CharSequence</a:t>
            </a: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CharSequence</a:t>
            </a:r>
            <a:r>
              <a:rPr lang="en-US" sz="1800" dirty="0"/>
              <a:t> is a readable sequence of char values. This interface provides uniform, read-only access to many different kinds of char sequences. A char value represents a character in the Basic Multilingual Plane (BMP) or a surrogate</a:t>
            </a:r>
            <a:endParaRPr sz="1800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Summary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 smtClean="0"/>
              <a:t>From :the attached sent link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5" y="1868214"/>
            <a:ext cx="7811290" cy="24410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811715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/>
              <a:t>Functions Types</a:t>
            </a:r>
            <a:endParaRPr sz="6000" b="1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66330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The interface’s function are differ in their types as following in the next slide </a:t>
            </a:r>
            <a:endParaRPr sz="1800" dirty="0"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384426" y="567049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4254089" y="1497787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331076" y="32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Interface Functions Types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294967295"/>
          </p:nvPr>
        </p:nvSpPr>
        <p:spPr>
          <a:xfrm>
            <a:off x="331075" y="676282"/>
            <a:ext cx="7630510" cy="402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There are 4 types used here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72609"/>
              </p:ext>
            </p:extLst>
          </p:nvPr>
        </p:nvGraphicFramePr>
        <p:xfrm>
          <a:off x="583690" y="1297225"/>
          <a:ext cx="7724372" cy="3272834"/>
        </p:xfrm>
        <a:graphic>
          <a:graphicData uri="http://schemas.openxmlformats.org/drawingml/2006/table">
            <a:tbl>
              <a:tblPr firstRow="1" bandRow="1">
                <a:tableStyleId>{FC55EEA4-988B-492D-99E5-9B07CBB69424}</a:tableStyleId>
              </a:tblPr>
              <a:tblGrid>
                <a:gridCol w="1931093">
                  <a:extLst>
                    <a:ext uri="{9D8B030D-6E8A-4147-A177-3AD203B41FA5}">
                      <a16:colId xmlns:a16="http://schemas.microsoft.com/office/drawing/2014/main" val="4001264285"/>
                    </a:ext>
                  </a:extLst>
                </a:gridCol>
                <a:gridCol w="1931093">
                  <a:extLst>
                    <a:ext uri="{9D8B030D-6E8A-4147-A177-3AD203B41FA5}">
                      <a16:colId xmlns:a16="http://schemas.microsoft.com/office/drawing/2014/main" val="566192990"/>
                    </a:ext>
                  </a:extLst>
                </a:gridCol>
                <a:gridCol w="1931093">
                  <a:extLst>
                    <a:ext uri="{9D8B030D-6E8A-4147-A177-3AD203B41FA5}">
                      <a16:colId xmlns:a16="http://schemas.microsoft.com/office/drawing/2014/main" val="2509195840"/>
                    </a:ext>
                  </a:extLst>
                </a:gridCol>
                <a:gridCol w="1931093">
                  <a:extLst>
                    <a:ext uri="{9D8B030D-6E8A-4147-A177-3AD203B41FA5}">
                      <a16:colId xmlns:a16="http://schemas.microsoft.com/office/drawing/2014/main" val="333125162"/>
                    </a:ext>
                  </a:extLst>
                </a:gridCol>
              </a:tblGrid>
              <a:tr h="5577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Static</a:t>
                      </a:r>
                      <a:endParaRPr lang="en-US" dirty="0">
                        <a:solidFill>
                          <a:schemeClr val="bg1"/>
                        </a:solidFill>
                        <a:latin typeface="Cousine" panose="020B0604020202020204" charset="0"/>
                        <a:cs typeface="Cousi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Instance</a:t>
                      </a:r>
                      <a:endParaRPr lang="en-US" dirty="0">
                        <a:solidFill>
                          <a:schemeClr val="bg1"/>
                        </a:solidFill>
                        <a:latin typeface="Cousine" panose="020B0604020202020204" charset="0"/>
                        <a:cs typeface="Cousi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Abstract</a:t>
                      </a:r>
                      <a:endParaRPr lang="en-US" dirty="0">
                        <a:solidFill>
                          <a:schemeClr val="bg1"/>
                        </a:solidFill>
                        <a:latin typeface="Cousine" panose="020B0604020202020204" charset="0"/>
                        <a:cs typeface="Cousin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Default</a:t>
                      </a:r>
                      <a:endParaRPr lang="en-US" dirty="0">
                        <a:solidFill>
                          <a:schemeClr val="bg1"/>
                        </a:solidFill>
                        <a:latin typeface="Cousine" panose="020B0604020202020204" charset="0"/>
                        <a:cs typeface="Cousin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60190"/>
                  </a:ext>
                </a:extLst>
              </a:tr>
              <a:tr h="271507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Defined</a:t>
                      </a:r>
                      <a:r>
                        <a:rPr lang="en-US" sz="1000" baseline="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 as a member </a:t>
                      </a:r>
                    </a:p>
                    <a:p>
                      <a:r>
                        <a:rPr lang="en-US" sz="1000" baseline="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Of an Object but is accessible from API’s object constructor or from any instance created via Constructor of class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 our interface is there is one :</a:t>
                      </a:r>
                    </a:p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compare​(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CharSequence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cs1,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CharSequence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cs2)</a:t>
                      </a:r>
                      <a:endParaRPr lang="en-US" sz="1000" dirty="0">
                        <a:solidFill>
                          <a:srgbClr val="FF0000"/>
                        </a:solidFill>
                        <a:latin typeface="Cousine" panose="020B0604020202020204" charset="0"/>
                        <a:cs typeface="Cousine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Just require an Object of its class</a:t>
                      </a:r>
                      <a:r>
                        <a:rPr lang="en-US" sz="1000" baseline="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 to be created before calling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we have </a:t>
                      </a:r>
                      <a:r>
                        <a:rPr lang="en-US" sz="1000" baseline="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: 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charAt​(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index)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-chars()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-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codePoints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()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-length()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-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subSequence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​(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start, 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end)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-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toString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()</a:t>
                      </a:r>
                    </a:p>
                    <a:p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Does not require implementation</a:t>
                      </a:r>
                      <a:r>
                        <a:rPr lang="en-US" sz="1000" baseline="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 of its deceleration 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We have :</a:t>
                      </a:r>
                    </a:p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charAt​(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int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index)</a:t>
                      </a:r>
                    </a:p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length()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subSequence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​(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int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start,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int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end)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toString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()</a:t>
                      </a:r>
                      <a:endParaRPr lang="en-US" sz="1000" dirty="0">
                        <a:solidFill>
                          <a:srgbClr val="FF0000"/>
                        </a:solidFill>
                        <a:latin typeface="Cousine" panose="020B0604020202020204" charset="0"/>
                        <a:cs typeface="Cousine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sine" panose="020B0604020202020204" charset="0"/>
                          <a:cs typeface="Cousine" panose="020B0604020202020204" charset="0"/>
                        </a:rPr>
                        <a:t> provide backward compatibility so that existing interfaces can use the lambda expressions without implementing the methods in the implementation class</a:t>
                      </a:r>
                    </a:p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We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 have :</a:t>
                      </a:r>
                    </a:p>
                    <a:p>
                      <a:r>
                        <a:rPr lang="en-US" sz="1000" dirty="0" err="1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codePoints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()</a:t>
                      </a:r>
                    </a:p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ousine" panose="020B0604020202020204" charset="0"/>
                          <a:cs typeface="Cousine" panose="020B0604020202020204" charset="0"/>
                        </a:rPr>
                        <a:t>chars()</a:t>
                      </a:r>
                      <a:endParaRPr lang="en-US" sz="1000" dirty="0">
                        <a:solidFill>
                          <a:srgbClr val="FF0000"/>
                        </a:solidFill>
                        <a:latin typeface="Cousine" panose="020B0604020202020204" charset="0"/>
                        <a:cs typeface="Cousine" panose="020B060402020202020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709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30973" y="2028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Here The mind map of the classification according to their accessibility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99794" y="1566056"/>
            <a:ext cx="1902372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sine" panose="020B0604020202020204" charset="0"/>
                <a:cs typeface="Cousine" panose="020B0604020202020204" charset="0"/>
              </a:rPr>
              <a:t>Charsequence </a:t>
            </a:r>
          </a:p>
          <a:p>
            <a:pPr algn="ctr"/>
            <a:r>
              <a:rPr lang="en-US" dirty="0" smtClean="0">
                <a:latin typeface="Cousine" panose="020B0604020202020204" charset="0"/>
                <a:cs typeface="Cousine" panose="020B0604020202020204" charset="0"/>
              </a:rPr>
              <a:t>Interface</a:t>
            </a:r>
            <a:endParaRPr lang="en-US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48608" y="2417392"/>
            <a:ext cx="1902372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sine" panose="020B0604020202020204" charset="0"/>
                <a:cs typeface="Cousine" panose="020B0604020202020204" charset="0"/>
              </a:rPr>
              <a:t>Instance</a:t>
            </a:r>
            <a:endParaRPr lang="en-US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00601" y="2396342"/>
            <a:ext cx="1902372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sine" panose="020B0604020202020204" charset="0"/>
                <a:cs typeface="Cousine" panose="020B0604020202020204" charset="0"/>
              </a:rPr>
              <a:t>Abstract</a:t>
            </a:r>
            <a:endParaRPr lang="en-US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52594" y="2233447"/>
            <a:ext cx="1902372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sine" panose="020B0604020202020204" charset="0"/>
                <a:cs typeface="Cousine" panose="020B0604020202020204" charset="0"/>
              </a:rPr>
              <a:t>Default</a:t>
            </a:r>
            <a:endParaRPr lang="en-US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6615" y="2233447"/>
            <a:ext cx="1902372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sine" panose="020B0604020202020204" charset="0"/>
                <a:cs typeface="Cousine" panose="020B0604020202020204" charset="0"/>
              </a:rPr>
              <a:t>Static</a:t>
            </a:r>
            <a:endParaRPr lang="en-US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8" name="Elbow Connector 7"/>
          <p:cNvCxnSpPr>
            <a:stCxn id="6" idx="3"/>
            <a:endCxn id="21" idx="0"/>
          </p:cNvCxnSpPr>
          <p:nvPr/>
        </p:nvCxnSpPr>
        <p:spPr>
          <a:xfrm>
            <a:off x="5502166" y="1818305"/>
            <a:ext cx="2401614" cy="415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0"/>
            <a:endCxn id="6" idx="2"/>
          </p:cNvCxnSpPr>
          <p:nvPr/>
        </p:nvCxnSpPr>
        <p:spPr>
          <a:xfrm flipH="1" flipV="1">
            <a:off x="4550980" y="2070553"/>
            <a:ext cx="1200807" cy="32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19" idx="0"/>
          </p:cNvCxnSpPr>
          <p:nvPr/>
        </p:nvCxnSpPr>
        <p:spPr>
          <a:xfrm flipH="1">
            <a:off x="3599794" y="2070553"/>
            <a:ext cx="951186" cy="34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22" idx="0"/>
          </p:cNvCxnSpPr>
          <p:nvPr/>
        </p:nvCxnSpPr>
        <p:spPr>
          <a:xfrm rot="10800000" flipV="1">
            <a:off x="1447802" y="1818305"/>
            <a:ext cx="2151993" cy="415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1366345" y="1818296"/>
            <a:ext cx="81456" cy="4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499241" y="2846771"/>
            <a:ext cx="197069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Cousine" panose="020B0604020202020204" charset="0"/>
                <a:cs typeface="Cousine" panose="020B0604020202020204" charset="0"/>
              </a:rPr>
              <a:t>compare​(</a:t>
            </a:r>
            <a:r>
              <a:rPr lang="fr-FR" sz="1000" dirty="0" err="1">
                <a:latin typeface="Cousine" panose="020B0604020202020204" charset="0"/>
                <a:cs typeface="Cousine" panose="020B0604020202020204" charset="0"/>
              </a:rPr>
              <a:t>CharSequence</a:t>
            </a:r>
            <a:r>
              <a:rPr lang="fr-FR" sz="1000" dirty="0">
                <a:latin typeface="Cousine" panose="020B0604020202020204" charset="0"/>
                <a:cs typeface="Cousine" panose="020B0604020202020204" charset="0"/>
              </a:rPr>
              <a:t> cs1, </a:t>
            </a:r>
            <a:r>
              <a:rPr lang="fr-FR" sz="1000" dirty="0" err="1">
                <a:latin typeface="Cousine" panose="020B0604020202020204" charset="0"/>
                <a:cs typeface="Cousine" panose="020B0604020202020204" charset="0"/>
              </a:rPr>
              <a:t>CharSequence</a:t>
            </a:r>
            <a:r>
              <a:rPr lang="fr-FR" sz="1000" dirty="0">
                <a:latin typeface="Cousine" panose="020B0604020202020204" charset="0"/>
                <a:cs typeface="Cousine" panose="020B0604020202020204" charset="0"/>
              </a:rPr>
              <a:t> cs2)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3765332" y="4135229"/>
            <a:ext cx="1035269" cy="506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charAt</a:t>
            </a:r>
            <a:r>
              <a:rPr lang="en-US" sz="1000" dirty="0"/>
              <a:t>​(</a:t>
            </a:r>
            <a:r>
              <a:rPr lang="en-US" sz="1000" dirty="0" err="1"/>
              <a:t>int</a:t>
            </a:r>
            <a:r>
              <a:rPr lang="en-US" sz="1000" dirty="0"/>
              <a:t> index</a:t>
            </a:r>
            <a:r>
              <a:rPr lang="en-US" dirty="0"/>
              <a:t>)</a:t>
            </a:r>
          </a:p>
        </p:txBody>
      </p:sp>
      <p:sp>
        <p:nvSpPr>
          <p:cNvPr id="50" name="Flowchart: Process 49"/>
          <p:cNvSpPr/>
          <p:nvPr/>
        </p:nvSpPr>
        <p:spPr>
          <a:xfrm>
            <a:off x="2723491" y="4010199"/>
            <a:ext cx="800097" cy="3452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length()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3765332" y="3565209"/>
            <a:ext cx="1035269" cy="479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toString()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2723491" y="3536774"/>
            <a:ext cx="758059" cy="381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Codepoints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53" name="Flowchart: Process 52"/>
          <p:cNvSpPr/>
          <p:nvPr/>
        </p:nvSpPr>
        <p:spPr>
          <a:xfrm>
            <a:off x="3741681" y="3039662"/>
            <a:ext cx="1058920" cy="461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subSequence</a:t>
            </a:r>
            <a:r>
              <a:rPr lang="en-US" sz="1000" dirty="0"/>
              <a:t>​</a:t>
            </a:r>
            <a:r>
              <a:rPr lang="en-US" sz="1000" dirty="0" smtClean="0"/>
              <a:t>(</a:t>
            </a:r>
            <a:r>
              <a:rPr lang="en-US" sz="1000" dirty="0" err="1" smtClean="0"/>
              <a:t>nt</a:t>
            </a:r>
            <a:r>
              <a:rPr lang="en-US" sz="1000" dirty="0" smtClean="0"/>
              <a:t> </a:t>
            </a:r>
            <a:r>
              <a:rPr lang="en-US" sz="1000" dirty="0"/>
              <a:t>start, </a:t>
            </a:r>
            <a:r>
              <a:rPr lang="en-US" sz="1000" dirty="0" err="1"/>
              <a:t>int</a:t>
            </a:r>
            <a:r>
              <a:rPr lang="en-US" sz="1000" dirty="0"/>
              <a:t> end)</a:t>
            </a:r>
          </a:p>
        </p:txBody>
      </p:sp>
      <p:sp>
        <p:nvSpPr>
          <p:cNvPr id="54" name="Flowchart: Process 53"/>
          <p:cNvSpPr/>
          <p:nvPr/>
        </p:nvSpPr>
        <p:spPr>
          <a:xfrm>
            <a:off x="2711666" y="3033944"/>
            <a:ext cx="767257" cy="4176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5294585" y="4533260"/>
            <a:ext cx="1156138" cy="4198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toString()</a:t>
            </a:r>
          </a:p>
        </p:txBody>
      </p:sp>
      <p:sp>
        <p:nvSpPr>
          <p:cNvPr id="56" name="Flowchart: Process 55"/>
          <p:cNvSpPr/>
          <p:nvPr/>
        </p:nvSpPr>
        <p:spPr>
          <a:xfrm>
            <a:off x="5294587" y="4010199"/>
            <a:ext cx="1132487" cy="447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subSequence</a:t>
            </a:r>
            <a:r>
              <a:rPr lang="en-US" sz="1000" dirty="0"/>
              <a:t>​(</a:t>
            </a:r>
            <a:r>
              <a:rPr lang="en-US" sz="1000" dirty="0" err="1"/>
              <a:t>int</a:t>
            </a:r>
            <a:r>
              <a:rPr lang="en-US" sz="1000" dirty="0"/>
              <a:t> start, </a:t>
            </a:r>
            <a:r>
              <a:rPr lang="en-US" sz="1000" dirty="0" err="1"/>
              <a:t>int</a:t>
            </a:r>
            <a:r>
              <a:rPr lang="en-US" sz="1000" dirty="0"/>
              <a:t> end)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5294587" y="3516673"/>
            <a:ext cx="1132487" cy="4175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Length()</a:t>
            </a:r>
            <a:endParaRPr lang="en-US" sz="1000" dirty="0"/>
          </a:p>
        </p:txBody>
      </p:sp>
      <p:sp>
        <p:nvSpPr>
          <p:cNvPr id="58" name="Flowchart: Process 57"/>
          <p:cNvSpPr/>
          <p:nvPr/>
        </p:nvSpPr>
        <p:spPr>
          <a:xfrm>
            <a:off x="5270936" y="2996397"/>
            <a:ext cx="1156138" cy="463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  <a:r>
              <a:rPr lang="en-US" sz="1000" dirty="0"/>
              <a:t>charAt​(</a:t>
            </a:r>
            <a:r>
              <a:rPr lang="en-US" sz="1000" dirty="0" err="1"/>
              <a:t>int</a:t>
            </a:r>
            <a:r>
              <a:rPr lang="en-US" sz="1000" dirty="0"/>
              <a:t> index)</a:t>
            </a:r>
          </a:p>
        </p:txBody>
      </p:sp>
      <p:sp>
        <p:nvSpPr>
          <p:cNvPr id="59" name="Flowchart: Process 58"/>
          <p:cNvSpPr/>
          <p:nvPr/>
        </p:nvSpPr>
        <p:spPr>
          <a:xfrm>
            <a:off x="7499131" y="3328098"/>
            <a:ext cx="1234966" cy="321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codePoints()</a:t>
            </a:r>
          </a:p>
        </p:txBody>
      </p:sp>
      <p:sp>
        <p:nvSpPr>
          <p:cNvPr id="60" name="Flowchart: Process 59"/>
          <p:cNvSpPr/>
          <p:nvPr/>
        </p:nvSpPr>
        <p:spPr>
          <a:xfrm>
            <a:off x="7499131" y="2899740"/>
            <a:ext cx="809297" cy="3078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chars()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 smtClean="0"/>
              <a:t>In the next pages</a:t>
            </a:r>
            <a:br>
              <a:rPr lang="en" sz="2900" dirty="0" smtClean="0"/>
            </a:br>
            <a:r>
              <a:rPr lang="en" sz="2900" dirty="0" smtClean="0"/>
              <a:t>The functions demonstration </a:t>
            </a:r>
            <a:endParaRPr sz="2900"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 idx="4294967295"/>
          </p:nvPr>
        </p:nvSpPr>
        <p:spPr>
          <a:xfrm>
            <a:off x="914400" y="420688"/>
            <a:ext cx="8229600" cy="41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Length Method </a:t>
            </a:r>
            <a:br>
              <a:rPr lang="en-US" dirty="0"/>
            </a:br>
            <a:r>
              <a:rPr lang="en-US" sz="1400" dirty="0"/>
              <a:t>Returns the length of this character sequence. The length is the number of 16-bit chars in the sequence.</a:t>
            </a:r>
            <a:br>
              <a:rPr lang="en-US" sz="1400" dirty="0"/>
            </a:b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4" y="1637465"/>
            <a:ext cx="7136729" cy="3004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669</Words>
  <Application>Microsoft Office PowerPoint</Application>
  <PresentationFormat>On-screen Show (16:9)</PresentationFormat>
  <Paragraphs>92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Cousine</vt:lpstr>
      <vt:lpstr>Valentine template</vt:lpstr>
      <vt:lpstr>Task 1 : Explanation</vt:lpstr>
      <vt:lpstr>1 Interface CharSequence </vt:lpstr>
      <vt:lpstr>PowerPoint Presentation</vt:lpstr>
      <vt:lpstr>Method Summary</vt:lpstr>
      <vt:lpstr>Functions Types</vt:lpstr>
      <vt:lpstr>Interface Functions Types</vt:lpstr>
      <vt:lpstr>PowerPoint Presentation</vt:lpstr>
      <vt:lpstr>In the next pages The functions demonstration </vt:lpstr>
      <vt:lpstr>Length Method  Returns the length of this character sequence. The length is the number of 16-bit chars in the sequence. </vt:lpstr>
      <vt:lpstr>Char At Method</vt:lpstr>
      <vt:lpstr>subsequence Method  Returns a CharSequence that is a subsequence of this sequence. The subsequence starts with the char value at the specified index and ends with the char value at index end - 1. The length (in chars) of the returned sequence is end - start, so if start == end then an empty sequence is returned.</vt:lpstr>
      <vt:lpstr>To String  Method   Returns a string containing the characters in this sequence in the same order as this sequence. The length of the string will be the length of this sequence.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: Explanation</dc:title>
  <cp:lastModifiedBy>Hazem</cp:lastModifiedBy>
  <cp:revision>17</cp:revision>
  <dcterms:modified xsi:type="dcterms:W3CDTF">2023-01-05T07:48:17Z</dcterms:modified>
</cp:coreProperties>
</file>