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5.png" ContentType="image/png"/>
  <Override PartName="/ppt/media/image20.png" ContentType="image/png"/>
  <Override PartName="/ppt/media/image19.png" ContentType="image/png"/>
  <Override PartName="/ppt/media/image17.jpeg" ContentType="image/jpe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9.png" ContentType="image/png"/>
  <Override PartName="/ppt/media/image15.png" ContentType="image/png"/>
  <Override PartName="/ppt/media/image22.png" ContentType="image/png"/>
  <Override PartName="/ppt/media/image8.jpeg" ContentType="image/jpe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0" t="0" r="r" b="b"/>
            <a:pathLst>
              <a:path w="12192001" h="4572002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lnTo>
                  <a:pt x="12192000" y="4041440"/>
                </a:ln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lnTo>
                  <a:pt x="10767111" y="3999419"/>
                </a:ln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lnTo>
                  <a:pt x="10744358" y="3999419"/>
                </a:ln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lnTo>
                  <a:pt x="9074958" y="3999419"/>
                </a:ln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lnTo>
                  <a:pt x="9052207" y="3999419"/>
                </a:ln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lnTo>
                  <a:pt x="7382807" y="3999419"/>
                </a:ln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lnTo>
                  <a:pt x="7360056" y="3999419"/>
                </a:ln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lnTo>
                  <a:pt x="5690656" y="3999419"/>
                </a:ln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lnTo>
                  <a:pt x="5667905" y="3999419"/>
                </a:ln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lnTo>
                  <a:pt x="3998505" y="3999419"/>
                </a:ln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lnTo>
                  <a:pt x="3975754" y="3999419"/>
                </a:ln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lnTo>
                  <a:pt x="2306354" y="3999419"/>
                </a:ln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lnTo>
                  <a:pt x="2283603" y="3999419"/>
                </a:ln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lnTo>
                  <a:pt x="614203" y="3999419"/>
                </a:ln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lnTo>
                  <a:pt x="591452" y="3999419"/>
                </a:ln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lnTo>
                  <a:pt x="11452667" y="3304913"/>
                </a:ln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lnTo>
                  <a:pt x="10058800" y="3304913"/>
                </a:ln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lnTo>
                  <a:pt x="9760514" y="3304913"/>
                </a:ln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lnTo>
                  <a:pt x="8366649" y="3304913"/>
                </a:ln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lnTo>
                  <a:pt x="8068363" y="3304913"/>
                </a:ln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lnTo>
                  <a:pt x="6674498" y="3304913"/>
                </a:ln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lnTo>
                  <a:pt x="6376212" y="3304913"/>
                </a:ln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lnTo>
                  <a:pt x="4982347" y="3304913"/>
                </a:ln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lnTo>
                  <a:pt x="4684061" y="3304913"/>
                </a:ln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lnTo>
                  <a:pt x="3290196" y="3304913"/>
                </a:ln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lnTo>
                  <a:pt x="2991910" y="3304913"/>
                </a:ln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lnTo>
                  <a:pt x="1598045" y="3304913"/>
                </a:ln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lnTo>
                  <a:pt x="1299759" y="3304913"/>
                </a:ln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lnTo>
                  <a:pt x="0" y="3200906"/>
                </a:ln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lnTo>
                  <a:pt x="11608704" y="3161219"/>
                </a:ln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lnTo>
                  <a:pt x="11594916" y="3161219"/>
                </a:ln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lnTo>
                  <a:pt x="9916551" y="3161219"/>
                </a:ln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lnTo>
                  <a:pt x="9902763" y="3161219"/>
                </a:ln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lnTo>
                  <a:pt x="8224400" y="3161219"/>
                </a:ln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lnTo>
                  <a:pt x="8210612" y="3161219"/>
                </a:ln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lnTo>
                  <a:pt x="6532249" y="3161219"/>
                </a:ln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lnTo>
                  <a:pt x="6518461" y="3161219"/>
                </a:ln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lnTo>
                  <a:pt x="4840098" y="3161219"/>
                </a:ln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lnTo>
                  <a:pt x="4826310" y="3161219"/>
                </a:ln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lnTo>
                  <a:pt x="3147947" y="3161219"/>
                </a:ln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lnTo>
                  <a:pt x="3134159" y="3161219"/>
                </a:ln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lnTo>
                  <a:pt x="1455796" y="3161219"/>
                </a:ln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lnTo>
                  <a:pt x="1442008" y="3161219"/>
                </a:ln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lnTo>
                  <a:pt x="10909360" y="2447425"/>
                </a:ln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lnTo>
                  <a:pt x="10602109" y="2447425"/>
                </a:ln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lnTo>
                  <a:pt x="9217207" y="2447425"/>
                </a:ln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lnTo>
                  <a:pt x="8909958" y="2447425"/>
                </a:ln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lnTo>
                  <a:pt x="7525056" y="2447425"/>
                </a:ln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lnTo>
                  <a:pt x="7217807" y="2447425"/>
                </a:ln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lnTo>
                  <a:pt x="5832905" y="2447425"/>
                </a:ln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lnTo>
                  <a:pt x="5525656" y="2447425"/>
                </a:ln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lnTo>
                  <a:pt x="4140754" y="2447425"/>
                </a:ln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lnTo>
                  <a:pt x="3833505" y="2447425"/>
                </a:ln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lnTo>
                  <a:pt x="2448603" y="2447425"/>
                </a:ln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lnTo>
                  <a:pt x="2141354" y="2447425"/>
                </a:ln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lnTo>
                  <a:pt x="756452" y="2447425"/>
                </a:ln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lnTo>
                  <a:pt x="12192000" y="2344615"/>
                </a:ln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lnTo>
                  <a:pt x="10767111" y="2302594"/>
                </a:ln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lnTo>
                  <a:pt x="10744358" y="2302594"/>
                </a:ln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lnTo>
                  <a:pt x="9074958" y="2302594"/>
                </a:ln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lnTo>
                  <a:pt x="9052207" y="2302594"/>
                </a:ln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lnTo>
                  <a:pt x="7382807" y="2302594"/>
                </a:ln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lnTo>
                  <a:pt x="7360056" y="2302594"/>
                </a:ln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lnTo>
                  <a:pt x="5690656" y="2302594"/>
                </a:ln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lnTo>
                  <a:pt x="5667905" y="2302594"/>
                </a:ln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lnTo>
                  <a:pt x="3998505" y="2302594"/>
                </a:ln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lnTo>
                  <a:pt x="3975754" y="2302594"/>
                </a:ln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lnTo>
                  <a:pt x="2306354" y="2302594"/>
                </a:ln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lnTo>
                  <a:pt x="2283603" y="2302594"/>
                </a:ln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lnTo>
                  <a:pt x="614203" y="2302594"/>
                </a:ln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lnTo>
                  <a:pt x="591452" y="2302594"/>
                </a:ln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lnTo>
                  <a:pt x="11452667" y="1608087"/>
                </a:ln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lnTo>
                  <a:pt x="10058800" y="1608087"/>
                </a:ln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lnTo>
                  <a:pt x="9760514" y="1608087"/>
                </a:ln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lnTo>
                  <a:pt x="8366649" y="1608087"/>
                </a:ln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lnTo>
                  <a:pt x="8068363" y="1608087"/>
                </a:ln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lnTo>
                  <a:pt x="6674498" y="1608087"/>
                </a:ln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lnTo>
                  <a:pt x="6376212" y="1608087"/>
                </a:ln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lnTo>
                  <a:pt x="4982347" y="1608087"/>
                </a:ln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lnTo>
                  <a:pt x="4684061" y="1608087"/>
                </a:ln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lnTo>
                  <a:pt x="3290196" y="1608087"/>
                </a:ln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lnTo>
                  <a:pt x="2991910" y="1608087"/>
                </a:ln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lnTo>
                  <a:pt x="1598045" y="1608087"/>
                </a:ln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lnTo>
                  <a:pt x="1299759" y="1608087"/>
                </a:ln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lnTo>
                  <a:pt x="0" y="1504081"/>
                </a:ln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lnTo>
                  <a:pt x="11608704" y="1464394"/>
                </a:ln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lnTo>
                  <a:pt x="11594916" y="1464394"/>
                </a:ln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lnTo>
                  <a:pt x="9916551" y="1464394"/>
                </a:ln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lnTo>
                  <a:pt x="9902763" y="1464394"/>
                </a:ln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lnTo>
                  <a:pt x="8224400" y="1464394"/>
                </a:ln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lnTo>
                  <a:pt x="8210612" y="1464394"/>
                </a:ln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lnTo>
                  <a:pt x="6532249" y="1464394"/>
                </a:ln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lnTo>
                  <a:pt x="6518461" y="1464394"/>
                </a:ln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lnTo>
                  <a:pt x="4840098" y="1464394"/>
                </a:ln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lnTo>
                  <a:pt x="4826310" y="1464394"/>
                </a:ln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lnTo>
                  <a:pt x="3147947" y="1464394"/>
                </a:ln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lnTo>
                  <a:pt x="3134159" y="1464394"/>
                </a:ln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lnTo>
                  <a:pt x="1455796" y="1464394"/>
                </a:ln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lnTo>
                  <a:pt x="1442008" y="1464394"/>
                </a:ln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lnTo>
                  <a:pt x="10909360" y="750600"/>
                </a:ln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lnTo>
                  <a:pt x="10602109" y="750600"/>
                </a:ln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lnTo>
                  <a:pt x="9217207" y="750600"/>
                </a:ln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lnTo>
                  <a:pt x="8909958" y="750600"/>
                </a:ln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lnTo>
                  <a:pt x="7525056" y="750600"/>
                </a:ln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lnTo>
                  <a:pt x="7217807" y="750600"/>
                </a:ln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lnTo>
                  <a:pt x="5832905" y="750600"/>
                </a:ln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lnTo>
                  <a:pt x="5525656" y="750600"/>
                </a:ln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lnTo>
                  <a:pt x="4140754" y="750600"/>
                </a:ln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lnTo>
                  <a:pt x="3833505" y="750600"/>
                </a:ln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lnTo>
                  <a:pt x="2448603" y="750600"/>
                </a:ln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lnTo>
                  <a:pt x="2141354" y="750600"/>
                </a:ln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lnTo>
                  <a:pt x="756452" y="750600"/>
                </a:ln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lnTo>
                  <a:pt x="12192000" y="647790"/>
                </a:ln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lnTo>
                  <a:pt x="10767111" y="605769"/>
                </a:ln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lnTo>
                  <a:pt x="10744358" y="605769"/>
                </a:ln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lnTo>
                  <a:pt x="9074958" y="605769"/>
                </a:ln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lnTo>
                  <a:pt x="9052207" y="605769"/>
                </a:ln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lnTo>
                  <a:pt x="7382807" y="605769"/>
                </a:ln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lnTo>
                  <a:pt x="5690656" y="605769"/>
                </a:ln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lnTo>
                  <a:pt x="5667905" y="605769"/>
                </a:ln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lnTo>
                  <a:pt x="3998505" y="605769"/>
                </a:ln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lnTo>
                  <a:pt x="3975754" y="605769"/>
                </a:ln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lnTo>
                  <a:pt x="2306354" y="605769"/>
                </a:ln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lnTo>
                  <a:pt x="2283603" y="605769"/>
                </a:ln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lnTo>
                  <a:pt x="614203" y="605769"/>
                </a:ln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lnTo>
                  <a:pt x="7360056" y="605769"/>
                </a:ln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lnTo>
                  <a:pt x="591452" y="605769"/>
                </a:ln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lnTo>
                  <a:pt x="11969013" y="0"/>
                </a:ln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lnTo>
                  <a:pt x="11640695" y="0"/>
                </a:ln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lnTo>
                  <a:pt x="11023379" y="0"/>
                </a:ln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lnTo>
                  <a:pt x="9949555" y="0"/>
                </a:ln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lnTo>
                  <a:pt x="9331225" y="0"/>
                </a:ln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lnTo>
                  <a:pt x="8257405" y="0"/>
                </a:ln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lnTo>
                  <a:pt x="7639075" y="0"/>
                </a:ln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lnTo>
                  <a:pt x="6565254" y="0"/>
                </a:ln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lnTo>
                  <a:pt x="5946924" y="0"/>
                </a:ln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lnTo>
                  <a:pt x="4873102" y="0"/>
                </a:ln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lnTo>
                  <a:pt x="4254773" y="0"/>
                </a:ln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lnTo>
                  <a:pt x="3180951" y="0"/>
                </a:ln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lnTo>
                  <a:pt x="2562622" y="0"/>
                </a:ln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lnTo>
                  <a:pt x="1488800" y="0"/>
                </a:ln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lnTo>
                  <a:pt x="870471" y="0"/>
                </a:ln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lnTo>
                  <a:pt x="126374" y="0"/>
                </a:ln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5000" strike="noStrike" cap="all">
                <a:solidFill>
                  <a:srgbClr val="0d0d0d"/>
                </a:solidFill>
                <a:latin typeface="Tw Cen MT Condensed"/>
              </a:rPr>
              <a:t>Clique para editar o estilo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ubTitle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trike="noStrike">
                <a:solidFill>
                  <a:srgbClr val="0d0d0d"/>
                </a:solidFill>
                <a:latin typeface="Tw Cen MT"/>
              </a:rPr>
              <a:t>Faça clique para editar o estilo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1000" strike="noStrike">
                <a:solidFill>
                  <a:srgbClr val="0d0d0d"/>
                </a:solidFill>
                <a:latin typeface="Tw Cen MT Condensed"/>
              </a:rPr>
              <a:t>17-12-2015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1027FEC-6A38-431E-8729-B8BBFFD965A0}" type="slidenum">
              <a:rPr lang="pt-PT" sz="1000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/>
          </a:p>
        </p:txBody>
      </p:sp>
      <p:sp>
        <p:nvSpPr>
          <p:cNvPr id="8" name="Line 9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en-US" sz="2200"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1400"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1400"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1400"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2000"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2000">
                <a:latin typeface="Tw Cen MT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US" sz="2000">
                <a:latin typeface="Tw Cen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1000" strike="noStrike">
                <a:solidFill>
                  <a:srgbClr val="0d0d0d"/>
                </a:solidFill>
                <a:latin typeface="Tw Cen MT Condensed"/>
              </a:rPr>
              <a:t>17-12-2015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C4C7FB5-3CC6-4B74-B405-6C964AA41178}" type="slidenum">
              <a:rPr lang="pt-PT" sz="1000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Tw Cen MT"/>
              </a:rPr>
              <a:t>Click to edit the title text format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en-US" sz="2200"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1400"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1400"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1400"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2000"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2000">
                <a:latin typeface="Tw Cen MT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US" sz="2000">
                <a:latin typeface="Tw Cen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lang="en-US" sz="5000" strike="noStrike" cap="all">
                <a:solidFill>
                  <a:srgbClr val="0d0d0d"/>
                </a:solidFill>
                <a:latin typeface="Tw Cen MT Condensed"/>
              </a:rPr>
              <a:t>Clique para editar o estilo</a:t>
            </a:r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>
              <a:buSzPct val="45000"/>
              <a:buFont typeface="Wingdings" charset="2"/>
              <a:buChar char=""/>
            </a:pPr>
            <a:r>
              <a:rPr lang="en-US" sz="2200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200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2200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2200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2200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2200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Tw Cen MT"/>
              <a:buChar char=" "/>
            </a:pPr>
            <a:r>
              <a:rPr lang="en-US" sz="2200" strike="noStrike">
                <a:solidFill>
                  <a:srgbClr val="000000"/>
                </a:solidFill>
                <a:latin typeface="Tw Cen MT"/>
              </a:rPr>
              <a:t>Seventh Outline LevelClique para editar os estilos</a:t>
            </a:r>
            <a:endParaRPr/>
          </a:p>
          <a:p>
            <a:pPr lvl="1">
              <a:lnSpc>
                <a:spcPct val="100000"/>
              </a:lnSpc>
              <a:buFont typeface="Wingdings 3" charset="2"/>
              <a:buChar char=""/>
            </a:pPr>
            <a:r>
              <a:rPr lang="en-US" strike="noStrike">
                <a:solidFill>
                  <a:srgbClr val="000000"/>
                </a:solidFill>
                <a:latin typeface="Tw Cen MT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"/>
            </a:pPr>
            <a:r>
              <a:rPr lang="en-US" sz="1400" strike="noStrike">
                <a:solidFill>
                  <a:srgbClr val="000000"/>
                </a:solidFill>
                <a:latin typeface="Tw Cen MT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"/>
            </a:pPr>
            <a:r>
              <a:rPr lang="en-US" sz="1400" strike="noStrike">
                <a:solidFill>
                  <a:srgbClr val="000000"/>
                </a:solidFill>
                <a:latin typeface="Tw Cen MT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Wingdings 3" charset="2"/>
              <a:buChar char=""/>
            </a:pPr>
            <a:r>
              <a:rPr lang="en-US" sz="1400" strike="noStrike">
                <a:solidFill>
                  <a:srgbClr val="000000"/>
                </a:solidFill>
                <a:latin typeface="Tw Cen MT"/>
              </a:rPr>
              <a:t>Quinto nível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PT" sz="1000" strike="noStrike">
                <a:solidFill>
                  <a:srgbClr val="0d0d0d"/>
                </a:solidFill>
                <a:latin typeface="Tw Cen MT Condensed"/>
              </a:rPr>
              <a:t>17-12-2015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CDD3C31-E04E-4102-9AA7-CD4810CC4CA7}" type="slidenum">
              <a:rPr lang="pt-PT" sz="1000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5000" strike="noStrike" cap="all">
                <a:solidFill>
                  <a:srgbClr val="0d0d0d"/>
                </a:solidFill>
                <a:latin typeface="Tw Cen MT Condensed"/>
              </a:rPr>
              <a:t>BooK Manager – final project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PT" strike="noStrike">
                <a:solidFill>
                  <a:srgbClr val="0d0d0d"/>
                </a:solidFill>
                <a:latin typeface="Tw Cen MT"/>
              </a:rPr>
              <a:t>Probabilistic Methods for Computer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pt-PT" strike="noStrike">
                <a:solidFill>
                  <a:srgbClr val="0d0d0d"/>
                </a:solidFill>
                <a:latin typeface="Tw Cen MT"/>
              </a:rPr>
              <a:t>2015-2016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PT" strike="noStrike">
                <a:solidFill>
                  <a:srgbClr val="0d0d0d"/>
                </a:solidFill>
                <a:latin typeface="Tw Cen MT"/>
              </a:rPr>
              <a:t>Ana Tavares 76629</a:t>
            </a:r>
            <a:endParaRPr/>
          </a:p>
          <a:p>
            <a:pPr algn="ctr">
              <a:lnSpc>
                <a:spcPct val="100000"/>
              </a:lnSpc>
            </a:pPr>
            <a:r>
              <a:rPr lang="pt-PT" strike="noStrike">
                <a:solidFill>
                  <a:srgbClr val="0d0d0d"/>
                </a:solidFill>
                <a:latin typeface="Tw Cen MT"/>
              </a:rPr>
              <a:t>Diogo Ferreira 76425</a:t>
            </a:r>
            <a:r>
              <a:rPr lang="pt-PT" strike="noStrike">
                <a:solidFill>
                  <a:srgbClr val="0d0d0d"/>
                </a:solidFill>
                <a:latin typeface="Tw Cen MT"/>
              </a:rPr>
              <a:t>
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972520" y="2432160"/>
            <a:ext cx="7180560" cy="399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2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Test</a:t>
            </a:r>
            <a:r>
              <a:rPr lang="en-US" sz="5000" strike="noStrike" cap="all">
                <a:solidFill>
                  <a:srgbClr val="0d0d0d"/>
                </a:solidFill>
                <a:latin typeface="Tw Cen MT Condensed"/>
              </a:rPr>
              <a:t> – </a:t>
            </a: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jaccard distance</a:t>
            </a:r>
            <a:endParaRPr/>
          </a:p>
        </p:txBody>
      </p:sp>
      <p:pic>
        <p:nvPicPr>
          <p:cNvPr id="169" name="Marcador de Posição de Conteúdo 3" descr=""/>
          <p:cNvPicPr/>
          <p:nvPr/>
        </p:nvPicPr>
        <p:blipFill>
          <a:blip r:embed="rId1"/>
          <a:srcRect l="0" t="0" r="0" b="1064"/>
          <a:stretch/>
        </p:blipFill>
        <p:spPr>
          <a:xfrm>
            <a:off x="3112200" y="3132360"/>
            <a:ext cx="7180560" cy="317520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2972520" y="2543400"/>
            <a:ext cx="7318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000" strike="noStrike">
                <a:solidFill>
                  <a:srgbClr val="000000"/>
                </a:solidFill>
                <a:latin typeface="Tw Cen MT"/>
              </a:rPr>
              <a:t>MoviesTest.m</a:t>
            </a:r>
            <a:endParaRPr/>
          </a:p>
        </p:txBody>
      </p:sp>
      <p:pic>
        <p:nvPicPr>
          <p:cNvPr id="171" name="Imagem 6" descr=""/>
          <p:cNvPicPr/>
          <p:nvPr/>
        </p:nvPicPr>
        <p:blipFill>
          <a:blip r:embed="rId2"/>
          <a:stretch/>
        </p:blipFill>
        <p:spPr>
          <a:xfrm>
            <a:off x="2972520" y="2432160"/>
            <a:ext cx="7320240" cy="39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022760" y="2692440"/>
            <a:ext cx="9720000" cy="1499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500" strike="noStrike" cap="all">
                <a:solidFill>
                  <a:srgbClr val="0d0d0d"/>
                </a:solidFill>
                <a:latin typeface="Tw Cen MT Condensed"/>
              </a:rPr>
              <a:t>minhash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098880" y="2394720"/>
            <a:ext cx="5569920" cy="362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2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tests</a:t>
            </a:r>
            <a:endParaRPr/>
          </a:p>
        </p:txBody>
      </p:sp>
      <p:pic>
        <p:nvPicPr>
          <p:cNvPr id="175" name="Marcador de Posição de Conteúdo 3" descr=""/>
          <p:cNvPicPr/>
          <p:nvPr/>
        </p:nvPicPr>
        <p:blipFill>
          <a:blip r:embed="rId1"/>
          <a:stretch/>
        </p:blipFill>
        <p:spPr>
          <a:xfrm>
            <a:off x="3301200" y="3035160"/>
            <a:ext cx="5470560" cy="290052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4718160" y="2468160"/>
            <a:ext cx="2363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000" strike="noStrike">
                <a:solidFill>
                  <a:srgbClr val="000000"/>
                </a:solidFill>
                <a:latin typeface="Tw Cen MT"/>
              </a:rPr>
              <a:t>TestMinHash.m</a:t>
            </a:r>
            <a:endParaRPr/>
          </a:p>
        </p:txBody>
      </p:sp>
      <p:pic>
        <p:nvPicPr>
          <p:cNvPr id="177" name="Imagem 4" descr=""/>
          <p:cNvPicPr/>
          <p:nvPr/>
        </p:nvPicPr>
        <p:blipFill>
          <a:blip r:embed="rId2"/>
          <a:stretch/>
        </p:blipFill>
        <p:spPr>
          <a:xfrm>
            <a:off x="3098880" y="2394720"/>
            <a:ext cx="5672880" cy="362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706840" y="1937880"/>
            <a:ext cx="6758640" cy="448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2"/>
          <p:cNvSpPr txBox="1"/>
          <p:nvPr/>
        </p:nvSpPr>
        <p:spPr>
          <a:xfrm>
            <a:off x="1024200" y="63828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000" strike="noStrike" cap="all">
                <a:solidFill>
                  <a:srgbClr val="0d0d0d"/>
                </a:solidFill>
                <a:latin typeface="Tw Cen MT Condensed"/>
              </a:rPr>
              <a:t>Tests</a:t>
            </a:r>
            <a:endParaRPr/>
          </a:p>
        </p:txBody>
      </p:sp>
      <p:pic>
        <p:nvPicPr>
          <p:cNvPr id="180" name="Marcador de Posição de Conteúdo 3" descr=""/>
          <p:cNvPicPr/>
          <p:nvPr/>
        </p:nvPicPr>
        <p:blipFill>
          <a:blip r:embed="rId1"/>
          <a:stretch/>
        </p:blipFill>
        <p:spPr>
          <a:xfrm>
            <a:off x="2706840" y="2396880"/>
            <a:ext cx="6758640" cy="40222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4801680" y="1937880"/>
            <a:ext cx="2569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000" strike="noStrike">
                <a:solidFill>
                  <a:srgbClr val="000000"/>
                </a:solidFill>
                <a:latin typeface="Tw Cen MT"/>
              </a:rPr>
              <a:t>FindKMinhash.m</a:t>
            </a:r>
            <a:endParaRPr/>
          </a:p>
        </p:txBody>
      </p:sp>
      <p:pic>
        <p:nvPicPr>
          <p:cNvPr id="182" name="Imagem 5" descr=""/>
          <p:cNvPicPr/>
          <p:nvPr/>
        </p:nvPicPr>
        <p:blipFill>
          <a:blip r:embed="rId2"/>
          <a:stretch/>
        </p:blipFill>
        <p:spPr>
          <a:xfrm>
            <a:off x="2706840" y="1937880"/>
            <a:ext cx="6758640" cy="440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22760" y="2692440"/>
            <a:ext cx="9720000" cy="1499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500" strike="noStrike" cap="all">
                <a:solidFill>
                  <a:srgbClr val="0d0d0d"/>
                </a:solidFill>
                <a:latin typeface="Tw Cen MT Condensed"/>
              </a:rPr>
              <a:t>Application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dATASET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1024200" y="1952640"/>
            <a:ext cx="9719640" cy="435636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algn="ctr">
              <a:lnSpc>
                <a:spcPct val="150000"/>
              </a:lnSpc>
            </a:pPr>
            <a:r>
              <a:rPr lang="en-US" sz="3200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Tw Cen MT"/>
              </a:rPr>
              <a:t>Book </a:t>
            </a:r>
            <a:r>
              <a:rPr lang="en-US" sz="3600" strike="noStrike">
                <a:solidFill>
                  <a:srgbClr val="000000"/>
                </a:solidFill>
                <a:latin typeface="Tw Cen MT"/>
              </a:rPr>
              <a:t>Crossing</a:t>
            </a:r>
            <a:r>
              <a:rPr lang="en-US" sz="3200" strike="noStrike">
                <a:solidFill>
                  <a:srgbClr val="000000"/>
                </a:solidFill>
                <a:latin typeface="Tw Cen MT"/>
              </a:rPr>
              <a:t> Freiburg University</a:t>
            </a:r>
            <a:endParaRPr/>
          </a:p>
          <a:p>
            <a:pPr algn="ctr"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800" strike="noStrike">
                <a:solidFill>
                  <a:srgbClr val="000000"/>
                </a:solidFill>
                <a:latin typeface="Tw Cen MT"/>
              </a:rPr>
              <a:t>BX-Users</a:t>
            </a: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800" strike="noStrike">
                <a:solidFill>
                  <a:srgbClr val="000000"/>
                </a:solidFill>
                <a:latin typeface="Tw Cen MT"/>
              </a:rPr>
              <a:t>BX-Books</a:t>
            </a: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800" strike="noStrike">
                <a:solidFill>
                  <a:srgbClr val="000000"/>
                </a:solidFill>
                <a:latin typeface="Tw Cen MT"/>
              </a:rPr>
              <a:t>BX-Books-Ratings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Read and process data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800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w Cen MT"/>
              </a:rPr>
              <a:t>ReadData.m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800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w Cen MT"/>
              </a:rPr>
              <a:t>usersBooks.m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Bloom filter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  <a:buFont typeface="Courier New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800" strike="noStrike">
                <a:solidFill>
                  <a:srgbClr val="000000"/>
                </a:solidFill>
                <a:latin typeface="Tw Cen MT"/>
              </a:rPr>
              <a:t>Evaluate the existence or the nonexistence of a book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minhash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  <a:buFont typeface="Courier New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Tw Cen MT"/>
              </a:rPr>
              <a:t>Search Users (just 1k) with equal or similar ratings (Threshold = 0,5)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Graphic user interface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1024200" y="208476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Tw Cen MT"/>
              </a:rPr>
              <a:t>Search Bar</a:t>
            </a: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Tw Cen MT"/>
              </a:rPr>
              <a:t>Book Names List</a:t>
            </a: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Tw Cen MT"/>
              </a:rPr>
              <a:t>User ID List</a:t>
            </a: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Tw Cen MT"/>
              </a:rPr>
              <a:t>Similar Users Window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22760" y="2692440"/>
            <a:ext cx="9720000" cy="1499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500" strike="noStrike" cap="all">
                <a:solidFill>
                  <a:srgbClr val="0d0d0d"/>
                </a:solidFill>
                <a:latin typeface="Tw Cen MT"/>
              </a:rPr>
              <a:t>Bloom filter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22760" y="2692440"/>
            <a:ext cx="9720000" cy="1499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500" strike="noStrike" cap="all">
                <a:solidFill>
                  <a:srgbClr val="0d0d0d"/>
                </a:solidFill>
                <a:latin typeface="Tw Cen MT Condensed"/>
              </a:rPr>
              <a:t>LET’S TRY?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Bloomfilter.m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 sz="2800" strike="noStrike">
                <a:solidFill>
                  <a:srgbClr val="000000"/>
                </a:solidFill>
                <a:latin typeface="Tw Cen MT"/>
              </a:rPr>
              <a:t>Process of Creation and Insertion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Tw Cen MT"/>
              </a:rPr>
              <a:t>Initialize</a:t>
            </a: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400" strike="noStrike">
                <a:solidFill>
                  <a:srgbClr val="000000"/>
                </a:solidFill>
                <a:latin typeface="Tw Cen MT"/>
              </a:rPr>
              <a:t>Insert (calls Insert.m)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Ismember.m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1411560" y="27198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algn="ctr">
              <a:lnSpc>
                <a:spcPct val="150000"/>
              </a:lnSpc>
            </a:pPr>
            <a:endParaRPr/>
          </a:p>
          <a:p>
            <a:pPr algn="ctr">
              <a:lnSpc>
                <a:spcPct val="150000"/>
              </a:lnSpc>
              <a:buFont typeface="Tw Cen MT"/>
              <a:buChar char=" "/>
            </a:pPr>
            <a:r>
              <a:rPr lang="en-US" sz="2400" strike="noStrike">
                <a:solidFill>
                  <a:srgbClr val="000000"/>
                </a:solidFill>
                <a:latin typeface="Tw Cen MT"/>
              </a:rPr>
              <a:t>Assesses whether an element belongs to a set through the values returned by Hash Function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HASH</a:t>
            </a:r>
            <a:r>
              <a:rPr lang="en-US" sz="5000" strike="noStrike" cap="all">
                <a:solidFill>
                  <a:srgbClr val="0d0d0d"/>
                </a:solidFill>
                <a:latin typeface="Tw Cen MT Condensed"/>
              </a:rPr>
              <a:t> </a:t>
            </a: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FUNCTIONs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409800" y="2309400"/>
            <a:ext cx="5078160" cy="41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5720" rIns="45720"/>
          <a:p>
            <a:pPr algn="ctr">
              <a:lnSpc>
                <a:spcPct val="100000"/>
              </a:lnSpc>
              <a:buFont typeface="Tw Cen MT"/>
              <a:buChar char=" "/>
            </a:pPr>
            <a:r>
              <a:rPr b="1" lang="en-US" sz="2200" strike="noStrike">
                <a:solidFill>
                  <a:srgbClr val="000000"/>
                </a:solidFill>
                <a:latin typeface="Tw Cen MT"/>
              </a:rPr>
              <a:t>P2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706320" y="2309400"/>
            <a:ext cx="5059080" cy="437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  <a:buFont typeface="Tw Cen MT"/>
              <a:buChar char=" "/>
            </a:pPr>
            <a:r>
              <a:rPr b="1" lang="pt-PT" sz="2200" strike="noStrike">
                <a:solidFill>
                  <a:srgbClr val="000000"/>
                </a:solidFill>
                <a:latin typeface="Tw Cen MT"/>
              </a:rPr>
              <a:t>Dbj2</a:t>
            </a:r>
            <a:endParaRPr/>
          </a:p>
        </p:txBody>
      </p:sp>
      <p:pic>
        <p:nvPicPr>
          <p:cNvPr id="134" name="Imagem 4" descr=""/>
          <p:cNvPicPr/>
          <p:nvPr/>
        </p:nvPicPr>
        <p:blipFill>
          <a:blip r:embed="rId1"/>
          <a:stretch/>
        </p:blipFill>
        <p:spPr>
          <a:xfrm>
            <a:off x="706320" y="2743200"/>
            <a:ext cx="5059080" cy="3943800"/>
          </a:xfrm>
          <a:prstGeom prst="rect">
            <a:avLst/>
          </a:prstGeom>
          <a:ln>
            <a:noFill/>
          </a:ln>
        </p:spPr>
      </p:pic>
      <p:pic>
        <p:nvPicPr>
          <p:cNvPr id="135" name="Imagem 5" descr=""/>
          <p:cNvPicPr/>
          <p:nvPr/>
        </p:nvPicPr>
        <p:blipFill>
          <a:blip r:embed="rId2"/>
          <a:stretch/>
        </p:blipFill>
        <p:spPr>
          <a:xfrm>
            <a:off x="6409800" y="2857680"/>
            <a:ext cx="5078160" cy="3829680"/>
          </a:xfrm>
          <a:prstGeom prst="rect">
            <a:avLst/>
          </a:prstGeom>
          <a:ln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706320" y="2309400"/>
            <a:ext cx="5059080" cy="4377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Imagem 7" descr=""/>
          <p:cNvPicPr/>
          <p:nvPr/>
        </p:nvPicPr>
        <p:blipFill>
          <a:blip r:embed="rId3"/>
          <a:stretch/>
        </p:blipFill>
        <p:spPr>
          <a:xfrm>
            <a:off x="6409800" y="2309400"/>
            <a:ext cx="5078160" cy="44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DBJ2</a:t>
            </a:r>
            <a:endParaRPr/>
          </a:p>
        </p:txBody>
      </p:sp>
      <p:pic>
        <p:nvPicPr>
          <p:cNvPr id="139" name="Marcador de Posição de Conteúdo 3" descr=""/>
          <p:cNvPicPr/>
          <p:nvPr/>
        </p:nvPicPr>
        <p:blipFill>
          <a:blip r:embed="rId1"/>
          <a:stretch/>
        </p:blipFill>
        <p:spPr>
          <a:xfrm>
            <a:off x="609120" y="2248560"/>
            <a:ext cx="5078160" cy="402228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5884200" y="2543040"/>
            <a:ext cx="6307560" cy="31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pt-PT" sz="2000" strike="noStrike">
                <a:solidFill>
                  <a:srgbClr val="000000"/>
                </a:solidFill>
                <a:latin typeface="Tw Cen MT"/>
              </a:rPr>
              <a:t>Created by Dan Bernstein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Courier New"/>
              <a:buChar char="o"/>
            </a:pPr>
            <a:r>
              <a:rPr lang="pt-PT" sz="2000" strike="noStrike">
                <a:solidFill>
                  <a:srgbClr val="000000"/>
                </a:solidFill>
                <a:latin typeface="Tw Cen MT"/>
              </a:rPr>
              <a:t>Mystery behind the constants (33 and 5318)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pt-PT" sz="2000" strike="noStrike">
                <a:solidFill>
                  <a:srgbClr val="000000"/>
                </a:solidFill>
                <a:latin typeface="Tw Cen MT"/>
              </a:rPr>
              <a:t>Similarities with Linear Congruential Generator(LCG)</a:t>
            </a:r>
            <a:endParaRPr/>
          </a:p>
        </p:txBody>
      </p:sp>
      <p:pic>
        <p:nvPicPr>
          <p:cNvPr id="141" name="Imagem 2" descr=""/>
          <p:cNvPicPr/>
          <p:nvPr/>
        </p:nvPicPr>
        <p:blipFill>
          <a:blip r:embed="rId2"/>
          <a:stretch/>
        </p:blipFill>
        <p:spPr>
          <a:xfrm>
            <a:off x="609120" y="2180880"/>
            <a:ext cx="5078160" cy="415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949720" y="2310480"/>
            <a:ext cx="5782320" cy="376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1126080" y="2455920"/>
            <a:ext cx="4020840" cy="362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Shape 3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tests</a:t>
            </a:r>
            <a:endParaRPr/>
          </a:p>
        </p:txBody>
      </p:sp>
      <p:pic>
        <p:nvPicPr>
          <p:cNvPr id="145" name="Marcador de Posição de Conteúdo 3" descr=""/>
          <p:cNvPicPr/>
          <p:nvPr/>
        </p:nvPicPr>
        <p:blipFill>
          <a:blip r:embed="rId1"/>
          <a:srcRect l="2198" t="0" r="31266" b="0"/>
          <a:stretch/>
        </p:blipFill>
        <p:spPr>
          <a:xfrm>
            <a:off x="1683720" y="2885760"/>
            <a:ext cx="3285360" cy="291672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1171800" y="2310480"/>
            <a:ext cx="397512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000" strike="noStrike">
                <a:solidFill>
                  <a:srgbClr val="000000"/>
                </a:solidFill>
                <a:latin typeface="Tw Cen MT"/>
              </a:rPr>
              <a:t>BasicTest.m</a:t>
            </a:r>
            <a:endParaRPr/>
          </a:p>
        </p:txBody>
      </p:sp>
      <p:pic>
        <p:nvPicPr>
          <p:cNvPr id="147" name="Marcador de Posição de Conteúdo 3" descr=""/>
          <p:cNvPicPr/>
          <p:nvPr/>
        </p:nvPicPr>
        <p:blipFill>
          <a:blip r:embed="rId2"/>
          <a:srcRect l="0" t="0" r="0" b="10358"/>
          <a:stretch/>
        </p:blipFill>
        <p:spPr>
          <a:xfrm>
            <a:off x="7275240" y="2827440"/>
            <a:ext cx="4092120" cy="110880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5884200" y="2368800"/>
            <a:ext cx="5794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000" strike="noStrike">
                <a:solidFill>
                  <a:srgbClr val="000000"/>
                </a:solidFill>
                <a:latin typeface="Tw Cen MT"/>
              </a:rPr>
              <a:t>TestWithOptimalN.m</a:t>
            </a:r>
            <a:endParaRPr/>
          </a:p>
        </p:txBody>
      </p:sp>
      <p:sp>
        <p:nvSpPr>
          <p:cNvPr id="149" name="CustomShape 6"/>
          <p:cNvSpPr/>
          <p:nvPr/>
        </p:nvSpPr>
        <p:spPr>
          <a:xfrm>
            <a:off x="6755040" y="4913640"/>
            <a:ext cx="13896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6755040" y="4913640"/>
            <a:ext cx="1389600" cy="8211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PT" strike="noStrike">
                <a:solidFill>
                  <a:srgbClr val="000000"/>
                </a:solidFill>
                <a:latin typeface="Tw Cen MT"/>
              </a:rPr>
              <a:t> </a:t>
            </a:r>
            <a:endParaRPr/>
          </a:p>
        </p:txBody>
      </p:sp>
      <p:sp>
        <p:nvSpPr>
          <p:cNvPr id="151" name="CustomShape 8"/>
          <p:cNvSpPr/>
          <p:nvPr/>
        </p:nvSpPr>
        <p:spPr>
          <a:xfrm>
            <a:off x="8307000" y="4862880"/>
            <a:ext cx="3641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PT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lang="pt-PT" strike="noStrike">
                <a:solidFill>
                  <a:srgbClr val="000000"/>
                </a:solidFill>
                <a:latin typeface="Tw Cen MT"/>
              </a:rPr>
              <a:t>n = Bloom Filter Length</a:t>
            </a:r>
            <a:endParaRPr/>
          </a:p>
          <a:p>
            <a:pPr>
              <a:lnSpc>
                <a:spcPct val="100000"/>
              </a:lnSpc>
            </a:pPr>
            <a:r>
              <a:rPr lang="pt-PT" strike="noStrike">
                <a:solidFill>
                  <a:srgbClr val="000000"/>
                </a:solidFill>
                <a:latin typeface="Tw Cen MT"/>
              </a:rPr>
              <a:t>;</a:t>
            </a:r>
            <a:r>
              <a:rPr lang="pt-PT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lang="pt-PT" strike="noStrike">
                <a:solidFill>
                  <a:srgbClr val="000000"/>
                </a:solidFill>
                <a:latin typeface="Tw Cen MT"/>
              </a:rPr>
              <a:t>L = Set Length</a:t>
            </a:r>
            <a:endParaRPr/>
          </a:p>
          <a:p>
            <a:pPr>
              <a:lnSpc>
                <a:spcPct val="100000"/>
              </a:lnSpc>
            </a:pPr>
            <a:r>
              <a:rPr lang="pt-PT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lang="pt-PT" strike="noStrike">
                <a:solidFill>
                  <a:srgbClr val="000000"/>
                </a:solidFill>
                <a:latin typeface="Tw Cen MT"/>
              </a:rPr>
              <a:t>p = False Positive Probability</a:t>
            </a:r>
            <a:endParaRPr/>
          </a:p>
        </p:txBody>
      </p:sp>
      <p:pic>
        <p:nvPicPr>
          <p:cNvPr id="152" name="Imagem 2" descr=""/>
          <p:cNvPicPr/>
          <p:nvPr/>
        </p:nvPicPr>
        <p:blipFill>
          <a:blip r:embed="rId4"/>
          <a:stretch/>
        </p:blipFill>
        <p:spPr>
          <a:xfrm>
            <a:off x="1192680" y="2311920"/>
            <a:ext cx="3966120" cy="3766320"/>
          </a:xfrm>
          <a:prstGeom prst="rect">
            <a:avLst/>
          </a:prstGeom>
          <a:ln>
            <a:noFill/>
          </a:ln>
        </p:spPr>
      </p:pic>
      <p:pic>
        <p:nvPicPr>
          <p:cNvPr id="153" name="Imagem 4" descr=""/>
          <p:cNvPicPr/>
          <p:nvPr/>
        </p:nvPicPr>
        <p:blipFill>
          <a:blip r:embed="rId5"/>
          <a:stretch/>
        </p:blipFill>
        <p:spPr>
          <a:xfrm>
            <a:off x="5949720" y="2310480"/>
            <a:ext cx="5766840" cy="376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633360" y="2067480"/>
            <a:ext cx="4775760" cy="414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694080" y="2084760"/>
            <a:ext cx="4847400" cy="412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TextShape 3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lang="en-US" sz="6600" strike="noStrike" cap="all">
                <a:solidFill>
                  <a:srgbClr val="0d0d0d"/>
                </a:solidFill>
                <a:latin typeface="Tw Cen MT Condensed"/>
              </a:rPr>
              <a:t>tests</a:t>
            </a:r>
            <a:endParaRPr/>
          </a:p>
        </p:txBody>
      </p:sp>
      <p:pic>
        <p:nvPicPr>
          <p:cNvPr id="157" name="Imagem 5" descr=""/>
          <p:cNvPicPr/>
          <p:nvPr/>
        </p:nvPicPr>
        <p:blipFill>
          <a:blip r:embed="rId1"/>
          <a:stretch/>
        </p:blipFill>
        <p:spPr>
          <a:xfrm>
            <a:off x="6788520" y="2833200"/>
            <a:ext cx="4620240" cy="337572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6788520" y="2199960"/>
            <a:ext cx="462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000" strike="noStrike">
                <a:solidFill>
                  <a:srgbClr val="000000"/>
                </a:solidFill>
                <a:latin typeface="Tw Cen MT"/>
              </a:rPr>
              <a:t>RandomStringTest.m</a:t>
            </a:r>
            <a:endParaRPr/>
          </a:p>
        </p:txBody>
      </p:sp>
      <p:pic>
        <p:nvPicPr>
          <p:cNvPr id="159" name="Imagem 10" descr=""/>
          <p:cNvPicPr/>
          <p:nvPr/>
        </p:nvPicPr>
        <p:blipFill>
          <a:blip r:embed="rId2"/>
          <a:stretch/>
        </p:blipFill>
        <p:spPr>
          <a:xfrm>
            <a:off x="694080" y="3140280"/>
            <a:ext cx="4847400" cy="1138320"/>
          </a:xfrm>
          <a:prstGeom prst="rect">
            <a:avLst/>
          </a:prstGeom>
          <a:ln>
            <a:noFill/>
          </a:ln>
        </p:spPr>
      </p:pic>
      <p:sp>
        <p:nvSpPr>
          <p:cNvPr id="160" name="CustomShape 5"/>
          <p:cNvSpPr/>
          <p:nvPr/>
        </p:nvSpPr>
        <p:spPr>
          <a:xfrm>
            <a:off x="694080" y="2199960"/>
            <a:ext cx="4847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2000" strike="noStrike">
                <a:solidFill>
                  <a:srgbClr val="000000"/>
                </a:solidFill>
                <a:latin typeface="Tw Cen MT"/>
              </a:rPr>
              <a:t>TestWithOptimalK.m</a:t>
            </a:r>
            <a:endParaRPr/>
          </a:p>
        </p:txBody>
      </p:sp>
      <p:sp>
        <p:nvSpPr>
          <p:cNvPr id="161" name="CustomShape 6"/>
          <p:cNvSpPr/>
          <p:nvPr/>
        </p:nvSpPr>
        <p:spPr>
          <a:xfrm>
            <a:off x="988200" y="5270040"/>
            <a:ext cx="1169280" cy="4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7"/>
          <p:cNvSpPr/>
          <p:nvPr/>
        </p:nvSpPr>
        <p:spPr>
          <a:xfrm>
            <a:off x="988200" y="5270040"/>
            <a:ext cx="1169280" cy="472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PT" strike="noStrike">
                <a:solidFill>
                  <a:srgbClr val="000000"/>
                </a:solidFill>
                <a:latin typeface="Tw Cen MT"/>
              </a:rPr>
              <a:t> </a:t>
            </a:r>
            <a:endParaRPr/>
          </a:p>
        </p:txBody>
      </p:sp>
      <p:sp>
        <p:nvSpPr>
          <p:cNvPr id="163" name="CustomShape 8"/>
          <p:cNvSpPr/>
          <p:nvPr/>
        </p:nvSpPr>
        <p:spPr>
          <a:xfrm>
            <a:off x="2196720" y="5044680"/>
            <a:ext cx="31597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PT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lang="pt-PT" strike="noStrike">
                <a:solidFill>
                  <a:srgbClr val="000000"/>
                </a:solidFill>
                <a:latin typeface="Tw Cen MT"/>
              </a:rPr>
              <a:t>n = Bloom Filter  Length</a:t>
            </a:r>
            <a:endParaRPr/>
          </a:p>
          <a:p>
            <a:pPr>
              <a:lnSpc>
                <a:spcPct val="100000"/>
              </a:lnSpc>
            </a:pPr>
            <a:r>
              <a:rPr lang="pt-PT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pt-PT" strike="noStrike">
                <a:solidFill>
                  <a:srgbClr val="000000"/>
                </a:solidFill>
                <a:latin typeface="Tw Cen MT"/>
              </a:rPr>
              <a:t>;</a:t>
            </a:r>
            <a:r>
              <a:rPr lang="pt-PT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lang="pt-PT" strike="noStrike">
                <a:solidFill>
                  <a:srgbClr val="000000"/>
                </a:solidFill>
                <a:latin typeface="Tw Cen MT"/>
              </a:rPr>
              <a:t>L = Set Length</a:t>
            </a:r>
            <a:endParaRPr/>
          </a:p>
          <a:p>
            <a:pPr>
              <a:lnSpc>
                <a:spcPct val="100000"/>
              </a:lnSpc>
            </a:pPr>
            <a:r>
              <a:rPr lang="pt-PT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lang="pt-PT" strike="noStrike">
                <a:solidFill>
                  <a:srgbClr val="000000"/>
                </a:solidFill>
                <a:latin typeface="Tw Cen MT"/>
              </a:rPr>
              <a:t>k = Hash Functions Number</a:t>
            </a:r>
            <a:endParaRPr/>
          </a:p>
        </p:txBody>
      </p:sp>
      <p:pic>
        <p:nvPicPr>
          <p:cNvPr id="164" name="Imagem 8" descr=""/>
          <p:cNvPicPr/>
          <p:nvPr/>
        </p:nvPicPr>
        <p:blipFill>
          <a:blip r:embed="rId4"/>
          <a:stretch/>
        </p:blipFill>
        <p:spPr>
          <a:xfrm>
            <a:off x="694080" y="2084760"/>
            <a:ext cx="4847400" cy="4124160"/>
          </a:xfrm>
          <a:prstGeom prst="rect">
            <a:avLst/>
          </a:prstGeom>
          <a:ln>
            <a:noFill/>
          </a:ln>
        </p:spPr>
      </p:pic>
      <p:pic>
        <p:nvPicPr>
          <p:cNvPr id="165" name="Imagem 9" descr=""/>
          <p:cNvPicPr/>
          <p:nvPr/>
        </p:nvPicPr>
        <p:blipFill>
          <a:blip r:embed="rId5"/>
          <a:stretch/>
        </p:blipFill>
        <p:spPr>
          <a:xfrm>
            <a:off x="6556680" y="2084760"/>
            <a:ext cx="4852080" cy="412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48040" y="2692440"/>
            <a:ext cx="11943720" cy="1499760"/>
          </a:xfrm>
          <a:prstGeom prst="rect">
            <a:avLst/>
          </a:prstGeom>
          <a:pattFill prst="openDmnd">
            <a:fgClr>
              <a:srgbClr val="1cade4"/>
            </a:fgClr>
            <a:bgClr>
              <a:srgbClr val="ffffff"/>
            </a:bgClr>
          </a:patt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1500" strike="noStrike" cap="all">
                <a:solidFill>
                  <a:srgbClr val="0d0d0d"/>
                </a:solidFill>
                <a:latin typeface="Tw Cen MT Condensed"/>
              </a:rPr>
              <a:t>Jaccard similarities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Application>LibreOffice/4.4.7.2$Linux_X86_64 LibreOffice_project/40$Build-2</Application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2015-12-16T23:04:37Z</dcterms:created>
  <dc:creator>Diogo Ferreira</dc:creator>
  <dc:language>pt-PT</dc:language>
  <cp:lastModifiedBy>Diogo Ferreira</cp:lastModifiedBy>
  <dcterms:modified xsi:type="dcterms:W3CDTF">2015-12-17T01:08:58Z</dcterms:modified>
  <cp:revision>13</cp:revision>
  <dc:title>BooK Manager – Projeto final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