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6" r:id="rId3"/>
    <p:sldId id="301" r:id="rId4"/>
    <p:sldId id="307" r:id="rId5"/>
    <p:sldId id="308" r:id="rId6"/>
    <p:sldId id="273" r:id="rId7"/>
    <p:sldId id="304" r:id="rId8"/>
    <p:sldId id="282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5FBAF-9861-47CF-A4FB-2ECE2EAD186A}" v="2" dt="2025-03-23T05:51:20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3810" autoAdjust="0"/>
  </p:normalViewPr>
  <p:slideViewPr>
    <p:cSldViewPr snapToGrid="0" showGuides="1">
      <p:cViewPr varScale="1">
        <p:scale>
          <a:sx n="72" d="100"/>
          <a:sy n="72" d="100"/>
        </p:scale>
        <p:origin x="91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887447"/>
            <a:ext cx="4986338" cy="16038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Smart Feedback and Query Management for Efficient Public Service Administration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5A5FD-D726-8521-90CA-A59E8B8410E0}"/>
              </a:ext>
            </a:extLst>
          </p:cNvPr>
          <p:cNvSpPr txBox="1"/>
          <p:nvPr/>
        </p:nvSpPr>
        <p:spPr>
          <a:xfrm>
            <a:off x="10606565" y="4181168"/>
            <a:ext cx="1285398" cy="3578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EA62E2-8512-FA1D-2CF9-8C687A539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916" y="3108230"/>
            <a:ext cx="47140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Public service departments struggle with efficiently managing user feedback and queries due to manual processing, misclassification, and spam. This leads to delays and ineffective responses. An AI-driven solution is needed to automate feedback analysis, classify queries, filter spam, and prioritize issues, ensuring faster and more efficient public service management.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FC3AAB09-AC11-22B9-FCEF-CC832B586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/>
        </p:blipFill>
        <p:spPr>
          <a:xfrm>
            <a:off x="20" y="10"/>
            <a:ext cx="12191980" cy="685798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FE1CC9-4B3B-AFEC-61AD-7E4CC5FF087D}"/>
              </a:ext>
            </a:extLst>
          </p:cNvPr>
          <p:cNvSpPr txBox="1"/>
          <p:nvPr/>
        </p:nvSpPr>
        <p:spPr>
          <a:xfrm>
            <a:off x="1727201" y="2337595"/>
            <a:ext cx="8737600" cy="218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500" b="1" kern="1200" dirty="0"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68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Team Members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KAPIL SINGHAL (23MIP10111)</a:t>
            </a:r>
          </a:p>
          <a:p>
            <a:r>
              <a:rPr lang="en-US" dirty="0"/>
              <a:t>MUDIT AGRAWAL (22BCE11128)</a:t>
            </a:r>
          </a:p>
          <a:p>
            <a:r>
              <a:rPr lang="en-US" dirty="0"/>
              <a:t>UTKARSH (24BSA10039)</a:t>
            </a:r>
          </a:p>
          <a:p>
            <a:r>
              <a:rPr lang="en-US" dirty="0"/>
              <a:t>VAISHNAVI (23MIP10125)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b="1" dirty="0"/>
              <a:t>Room no. :- 018</a:t>
            </a:r>
          </a:p>
          <a:p>
            <a:pPr marL="0" indent="0">
              <a:buNone/>
            </a:pPr>
            <a:r>
              <a:rPr lang="en-US" sz="4000" b="1" dirty="0"/>
              <a:t>Team no. :- 26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80F5-F76E-0136-B4DA-CBCB7FB1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AI-Powered Public Service Feedback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C6C7-0756-199E-8281-797971523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Current Challenges in Public Service Feedback Management: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High volume of unstructured feedback.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Manual processing is inefficient.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Difficulty in prioritizing urgent queries.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Lack of automated spam detection.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It Matters?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Delayed responses impact citizen satisfaction.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/>
                </a:solidFill>
              </a:rPr>
              <a:t>Government services struggle with resource allocation.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55737-70E3-D335-9EE9-F64703B8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Placeholder 8" descr="A stack of papers on a table&#10;&#10;AI-generated content may be incorrect.">
            <a:extLst>
              <a:ext uri="{FF2B5EF4-FFF2-40B4-BE49-F238E27FC236}">
                <a16:creationId xmlns:a16="http://schemas.microsoft.com/office/drawing/2014/main" id="{40ADC997-03AB-4BB2-3129-28377ADA41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191" b="3191"/>
          <a:stretch>
            <a:fillRect/>
          </a:stretch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725B2E9-FCBB-AE5D-FB27-48879289E16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294914" y="1822461"/>
            <a:ext cx="34150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How Our System Works: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Spam Detection &amp; Filtering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Removes irrelevant or fraudulent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Service Classification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Categorizes queries into domains like electricity, water, gas,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Predicts user satisfaction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Priority Assignment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Ensures urgent queries are addressed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Impact: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Faster query resolution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improved citizen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AI-driven automation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reduces manual workload.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CC51-0CC1-71A5-D82B-06FAB683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37EF-D834-271C-879D-5C8723081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Sentiment Analysis :-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 is may </a:t>
            </a:r>
            <a:r>
              <a:rPr lang="en-US" altLang="en-US" b="1" dirty="0">
                <a:latin typeface="Arial" panose="020B0604020202020204" pitchFamily="34" charset="0"/>
              </a:rPr>
              <a:t>be used by content creators to analyze their comment section like whether the content is liked by the user or audience or not. 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</a:rPr>
              <a:t>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921F0-3527-2AFC-5A3C-FE9D7468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6A62B5C-0E53-BBF5-0F6A-713D105D12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9444" b="39444"/>
          <a:stretch/>
        </p:blipFill>
        <p:spPr>
          <a:xfrm>
            <a:off x="371474" y="1212980"/>
            <a:ext cx="5757863" cy="2487989"/>
          </a:xfr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204C137-F18C-F8F8-03A3-0B5AACCB3D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7A2B6C-6DFF-F5CE-696E-9F435B3193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Service or Query Classification :-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latin typeface="Arial" panose="020B0604020202020204" pitchFamily="34" charset="0"/>
              </a:rPr>
              <a:t> In Educational Institutes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Utility Service Centers (Electricity, Water, Gas)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4AD64A-0C45-52DA-130D-FDBC6EA16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82" y="1166680"/>
            <a:ext cx="5600055" cy="2527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0AE7F5-FA61-8345-79DD-A73AB8809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37" y="3901197"/>
            <a:ext cx="5740505" cy="248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0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085B8EB-3736-8199-65B8-3017CEA45B31}"/>
              </a:ext>
            </a:extLst>
          </p:cNvPr>
          <p:cNvSpPr txBox="1"/>
          <p:nvPr/>
        </p:nvSpPr>
        <p:spPr>
          <a:xfrm>
            <a:off x="-111967" y="3105834"/>
            <a:ext cx="1002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“My Train has been delayed For more than  5 Hours”</a:t>
            </a:r>
            <a:endParaRPr lang="en-IN" sz="36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AA3836-AE90-3E3A-8659-E21F6E3B6AEC}"/>
              </a:ext>
            </a:extLst>
          </p:cNvPr>
          <p:cNvCxnSpPr>
            <a:cxnSpLocks/>
          </p:cNvCxnSpPr>
          <p:nvPr/>
        </p:nvCxnSpPr>
        <p:spPr>
          <a:xfrm flipV="1">
            <a:off x="1754154" y="2280074"/>
            <a:ext cx="0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A222AD8-FB50-ECF6-E3EC-B110E3413B88}"/>
              </a:ext>
            </a:extLst>
          </p:cNvPr>
          <p:cNvSpPr/>
          <p:nvPr/>
        </p:nvSpPr>
        <p:spPr>
          <a:xfrm>
            <a:off x="849084" y="1633743"/>
            <a:ext cx="181013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NEUTRAL</a:t>
            </a:r>
            <a:endParaRPr lang="en-IN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C04FA5-AE2E-1D2E-E9B1-703C35121A6E}"/>
              </a:ext>
            </a:extLst>
          </p:cNvPr>
          <p:cNvCxnSpPr>
            <a:cxnSpLocks/>
          </p:cNvCxnSpPr>
          <p:nvPr/>
        </p:nvCxnSpPr>
        <p:spPr>
          <a:xfrm flipV="1">
            <a:off x="5004319" y="2280074"/>
            <a:ext cx="0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B00917F-4AD5-7E68-91C3-416F74717FDD}"/>
              </a:ext>
            </a:extLst>
          </p:cNvPr>
          <p:cNvSpPr/>
          <p:nvPr/>
        </p:nvSpPr>
        <p:spPr>
          <a:xfrm>
            <a:off x="4099249" y="1633743"/>
            <a:ext cx="181013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EXTREMELY BAD</a:t>
            </a:r>
            <a:endParaRPr lang="en-IN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E54AFC-9324-CCD7-E810-7F9D4894D891}"/>
              </a:ext>
            </a:extLst>
          </p:cNvPr>
          <p:cNvCxnSpPr>
            <a:cxnSpLocks/>
          </p:cNvCxnSpPr>
          <p:nvPr/>
        </p:nvCxnSpPr>
        <p:spPr>
          <a:xfrm flipV="1">
            <a:off x="7719527" y="2324208"/>
            <a:ext cx="0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2E11D29-277B-393C-1FB7-570854A42D51}"/>
              </a:ext>
            </a:extLst>
          </p:cNvPr>
          <p:cNvSpPr/>
          <p:nvPr/>
        </p:nvSpPr>
        <p:spPr>
          <a:xfrm>
            <a:off x="6814458" y="1633743"/>
            <a:ext cx="181013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EXTREMELY BAD</a:t>
            </a:r>
            <a:endParaRPr lang="en-IN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73852C-AE4B-6244-D901-B934958A52B9}"/>
              </a:ext>
            </a:extLst>
          </p:cNvPr>
          <p:cNvSpPr/>
          <p:nvPr/>
        </p:nvSpPr>
        <p:spPr>
          <a:xfrm>
            <a:off x="2587689" y="4742470"/>
            <a:ext cx="181013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NEUTRAL</a:t>
            </a:r>
            <a:endParaRPr lang="en-IN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0117D7-A475-0485-8E76-116E16875BB0}"/>
              </a:ext>
            </a:extLst>
          </p:cNvPr>
          <p:cNvCxnSpPr>
            <a:cxnSpLocks/>
          </p:cNvCxnSpPr>
          <p:nvPr/>
        </p:nvCxnSpPr>
        <p:spPr>
          <a:xfrm>
            <a:off x="3483428" y="3619981"/>
            <a:ext cx="0" cy="11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6C1249F-C911-9500-C141-1A42A29713A9}"/>
              </a:ext>
            </a:extLst>
          </p:cNvPr>
          <p:cNvSpPr/>
          <p:nvPr/>
        </p:nvSpPr>
        <p:spPr>
          <a:xfrm>
            <a:off x="5800529" y="4699299"/>
            <a:ext cx="1810139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BAD</a:t>
            </a:r>
            <a:endParaRPr lang="en-IN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5ED202C-75FF-C914-C213-53D08ABA0D4E}"/>
              </a:ext>
            </a:extLst>
          </p:cNvPr>
          <p:cNvCxnSpPr>
            <a:cxnSpLocks/>
          </p:cNvCxnSpPr>
          <p:nvPr/>
        </p:nvCxnSpPr>
        <p:spPr>
          <a:xfrm>
            <a:off x="6696268" y="3576810"/>
            <a:ext cx="0" cy="112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62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US" sz="2300" dirty="0"/>
              <a:t>What all things will be used in the project</a:t>
            </a:r>
            <a:br>
              <a:rPr lang="en-US" sz="2300" dirty="0"/>
            </a:br>
            <a:endParaRPr lang="en-US" sz="2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1233488"/>
            <a:ext cx="5664993" cy="4943475"/>
          </a:xfrm>
        </p:spPr>
        <p:txBody>
          <a:bodyPr>
            <a:normAutofit/>
          </a:bodyPr>
          <a:lstStyle/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Natural Language Processing (NLP):</a:t>
            </a:r>
            <a:r>
              <a:rPr lang="en-US" altLang="en-US" sz="2200"/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Extracts and interprets textual data from user queries.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Spam Detection Model:</a:t>
            </a:r>
            <a:r>
              <a:rPr lang="en-US" altLang="en-US" sz="2200"/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Identifies and removes irrelevant or fake queries.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Domain Classifier Model:</a:t>
            </a:r>
            <a:r>
              <a:rPr lang="en-US" altLang="en-US" sz="2200"/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Categorizes queries into relevant public service domains (electricity, water, gas).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Sentiment Analysis Engine:</a:t>
            </a:r>
            <a:r>
              <a:rPr lang="en-US" altLang="en-US" sz="2200"/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Assesses user satisfaction and emotional tone.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Priority Assignment System:</a:t>
            </a:r>
            <a:r>
              <a:rPr lang="en-US" altLang="en-US" sz="2200"/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Ranks query urgency to ensure timely resolution.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Machine Learning (ML) Algorithms:</a:t>
            </a:r>
            <a:r>
              <a:rPr lang="en-US" altLang="en-US" sz="2200"/>
              <a:t>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Trains models for classification, sentiment analysis, and priority assignment.</a:t>
            </a:r>
          </a:p>
          <a:p>
            <a:pPr marL="0" indent="0">
              <a:buNone/>
            </a:pPr>
            <a:endParaRPr lang="en-US" sz="2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80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435" r="25434" b="-2"/>
          <a:stretch/>
        </p:blipFill>
        <p:spPr>
          <a:xfrm>
            <a:off x="6226967" y="1233488"/>
            <a:ext cx="5664993" cy="4943475"/>
          </a:xfrm>
          <a:noFill/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9F2D5F-3D55-B90F-6CDA-B0FC82D9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214603"/>
            <a:ext cx="4986338" cy="1166327"/>
          </a:xfrm>
        </p:spPr>
        <p:txBody>
          <a:bodyPr>
            <a:noAutofit/>
          </a:bodyPr>
          <a:lstStyle/>
          <a:p>
            <a:r>
              <a:rPr lang="en-US" sz="2800">
                <a:latin typeface="More Sugar"/>
                <a:ea typeface="More Sugar"/>
                <a:cs typeface="More Sugar"/>
                <a:sym typeface="More Sugar"/>
              </a:rPr>
              <a:t>What Will be done in a Step Wise Manner</a:t>
            </a:r>
            <a:br>
              <a:rPr lang="en-US" sz="2800">
                <a:latin typeface="More Sugar"/>
                <a:ea typeface="More Sugar"/>
                <a:cs typeface="More Sugar"/>
                <a:sym typeface="More Sugar"/>
              </a:rPr>
            </a:br>
            <a:endParaRPr lang="en-IN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2F45E26-1BA9-BFC6-F2F9-C27BCC678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1483567"/>
            <a:ext cx="4986338" cy="5047861"/>
          </a:xfrm>
        </p:spPr>
        <p:txBody>
          <a:bodyPr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Start: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 Collect feedback from the public.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Spam Detection: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ore Sugar" panose="020B06040202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Check if the feedback is spam.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Yes (Spam?):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 Filter out spam feedback.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No (Spam?):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 Proceed to the next step.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Classify Query: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ore Sugar" panose="020B06040202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Categorize feedback based on its content.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Yes (Service Domain?):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 Determine the specific service domain (electricity, water, gas).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Analyze Feedback: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ore Sugar" panose="020B06040202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Extract insights and detect patterns from the feedback.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Predict Satisfaction: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ore Sugar" panose="020B06040202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Assess user satisfaction based on feedback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Assign Priority: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ore Sugar" panose="020B060402020202020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Set the urgency level for further action or response.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End: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ore Sugar" panose="020B0604020202020204" charset="0"/>
              </a:rPr>
              <a:t> Complete the process by managing the feedback accordingly.</a:t>
            </a:r>
          </a:p>
          <a:p>
            <a:endParaRPr lang="en-IN" dirty="0"/>
          </a:p>
        </p:txBody>
      </p:sp>
      <p:pic>
        <p:nvPicPr>
          <p:cNvPr id="12" name="Picture Placeholder 11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94972CA-D4D3-E301-8B2A-FA6CCDDE18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134" r="91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187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33ADD8-930A-0AD4-EC94-AB9ADC0F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" y="1690687"/>
            <a:ext cx="1189672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08F1-1327-28D4-384A-2746B27E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7"/>
            <a:ext cx="5272764" cy="252705"/>
          </a:xfrm>
        </p:spPr>
        <p:txBody>
          <a:bodyPr/>
          <a:lstStyle/>
          <a:p>
            <a:r>
              <a:rPr lang="en-US" dirty="0"/>
              <a:t>Specific Sectors for Future 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6DFC5-D195-FA8C-A4FE-0694C781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1707502"/>
            <a:ext cx="5272764" cy="465597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Municipal Services – Automate complaints related to sanitation, waste management, and civic issues.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Healthcare – Handle patient queries, appointment scheduling, and emergency responses.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Law Enforcement – Analyze public reports, detect suspicious patterns, and prioritize emergency responses.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Transportation and Traffic Management – Manage complaints about delays, route issues, and public transport services.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Disaster Management – Prioritize queries during floods, earthquakes, or other emergencies.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Education Sector – Process student queries, feedback, and admission-related inquiries.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Utility Services – Resolve complaints related to electricity, water, and gas supply.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E-Governance Platforms – Improve citizen engagement by automating feedback and grievance redressal.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E8BA3-76FE-6D8C-E069-AAD6D9A1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90237C-C26B-A900-A5AC-2D644785E3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3298" y="513582"/>
            <a:ext cx="5138058" cy="49784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Potential Impacts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Improved Service Efficiency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Faster query resolution reduces manual workload.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Enhanced User Satisfaction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Timely responses and better prioritization boost public trust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Reduced Spam and Noise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Filters out irrelevant queries, focusing on real issues.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Resource Optimization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 Allows service departments to allocate resources based on priority.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9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174</TotalTime>
  <Words>701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More Sugar</vt:lpstr>
      <vt:lpstr>Wingdings</vt:lpstr>
      <vt:lpstr>Office Theme</vt:lpstr>
      <vt:lpstr>Smart Feedback and Query Management for Efficient Public Service Administration</vt:lpstr>
      <vt:lpstr>Team Members</vt:lpstr>
      <vt:lpstr>AI-Powered Public Service Feedback Management</vt:lpstr>
      <vt:lpstr>Other Applications of Functions</vt:lpstr>
      <vt:lpstr>PowerPoint Presentation</vt:lpstr>
      <vt:lpstr>What all things will be used in the project </vt:lpstr>
      <vt:lpstr>What Will be done in a Step Wise Manner </vt:lpstr>
      <vt:lpstr>PowerPoint Presentation</vt:lpstr>
      <vt:lpstr>Specific Sectors for Future 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singhal</dc:creator>
  <cp:lastModifiedBy>gaurav singhal</cp:lastModifiedBy>
  <cp:revision>2</cp:revision>
  <dcterms:created xsi:type="dcterms:W3CDTF">2025-03-23T03:32:12Z</dcterms:created>
  <dcterms:modified xsi:type="dcterms:W3CDTF">2025-03-23T10:08:34Z</dcterms:modified>
</cp:coreProperties>
</file>