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2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DD41-1828-3090-1E88-81A27A10F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15375-3106-3D81-236C-834E17A32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75980-A5B5-D0A0-C3C6-6FB5081F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E92B-BFDE-499C-B31D-BEDCCD446E88}" type="datetimeFigureOut">
              <a:rPr lang="en-MY" smtClean="0"/>
              <a:t>1/7/2025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DC609-FFA9-BB29-9665-A1E598480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50D53-00CC-C35A-73AC-0472D890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FC5B-E7CE-428E-A1CE-5587E8A6FF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8572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B082-ECE6-E1BC-B9CC-3EDA4F7D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44645-7D28-BA5D-D536-1C3187323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002A2-0AE9-3DFA-277B-299E0C43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E92B-BFDE-499C-B31D-BEDCCD446E88}" type="datetimeFigureOut">
              <a:rPr lang="en-MY" smtClean="0"/>
              <a:t>1/7/2025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C8EE3-9127-77E1-FFD2-BFDF7C4F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769F3-B4D0-463A-2708-629DB2A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FC5B-E7CE-428E-A1CE-5587E8A6FF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681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6E1-BEF2-430F-7697-78EF2D728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89E5E-B519-5137-4478-E183153B4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0F43-56A6-015F-EFDC-3882D96A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E92B-BFDE-499C-B31D-BEDCCD446E88}" type="datetimeFigureOut">
              <a:rPr lang="en-MY" smtClean="0"/>
              <a:t>1/7/2025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C130A-8639-03F3-A49A-C8AFE338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8F476-921E-5103-2590-97BE6829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FC5B-E7CE-428E-A1CE-5587E8A6FF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9197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566B-2CD5-BF35-F60A-E0C59C3C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04D4F-0563-0384-D191-FFBB4501E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43095-98F1-763E-77A4-C1AE2C0BB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E92B-BFDE-499C-B31D-BEDCCD446E88}" type="datetimeFigureOut">
              <a:rPr lang="en-MY" smtClean="0"/>
              <a:t>1/7/2025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24F7D-8C53-2353-A4E1-47AA355EE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261EB-4F5E-CBA7-DC5F-5D9E9DB6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FC5B-E7CE-428E-A1CE-5587E8A6FF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6792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7D99-9CDD-6B8F-2B74-E83F153E0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31B94-9317-E53D-74DB-76EFE704F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98619-221E-38EC-2F9A-C1E01A82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E92B-BFDE-499C-B31D-BEDCCD446E88}" type="datetimeFigureOut">
              <a:rPr lang="en-MY" smtClean="0"/>
              <a:t>1/7/2025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FB1AA-61F7-E971-9803-07CC5265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AC4FF-D7C8-A04E-35B8-7C66646E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FC5B-E7CE-428E-A1CE-5587E8A6FF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087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629C-17DE-F735-FF35-9F2CFFD0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DD17-9A4C-F16E-EA56-2AD81A657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37A88-75FD-AEDF-D0A6-C0EE48093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AF08-3C66-1BF4-1BDB-E8DCFF9D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E92B-BFDE-499C-B31D-BEDCCD446E88}" type="datetimeFigureOut">
              <a:rPr lang="en-MY" smtClean="0"/>
              <a:t>1/7/2025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BE0D3-5A77-84F7-FDDE-9523148A2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3A745-3E59-32C6-85DD-2B9923BC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FC5B-E7CE-428E-A1CE-5587E8A6FF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134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5326-1567-9A69-FA61-AF41EA2EE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774E3-5593-3276-0879-EF9461663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94058-F862-CD1C-B963-0D0F43E3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81C8D-E9CB-BB6F-6D33-0AF2CE304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42D1EB-FA2D-71B1-139F-076791B5C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801304-CB03-4CE8-82BF-963395BB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E92B-BFDE-499C-B31D-BEDCCD446E88}" type="datetimeFigureOut">
              <a:rPr lang="en-MY" smtClean="0"/>
              <a:t>1/7/2025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B9B3F-AB23-394A-CEFE-C74F008F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CC0C0-E79B-410D-B420-C593B992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FC5B-E7CE-428E-A1CE-5587E8A6FF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020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C305-9B8E-BC84-3B53-E4DBA198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4E123-8A88-6E7A-4E29-67D46F394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E92B-BFDE-499C-B31D-BEDCCD446E88}" type="datetimeFigureOut">
              <a:rPr lang="en-MY" smtClean="0"/>
              <a:t>1/7/2025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54639-DC39-90DD-6216-C3322487D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ECB22-3BDF-1207-0F86-CBD2EFD8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FC5B-E7CE-428E-A1CE-5587E8A6FF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012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2C3E8-6E3A-E82C-7EA4-3FD3550C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E92B-BFDE-499C-B31D-BEDCCD446E88}" type="datetimeFigureOut">
              <a:rPr lang="en-MY" smtClean="0"/>
              <a:t>1/7/2025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80BC62-56E0-3B40-F5D4-98EF9866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36E99-FE92-D39A-EB21-677FBDDA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FC5B-E7CE-428E-A1CE-5587E8A6FF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8527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5548-EB6A-CAC7-33A5-30B4F352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9ACCB-91F4-C506-6F92-11C06B497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880B2-AD78-493C-E282-A3BD686B1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904E5-F3A2-8773-C981-BAC9AD31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E92B-BFDE-499C-B31D-BEDCCD446E88}" type="datetimeFigureOut">
              <a:rPr lang="en-MY" smtClean="0"/>
              <a:t>1/7/2025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19BB8-ECD9-437A-954F-7530820C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8D316-7B71-3330-2A0A-B0D50C97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FC5B-E7CE-428E-A1CE-5587E8A6FF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0954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B9A2-9DDE-BE38-3037-8FF5D391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619A5-6A0B-881A-6ED5-9C0C62504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A879B-C342-E9E9-79D8-642B9507F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19922-A81E-67AD-D79E-03768192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E92B-BFDE-499C-B31D-BEDCCD446E88}" type="datetimeFigureOut">
              <a:rPr lang="en-MY" smtClean="0"/>
              <a:t>1/7/2025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50831-07F5-51FC-8130-761F86C2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28F06-F9EC-DD4C-552F-546ABD9A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FC5B-E7CE-428E-A1CE-5587E8A6FF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387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85045-E103-66A6-C162-8A0D1F6E9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B65EB-8777-3E17-5571-970A51A21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7C85B-7DE2-A818-CB52-6D9251441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EAE92B-BFDE-499C-B31D-BEDCCD446E88}" type="datetimeFigureOut">
              <a:rPr lang="en-MY" smtClean="0"/>
              <a:t>1/7/2025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05D56-B54E-6FE4-CF38-AC8242EC3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86763-76E3-1D87-CC66-1B50365D8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64FC5B-E7CE-428E-A1CE-5587E8A6FF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340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lcdn.apache.org/hadoop/common/hadoop-3.4.1/hadoop-3.4.1.tar.gz" TargetMode="External"/><Relationship Id="rId2" Type="http://schemas.openxmlformats.org/officeDocument/2006/relationships/hyperlink" Target="https://hadoop.apache.org/releases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wnloads.html" TargetMode="External"/><Relationship Id="rId2" Type="http://schemas.openxmlformats.org/officeDocument/2006/relationships/hyperlink" Target="https://www.docker.com/products/docker-desktop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lcdn.apache.org/spark/spark-3.5.5/spark-3.5.5-bin-hadoop3.tgz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maria_dev@127.0.0.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maria_dev@127.0.0.1:/home/maria_dev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C2F052-EB6E-D701-57D2-511CEE000414}"/>
              </a:ext>
            </a:extLst>
          </p:cNvPr>
          <p:cNvSpPr txBox="1"/>
          <p:nvPr/>
        </p:nvSpPr>
        <p:spPr>
          <a:xfrm>
            <a:off x="0" y="0"/>
            <a:ext cx="1027204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How to install Java &amp; Java Development Kit (JDK)</a:t>
            </a:r>
          </a:p>
          <a:p>
            <a:pPr marL="342900" indent="-342900">
              <a:buAutoNum type="arabicPeriod"/>
            </a:pPr>
            <a:r>
              <a:rPr lang="en-US" dirty="0"/>
              <a:t>Install </a:t>
            </a:r>
            <a:r>
              <a:rPr lang="en-US" b="1" dirty="0"/>
              <a:t>java</a:t>
            </a:r>
            <a:r>
              <a:rPr lang="en-US" dirty="0"/>
              <a:t> &amp; </a:t>
            </a:r>
            <a:r>
              <a:rPr lang="en-US" b="1" dirty="0"/>
              <a:t>java </a:t>
            </a:r>
            <a:r>
              <a:rPr lang="en-US" b="1" dirty="0" err="1"/>
              <a:t>jdk</a:t>
            </a:r>
            <a:r>
              <a:rPr lang="en-US" b="1" dirty="0"/>
              <a:t> 8</a:t>
            </a:r>
          </a:p>
          <a:p>
            <a:pPr marL="342900" indent="-342900">
              <a:buAutoNum type="arabicPeriod"/>
            </a:pPr>
            <a:r>
              <a:rPr lang="en-US" dirty="0"/>
              <a:t>Open </a:t>
            </a:r>
            <a:r>
              <a:rPr lang="en-US" b="1" dirty="0"/>
              <a:t>control system </a:t>
            </a:r>
            <a:r>
              <a:rPr lang="en-US" dirty="0"/>
              <a:t>&gt; </a:t>
            </a:r>
            <a:r>
              <a:rPr lang="en-US" b="1" dirty="0"/>
              <a:t>Advanced system settings </a:t>
            </a:r>
            <a:r>
              <a:rPr lang="en-US" dirty="0"/>
              <a:t>&gt; </a:t>
            </a:r>
            <a:r>
              <a:rPr lang="en-US" b="1" dirty="0"/>
              <a:t>environment variables</a:t>
            </a:r>
          </a:p>
          <a:p>
            <a:pPr marL="342900" indent="-342900">
              <a:buAutoNum type="arabicPeriod"/>
            </a:pPr>
            <a:r>
              <a:rPr lang="en-US" dirty="0"/>
              <a:t>Under system variables, add </a:t>
            </a:r>
            <a:r>
              <a:rPr lang="en-US" b="1" dirty="0"/>
              <a:t>{Variable: JAVA_HOME, Value: C:\Program Files\Java\jdk1.8.2_202}</a:t>
            </a:r>
          </a:p>
          <a:p>
            <a:pPr marL="342900" indent="-342900">
              <a:buAutoNum type="arabicPeriod"/>
            </a:pPr>
            <a:r>
              <a:rPr lang="en-US" dirty="0"/>
              <a:t>Under system variables, edit </a:t>
            </a:r>
            <a:r>
              <a:rPr lang="en-US" b="1" dirty="0"/>
              <a:t>‘Path’</a:t>
            </a:r>
            <a:r>
              <a:rPr lang="en-US" dirty="0"/>
              <a:t>, &gt; </a:t>
            </a:r>
            <a:r>
              <a:rPr lang="en-US" b="1" dirty="0"/>
              <a:t>New</a:t>
            </a:r>
            <a:r>
              <a:rPr lang="en-US" dirty="0"/>
              <a:t> &gt; </a:t>
            </a:r>
            <a:r>
              <a:rPr lang="en-US" b="1" dirty="0"/>
              <a:t>%JAVA_HOME%\bin</a:t>
            </a:r>
          </a:p>
          <a:p>
            <a:pPr marL="342900" indent="-342900">
              <a:buAutoNum type="arabicPeriod"/>
            </a:pPr>
            <a:r>
              <a:rPr lang="en-US" dirty="0"/>
              <a:t>Check version by run </a:t>
            </a:r>
            <a:r>
              <a:rPr lang="en-US" b="1" dirty="0"/>
              <a:t>java –version</a:t>
            </a:r>
            <a:r>
              <a:rPr lang="en-US" dirty="0"/>
              <a:t> &amp; </a:t>
            </a:r>
            <a:r>
              <a:rPr lang="en-US" b="1" dirty="0" err="1"/>
              <a:t>javac</a:t>
            </a:r>
            <a:r>
              <a:rPr lang="en-US" b="1" dirty="0"/>
              <a:t> –version</a:t>
            </a:r>
            <a:r>
              <a:rPr lang="en-US" dirty="0"/>
              <a:t> on </a:t>
            </a:r>
            <a:r>
              <a:rPr lang="en-US" dirty="0" err="1"/>
              <a:t>cmd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1A1B0-D843-9F10-B6B3-FB211AEA4AE2}"/>
              </a:ext>
            </a:extLst>
          </p:cNvPr>
          <p:cNvSpPr txBox="1"/>
          <p:nvPr/>
        </p:nvSpPr>
        <p:spPr>
          <a:xfrm>
            <a:off x="0" y="2310064"/>
            <a:ext cx="11980844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How to install Hadoop</a:t>
            </a:r>
          </a:p>
          <a:p>
            <a:pPr marL="342900" indent="-342900">
              <a:buAutoNum type="arabicPeriod"/>
            </a:pPr>
            <a:r>
              <a:rPr lang="en-US" dirty="0"/>
              <a:t>Install Hadoop from </a:t>
            </a:r>
            <a:r>
              <a:rPr lang="en-US" dirty="0">
                <a:hlinkClick r:id="rId2"/>
              </a:rPr>
              <a:t>https://hadoop.apache.org/releases.html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Download the latest binary download </a:t>
            </a:r>
            <a:r>
              <a:rPr lang="en-MY" dirty="0">
                <a:hlinkClick r:id="rId3"/>
              </a:rPr>
              <a:t>https://dlcdn.apache.org/hadoop/common/hadoop-3.4.1/hadoop-3.4.1.tar.gz</a:t>
            </a:r>
            <a:endParaRPr lang="en-MY" dirty="0"/>
          </a:p>
          <a:p>
            <a:pPr marL="342900" indent="-342900">
              <a:buAutoNum type="arabicPeriod"/>
            </a:pPr>
            <a:r>
              <a:rPr lang="en-MY" dirty="0"/>
              <a:t>Win + R &gt; type ‘control system’ &gt; Advanced system settings &gt; Environment Variables… &gt; </a:t>
            </a:r>
          </a:p>
          <a:p>
            <a:pPr marL="342900" indent="-342900">
              <a:buAutoNum type="arabicPeriod"/>
            </a:pPr>
            <a:r>
              <a:rPr lang="en-MY" dirty="0"/>
              <a:t>Under system variables, add {Variable: HADOOP_HOME, Value: C:\Hadoop}</a:t>
            </a:r>
          </a:p>
          <a:p>
            <a:pPr marL="342900" indent="-342900">
              <a:buAutoNum type="arabicPeriod"/>
            </a:pPr>
            <a:r>
              <a:rPr lang="en-MY" dirty="0"/>
              <a:t>Under system variables, edit ‘Path’ &gt; New &gt; %HADOOP_HOME%\bin</a:t>
            </a:r>
          </a:p>
          <a:p>
            <a:pPr marL="342900" indent="-342900">
              <a:buAutoNum type="arabicPeriod"/>
            </a:pPr>
            <a:r>
              <a:rPr lang="en-MY" dirty="0"/>
              <a:t>Add a another one, C:\hadoop\sbin</a:t>
            </a:r>
          </a:p>
          <a:p>
            <a:pPr marL="342900" indent="-342900">
              <a:buAutoNum type="arabicPeriod"/>
            </a:pPr>
            <a:r>
              <a:rPr lang="en-MY" dirty="0"/>
              <a:t>Create a new folder on C: named ‘</a:t>
            </a:r>
            <a:r>
              <a:rPr lang="en-MY" dirty="0" err="1"/>
              <a:t>hadoop</a:t>
            </a:r>
            <a:r>
              <a:rPr lang="en-MY" dirty="0"/>
              <a:t>’  and paste all document downloaded in step 2</a:t>
            </a:r>
          </a:p>
          <a:p>
            <a:pPr marL="342900" indent="-342900">
              <a:buAutoNum type="arabicPeriod"/>
            </a:pPr>
            <a:r>
              <a:rPr lang="en-MY" dirty="0"/>
              <a:t>Check version by run </a:t>
            </a:r>
            <a:r>
              <a:rPr lang="en-MY" b="1" dirty="0" err="1">
                <a:highlight>
                  <a:srgbClr val="C0C0C0"/>
                </a:highlight>
              </a:rPr>
              <a:t>hadoop</a:t>
            </a:r>
            <a:r>
              <a:rPr lang="en-MY" b="1" dirty="0">
                <a:highlight>
                  <a:srgbClr val="C0C0C0"/>
                </a:highlight>
              </a:rPr>
              <a:t> version</a:t>
            </a:r>
            <a:r>
              <a:rPr lang="en-MY" dirty="0"/>
              <a:t> in </a:t>
            </a:r>
            <a:r>
              <a:rPr lang="en-MY" dirty="0" err="1"/>
              <a:t>cmd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A20B06-9FFD-58E2-6729-E62D98640086}"/>
              </a:ext>
            </a:extLst>
          </p:cNvPr>
          <p:cNvSpPr txBox="1"/>
          <p:nvPr/>
        </p:nvSpPr>
        <p:spPr>
          <a:xfrm>
            <a:off x="0" y="5626894"/>
            <a:ext cx="209576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Run on </a:t>
            </a:r>
            <a:r>
              <a:rPr lang="en-US" sz="2000" b="1" u="sng" dirty="0" err="1"/>
              <a:t>Cmd</a:t>
            </a:r>
            <a:endParaRPr lang="en-US" sz="2000" b="1" u="sng" dirty="0"/>
          </a:p>
          <a:p>
            <a:pPr marL="342900" indent="-342900">
              <a:buAutoNum type="arabicPeriod"/>
            </a:pPr>
            <a:r>
              <a:rPr lang="en-US" dirty="0">
                <a:highlight>
                  <a:srgbClr val="C0C0C0"/>
                </a:highlight>
              </a:rPr>
              <a:t>Hadoop version</a:t>
            </a:r>
          </a:p>
          <a:p>
            <a:pPr marL="342900" indent="-342900">
              <a:buAutoNum type="arabicPeriod"/>
            </a:pPr>
            <a:r>
              <a:rPr lang="en-US" dirty="0">
                <a:highlight>
                  <a:srgbClr val="C0C0C0"/>
                </a:highlight>
              </a:rPr>
              <a:t>Java –version</a:t>
            </a:r>
          </a:p>
          <a:p>
            <a:pPr marL="342900" indent="-342900">
              <a:buAutoNum type="arabicPeriod"/>
            </a:pPr>
            <a:r>
              <a:rPr lang="en-US" dirty="0">
                <a:highlight>
                  <a:srgbClr val="C0C0C0"/>
                </a:highlight>
              </a:rPr>
              <a:t>Javac –version</a:t>
            </a:r>
          </a:p>
        </p:txBody>
      </p:sp>
    </p:spTree>
    <p:extLst>
      <p:ext uri="{BB962C8B-B14F-4D97-AF65-F5344CB8AC3E}">
        <p14:creationId xmlns:p14="http://schemas.microsoft.com/office/powerpoint/2010/main" val="569297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8DE7F0-7241-D60F-7524-0AA05D7546DA}"/>
              </a:ext>
            </a:extLst>
          </p:cNvPr>
          <p:cNvSpPr txBox="1"/>
          <p:nvPr/>
        </p:nvSpPr>
        <p:spPr>
          <a:xfrm>
            <a:off x="0" y="0"/>
            <a:ext cx="9682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/>
              <a:t>Upload data from local file into docker</a:t>
            </a:r>
          </a:p>
          <a:p>
            <a:r>
              <a:rPr lang="en-MY" dirty="0">
                <a:latin typeface="Consolas" panose="020B0609020204030204" pitchFamily="49" charset="0"/>
              </a:rPr>
              <a:t>docker cp "D:\01. Education\test.csv" </a:t>
            </a:r>
            <a:r>
              <a:rPr lang="en-MY" dirty="0" err="1">
                <a:latin typeface="Consolas" panose="020B0609020204030204" pitchFamily="49" charset="0"/>
              </a:rPr>
              <a:t>hdp</a:t>
            </a:r>
            <a:r>
              <a:rPr lang="en-MY" dirty="0">
                <a:latin typeface="Consolas" panose="020B0609020204030204" pitchFamily="49" charset="0"/>
              </a:rPr>
              <a:t>-sandbox:/home/</a:t>
            </a:r>
            <a:r>
              <a:rPr lang="en-MY" dirty="0" err="1">
                <a:latin typeface="Consolas" panose="020B0609020204030204" pitchFamily="49" charset="0"/>
              </a:rPr>
              <a:t>maria_dev</a:t>
            </a:r>
            <a:r>
              <a:rPr lang="en-MY" dirty="0">
                <a:latin typeface="Consolas" panose="020B0609020204030204" pitchFamily="49" charset="0"/>
              </a:rPr>
              <a:t>/test.csv</a:t>
            </a:r>
          </a:p>
        </p:txBody>
      </p:sp>
    </p:spTree>
    <p:extLst>
      <p:ext uri="{BB962C8B-B14F-4D97-AF65-F5344CB8AC3E}">
        <p14:creationId xmlns:p14="http://schemas.microsoft.com/office/powerpoint/2010/main" val="425161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3925E-E1B0-DC1C-5538-F3599C358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19E044-AB5B-330F-F7C2-36EFF5E3F539}"/>
              </a:ext>
            </a:extLst>
          </p:cNvPr>
          <p:cNvSpPr txBox="1"/>
          <p:nvPr/>
        </p:nvSpPr>
        <p:spPr>
          <a:xfrm>
            <a:off x="0" y="0"/>
            <a:ext cx="83824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How to Run </a:t>
            </a:r>
            <a:r>
              <a:rPr lang="en-US" sz="2000" b="1" u="sng" dirty="0" err="1"/>
              <a:t>hdp</a:t>
            </a:r>
            <a:r>
              <a:rPr lang="en-US" sz="2000" b="1" u="sng" dirty="0"/>
              <a:t>-sandbox using Docker</a:t>
            </a:r>
          </a:p>
          <a:p>
            <a:pPr marL="342900" indent="-342900">
              <a:buAutoNum type="arabicPeriod"/>
            </a:pPr>
            <a:r>
              <a:rPr lang="en-US" dirty="0"/>
              <a:t>Download docker from </a:t>
            </a:r>
            <a:r>
              <a:rPr lang="en-US" dirty="0">
                <a:hlinkClick r:id="rId2"/>
              </a:rPr>
              <a:t>https://www.docker.com/products/docker-desktop/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Run </a:t>
            </a:r>
            <a:r>
              <a:rPr lang="en-MY" b="1" dirty="0">
                <a:latin typeface="Consolas" panose="020B0609020204030204" pitchFamily="49" charset="0"/>
              </a:rPr>
              <a:t>docker pull </a:t>
            </a:r>
            <a:r>
              <a:rPr lang="en-MY" b="1" dirty="0" err="1">
                <a:latin typeface="Consolas" panose="020B0609020204030204" pitchFamily="49" charset="0"/>
              </a:rPr>
              <a:t>hortonworks</a:t>
            </a:r>
            <a:r>
              <a:rPr lang="en-MY" b="1" dirty="0">
                <a:latin typeface="Consolas" panose="020B0609020204030204" pitchFamily="49" charset="0"/>
              </a:rPr>
              <a:t>/sandbox-hdp:2.6.5 </a:t>
            </a:r>
            <a:r>
              <a:rPr lang="en-MY" dirty="0"/>
              <a:t>on terminal</a:t>
            </a:r>
          </a:p>
          <a:p>
            <a:pPr marL="342900" indent="-342900">
              <a:buAutoNum type="arabicPeriod"/>
            </a:pPr>
            <a:r>
              <a:rPr lang="en-MY" dirty="0"/>
              <a:t>Run</a:t>
            </a:r>
            <a:r>
              <a:rPr lang="en-MY" b="1" dirty="0"/>
              <a:t> </a:t>
            </a:r>
            <a:r>
              <a:rPr lang="en-MY" b="1" dirty="0">
                <a:latin typeface="Consolas" panose="020B0609020204030204" pitchFamily="49" charset="0"/>
              </a:rPr>
              <a:t>docker run -d --name </a:t>
            </a:r>
            <a:r>
              <a:rPr lang="en-MY" b="1" dirty="0" err="1">
                <a:latin typeface="Consolas" panose="020B0609020204030204" pitchFamily="49" charset="0"/>
              </a:rPr>
              <a:t>hdp</a:t>
            </a:r>
            <a:r>
              <a:rPr lang="en-MY" b="1" dirty="0">
                <a:latin typeface="Consolas" panose="020B0609020204030204" pitchFamily="49" charset="0"/>
              </a:rPr>
              <a:t>-sandbox \</a:t>
            </a:r>
            <a:br>
              <a:rPr lang="en-MY" b="1" dirty="0">
                <a:latin typeface="Consolas" panose="020B0609020204030204" pitchFamily="49" charset="0"/>
              </a:rPr>
            </a:br>
            <a:r>
              <a:rPr lang="en-MY" b="1" dirty="0">
                <a:latin typeface="Consolas" panose="020B0609020204030204" pitchFamily="49" charset="0"/>
              </a:rPr>
              <a:t>--hostname sandbox-hdp.hortonworks.com \</a:t>
            </a:r>
            <a:br>
              <a:rPr lang="en-MY" b="1" dirty="0">
                <a:latin typeface="Consolas" panose="020B0609020204030204" pitchFamily="49" charset="0"/>
              </a:rPr>
            </a:br>
            <a:r>
              <a:rPr lang="en-MY" b="1" dirty="0">
                <a:latin typeface="Consolas" panose="020B0609020204030204" pitchFamily="49" charset="0"/>
              </a:rPr>
              <a:t>--privileged \</a:t>
            </a:r>
            <a:br>
              <a:rPr lang="en-MY" b="1" dirty="0">
                <a:latin typeface="Consolas" panose="020B0609020204030204" pitchFamily="49" charset="0"/>
              </a:rPr>
            </a:br>
            <a:r>
              <a:rPr lang="en-MY" b="1" dirty="0">
                <a:latin typeface="Consolas" panose="020B0609020204030204" pitchFamily="49" charset="0"/>
              </a:rPr>
              <a:t>-p 8080:8080 -p 2222:22 \</a:t>
            </a:r>
            <a:br>
              <a:rPr lang="en-MY" b="1" dirty="0">
                <a:latin typeface="Consolas" panose="020B0609020204030204" pitchFamily="49" charset="0"/>
              </a:rPr>
            </a:br>
            <a:r>
              <a:rPr lang="en-MY" b="1" dirty="0">
                <a:latin typeface="Consolas" panose="020B0609020204030204" pitchFamily="49" charset="0"/>
              </a:rPr>
              <a:t>-p 80:80 -p 2181:2181 -p 8042:8042 -p 7077:7077 -p 8888:8888 \</a:t>
            </a:r>
            <a:br>
              <a:rPr lang="en-MY" b="1" dirty="0">
                <a:latin typeface="Consolas" panose="020B0609020204030204" pitchFamily="49" charset="0"/>
              </a:rPr>
            </a:br>
            <a:r>
              <a:rPr lang="en-MY" b="1" dirty="0">
                <a:latin typeface="Consolas" panose="020B0609020204030204" pitchFamily="49" charset="0"/>
              </a:rPr>
              <a:t>-p 50070:50070 -p 9000:9000 -p 10000:10000 \</a:t>
            </a:r>
            <a:br>
              <a:rPr lang="en-MY" b="1" dirty="0">
                <a:latin typeface="Consolas" panose="020B0609020204030204" pitchFamily="49" charset="0"/>
              </a:rPr>
            </a:br>
            <a:r>
              <a:rPr lang="en-MY" b="1" dirty="0">
                <a:latin typeface="Consolas" panose="020B0609020204030204" pitchFamily="49" charset="0"/>
              </a:rPr>
              <a:t>-p 9995:9995 -p 8020:8020 \</a:t>
            </a:r>
            <a:br>
              <a:rPr lang="en-MY" b="1" dirty="0">
                <a:latin typeface="Consolas" panose="020B0609020204030204" pitchFamily="49" charset="0"/>
              </a:rPr>
            </a:br>
            <a:r>
              <a:rPr lang="en-MY" b="1" dirty="0" err="1">
                <a:latin typeface="Consolas" panose="020B0609020204030204" pitchFamily="49" charset="0"/>
              </a:rPr>
              <a:t>hortonworks</a:t>
            </a:r>
            <a:r>
              <a:rPr lang="en-MY" b="1" dirty="0">
                <a:latin typeface="Consolas" panose="020B0609020204030204" pitchFamily="49" charset="0"/>
              </a:rPr>
              <a:t>/sandbox-hdp:2.6.5</a:t>
            </a:r>
          </a:p>
          <a:p>
            <a:pPr marL="342900" indent="-342900">
              <a:buAutoNum type="arabicPeriod"/>
            </a:pPr>
            <a:r>
              <a:rPr lang="en-MY" dirty="0" err="1"/>
              <a:t>df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2E6AF1-102B-7D23-AB28-FC60559ED0E3}"/>
              </a:ext>
            </a:extLst>
          </p:cNvPr>
          <p:cNvSpPr txBox="1"/>
          <p:nvPr/>
        </p:nvSpPr>
        <p:spPr>
          <a:xfrm>
            <a:off x="0" y="3699209"/>
            <a:ext cx="1196596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How to install Spark</a:t>
            </a:r>
          </a:p>
          <a:p>
            <a:pPr marL="342900" indent="-342900">
              <a:buAutoNum type="arabicPeriod"/>
            </a:pPr>
            <a:r>
              <a:rPr lang="en-US" dirty="0"/>
              <a:t>Make sure you have Java JDK, Python, Hadoop</a:t>
            </a:r>
          </a:p>
          <a:p>
            <a:pPr marL="342900" indent="-342900">
              <a:buAutoNum type="arabicPeriod"/>
            </a:pPr>
            <a:r>
              <a:rPr lang="en-US" dirty="0"/>
              <a:t>Download spark from </a:t>
            </a:r>
            <a:r>
              <a:rPr lang="en-US" dirty="0">
                <a:hlinkClick r:id="rId3"/>
              </a:rPr>
              <a:t>https://spark.apache.org/downloads.html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MY" dirty="0"/>
              <a:t>Or can download straight from this link </a:t>
            </a:r>
            <a:r>
              <a:rPr lang="en-MY" b="1" i="0" u="sng" dirty="0">
                <a:solidFill>
                  <a:srgbClr val="4643AA"/>
                </a:solidFill>
                <a:effectLst/>
                <a:hlinkClick r:id="rId4"/>
              </a:rPr>
              <a:t>https://dlcdn.apache.org/spark/spark-3.5.5/spark-3.5.5-bin-hadoop3.tgz</a:t>
            </a:r>
            <a:endParaRPr lang="en-MY" b="1" i="0" u="sng" dirty="0">
              <a:solidFill>
                <a:srgbClr val="4643AA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B1EE4F-4999-9D2D-B049-F05CA3775A49}"/>
              </a:ext>
            </a:extLst>
          </p:cNvPr>
          <p:cNvSpPr txBox="1"/>
          <p:nvPr/>
        </p:nvSpPr>
        <p:spPr>
          <a:xfrm>
            <a:off x="1304074" y="5343525"/>
            <a:ext cx="28871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9995 =&gt; Zeppelin</a:t>
            </a:r>
          </a:p>
          <a:p>
            <a:r>
              <a:rPr lang="en-US" dirty="0"/>
              <a:t>8080 =&gt; Ambari Dashboard</a:t>
            </a:r>
          </a:p>
          <a:p>
            <a:r>
              <a:rPr lang="en-US" dirty="0"/>
              <a:t>8042 =&gt; Hadoop</a:t>
            </a:r>
          </a:p>
          <a:p>
            <a:r>
              <a:rPr lang="en-US" dirty="0"/>
              <a:t>15070 =&gt; Hadoop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1700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D8DB58-B1F5-06C7-4EE8-4483150AB5B9}"/>
              </a:ext>
            </a:extLst>
          </p:cNvPr>
          <p:cNvSpPr txBox="1"/>
          <p:nvPr/>
        </p:nvSpPr>
        <p:spPr>
          <a:xfrm>
            <a:off x="0" y="0"/>
            <a:ext cx="5250796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Configure </a:t>
            </a:r>
            <a:r>
              <a:rPr lang="en-US" sz="2000" b="1" u="sng" dirty="0" err="1"/>
              <a:t>PuTTy</a:t>
            </a:r>
            <a:r>
              <a:rPr lang="en-US" sz="2000" b="1" u="sng" dirty="0"/>
              <a:t> for Docker</a:t>
            </a:r>
          </a:p>
          <a:p>
            <a:pPr marL="342900" indent="-342900">
              <a:buAutoNum type="arabicPeriod"/>
            </a:pPr>
            <a:r>
              <a:rPr lang="en-US" dirty="0"/>
              <a:t>Make sure container run using docker </a:t>
            </a:r>
            <a:r>
              <a:rPr lang="en-US" dirty="0" err="1"/>
              <a:t>ps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Get host port using docker port </a:t>
            </a:r>
            <a:r>
              <a:rPr lang="en-US" dirty="0" err="1"/>
              <a:t>hdp</a:t>
            </a:r>
            <a:r>
              <a:rPr lang="en-US" dirty="0"/>
              <a:t>-sandbox 22</a:t>
            </a:r>
          </a:p>
          <a:p>
            <a:pPr marL="342900" indent="-342900">
              <a:buAutoNum type="arabicPeriod"/>
            </a:pPr>
            <a:r>
              <a:rPr lang="en-US" dirty="0"/>
              <a:t>Hostname: localhost / 127.0.0.1</a:t>
            </a:r>
          </a:p>
          <a:p>
            <a:pPr marL="342900" indent="-342900">
              <a:buAutoNum type="arabicPeriod"/>
            </a:pPr>
            <a:r>
              <a:rPr lang="en-US" dirty="0"/>
              <a:t>Port 2222</a:t>
            </a:r>
          </a:p>
          <a:p>
            <a:pPr marL="342900" indent="-342900">
              <a:buAutoNum type="arabicPeriod"/>
            </a:pPr>
            <a:r>
              <a:rPr lang="en-US" dirty="0"/>
              <a:t>Connection type: SSH</a:t>
            </a:r>
          </a:p>
          <a:p>
            <a:pPr marL="342900" indent="-342900">
              <a:buAutoNum type="arabicPeriod"/>
            </a:pPr>
            <a:r>
              <a:rPr lang="en-US" dirty="0"/>
              <a:t>Give name under saved session</a:t>
            </a:r>
          </a:p>
          <a:p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C04BFB-9D52-C483-9D51-EFCA9F6E7A0C}"/>
              </a:ext>
            </a:extLst>
          </p:cNvPr>
          <p:cNvSpPr txBox="1"/>
          <p:nvPr/>
        </p:nvSpPr>
        <p:spPr>
          <a:xfrm>
            <a:off x="0" y="2505670"/>
            <a:ext cx="6532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Run Docker on VS Code</a:t>
            </a:r>
          </a:p>
          <a:p>
            <a:pPr marL="342900" indent="-342900">
              <a:buAutoNum type="arabicPeriod"/>
            </a:pPr>
            <a:r>
              <a:rPr lang="en-US" dirty="0"/>
              <a:t>Run HDP on Docker</a:t>
            </a:r>
          </a:p>
          <a:p>
            <a:pPr marL="342900" indent="-342900">
              <a:buAutoNum type="arabicPeriod"/>
            </a:pPr>
            <a:r>
              <a:rPr lang="en-US" dirty="0"/>
              <a:t>Run </a:t>
            </a:r>
            <a:r>
              <a:rPr lang="en-US" b="1" dirty="0">
                <a:highlight>
                  <a:srgbClr val="C0C0C0"/>
                </a:highlight>
                <a:latin typeface="Consolas" panose="020B0609020204030204" pitchFamily="49" charset="0"/>
              </a:rPr>
              <a:t>docker exec –it </a:t>
            </a:r>
            <a:r>
              <a:rPr lang="en-US" b="1" dirty="0" err="1">
                <a:highlight>
                  <a:srgbClr val="C0C0C0"/>
                </a:highlight>
                <a:latin typeface="Consolas" panose="020B0609020204030204" pitchFamily="49" charset="0"/>
              </a:rPr>
              <a:t>hdp</a:t>
            </a:r>
            <a:r>
              <a:rPr lang="en-US" b="1" dirty="0">
                <a:highlight>
                  <a:srgbClr val="C0C0C0"/>
                </a:highlight>
                <a:latin typeface="Consolas" panose="020B0609020204030204" pitchFamily="49" charset="0"/>
              </a:rPr>
              <a:t>-sandbox /bin/bash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on </a:t>
            </a:r>
            <a:r>
              <a:rPr lang="en-US" dirty="0" err="1"/>
              <a:t>cmd</a:t>
            </a:r>
            <a:endParaRPr lang="en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109A43-F5B4-8786-C934-A14F866F3756}"/>
              </a:ext>
            </a:extLst>
          </p:cNvPr>
          <p:cNvSpPr txBox="1"/>
          <p:nvPr/>
        </p:nvSpPr>
        <p:spPr>
          <a:xfrm>
            <a:off x="0" y="4203032"/>
            <a:ext cx="819968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Run Hive on VS Code</a:t>
            </a:r>
          </a:p>
          <a:p>
            <a:pPr marL="342900" indent="-342900">
              <a:buAutoNum type="arabicPeriod"/>
            </a:pPr>
            <a:r>
              <a:rPr lang="en-US" dirty="0"/>
              <a:t>Make sure Hive is active on Ambari</a:t>
            </a:r>
          </a:p>
          <a:p>
            <a:pPr marL="342900" indent="-342900">
              <a:buAutoNum type="arabicPeriod"/>
            </a:pPr>
            <a:r>
              <a:rPr lang="en-US" dirty="0"/>
              <a:t>Make sure port is active and connected by running: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ssh –L 10000:localhost:10000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hlinkClick r:id="rId2"/>
              </a:rPr>
              <a:t>maria_dev@127.0.0.1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 –p 2222</a:t>
            </a:r>
            <a:endParaRPr lang="en-MY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64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458A33-73E1-6707-C61E-8BB4DC31ACE4}"/>
              </a:ext>
            </a:extLst>
          </p:cNvPr>
          <p:cNvSpPr txBox="1"/>
          <p:nvPr/>
        </p:nvSpPr>
        <p:spPr>
          <a:xfrm>
            <a:off x="0" y="0"/>
            <a:ext cx="11685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When should you consider using Hadoop</a:t>
            </a:r>
          </a:p>
          <a:p>
            <a:pPr marL="457200" indent="-457200">
              <a:buAutoNum type="arabicPeriod"/>
            </a:pPr>
            <a:r>
              <a:rPr lang="en-US" sz="2000" dirty="0"/>
              <a:t>You have a very large dataset with size at least 10GB, if less than that, using Python and SQL is enough.</a:t>
            </a:r>
          </a:p>
          <a:p>
            <a:pPr marL="457200" indent="-457200">
              <a:buAutoNum type="arabicPeriod"/>
            </a:pPr>
            <a:endParaRPr lang="en-MY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36913A-29AE-6F5A-3DCE-9DBA8694B022}"/>
              </a:ext>
            </a:extLst>
          </p:cNvPr>
          <p:cNvSpPr txBox="1"/>
          <p:nvPr/>
        </p:nvSpPr>
        <p:spPr>
          <a:xfrm>
            <a:off x="457200" y="1495587"/>
            <a:ext cx="11328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get Docker IP Address using </a:t>
            </a:r>
            <a:r>
              <a:rPr lang="en-US" dirty="0" err="1"/>
              <a:t>cmd</a:t>
            </a:r>
            <a:r>
              <a:rPr lang="en-US" dirty="0"/>
              <a:t>, run: </a:t>
            </a:r>
          </a:p>
          <a:p>
            <a:r>
              <a:rPr lang="en-MY" dirty="0">
                <a:highlight>
                  <a:srgbClr val="C0C0C0"/>
                </a:highlight>
                <a:latin typeface="Consolas" panose="020B0609020204030204" pitchFamily="49" charset="0"/>
              </a:rPr>
              <a:t>docker inspect -f '{{range .</a:t>
            </a:r>
            <a:r>
              <a:rPr lang="en-MY" dirty="0" err="1">
                <a:highlight>
                  <a:srgbClr val="C0C0C0"/>
                </a:highlight>
                <a:latin typeface="Consolas" panose="020B0609020204030204" pitchFamily="49" charset="0"/>
              </a:rPr>
              <a:t>NetworkSettings.Networks</a:t>
            </a:r>
            <a:r>
              <a:rPr lang="en-MY" dirty="0">
                <a:highlight>
                  <a:srgbClr val="C0C0C0"/>
                </a:highlight>
                <a:latin typeface="Consolas" panose="020B0609020204030204" pitchFamily="49" charset="0"/>
              </a:rPr>
              <a:t>}}{{.</a:t>
            </a:r>
            <a:r>
              <a:rPr lang="en-MY" dirty="0" err="1">
                <a:highlight>
                  <a:srgbClr val="C0C0C0"/>
                </a:highlight>
                <a:latin typeface="Consolas" panose="020B0609020204030204" pitchFamily="49" charset="0"/>
              </a:rPr>
              <a:t>IPAddress</a:t>
            </a:r>
            <a:r>
              <a:rPr lang="en-MY" dirty="0">
                <a:highlight>
                  <a:srgbClr val="C0C0C0"/>
                </a:highlight>
                <a:latin typeface="Consolas" panose="020B0609020204030204" pitchFamily="49" charset="0"/>
              </a:rPr>
              <a:t>}}{{end}}' </a:t>
            </a:r>
            <a:r>
              <a:rPr lang="en-MY" dirty="0" err="1">
                <a:highlight>
                  <a:srgbClr val="C0C0C0"/>
                </a:highlight>
                <a:latin typeface="Consolas" panose="020B0609020204030204" pitchFamily="49" charset="0"/>
              </a:rPr>
              <a:t>hdp</a:t>
            </a:r>
            <a:r>
              <a:rPr lang="en-MY" dirty="0">
                <a:highlight>
                  <a:srgbClr val="C0C0C0"/>
                </a:highlight>
                <a:latin typeface="Consolas" panose="020B0609020204030204" pitchFamily="49" charset="0"/>
              </a:rPr>
              <a:t>-sandbox</a:t>
            </a:r>
          </a:p>
        </p:txBody>
      </p:sp>
    </p:spTree>
    <p:extLst>
      <p:ext uri="{BB962C8B-B14F-4D97-AF65-F5344CB8AC3E}">
        <p14:creationId xmlns:p14="http://schemas.microsoft.com/office/powerpoint/2010/main" val="221925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E2B58DFA-6D9A-1014-AB37-2EFAA0016D16}"/>
              </a:ext>
            </a:extLst>
          </p:cNvPr>
          <p:cNvSpPr/>
          <p:nvPr/>
        </p:nvSpPr>
        <p:spPr>
          <a:xfrm>
            <a:off x="0" y="0"/>
            <a:ext cx="3015916" cy="126732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Hadoop</a:t>
            </a:r>
          </a:p>
          <a:p>
            <a:pPr algn="ctr"/>
            <a:r>
              <a:rPr lang="en-US" dirty="0"/>
              <a:t>-Ecosystem-</a:t>
            </a:r>
            <a:endParaRPr lang="en-MY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4B88902A-ADB2-21CC-F353-08311D5956D3}"/>
              </a:ext>
            </a:extLst>
          </p:cNvPr>
          <p:cNvSpPr/>
          <p:nvPr/>
        </p:nvSpPr>
        <p:spPr>
          <a:xfrm>
            <a:off x="0" y="2795337"/>
            <a:ext cx="3015916" cy="126732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Apache Hive</a:t>
            </a:r>
          </a:p>
          <a:p>
            <a:pPr algn="ctr"/>
            <a:r>
              <a:rPr lang="en-US" dirty="0"/>
              <a:t>-Query Data-</a:t>
            </a:r>
            <a:endParaRPr lang="en-MY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7A0FB7C9-F65D-D3EB-00E8-35B646A159AA}"/>
              </a:ext>
            </a:extLst>
          </p:cNvPr>
          <p:cNvSpPr/>
          <p:nvPr/>
        </p:nvSpPr>
        <p:spPr>
          <a:xfrm>
            <a:off x="4588042" y="2789321"/>
            <a:ext cx="3015916" cy="126732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Sqoop</a:t>
            </a:r>
            <a:endParaRPr lang="en-MY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B4C2B587-5291-530C-E482-D1CC1800B38D}"/>
              </a:ext>
            </a:extLst>
          </p:cNvPr>
          <p:cNvSpPr/>
          <p:nvPr/>
        </p:nvSpPr>
        <p:spPr>
          <a:xfrm>
            <a:off x="-8022" y="5590674"/>
            <a:ext cx="3015916" cy="126732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Apache Zeppelin</a:t>
            </a:r>
            <a:endParaRPr lang="en-MY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5A650B14-A4DA-D2EE-C629-136E6CEE1541}"/>
              </a:ext>
            </a:extLst>
          </p:cNvPr>
          <p:cNvSpPr/>
          <p:nvPr/>
        </p:nvSpPr>
        <p:spPr>
          <a:xfrm>
            <a:off x="9176084" y="2793332"/>
            <a:ext cx="3015916" cy="126732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Apache Spark</a:t>
            </a:r>
          </a:p>
          <a:p>
            <a:pPr algn="ctr"/>
            <a:r>
              <a:rPr lang="en-US" dirty="0"/>
              <a:t>-Process Data-</a:t>
            </a:r>
            <a:endParaRPr lang="en-MY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B1C7D25-8FF5-3BCB-966E-82F16019AB6C}"/>
              </a:ext>
            </a:extLst>
          </p:cNvPr>
          <p:cNvSpPr/>
          <p:nvPr/>
        </p:nvSpPr>
        <p:spPr>
          <a:xfrm>
            <a:off x="9176084" y="-4010"/>
            <a:ext cx="3015916" cy="126732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Apache Pig</a:t>
            </a:r>
            <a:endParaRPr lang="en-MY" b="1" dirty="0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ABFF6B5C-C741-A3E4-6E9F-9AA7B5BC8AC6}"/>
              </a:ext>
            </a:extLst>
          </p:cNvPr>
          <p:cNvSpPr/>
          <p:nvPr/>
        </p:nvSpPr>
        <p:spPr>
          <a:xfrm>
            <a:off x="4588042" y="0"/>
            <a:ext cx="3015916" cy="126732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Hadoop Distributed File System (HDFS)</a:t>
            </a:r>
          </a:p>
          <a:p>
            <a:pPr algn="ctr"/>
            <a:r>
              <a:rPr lang="en-US" dirty="0"/>
              <a:t>-Store File-</a:t>
            </a:r>
            <a:endParaRPr lang="en-MY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17871548-7B97-97AC-D55D-0F05349DBAF1}"/>
              </a:ext>
            </a:extLst>
          </p:cNvPr>
          <p:cNvSpPr/>
          <p:nvPr/>
        </p:nvSpPr>
        <p:spPr>
          <a:xfrm>
            <a:off x="9176084" y="5590674"/>
            <a:ext cx="3015916" cy="126732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Apache Zeppelin</a:t>
            </a:r>
            <a:endParaRPr lang="en-MY" dirty="0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549CD8A4-ACFF-6FA4-06A4-75A8CF5B72F6}"/>
              </a:ext>
            </a:extLst>
          </p:cNvPr>
          <p:cNvSpPr/>
          <p:nvPr/>
        </p:nvSpPr>
        <p:spPr>
          <a:xfrm>
            <a:off x="4584031" y="5578642"/>
            <a:ext cx="3015916" cy="126732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MapReduce</a:t>
            </a:r>
          </a:p>
          <a:p>
            <a:pPr algn="ctr"/>
            <a:r>
              <a:rPr lang="en-US" dirty="0"/>
              <a:t>-Process Data-</a:t>
            </a:r>
            <a:endParaRPr lang="en-MY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C27CD9-6957-9990-6CA6-A55BFE4E71CA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015916" y="633663"/>
            <a:ext cx="15721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9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300C97-BEF8-AA8B-7591-76F6DA739D0E}"/>
              </a:ext>
            </a:extLst>
          </p:cNvPr>
          <p:cNvSpPr txBox="1"/>
          <p:nvPr/>
        </p:nvSpPr>
        <p:spPr>
          <a:xfrm>
            <a:off x="3515628" y="189296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BD23A1-63BD-7ABA-8297-D3B3E0106B4F}"/>
              </a:ext>
            </a:extLst>
          </p:cNvPr>
          <p:cNvSpPr txBox="1"/>
          <p:nvPr/>
        </p:nvSpPr>
        <p:spPr>
          <a:xfrm>
            <a:off x="2823411" y="994611"/>
            <a:ext cx="7176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on </a:t>
            </a:r>
            <a:r>
              <a:rPr lang="en-US" b="1" dirty="0"/>
              <a:t>Bash command / Linux shell command </a:t>
            </a:r>
            <a:r>
              <a:rPr lang="en-US" dirty="0"/>
              <a:t>(Linux-based system)</a:t>
            </a:r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B02A6-6FEC-5968-4A8A-E93B7B697020}"/>
              </a:ext>
            </a:extLst>
          </p:cNvPr>
          <p:cNvSpPr txBox="1"/>
          <p:nvPr/>
        </p:nvSpPr>
        <p:spPr>
          <a:xfrm>
            <a:off x="3031958" y="2839453"/>
            <a:ext cx="437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on </a:t>
            </a:r>
            <a:r>
              <a:rPr lang="en-US" b="1" dirty="0"/>
              <a:t>PowerShell command</a:t>
            </a:r>
            <a:r>
              <a:rPr lang="en-US" dirty="0"/>
              <a:t> (Windows)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7994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4CC42A-5867-29E9-8F42-8783CF426BC2}"/>
              </a:ext>
            </a:extLst>
          </p:cNvPr>
          <p:cNvSpPr txBox="1"/>
          <p:nvPr/>
        </p:nvSpPr>
        <p:spPr>
          <a:xfrm>
            <a:off x="4219074" y="1475874"/>
            <a:ext cx="6171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see file save in local (docker) before copy to </a:t>
            </a:r>
            <a:r>
              <a:rPr lang="en-US" dirty="0" err="1"/>
              <a:t>hdfs</a:t>
            </a:r>
            <a:endParaRPr lang="en-US" dirty="0"/>
          </a:p>
          <a:p>
            <a:r>
              <a:rPr lang="en-US" dirty="0"/>
              <a:t>Open docker &gt; Containers &gt; Click the container name &gt; Files</a:t>
            </a:r>
          </a:p>
          <a:p>
            <a:r>
              <a:rPr lang="en-US" dirty="0"/>
              <a:t>Directory : home &gt; </a:t>
            </a:r>
            <a:r>
              <a:rPr lang="en-US" dirty="0" err="1"/>
              <a:t>maria_dev</a:t>
            </a:r>
            <a:endParaRPr lang="en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AD163-C911-9B26-1D46-58963BC7B811}"/>
              </a:ext>
            </a:extLst>
          </p:cNvPr>
          <p:cNvSpPr txBox="1"/>
          <p:nvPr/>
        </p:nvSpPr>
        <p:spPr>
          <a:xfrm>
            <a:off x="0" y="2890953"/>
            <a:ext cx="101890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 upload file to docker</a:t>
            </a:r>
          </a:p>
          <a:p>
            <a:r>
              <a:rPr lang="en-US" b="1" dirty="0"/>
              <a:t>On PowerShell run:</a:t>
            </a:r>
          </a:p>
          <a:p>
            <a:r>
              <a:rPr lang="en-US" dirty="0" err="1">
                <a:latin typeface="Consolas" panose="020B0609020204030204" pitchFamily="49" charset="0"/>
              </a:rPr>
              <a:t>scp</a:t>
            </a:r>
            <a:r>
              <a:rPr lang="en-US" dirty="0">
                <a:latin typeface="Consolas" panose="020B0609020204030204" pitchFamily="49" charset="0"/>
              </a:rPr>
              <a:t> -P 2222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"D:/01. Education/…/fraud.csv"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maria_dev@127.0.0.1:/home/</a:t>
            </a:r>
            <a:r>
              <a:rPr lang="en-US" dirty="0" err="1">
                <a:latin typeface="Consolas" panose="020B0609020204030204" pitchFamily="49" charset="0"/>
                <a:hlinkClick r:id="rId2"/>
              </a:rPr>
              <a:t>maria_dev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/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On Bash run: </a:t>
            </a:r>
          </a:p>
          <a:p>
            <a:r>
              <a:rPr lang="en-MY" dirty="0" err="1">
                <a:latin typeface="Consolas" panose="020B0609020204030204" pitchFamily="49" charset="0"/>
              </a:rPr>
              <a:t>hdfs</a:t>
            </a:r>
            <a:r>
              <a:rPr lang="en-MY" dirty="0">
                <a:latin typeface="Consolas" panose="020B0609020204030204" pitchFamily="49" charset="0"/>
              </a:rPr>
              <a:t> </a:t>
            </a:r>
            <a:r>
              <a:rPr lang="en-MY" dirty="0" err="1">
                <a:latin typeface="Consolas" panose="020B0609020204030204" pitchFamily="49" charset="0"/>
              </a:rPr>
              <a:t>dfs</a:t>
            </a:r>
            <a:r>
              <a:rPr lang="en-MY" dirty="0">
                <a:latin typeface="Consolas" panose="020B0609020204030204" pitchFamily="49" charset="0"/>
              </a:rPr>
              <a:t> -</a:t>
            </a:r>
            <a:r>
              <a:rPr lang="en-MY" dirty="0" err="1">
                <a:latin typeface="Consolas" panose="020B0609020204030204" pitchFamily="49" charset="0"/>
              </a:rPr>
              <a:t>mkdir</a:t>
            </a:r>
            <a:r>
              <a:rPr lang="en-MY" dirty="0">
                <a:latin typeface="Consolas" panose="020B0609020204030204" pitchFamily="49" charset="0"/>
              </a:rPr>
              <a:t> -p /user/</a:t>
            </a:r>
            <a:r>
              <a:rPr lang="en-MY" dirty="0" err="1">
                <a:latin typeface="Consolas" panose="020B0609020204030204" pitchFamily="49" charset="0"/>
              </a:rPr>
              <a:t>maria_dev</a:t>
            </a:r>
            <a:r>
              <a:rPr lang="en-MY" dirty="0">
                <a:latin typeface="Consolas" panose="020B0609020204030204" pitchFamily="49" charset="0"/>
              </a:rPr>
              <a:t>/</a:t>
            </a:r>
            <a:r>
              <a:rPr lang="en-MY" dirty="0" err="1">
                <a:latin typeface="Consolas" panose="020B0609020204030204" pitchFamily="49" charset="0"/>
              </a:rPr>
              <a:t>hazim</a:t>
            </a:r>
            <a:endParaRPr lang="en-MY" dirty="0">
              <a:latin typeface="Consolas" panose="020B0609020204030204" pitchFamily="49" charset="0"/>
            </a:endParaRPr>
          </a:p>
          <a:p>
            <a:r>
              <a:rPr lang="en-MY" dirty="0" err="1">
                <a:latin typeface="Consolas" panose="020B0609020204030204" pitchFamily="49" charset="0"/>
              </a:rPr>
              <a:t>hdfs</a:t>
            </a:r>
            <a:r>
              <a:rPr lang="en-MY" dirty="0">
                <a:latin typeface="Consolas" panose="020B0609020204030204" pitchFamily="49" charset="0"/>
              </a:rPr>
              <a:t> </a:t>
            </a:r>
            <a:r>
              <a:rPr lang="en-MY" dirty="0" err="1">
                <a:latin typeface="Consolas" panose="020B0609020204030204" pitchFamily="49" charset="0"/>
              </a:rPr>
              <a:t>dfs</a:t>
            </a:r>
            <a:r>
              <a:rPr lang="en-MY" dirty="0">
                <a:latin typeface="Consolas" panose="020B0609020204030204" pitchFamily="49" charset="0"/>
              </a:rPr>
              <a:t> -put /home/</a:t>
            </a:r>
            <a:r>
              <a:rPr lang="en-MY" dirty="0" err="1">
                <a:latin typeface="Consolas" panose="020B0609020204030204" pitchFamily="49" charset="0"/>
              </a:rPr>
              <a:t>maria_dev</a:t>
            </a:r>
            <a:r>
              <a:rPr lang="en-MY" dirty="0">
                <a:latin typeface="Consolas" panose="020B0609020204030204" pitchFamily="49" charset="0"/>
              </a:rPr>
              <a:t>/fraud.csv /user/</a:t>
            </a:r>
            <a:r>
              <a:rPr lang="en-MY" dirty="0" err="1">
                <a:latin typeface="Consolas" panose="020B0609020204030204" pitchFamily="49" charset="0"/>
              </a:rPr>
              <a:t>maria_dev</a:t>
            </a:r>
            <a:r>
              <a:rPr lang="en-MY" dirty="0">
                <a:latin typeface="Consolas" panose="020B0609020204030204" pitchFamily="49" charset="0"/>
              </a:rPr>
              <a:t>/</a:t>
            </a:r>
            <a:r>
              <a:rPr lang="en-MY" dirty="0" err="1">
                <a:latin typeface="Consolas" panose="020B0609020204030204" pitchFamily="49" charset="0"/>
              </a:rPr>
              <a:t>hazim</a:t>
            </a:r>
            <a:r>
              <a:rPr lang="en-MY" dirty="0">
                <a:latin typeface="Consolas" panose="020B0609020204030204" pitchFamily="49" charset="0"/>
              </a:rPr>
              <a:t>/</a:t>
            </a:r>
          </a:p>
          <a:p>
            <a:r>
              <a:rPr lang="en-MY" dirty="0" err="1">
                <a:latin typeface="Consolas" panose="020B0609020204030204" pitchFamily="49" charset="0"/>
              </a:rPr>
              <a:t>hdfs</a:t>
            </a:r>
            <a:r>
              <a:rPr lang="en-MY" dirty="0">
                <a:latin typeface="Consolas" panose="020B0609020204030204" pitchFamily="49" charset="0"/>
              </a:rPr>
              <a:t> </a:t>
            </a:r>
            <a:r>
              <a:rPr lang="en-MY" dirty="0" err="1">
                <a:latin typeface="Consolas" panose="020B0609020204030204" pitchFamily="49" charset="0"/>
              </a:rPr>
              <a:t>dfs</a:t>
            </a:r>
            <a:r>
              <a:rPr lang="en-MY" dirty="0">
                <a:latin typeface="Consolas" panose="020B0609020204030204" pitchFamily="49" charset="0"/>
              </a:rPr>
              <a:t> -ls /user/</a:t>
            </a:r>
            <a:r>
              <a:rPr lang="en-MY" dirty="0" err="1">
                <a:latin typeface="Consolas" panose="020B0609020204030204" pitchFamily="49" charset="0"/>
              </a:rPr>
              <a:t>maria_dev</a:t>
            </a:r>
            <a:r>
              <a:rPr lang="en-MY" dirty="0">
                <a:latin typeface="Consolas" panose="020B0609020204030204" pitchFamily="49" charset="0"/>
              </a:rPr>
              <a:t>/</a:t>
            </a:r>
            <a:r>
              <a:rPr lang="en-MY" dirty="0" err="1">
                <a:latin typeface="Consolas" panose="020B0609020204030204" pitchFamily="49" charset="0"/>
              </a:rPr>
              <a:t>hazim</a:t>
            </a:r>
            <a:endParaRPr lang="en-MY">
              <a:latin typeface="Consolas" panose="020B0609020204030204" pitchFamily="49" charset="0"/>
            </a:endParaRPr>
          </a:p>
          <a:p>
            <a:endParaRPr lang="en-MY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68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78EE80-6736-D586-4F67-1B8ADE786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15956" cy="2772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47267E-1076-CB0D-C70F-D474ADB5B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2162"/>
            <a:ext cx="6173061" cy="3267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BC756B-F9C8-A705-7B3A-2C6C11FF0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956" y="0"/>
            <a:ext cx="6192114" cy="43535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724961-ED45-7CA2-0AE1-358222C34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3061" y="4305901"/>
            <a:ext cx="6144482" cy="34675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0F2CDF-B219-00C9-ADB6-6431E64B77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2" y="6039693"/>
            <a:ext cx="6134956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00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FC4C7C-830D-5364-C070-4F672CA0817B}"/>
              </a:ext>
            </a:extLst>
          </p:cNvPr>
          <p:cNvSpPr txBox="1"/>
          <p:nvPr/>
        </p:nvSpPr>
        <p:spPr>
          <a:xfrm>
            <a:off x="2711116" y="866274"/>
            <a:ext cx="88312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DATABASE &lt;database name&gt;;</a:t>
            </a:r>
          </a:p>
          <a:p>
            <a:r>
              <a:rPr lang="en-US" dirty="0"/>
              <a:t>DROP DATABASE &lt;database name&gt;;</a:t>
            </a:r>
          </a:p>
          <a:p>
            <a:r>
              <a:rPr lang="en-US" dirty="0"/>
              <a:t>SHOW DATABASES;</a:t>
            </a:r>
          </a:p>
          <a:p>
            <a:endParaRPr lang="en-US" dirty="0"/>
          </a:p>
          <a:p>
            <a:r>
              <a:rPr lang="en-US" dirty="0"/>
              <a:t>CREATE TABLE &lt;database name&gt;.&lt;table name&gt; (</a:t>
            </a:r>
          </a:p>
          <a:p>
            <a:r>
              <a:rPr lang="en-US" dirty="0"/>
              <a:t>    &lt;column name&gt; &lt;column type&gt;, …</a:t>
            </a:r>
          </a:p>
          <a:p>
            <a:r>
              <a:rPr lang="en-US" dirty="0"/>
              <a:t>)</a:t>
            </a:r>
          </a:p>
          <a:p>
            <a:r>
              <a:rPr lang="en-US" dirty="0"/>
              <a:t>DROP TABLE &lt;table name&gt;;</a:t>
            </a:r>
          </a:p>
          <a:p>
            <a:endParaRPr lang="en-US" dirty="0"/>
          </a:p>
          <a:p>
            <a:r>
              <a:rPr lang="en-US" dirty="0"/>
              <a:t>When you use LOAD DATA INPATH, it’ll remove the data from </a:t>
            </a:r>
            <a:r>
              <a:rPr lang="en-US" dirty="0" err="1"/>
              <a:t>hdfs</a:t>
            </a:r>
            <a:r>
              <a:rPr lang="en-US" dirty="0"/>
              <a:t> and transfer it to Hive.</a:t>
            </a:r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CF0791-67D7-EA12-D705-C2CF180E91EE}"/>
              </a:ext>
            </a:extLst>
          </p:cNvPr>
          <p:cNvSpPr txBox="1"/>
          <p:nvPr/>
        </p:nvSpPr>
        <p:spPr>
          <a:xfrm>
            <a:off x="649684" y="1494503"/>
            <a:ext cx="168930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SMALLINT</a:t>
            </a:r>
          </a:p>
          <a:p>
            <a:pPr marL="342900" indent="-342900">
              <a:buAutoNum type="arabicPeriod"/>
            </a:pPr>
            <a:r>
              <a:rPr lang="en-US" dirty="0"/>
              <a:t>INT</a:t>
            </a:r>
          </a:p>
          <a:p>
            <a:pPr marL="342900" indent="-342900">
              <a:buAutoNum type="arabicPeriod"/>
            </a:pPr>
            <a:r>
              <a:rPr lang="en-US" dirty="0"/>
              <a:t>BIGINT</a:t>
            </a:r>
          </a:p>
          <a:p>
            <a:pPr marL="342900" indent="-342900">
              <a:buAutoNum type="arabicPeriod"/>
            </a:pPr>
            <a:r>
              <a:rPr lang="en-US" dirty="0"/>
              <a:t>BOOLEAN</a:t>
            </a:r>
          </a:p>
          <a:p>
            <a:pPr marL="342900" indent="-342900">
              <a:buAutoNum type="arabicPeriod"/>
            </a:pPr>
            <a:r>
              <a:rPr lang="en-US" dirty="0"/>
              <a:t>FLOAT</a:t>
            </a:r>
          </a:p>
          <a:p>
            <a:pPr marL="342900" indent="-342900">
              <a:buAutoNum type="arabicPeriod"/>
            </a:pPr>
            <a:r>
              <a:rPr lang="en-US" dirty="0"/>
              <a:t>DOUBLE</a:t>
            </a:r>
          </a:p>
          <a:p>
            <a:pPr marL="342900" indent="-342900">
              <a:buAutoNum type="arabicPeriod"/>
            </a:pPr>
            <a:r>
              <a:rPr lang="en-US" dirty="0"/>
              <a:t>STRING</a:t>
            </a:r>
          </a:p>
          <a:p>
            <a:pPr marL="342900" indent="-342900">
              <a:buAutoNum type="arabicPeriod"/>
            </a:pPr>
            <a:r>
              <a:rPr lang="en-US" dirty="0"/>
              <a:t>BINARY</a:t>
            </a:r>
          </a:p>
          <a:p>
            <a:pPr marL="342900" indent="-342900">
              <a:buAutoNum type="arabicPeriod"/>
            </a:pPr>
            <a:r>
              <a:rPr lang="en-US" dirty="0"/>
              <a:t>TIMESTAMP</a:t>
            </a:r>
          </a:p>
          <a:p>
            <a:pPr marL="342900" indent="-342900">
              <a:buAutoNum type="arabicPeriod"/>
            </a:pPr>
            <a:r>
              <a:rPr lang="en-US" dirty="0"/>
              <a:t>DECIMAL</a:t>
            </a:r>
          </a:p>
          <a:p>
            <a:pPr marL="342900" indent="-342900">
              <a:buAutoNum type="arabicPeriod"/>
            </a:pPr>
            <a:r>
              <a:rPr lang="en-US" dirty="0"/>
              <a:t>DATE</a:t>
            </a:r>
          </a:p>
          <a:p>
            <a:pPr marL="342900" indent="-342900">
              <a:buAutoNum type="arabicPeriod"/>
            </a:pPr>
            <a:r>
              <a:rPr lang="en-US" dirty="0"/>
              <a:t>VARCHAR</a:t>
            </a:r>
          </a:p>
          <a:p>
            <a:pPr marL="342900" indent="-342900">
              <a:buAutoNum type="arabicPeriod"/>
            </a:pPr>
            <a:r>
              <a:rPr lang="en-US" dirty="0"/>
              <a:t>CHAR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D65F2-C580-033E-533C-D003D0FD0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556" y="3752461"/>
            <a:ext cx="4443068" cy="287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19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4871</TotalTime>
  <Words>821</Words>
  <Application>Microsoft Office PowerPoint</Application>
  <PresentationFormat>Widescreen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Hazim Fitri Ahmad Faudzi</dc:creator>
  <cp:lastModifiedBy>Hazim Fitri Ahmad Faudzi</cp:lastModifiedBy>
  <cp:revision>9</cp:revision>
  <dcterms:created xsi:type="dcterms:W3CDTF">2025-05-05T11:59:18Z</dcterms:created>
  <dcterms:modified xsi:type="dcterms:W3CDTF">2025-07-02T11:10:40Z</dcterms:modified>
</cp:coreProperties>
</file>