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3FB57F-C9FE-423C-9D2D-61F393C5472D}" v="2" dt="2025-07-03T12:55:05.2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54" d="100"/>
          <a:sy n="54" d="100"/>
        </p:scale>
        <p:origin x="96" y="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zim Fitri Ahmad Faudzi" userId="67f981b2a9611c92" providerId="LiveId" clId="{7D3FB57F-C9FE-423C-9D2D-61F393C5472D}"/>
    <pc:docChg chg="custSel addSld modSld">
      <pc:chgData name="Hazim Fitri Ahmad Faudzi" userId="67f981b2a9611c92" providerId="LiveId" clId="{7D3FB57F-C9FE-423C-9D2D-61F393C5472D}" dt="2025-07-03T12:55:12.259" v="97" actId="20577"/>
      <pc:docMkLst>
        <pc:docMk/>
      </pc:docMkLst>
      <pc:sldChg chg="addSp modSp new mod">
        <pc:chgData name="Hazim Fitri Ahmad Faudzi" userId="67f981b2a9611c92" providerId="LiveId" clId="{7D3FB57F-C9FE-423C-9D2D-61F393C5472D}" dt="2025-07-03T12:55:12.259" v="97" actId="20577"/>
        <pc:sldMkLst>
          <pc:docMk/>
          <pc:sldMk cId="1345331177" sldId="260"/>
        </pc:sldMkLst>
        <pc:spChg chg="add mod">
          <ac:chgData name="Hazim Fitri Ahmad Faudzi" userId="67f981b2a9611c92" providerId="LiveId" clId="{7D3FB57F-C9FE-423C-9D2D-61F393C5472D}" dt="2025-07-03T12:54:55.857" v="72" actId="20577"/>
          <ac:spMkLst>
            <pc:docMk/>
            <pc:sldMk cId="1345331177" sldId="260"/>
            <ac:spMk id="2" creationId="{61BCF543-475D-207F-F061-AE3D79568815}"/>
          </ac:spMkLst>
        </pc:spChg>
        <pc:spChg chg="add mod">
          <ac:chgData name="Hazim Fitri Ahmad Faudzi" userId="67f981b2a9611c92" providerId="LiveId" clId="{7D3FB57F-C9FE-423C-9D2D-61F393C5472D}" dt="2025-07-03T12:55:12.259" v="97" actId="20577"/>
          <ac:spMkLst>
            <pc:docMk/>
            <pc:sldMk cId="1345331177" sldId="260"/>
            <ac:spMk id="3" creationId="{933DE1E3-829B-1C12-F443-76E86E93DF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7121-F8F4-253C-07FF-BD0E775C57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B5A9E-631B-BC1E-BBB7-93F255EA07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BB2F7-07A5-43D8-A2BF-ACCBDF2F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6E96D-F7AC-E3AA-7A99-16FD38ED2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12578-5FC5-3A7D-3C75-DBC98E151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3876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D0BF-74C5-6380-BB65-6226C77B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37811-9F63-52B7-D7B9-AA767A69B9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CB4400-FB4A-A05C-3829-E07FF098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CA225-3E95-A510-91FC-F23044BDB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C1AE14-0104-78CB-D8D4-19C51623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35913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E04AE-4C1A-8E5B-8CFA-F2D7F8F25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E4F36-2DD8-64A8-46C5-222E71931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0900-A8B0-D7D6-46B4-FAB133E8A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33699-8EFF-BA0B-6730-01E2CFE78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682BE-5FAF-9DEA-E0B0-F5BEC96FB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6562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7614-E9C2-ADA3-C813-6F65A43BD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B9AAE-B0AD-5CB1-BB01-DCCC776E7C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8BE07-A404-B5C3-6685-C435B573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CDE7D-DCFA-D976-C587-D8E561EC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0BA18-86D6-59C5-5D58-0F560734C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2867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F03FE-9B63-F15A-48E6-288833692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A339F-5956-BF48-31E6-0543C8E246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A85F-56E0-F9CB-8F37-9613A687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AC98A-AE09-CD5B-D28E-B00500A11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4099D1-0C70-495C-B301-83F082786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6749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7A21-091D-46CF-F460-4F5E771F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D3872-2F86-7B1F-8EC5-B102516A7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9372FF-A856-000E-C609-6DECC180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F0D09-F41F-F65E-81B4-0C38D8460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F0824C-4B2D-C3E8-99F2-951C834EC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F6D4C-EABF-F577-9DC4-88FCC0A3E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7120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2223-091C-BB45-9874-04DF67E45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FA5E05-1C1A-C21A-959B-DF936660A2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2FC74A-63F2-546D-59EC-6A7DA656C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0714F8-EB7E-9760-7044-9D6F5B360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B2F801-5003-572A-9B62-FFFEC477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0722A-0FEE-4737-FFB5-6E66961FE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3A147-B7B3-3367-E645-B26BF962C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C0811-A209-C337-59C8-D2DEADA00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9931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6205B-B4D4-D99E-D4A1-1FC6CF17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84F74-7688-5B68-D644-31BCE655A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A7CD72-A953-6093-5588-8017C829E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FDA632-518C-39F4-41BA-F763142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28245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134431-B0D9-7A79-BFB0-6C70C22C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DE661-6D8B-C5B3-712B-681CEC4D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FB06A4-52B2-2037-A3C5-BB6421F48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8311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957B-C189-F93E-4859-42AFB14C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40800-EE68-8360-62AF-5B6A51BC5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81C93-7197-DC72-7207-1B21767C9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3753F-B1C1-DDE0-08DA-1590EBF7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657A9F-3DB3-BA9E-C6BC-1A8BC106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3BBE4-8D19-4EA7-B183-7C8BD949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2013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D0930-72B6-6B3A-1DA9-70EDF7D9C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5D65-1498-35D9-9B73-DAA0135ED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BF211-75F9-71CC-2857-AEC40B523B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C1D454-FEDD-82F9-C4F7-5F904187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D8A04-4710-6774-B0E3-E1A98B20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2AB3B7-2AA6-BD8E-4CF4-0F3CCC6B7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75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F27352-2425-2CD1-5788-2F0F4AE25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D9A63-539B-DC41-B626-272E8F71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03B3C-31D4-65AE-EAEB-74BCAFF06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353601-8415-4344-AC41-0926F3B424CF}" type="datetimeFigureOut">
              <a:rPr lang="en-MY" smtClean="0"/>
              <a:t>7/7/2025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0DBFA-C825-0702-C0B4-F9E2A527E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2DED9C-D265-EF74-47EA-62D83E898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5523D-91A5-4053-8C83-539BAAC6D001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7211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python.org/downloads/release/python-3114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242C9-7234-6217-0138-4322184FCB15}"/>
              </a:ext>
            </a:extLst>
          </p:cNvPr>
          <p:cNvSpPr txBox="1"/>
          <p:nvPr/>
        </p:nvSpPr>
        <p:spPr>
          <a:xfrm>
            <a:off x="0" y="2228671"/>
            <a:ext cx="49434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 Environment: </a:t>
            </a:r>
          </a:p>
          <a:p>
            <a:r>
              <a:rPr lang="en-US" dirty="0"/>
              <a:t>Use Python 3.11.4</a:t>
            </a:r>
          </a:p>
          <a:p>
            <a:r>
              <a:rPr lang="en-MY" dirty="0">
                <a:hlinkClick r:id="rId2"/>
              </a:rPr>
              <a:t>https://www.python.org/downloads/release/python-3114/</a:t>
            </a:r>
            <a:endParaRPr lang="en-MY" dirty="0"/>
          </a:p>
          <a:p>
            <a:r>
              <a:rPr lang="en-MY" dirty="0"/>
              <a:t>Download “Windows installer (64-bit)”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E06D2C-0F2E-DAEE-50EF-C06A3EFA7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514" y="0"/>
            <a:ext cx="698948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77F8-E09E-5E14-0D67-82C250A47FC6}"/>
              </a:ext>
            </a:extLst>
          </p:cNvPr>
          <p:cNvSpPr txBox="1"/>
          <p:nvPr/>
        </p:nvSpPr>
        <p:spPr>
          <a:xfrm>
            <a:off x="129519" y="4109859"/>
            <a:ext cx="49434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Pip install pandas</a:t>
            </a:r>
          </a:p>
          <a:p>
            <a:r>
              <a:rPr lang="en-US" dirty="0"/>
              <a:t>Pip install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Pip install matplotlib</a:t>
            </a:r>
          </a:p>
          <a:p>
            <a:r>
              <a:rPr lang="en-US" dirty="0"/>
              <a:t>Pip install seaborn</a:t>
            </a:r>
          </a:p>
          <a:p>
            <a:r>
              <a:rPr lang="en-US" dirty="0"/>
              <a:t>Pip install scikit-learn</a:t>
            </a:r>
          </a:p>
          <a:p>
            <a:r>
              <a:rPr lang="en-US" dirty="0"/>
              <a:t>Pip install </a:t>
            </a:r>
            <a:r>
              <a:rPr lang="en-US" dirty="0" err="1"/>
              <a:t>tensorflow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63392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6DEFA2B5-FE9F-956E-1534-28C6F817F59F}"/>
              </a:ext>
            </a:extLst>
          </p:cNvPr>
          <p:cNvSpPr/>
          <p:nvPr/>
        </p:nvSpPr>
        <p:spPr>
          <a:xfrm>
            <a:off x="5374105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Regression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0F75E40-F8CF-DD73-9C37-AA1486D64850}"/>
              </a:ext>
            </a:extLst>
          </p:cNvPr>
          <p:cNvSpPr/>
          <p:nvPr/>
        </p:nvSpPr>
        <p:spPr>
          <a:xfrm>
            <a:off x="10748210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Simple linear regression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D8FB4F5-3189-63BF-6A0D-F5D7DF02955B}"/>
              </a:ext>
            </a:extLst>
          </p:cNvPr>
          <p:cNvSpPr/>
          <p:nvPr/>
        </p:nvSpPr>
        <p:spPr>
          <a:xfrm>
            <a:off x="7056520" y="299586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Regression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AFA27F-D223-2B93-7C46-4BBECD155B75}"/>
              </a:ext>
            </a:extLst>
          </p:cNvPr>
          <p:cNvSpPr/>
          <p:nvPr/>
        </p:nvSpPr>
        <p:spPr>
          <a:xfrm>
            <a:off x="10748209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Multiple linear regression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A9BB1B-5015-742D-2C93-A82733F81ACD}"/>
              </a:ext>
            </a:extLst>
          </p:cNvPr>
          <p:cNvSpPr/>
          <p:nvPr/>
        </p:nvSpPr>
        <p:spPr>
          <a:xfrm>
            <a:off x="10772273" y="32685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Ridge Regression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64C81D-6462-4FD4-6E1C-320EB41D4304}"/>
              </a:ext>
            </a:extLst>
          </p:cNvPr>
          <p:cNvSpPr/>
          <p:nvPr/>
        </p:nvSpPr>
        <p:spPr>
          <a:xfrm>
            <a:off x="1074821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polynomial Regression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6356F-1710-3197-DA59-BC2D17D6847E}"/>
              </a:ext>
            </a:extLst>
          </p:cNvPr>
          <p:cNvSpPr/>
          <p:nvPr/>
        </p:nvSpPr>
        <p:spPr>
          <a:xfrm>
            <a:off x="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9E6F989-303A-CB1F-0812-43E010B00C02}"/>
              </a:ext>
            </a:extLst>
          </p:cNvPr>
          <p:cNvSpPr/>
          <p:nvPr/>
        </p:nvSpPr>
        <p:spPr>
          <a:xfrm>
            <a:off x="5374105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Principal component Regression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08EA9BA-CFBF-DC37-2737-B70B7D961ED9}"/>
              </a:ext>
            </a:extLst>
          </p:cNvPr>
          <p:cNvSpPr/>
          <p:nvPr/>
        </p:nvSpPr>
        <p:spPr>
          <a:xfrm>
            <a:off x="10772273" y="4394532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Lasso Regression</a:t>
            </a:r>
            <a:endParaRPr lang="en-MY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D33AE13-06AC-9998-1EC2-838961A792CB}"/>
              </a:ext>
            </a:extLst>
          </p:cNvPr>
          <p:cNvSpPr/>
          <p:nvPr/>
        </p:nvSpPr>
        <p:spPr>
          <a:xfrm>
            <a:off x="3691690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Non-Linear Regression</a:t>
            </a:r>
            <a:endParaRPr lang="en-MY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F9D1429-6F4C-55AA-38B1-3903B7551E06}"/>
              </a:ext>
            </a:extLst>
          </p:cNvPr>
          <p:cNvSpPr/>
          <p:nvPr/>
        </p:nvSpPr>
        <p:spPr>
          <a:xfrm>
            <a:off x="5374105" y="418297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Specialized Regression</a:t>
            </a:r>
            <a:endParaRPr lang="en-MY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133169-FDFF-4066-51D9-B0264F89876D}"/>
              </a:ext>
            </a:extLst>
          </p:cNvPr>
          <p:cNvSpPr/>
          <p:nvPr/>
        </p:nvSpPr>
        <p:spPr>
          <a:xfrm>
            <a:off x="10772273" y="544027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Elastic Net</a:t>
            </a:r>
            <a:endParaRPr lang="en-MY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5B5824A-10DD-59A3-5FBB-CCBE3F8FD0C9}"/>
              </a:ext>
            </a:extLst>
          </p:cNvPr>
          <p:cNvSpPr/>
          <p:nvPr/>
        </p:nvSpPr>
        <p:spPr>
          <a:xfrm>
            <a:off x="3691689" y="5190620"/>
            <a:ext cx="1443789" cy="914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1DB5E6B-E28F-03D3-1E53-745A5FADD58A}"/>
              </a:ext>
            </a:extLst>
          </p:cNvPr>
          <p:cNvSpPr/>
          <p:nvPr/>
        </p:nvSpPr>
        <p:spPr>
          <a:xfrm>
            <a:off x="-24064" y="1064795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XGBoost</a:t>
            </a:r>
            <a:endParaRPr lang="en-MY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0A03BB0-624B-2219-8389-A2DB17729E20}"/>
              </a:ext>
            </a:extLst>
          </p:cNvPr>
          <p:cNvSpPr/>
          <p:nvPr/>
        </p:nvSpPr>
        <p:spPr>
          <a:xfrm>
            <a:off x="-24065" y="214262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Gradient Boosting Regression</a:t>
            </a:r>
            <a:endParaRPr lang="en-MY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BBE6D7C-55E4-417D-F338-354DCA6C4B51}"/>
              </a:ext>
            </a:extLst>
          </p:cNvPr>
          <p:cNvSpPr/>
          <p:nvPr/>
        </p:nvSpPr>
        <p:spPr>
          <a:xfrm>
            <a:off x="-24066" y="3220453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 Regression</a:t>
            </a:r>
            <a:endParaRPr lang="en-MY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432C2C4-4333-EADF-8E12-59F7329A6048}"/>
              </a:ext>
            </a:extLst>
          </p:cNvPr>
          <p:cNvSpPr/>
          <p:nvPr/>
        </p:nvSpPr>
        <p:spPr>
          <a:xfrm>
            <a:off x="-1" y="427622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Regression</a:t>
            </a:r>
            <a:endParaRPr lang="en-MY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461A41-8EFC-17D8-B6BF-68B97AFD35AD}"/>
              </a:ext>
            </a:extLst>
          </p:cNvPr>
          <p:cNvSpPr/>
          <p:nvPr/>
        </p:nvSpPr>
        <p:spPr>
          <a:xfrm>
            <a:off x="2059403" y="5213684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Quantile Regression</a:t>
            </a:r>
            <a:endParaRPr lang="en-MY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9D9DB9E-8D18-A7FB-4753-FDF6BC730CF0}"/>
              </a:ext>
            </a:extLst>
          </p:cNvPr>
          <p:cNvSpPr/>
          <p:nvPr/>
        </p:nvSpPr>
        <p:spPr>
          <a:xfrm>
            <a:off x="7006391" y="5186609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 Regression</a:t>
            </a:r>
            <a:endParaRPr lang="en-MY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D683406-C1D8-114D-CD54-C5493B243DC4}"/>
              </a:ext>
            </a:extLst>
          </p:cNvPr>
          <p:cNvSpPr/>
          <p:nvPr/>
        </p:nvSpPr>
        <p:spPr>
          <a:xfrm>
            <a:off x="8638677" y="5191618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Partial Least Regression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4381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1AF33A-6645-E2F0-6624-1EFDE8C10E37}"/>
              </a:ext>
            </a:extLst>
          </p:cNvPr>
          <p:cNvSpPr/>
          <p:nvPr/>
        </p:nvSpPr>
        <p:spPr>
          <a:xfrm>
            <a:off x="166436" y="1367589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 Discriminant Analysis (LDA)</a:t>
            </a:r>
            <a:endParaRPr lang="en-MY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57679C-3901-2C8F-F2F5-CA6C0529182E}"/>
              </a:ext>
            </a:extLst>
          </p:cNvPr>
          <p:cNvSpPr/>
          <p:nvPr/>
        </p:nvSpPr>
        <p:spPr>
          <a:xfrm>
            <a:off x="10581775" y="1118936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Naïve Bayes</a:t>
            </a:r>
            <a:endParaRPr lang="en-MY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DDB612-8CE9-D9B7-D107-5D9A264BA07D}"/>
              </a:ext>
            </a:extLst>
          </p:cNvPr>
          <p:cNvSpPr/>
          <p:nvPr/>
        </p:nvSpPr>
        <p:spPr>
          <a:xfrm>
            <a:off x="605590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 Vector Machine</a:t>
            </a:r>
            <a:endParaRPr lang="en-MY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95E9124-AADF-13A1-E6B7-FD3A692C2257}"/>
              </a:ext>
            </a:extLst>
          </p:cNvPr>
          <p:cNvSpPr/>
          <p:nvPr/>
        </p:nvSpPr>
        <p:spPr>
          <a:xfrm>
            <a:off x="255270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XG Boost</a:t>
            </a:r>
            <a:endParaRPr lang="en-MY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8BEE865-92E8-108C-43AF-D0F5F2AB4905}"/>
              </a:ext>
            </a:extLst>
          </p:cNvPr>
          <p:cNvSpPr/>
          <p:nvPr/>
        </p:nvSpPr>
        <p:spPr>
          <a:xfrm>
            <a:off x="4393532" y="-4011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  <a:endParaRPr lang="en-MY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DC62BB-EEBF-19BB-2002-6461B9AB3FED}"/>
              </a:ext>
            </a:extLst>
          </p:cNvPr>
          <p:cNvSpPr/>
          <p:nvPr/>
        </p:nvSpPr>
        <p:spPr>
          <a:xfrm>
            <a:off x="9444791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  <a:endParaRPr lang="en-MY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F0A7249-5928-8CA7-E7C9-74B40610774E}"/>
              </a:ext>
            </a:extLst>
          </p:cNvPr>
          <p:cNvSpPr/>
          <p:nvPr/>
        </p:nvSpPr>
        <p:spPr>
          <a:xfrm>
            <a:off x="7798469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Logistic regression</a:t>
            </a:r>
            <a:endParaRPr lang="en-MY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3CFC83-4671-587E-A220-EB0D91A71069}"/>
              </a:ext>
            </a:extLst>
          </p:cNvPr>
          <p:cNvSpPr/>
          <p:nvPr/>
        </p:nvSpPr>
        <p:spPr>
          <a:xfrm>
            <a:off x="6114047" y="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K-Nearest Neighbors</a:t>
            </a:r>
            <a:endParaRPr lang="en-MY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C49A09-794F-B8B3-FD5E-1F3D2F5F497B}"/>
              </a:ext>
            </a:extLst>
          </p:cNvPr>
          <p:cNvSpPr/>
          <p:nvPr/>
        </p:nvSpPr>
        <p:spPr>
          <a:xfrm>
            <a:off x="9676399" y="2594811"/>
            <a:ext cx="1810752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 / Deep Learning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84771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6DF637-4CA3-B5A3-DC30-B23E2837CED7}"/>
              </a:ext>
            </a:extLst>
          </p:cNvPr>
          <p:cNvSpPr txBox="1"/>
          <p:nvPr/>
        </p:nvSpPr>
        <p:spPr>
          <a:xfrm>
            <a:off x="0" y="0"/>
            <a:ext cx="7036735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/>
              <a:t>Q&amp;A</a:t>
            </a:r>
          </a:p>
          <a:p>
            <a:pPr marL="342900" indent="-342900">
              <a:buAutoNum type="arabicPeriod"/>
            </a:pPr>
            <a:r>
              <a:rPr lang="en-US" dirty="0"/>
              <a:t>How many classifier</a:t>
            </a:r>
          </a:p>
          <a:p>
            <a:pPr marL="342900" indent="-342900">
              <a:buAutoNum type="arabicPeriod"/>
            </a:pPr>
            <a:r>
              <a:rPr lang="en-US" dirty="0"/>
              <a:t>How many regressor</a:t>
            </a:r>
          </a:p>
          <a:p>
            <a:pPr marL="342900" indent="-342900">
              <a:buAutoNum type="arabicPeriod"/>
            </a:pPr>
            <a:r>
              <a:rPr lang="en-US" dirty="0"/>
              <a:t>How many Dimension Reduction : PCA &amp; K-Means</a:t>
            </a:r>
          </a:p>
          <a:p>
            <a:pPr marL="342900" indent="-342900">
              <a:buAutoNum type="arabicPeriod"/>
            </a:pPr>
            <a:r>
              <a:rPr lang="en-US" dirty="0"/>
              <a:t>What is LDA &amp; QDA</a:t>
            </a:r>
          </a:p>
          <a:p>
            <a:pPr marL="342900" indent="-342900">
              <a:buAutoNum type="arabicPeriod"/>
            </a:pPr>
            <a:r>
              <a:rPr lang="en-US" dirty="0"/>
              <a:t>What is the difference between </a:t>
            </a:r>
            <a:r>
              <a:rPr lang="en-US" b="1" dirty="0">
                <a:latin typeface="Consolas" panose="020B0609020204030204" pitchFamily="49" charset="0"/>
              </a:rPr>
              <a:t>scale()</a:t>
            </a:r>
            <a:r>
              <a:rPr lang="en-US" dirty="0"/>
              <a:t> and </a:t>
            </a:r>
            <a:r>
              <a:rPr lang="en-US" b="1" dirty="0" err="1">
                <a:latin typeface="Consolas" panose="020B0609020204030204" pitchFamily="49" charset="0"/>
              </a:rPr>
              <a:t>StandardScaler</a:t>
            </a:r>
            <a:r>
              <a:rPr lang="en-US" b="1" dirty="0">
                <a:latin typeface="Consolas" panose="020B0609020204030204" pitchFamily="49" charset="0"/>
              </a:rPr>
              <a:t>()</a:t>
            </a:r>
          </a:p>
          <a:p>
            <a:pPr marL="342900" indent="-342900">
              <a:buAutoNum type="arabicPeriod"/>
            </a:pPr>
            <a:r>
              <a:rPr lang="en-US" dirty="0"/>
              <a:t>Which scaler to use (min-max, standard, </a:t>
            </a:r>
            <a:r>
              <a:rPr lang="en-US" dirty="0" err="1"/>
              <a:t>etc</a:t>
            </a:r>
            <a:r>
              <a:rPr lang="en-US" dirty="0"/>
              <a:t>)</a:t>
            </a: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ED186-50C5-CD8F-3FE1-FF6C35995396}"/>
              </a:ext>
            </a:extLst>
          </p:cNvPr>
          <p:cNvSpPr txBox="1"/>
          <p:nvPr/>
        </p:nvSpPr>
        <p:spPr>
          <a:xfrm>
            <a:off x="0" y="2820693"/>
            <a:ext cx="10321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To-Do List</a:t>
            </a:r>
          </a:p>
          <a:p>
            <a:r>
              <a:rPr lang="en-US" dirty="0"/>
              <a:t>1. For all model learn, classify if they are (classifier/regressor), (supervised/unsupervised), and what are the predictors allowed (categorical/continuous)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911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BCF543-475D-207F-F061-AE3D79568815}"/>
              </a:ext>
            </a:extLst>
          </p:cNvPr>
          <p:cNvSpPr txBox="1"/>
          <p:nvPr/>
        </p:nvSpPr>
        <p:spPr>
          <a:xfrm>
            <a:off x="4005943" y="620486"/>
            <a:ext cx="22974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Regression model</a:t>
            </a:r>
          </a:p>
          <a:p>
            <a:pPr marL="342900" indent="-342900">
              <a:buAutoNum type="arabicPeriod"/>
            </a:pPr>
            <a:r>
              <a:rPr lang="en-GB" dirty="0"/>
              <a:t>Linear Regression</a:t>
            </a:r>
          </a:p>
          <a:p>
            <a:pPr marL="342900" indent="-342900">
              <a:buAutoNum type="arabicPeriod"/>
            </a:pPr>
            <a:endParaRPr lang="en-MY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3DE1E3-829B-1C12-F443-76E86E93DFDF}"/>
              </a:ext>
            </a:extLst>
          </p:cNvPr>
          <p:cNvSpPr txBox="1"/>
          <p:nvPr/>
        </p:nvSpPr>
        <p:spPr>
          <a:xfrm>
            <a:off x="8871857" y="1077686"/>
            <a:ext cx="22363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Classification model</a:t>
            </a:r>
          </a:p>
          <a:p>
            <a:r>
              <a:rPr lang="en-GB"/>
              <a:t>1. 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45331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95955D-7A98-D11B-B174-3C3B66E07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047765"/>
              </p:ext>
            </p:extLst>
          </p:nvPr>
        </p:nvGraphicFramePr>
        <p:xfrm>
          <a:off x="142877" y="157163"/>
          <a:ext cx="11872912" cy="655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130">
                  <a:extLst>
                    <a:ext uri="{9D8B030D-6E8A-4147-A177-3AD203B41FA5}">
                      <a16:colId xmlns:a16="http://schemas.microsoft.com/office/drawing/2014/main" val="1689589497"/>
                    </a:ext>
                  </a:extLst>
                </a:gridCol>
                <a:gridCol w="1581668">
                  <a:extLst>
                    <a:ext uri="{9D8B030D-6E8A-4147-A177-3AD203B41FA5}">
                      <a16:colId xmlns:a16="http://schemas.microsoft.com/office/drawing/2014/main" val="2484241386"/>
                    </a:ext>
                  </a:extLst>
                </a:gridCol>
                <a:gridCol w="1442231">
                  <a:extLst>
                    <a:ext uri="{9D8B030D-6E8A-4147-A177-3AD203B41FA5}">
                      <a16:colId xmlns:a16="http://schemas.microsoft.com/office/drawing/2014/main" val="1057772542"/>
                    </a:ext>
                  </a:extLst>
                </a:gridCol>
                <a:gridCol w="2064493">
                  <a:extLst>
                    <a:ext uri="{9D8B030D-6E8A-4147-A177-3AD203B41FA5}">
                      <a16:colId xmlns:a16="http://schemas.microsoft.com/office/drawing/2014/main" val="3722476855"/>
                    </a:ext>
                  </a:extLst>
                </a:gridCol>
                <a:gridCol w="1696130">
                  <a:extLst>
                    <a:ext uri="{9D8B030D-6E8A-4147-A177-3AD203B41FA5}">
                      <a16:colId xmlns:a16="http://schemas.microsoft.com/office/drawing/2014/main" val="681179607"/>
                    </a:ext>
                  </a:extLst>
                </a:gridCol>
                <a:gridCol w="1696130">
                  <a:extLst>
                    <a:ext uri="{9D8B030D-6E8A-4147-A177-3AD203B41FA5}">
                      <a16:colId xmlns:a16="http://schemas.microsoft.com/office/drawing/2014/main" val="941116877"/>
                    </a:ext>
                  </a:extLst>
                </a:gridCol>
                <a:gridCol w="1696130">
                  <a:extLst>
                    <a:ext uri="{9D8B030D-6E8A-4147-A177-3AD203B41FA5}">
                      <a16:colId xmlns:a16="http://schemas.microsoft.com/office/drawing/2014/main" val="218740547"/>
                    </a:ext>
                  </a:extLst>
                </a:gridCol>
              </a:tblGrid>
              <a:tr h="390801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522"/>
                  </a:ext>
                </a:extLst>
              </a:tr>
              <a:tr h="674533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18569"/>
                  </a:ext>
                </a:extLst>
              </a:tr>
              <a:tr h="674533"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41522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Linear Discriminant Analysis (LDA)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63664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Quadratic Discriminant Analysis (QDA)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2548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K-Nearest Neighbors (KNN)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/ 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1352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Decision Tree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 / 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609"/>
                  </a:ext>
                </a:extLst>
              </a:tr>
              <a:tr h="963619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8842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139CF-ECDA-683D-A3E5-94E27E47E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B8115A8-C67C-5930-0D4A-7D0568DF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5036064"/>
              </p:ext>
            </p:extLst>
          </p:nvPr>
        </p:nvGraphicFramePr>
        <p:xfrm>
          <a:off x="142876" y="157163"/>
          <a:ext cx="11887198" cy="6500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8171">
                  <a:extLst>
                    <a:ext uri="{9D8B030D-6E8A-4147-A177-3AD203B41FA5}">
                      <a16:colId xmlns:a16="http://schemas.microsoft.com/office/drawing/2014/main" val="1689589497"/>
                    </a:ext>
                  </a:extLst>
                </a:gridCol>
                <a:gridCol w="1583571">
                  <a:extLst>
                    <a:ext uri="{9D8B030D-6E8A-4147-A177-3AD203B41FA5}">
                      <a16:colId xmlns:a16="http://schemas.microsoft.com/office/drawing/2014/main" val="2484241386"/>
                    </a:ext>
                  </a:extLst>
                </a:gridCol>
                <a:gridCol w="1443966">
                  <a:extLst>
                    <a:ext uri="{9D8B030D-6E8A-4147-A177-3AD203B41FA5}">
                      <a16:colId xmlns:a16="http://schemas.microsoft.com/office/drawing/2014/main" val="1057772542"/>
                    </a:ext>
                  </a:extLst>
                </a:gridCol>
                <a:gridCol w="2066977">
                  <a:extLst>
                    <a:ext uri="{9D8B030D-6E8A-4147-A177-3AD203B41FA5}">
                      <a16:colId xmlns:a16="http://schemas.microsoft.com/office/drawing/2014/main" val="3722476855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681179607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941116877"/>
                    </a:ext>
                  </a:extLst>
                </a:gridCol>
                <a:gridCol w="1698171">
                  <a:extLst>
                    <a:ext uri="{9D8B030D-6E8A-4147-A177-3AD203B41FA5}">
                      <a16:colId xmlns:a16="http://schemas.microsoft.com/office/drawing/2014/main" val="218740547"/>
                    </a:ext>
                  </a:extLst>
                </a:gridCol>
              </a:tblGrid>
              <a:tr h="387395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522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r>
                        <a:rPr lang="en-US" dirty="0"/>
                        <a:t>Bagging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18569"/>
                  </a:ext>
                </a:extLst>
              </a:tr>
              <a:tr h="668655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41522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63664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 (PCA)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2548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Clustering (K-Means)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1352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 Neural Network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609"/>
                  </a:ext>
                </a:extLst>
              </a:tr>
              <a:tr h="955221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2843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14D5F-7CC8-87DB-8E67-007C091D5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C9AB88-3D97-C6FE-4279-CB00ED950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13276"/>
              </p:ext>
            </p:extLst>
          </p:nvPr>
        </p:nvGraphicFramePr>
        <p:xfrm>
          <a:off x="142876" y="157163"/>
          <a:ext cx="11830049" cy="65293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0007">
                  <a:extLst>
                    <a:ext uri="{9D8B030D-6E8A-4147-A177-3AD203B41FA5}">
                      <a16:colId xmlns:a16="http://schemas.microsoft.com/office/drawing/2014/main" val="1689589497"/>
                    </a:ext>
                  </a:extLst>
                </a:gridCol>
                <a:gridCol w="1575957">
                  <a:extLst>
                    <a:ext uri="{9D8B030D-6E8A-4147-A177-3AD203B41FA5}">
                      <a16:colId xmlns:a16="http://schemas.microsoft.com/office/drawing/2014/main" val="2484241386"/>
                    </a:ext>
                  </a:extLst>
                </a:gridCol>
                <a:gridCol w="1437024">
                  <a:extLst>
                    <a:ext uri="{9D8B030D-6E8A-4147-A177-3AD203B41FA5}">
                      <a16:colId xmlns:a16="http://schemas.microsoft.com/office/drawing/2014/main" val="1057772542"/>
                    </a:ext>
                  </a:extLst>
                </a:gridCol>
                <a:gridCol w="2057040">
                  <a:extLst>
                    <a:ext uri="{9D8B030D-6E8A-4147-A177-3AD203B41FA5}">
                      <a16:colId xmlns:a16="http://schemas.microsoft.com/office/drawing/2014/main" val="3722476855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681179607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941116877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218740547"/>
                    </a:ext>
                  </a:extLst>
                </a:gridCol>
              </a:tblGrid>
              <a:tr h="389098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Task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Learning Type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Advantage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Disadvantage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96522"/>
                  </a:ext>
                </a:extLst>
              </a:tr>
              <a:tr h="671594">
                <a:tc>
                  <a:txBody>
                    <a:bodyPr/>
                    <a:lstStyle/>
                    <a:p>
                      <a:r>
                        <a:rPr lang="en-US" dirty="0"/>
                        <a:t>Lasso 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Regression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</a:p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2418569"/>
                  </a:ext>
                </a:extLst>
              </a:tr>
              <a:tr h="671594">
                <a:tc>
                  <a:txBody>
                    <a:bodyPr/>
                    <a:lstStyle/>
                    <a:p>
                      <a:r>
                        <a:rPr lang="en-US" dirty="0"/>
                        <a:t>Boosting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841522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Support Vector Machine (SVM)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63664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Principal Component Analysis (PCA)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742548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Clustering (K-Means)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N/A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81352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 Neural Network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226609"/>
                  </a:ext>
                </a:extLst>
              </a:tr>
              <a:tr h="95942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Categorical/Continuous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Numerical/Category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21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5257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D0AF1C4-3088-102B-109B-80E5BAB44B0D}"/>
              </a:ext>
            </a:extLst>
          </p:cNvPr>
          <p:cNvSpPr/>
          <p:nvPr/>
        </p:nvSpPr>
        <p:spPr>
          <a:xfrm>
            <a:off x="3691690" y="2971800"/>
            <a:ext cx="144378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Non-Linear Regression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60862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1274</TotalTime>
  <Words>443</Words>
  <Application>Microsoft Office PowerPoint</Application>
  <PresentationFormat>Widescreen</PresentationFormat>
  <Paragraphs>179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Hazim Fitri Ahmad Faudzi</dc:creator>
  <cp:lastModifiedBy>Hazim Fitri Ahmad Faudzi</cp:lastModifiedBy>
  <cp:revision>3</cp:revision>
  <dcterms:created xsi:type="dcterms:W3CDTF">2025-05-13T11:57:19Z</dcterms:created>
  <dcterms:modified xsi:type="dcterms:W3CDTF">2025-07-08T01:25:30Z</dcterms:modified>
</cp:coreProperties>
</file>