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9" autoAdjust="0"/>
    <p:restoredTop sz="94660"/>
  </p:normalViewPr>
  <p:slideViewPr>
    <p:cSldViewPr snapToGrid="0">
      <p:cViewPr varScale="1">
        <p:scale>
          <a:sx n="108" d="100"/>
          <a:sy n="108" d="100"/>
        </p:scale>
        <p:origin x="101" y="3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C18CA-D960-D04A-211E-9C17D01F4F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19B545F6-521F-BAFD-C2AE-210F6987418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1F13B81E-E29D-E064-60FB-CAD53CA4F797}"/>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5" name="Footer Placeholder 4">
            <a:extLst>
              <a:ext uri="{FF2B5EF4-FFF2-40B4-BE49-F238E27FC236}">
                <a16:creationId xmlns:a16="http://schemas.microsoft.com/office/drawing/2014/main" id="{C40083DC-FB68-52F6-6E23-46F3C52018C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099FAF4-6994-5F22-C3A6-F7C4CD23CCED}"/>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866048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3B7E-A308-8631-9D96-F4CF474BF66B}"/>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218C475D-B7E3-0950-E25E-65DBA88840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B7BF482E-4B0B-DB70-3D50-623C17C25D9E}"/>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5" name="Footer Placeholder 4">
            <a:extLst>
              <a:ext uri="{FF2B5EF4-FFF2-40B4-BE49-F238E27FC236}">
                <a16:creationId xmlns:a16="http://schemas.microsoft.com/office/drawing/2014/main" id="{CE95414C-A6D7-E9E8-12F9-5A81DDB5AA88}"/>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627D5C8-B3B7-601A-1E10-BE79B59F516A}"/>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47362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288584-5EFA-E29C-6F06-99317E2DC3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5E0B89AF-9B02-DBC2-39A1-C34FD9437F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44A6FA45-1C5B-D746-CD1D-EFAC578AF506}"/>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5" name="Footer Placeholder 4">
            <a:extLst>
              <a:ext uri="{FF2B5EF4-FFF2-40B4-BE49-F238E27FC236}">
                <a16:creationId xmlns:a16="http://schemas.microsoft.com/office/drawing/2014/main" id="{26C2AE6D-B3DC-0249-F827-A6AF21B9185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E2A4E805-A143-078F-C667-99B23BF2F210}"/>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4288302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14E70-8AD5-0F8A-5237-B032E1F9E85F}"/>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3821AE90-3172-A2D9-8BA2-CDF57BBE20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F2CA3720-3F88-330F-A098-E3A9EBBC938C}"/>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5" name="Footer Placeholder 4">
            <a:extLst>
              <a:ext uri="{FF2B5EF4-FFF2-40B4-BE49-F238E27FC236}">
                <a16:creationId xmlns:a16="http://schemas.microsoft.com/office/drawing/2014/main" id="{74B9DDB5-DA23-D75F-6E4C-DD5ABC2CF332}"/>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D76480F2-2D01-6C68-028A-C2FA679293B6}"/>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2345497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62CA-0028-45D7-94A9-610A3D04F4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1B7BE255-02DA-3F4A-FB01-97FCD1136DC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9D04DD-2558-1340-F784-ECA05AC58A5E}"/>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5" name="Footer Placeholder 4">
            <a:extLst>
              <a:ext uri="{FF2B5EF4-FFF2-40B4-BE49-F238E27FC236}">
                <a16:creationId xmlns:a16="http://schemas.microsoft.com/office/drawing/2014/main" id="{7F4BAE2F-5A7A-01B9-C27F-768443EE2921}"/>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BBD8E6EF-0F05-9A6D-23CA-52DEC5AB323E}"/>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1241621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57D43-7F9C-375A-65FC-8A2344690D9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EF43BE4-A9F4-8EEE-7EBC-9C3B5A123E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9DA23772-85AC-78CD-872A-9B15DFCB8BE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4DA58745-ED71-ABC7-71D0-A87F4A74B73A}"/>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6" name="Footer Placeholder 5">
            <a:extLst>
              <a:ext uri="{FF2B5EF4-FFF2-40B4-BE49-F238E27FC236}">
                <a16:creationId xmlns:a16="http://schemas.microsoft.com/office/drawing/2014/main" id="{A8CDBA5B-4C7E-DF37-FABA-03FC2035622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0300022B-1960-2D87-3740-E77B2562136C}"/>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3322248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0D346B-0CDB-7404-B0E4-9A6FF1814653}"/>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35B214F1-18A9-5085-09E9-51189DDAF7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833030C-D649-69A3-D2DD-F2EBF6594A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A35F2C8D-DF75-42CE-EAB3-171A3403A2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8DCFE7-1B7A-A03A-C2F2-396E57AC03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E8F39BC1-1BD0-A8B4-C255-D14F358AA3BE}"/>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8" name="Footer Placeholder 7">
            <a:extLst>
              <a:ext uri="{FF2B5EF4-FFF2-40B4-BE49-F238E27FC236}">
                <a16:creationId xmlns:a16="http://schemas.microsoft.com/office/drawing/2014/main" id="{E0900321-4ADA-1D0E-6E1C-15E425E05DD4}"/>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65795076-8E76-AB7D-BB58-ABF8005142A8}"/>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2224891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46E6-BE22-87E0-70F5-7BE2FF7525A8}"/>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3917B39-B658-E228-12D5-C3C1E23A7935}"/>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4" name="Footer Placeholder 3">
            <a:extLst>
              <a:ext uri="{FF2B5EF4-FFF2-40B4-BE49-F238E27FC236}">
                <a16:creationId xmlns:a16="http://schemas.microsoft.com/office/drawing/2014/main" id="{41A00550-15DF-1608-EF82-2FF4D1180EC7}"/>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6418E2A-5B5F-898D-62BE-1F9F9A4CB142}"/>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2450930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B27F13-D66A-E3A8-11E2-EF6B946D4902}"/>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3" name="Footer Placeholder 2">
            <a:extLst>
              <a:ext uri="{FF2B5EF4-FFF2-40B4-BE49-F238E27FC236}">
                <a16:creationId xmlns:a16="http://schemas.microsoft.com/office/drawing/2014/main" id="{6F917986-1F59-5F24-AA39-41B841AFEE7C}"/>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083B5C23-A91A-08FB-0230-8EFC72FA5651}"/>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910957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A359B-09AC-3761-A7D5-3BA3CC39E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56C22558-2AC7-B140-1ED5-E9AA7CA10B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69571D0E-4199-C5AF-9F6D-EE2648CEE5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37E042-1BB6-E32A-40D6-966C0F2A5FA7}"/>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6" name="Footer Placeholder 5">
            <a:extLst>
              <a:ext uri="{FF2B5EF4-FFF2-40B4-BE49-F238E27FC236}">
                <a16:creationId xmlns:a16="http://schemas.microsoft.com/office/drawing/2014/main" id="{246E5AA5-9022-0E09-76C0-B6127B82CBD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1DF937F0-993B-C006-43FF-B598447563D2}"/>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115005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193BB-7C80-2993-B927-643031C4D8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22884BE8-064E-869F-1726-D33E69873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B1CEE91F-C937-A49A-CD9D-A383DCAB4B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24678C-4513-A75E-E92D-7C7F254DF2AB}"/>
              </a:ext>
            </a:extLst>
          </p:cNvPr>
          <p:cNvSpPr>
            <a:spLocks noGrp="1"/>
          </p:cNvSpPr>
          <p:nvPr>
            <p:ph type="dt" sz="half" idx="10"/>
          </p:nvPr>
        </p:nvSpPr>
        <p:spPr/>
        <p:txBody>
          <a:bodyPr/>
          <a:lstStyle/>
          <a:p>
            <a:fld id="{03886434-5D0C-4813-AF1C-A3E60A5085CB}" type="datetimeFigureOut">
              <a:rPr lang="en-MY" smtClean="0"/>
              <a:t>13/5/2025</a:t>
            </a:fld>
            <a:endParaRPr lang="en-MY"/>
          </a:p>
        </p:txBody>
      </p:sp>
      <p:sp>
        <p:nvSpPr>
          <p:cNvPr id="6" name="Footer Placeholder 5">
            <a:extLst>
              <a:ext uri="{FF2B5EF4-FFF2-40B4-BE49-F238E27FC236}">
                <a16:creationId xmlns:a16="http://schemas.microsoft.com/office/drawing/2014/main" id="{E20B706E-5C5D-A127-B3D6-C47AA8B23CD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4E788906-D9A8-8556-27D2-6EF58E22AF2C}"/>
              </a:ext>
            </a:extLst>
          </p:cNvPr>
          <p:cNvSpPr>
            <a:spLocks noGrp="1"/>
          </p:cNvSpPr>
          <p:nvPr>
            <p:ph type="sldNum" sz="quarter" idx="12"/>
          </p:nvPr>
        </p:nvSpPr>
        <p:spPr/>
        <p:txBody>
          <a:bodyPr/>
          <a:lstStyle/>
          <a:p>
            <a:fld id="{F20C5639-9A20-42AD-901A-D8416955DEAC}" type="slidenum">
              <a:rPr lang="en-MY" smtClean="0"/>
              <a:t>‹#›</a:t>
            </a:fld>
            <a:endParaRPr lang="en-MY"/>
          </a:p>
        </p:txBody>
      </p:sp>
    </p:spTree>
    <p:extLst>
      <p:ext uri="{BB962C8B-B14F-4D97-AF65-F5344CB8AC3E}">
        <p14:creationId xmlns:p14="http://schemas.microsoft.com/office/powerpoint/2010/main" val="2902706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23A36-C1FD-E4A7-3530-90B8F4DD11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7323A1FC-083B-F7D8-3564-77CA6AB0E1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D06ADFF-37E8-DF0F-2335-9C3F150AF3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886434-5D0C-4813-AF1C-A3E60A5085CB}" type="datetimeFigureOut">
              <a:rPr lang="en-MY" smtClean="0"/>
              <a:t>13/5/2025</a:t>
            </a:fld>
            <a:endParaRPr lang="en-MY"/>
          </a:p>
        </p:txBody>
      </p:sp>
      <p:sp>
        <p:nvSpPr>
          <p:cNvPr id="5" name="Footer Placeholder 4">
            <a:extLst>
              <a:ext uri="{FF2B5EF4-FFF2-40B4-BE49-F238E27FC236}">
                <a16:creationId xmlns:a16="http://schemas.microsoft.com/office/drawing/2014/main" id="{8CCD1574-90FA-24A9-EA1E-66280B4BF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MY"/>
          </a:p>
        </p:txBody>
      </p:sp>
      <p:sp>
        <p:nvSpPr>
          <p:cNvPr id="6" name="Slide Number Placeholder 5">
            <a:extLst>
              <a:ext uri="{FF2B5EF4-FFF2-40B4-BE49-F238E27FC236}">
                <a16:creationId xmlns:a16="http://schemas.microsoft.com/office/drawing/2014/main" id="{502A360C-D29E-A33C-8537-F43E9A1232E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20C5639-9A20-42AD-901A-D8416955DEAC}" type="slidenum">
              <a:rPr lang="en-MY" smtClean="0"/>
              <a:t>‹#›</a:t>
            </a:fld>
            <a:endParaRPr lang="en-MY"/>
          </a:p>
        </p:txBody>
      </p:sp>
    </p:spTree>
    <p:extLst>
      <p:ext uri="{BB962C8B-B14F-4D97-AF65-F5344CB8AC3E}">
        <p14:creationId xmlns:p14="http://schemas.microsoft.com/office/powerpoint/2010/main" val="15263440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C3FE92E-FF21-46DB-BE36-B3A5D4149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E9DFFEE-526A-4D56-A70C-EADE7289B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33845CC-B4C4-0513-2FC8-17968958ED49}"/>
              </a:ext>
            </a:extLst>
          </p:cNvPr>
          <p:cNvSpPr>
            <a:spLocks noGrp="1"/>
          </p:cNvSpPr>
          <p:nvPr>
            <p:ph type="ctrTitle"/>
          </p:nvPr>
        </p:nvSpPr>
        <p:spPr>
          <a:xfrm>
            <a:off x="1191126" y="979714"/>
            <a:ext cx="5320206" cy="2807540"/>
          </a:xfrm>
        </p:spPr>
        <p:txBody>
          <a:bodyPr>
            <a:normAutofit/>
          </a:bodyPr>
          <a:lstStyle/>
          <a:p>
            <a:r>
              <a:rPr lang="en-US" sz="4400" b="1" dirty="0">
                <a:solidFill>
                  <a:schemeClr val="tx1">
                    <a:lumMod val="85000"/>
                    <a:lumOff val="15000"/>
                  </a:schemeClr>
                </a:solidFill>
                <a:effectLst/>
                <a:latin typeface="var(--e-global-typography-primary-font-family)"/>
              </a:rPr>
              <a:t>WRITE YOUR RESEARCH PROPOSAL WITH CHATGPT</a:t>
            </a:r>
            <a:br>
              <a:rPr lang="en-US" sz="4400" dirty="0">
                <a:solidFill>
                  <a:schemeClr val="tx1">
                    <a:lumMod val="85000"/>
                    <a:lumOff val="15000"/>
                  </a:schemeClr>
                </a:solidFill>
                <a:effectLst/>
                <a:latin typeface="var(--e-global-typography-text-font-family)"/>
              </a:rPr>
            </a:br>
            <a:endParaRPr lang="en-MY" sz="4400" dirty="0">
              <a:solidFill>
                <a:schemeClr val="tx1">
                  <a:lumMod val="85000"/>
                  <a:lumOff val="15000"/>
                </a:schemeClr>
              </a:solidFill>
            </a:endParaRPr>
          </a:p>
        </p:txBody>
      </p:sp>
      <p:sp>
        <p:nvSpPr>
          <p:cNvPr id="3" name="Subtitle 2">
            <a:extLst>
              <a:ext uri="{FF2B5EF4-FFF2-40B4-BE49-F238E27FC236}">
                <a16:creationId xmlns:a16="http://schemas.microsoft.com/office/drawing/2014/main" id="{7F2037C2-C844-E6C8-B10E-0B7AEA051763}"/>
              </a:ext>
            </a:extLst>
          </p:cNvPr>
          <p:cNvSpPr>
            <a:spLocks noGrp="1"/>
          </p:cNvSpPr>
          <p:nvPr>
            <p:ph type="subTitle" idx="1"/>
          </p:nvPr>
        </p:nvSpPr>
        <p:spPr>
          <a:xfrm>
            <a:off x="1311731" y="4152900"/>
            <a:ext cx="5078996" cy="1554562"/>
          </a:xfrm>
        </p:spPr>
        <p:txBody>
          <a:bodyPr>
            <a:normAutofit/>
          </a:bodyPr>
          <a:lstStyle/>
          <a:p>
            <a:r>
              <a:rPr lang="en-US" sz="2000" dirty="0" err="1">
                <a:solidFill>
                  <a:schemeClr val="tx1">
                    <a:lumMod val="85000"/>
                    <a:lumOff val="15000"/>
                  </a:schemeClr>
                </a:solidFill>
              </a:rPr>
              <a:t>ChatGPT</a:t>
            </a:r>
            <a:r>
              <a:rPr lang="en-US" sz="2000" dirty="0">
                <a:solidFill>
                  <a:schemeClr val="tx1">
                    <a:lumMod val="85000"/>
                    <a:lumOff val="15000"/>
                  </a:schemeClr>
                </a:solidFill>
              </a:rPr>
              <a:t> can be a supporting tool for content creation such as formulating problematic, generate ideas/theses or even identify scientific obstacles and trends in a particular field.</a:t>
            </a:r>
            <a:endParaRPr lang="en-MY" sz="2000" dirty="0">
              <a:solidFill>
                <a:schemeClr val="tx1">
                  <a:lumMod val="85000"/>
                  <a:lumOff val="15000"/>
                </a:schemeClr>
              </a:solidFill>
            </a:endParaRPr>
          </a:p>
        </p:txBody>
      </p:sp>
      <p:pic>
        <p:nvPicPr>
          <p:cNvPr id="5" name="Picture 4" descr="Notebook and ballpen">
            <a:extLst>
              <a:ext uri="{FF2B5EF4-FFF2-40B4-BE49-F238E27FC236}">
                <a16:creationId xmlns:a16="http://schemas.microsoft.com/office/drawing/2014/main" id="{6E6EB1B5-8FD5-B23E-C50D-F2FAE35A905F}"/>
              </a:ext>
            </a:extLst>
          </p:cNvPr>
          <p:cNvPicPr>
            <a:picLocks noChangeAspect="1"/>
          </p:cNvPicPr>
          <p:nvPr/>
        </p:nvPicPr>
        <p:blipFill rotWithShape="1">
          <a:blip r:embed="rId2"/>
          <a:srcRect l="55464" r="-1" b="-1"/>
          <a:stretch/>
        </p:blipFill>
        <p:spPr>
          <a:xfrm>
            <a:off x="7616215" y="10"/>
            <a:ext cx="4575785" cy="6857990"/>
          </a:xfrm>
          <a:custGeom>
            <a:avLst/>
            <a:gdLst/>
            <a:ahLst/>
            <a:cxnLst/>
            <a:rect l="l" t="t" r="r" b="b"/>
            <a:pathLst>
              <a:path w="4575785" h="6857999">
                <a:moveTo>
                  <a:pt x="517468" y="0"/>
                </a:moveTo>
                <a:lnTo>
                  <a:pt x="4575785" y="0"/>
                </a:lnTo>
                <a:lnTo>
                  <a:pt x="4575785" y="6857999"/>
                </a:lnTo>
                <a:lnTo>
                  <a:pt x="960511" y="6857999"/>
                </a:lnTo>
                <a:lnTo>
                  <a:pt x="942694" y="6843617"/>
                </a:lnTo>
                <a:cubicBezTo>
                  <a:pt x="964945" y="6792705"/>
                  <a:pt x="892574" y="6836929"/>
                  <a:pt x="865960" y="6827318"/>
                </a:cubicBezTo>
                <a:lnTo>
                  <a:pt x="861487" y="6823037"/>
                </a:lnTo>
                <a:lnTo>
                  <a:pt x="859513" y="6806858"/>
                </a:lnTo>
                <a:lnTo>
                  <a:pt x="860461" y="6800037"/>
                </a:lnTo>
                <a:cubicBezTo>
                  <a:pt x="860484" y="6795612"/>
                  <a:pt x="859691" y="6793024"/>
                  <a:pt x="858251" y="6791626"/>
                </a:cubicBezTo>
                <a:lnTo>
                  <a:pt x="857660" y="6791654"/>
                </a:lnTo>
                <a:lnTo>
                  <a:pt x="856643" y="6783314"/>
                </a:lnTo>
                <a:cubicBezTo>
                  <a:pt x="856157" y="6768705"/>
                  <a:pt x="856848" y="6753980"/>
                  <a:pt x="858459" y="6739543"/>
                </a:cubicBezTo>
                <a:cubicBezTo>
                  <a:pt x="825704" y="6742272"/>
                  <a:pt x="849542" y="6681110"/>
                  <a:pt x="794118" y="6710916"/>
                </a:cubicBezTo>
                <a:cubicBezTo>
                  <a:pt x="794610" y="6692179"/>
                  <a:pt x="815573" y="6671806"/>
                  <a:pt x="779817" y="6693690"/>
                </a:cubicBezTo>
                <a:cubicBezTo>
                  <a:pt x="778915" y="6687990"/>
                  <a:pt x="774885" y="6685995"/>
                  <a:pt x="769310" y="6685745"/>
                </a:cubicBezTo>
                <a:lnTo>
                  <a:pt x="766802" y="6686064"/>
                </a:lnTo>
                <a:cubicBezTo>
                  <a:pt x="767473" y="6672038"/>
                  <a:pt x="768145" y="6658011"/>
                  <a:pt x="768816" y="6643985"/>
                </a:cubicBezTo>
                <a:lnTo>
                  <a:pt x="764758" y="6640288"/>
                </a:lnTo>
                <a:lnTo>
                  <a:pt x="771603" y="6610439"/>
                </a:lnTo>
                <a:cubicBezTo>
                  <a:pt x="771799" y="6605729"/>
                  <a:pt x="776328" y="6505678"/>
                  <a:pt x="776524" y="6500968"/>
                </a:cubicBezTo>
                <a:lnTo>
                  <a:pt x="716862" y="6252242"/>
                </a:lnTo>
                <a:cubicBezTo>
                  <a:pt x="710358" y="6209033"/>
                  <a:pt x="712158" y="6177416"/>
                  <a:pt x="706006" y="6116988"/>
                </a:cubicBezTo>
                <a:cubicBezTo>
                  <a:pt x="664744" y="6009788"/>
                  <a:pt x="669134" y="5997889"/>
                  <a:pt x="675681" y="5921438"/>
                </a:cubicBezTo>
                <a:cubicBezTo>
                  <a:pt x="609567" y="5910253"/>
                  <a:pt x="667197" y="5880778"/>
                  <a:pt x="646967" y="5848021"/>
                </a:cubicBezTo>
                <a:cubicBezTo>
                  <a:pt x="633539" y="5819166"/>
                  <a:pt x="610193" y="5775630"/>
                  <a:pt x="595120" y="5722308"/>
                </a:cubicBezTo>
                <a:cubicBezTo>
                  <a:pt x="587517" y="5685814"/>
                  <a:pt x="566330" y="5564010"/>
                  <a:pt x="556522" y="5528087"/>
                </a:cubicBezTo>
                <a:cubicBezTo>
                  <a:pt x="551310" y="5519174"/>
                  <a:pt x="556171" y="5505252"/>
                  <a:pt x="536270" y="5506770"/>
                </a:cubicBezTo>
                <a:cubicBezTo>
                  <a:pt x="512052" y="5506489"/>
                  <a:pt x="543356" y="5459435"/>
                  <a:pt x="516612" y="5473320"/>
                </a:cubicBezTo>
                <a:cubicBezTo>
                  <a:pt x="537947" y="5440196"/>
                  <a:pt x="486731" y="5435838"/>
                  <a:pt x="471989" y="5418523"/>
                </a:cubicBezTo>
                <a:cubicBezTo>
                  <a:pt x="493820" y="5390817"/>
                  <a:pt x="454363" y="5377479"/>
                  <a:pt x="442299" y="5333204"/>
                </a:cubicBezTo>
                <a:cubicBezTo>
                  <a:pt x="467689" y="5302287"/>
                  <a:pt x="420786" y="5307848"/>
                  <a:pt x="452960" y="5255192"/>
                </a:cubicBezTo>
                <a:cubicBezTo>
                  <a:pt x="453300" y="5233631"/>
                  <a:pt x="429983" y="5195187"/>
                  <a:pt x="431339" y="5156169"/>
                </a:cubicBezTo>
                <a:cubicBezTo>
                  <a:pt x="398945" y="5067566"/>
                  <a:pt x="403718" y="5079988"/>
                  <a:pt x="404757" y="5025421"/>
                </a:cubicBezTo>
                <a:cubicBezTo>
                  <a:pt x="400018" y="4966103"/>
                  <a:pt x="402758" y="4976631"/>
                  <a:pt x="395660" y="4924394"/>
                </a:cubicBezTo>
                <a:cubicBezTo>
                  <a:pt x="383838" y="4897752"/>
                  <a:pt x="406451" y="4876973"/>
                  <a:pt x="390158" y="4861232"/>
                </a:cubicBezTo>
                <a:cubicBezTo>
                  <a:pt x="362582" y="4877952"/>
                  <a:pt x="368360" y="4813711"/>
                  <a:pt x="341238" y="4838615"/>
                </a:cubicBezTo>
                <a:cubicBezTo>
                  <a:pt x="311503" y="4831441"/>
                  <a:pt x="352577" y="4804970"/>
                  <a:pt x="326273" y="4796524"/>
                </a:cubicBezTo>
                <a:lnTo>
                  <a:pt x="284996" y="4672372"/>
                </a:lnTo>
                <a:cubicBezTo>
                  <a:pt x="298118" y="4649489"/>
                  <a:pt x="287003" y="4640074"/>
                  <a:pt x="267970" y="4634255"/>
                </a:cubicBezTo>
                <a:cubicBezTo>
                  <a:pt x="263754" y="4595383"/>
                  <a:pt x="222766" y="4593405"/>
                  <a:pt x="203275" y="4555830"/>
                </a:cubicBezTo>
                <a:cubicBezTo>
                  <a:pt x="181514" y="4524570"/>
                  <a:pt x="154438" y="4520149"/>
                  <a:pt x="133797" y="4479914"/>
                </a:cubicBezTo>
                <a:cubicBezTo>
                  <a:pt x="124082" y="4457346"/>
                  <a:pt x="105185" y="4427564"/>
                  <a:pt x="84156" y="4415916"/>
                </a:cubicBezTo>
                <a:lnTo>
                  <a:pt x="83303" y="4414752"/>
                </a:lnTo>
                <a:lnTo>
                  <a:pt x="72062" y="4388525"/>
                </a:lnTo>
                <a:lnTo>
                  <a:pt x="75315" y="4375182"/>
                </a:lnTo>
                <a:cubicBezTo>
                  <a:pt x="75941" y="4370194"/>
                  <a:pt x="75530" y="4367154"/>
                  <a:pt x="74333" y="4365355"/>
                </a:cubicBezTo>
                <a:lnTo>
                  <a:pt x="68893" y="4364787"/>
                </a:lnTo>
                <a:cubicBezTo>
                  <a:pt x="68887" y="4364737"/>
                  <a:pt x="68881" y="4364686"/>
                  <a:pt x="68875" y="4364636"/>
                </a:cubicBezTo>
                <a:cubicBezTo>
                  <a:pt x="68620" y="4351507"/>
                  <a:pt x="69309" y="4337030"/>
                  <a:pt x="58168" y="4323582"/>
                </a:cubicBezTo>
                <a:cubicBezTo>
                  <a:pt x="61811" y="4263350"/>
                  <a:pt x="99263" y="4233013"/>
                  <a:pt x="79972" y="4208494"/>
                </a:cubicBezTo>
                <a:cubicBezTo>
                  <a:pt x="88758" y="4180446"/>
                  <a:pt x="125844" y="4152085"/>
                  <a:pt x="106280" y="4120638"/>
                </a:cubicBezTo>
                <a:cubicBezTo>
                  <a:pt x="111598" y="4121936"/>
                  <a:pt x="113804" y="4120147"/>
                  <a:pt x="114398" y="4116558"/>
                </a:cubicBezTo>
                <a:cubicBezTo>
                  <a:pt x="114157" y="4114248"/>
                  <a:pt x="113917" y="4111937"/>
                  <a:pt x="113677" y="4109627"/>
                </a:cubicBezTo>
                <a:lnTo>
                  <a:pt x="105699" y="4105626"/>
                </a:lnTo>
                <a:cubicBezTo>
                  <a:pt x="77890" y="4088880"/>
                  <a:pt x="108987" y="4082598"/>
                  <a:pt x="106408" y="4051443"/>
                </a:cubicBezTo>
                <a:cubicBezTo>
                  <a:pt x="106858" y="4036630"/>
                  <a:pt x="97032" y="3985550"/>
                  <a:pt x="103822" y="3988496"/>
                </a:cubicBezTo>
                <a:lnTo>
                  <a:pt x="75372" y="3857059"/>
                </a:lnTo>
                <a:cubicBezTo>
                  <a:pt x="82817" y="3836376"/>
                  <a:pt x="81742" y="3824520"/>
                  <a:pt x="64937" y="3815652"/>
                </a:cubicBezTo>
                <a:cubicBezTo>
                  <a:pt x="102287" y="3718925"/>
                  <a:pt x="55573" y="3772320"/>
                  <a:pt x="59080" y="3696747"/>
                </a:cubicBezTo>
                <a:cubicBezTo>
                  <a:pt x="66269" y="3629648"/>
                  <a:pt x="63240" y="3571908"/>
                  <a:pt x="85623" y="3491441"/>
                </a:cubicBezTo>
                <a:cubicBezTo>
                  <a:pt x="98410" y="3474059"/>
                  <a:pt x="99525" y="3431012"/>
                  <a:pt x="100691" y="3417526"/>
                </a:cubicBezTo>
                <a:cubicBezTo>
                  <a:pt x="101857" y="3404040"/>
                  <a:pt x="95556" y="3412369"/>
                  <a:pt x="92620" y="3410525"/>
                </a:cubicBezTo>
                <a:cubicBezTo>
                  <a:pt x="92153" y="3374230"/>
                  <a:pt x="83244" y="3285268"/>
                  <a:pt x="79737" y="3235496"/>
                </a:cubicBezTo>
                <a:cubicBezTo>
                  <a:pt x="70953" y="3207448"/>
                  <a:pt x="52012" y="3143347"/>
                  <a:pt x="71576" y="3111898"/>
                </a:cubicBezTo>
                <a:cubicBezTo>
                  <a:pt x="66408" y="3077014"/>
                  <a:pt x="53542" y="3056489"/>
                  <a:pt x="48725" y="3026189"/>
                </a:cubicBezTo>
                <a:cubicBezTo>
                  <a:pt x="35029" y="3013335"/>
                  <a:pt x="35295" y="2950066"/>
                  <a:pt x="42673" y="2930099"/>
                </a:cubicBezTo>
                <a:cubicBezTo>
                  <a:pt x="72765" y="2876461"/>
                  <a:pt x="20837" y="2811743"/>
                  <a:pt x="43260" y="2768401"/>
                </a:cubicBezTo>
                <a:cubicBezTo>
                  <a:pt x="44784" y="2755816"/>
                  <a:pt x="43709" y="2744724"/>
                  <a:pt x="41022" y="2734617"/>
                </a:cubicBezTo>
                <a:lnTo>
                  <a:pt x="29707" y="2708118"/>
                </a:lnTo>
                <a:lnTo>
                  <a:pt x="18896" y="2704187"/>
                </a:lnTo>
                <a:lnTo>
                  <a:pt x="16157" y="2686013"/>
                </a:lnTo>
                <a:lnTo>
                  <a:pt x="0" y="2656506"/>
                </a:lnTo>
                <a:cubicBezTo>
                  <a:pt x="46275" y="2648213"/>
                  <a:pt x="-21852" y="2580542"/>
                  <a:pt x="20000" y="2589495"/>
                </a:cubicBezTo>
                <a:cubicBezTo>
                  <a:pt x="9004" y="2539865"/>
                  <a:pt x="51725" y="2561406"/>
                  <a:pt x="4503" y="2517909"/>
                </a:cubicBezTo>
                <a:cubicBezTo>
                  <a:pt x="18312" y="2426183"/>
                  <a:pt x="2043" y="2320005"/>
                  <a:pt x="38580" y="2235940"/>
                </a:cubicBezTo>
                <a:cubicBezTo>
                  <a:pt x="39530" y="2131535"/>
                  <a:pt x="31342" y="1983035"/>
                  <a:pt x="28357" y="1891475"/>
                </a:cubicBezTo>
                <a:cubicBezTo>
                  <a:pt x="18536" y="1816240"/>
                  <a:pt x="53985" y="1820215"/>
                  <a:pt x="16422" y="1754299"/>
                </a:cubicBezTo>
                <a:cubicBezTo>
                  <a:pt x="22523" y="1748800"/>
                  <a:pt x="14115" y="1712020"/>
                  <a:pt x="17619" y="1704948"/>
                </a:cubicBezTo>
                <a:lnTo>
                  <a:pt x="11875" y="1640075"/>
                </a:lnTo>
                <a:lnTo>
                  <a:pt x="10148" y="1637400"/>
                </a:lnTo>
                <a:cubicBezTo>
                  <a:pt x="6571" y="1625366"/>
                  <a:pt x="7662" y="1617809"/>
                  <a:pt x="10809" y="1612250"/>
                </a:cubicBezTo>
                <a:lnTo>
                  <a:pt x="30710" y="1498099"/>
                </a:lnTo>
                <a:lnTo>
                  <a:pt x="28832" y="1497366"/>
                </a:lnTo>
                <a:lnTo>
                  <a:pt x="25420" y="1490044"/>
                </a:lnTo>
                <a:lnTo>
                  <a:pt x="36357" y="1429750"/>
                </a:lnTo>
                <a:cubicBezTo>
                  <a:pt x="56105" y="1395764"/>
                  <a:pt x="51096" y="1348657"/>
                  <a:pt x="63323" y="1316453"/>
                </a:cubicBezTo>
                <a:cubicBezTo>
                  <a:pt x="113953" y="1206017"/>
                  <a:pt x="97314" y="1160971"/>
                  <a:pt x="167299" y="1100758"/>
                </a:cubicBezTo>
                <a:cubicBezTo>
                  <a:pt x="183322" y="1066821"/>
                  <a:pt x="207320" y="1013057"/>
                  <a:pt x="218971" y="997428"/>
                </a:cubicBezTo>
                <a:cubicBezTo>
                  <a:pt x="225661" y="983599"/>
                  <a:pt x="245059" y="996998"/>
                  <a:pt x="249304" y="969068"/>
                </a:cubicBezTo>
                <a:cubicBezTo>
                  <a:pt x="273910" y="912445"/>
                  <a:pt x="257335" y="876944"/>
                  <a:pt x="307518" y="815816"/>
                </a:cubicBezTo>
                <a:cubicBezTo>
                  <a:pt x="319844" y="734499"/>
                  <a:pt x="427269" y="648257"/>
                  <a:pt x="438631" y="588216"/>
                </a:cubicBezTo>
                <a:cubicBezTo>
                  <a:pt x="468336" y="534577"/>
                  <a:pt x="480025" y="521047"/>
                  <a:pt x="494548" y="466832"/>
                </a:cubicBezTo>
                <a:cubicBezTo>
                  <a:pt x="513994" y="444023"/>
                  <a:pt x="469014" y="421695"/>
                  <a:pt x="512985" y="406165"/>
                </a:cubicBezTo>
                <a:cubicBezTo>
                  <a:pt x="519819" y="312467"/>
                  <a:pt x="496295" y="285415"/>
                  <a:pt x="499246" y="226337"/>
                </a:cubicBezTo>
                <a:cubicBezTo>
                  <a:pt x="511217" y="180655"/>
                  <a:pt x="525793" y="85726"/>
                  <a:pt x="530694" y="51692"/>
                </a:cubicBezTo>
                <a:cubicBezTo>
                  <a:pt x="512001" y="39736"/>
                  <a:pt x="522977" y="34428"/>
                  <a:pt x="528655" y="22135"/>
                </a:cubicBezTo>
                <a:cubicBezTo>
                  <a:pt x="511506" y="14446"/>
                  <a:pt x="513258" y="7722"/>
                  <a:pt x="516964" y="1039"/>
                </a:cubicBezTo>
                <a:close/>
              </a:path>
            </a:pathLst>
          </a:custGeom>
        </p:spPr>
      </p:pic>
    </p:spTree>
    <p:extLst>
      <p:ext uri="{BB962C8B-B14F-4D97-AF65-F5344CB8AC3E}">
        <p14:creationId xmlns:p14="http://schemas.microsoft.com/office/powerpoint/2010/main" val="758611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rson with idea concept">
            <a:extLst>
              <a:ext uri="{FF2B5EF4-FFF2-40B4-BE49-F238E27FC236}">
                <a16:creationId xmlns:a16="http://schemas.microsoft.com/office/drawing/2014/main" id="{71A089C5-AAF9-BB3F-EEE2-54ABEAFE5E3D}"/>
              </a:ext>
            </a:extLst>
          </p:cNvPr>
          <p:cNvPicPr>
            <a:picLocks noChangeAspect="1"/>
          </p:cNvPicPr>
          <p:nvPr/>
        </p:nvPicPr>
        <p:blipFill rotWithShape="1">
          <a:blip r:embed="rId2"/>
          <a:srcRect l="33676" r="25213"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3" name="Content Placeholder 2">
            <a:extLst>
              <a:ext uri="{FF2B5EF4-FFF2-40B4-BE49-F238E27FC236}">
                <a16:creationId xmlns:a16="http://schemas.microsoft.com/office/drawing/2014/main" id="{B48E439C-C91D-3A14-CE27-D7DA9E6A152A}"/>
              </a:ext>
            </a:extLst>
          </p:cNvPr>
          <p:cNvSpPr>
            <a:spLocks noGrp="1"/>
          </p:cNvSpPr>
          <p:nvPr>
            <p:ph idx="1"/>
          </p:nvPr>
        </p:nvSpPr>
        <p:spPr>
          <a:xfrm>
            <a:off x="757881" y="856735"/>
            <a:ext cx="6895370" cy="5737653"/>
          </a:xfrm>
        </p:spPr>
        <p:txBody>
          <a:bodyPr>
            <a:normAutofit lnSpcReduction="10000"/>
          </a:bodyPr>
          <a:lstStyle/>
          <a:p>
            <a:pPr marL="0" indent="0">
              <a:buNone/>
            </a:pPr>
            <a:r>
              <a:rPr lang="en-US" sz="1800" dirty="0"/>
              <a:t>Refining ideas is an iterative process. Don't be afraid to go back and refine your research question, generate new ideas, and evaluate them again.</a:t>
            </a:r>
          </a:p>
          <a:p>
            <a:pPr marL="514350" indent="-514350">
              <a:buFont typeface="+mj-lt"/>
              <a:buAutoNum type="arabicPeriod"/>
            </a:pPr>
            <a:r>
              <a:rPr lang="en-US" sz="1800" b="1" dirty="0"/>
              <a:t>Use domain-specific knowledge: </a:t>
            </a:r>
            <a:r>
              <a:rPr lang="en-US" sz="1800" dirty="0"/>
              <a:t>the tools may not have domain-specific knowledge related to your research topic. It is important to use your own domain-specific knowledge to evaluate and refine the ideas generated.</a:t>
            </a:r>
          </a:p>
          <a:p>
            <a:pPr marL="514350" indent="-514350">
              <a:buFont typeface="+mj-lt"/>
              <a:buAutoNum type="arabicPeriod"/>
            </a:pPr>
            <a:r>
              <a:rPr lang="en-US" sz="1800" b="1" dirty="0"/>
              <a:t>Group and prioritize ideas: </a:t>
            </a:r>
            <a:r>
              <a:rPr lang="en-US" sz="1800" dirty="0"/>
              <a:t>Group similar ideas and prioritize them according to their relevance and feasibility. This can help you identify the most promising ideas to pursue in your research.  </a:t>
            </a:r>
          </a:p>
          <a:p>
            <a:pPr marL="514350" indent="-514350">
              <a:buFont typeface="+mj-lt"/>
              <a:buAutoNum type="arabicPeriod"/>
            </a:pPr>
            <a:r>
              <a:rPr lang="en-US" sz="1800" b="1" dirty="0"/>
              <a:t>Explore different perspectives: </a:t>
            </a:r>
            <a:r>
              <a:rPr lang="en-US" sz="1800" dirty="0"/>
              <a:t>the tool can generate ideas from a specific perspective or bias. It's important to explore different perspectives and consider alternative viewpoints to make sure you don't miss any important insights or insights. Ask </a:t>
            </a:r>
            <a:r>
              <a:rPr lang="en-US" sz="1800" dirty="0" err="1"/>
              <a:t>ChatGPT</a:t>
            </a:r>
            <a:r>
              <a:rPr lang="en-US" sz="1800" dirty="0"/>
              <a:t> for its sources in order to read them and manually enrich your state of the art in order to open up new queries. </a:t>
            </a:r>
          </a:p>
          <a:p>
            <a:pPr marL="514350" indent="-514350">
              <a:buFont typeface="+mj-lt"/>
              <a:buAutoNum type="arabicPeriod"/>
            </a:pPr>
            <a:r>
              <a:rPr lang="en-US" sz="1800" b="1" dirty="0"/>
              <a:t>Keep an open mind: </a:t>
            </a:r>
            <a:r>
              <a:rPr lang="en-US" sz="1800" dirty="0"/>
              <a:t>Sometimes the most innovative and revolutionary ideas come from unexpected places. Keep an open mind and be prepared to explore ideas that might not fit your existing framework or assumptions perfectly. The tools can also be off the mark, so be quick to sort out the ideas.</a:t>
            </a:r>
            <a:endParaRPr lang="en-MY" sz="1800" dirty="0"/>
          </a:p>
        </p:txBody>
      </p:sp>
    </p:spTree>
    <p:extLst>
      <p:ext uri="{BB962C8B-B14F-4D97-AF65-F5344CB8AC3E}">
        <p14:creationId xmlns:p14="http://schemas.microsoft.com/office/powerpoint/2010/main" val="261633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D52C40-C7A8-5C77-FAA3-6E7F03A32468}"/>
              </a:ext>
            </a:extLst>
          </p:cNvPr>
          <p:cNvSpPr>
            <a:spLocks noGrp="1"/>
          </p:cNvSpPr>
          <p:nvPr>
            <p:ph type="title"/>
          </p:nvPr>
        </p:nvSpPr>
        <p:spPr>
          <a:xfrm>
            <a:off x="841248" y="548640"/>
            <a:ext cx="3600860" cy="5431536"/>
          </a:xfrm>
        </p:spPr>
        <p:txBody>
          <a:bodyPr>
            <a:normAutofit/>
          </a:bodyPr>
          <a:lstStyle/>
          <a:p>
            <a:r>
              <a:rPr lang="en-US" sz="4200" b="1" dirty="0"/>
              <a:t>Ethical Considerations in Using ChatGPT and AI Tools in Research</a:t>
            </a:r>
            <a:endParaRPr lang="en-MY" sz="4200" dirty="0"/>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629EC9-718F-067E-2F5E-C92D0E708A8F}"/>
              </a:ext>
            </a:extLst>
          </p:cNvPr>
          <p:cNvSpPr>
            <a:spLocks noGrp="1"/>
          </p:cNvSpPr>
          <p:nvPr>
            <p:ph idx="1"/>
          </p:nvPr>
        </p:nvSpPr>
        <p:spPr>
          <a:xfrm>
            <a:off x="5126418" y="552091"/>
            <a:ext cx="6224335" cy="5431536"/>
          </a:xfrm>
        </p:spPr>
        <p:txBody>
          <a:bodyPr anchor="ctr">
            <a:normAutofit/>
          </a:bodyPr>
          <a:lstStyle/>
          <a:p>
            <a:pPr>
              <a:buNone/>
            </a:pPr>
            <a:r>
              <a:rPr lang="en-US" sz="1700" b="1"/>
              <a:t>Transparency and Disclosure</a:t>
            </a:r>
            <a:endParaRPr lang="en-US" sz="1700"/>
          </a:p>
          <a:p>
            <a:pPr>
              <a:buFont typeface="Arial" panose="020B0604020202020204" pitchFamily="34" charset="0"/>
              <a:buChar char="•"/>
            </a:pPr>
            <a:r>
              <a:rPr lang="en-US" sz="1700"/>
              <a:t>Researchers must disclose any use of AI tools like ChatGPT in the research process (e.g., literature reviews, drafting).</a:t>
            </a:r>
          </a:p>
          <a:p>
            <a:pPr>
              <a:buFont typeface="Arial" panose="020B0604020202020204" pitchFamily="34" charset="0"/>
              <a:buChar char="•"/>
            </a:pPr>
            <a:r>
              <a:rPr lang="en-US" sz="1700"/>
              <a:t>Undisclosed use may be considered ghostwriting or misrepresentation of authorship.</a:t>
            </a:r>
          </a:p>
          <a:p>
            <a:pPr>
              <a:buNone/>
            </a:pPr>
            <a:endParaRPr lang="en-US" sz="1700" b="1"/>
          </a:p>
          <a:p>
            <a:pPr>
              <a:buNone/>
            </a:pPr>
            <a:r>
              <a:rPr lang="en-US" sz="1700" b="1"/>
              <a:t>Data Privacy and Confidentiality</a:t>
            </a:r>
            <a:endParaRPr lang="en-US" sz="1700"/>
          </a:p>
          <a:p>
            <a:pPr>
              <a:buFont typeface="Arial" panose="020B0604020202020204" pitchFamily="34" charset="0"/>
              <a:buChar char="•"/>
            </a:pPr>
            <a:r>
              <a:rPr lang="en-US" sz="1700"/>
              <a:t>Avoid inputting sensitive or personally identifiable data into AI platforms without appropriate anonymization.</a:t>
            </a:r>
          </a:p>
          <a:p>
            <a:pPr>
              <a:buFont typeface="Arial" panose="020B0604020202020204" pitchFamily="34" charset="0"/>
              <a:buChar char="•"/>
            </a:pPr>
            <a:r>
              <a:rPr lang="en-US" sz="1700"/>
              <a:t>Ensure compliance with regulations like GDPR and institutional review board (IRB) policies.</a:t>
            </a:r>
          </a:p>
          <a:p>
            <a:pPr>
              <a:buNone/>
            </a:pPr>
            <a:endParaRPr lang="en-US" sz="1700" b="1"/>
          </a:p>
          <a:p>
            <a:pPr>
              <a:buNone/>
            </a:pPr>
            <a:r>
              <a:rPr lang="en-US" sz="1700" b="1"/>
              <a:t>Authorship and Intellectual Contribution</a:t>
            </a:r>
            <a:endParaRPr lang="en-US" sz="1700"/>
          </a:p>
          <a:p>
            <a:pPr>
              <a:buFont typeface="Arial" panose="020B0604020202020204" pitchFamily="34" charset="0"/>
              <a:buChar char="•"/>
            </a:pPr>
            <a:r>
              <a:rPr lang="en-US" sz="1700"/>
              <a:t>AI tools cannot be credited as authors, as they do not meet authorship criteria (e.g., accountability, responsibility).</a:t>
            </a:r>
          </a:p>
          <a:p>
            <a:pPr>
              <a:buFont typeface="Arial" panose="020B0604020202020204" pitchFamily="34" charset="0"/>
              <a:buChar char="•"/>
            </a:pPr>
            <a:r>
              <a:rPr lang="en-US" sz="1700"/>
              <a:t>Use of AI should be acknowledged in the methodology or acknowledgments section, based on journal guidelines.</a:t>
            </a:r>
          </a:p>
          <a:p>
            <a:pPr marL="0" indent="0">
              <a:buNone/>
            </a:pPr>
            <a:endParaRPr lang="en-MY" sz="1700"/>
          </a:p>
        </p:txBody>
      </p:sp>
    </p:spTree>
    <p:extLst>
      <p:ext uri="{BB962C8B-B14F-4D97-AF65-F5344CB8AC3E}">
        <p14:creationId xmlns:p14="http://schemas.microsoft.com/office/powerpoint/2010/main" val="29163724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3F9F8D6-18B5-C642-1C3B-E9B6E0168A36}"/>
              </a:ext>
            </a:extLst>
          </p:cNvPr>
          <p:cNvSpPr>
            <a:spLocks noGrp="1"/>
          </p:cNvSpPr>
          <p:nvPr>
            <p:ph idx="1"/>
          </p:nvPr>
        </p:nvSpPr>
        <p:spPr>
          <a:xfrm>
            <a:off x="4447308" y="591344"/>
            <a:ext cx="6906491" cy="5585619"/>
          </a:xfrm>
        </p:spPr>
        <p:txBody>
          <a:bodyPr anchor="ctr">
            <a:normAutofit/>
          </a:bodyPr>
          <a:lstStyle/>
          <a:p>
            <a:pPr>
              <a:buNone/>
            </a:pPr>
            <a:r>
              <a:rPr lang="en-US" sz="1800" b="1"/>
              <a:t>Risk of Misinformation and Hallucination</a:t>
            </a:r>
            <a:endParaRPr lang="en-US" sz="1800"/>
          </a:p>
          <a:p>
            <a:pPr>
              <a:buFont typeface="Arial" panose="020B0604020202020204" pitchFamily="34" charset="0"/>
              <a:buChar char="•"/>
            </a:pPr>
            <a:r>
              <a:rPr lang="en-US" sz="1800"/>
              <a:t>AI-generated content must be independently verified for accuracy and reliability.</a:t>
            </a:r>
          </a:p>
          <a:p>
            <a:pPr>
              <a:buFont typeface="Arial" panose="020B0604020202020204" pitchFamily="34" charset="0"/>
              <a:buChar char="•"/>
            </a:pPr>
            <a:r>
              <a:rPr lang="en-US" sz="1800"/>
              <a:t>Avoid relying solely on AI for generating references, explanations, or interpretations.</a:t>
            </a:r>
          </a:p>
          <a:p>
            <a:pPr>
              <a:buFont typeface="Arial" panose="020B0604020202020204" pitchFamily="34" charset="0"/>
              <a:buChar char="•"/>
            </a:pPr>
            <a:endParaRPr lang="en-US" sz="1800" b="1"/>
          </a:p>
          <a:p>
            <a:pPr marL="0" indent="0">
              <a:buNone/>
            </a:pPr>
            <a:r>
              <a:rPr lang="en-US" sz="1800" b="1"/>
              <a:t>Plagiarism and Originality</a:t>
            </a:r>
            <a:endParaRPr lang="en-US" sz="1800"/>
          </a:p>
          <a:p>
            <a:pPr>
              <a:buFont typeface="Arial" panose="020B0604020202020204" pitchFamily="34" charset="0"/>
              <a:buChar char="•"/>
            </a:pPr>
            <a:r>
              <a:rPr lang="en-US" sz="1800"/>
              <a:t>AI-generated text may unintentionally mimic existing sources; always check for potential plagiarism.</a:t>
            </a:r>
          </a:p>
          <a:p>
            <a:pPr>
              <a:buFont typeface="Arial" panose="020B0604020202020204" pitchFamily="34" charset="0"/>
              <a:buChar char="•"/>
            </a:pPr>
            <a:r>
              <a:rPr lang="en-US" sz="1800"/>
              <a:t>Maintain originality by using AI to support—not replace—critical analysis and synthesis.</a:t>
            </a:r>
          </a:p>
          <a:p>
            <a:pPr>
              <a:buNone/>
            </a:pPr>
            <a:endParaRPr lang="en-US" sz="1800" b="1"/>
          </a:p>
          <a:p>
            <a:pPr>
              <a:buNone/>
            </a:pPr>
            <a:r>
              <a:rPr lang="en-US" sz="1800" b="1"/>
              <a:t>Bias and Fairness</a:t>
            </a:r>
            <a:endParaRPr lang="en-US" sz="1800"/>
          </a:p>
          <a:p>
            <a:pPr>
              <a:buFont typeface="Arial" panose="020B0604020202020204" pitchFamily="34" charset="0"/>
              <a:buChar char="•"/>
            </a:pPr>
            <a:r>
              <a:rPr lang="en-US" sz="1800"/>
              <a:t>Recognize that AI models can inherit biases from training data (e.g., demographic, cultural).</a:t>
            </a:r>
          </a:p>
          <a:p>
            <a:pPr>
              <a:buFont typeface="Arial" panose="020B0604020202020204" pitchFamily="34" charset="0"/>
              <a:buChar char="•"/>
            </a:pPr>
            <a:r>
              <a:rPr lang="en-US" sz="1800"/>
              <a:t>Be cautious when using AI in research involving sensitive or marginalized populations.</a:t>
            </a:r>
          </a:p>
          <a:p>
            <a:endParaRPr lang="en-MY" sz="1800"/>
          </a:p>
        </p:txBody>
      </p:sp>
    </p:spTree>
    <p:extLst>
      <p:ext uri="{BB962C8B-B14F-4D97-AF65-F5344CB8AC3E}">
        <p14:creationId xmlns:p14="http://schemas.microsoft.com/office/powerpoint/2010/main" val="25220068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BAB672B-7C41-3547-CB6A-C4F02B6644F2}"/>
              </a:ext>
            </a:extLst>
          </p:cNvPr>
          <p:cNvSpPr>
            <a:spLocks noGrp="1"/>
          </p:cNvSpPr>
          <p:nvPr>
            <p:ph idx="1"/>
          </p:nvPr>
        </p:nvSpPr>
        <p:spPr>
          <a:xfrm>
            <a:off x="5126418" y="552091"/>
            <a:ext cx="6224335" cy="5431536"/>
          </a:xfrm>
        </p:spPr>
        <p:txBody>
          <a:bodyPr anchor="ctr">
            <a:normAutofit/>
          </a:bodyPr>
          <a:lstStyle/>
          <a:p>
            <a:pPr>
              <a:buNone/>
            </a:pPr>
            <a:r>
              <a:rPr lang="en-US" sz="2200" b="1"/>
              <a:t>Institutional and Educational Policies</a:t>
            </a:r>
            <a:endParaRPr lang="en-US" sz="2200"/>
          </a:p>
          <a:p>
            <a:pPr>
              <a:buFont typeface="Arial" panose="020B0604020202020204" pitchFamily="34" charset="0"/>
              <a:buChar char="•"/>
            </a:pPr>
            <a:r>
              <a:rPr lang="en-US" sz="2200"/>
              <a:t>Adhere to specific guidelines set by your university or funding body regarding AI usage.</a:t>
            </a:r>
          </a:p>
          <a:p>
            <a:pPr>
              <a:buFont typeface="Arial" panose="020B0604020202020204" pitchFamily="34" charset="0"/>
              <a:buChar char="•"/>
            </a:pPr>
            <a:r>
              <a:rPr lang="en-US" sz="2200"/>
              <a:t>Supervisors must guide students in the ethical use of AI tools for thesis and coursework.</a:t>
            </a:r>
          </a:p>
          <a:p>
            <a:pPr>
              <a:buNone/>
            </a:pPr>
            <a:endParaRPr lang="en-US" sz="2200" b="1"/>
          </a:p>
          <a:p>
            <a:pPr>
              <a:buNone/>
            </a:pPr>
            <a:r>
              <a:rPr lang="en-US" sz="2200" b="1"/>
              <a:t>Reproducibility and Methodology</a:t>
            </a:r>
            <a:endParaRPr lang="en-US" sz="2200"/>
          </a:p>
          <a:p>
            <a:pPr>
              <a:buFont typeface="Arial" panose="020B0604020202020204" pitchFamily="34" charset="0"/>
              <a:buChar char="•"/>
            </a:pPr>
            <a:r>
              <a:rPr lang="en-US" sz="2200"/>
              <a:t>Clearly document the use of AI tools (e.g., version, configuration, role in analysis).</a:t>
            </a:r>
          </a:p>
          <a:p>
            <a:pPr>
              <a:buFont typeface="Arial" panose="020B0604020202020204" pitchFamily="34" charset="0"/>
              <a:buChar char="•"/>
            </a:pPr>
            <a:r>
              <a:rPr lang="en-US" sz="2200"/>
              <a:t>Facilitate reproducibility even if AI tools evolve or become deprecated in the future.</a:t>
            </a:r>
          </a:p>
          <a:p>
            <a:pPr marL="0" indent="0">
              <a:buNone/>
            </a:pPr>
            <a:endParaRPr lang="en-MY" sz="2200"/>
          </a:p>
        </p:txBody>
      </p:sp>
    </p:spTree>
    <p:extLst>
      <p:ext uri="{BB962C8B-B14F-4D97-AF65-F5344CB8AC3E}">
        <p14:creationId xmlns:p14="http://schemas.microsoft.com/office/powerpoint/2010/main" val="4031647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73720BF-2DD5-9272-7B66-2DE94FE1D795}"/>
              </a:ext>
            </a:extLst>
          </p:cNvPr>
          <p:cNvSpPr>
            <a:spLocks noGrp="1"/>
          </p:cNvSpPr>
          <p:nvPr>
            <p:ph type="title"/>
          </p:nvPr>
        </p:nvSpPr>
        <p:spPr>
          <a:xfrm>
            <a:off x="836679" y="723898"/>
            <a:ext cx="6116056" cy="1495425"/>
          </a:xfrm>
        </p:spPr>
        <p:txBody>
          <a:bodyPr>
            <a:normAutofit/>
          </a:bodyPr>
          <a:lstStyle/>
          <a:p>
            <a:r>
              <a:rPr lang="en-MY" sz="4000" b="1" dirty="0"/>
              <a:t>Generating Ideas with </a:t>
            </a:r>
            <a:r>
              <a:rPr lang="en-MY" sz="4000" b="1" dirty="0" err="1"/>
              <a:t>ChatGPT</a:t>
            </a:r>
            <a:endParaRPr lang="en-MY" sz="4000" b="1" dirty="0"/>
          </a:p>
        </p:txBody>
      </p:sp>
      <p:sp>
        <p:nvSpPr>
          <p:cNvPr id="3" name="Content Placeholder 2">
            <a:extLst>
              <a:ext uri="{FF2B5EF4-FFF2-40B4-BE49-F238E27FC236}">
                <a16:creationId xmlns:a16="http://schemas.microsoft.com/office/drawing/2014/main" id="{80DF3DA4-E586-D912-2266-C383D0F6C3ED}"/>
              </a:ext>
            </a:extLst>
          </p:cNvPr>
          <p:cNvSpPr>
            <a:spLocks noGrp="1"/>
          </p:cNvSpPr>
          <p:nvPr>
            <p:ph idx="1"/>
          </p:nvPr>
        </p:nvSpPr>
        <p:spPr>
          <a:xfrm>
            <a:off x="836680" y="2405067"/>
            <a:ext cx="6002110" cy="3729034"/>
          </a:xfrm>
        </p:spPr>
        <p:txBody>
          <a:bodyPr>
            <a:normAutofit/>
          </a:bodyPr>
          <a:lstStyle/>
          <a:p>
            <a:pPr marL="0" indent="0">
              <a:buNone/>
            </a:pPr>
            <a:r>
              <a:rPr lang="en-US" sz="2000"/>
              <a:t>ChatGPT can be a useful tool to inspire you when brainstorming research ideas. By generating queries related to your research topic, you may discover new avenues to explore or ideas to consider.</a:t>
            </a:r>
            <a:endParaRPr lang="en-MY" sz="2000"/>
          </a:p>
        </p:txBody>
      </p:sp>
      <p:pic>
        <p:nvPicPr>
          <p:cNvPr id="5" name="Picture 4" descr="People working on ideas">
            <a:extLst>
              <a:ext uri="{FF2B5EF4-FFF2-40B4-BE49-F238E27FC236}">
                <a16:creationId xmlns:a16="http://schemas.microsoft.com/office/drawing/2014/main" id="{90F77E8B-605C-3CDA-B411-6A480E346209}"/>
              </a:ext>
            </a:extLst>
          </p:cNvPr>
          <p:cNvPicPr>
            <a:picLocks noChangeAspect="1"/>
          </p:cNvPicPr>
          <p:nvPr/>
        </p:nvPicPr>
        <p:blipFill rotWithShape="1">
          <a:blip r:embed="rId2"/>
          <a:srcRect l="22172" r="30145" b="2"/>
          <a:stretch/>
        </p:blipFill>
        <p:spPr>
          <a:xfrm>
            <a:off x="7199440" y="10"/>
            <a:ext cx="4992560" cy="6857990"/>
          </a:xfrm>
          <a:prstGeom prst="rect">
            <a:avLst/>
          </a:prstGeom>
          <a:effectLst/>
        </p:spPr>
      </p:pic>
    </p:spTree>
    <p:extLst>
      <p:ext uri="{BB962C8B-B14F-4D97-AF65-F5344CB8AC3E}">
        <p14:creationId xmlns:p14="http://schemas.microsoft.com/office/powerpoint/2010/main" val="3272561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ticky notes on a wall">
            <a:extLst>
              <a:ext uri="{FF2B5EF4-FFF2-40B4-BE49-F238E27FC236}">
                <a16:creationId xmlns:a16="http://schemas.microsoft.com/office/drawing/2014/main" id="{0C9BF041-3117-CE20-6A9C-CAFA9DD2AE6C}"/>
              </a:ext>
            </a:extLst>
          </p:cNvPr>
          <p:cNvPicPr>
            <a:picLocks noChangeAspect="1"/>
          </p:cNvPicPr>
          <p:nvPr/>
        </p:nvPicPr>
        <p:blipFill rotWithShape="1">
          <a:blip r:embed="rId2"/>
          <a:srcRect l="18764" r="19028" b="2"/>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7BA74C12-89DB-7FB0-9CE8-8FC6CF5F54EA}"/>
              </a:ext>
            </a:extLst>
          </p:cNvPr>
          <p:cNvSpPr>
            <a:spLocks noGrp="1"/>
          </p:cNvSpPr>
          <p:nvPr>
            <p:ph idx="1"/>
          </p:nvPr>
        </p:nvSpPr>
        <p:spPr>
          <a:xfrm>
            <a:off x="6513788" y="498389"/>
            <a:ext cx="4840010" cy="5678574"/>
          </a:xfrm>
        </p:spPr>
        <p:txBody>
          <a:bodyPr>
            <a:normAutofit/>
          </a:bodyPr>
          <a:lstStyle/>
          <a:p>
            <a:pPr marL="514350" indent="-514350">
              <a:buFont typeface="+mj-lt"/>
              <a:buAutoNum type="arabicPeriod"/>
            </a:pPr>
            <a:r>
              <a:rPr lang="en-US" sz="1800" b="1" dirty="0"/>
              <a:t>Use natural language prompts: </a:t>
            </a:r>
            <a:r>
              <a:rPr lang="en-US" sz="1800" dirty="0"/>
              <a:t>The tool is designed to work with natural language prompts. So try to formulate your requests in a short and effective way like: ”</a:t>
            </a:r>
            <a:r>
              <a:rPr lang="en-US" sz="1800" i="1" dirty="0"/>
              <a:t>Can you explain to me what a Smart Grid is?</a:t>
            </a:r>
            <a:r>
              <a:rPr lang="en-US" sz="1800" dirty="0"/>
              <a:t>”</a:t>
            </a:r>
          </a:p>
          <a:p>
            <a:pPr marL="514350" indent="-514350">
              <a:buFont typeface="+mj-lt"/>
              <a:buAutoNum type="arabicPeriod"/>
            </a:pPr>
            <a:r>
              <a:rPr lang="en-US" sz="1800" b="1" dirty="0"/>
              <a:t>Use specific keywords: </a:t>
            </a:r>
            <a:r>
              <a:rPr lang="en-US" sz="1800" dirty="0"/>
              <a:t>Using more specific keywords will help </a:t>
            </a:r>
            <a:r>
              <a:rPr lang="en-US" sz="1800" dirty="0" err="1"/>
              <a:t>ChatGPT</a:t>
            </a:r>
            <a:r>
              <a:rPr lang="en-US" sz="1800" dirty="0"/>
              <a:t> generate results more specific and relevant. </a:t>
            </a:r>
          </a:p>
          <a:p>
            <a:pPr marL="514350" indent="-514350">
              <a:buFont typeface="+mj-lt"/>
              <a:buAutoNum type="arabicPeriod"/>
            </a:pPr>
            <a:r>
              <a:rPr lang="en-US" sz="1800" b="1" dirty="0"/>
              <a:t>Refine your queries if necessary: </a:t>
            </a:r>
            <a:r>
              <a:rPr lang="en-US" sz="1800" dirty="0"/>
              <a:t>if the results generated are not relevant to your search topic, try refining your prompts or related keywords. Be patient and experiment with different queries until you find the best combination that generates the most relevant results. </a:t>
            </a:r>
          </a:p>
          <a:p>
            <a:pPr marL="514350" indent="-514350">
              <a:buFont typeface="+mj-lt"/>
              <a:buAutoNum type="arabicPeriod"/>
            </a:pPr>
            <a:r>
              <a:rPr lang="en-US" sz="1800" b="1" dirty="0"/>
              <a:t>Use multiple queries: </a:t>
            </a:r>
            <a:r>
              <a:rPr lang="en-US" sz="1800" dirty="0"/>
              <a:t>try using different prompts related to your research topic to bring together a wide range of sources. You can also use different variations, such as phrasing the same question in different ways or using different keywords.</a:t>
            </a:r>
          </a:p>
        </p:txBody>
      </p:sp>
    </p:spTree>
    <p:extLst>
      <p:ext uri="{BB962C8B-B14F-4D97-AF65-F5344CB8AC3E}">
        <p14:creationId xmlns:p14="http://schemas.microsoft.com/office/powerpoint/2010/main" val="216169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on clear background">
            <a:extLst>
              <a:ext uri="{FF2B5EF4-FFF2-40B4-BE49-F238E27FC236}">
                <a16:creationId xmlns:a16="http://schemas.microsoft.com/office/drawing/2014/main" id="{75DE7511-3707-72D0-20AC-A551F68A0922}"/>
              </a:ext>
            </a:extLst>
          </p:cNvPr>
          <p:cNvPicPr>
            <a:picLocks noChangeAspect="1"/>
          </p:cNvPicPr>
          <p:nvPr/>
        </p:nvPicPr>
        <p:blipFill rotWithShape="1">
          <a:blip r:embed="rId2"/>
          <a:srcRect l="33373" r="709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A06DB72D-0DD9-12FF-5B93-347059F48071}"/>
              </a:ext>
            </a:extLst>
          </p:cNvPr>
          <p:cNvSpPr>
            <a:spLocks noGrp="1"/>
          </p:cNvSpPr>
          <p:nvPr>
            <p:ph idx="1"/>
          </p:nvPr>
        </p:nvSpPr>
        <p:spPr>
          <a:xfrm>
            <a:off x="6513788" y="1066800"/>
            <a:ext cx="4840010" cy="5110163"/>
          </a:xfrm>
        </p:spPr>
        <p:txBody>
          <a:bodyPr>
            <a:normAutofit/>
          </a:bodyPr>
          <a:lstStyle/>
          <a:p>
            <a:pPr marL="514350" indent="-514350">
              <a:buFont typeface="+mj-lt"/>
              <a:buAutoNum type="arabicPeriod" startAt="5"/>
            </a:pPr>
            <a:r>
              <a:rPr lang="en-US" sz="1800" b="1" dirty="0"/>
              <a:t>Use </a:t>
            </a:r>
            <a:r>
              <a:rPr lang="en-US" sz="1800" b="1" dirty="0" err="1"/>
              <a:t>ChatGPT</a:t>
            </a:r>
            <a:r>
              <a:rPr lang="en-US" sz="1800" b="1" dirty="0"/>
              <a:t> as a complement: </a:t>
            </a:r>
            <a:r>
              <a:rPr lang="en-US" sz="1800" dirty="0"/>
              <a:t>the tools should be used in addition to your own research skills and critical thinking. Although it can be a useful tool for identifying relevant sources, it should not replace your own judgment or expertise in the field.</a:t>
            </a:r>
          </a:p>
          <a:p>
            <a:pPr marL="514350" indent="-514350">
              <a:buFont typeface="+mj-lt"/>
              <a:buAutoNum type="arabicPeriod" startAt="5"/>
            </a:pPr>
            <a:r>
              <a:rPr lang="en-US" sz="1800" b="1" dirty="0"/>
              <a:t>Check the credibility of the sources: </a:t>
            </a:r>
            <a:r>
              <a:rPr lang="en-US" sz="1800" dirty="0"/>
              <a:t>it is important to check the credibility of each source before using it in your research. Use tools like Google Scholar, Web of Science, or Scopus to determine if the source is peer-reviewed and trustworthy.</a:t>
            </a:r>
          </a:p>
          <a:p>
            <a:pPr marL="514350" indent="-514350">
              <a:buFont typeface="+mj-lt"/>
              <a:buAutoNum type="arabicPeriod" startAt="5"/>
            </a:pPr>
            <a:r>
              <a:rPr lang="en-US" sz="1800" b="1" dirty="0"/>
              <a:t>Be aware of biases: </a:t>
            </a:r>
            <a:r>
              <a:rPr lang="en-US" sz="1800" dirty="0"/>
              <a:t>the tool can generate sources that are biased in favor of a particular perspective or ideology. Keep this in mind and try to find sources that represent a variety of views and opinions.</a:t>
            </a:r>
            <a:endParaRPr lang="en-MY" sz="1800" dirty="0"/>
          </a:p>
        </p:txBody>
      </p:sp>
    </p:spTree>
    <p:extLst>
      <p:ext uri="{BB962C8B-B14F-4D97-AF65-F5344CB8AC3E}">
        <p14:creationId xmlns:p14="http://schemas.microsoft.com/office/powerpoint/2010/main" val="1598365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2F167-E420-AB92-E844-7C126A334953}"/>
              </a:ext>
            </a:extLst>
          </p:cNvPr>
          <p:cNvSpPr>
            <a:spLocks noGrp="1"/>
          </p:cNvSpPr>
          <p:nvPr>
            <p:ph type="title"/>
          </p:nvPr>
        </p:nvSpPr>
        <p:spPr>
          <a:xfrm>
            <a:off x="4654296" y="329184"/>
            <a:ext cx="6894576" cy="1783080"/>
          </a:xfrm>
        </p:spPr>
        <p:txBody>
          <a:bodyPr anchor="b">
            <a:normAutofit/>
          </a:bodyPr>
          <a:lstStyle/>
          <a:p>
            <a:r>
              <a:rPr lang="en-US" sz="3000" b="1" dirty="0"/>
              <a:t>It is important to keep in mind that the researcher remains the thinking head and that the tools remain only a valuable aid in the collection of rapid information.</a:t>
            </a:r>
            <a:endParaRPr lang="en-MY" sz="3000" b="1" dirty="0"/>
          </a:p>
        </p:txBody>
      </p:sp>
      <p:pic>
        <p:nvPicPr>
          <p:cNvPr id="5" name="Picture 4" descr="School and office supplies">
            <a:extLst>
              <a:ext uri="{FF2B5EF4-FFF2-40B4-BE49-F238E27FC236}">
                <a16:creationId xmlns:a16="http://schemas.microsoft.com/office/drawing/2014/main" id="{7513A1E5-EB62-13E3-B547-EC414C17A6B8}"/>
              </a:ext>
            </a:extLst>
          </p:cNvPr>
          <p:cNvPicPr>
            <a:picLocks noChangeAspect="1"/>
          </p:cNvPicPr>
          <p:nvPr/>
        </p:nvPicPr>
        <p:blipFill rotWithShape="1">
          <a:blip r:embed="rId2"/>
          <a:srcRect l="45135" r="15421"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4"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CBD0D64-A4E1-3E4D-A8F8-DB9641C2E0B1}"/>
              </a:ext>
            </a:extLst>
          </p:cNvPr>
          <p:cNvSpPr>
            <a:spLocks noGrp="1"/>
          </p:cNvSpPr>
          <p:nvPr>
            <p:ph idx="1"/>
          </p:nvPr>
        </p:nvSpPr>
        <p:spPr>
          <a:xfrm>
            <a:off x="4616937" y="2551176"/>
            <a:ext cx="6969293" cy="3785617"/>
          </a:xfrm>
        </p:spPr>
        <p:txBody>
          <a:bodyPr>
            <a:noAutofit/>
          </a:bodyPr>
          <a:lstStyle/>
          <a:p>
            <a:pPr marL="514350" indent="-514350">
              <a:buFont typeface="+mj-lt"/>
              <a:buAutoNum type="arabicPeriod"/>
            </a:pPr>
            <a:r>
              <a:rPr lang="en-US" sz="1600" b="1" dirty="0"/>
              <a:t>Use </a:t>
            </a:r>
            <a:r>
              <a:rPr lang="en-US" sz="1600" b="1" dirty="0" err="1"/>
              <a:t>ChatGPT</a:t>
            </a:r>
            <a:r>
              <a:rPr lang="en-US" sz="1600" b="1" dirty="0"/>
              <a:t> for exploratory research:</a:t>
            </a:r>
            <a:r>
              <a:rPr lang="en-US" sz="1600" dirty="0"/>
              <a:t> The tools can be especially useful for exploratory research, where you're trying to gather a broad understanding of a topic or area. By generating a wide range of prompts and sources, you can get an idea of the different perspectives and ideas in the field. </a:t>
            </a:r>
          </a:p>
          <a:p>
            <a:pPr marL="514350" indent="-514350">
              <a:buFont typeface="+mj-lt"/>
              <a:buAutoNum type="arabicPeriod"/>
            </a:pPr>
            <a:r>
              <a:rPr lang="en-US" sz="1600" b="1" dirty="0"/>
              <a:t>Keep track of your sources: </a:t>
            </a:r>
            <a:r>
              <a:rPr lang="en-US" sz="1600" dirty="0"/>
              <a:t>When generating sources using </a:t>
            </a:r>
            <a:r>
              <a:rPr lang="en-US" sz="1600" dirty="0" err="1"/>
              <a:t>ChatGPT</a:t>
            </a:r>
            <a:r>
              <a:rPr lang="en-US" sz="1600" dirty="0"/>
              <a:t>, be sure to track them in a reference management tool such as Zotero or EndNote. This will help you keep track of your sources and avoid plagiarism.  </a:t>
            </a:r>
          </a:p>
          <a:p>
            <a:pPr marL="514350" indent="-514350">
              <a:buFont typeface="+mj-lt"/>
              <a:buAutoNum type="arabicPeriod"/>
            </a:pPr>
            <a:r>
              <a:rPr lang="en-US" sz="1600" b="1" dirty="0"/>
              <a:t>Practice critical appraisal: </a:t>
            </a:r>
            <a:r>
              <a:rPr lang="en-US" sz="1600" dirty="0"/>
              <a:t>it is important to critically evaluate each source before using it in your research. Look for potential biases, assess the methodology used and consider the credibility of the author or publisher. It is recommended to read the sources used by </a:t>
            </a:r>
            <a:r>
              <a:rPr lang="en-US" sz="1600" dirty="0" err="1"/>
              <a:t>ChatGPT</a:t>
            </a:r>
            <a:r>
              <a:rPr lang="en-US" sz="1600" dirty="0"/>
              <a:t>.  </a:t>
            </a:r>
          </a:p>
          <a:p>
            <a:pPr marL="514350" indent="-514350">
              <a:buFont typeface="+mj-lt"/>
              <a:buAutoNum type="arabicPeriod"/>
            </a:pPr>
            <a:r>
              <a:rPr lang="en-US" sz="1600" b="1" dirty="0"/>
              <a:t>Consider the limitations of </a:t>
            </a:r>
            <a:r>
              <a:rPr lang="en-US" sz="1600" b="1" dirty="0" err="1"/>
              <a:t>ChatGPT</a:t>
            </a:r>
            <a:r>
              <a:rPr lang="en-US" sz="1600" b="1" dirty="0"/>
              <a:t>: </a:t>
            </a:r>
            <a:r>
              <a:rPr lang="en-US" sz="1600" dirty="0"/>
              <a:t>he may not have access to the latest or most up-to-date research, and he may not have the same level of expertise as a human researcher in a specific area. Therefore, use the tool as one tool among others in your research process. </a:t>
            </a:r>
            <a:endParaRPr lang="en-MY" sz="1600" dirty="0"/>
          </a:p>
        </p:txBody>
      </p:sp>
    </p:spTree>
    <p:extLst>
      <p:ext uri="{BB962C8B-B14F-4D97-AF65-F5344CB8AC3E}">
        <p14:creationId xmlns:p14="http://schemas.microsoft.com/office/powerpoint/2010/main" val="2445588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89AEEA-31AF-05F3-7250-5B2BE5FE8FA8}"/>
              </a:ext>
            </a:extLst>
          </p:cNvPr>
          <p:cNvSpPr>
            <a:spLocks noGrp="1"/>
          </p:cNvSpPr>
          <p:nvPr>
            <p:ph type="title"/>
          </p:nvPr>
        </p:nvSpPr>
        <p:spPr>
          <a:xfrm>
            <a:off x="5999203" y="365125"/>
            <a:ext cx="5793261" cy="1076497"/>
          </a:xfrm>
        </p:spPr>
        <p:txBody>
          <a:bodyPr>
            <a:normAutofit fontScale="90000"/>
          </a:bodyPr>
          <a:lstStyle/>
          <a:p>
            <a:r>
              <a:rPr lang="en-MY" b="1" dirty="0" err="1"/>
              <a:t>ChatGPT</a:t>
            </a:r>
            <a:r>
              <a:rPr lang="en-MY" b="1" dirty="0"/>
              <a:t> to Generate Issues</a:t>
            </a:r>
          </a:p>
        </p:txBody>
      </p:sp>
      <p:pic>
        <p:nvPicPr>
          <p:cNvPr id="5" name="Picture 4" descr="One glowing light bulb in sea of unlit bulbs">
            <a:extLst>
              <a:ext uri="{FF2B5EF4-FFF2-40B4-BE49-F238E27FC236}">
                <a16:creationId xmlns:a16="http://schemas.microsoft.com/office/drawing/2014/main" id="{2BCD7C04-F754-4B2A-2D52-4EB705853848}"/>
              </a:ext>
            </a:extLst>
          </p:cNvPr>
          <p:cNvPicPr>
            <a:picLocks noChangeAspect="1"/>
          </p:cNvPicPr>
          <p:nvPr/>
        </p:nvPicPr>
        <p:blipFill rotWithShape="1">
          <a:blip r:embed="rId2"/>
          <a:srcRect l="18941" r="14168"/>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4F0CE9A0-B407-A141-B53F-1AA0C49D6DDB}"/>
              </a:ext>
            </a:extLst>
          </p:cNvPr>
          <p:cNvSpPr>
            <a:spLocks noGrp="1"/>
          </p:cNvSpPr>
          <p:nvPr>
            <p:ph idx="1"/>
          </p:nvPr>
        </p:nvSpPr>
        <p:spPr>
          <a:xfrm>
            <a:off x="6116568" y="1248033"/>
            <a:ext cx="5675895" cy="5366952"/>
          </a:xfrm>
        </p:spPr>
        <p:txBody>
          <a:bodyPr>
            <a:noAutofit/>
          </a:bodyPr>
          <a:lstStyle/>
          <a:p>
            <a:pPr marL="0" indent="0">
              <a:buNone/>
            </a:pPr>
            <a:r>
              <a:rPr lang="en-US" sz="1600" dirty="0"/>
              <a:t>Once the ideas are precise and correspond to your research subject, you can use your knowledge and </a:t>
            </a:r>
            <a:r>
              <a:rPr lang="en-US" sz="1600" dirty="0" err="1"/>
              <a:t>ChatGPT</a:t>
            </a:r>
            <a:r>
              <a:rPr lang="en-US" sz="1600" dirty="0"/>
              <a:t> to understand the scientific locks, the openings and thus pose your problems.</a:t>
            </a:r>
          </a:p>
          <a:p>
            <a:pPr marL="514350" indent="-514350">
              <a:buFont typeface="+mj-lt"/>
              <a:buAutoNum type="arabicPeriod"/>
            </a:pPr>
            <a:r>
              <a:rPr lang="en-US" sz="1600" b="1" dirty="0"/>
              <a:t>Start wide: </a:t>
            </a:r>
            <a:r>
              <a:rPr lang="en-US" sz="1600" dirty="0"/>
              <a:t>choose a general area you want to learn more about. Review the </a:t>
            </a:r>
            <a:r>
              <a:rPr lang="en-US" sz="1600" dirty="0" err="1"/>
              <a:t>ChatGPT</a:t>
            </a:r>
            <a:r>
              <a:rPr lang="en-US" sz="1600" dirty="0"/>
              <a:t> results and identify any interesting questions or ideas that you can use to narrow down your search topic. Be as specific as possible in the requests you give him. The more precise it is, the more targeted the output will be. For example, instead of entering “climate change” as a prompt, try entering “the impact of climate change on water supplies in Koi-San Africa”.</a:t>
            </a:r>
          </a:p>
          <a:p>
            <a:pPr marL="514350" indent="-514350">
              <a:buFont typeface="+mj-lt"/>
              <a:buAutoNum type="arabicPeriod"/>
            </a:pPr>
            <a:r>
              <a:rPr lang="en-US" sz="1600" b="1" dirty="0"/>
              <a:t>Refine your search question: </a:t>
            </a:r>
            <a:r>
              <a:rPr lang="en-US" sz="1600" dirty="0"/>
              <a:t>take the interesting questions generated and refine them into a targeted research question. Use your domain knowledge and existing literature to ensure that the research question is relevant and feasible.</a:t>
            </a:r>
          </a:p>
          <a:p>
            <a:pPr marL="514350" indent="-514350">
              <a:buFont typeface="+mj-lt"/>
              <a:buAutoNum type="arabicPeriod"/>
            </a:pPr>
            <a:r>
              <a:rPr lang="en-US" sz="1600" b="1" dirty="0"/>
              <a:t>Experiment with different queries: </a:t>
            </a:r>
            <a:r>
              <a:rPr lang="en-US" sz="1600" dirty="0"/>
              <a:t>experiment with different prompt lengths to see what generates the best results. Sometimes a longer prompt will result in a more focused and specific output, while other times a shorter prompt will generate a more creative and diverse output.</a:t>
            </a:r>
            <a:endParaRPr lang="en-MY" sz="1600" dirty="0"/>
          </a:p>
        </p:txBody>
      </p:sp>
    </p:spTree>
    <p:extLst>
      <p:ext uri="{BB962C8B-B14F-4D97-AF65-F5344CB8AC3E}">
        <p14:creationId xmlns:p14="http://schemas.microsoft.com/office/powerpoint/2010/main" val="2743707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bstract blurred public library with bookshelves">
            <a:extLst>
              <a:ext uri="{FF2B5EF4-FFF2-40B4-BE49-F238E27FC236}">
                <a16:creationId xmlns:a16="http://schemas.microsoft.com/office/drawing/2014/main" id="{AC1D0417-1AD2-1E25-EB08-186C2C555C84}"/>
              </a:ext>
            </a:extLst>
          </p:cNvPr>
          <p:cNvPicPr>
            <a:picLocks noChangeAspect="1"/>
          </p:cNvPicPr>
          <p:nvPr/>
        </p:nvPicPr>
        <p:blipFill rotWithShape="1">
          <a:blip r:embed="rId2"/>
          <a:srcRect l="18275" r="40614"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3" name="Content Placeholder 2">
            <a:extLst>
              <a:ext uri="{FF2B5EF4-FFF2-40B4-BE49-F238E27FC236}">
                <a16:creationId xmlns:a16="http://schemas.microsoft.com/office/drawing/2014/main" id="{5E9BE7E5-94C7-6432-894C-59FE1BFE68D4}"/>
              </a:ext>
            </a:extLst>
          </p:cNvPr>
          <p:cNvSpPr>
            <a:spLocks noGrp="1"/>
          </p:cNvSpPr>
          <p:nvPr>
            <p:ph idx="1"/>
          </p:nvPr>
        </p:nvSpPr>
        <p:spPr>
          <a:xfrm>
            <a:off x="1137035" y="556054"/>
            <a:ext cx="6516216" cy="5546633"/>
          </a:xfrm>
        </p:spPr>
        <p:txBody>
          <a:bodyPr>
            <a:normAutofit lnSpcReduction="10000"/>
          </a:bodyPr>
          <a:lstStyle/>
          <a:p>
            <a:pPr marL="514350" indent="-514350">
              <a:buFont typeface="+mj-lt"/>
              <a:buAutoNum type="arabicPeriod" startAt="4"/>
            </a:pPr>
            <a:r>
              <a:rPr lang="en-US" sz="1800" b="1" dirty="0"/>
              <a:t>Use different settings: </a:t>
            </a:r>
            <a:r>
              <a:rPr lang="en-US" sz="1800" dirty="0"/>
              <a:t>the tool has different parameters that can be adjusted to generate different types of output. For example, you can adjust the "temperature" parameter to generate a more creative or more conservative output. Experiment with different settings to see what works best for your research question.</a:t>
            </a:r>
          </a:p>
          <a:p>
            <a:pPr marL="514350" indent="-514350">
              <a:buFont typeface="+mj-lt"/>
              <a:buAutoNum type="arabicPeriod" startAt="4"/>
            </a:pPr>
            <a:r>
              <a:rPr lang="en-US" sz="1800" b="1" dirty="0"/>
              <a:t>Assess the quality of the questions: </a:t>
            </a:r>
            <a:r>
              <a:rPr lang="en-US" sz="1800" dirty="0"/>
              <a:t>the tool can generate interesting and challenging questions, not all results will be relevant or helpful to your research. It is important to assess the quality of the results and determine which questions are most relevant and feasible for your research.</a:t>
            </a:r>
          </a:p>
          <a:p>
            <a:pPr marL="514350" indent="-514350">
              <a:buFont typeface="+mj-lt"/>
              <a:buAutoNum type="arabicPeriod" startAt="4"/>
            </a:pPr>
            <a:r>
              <a:rPr lang="en-US" sz="1800" b="1" dirty="0"/>
              <a:t>Use </a:t>
            </a:r>
            <a:r>
              <a:rPr lang="en-US" sz="1800" b="1" dirty="0" err="1"/>
              <a:t>ChatGPT</a:t>
            </a:r>
            <a:r>
              <a:rPr lang="en-US" sz="1800" b="1" dirty="0"/>
              <a:t> as a starting point: </a:t>
            </a:r>
            <a:r>
              <a:rPr lang="en-US" sz="1800" dirty="0"/>
              <a:t>the tools can be a useful starting point but should not be seen as the only method for developing research questions. Use your own judgement, knowledge of the domain, and existing literature to refine and further develop the research question.</a:t>
            </a:r>
          </a:p>
          <a:p>
            <a:pPr marL="514350" indent="-514350">
              <a:buFont typeface="+mj-lt"/>
              <a:buAutoNum type="arabicPeriod" startAt="4"/>
            </a:pPr>
            <a:r>
              <a:rPr lang="en-US" sz="1800" b="1" dirty="0"/>
              <a:t>Refine continuously: </a:t>
            </a:r>
            <a:r>
              <a:rPr lang="en-US" sz="1800" dirty="0"/>
              <a:t>Refining your research question is an ongoing process, and it is important to continually evaluate and refine your research question as you conduct your research. This can help you stay on track and ensure that your search is progressing towards your search goals.</a:t>
            </a:r>
            <a:endParaRPr lang="en-MY" sz="1800" dirty="0"/>
          </a:p>
        </p:txBody>
      </p:sp>
    </p:spTree>
    <p:extLst>
      <p:ext uri="{BB962C8B-B14F-4D97-AF65-F5344CB8AC3E}">
        <p14:creationId xmlns:p14="http://schemas.microsoft.com/office/powerpoint/2010/main" val="4052424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8A45E7-FBF9-A3AB-FE52-CB052152C2E6}"/>
              </a:ext>
            </a:extLst>
          </p:cNvPr>
          <p:cNvSpPr>
            <a:spLocks noGrp="1"/>
          </p:cNvSpPr>
          <p:nvPr>
            <p:ph type="title"/>
          </p:nvPr>
        </p:nvSpPr>
        <p:spPr>
          <a:xfrm>
            <a:off x="466722" y="586855"/>
            <a:ext cx="3201366" cy="3387497"/>
          </a:xfrm>
        </p:spPr>
        <p:txBody>
          <a:bodyPr anchor="b">
            <a:normAutofit/>
          </a:bodyPr>
          <a:lstStyle/>
          <a:p>
            <a:pPr algn="r"/>
            <a:r>
              <a:rPr lang="en-MY" sz="4000" b="1" dirty="0">
                <a:solidFill>
                  <a:srgbClr val="FFFFFF"/>
                </a:solidFill>
              </a:rPr>
              <a:t>Improve Your Research Proposal</a:t>
            </a:r>
          </a:p>
        </p:txBody>
      </p:sp>
      <p:sp>
        <p:nvSpPr>
          <p:cNvPr id="3" name="Content Placeholder 2">
            <a:extLst>
              <a:ext uri="{FF2B5EF4-FFF2-40B4-BE49-F238E27FC236}">
                <a16:creationId xmlns:a16="http://schemas.microsoft.com/office/drawing/2014/main" id="{4E7761CC-29FB-B100-8F8B-9D7E6AB661F8}"/>
              </a:ext>
            </a:extLst>
          </p:cNvPr>
          <p:cNvSpPr>
            <a:spLocks noGrp="1"/>
          </p:cNvSpPr>
          <p:nvPr>
            <p:ph idx="1"/>
          </p:nvPr>
        </p:nvSpPr>
        <p:spPr>
          <a:xfrm>
            <a:off x="4810259" y="649480"/>
            <a:ext cx="6555347" cy="5546047"/>
          </a:xfrm>
        </p:spPr>
        <p:txBody>
          <a:bodyPr anchor="ctr">
            <a:normAutofit/>
          </a:bodyPr>
          <a:lstStyle/>
          <a:p>
            <a:pPr marL="0" indent="0">
              <a:buNone/>
            </a:pPr>
            <a:r>
              <a:rPr lang="en-US" sz="2000" dirty="0"/>
              <a:t>In order to have the best of </a:t>
            </a:r>
            <a:r>
              <a:rPr lang="en-US" sz="2000" dirty="0" err="1"/>
              <a:t>ChatGPT</a:t>
            </a:r>
            <a:r>
              <a:rPr lang="en-US" sz="2000" dirty="0"/>
              <a:t> to write your research proposal, it is important to follow the following advice:</a:t>
            </a:r>
          </a:p>
          <a:p>
            <a:pPr marL="514350" indent="-514350">
              <a:buFont typeface="+mj-lt"/>
              <a:buAutoNum type="arabicPeriod"/>
            </a:pPr>
            <a:r>
              <a:rPr lang="en-US" sz="2000" b="1" dirty="0"/>
              <a:t>Refine your goal: </a:t>
            </a:r>
            <a:r>
              <a:rPr lang="en-US" sz="2000" dirty="0"/>
              <a:t>some ideas may not be directly relevant to your research question. Take the time to narrow your scope and identify the most relevant ideas for your research topic.</a:t>
            </a:r>
          </a:p>
          <a:p>
            <a:pPr marL="514350" indent="-514350">
              <a:buFont typeface="+mj-lt"/>
              <a:buAutoNum type="arabicPeriod"/>
            </a:pPr>
            <a:r>
              <a:rPr lang="en-US" sz="2000" b="1" dirty="0"/>
              <a:t>Clarify your research question: </a:t>
            </a:r>
            <a:r>
              <a:rPr lang="en-US" sz="2000" dirty="0"/>
              <a:t>consider narrowing your search question to get more specific results. A clear and precise research question will help you focus your research and generate more relevant ideas.</a:t>
            </a:r>
          </a:p>
          <a:p>
            <a:pPr marL="514350" indent="-514350">
              <a:buFont typeface="+mj-lt"/>
              <a:buAutoNum type="arabicPeriod"/>
            </a:pPr>
            <a:r>
              <a:rPr lang="en-US" sz="2000" b="1" dirty="0"/>
              <a:t>Evaluate the relevance of each idea: </a:t>
            </a:r>
            <a:r>
              <a:rPr lang="en-US" sz="2000" dirty="0"/>
              <a:t>before proceeding with a generated idea, assess its relevance to your research question. Ask yourself how the idea relates to your research topic and if it contributes to your research goals. This will allow you to sort on the queries to track.</a:t>
            </a:r>
            <a:endParaRPr lang="en-MY" sz="2000" dirty="0"/>
          </a:p>
        </p:txBody>
      </p:sp>
    </p:spTree>
    <p:extLst>
      <p:ext uri="{BB962C8B-B14F-4D97-AF65-F5344CB8AC3E}">
        <p14:creationId xmlns:p14="http://schemas.microsoft.com/office/powerpoint/2010/main" val="7969695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3CC36-B950-4F02-9BAF-9A7EB2673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BDED99-B35B-4FEE-A274-8E8DB6FEEE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024730"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mall white light bulbs with one large yellow light bulb drawn on a black surface">
            <a:extLst>
              <a:ext uri="{FF2B5EF4-FFF2-40B4-BE49-F238E27FC236}">
                <a16:creationId xmlns:a16="http://schemas.microsoft.com/office/drawing/2014/main" id="{8155E259-EDB3-2946-3FE6-360548AF38C9}"/>
              </a:ext>
            </a:extLst>
          </p:cNvPr>
          <p:cNvPicPr>
            <a:picLocks noChangeAspect="1"/>
          </p:cNvPicPr>
          <p:nvPr/>
        </p:nvPicPr>
        <p:blipFill rotWithShape="1">
          <a:blip r:embed="rId2"/>
          <a:srcRect l="52366" r="6523" b="-1"/>
          <a:stretch/>
        </p:blipFill>
        <p:spPr>
          <a:xfrm>
            <a:off x="7968222" y="10"/>
            <a:ext cx="4223778" cy="6857990"/>
          </a:xfrm>
          <a:custGeom>
            <a:avLst/>
            <a:gdLst/>
            <a:ahLst/>
            <a:cxnLst/>
            <a:rect l="l" t="t" r="r" b="b"/>
            <a:pathLst>
              <a:path w="4223778" h="6865951">
                <a:moveTo>
                  <a:pt x="478794" y="0"/>
                </a:moveTo>
                <a:lnTo>
                  <a:pt x="4223778" y="0"/>
                </a:lnTo>
                <a:lnTo>
                  <a:pt x="4223778" y="6865951"/>
                </a:lnTo>
                <a:lnTo>
                  <a:pt x="52221" y="6865951"/>
                </a:lnTo>
                <a:lnTo>
                  <a:pt x="49989" y="6844695"/>
                </a:lnTo>
                <a:cubicBezTo>
                  <a:pt x="46440" y="6810509"/>
                  <a:pt x="42891" y="6776323"/>
                  <a:pt x="41304" y="6765443"/>
                </a:cubicBezTo>
                <a:cubicBezTo>
                  <a:pt x="35681" y="6732842"/>
                  <a:pt x="13533" y="6716945"/>
                  <a:pt x="11182" y="6694817"/>
                </a:cubicBezTo>
                <a:cubicBezTo>
                  <a:pt x="16764" y="6697663"/>
                  <a:pt x="14835" y="6635151"/>
                  <a:pt x="10913" y="6627127"/>
                </a:cubicBezTo>
                <a:cubicBezTo>
                  <a:pt x="19564" y="6579282"/>
                  <a:pt x="-12861" y="6585665"/>
                  <a:pt x="5999" y="6527525"/>
                </a:cubicBezTo>
                <a:cubicBezTo>
                  <a:pt x="12287" y="6468687"/>
                  <a:pt x="19003" y="6409739"/>
                  <a:pt x="7685" y="6346547"/>
                </a:cubicBezTo>
                <a:cubicBezTo>
                  <a:pt x="31149" y="6240430"/>
                  <a:pt x="5895" y="6134229"/>
                  <a:pt x="12535" y="6084924"/>
                </a:cubicBezTo>
                <a:cubicBezTo>
                  <a:pt x="14696" y="6024961"/>
                  <a:pt x="53867" y="6020785"/>
                  <a:pt x="45320" y="5989742"/>
                </a:cubicBezTo>
                <a:cubicBezTo>
                  <a:pt x="41264" y="5940899"/>
                  <a:pt x="43258" y="5932095"/>
                  <a:pt x="40418" y="5889597"/>
                </a:cubicBezTo>
                <a:cubicBezTo>
                  <a:pt x="20860" y="5848611"/>
                  <a:pt x="51187" y="5792775"/>
                  <a:pt x="49796" y="5755774"/>
                </a:cubicBezTo>
                <a:cubicBezTo>
                  <a:pt x="43522" y="5734342"/>
                  <a:pt x="37368" y="5692606"/>
                  <a:pt x="49956" y="5684909"/>
                </a:cubicBezTo>
                <a:cubicBezTo>
                  <a:pt x="52825" y="5660429"/>
                  <a:pt x="62553" y="5623499"/>
                  <a:pt x="67011" y="5608897"/>
                </a:cubicBezTo>
                <a:lnTo>
                  <a:pt x="76701" y="5597290"/>
                </a:lnTo>
                <a:cubicBezTo>
                  <a:pt x="87717" y="5587442"/>
                  <a:pt x="82431" y="5550877"/>
                  <a:pt x="89120" y="5529641"/>
                </a:cubicBezTo>
                <a:cubicBezTo>
                  <a:pt x="69291" y="5496375"/>
                  <a:pt x="118554" y="5526326"/>
                  <a:pt x="94330" y="5470852"/>
                </a:cubicBezTo>
                <a:cubicBezTo>
                  <a:pt x="95483" y="5449506"/>
                  <a:pt x="114690" y="5429653"/>
                  <a:pt x="116139" y="5390946"/>
                </a:cubicBezTo>
                <a:cubicBezTo>
                  <a:pt x="127589" y="5337323"/>
                  <a:pt x="132794" y="5338384"/>
                  <a:pt x="135560" y="5284344"/>
                </a:cubicBezTo>
                <a:cubicBezTo>
                  <a:pt x="143629" y="5226223"/>
                  <a:pt x="148113" y="5192743"/>
                  <a:pt x="158141" y="5143920"/>
                </a:cubicBezTo>
                <a:cubicBezTo>
                  <a:pt x="170128" y="5118849"/>
                  <a:pt x="159838" y="5102006"/>
                  <a:pt x="174950" y="5088188"/>
                </a:cubicBezTo>
                <a:cubicBezTo>
                  <a:pt x="197620" y="5107654"/>
                  <a:pt x="181875" y="4983257"/>
                  <a:pt x="203603" y="5010764"/>
                </a:cubicBezTo>
                <a:lnTo>
                  <a:pt x="258582" y="4919969"/>
                </a:lnTo>
                <a:cubicBezTo>
                  <a:pt x="238838" y="4883087"/>
                  <a:pt x="271098" y="4853332"/>
                  <a:pt x="287910" y="4849612"/>
                </a:cubicBezTo>
                <a:cubicBezTo>
                  <a:pt x="294156" y="4811643"/>
                  <a:pt x="286101" y="4834074"/>
                  <a:pt x="305439" y="4799017"/>
                </a:cubicBezTo>
                <a:cubicBezTo>
                  <a:pt x="322572" y="4758926"/>
                  <a:pt x="352642" y="4705848"/>
                  <a:pt x="373456" y="4667754"/>
                </a:cubicBezTo>
                <a:cubicBezTo>
                  <a:pt x="384080" y="4649919"/>
                  <a:pt x="401158" y="4670663"/>
                  <a:pt x="407944" y="4574050"/>
                </a:cubicBezTo>
                <a:cubicBezTo>
                  <a:pt x="408098" y="4548109"/>
                  <a:pt x="427782" y="4503327"/>
                  <a:pt x="425133" y="4462469"/>
                </a:cubicBezTo>
                <a:lnTo>
                  <a:pt x="433890" y="4364681"/>
                </a:lnTo>
                <a:cubicBezTo>
                  <a:pt x="430018" y="4339230"/>
                  <a:pt x="435361" y="4287915"/>
                  <a:pt x="440691" y="4222147"/>
                </a:cubicBezTo>
                <a:cubicBezTo>
                  <a:pt x="451463" y="4164562"/>
                  <a:pt x="497377" y="4067298"/>
                  <a:pt x="503057" y="3977136"/>
                </a:cubicBezTo>
                <a:cubicBezTo>
                  <a:pt x="519229" y="3939837"/>
                  <a:pt x="472839" y="3875689"/>
                  <a:pt x="507582" y="3776020"/>
                </a:cubicBezTo>
                <a:cubicBezTo>
                  <a:pt x="497716" y="3757477"/>
                  <a:pt x="518006" y="3707185"/>
                  <a:pt x="521577" y="3692206"/>
                </a:cubicBezTo>
                <a:cubicBezTo>
                  <a:pt x="525148" y="3677227"/>
                  <a:pt x="526352" y="3687655"/>
                  <a:pt x="529009" y="3686147"/>
                </a:cubicBezTo>
                <a:cubicBezTo>
                  <a:pt x="531848" y="3650325"/>
                  <a:pt x="545504" y="3563351"/>
                  <a:pt x="551870" y="3514534"/>
                </a:cubicBezTo>
                <a:cubicBezTo>
                  <a:pt x="561331" y="3487751"/>
                  <a:pt x="581973" y="3426419"/>
                  <a:pt x="567205" y="3393248"/>
                </a:cubicBezTo>
                <a:cubicBezTo>
                  <a:pt x="585208" y="3400657"/>
                  <a:pt x="563566" y="3353906"/>
                  <a:pt x="579630" y="3344723"/>
                </a:cubicBezTo>
                <a:cubicBezTo>
                  <a:pt x="592861" y="3339338"/>
                  <a:pt x="589379" y="3323900"/>
                  <a:pt x="592672" y="3310978"/>
                </a:cubicBezTo>
                <a:cubicBezTo>
                  <a:pt x="605351" y="3299735"/>
                  <a:pt x="594296" y="3237176"/>
                  <a:pt x="589270" y="3216655"/>
                </a:cubicBezTo>
                <a:cubicBezTo>
                  <a:pt x="566909" y="3160431"/>
                  <a:pt x="626099" y="3142203"/>
                  <a:pt x="609663" y="3096973"/>
                </a:cubicBezTo>
                <a:cubicBezTo>
                  <a:pt x="609191" y="3084373"/>
                  <a:pt x="615889" y="3033331"/>
                  <a:pt x="618886" y="3023628"/>
                </a:cubicBezTo>
                <a:lnTo>
                  <a:pt x="630425" y="2998646"/>
                </a:lnTo>
                <a:lnTo>
                  <a:pt x="640017" y="2995914"/>
                </a:lnTo>
                <a:lnTo>
                  <a:pt x="643600" y="2978244"/>
                </a:lnTo>
                <a:lnTo>
                  <a:pt x="659520" y="2950805"/>
                </a:lnTo>
                <a:cubicBezTo>
                  <a:pt x="620152" y="2937671"/>
                  <a:pt x="687598" y="2860550"/>
                  <a:pt x="650890" y="2864933"/>
                </a:cubicBezTo>
                <a:cubicBezTo>
                  <a:pt x="663707" y="2817056"/>
                  <a:pt x="662078" y="2779813"/>
                  <a:pt x="640210" y="2741864"/>
                </a:cubicBezTo>
                <a:cubicBezTo>
                  <a:pt x="634452" y="2649732"/>
                  <a:pt x="665268" y="2597914"/>
                  <a:pt x="639387" y="2510931"/>
                </a:cubicBezTo>
                <a:cubicBezTo>
                  <a:pt x="645574" y="2407642"/>
                  <a:pt x="671719" y="2317589"/>
                  <a:pt x="680438" y="2227415"/>
                </a:cubicBezTo>
                <a:cubicBezTo>
                  <a:pt x="664175" y="2189847"/>
                  <a:pt x="704423" y="2141655"/>
                  <a:pt x="688135" y="2054289"/>
                </a:cubicBezTo>
                <a:cubicBezTo>
                  <a:pt x="683239" y="2048201"/>
                  <a:pt x="684029" y="1979567"/>
                  <a:pt x="681480" y="1972202"/>
                </a:cubicBezTo>
                <a:lnTo>
                  <a:pt x="686247" y="1917474"/>
                </a:lnTo>
                <a:lnTo>
                  <a:pt x="679783" y="1862721"/>
                </a:lnTo>
                <a:cubicBezTo>
                  <a:pt x="683677" y="1851209"/>
                  <a:pt x="688980" y="1824057"/>
                  <a:pt x="686639" y="1818227"/>
                </a:cubicBezTo>
                <a:lnTo>
                  <a:pt x="658235" y="1742488"/>
                </a:lnTo>
                <a:cubicBezTo>
                  <a:pt x="645662" y="1715201"/>
                  <a:pt x="661423" y="1719638"/>
                  <a:pt x="636990" y="1638389"/>
                </a:cubicBezTo>
                <a:cubicBezTo>
                  <a:pt x="626351" y="1601441"/>
                  <a:pt x="629414" y="1617134"/>
                  <a:pt x="602059" y="1570807"/>
                </a:cubicBezTo>
                <a:lnTo>
                  <a:pt x="570903" y="1513173"/>
                </a:lnTo>
                <a:cubicBezTo>
                  <a:pt x="570781" y="1503175"/>
                  <a:pt x="550561" y="1468055"/>
                  <a:pt x="550438" y="1458058"/>
                </a:cubicBezTo>
                <a:cubicBezTo>
                  <a:pt x="556848" y="1428101"/>
                  <a:pt x="546263" y="1422712"/>
                  <a:pt x="531416" y="1385478"/>
                </a:cubicBezTo>
                <a:cubicBezTo>
                  <a:pt x="527790" y="1370753"/>
                  <a:pt x="490725" y="1304050"/>
                  <a:pt x="501981" y="1265452"/>
                </a:cubicBezTo>
                <a:cubicBezTo>
                  <a:pt x="501825" y="1234781"/>
                  <a:pt x="490462" y="1187660"/>
                  <a:pt x="487370" y="1141743"/>
                </a:cubicBezTo>
                <a:cubicBezTo>
                  <a:pt x="484278" y="1095826"/>
                  <a:pt x="483852" y="1028118"/>
                  <a:pt x="483427" y="989948"/>
                </a:cubicBezTo>
                <a:cubicBezTo>
                  <a:pt x="483001" y="951779"/>
                  <a:pt x="494678" y="945984"/>
                  <a:pt x="484820" y="912725"/>
                </a:cubicBezTo>
                <a:cubicBezTo>
                  <a:pt x="467566" y="854951"/>
                  <a:pt x="510777" y="860797"/>
                  <a:pt x="475093" y="812798"/>
                </a:cubicBezTo>
                <a:cubicBezTo>
                  <a:pt x="461960" y="787034"/>
                  <a:pt x="498505" y="551948"/>
                  <a:pt x="461972" y="450605"/>
                </a:cubicBezTo>
                <a:cubicBezTo>
                  <a:pt x="470167" y="357604"/>
                  <a:pt x="458694" y="431306"/>
                  <a:pt x="465015" y="372906"/>
                </a:cubicBezTo>
                <a:cubicBezTo>
                  <a:pt x="503427" y="364177"/>
                  <a:pt x="489736" y="290341"/>
                  <a:pt x="490377" y="246134"/>
                </a:cubicBezTo>
                <a:cubicBezTo>
                  <a:pt x="491019" y="201927"/>
                  <a:pt x="449725" y="138160"/>
                  <a:pt x="468864" y="107666"/>
                </a:cubicBezTo>
                <a:cubicBezTo>
                  <a:pt x="468282" y="89794"/>
                  <a:pt x="477749" y="76947"/>
                  <a:pt x="477167" y="59075"/>
                </a:cubicBezTo>
                <a:lnTo>
                  <a:pt x="472992" y="14560"/>
                </a:lnTo>
                <a:close/>
              </a:path>
            </a:pathLst>
          </a:custGeom>
        </p:spPr>
      </p:pic>
      <p:sp>
        <p:nvSpPr>
          <p:cNvPr id="3" name="Content Placeholder 2">
            <a:extLst>
              <a:ext uri="{FF2B5EF4-FFF2-40B4-BE49-F238E27FC236}">
                <a16:creationId xmlns:a16="http://schemas.microsoft.com/office/drawing/2014/main" id="{05297E80-6A06-B5E6-4BC6-4A9E7B3FF6FB}"/>
              </a:ext>
            </a:extLst>
          </p:cNvPr>
          <p:cNvSpPr>
            <a:spLocks noGrp="1"/>
          </p:cNvSpPr>
          <p:nvPr>
            <p:ph idx="1"/>
          </p:nvPr>
        </p:nvSpPr>
        <p:spPr>
          <a:xfrm>
            <a:off x="1137035" y="1264508"/>
            <a:ext cx="6516216" cy="4838179"/>
          </a:xfrm>
        </p:spPr>
        <p:txBody>
          <a:bodyPr>
            <a:normAutofit/>
          </a:bodyPr>
          <a:lstStyle/>
          <a:p>
            <a:pPr marL="514350" indent="-514350">
              <a:buFont typeface="+mj-lt"/>
              <a:buAutoNum type="arabicPeriod" startAt="4"/>
            </a:pPr>
            <a:r>
              <a:rPr lang="en-US" sz="2000" b="1" dirty="0"/>
              <a:t>Consider the feasibility of each idea: </a:t>
            </a:r>
            <a:r>
              <a:rPr lang="en-US" sz="2000" dirty="0"/>
              <a:t>some ideas generated may be interesting, but not feasible for your research project. Consider the time, resources, and expertise needed to pursue each idea before deciding which ones to pursue.</a:t>
            </a:r>
          </a:p>
          <a:p>
            <a:pPr marL="514350" indent="-514350">
              <a:buFont typeface="+mj-lt"/>
              <a:buAutoNum type="arabicPeriod" startAt="4"/>
            </a:pPr>
            <a:r>
              <a:rPr lang="en-US" sz="2000" b="1" dirty="0"/>
              <a:t>Ask for feedback: </a:t>
            </a:r>
            <a:r>
              <a:rPr lang="en-US" sz="2000" dirty="0"/>
              <a:t>share your ideas with colleagues or mentors and solicit their feedback. They may be able to offer ideas or suggest ways to refine your ideas.</a:t>
            </a:r>
          </a:p>
          <a:p>
            <a:pPr marL="514350" indent="-514350">
              <a:buFont typeface="+mj-lt"/>
              <a:buAutoNum type="arabicPeriod" startAt="4"/>
            </a:pPr>
            <a:r>
              <a:rPr lang="en-US" sz="2000" b="1" dirty="0"/>
              <a:t>Use additional search methods: </a:t>
            </a:r>
            <a:r>
              <a:rPr lang="en-US" sz="2000" dirty="0" err="1"/>
              <a:t>ChatGPT</a:t>
            </a:r>
            <a:r>
              <a:rPr lang="en-US" sz="2000" dirty="0"/>
              <a:t> is one of many tools in the research process. Always cross-reference information in order to enrich your knowledge in a field.</a:t>
            </a:r>
            <a:endParaRPr lang="en-MY" sz="2000" dirty="0"/>
          </a:p>
        </p:txBody>
      </p:sp>
    </p:spTree>
    <p:extLst>
      <p:ext uri="{BB962C8B-B14F-4D97-AF65-F5344CB8AC3E}">
        <p14:creationId xmlns:p14="http://schemas.microsoft.com/office/powerpoint/2010/main" val="410342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1766</Words>
  <Application>Microsoft Office PowerPoint</Application>
  <PresentationFormat>Widescreen</PresentationFormat>
  <Paragraphs>68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var(--e-global-typography-primary-font-family)</vt:lpstr>
      <vt:lpstr>var(--e-global-typography-text-font-family)</vt:lpstr>
      <vt:lpstr>Office Theme</vt:lpstr>
      <vt:lpstr>WRITE YOUR RESEARCH PROPOSAL WITH CHATGPT </vt:lpstr>
      <vt:lpstr>Generating Ideas with ChatGPT</vt:lpstr>
      <vt:lpstr>PowerPoint Presentation</vt:lpstr>
      <vt:lpstr>PowerPoint Presentation</vt:lpstr>
      <vt:lpstr>It is important to keep in mind that the researcher remains the thinking head and that the tools remain only a valuable aid in the collection of rapid information.</vt:lpstr>
      <vt:lpstr>ChatGPT to Generate Issues</vt:lpstr>
      <vt:lpstr>PowerPoint Presentation</vt:lpstr>
      <vt:lpstr>Improve Your Research Proposal</vt:lpstr>
      <vt:lpstr>PowerPoint Presentation</vt:lpstr>
      <vt:lpstr>PowerPoint Presentation</vt:lpstr>
      <vt:lpstr>Ethical Considerations in Using ChatGPT and AI Tools in Research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WRITE YOUR RESEARCH PROPOSAL WITH CHATGPT </dc:title>
  <dc:creator>aftar </dc:creator>
  <cp:lastModifiedBy>Mohd Aftar Abu Bakar</cp:lastModifiedBy>
  <cp:revision>2</cp:revision>
  <dcterms:created xsi:type="dcterms:W3CDTF">2023-05-02T16:58:52Z</dcterms:created>
  <dcterms:modified xsi:type="dcterms:W3CDTF">2025-05-13T15:19:09Z</dcterms:modified>
</cp:coreProperties>
</file>