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58" r:id="rId3"/>
    <p:sldId id="257" r:id="rId4"/>
    <p:sldId id="261" r:id="rId5"/>
    <p:sldId id="260" r:id="rId6"/>
    <p:sldId id="298" r:id="rId7"/>
    <p:sldId id="263" r:id="rId8"/>
    <p:sldId id="303" r:id="rId9"/>
    <p:sldId id="271" r:id="rId10"/>
    <p:sldId id="300" r:id="rId11"/>
    <p:sldId id="264" r:id="rId12"/>
    <p:sldId id="307" r:id="rId13"/>
    <p:sldId id="302" r:id="rId14"/>
    <p:sldId id="305" r:id="rId15"/>
    <p:sldId id="262" r:id="rId16"/>
    <p:sldId id="304" r:id="rId17"/>
    <p:sldId id="306" r:id="rId18"/>
    <p:sldId id="275" r:id="rId19"/>
  </p:sldIdLst>
  <p:sldSz cx="9144000" cy="5143500" type="screen16x9"/>
  <p:notesSz cx="6858000" cy="9144000"/>
  <p:embeddedFontLst>
    <p:embeddedFont>
      <p:font typeface="Anaheim" panose="020B0604020202020204" charset="0"/>
      <p:regular r:id="rId21"/>
      <p:bold r:id="rId22"/>
    </p:embeddedFont>
    <p:embeddedFont>
      <p:font typeface="Baloo 2 ExtraBold" panose="020B0604020202020204" charset="0"/>
      <p:bold r:id="rId23"/>
    </p:embeddedFont>
    <p:embeddedFont>
      <p:font typeface="DM Sans" pitchFamily="2" charset="0"/>
      <p:regular r:id="rId24"/>
      <p:bold r:id="rId25"/>
      <p:italic r:id="rId26"/>
      <p:boldItalic r:id="rId27"/>
    </p:embeddedFont>
    <p:embeddedFont>
      <p:font typeface="Nunito Light"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949"/>
    <a:srgbClr val="334157"/>
    <a:srgbClr val="CBDDFA"/>
    <a:srgbClr val="FFC53A"/>
    <a:srgbClr val="FF7A78"/>
    <a:srgbClr val="4C69B2"/>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86D1C8-AAB2-4727-8C96-58E194D4C4E3}">
  <a:tblStyle styleId="{DE86D1C8-AAB2-4727-8C96-58E194D4C4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13CB61-0AC8-4E15-A6E5-032E2CCABDA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2154" autoAdjust="0"/>
  </p:normalViewPr>
  <p:slideViewPr>
    <p:cSldViewPr snapToGrid="0">
      <p:cViewPr varScale="1">
        <p:scale>
          <a:sx n="71" d="100"/>
          <a:sy n="71" d="100"/>
        </p:scale>
        <p:origin x="52" y="8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t>Assalamualaikum</a:t>
            </a:r>
            <a:r>
              <a:rPr lang="en-US" b="1" dirty="0"/>
              <a:t> and a very good morning, Dr Zamira.</a:t>
            </a:r>
            <a:br>
              <a:rPr lang="en-US" dirty="0"/>
            </a:br>
            <a:r>
              <a:rPr lang="en-US" dirty="0"/>
              <a:t>My name is Hazim Fitri, and today I will be presenting my research proposal titled </a:t>
            </a:r>
            <a:r>
              <a:rPr lang="en-US" i="1" dirty="0"/>
              <a:t>‘Sentiment-Driven Gold Price Prediction Using News Headlines and Social Media’.</a:t>
            </a:r>
            <a:r>
              <a:rPr lang="en-US" i="0" dirty="0"/>
              <a:t> This study combines natural languages processing and machine learning to enhance gold price forecasting accuracy using sentiment extracted from online sources. </a:t>
            </a:r>
            <a:endParaRPr i="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a:extLst>
            <a:ext uri="{FF2B5EF4-FFF2-40B4-BE49-F238E27FC236}">
              <a16:creationId xmlns:a16="http://schemas.microsoft.com/office/drawing/2014/main" id="{5BB52C01-8BA0-76C2-632D-2BC31577BEFC}"/>
            </a:ext>
          </a:extLst>
        </p:cNvPr>
        <p:cNvGrpSpPr/>
        <p:nvPr/>
      </p:nvGrpSpPr>
      <p:grpSpPr>
        <a:xfrm>
          <a:off x="0" y="0"/>
          <a:ext cx="0" cy="0"/>
          <a:chOff x="0" y="0"/>
          <a:chExt cx="0" cy="0"/>
        </a:xfrm>
      </p:grpSpPr>
      <p:sp>
        <p:nvSpPr>
          <p:cNvPr id="1255" name="Google Shape;1255;g1e71a4a866a_0_8:notes">
            <a:extLst>
              <a:ext uri="{FF2B5EF4-FFF2-40B4-BE49-F238E27FC236}">
                <a16:creationId xmlns:a16="http://schemas.microsoft.com/office/drawing/2014/main" id="{D161E8D5-C3E3-4E9E-7D23-D9EBAB3794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1e71a4a866a_0_8:notes">
            <a:extLst>
              <a:ext uri="{FF2B5EF4-FFF2-40B4-BE49-F238E27FC236}">
                <a16:creationId xmlns:a16="http://schemas.microsoft.com/office/drawing/2014/main" id="{C6F15990-EC23-A212-57B6-8E881FADDC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Two sentiment tools will be applied:</a:t>
            </a:r>
          </a:p>
          <a:p>
            <a:r>
              <a:rPr lang="en-US" b="1" dirty="0"/>
              <a:t>VADER</a:t>
            </a:r>
            <a:r>
              <a:rPr lang="en-US" dirty="0"/>
              <a:t>, which is efficient and rule-based, suited for tweets.</a:t>
            </a:r>
          </a:p>
          <a:p>
            <a:r>
              <a:rPr lang="en-US" b="1" dirty="0" err="1"/>
              <a:t>FinBERT</a:t>
            </a:r>
            <a:r>
              <a:rPr lang="en-US" dirty="0"/>
              <a:t>, a transformer-based model fine-tuned for finance, ideal for news headlines.</a:t>
            </a:r>
          </a:p>
          <a:p>
            <a:endParaRPr lang="en-US" dirty="0"/>
          </a:p>
          <a:p>
            <a:pPr marL="158750" indent="0">
              <a:buNone/>
            </a:pPr>
            <a:r>
              <a:rPr lang="en-US" dirty="0"/>
              <a:t>We’ll compare their sentiment scoring and create separate daily sentiment features for news and social media. These features will then be merged with price data for modelling</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88670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In feature engineering, we’ll create additional features such as previous day’s returns, moving averages, and lagged sentiment values. This allows models like Random Forest and </a:t>
            </a:r>
            <a:r>
              <a:rPr lang="en-US" dirty="0" err="1"/>
              <a:t>XGBoost</a:t>
            </a:r>
            <a:r>
              <a:rPr lang="en-US" dirty="0"/>
              <a:t> to pick up patterns more effectively.</a:t>
            </a:r>
          </a:p>
          <a:p>
            <a:pPr marL="158750" indent="0">
              <a:buNone/>
            </a:pPr>
            <a:endParaRPr lang="en-US" dirty="0"/>
          </a:p>
          <a:p>
            <a:pPr marL="158750" indent="0">
              <a:buNone/>
            </a:pPr>
            <a:r>
              <a:rPr lang="en-US" dirty="0"/>
              <a:t>The three models we’ll train are:</a:t>
            </a:r>
          </a:p>
          <a:p>
            <a:pPr>
              <a:buFont typeface="+mj-lt"/>
              <a:buAutoNum type="arabicPeriod"/>
            </a:pPr>
            <a:r>
              <a:rPr lang="en-US" b="1" dirty="0"/>
              <a:t>Random Forest</a:t>
            </a:r>
            <a:endParaRPr lang="en-US" dirty="0"/>
          </a:p>
          <a:p>
            <a:pPr>
              <a:buFont typeface="+mj-lt"/>
              <a:buAutoNum type="arabicPeriod"/>
            </a:pPr>
            <a:r>
              <a:rPr lang="en-US" b="1" dirty="0" err="1"/>
              <a:t>XGBoost</a:t>
            </a:r>
            <a:r>
              <a:rPr lang="en-US" b="1" dirty="0"/>
              <a:t> Regressor</a:t>
            </a:r>
            <a:endParaRPr lang="en-US" dirty="0"/>
          </a:p>
          <a:p>
            <a:pPr>
              <a:buFont typeface="+mj-lt"/>
              <a:buAutoNum type="arabicPeriod"/>
            </a:pPr>
            <a:r>
              <a:rPr lang="en-US" b="1" dirty="0"/>
              <a:t>LSTM Neural Network</a:t>
            </a:r>
          </a:p>
          <a:p>
            <a:pPr>
              <a:buFont typeface="+mj-lt"/>
              <a:buAutoNum type="arabicPeriod"/>
            </a:pPr>
            <a:endParaRPr lang="en-US" dirty="0"/>
          </a:p>
          <a:p>
            <a:pPr marL="158750" indent="0">
              <a:buNone/>
            </a:pPr>
            <a:r>
              <a:rPr lang="en-US" dirty="0"/>
              <a:t>Each will be trained using historical price data, with and without sentiment features, to evaluate the impact of sentiment.</a:t>
            </a:r>
          </a:p>
          <a:p>
            <a:endParaRPr lang="en-MY" dirty="0"/>
          </a:p>
        </p:txBody>
      </p:sp>
    </p:spTree>
    <p:extLst>
      <p:ext uri="{BB962C8B-B14F-4D97-AF65-F5344CB8AC3E}">
        <p14:creationId xmlns:p14="http://schemas.microsoft.com/office/powerpoint/2010/main" val="2795688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will evaluate model performance using:</a:t>
            </a:r>
          </a:p>
          <a:p>
            <a:r>
              <a:rPr lang="en-US" b="1" dirty="0"/>
              <a:t>RMSE</a:t>
            </a:r>
            <a:r>
              <a:rPr lang="en-US" dirty="0"/>
              <a:t> (Root Mean Squared Error)</a:t>
            </a:r>
          </a:p>
          <a:p>
            <a:r>
              <a:rPr lang="en-US" b="1" dirty="0"/>
              <a:t>MAE</a:t>
            </a:r>
            <a:r>
              <a:rPr lang="en-US" dirty="0"/>
              <a:t> (Mean Absolute Error)</a:t>
            </a:r>
          </a:p>
          <a:p>
            <a:r>
              <a:rPr lang="en-US" b="1" dirty="0"/>
              <a:t>Directional Accuracy</a:t>
            </a:r>
            <a:r>
              <a:rPr lang="en-US" dirty="0"/>
              <a:t>: whether the model predicts the correct </a:t>
            </a:r>
            <a:r>
              <a:rPr lang="en-US" b="1" dirty="0"/>
              <a:t>up/down</a:t>
            </a:r>
            <a:r>
              <a:rPr lang="en-US" dirty="0"/>
              <a:t> trend.</a:t>
            </a:r>
          </a:p>
          <a:p>
            <a:endParaRPr lang="en-US" dirty="0"/>
          </a:p>
          <a:p>
            <a:pPr marL="158750" indent="0">
              <a:buNone/>
            </a:pPr>
            <a:r>
              <a:rPr lang="en-US" dirty="0"/>
              <a:t>We’ll compare these metrics across models to see which setup—model + sentiment type—performs best. We’ll also analyze feature importance, especially in tree-based models, to see how influential sentiment features are.</a:t>
            </a:r>
          </a:p>
          <a:p>
            <a:endParaRPr lang="en-MY" dirty="0"/>
          </a:p>
        </p:txBody>
      </p:sp>
    </p:spTree>
    <p:extLst>
      <p:ext uri="{BB962C8B-B14F-4D97-AF65-F5344CB8AC3E}">
        <p14:creationId xmlns:p14="http://schemas.microsoft.com/office/powerpoint/2010/main" val="3019178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This Gantt chart outlines the key phases from June 2025 to January 2026, covering literature review, data collection, sentiment analysis, model building, evaluation, and report writing.</a:t>
            </a:r>
            <a:endParaRPr lang="en-MY" dirty="0"/>
          </a:p>
        </p:txBody>
      </p:sp>
    </p:spTree>
    <p:extLst>
      <p:ext uri="{BB962C8B-B14F-4D97-AF65-F5344CB8AC3E}">
        <p14:creationId xmlns:p14="http://schemas.microsoft.com/office/powerpoint/2010/main" val="3314085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To conclude:</a:t>
            </a:r>
          </a:p>
          <a:p>
            <a:r>
              <a:rPr lang="en-US" dirty="0"/>
              <a:t>This study aims to bridge a gap in gold price forecasting by integrating sentiment from both news and social media with traditional models.</a:t>
            </a:r>
          </a:p>
          <a:p>
            <a:r>
              <a:rPr lang="en-US" dirty="0"/>
              <a:t>It will compare sentiment tools (VADER vs. </a:t>
            </a:r>
            <a:r>
              <a:rPr lang="en-US" dirty="0" err="1"/>
              <a:t>FinBERT</a:t>
            </a:r>
            <a:r>
              <a:rPr lang="en-US" dirty="0"/>
              <a:t>) and modelling techniques (RF, </a:t>
            </a:r>
            <a:r>
              <a:rPr lang="en-US" dirty="0" err="1"/>
              <a:t>XGBoost</a:t>
            </a:r>
            <a:r>
              <a:rPr lang="en-US" dirty="0"/>
              <a:t>, LSTM).</a:t>
            </a:r>
          </a:p>
          <a:p>
            <a:r>
              <a:rPr lang="en-US" dirty="0"/>
              <a:t>The expected outcome is a more accurate and interpretable short-term prediction model that considers investor emotion as a valid and measurable input</a:t>
            </a: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for your attention. I welcome any questions or feedback</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i="0" dirty="0">
                <a:solidFill>
                  <a:srgbClr val="595959"/>
                </a:solidFill>
                <a:latin typeface="Anaheim"/>
                <a:ea typeface="Anaheim"/>
                <a:cs typeface="Anaheim"/>
                <a:sym typeface="Anaheim"/>
              </a:rPr>
              <a:t>This are the contents for today’s presentation. I’ll begin my presentation with the introduction, followed by the problem statement, research objectives, literature review, methodology and lastly the research timeline in a Grann Chart.</a:t>
            </a:r>
            <a:endParaRPr i="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Gold is widely considered as a safe-haven asset, especially during financial or geopolitical uncertainty. While gold prices have traditionally been forecast using numerical data like historical prices and macroeconomic indicators, recent developments show that investor sentiment—captured through news and social media—also plays a significant role in influencing market prices.</a:t>
            </a:r>
          </a:p>
          <a:p>
            <a:pPr marL="158750" indent="0">
              <a:buNone/>
            </a:pPr>
            <a:endParaRPr lang="en-US" dirty="0"/>
          </a:p>
          <a:p>
            <a:pPr marL="158750" indent="0">
              <a:buNone/>
            </a:pPr>
            <a:r>
              <a:rPr lang="en-US" dirty="0"/>
              <a:t>This study explores how we can leverage unstructured text data—specifically news headlines and Twitter posts—to improve gold price prediction by combining sentiment analysis with traditional forecasting models.</a:t>
            </a:r>
          </a:p>
          <a:p>
            <a:pPr marL="158750" indent="0">
              <a:buNone/>
            </a:pPr>
            <a:endParaRPr lang="en-US" dirty="0"/>
          </a:p>
          <a:p>
            <a:pPr marL="158750" indent="0">
              <a:buNone/>
            </a:pPr>
            <a:r>
              <a:rPr lang="en-US" dirty="0"/>
              <a:t>Many existing gold price forecasting models overlook investor sentiment, even though it is a powerful driver of market behavior. The key problem addressed here is whether integrating sentiment indicators using techniques like VADER and </a:t>
            </a:r>
            <a:r>
              <a:rPr lang="en-US" dirty="0" err="1"/>
              <a:t>FinBERT</a:t>
            </a:r>
            <a:r>
              <a:rPr lang="en-US" dirty="0"/>
              <a:t> with machine learning models can improve short-term gold price predictions.</a:t>
            </a:r>
          </a:p>
          <a:p>
            <a:pPr marL="158750" indent="0">
              <a:buNone/>
            </a:pPr>
            <a:endParaRPr lang="en-US" dirty="0"/>
          </a:p>
          <a:p>
            <a:pPr marL="158750" indent="0">
              <a:buNone/>
            </a:pPr>
            <a:r>
              <a:rPr lang="en-US" dirty="0"/>
              <a:t>In addition, we investigate which sentiment source—news, social media, or both—and which modelling technique offers the most predictive value.</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Our general objective is to build and evaluate a predictive modelling framework for gold price that integrates sentiment analysis from both news and social media.</a:t>
            </a:r>
          </a:p>
          <a:p>
            <a:pPr marL="158750" indent="0">
              <a:buNone/>
            </a:pPr>
            <a:endParaRPr lang="en-US" dirty="0"/>
          </a:p>
          <a:p>
            <a:pPr marL="158750" indent="0">
              <a:buNone/>
            </a:pPr>
            <a:r>
              <a:rPr lang="en-US" dirty="0"/>
              <a:t>More specifically:</a:t>
            </a:r>
          </a:p>
          <a:p>
            <a:pPr>
              <a:buFont typeface="+mj-lt"/>
              <a:buAutoNum type="arabicPeriod"/>
            </a:pPr>
            <a:r>
              <a:rPr lang="en-US" dirty="0"/>
              <a:t>To perform sentiment analysis on gold-related news and tweets.</a:t>
            </a:r>
          </a:p>
          <a:p>
            <a:pPr>
              <a:buFont typeface="+mj-lt"/>
              <a:buAutoNum type="arabicPeriod"/>
            </a:pPr>
            <a:r>
              <a:rPr lang="en-US" dirty="0"/>
              <a:t>To analyze how these sentiment scores correlate with gold price movements.</a:t>
            </a:r>
          </a:p>
          <a:p>
            <a:pPr>
              <a:buFont typeface="+mj-lt"/>
              <a:buAutoNum type="arabicPeriod"/>
            </a:pPr>
            <a:r>
              <a:rPr lang="en-US" dirty="0"/>
              <a:t>To compare the performance of different machine learning models using sentiment data as input features.</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a:extLst>
            <a:ext uri="{FF2B5EF4-FFF2-40B4-BE49-F238E27FC236}">
              <a16:creationId xmlns:a16="http://schemas.microsoft.com/office/drawing/2014/main" id="{7EDA2030-B542-22FC-D46D-2C34E0B11AD6}"/>
            </a:ext>
          </a:extLst>
        </p:cNvPr>
        <p:cNvGrpSpPr/>
        <p:nvPr/>
      </p:nvGrpSpPr>
      <p:grpSpPr>
        <a:xfrm>
          <a:off x="0" y="0"/>
          <a:ext cx="0" cy="0"/>
          <a:chOff x="0" y="0"/>
          <a:chExt cx="0" cy="0"/>
        </a:xfrm>
      </p:grpSpPr>
      <p:sp>
        <p:nvSpPr>
          <p:cNvPr id="888" name="Google Shape;888;g54dda1946d_6_332:notes">
            <a:extLst>
              <a:ext uri="{FF2B5EF4-FFF2-40B4-BE49-F238E27FC236}">
                <a16:creationId xmlns:a16="http://schemas.microsoft.com/office/drawing/2014/main" id="{2A94A8F8-3F04-E063-14F7-37CAF5597B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a:extLst>
              <a:ext uri="{FF2B5EF4-FFF2-40B4-BE49-F238E27FC236}">
                <a16:creationId xmlns:a16="http://schemas.microsoft.com/office/drawing/2014/main" id="{E126CD82-4E25-11AE-C33D-889101A49C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Investor sentiment has been shown to significantly affect financial markets. Bollen et al. (2011), for instance, demonstrated that Twitter mood can predict stock market direction with 87.6% accuracy.</a:t>
            </a:r>
          </a:p>
          <a:p>
            <a:pPr marL="158750" indent="0">
              <a:buNone/>
            </a:pPr>
            <a:endParaRPr lang="en-US" dirty="0"/>
          </a:p>
          <a:p>
            <a:pPr marL="158750" indent="0">
              <a:buNone/>
            </a:pPr>
            <a:r>
              <a:rPr lang="en-US" dirty="0"/>
              <a:t>News headlines provide expert-driven sentiment, while social media reflects real-time investor emotions. Studies like Hajek &amp; Novotny (2022) confirmed that news sentiment can improve gold price forecasting.</a:t>
            </a:r>
          </a:p>
          <a:p>
            <a:pPr marL="158750" indent="0">
              <a:buNone/>
            </a:pPr>
            <a:endParaRPr lang="en-US" dirty="0"/>
          </a:p>
          <a:p>
            <a:pPr marL="158750" indent="0">
              <a:buNone/>
            </a:pPr>
            <a:r>
              <a:rPr lang="en-US" dirty="0"/>
              <a:t>For sentiment analysis, VADER is rule-based and excels in social media text, while </a:t>
            </a:r>
            <a:r>
              <a:rPr lang="en-US" dirty="0" err="1"/>
              <a:t>FinBERT</a:t>
            </a:r>
            <a:r>
              <a:rPr lang="en-US" dirty="0"/>
              <a:t> is a transformer model fine-tuned for financial content, making it more accurate for news headlines. Both will be used in this research for comparison.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8341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Different models will be tested:</a:t>
            </a:r>
          </a:p>
          <a:p>
            <a:r>
              <a:rPr lang="en-US" b="1" dirty="0"/>
              <a:t>Random Forest</a:t>
            </a:r>
            <a:r>
              <a:rPr lang="en-US" dirty="0"/>
              <a:t> and </a:t>
            </a:r>
            <a:r>
              <a:rPr lang="en-US" b="1" dirty="0" err="1"/>
              <a:t>XGBoost</a:t>
            </a:r>
            <a:r>
              <a:rPr lang="en-US" dirty="0"/>
              <a:t> are tree-based ensemble models known for robustness and interpretability.</a:t>
            </a:r>
          </a:p>
          <a:p>
            <a:r>
              <a:rPr lang="en-US" b="1" dirty="0"/>
              <a:t>LSTM</a:t>
            </a:r>
            <a:r>
              <a:rPr lang="en-US" dirty="0"/>
              <a:t>, or Long Short-Term Memory network, is a deep learning model capable of capturing temporal patterns in sequential data.</a:t>
            </a:r>
          </a:p>
          <a:p>
            <a:pPr marL="158750" indent="0">
              <a:buNone/>
            </a:pPr>
            <a:endParaRPr lang="en-US" dirty="0"/>
          </a:p>
          <a:p>
            <a:pPr marL="158750" indent="0">
              <a:buNone/>
            </a:pPr>
            <a:r>
              <a:rPr lang="en-US" dirty="0"/>
              <a:t>Prior research has found that LSTM tends to outperform traditional models in capturing trends, while RF and </a:t>
            </a:r>
            <a:r>
              <a:rPr lang="en-US" dirty="0" err="1"/>
              <a:t>XGBoost</a:t>
            </a:r>
            <a:r>
              <a:rPr lang="en-US" dirty="0"/>
              <a:t> may respond better to short-term changes or smaller datasets. All three models will be compared under the same conditions.</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a:extLst>
            <a:ext uri="{FF2B5EF4-FFF2-40B4-BE49-F238E27FC236}">
              <a16:creationId xmlns:a16="http://schemas.microsoft.com/office/drawing/2014/main" id="{191478D3-2E0E-E073-79C0-56FB7248D917}"/>
            </a:ext>
          </a:extLst>
        </p:cNvPr>
        <p:cNvGrpSpPr/>
        <p:nvPr/>
      </p:nvGrpSpPr>
      <p:grpSpPr>
        <a:xfrm>
          <a:off x="0" y="0"/>
          <a:ext cx="0" cy="0"/>
          <a:chOff x="0" y="0"/>
          <a:chExt cx="0" cy="0"/>
        </a:xfrm>
      </p:grpSpPr>
      <p:sp>
        <p:nvSpPr>
          <p:cNvPr id="1077" name="Google Shape;1077;g54dda1946d_4_2726:notes">
            <a:extLst>
              <a:ext uri="{FF2B5EF4-FFF2-40B4-BE49-F238E27FC236}">
                <a16:creationId xmlns:a16="http://schemas.microsoft.com/office/drawing/2014/main" id="{41284DB4-AC74-C433-9D51-A50CAFD064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54dda1946d_4_2726:notes">
            <a:extLst>
              <a:ext uri="{FF2B5EF4-FFF2-40B4-BE49-F238E27FC236}">
                <a16:creationId xmlns:a16="http://schemas.microsoft.com/office/drawing/2014/main" id="{805AADE5-2C3D-FCB5-09BB-08AC36A25A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638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1e71a4a86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1e71a4a866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Data will be collected from two main sources:</a:t>
            </a:r>
          </a:p>
          <a:p>
            <a:r>
              <a:rPr lang="en-US" b="1" dirty="0"/>
              <a:t>Historical gold prices</a:t>
            </a:r>
            <a:r>
              <a:rPr lang="en-US" dirty="0"/>
              <a:t> from Yahoo Finance (2015–2024)</a:t>
            </a:r>
          </a:p>
          <a:p>
            <a:r>
              <a:rPr lang="en-US" b="1" dirty="0"/>
              <a:t>Textual data</a:t>
            </a:r>
            <a:r>
              <a:rPr lang="en-US" dirty="0"/>
              <a:t> from financial news (e.g., Bloomberg, Reuters) and social media (primarily Twitter)</a:t>
            </a:r>
          </a:p>
          <a:p>
            <a:endParaRPr lang="en-US" dirty="0"/>
          </a:p>
          <a:p>
            <a:pPr marL="158750" indent="0">
              <a:buNone/>
            </a:pPr>
            <a:r>
              <a:rPr lang="en-US" dirty="0"/>
              <a:t>Preprocessing steps include cleaning the text data—removing URLs, emojis, and symbols—and aggregating sentiment scores on a </a:t>
            </a:r>
            <a:r>
              <a:rPr lang="en-US" b="1" dirty="0"/>
              <a:t>daily</a:t>
            </a:r>
            <a:r>
              <a:rPr lang="en-US" dirty="0"/>
              <a:t> basis to match with gold prices.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14"/>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4"/>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4"/>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5" hasCustomPrompt="1"/>
          </p:nvPr>
        </p:nvSpPr>
        <p:spPr>
          <a:xfrm>
            <a:off x="859275" y="1424275"/>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a:spLocks noGrp="1"/>
          </p:cNvSpPr>
          <p:nvPr>
            <p:ph type="title" idx="6" hasCustomPrompt="1"/>
          </p:nvPr>
        </p:nvSpPr>
        <p:spPr>
          <a:xfrm>
            <a:off x="859275" y="3080674"/>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a:spLocks noGrp="1"/>
          </p:cNvSpPr>
          <p:nvPr>
            <p:ph type="title" idx="7" hasCustomPrompt="1"/>
          </p:nvPr>
        </p:nvSpPr>
        <p:spPr>
          <a:xfrm>
            <a:off x="4753977" y="1424275"/>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a:spLocks noGrp="1"/>
          </p:cNvSpPr>
          <p:nvPr>
            <p:ph type="title" idx="8" hasCustomPrompt="1"/>
          </p:nvPr>
        </p:nvSpPr>
        <p:spPr>
          <a:xfrm>
            <a:off x="4753977" y="3080674"/>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0" name="Google Shape;310;p14"/>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1" name="Google Shape;311;p14"/>
          <p:cNvSpPr txBox="1">
            <a:spLocks noGrp="1"/>
          </p:cNvSpPr>
          <p:nvPr>
            <p:ph type="subTitle" idx="14"/>
          </p:nvPr>
        </p:nvSpPr>
        <p:spPr>
          <a:xfrm>
            <a:off x="15243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2" name="Google Shape;312;p14"/>
          <p:cNvSpPr txBox="1">
            <a:spLocks noGrp="1"/>
          </p:cNvSpPr>
          <p:nvPr>
            <p:ph type="subTitle" idx="15"/>
          </p:nvPr>
        </p:nvSpPr>
        <p:spPr>
          <a:xfrm>
            <a:off x="54190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4"/>
            <p:cNvSpPr/>
            <p:nvPr/>
          </p:nvSpPr>
          <p:spPr>
            <a:xfrm rot="-9880295" flipH="1">
              <a:off x="-833926" y="39398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41"/>
        <p:cNvGrpSpPr/>
        <p:nvPr/>
      </p:nvGrpSpPr>
      <p:grpSpPr>
        <a:xfrm>
          <a:off x="0" y="0"/>
          <a:ext cx="0" cy="0"/>
          <a:chOff x="0" y="0"/>
          <a:chExt cx="0" cy="0"/>
        </a:xfrm>
      </p:grpSpPr>
      <p:sp>
        <p:nvSpPr>
          <p:cNvPr id="342" name="Google Shape;342;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3" name="Google Shape;343;p15"/>
          <p:cNvSpPr txBox="1">
            <a:spLocks noGrp="1"/>
          </p:cNvSpPr>
          <p:nvPr>
            <p:ph type="subTitle" idx="1"/>
          </p:nvPr>
        </p:nvSpPr>
        <p:spPr>
          <a:xfrm>
            <a:off x="772413" y="1931324"/>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15"/>
          <p:cNvSpPr txBox="1">
            <a:spLocks noGrp="1"/>
          </p:cNvSpPr>
          <p:nvPr>
            <p:ph type="subTitle" idx="2"/>
          </p:nvPr>
        </p:nvSpPr>
        <p:spPr>
          <a:xfrm>
            <a:off x="3304713" y="1931324"/>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5" name="Google Shape;345;p15"/>
          <p:cNvSpPr txBox="1">
            <a:spLocks noGrp="1"/>
          </p:cNvSpPr>
          <p:nvPr>
            <p:ph type="subTitle" idx="3"/>
          </p:nvPr>
        </p:nvSpPr>
        <p:spPr>
          <a:xfrm>
            <a:off x="772413" y="3641600"/>
            <a:ext cx="25323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6" name="Google Shape;346;p15"/>
          <p:cNvSpPr txBox="1">
            <a:spLocks noGrp="1"/>
          </p:cNvSpPr>
          <p:nvPr>
            <p:ph type="subTitle" idx="4"/>
          </p:nvPr>
        </p:nvSpPr>
        <p:spPr>
          <a:xfrm>
            <a:off x="3304713" y="3641600"/>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7" name="Google Shape;347;p15"/>
          <p:cNvSpPr txBox="1">
            <a:spLocks noGrp="1"/>
          </p:cNvSpPr>
          <p:nvPr>
            <p:ph type="subTitle" idx="5"/>
          </p:nvPr>
        </p:nvSpPr>
        <p:spPr>
          <a:xfrm>
            <a:off x="5837613" y="1931325"/>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15"/>
          <p:cNvSpPr txBox="1">
            <a:spLocks noGrp="1"/>
          </p:cNvSpPr>
          <p:nvPr>
            <p:ph type="subTitle" idx="6"/>
          </p:nvPr>
        </p:nvSpPr>
        <p:spPr>
          <a:xfrm>
            <a:off x="5837613" y="3641600"/>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9" name="Google Shape;349;p15"/>
          <p:cNvSpPr txBox="1">
            <a:spLocks noGrp="1"/>
          </p:cNvSpPr>
          <p:nvPr>
            <p:ph type="subTitle" idx="7"/>
          </p:nvPr>
        </p:nvSpPr>
        <p:spPr>
          <a:xfrm>
            <a:off x="77352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0" name="Google Shape;350;p15"/>
          <p:cNvSpPr txBox="1">
            <a:spLocks noGrp="1"/>
          </p:cNvSpPr>
          <p:nvPr>
            <p:ph type="subTitle" idx="8"/>
          </p:nvPr>
        </p:nvSpPr>
        <p:spPr>
          <a:xfrm>
            <a:off x="330578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1" name="Google Shape;351;p15"/>
          <p:cNvSpPr txBox="1">
            <a:spLocks noGrp="1"/>
          </p:cNvSpPr>
          <p:nvPr>
            <p:ph type="subTitle" idx="9"/>
          </p:nvPr>
        </p:nvSpPr>
        <p:spPr>
          <a:xfrm>
            <a:off x="583868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2" name="Google Shape;352;p15"/>
          <p:cNvSpPr txBox="1">
            <a:spLocks noGrp="1"/>
          </p:cNvSpPr>
          <p:nvPr>
            <p:ph type="subTitle" idx="13"/>
          </p:nvPr>
        </p:nvSpPr>
        <p:spPr>
          <a:xfrm>
            <a:off x="77352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3" name="Google Shape;353;p15"/>
          <p:cNvSpPr txBox="1">
            <a:spLocks noGrp="1"/>
          </p:cNvSpPr>
          <p:nvPr>
            <p:ph type="subTitle" idx="14"/>
          </p:nvPr>
        </p:nvSpPr>
        <p:spPr>
          <a:xfrm>
            <a:off x="330578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4" name="Google Shape;354;p15"/>
          <p:cNvSpPr txBox="1">
            <a:spLocks noGrp="1"/>
          </p:cNvSpPr>
          <p:nvPr>
            <p:ph type="subTitle" idx="15"/>
          </p:nvPr>
        </p:nvSpPr>
        <p:spPr>
          <a:xfrm>
            <a:off x="583868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55" name="Google Shape;355;p15"/>
          <p:cNvGrpSpPr/>
          <p:nvPr/>
        </p:nvGrpSpPr>
        <p:grpSpPr>
          <a:xfrm>
            <a:off x="-3041836" y="-2868272"/>
            <a:ext cx="13627869" cy="9901131"/>
            <a:chOff x="-3041836" y="-2868272"/>
            <a:chExt cx="13627869" cy="9901131"/>
          </a:xfrm>
        </p:grpSpPr>
        <p:sp>
          <p:nvSpPr>
            <p:cNvPr id="356" name="Google Shape;356;p15"/>
            <p:cNvSpPr/>
            <p:nvPr/>
          </p:nvSpPr>
          <p:spPr>
            <a:xfrm rot="-7886775">
              <a:off x="-2572901" y="-1962564"/>
              <a:ext cx="3742179" cy="2939049"/>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5"/>
            <p:cNvSpPr/>
            <p:nvPr/>
          </p:nvSpPr>
          <p:spPr>
            <a:xfrm rot="7161465" flipH="1">
              <a:off x="7349081" y="3959289"/>
              <a:ext cx="2935948" cy="2407792"/>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8" name="Google Shape;358;p15"/>
          <p:cNvGrpSpPr/>
          <p:nvPr/>
        </p:nvGrpSpPr>
        <p:grpSpPr>
          <a:xfrm>
            <a:off x="7855330" y="4035052"/>
            <a:ext cx="1716236" cy="991057"/>
            <a:chOff x="7855330" y="4035052"/>
            <a:chExt cx="1716236" cy="991057"/>
          </a:xfrm>
        </p:grpSpPr>
        <p:grpSp>
          <p:nvGrpSpPr>
            <p:cNvPr id="359" name="Google Shape;359;p15"/>
            <p:cNvGrpSpPr/>
            <p:nvPr/>
          </p:nvGrpSpPr>
          <p:grpSpPr>
            <a:xfrm>
              <a:off x="7855330" y="4429025"/>
              <a:ext cx="637200" cy="597084"/>
              <a:chOff x="1932280" y="1331475"/>
              <a:chExt cx="637200" cy="597084"/>
            </a:xfrm>
          </p:grpSpPr>
          <p:sp>
            <p:nvSpPr>
              <p:cNvPr id="360" name="Google Shape;360;p15"/>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5"/>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5"/>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5"/>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5"/>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5"/>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5"/>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5"/>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5"/>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5"/>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5"/>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5"/>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15"/>
            <p:cNvGrpSpPr/>
            <p:nvPr/>
          </p:nvGrpSpPr>
          <p:grpSpPr>
            <a:xfrm rot="4185065">
              <a:off x="8729342" y="4000165"/>
              <a:ext cx="588492" cy="951054"/>
              <a:chOff x="1062996" y="1340396"/>
              <a:chExt cx="588491" cy="951052"/>
            </a:xfrm>
          </p:grpSpPr>
          <p:sp>
            <p:nvSpPr>
              <p:cNvPr id="373" name="Google Shape;373;p15"/>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5"/>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5"/>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5"/>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5"/>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5"/>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79" name="Google Shape;379;p15"/>
          <p:cNvGrpSpPr/>
          <p:nvPr/>
        </p:nvGrpSpPr>
        <p:grpSpPr>
          <a:xfrm>
            <a:off x="180827" y="137600"/>
            <a:ext cx="8684725" cy="4152370"/>
            <a:chOff x="180827" y="137600"/>
            <a:chExt cx="8684725" cy="4152370"/>
          </a:xfrm>
        </p:grpSpPr>
        <p:sp>
          <p:nvSpPr>
            <p:cNvPr id="380" name="Google Shape;380;p15"/>
            <p:cNvSpPr/>
            <p:nvPr/>
          </p:nvSpPr>
          <p:spPr>
            <a:xfrm>
              <a:off x="8538877" y="39675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5"/>
            <p:cNvSpPr/>
            <p:nvPr/>
          </p:nvSpPr>
          <p:spPr>
            <a:xfrm>
              <a:off x="180827" y="539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5"/>
            <p:cNvSpPr/>
            <p:nvPr/>
          </p:nvSpPr>
          <p:spPr>
            <a:xfrm>
              <a:off x="713225" y="1376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396"/>
        <p:cNvGrpSpPr/>
        <p:nvPr/>
      </p:nvGrpSpPr>
      <p:grpSpPr>
        <a:xfrm>
          <a:off x="0" y="0"/>
          <a:ext cx="0" cy="0"/>
          <a:chOff x="0" y="0"/>
          <a:chExt cx="0" cy="0"/>
        </a:xfrm>
      </p:grpSpPr>
      <p:sp>
        <p:nvSpPr>
          <p:cNvPr id="397" name="Google Shape;397;p1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398" name="Google Shape;398;p18"/>
          <p:cNvGrpSpPr/>
          <p:nvPr/>
        </p:nvGrpSpPr>
        <p:grpSpPr>
          <a:xfrm>
            <a:off x="-856733" y="-2184900"/>
            <a:ext cx="11910511" cy="8379762"/>
            <a:chOff x="-856733" y="-2184900"/>
            <a:chExt cx="11910511" cy="8379762"/>
          </a:xfrm>
        </p:grpSpPr>
        <p:sp>
          <p:nvSpPr>
            <p:cNvPr id="399" name="Google Shape;399;p18"/>
            <p:cNvSpPr/>
            <p:nvPr/>
          </p:nvSpPr>
          <p:spPr>
            <a:xfrm rot="-7341459">
              <a:off x="7305126" y="-1367050"/>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8"/>
            <p:cNvSpPr/>
            <p:nvPr/>
          </p:nvSpPr>
          <p:spPr>
            <a:xfrm rot="-10245665" flipH="1">
              <a:off x="-723336" y="4183034"/>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1" name="Google Shape;401;p18"/>
          <p:cNvGrpSpPr/>
          <p:nvPr/>
        </p:nvGrpSpPr>
        <p:grpSpPr>
          <a:xfrm>
            <a:off x="262777" y="161945"/>
            <a:ext cx="7433887" cy="4873205"/>
            <a:chOff x="262777" y="161945"/>
            <a:chExt cx="7433887" cy="4873205"/>
          </a:xfrm>
        </p:grpSpPr>
        <p:sp>
          <p:nvSpPr>
            <p:cNvPr id="402" name="Google Shape;402;p18"/>
            <p:cNvSpPr/>
            <p:nvPr/>
          </p:nvSpPr>
          <p:spPr>
            <a:xfrm>
              <a:off x="7369989" y="1619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18"/>
            <p:cNvSpPr/>
            <p:nvPr/>
          </p:nvSpPr>
          <p:spPr>
            <a:xfrm>
              <a:off x="262777" y="4140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8"/>
            <p:cNvSpPr/>
            <p:nvPr/>
          </p:nvSpPr>
          <p:spPr>
            <a:xfrm>
              <a:off x="811063" y="4853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8"/>
          <p:cNvGrpSpPr/>
          <p:nvPr/>
        </p:nvGrpSpPr>
        <p:grpSpPr>
          <a:xfrm>
            <a:off x="7886574" y="231922"/>
            <a:ext cx="1018096" cy="1211385"/>
            <a:chOff x="7886574" y="231922"/>
            <a:chExt cx="1018096" cy="1211385"/>
          </a:xfrm>
        </p:grpSpPr>
        <p:grpSp>
          <p:nvGrpSpPr>
            <p:cNvPr id="406" name="Google Shape;406;p18"/>
            <p:cNvGrpSpPr/>
            <p:nvPr/>
          </p:nvGrpSpPr>
          <p:grpSpPr>
            <a:xfrm>
              <a:off x="8496964" y="1054809"/>
              <a:ext cx="407706" cy="388498"/>
              <a:chOff x="2884583" y="645291"/>
              <a:chExt cx="285089" cy="271696"/>
            </a:xfrm>
          </p:grpSpPr>
          <p:sp>
            <p:nvSpPr>
              <p:cNvPr id="407" name="Google Shape;407;p18"/>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8"/>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9" name="Google Shape;409;p18"/>
            <p:cNvGrpSpPr/>
            <p:nvPr/>
          </p:nvGrpSpPr>
          <p:grpSpPr>
            <a:xfrm>
              <a:off x="7886574" y="231922"/>
              <a:ext cx="951900" cy="615157"/>
              <a:chOff x="4838012" y="1361547"/>
              <a:chExt cx="951900" cy="615157"/>
            </a:xfrm>
          </p:grpSpPr>
          <p:sp>
            <p:nvSpPr>
              <p:cNvPr id="410" name="Google Shape;410;p18"/>
              <p:cNvSpPr/>
              <p:nvPr/>
            </p:nvSpPr>
            <p:spPr>
              <a:xfrm>
                <a:off x="4838012" y="1419903"/>
                <a:ext cx="951900" cy="556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8"/>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8"/>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8"/>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8"/>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8"/>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8"/>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8"/>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8"/>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8"/>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8"/>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8"/>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8"/>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8"/>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8"/>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8"/>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8"/>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8"/>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8"/>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01"/>
        <p:cNvGrpSpPr/>
        <p:nvPr/>
      </p:nvGrpSpPr>
      <p:grpSpPr>
        <a:xfrm>
          <a:off x="0" y="0"/>
          <a:ext cx="0" cy="0"/>
          <a:chOff x="0" y="0"/>
          <a:chExt cx="0" cy="0"/>
        </a:xfrm>
      </p:grpSpPr>
      <p:grpSp>
        <p:nvGrpSpPr>
          <p:cNvPr id="502" name="Google Shape;502;p21"/>
          <p:cNvGrpSpPr/>
          <p:nvPr/>
        </p:nvGrpSpPr>
        <p:grpSpPr>
          <a:xfrm>
            <a:off x="-1830171" y="-3026103"/>
            <a:ext cx="12553533" cy="10802628"/>
            <a:chOff x="-1830171" y="-3026103"/>
            <a:chExt cx="12553533" cy="10802628"/>
          </a:xfrm>
        </p:grpSpPr>
        <p:sp>
          <p:nvSpPr>
            <p:cNvPr id="503" name="Google Shape;503;p21"/>
            <p:cNvSpPr/>
            <p:nvPr/>
          </p:nvSpPr>
          <p:spPr>
            <a:xfrm rot="-8306489">
              <a:off x="-1335943" y="4230903"/>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1"/>
            <p:cNvSpPr/>
            <p:nvPr/>
          </p:nvSpPr>
          <p:spPr>
            <a:xfrm rot="-2526298">
              <a:off x="3261380" y="-23026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21"/>
            <p:cNvSpPr/>
            <p:nvPr/>
          </p:nvSpPr>
          <p:spPr>
            <a:xfrm rot="7128936">
              <a:off x="4743736" y="-769468"/>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6" name="Google Shape;506;p21"/>
          <p:cNvSpPr txBox="1">
            <a:spLocks noGrp="1"/>
          </p:cNvSpPr>
          <p:nvPr>
            <p:ph type="title"/>
          </p:nvPr>
        </p:nvSpPr>
        <p:spPr>
          <a:xfrm>
            <a:off x="713263" y="67752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7" name="Google Shape;507;p21"/>
          <p:cNvSpPr txBox="1">
            <a:spLocks noGrp="1"/>
          </p:cNvSpPr>
          <p:nvPr>
            <p:ph type="subTitle" idx="1"/>
          </p:nvPr>
        </p:nvSpPr>
        <p:spPr>
          <a:xfrm>
            <a:off x="713225" y="1841450"/>
            <a:ext cx="44481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8" name="Google Shape;508;p21"/>
          <p:cNvSpPr txBox="1"/>
          <p:nvPr/>
        </p:nvSpPr>
        <p:spPr>
          <a:xfrm>
            <a:off x="713225" y="36119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20000" y="1063351"/>
            <a:ext cx="7704000" cy="396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solidFill>
                  <a:srgbClr val="201338"/>
                </a:solidFill>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26" name="Google Shape;26;p4"/>
          <p:cNvGrpSpPr/>
          <p:nvPr/>
        </p:nvGrpSpPr>
        <p:grpSpPr>
          <a:xfrm>
            <a:off x="-2070957" y="-2181586"/>
            <a:ext cx="12789989" cy="9622630"/>
            <a:chOff x="-2070957" y="-2181586"/>
            <a:chExt cx="12789989" cy="9622630"/>
          </a:xfrm>
        </p:grpSpPr>
        <p:sp>
          <p:nvSpPr>
            <p:cNvPr id="27" name="Google Shape;27;p4"/>
            <p:cNvSpPr/>
            <p:nvPr/>
          </p:nvSpPr>
          <p:spPr>
            <a:xfrm rot="-7978753">
              <a:off x="7222940" y="-1435304"/>
              <a:ext cx="3098931"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4"/>
            <p:cNvSpPr/>
            <p:nvPr/>
          </p:nvSpPr>
          <p:spPr>
            <a:xfrm rot="-2460279">
              <a:off x="-1652662" y="4289121"/>
              <a:ext cx="3098932" cy="24338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 name="Google Shape;29;p4"/>
          <p:cNvGrpSpPr/>
          <p:nvPr/>
        </p:nvGrpSpPr>
        <p:grpSpPr>
          <a:xfrm>
            <a:off x="8350786" y="175533"/>
            <a:ext cx="627600" cy="887824"/>
            <a:chOff x="2443886" y="2869758"/>
            <a:chExt cx="627600" cy="887824"/>
          </a:xfrm>
        </p:grpSpPr>
        <p:sp>
          <p:nvSpPr>
            <p:cNvPr id="30" name="Google Shape;30;p4"/>
            <p:cNvSpPr/>
            <p:nvPr/>
          </p:nvSpPr>
          <p:spPr>
            <a:xfrm>
              <a:off x="2443886" y="2937682"/>
              <a:ext cx="627600" cy="819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4"/>
            <p:cNvSpPr/>
            <p:nvPr/>
          </p:nvSpPr>
          <p:spPr>
            <a:xfrm>
              <a:off x="2443886" y="2869758"/>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4"/>
            <p:cNvSpPr/>
            <p:nvPr/>
          </p:nvSpPr>
          <p:spPr>
            <a:xfrm>
              <a:off x="2473543" y="2887935"/>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4"/>
            <p:cNvSpPr/>
            <p:nvPr/>
          </p:nvSpPr>
          <p:spPr>
            <a:xfrm>
              <a:off x="2521377" y="2887935"/>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4"/>
            <p:cNvSpPr/>
            <p:nvPr/>
          </p:nvSpPr>
          <p:spPr>
            <a:xfrm>
              <a:off x="2570168" y="2887935"/>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4"/>
            <p:cNvSpPr/>
            <p:nvPr/>
          </p:nvSpPr>
          <p:spPr>
            <a:xfrm>
              <a:off x="2544337" y="3316526"/>
              <a:ext cx="97500" cy="142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4"/>
            <p:cNvSpPr/>
            <p:nvPr/>
          </p:nvSpPr>
          <p:spPr>
            <a:xfrm>
              <a:off x="2692622" y="3217988"/>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2840906" y="3129017"/>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2578777" y="2982646"/>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2515637" y="3521255"/>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a:off x="2515637" y="3573872"/>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a:off x="2568254" y="3626489"/>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2636178" y="3679106"/>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 name="Google Shape;43;p4"/>
          <p:cNvGrpSpPr/>
          <p:nvPr/>
        </p:nvGrpSpPr>
        <p:grpSpPr>
          <a:xfrm>
            <a:off x="150790" y="217095"/>
            <a:ext cx="7996462" cy="5057956"/>
            <a:chOff x="150790" y="217095"/>
            <a:chExt cx="7996462" cy="5057956"/>
          </a:xfrm>
        </p:grpSpPr>
        <p:sp>
          <p:nvSpPr>
            <p:cNvPr id="44" name="Google Shape;44;p4"/>
            <p:cNvSpPr/>
            <p:nvPr/>
          </p:nvSpPr>
          <p:spPr>
            <a:xfrm>
              <a:off x="7820577" y="217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 name="Google Shape;45;p4"/>
            <p:cNvGrpSpPr/>
            <p:nvPr/>
          </p:nvGrpSpPr>
          <p:grpSpPr>
            <a:xfrm rot="-8329653">
              <a:off x="354633" y="4434969"/>
              <a:ext cx="451704" cy="788937"/>
              <a:chOff x="8579627" y="228750"/>
              <a:chExt cx="451723" cy="788970"/>
            </a:xfrm>
          </p:grpSpPr>
          <p:sp>
            <p:nvSpPr>
              <p:cNvPr id="46" name="Google Shape;46;p4"/>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4"/>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1592614" y="-1841602"/>
            <a:ext cx="12385408" cy="9762152"/>
            <a:chOff x="-1592614" y="-1841602"/>
            <a:chExt cx="12385408" cy="9762152"/>
          </a:xfrm>
        </p:grpSpPr>
        <p:sp>
          <p:nvSpPr>
            <p:cNvPr id="50" name="Google Shape;50;p5"/>
            <p:cNvSpPr/>
            <p:nvPr/>
          </p:nvSpPr>
          <p:spPr>
            <a:xfrm rot="-2930233">
              <a:off x="-1132229" y="4127838"/>
              <a:ext cx="3690906" cy="28987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rot="1287706" flipH="1">
              <a:off x="7067490" y="-1325546"/>
              <a:ext cx="3339997" cy="2739156"/>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 name="Google Shape;52;p5"/>
          <p:cNvGrpSpPr/>
          <p:nvPr/>
        </p:nvGrpSpPr>
        <p:grpSpPr>
          <a:xfrm>
            <a:off x="200218" y="4192521"/>
            <a:ext cx="1459676" cy="1092353"/>
            <a:chOff x="200218" y="4192521"/>
            <a:chExt cx="1459676" cy="1092353"/>
          </a:xfrm>
        </p:grpSpPr>
        <p:grpSp>
          <p:nvGrpSpPr>
            <p:cNvPr id="53" name="Google Shape;53;p5"/>
            <p:cNvGrpSpPr/>
            <p:nvPr/>
          </p:nvGrpSpPr>
          <p:grpSpPr>
            <a:xfrm>
              <a:off x="200218" y="4192521"/>
              <a:ext cx="885750" cy="572682"/>
              <a:chOff x="6798158" y="1294585"/>
              <a:chExt cx="1158600" cy="749094"/>
            </a:xfrm>
          </p:grpSpPr>
          <p:sp>
            <p:nvSpPr>
              <p:cNvPr id="54" name="Google Shape;54;p5"/>
              <p:cNvSpPr/>
              <p:nvPr/>
            </p:nvSpPr>
            <p:spPr>
              <a:xfrm>
                <a:off x="6798158" y="1365379"/>
                <a:ext cx="1158600" cy="678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6798158" y="1294585"/>
                <a:ext cx="1158534" cy="70794"/>
              </a:xfrm>
              <a:custGeom>
                <a:avLst/>
                <a:gdLst/>
                <a:ahLst/>
                <a:cxnLst/>
                <a:rect l="l" t="t" r="r" b="b"/>
                <a:pathLst>
                  <a:path w="1325" h="81" extrusionOk="0">
                    <a:moveTo>
                      <a:pt x="1286" y="0"/>
                    </a:moveTo>
                    <a:cubicBezTo>
                      <a:pt x="38" y="0"/>
                      <a:pt x="38" y="0"/>
                      <a:pt x="38" y="0"/>
                    </a:cubicBezTo>
                    <a:cubicBezTo>
                      <a:pt x="17" y="0"/>
                      <a:pt x="0" y="18"/>
                      <a:pt x="0" y="39"/>
                    </a:cubicBezTo>
                    <a:cubicBezTo>
                      <a:pt x="0" y="81"/>
                      <a:pt x="0" y="81"/>
                      <a:pt x="0" y="81"/>
                    </a:cubicBezTo>
                    <a:cubicBezTo>
                      <a:pt x="1325" y="81"/>
                      <a:pt x="1325" y="81"/>
                      <a:pt x="1325" y="81"/>
                    </a:cubicBezTo>
                    <a:cubicBezTo>
                      <a:pt x="1325" y="39"/>
                      <a:pt x="1325" y="39"/>
                      <a:pt x="1325" y="39"/>
                    </a:cubicBezTo>
                    <a:cubicBezTo>
                      <a:pt x="1325" y="18"/>
                      <a:pt x="1307" y="0"/>
                      <a:pt x="128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6828772" y="1314675"/>
                <a:ext cx="324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6879476"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p:nvPr/>
            </p:nvSpPr>
            <p:spPr>
              <a:xfrm>
                <a:off x="6929223"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6875649" y="1423736"/>
                <a:ext cx="1000682" cy="544349"/>
              </a:xfrm>
              <a:custGeom>
                <a:avLst/>
                <a:gdLst/>
                <a:ahLst/>
                <a:cxnLst/>
                <a:rect l="l" t="t" r="r" b="b"/>
                <a:pathLst>
                  <a:path w="1046" h="569" extrusionOk="0">
                    <a:moveTo>
                      <a:pt x="1046" y="569"/>
                    </a:moveTo>
                    <a:lnTo>
                      <a:pt x="0" y="569"/>
                    </a:lnTo>
                    <a:lnTo>
                      <a:pt x="0" y="0"/>
                    </a:lnTo>
                    <a:lnTo>
                      <a:pt x="7" y="0"/>
                    </a:lnTo>
                    <a:lnTo>
                      <a:pt x="7" y="563"/>
                    </a:lnTo>
                    <a:lnTo>
                      <a:pt x="1046" y="563"/>
                    </a:lnTo>
                    <a:lnTo>
                      <a:pt x="1046" y="5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6923483" y="1727959"/>
                <a:ext cx="98400" cy="201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7082291" y="1443826"/>
                <a:ext cx="97500" cy="485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7241099" y="1562454"/>
                <a:ext cx="97500" cy="366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7398951" y="1626552"/>
                <a:ext cx="98400" cy="30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7558715" y="1704042"/>
                <a:ext cx="97500" cy="225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7716567" y="1443826"/>
                <a:ext cx="97500" cy="4851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a:off x="6923483"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7082291"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5"/>
              <p:cNvSpPr/>
              <p:nvPr/>
            </p:nvSpPr>
            <p:spPr>
              <a:xfrm>
                <a:off x="7241099"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5"/>
              <p:cNvSpPr/>
              <p:nvPr/>
            </p:nvSpPr>
            <p:spPr>
              <a:xfrm>
                <a:off x="7398951"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5"/>
              <p:cNvSpPr/>
              <p:nvPr/>
            </p:nvSpPr>
            <p:spPr>
              <a:xfrm>
                <a:off x="7558715"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5"/>
              <p:cNvSpPr/>
              <p:nvPr/>
            </p:nvSpPr>
            <p:spPr>
              <a:xfrm>
                <a:off x="7716567"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5"/>
            <p:cNvGrpSpPr/>
            <p:nvPr/>
          </p:nvGrpSpPr>
          <p:grpSpPr>
            <a:xfrm>
              <a:off x="840230" y="4442788"/>
              <a:ext cx="819663" cy="842085"/>
              <a:chOff x="777043" y="2258113"/>
              <a:chExt cx="819663" cy="842085"/>
            </a:xfrm>
          </p:grpSpPr>
          <p:sp>
            <p:nvSpPr>
              <p:cNvPr id="73" name="Google Shape;73;p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4" name="Google Shape;74;p5"/>
              <p:cNvCxnSpPr/>
              <p:nvPr/>
            </p:nvCxnSpPr>
            <p:spPr>
              <a:xfrm>
                <a:off x="1263102" y="2750450"/>
                <a:ext cx="79800" cy="83100"/>
              </a:xfrm>
              <a:prstGeom prst="straightConnector1">
                <a:avLst/>
              </a:prstGeom>
              <a:noFill/>
              <a:ln>
                <a:noFill/>
              </a:ln>
            </p:spPr>
          </p:cxnSp>
          <p:sp>
            <p:nvSpPr>
              <p:cNvPr id="75" name="Google Shape;75;p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2" name="Google Shape;8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5"/>
          <p:cNvSpPr txBox="1">
            <a:spLocks noGrp="1"/>
          </p:cNvSpPr>
          <p:nvPr>
            <p:ph type="subTitle" idx="1"/>
          </p:nvPr>
        </p:nvSpPr>
        <p:spPr>
          <a:xfrm>
            <a:off x="4989827"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4" name="Google Shape;84;p5"/>
          <p:cNvSpPr txBox="1">
            <a:spLocks noGrp="1"/>
          </p:cNvSpPr>
          <p:nvPr>
            <p:ph type="subTitle" idx="2"/>
          </p:nvPr>
        </p:nvSpPr>
        <p:spPr>
          <a:xfrm>
            <a:off x="1012325"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5" name="Google Shape;85;p5"/>
          <p:cNvSpPr txBox="1">
            <a:spLocks noGrp="1"/>
          </p:cNvSpPr>
          <p:nvPr>
            <p:ph type="subTitle" idx="3"/>
          </p:nvPr>
        </p:nvSpPr>
        <p:spPr>
          <a:xfrm>
            <a:off x="1012325"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86" name="Google Shape;86;p5"/>
          <p:cNvSpPr txBox="1">
            <a:spLocks noGrp="1"/>
          </p:cNvSpPr>
          <p:nvPr>
            <p:ph type="subTitle" idx="4"/>
          </p:nvPr>
        </p:nvSpPr>
        <p:spPr>
          <a:xfrm>
            <a:off x="4989832"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87" name="Google Shape;87;p5"/>
          <p:cNvGrpSpPr/>
          <p:nvPr/>
        </p:nvGrpSpPr>
        <p:grpSpPr>
          <a:xfrm>
            <a:off x="1564677" y="-72908"/>
            <a:ext cx="7097557" cy="4838103"/>
            <a:chOff x="1564677" y="-72908"/>
            <a:chExt cx="7097557" cy="4838103"/>
          </a:xfrm>
        </p:grpSpPr>
        <p:sp>
          <p:nvSpPr>
            <p:cNvPr id="88" name="Google Shape;88;p5"/>
            <p:cNvSpPr/>
            <p:nvPr/>
          </p:nvSpPr>
          <p:spPr>
            <a:xfrm>
              <a:off x="1564677" y="44427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 name="Google Shape;89;p5"/>
            <p:cNvGrpSpPr/>
            <p:nvPr/>
          </p:nvGrpSpPr>
          <p:grpSpPr>
            <a:xfrm rot="4095745">
              <a:off x="7986209" y="-111497"/>
              <a:ext cx="451777" cy="789064"/>
              <a:chOff x="8579627" y="228750"/>
              <a:chExt cx="451723" cy="788970"/>
            </a:xfrm>
          </p:grpSpPr>
          <p:sp>
            <p:nvSpPr>
              <p:cNvPr id="90" name="Google Shape;90;p5"/>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4" name="Google Shape;94;p6"/>
          <p:cNvGrpSpPr/>
          <p:nvPr/>
        </p:nvGrpSpPr>
        <p:grpSpPr>
          <a:xfrm>
            <a:off x="-1067442" y="-2235586"/>
            <a:ext cx="11334362" cy="8364590"/>
            <a:chOff x="-1067442" y="-2235586"/>
            <a:chExt cx="11334362" cy="8364590"/>
          </a:xfrm>
        </p:grpSpPr>
        <p:sp>
          <p:nvSpPr>
            <p:cNvPr id="95" name="Google Shape;95;p6"/>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6"/>
            <p:cNvSpPr/>
            <p:nvPr/>
          </p:nvSpPr>
          <p:spPr>
            <a:xfrm rot="-9880295" flipH="1">
              <a:off x="-863626" y="4019806"/>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97;p6"/>
          <p:cNvGrpSpPr/>
          <p:nvPr/>
        </p:nvGrpSpPr>
        <p:grpSpPr>
          <a:xfrm>
            <a:off x="464702" y="228750"/>
            <a:ext cx="8566648" cy="4346120"/>
            <a:chOff x="464702" y="228750"/>
            <a:chExt cx="8566648" cy="4346120"/>
          </a:xfrm>
        </p:grpSpPr>
        <p:sp>
          <p:nvSpPr>
            <p:cNvPr id="98" name="Google Shape;98;p6"/>
            <p:cNvSpPr/>
            <p:nvPr/>
          </p:nvSpPr>
          <p:spPr>
            <a:xfrm>
              <a:off x="464702" y="42524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6"/>
          <p:cNvGrpSpPr/>
          <p:nvPr/>
        </p:nvGrpSpPr>
        <p:grpSpPr>
          <a:xfrm>
            <a:off x="-367865" y="3675387"/>
            <a:ext cx="1793863" cy="1346198"/>
            <a:chOff x="-367865" y="3675387"/>
            <a:chExt cx="1793863" cy="1346198"/>
          </a:xfrm>
        </p:grpSpPr>
        <p:grpSp>
          <p:nvGrpSpPr>
            <p:cNvPr id="102" name="Google Shape;102;p6"/>
            <p:cNvGrpSpPr/>
            <p:nvPr/>
          </p:nvGrpSpPr>
          <p:grpSpPr>
            <a:xfrm>
              <a:off x="791375" y="4574865"/>
              <a:ext cx="634624" cy="446720"/>
              <a:chOff x="3622711" y="1331469"/>
              <a:chExt cx="959226" cy="675313"/>
            </a:xfrm>
          </p:grpSpPr>
          <p:sp>
            <p:nvSpPr>
              <p:cNvPr id="103" name="Google Shape;103;p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 name="Google Shape;118;p6"/>
            <p:cNvGrpSpPr/>
            <p:nvPr/>
          </p:nvGrpSpPr>
          <p:grpSpPr>
            <a:xfrm>
              <a:off x="-367865" y="3675387"/>
              <a:ext cx="676370" cy="1142272"/>
              <a:chOff x="2757910" y="1240337"/>
              <a:chExt cx="676370" cy="1142272"/>
            </a:xfrm>
          </p:grpSpPr>
          <p:sp>
            <p:nvSpPr>
              <p:cNvPr id="119" name="Google Shape;119;p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7"/>
          <p:cNvSpPr txBox="1">
            <a:spLocks noGrp="1"/>
          </p:cNvSpPr>
          <p:nvPr>
            <p:ph type="subTitle" idx="1"/>
          </p:nvPr>
        </p:nvSpPr>
        <p:spPr>
          <a:xfrm>
            <a:off x="720000" y="1700300"/>
            <a:ext cx="4360200" cy="290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30" name="Google Shape;130;p7"/>
          <p:cNvSpPr>
            <a:spLocks noGrp="1"/>
          </p:cNvSpPr>
          <p:nvPr>
            <p:ph type="pic" idx="2"/>
          </p:nvPr>
        </p:nvSpPr>
        <p:spPr>
          <a:xfrm>
            <a:off x="5287787" y="1164750"/>
            <a:ext cx="2702100" cy="3145200"/>
          </a:xfrm>
          <a:prstGeom prst="roundRect">
            <a:avLst>
              <a:gd name="adj" fmla="val 16667"/>
            </a:avLst>
          </a:prstGeom>
          <a:noFill/>
          <a:ln>
            <a:noFill/>
          </a:ln>
        </p:spPr>
      </p:sp>
      <p:grpSp>
        <p:nvGrpSpPr>
          <p:cNvPr id="131" name="Google Shape;131;p7"/>
          <p:cNvGrpSpPr/>
          <p:nvPr/>
        </p:nvGrpSpPr>
        <p:grpSpPr>
          <a:xfrm>
            <a:off x="-1074892" y="-1954336"/>
            <a:ext cx="11396924" cy="8184515"/>
            <a:chOff x="-1074892" y="-1954336"/>
            <a:chExt cx="11396924" cy="8184515"/>
          </a:xfrm>
        </p:grpSpPr>
        <p:sp>
          <p:nvSpPr>
            <p:cNvPr id="132" name="Google Shape;132;p7"/>
            <p:cNvSpPr/>
            <p:nvPr/>
          </p:nvSpPr>
          <p:spPr>
            <a:xfrm rot="-9487761">
              <a:off x="6881307" y="-146472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7"/>
            <p:cNvSpPr/>
            <p:nvPr/>
          </p:nvSpPr>
          <p:spPr>
            <a:xfrm rot="-9880295" flipH="1">
              <a:off x="-871076" y="41209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7"/>
          <p:cNvGrpSpPr/>
          <p:nvPr/>
        </p:nvGrpSpPr>
        <p:grpSpPr>
          <a:xfrm>
            <a:off x="7702991" y="236579"/>
            <a:ext cx="1713523" cy="1256858"/>
            <a:chOff x="7702991" y="236579"/>
            <a:chExt cx="1713523" cy="1256858"/>
          </a:xfrm>
        </p:grpSpPr>
        <p:grpSp>
          <p:nvGrpSpPr>
            <p:cNvPr id="135" name="Google Shape;135;p7"/>
            <p:cNvGrpSpPr/>
            <p:nvPr/>
          </p:nvGrpSpPr>
          <p:grpSpPr>
            <a:xfrm>
              <a:off x="7702991" y="236579"/>
              <a:ext cx="428274" cy="605851"/>
              <a:chOff x="6000261" y="1225220"/>
              <a:chExt cx="627600" cy="887824"/>
            </a:xfrm>
          </p:grpSpPr>
          <p:sp>
            <p:nvSpPr>
              <p:cNvPr id="136" name="Google Shape;136;p7"/>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7"/>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7"/>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7"/>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7"/>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7"/>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7"/>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7"/>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7"/>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7"/>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7"/>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49;p7"/>
            <p:cNvGrpSpPr/>
            <p:nvPr/>
          </p:nvGrpSpPr>
          <p:grpSpPr>
            <a:xfrm rot="-2376894">
              <a:off x="8771628" y="712393"/>
              <a:ext cx="471966" cy="712375"/>
              <a:chOff x="2047101" y="2145599"/>
              <a:chExt cx="407553" cy="615151"/>
            </a:xfrm>
          </p:grpSpPr>
          <p:sp>
            <p:nvSpPr>
              <p:cNvPr id="150" name="Google Shape;150;p7"/>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7"/>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7"/>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0" name="Google Shape;180;p7"/>
          <p:cNvGrpSpPr/>
          <p:nvPr/>
        </p:nvGrpSpPr>
        <p:grpSpPr>
          <a:xfrm>
            <a:off x="90252" y="352520"/>
            <a:ext cx="8548512" cy="4482580"/>
            <a:chOff x="90252" y="352520"/>
            <a:chExt cx="8548512" cy="4482580"/>
          </a:xfrm>
        </p:grpSpPr>
        <p:sp>
          <p:nvSpPr>
            <p:cNvPr id="181" name="Google Shape;181;p7"/>
            <p:cNvSpPr/>
            <p:nvPr/>
          </p:nvSpPr>
          <p:spPr>
            <a:xfrm>
              <a:off x="8312089" y="3525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90252" y="4043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7"/>
            <p:cNvSpPr/>
            <p:nvPr/>
          </p:nvSpPr>
          <p:spPr>
            <a:xfrm>
              <a:off x="416925" y="46529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grpSp>
        <p:nvGrpSpPr>
          <p:cNvPr id="185" name="Google Shape;185;p8"/>
          <p:cNvGrpSpPr/>
          <p:nvPr/>
        </p:nvGrpSpPr>
        <p:grpSpPr>
          <a:xfrm>
            <a:off x="-2012189" y="-3008195"/>
            <a:ext cx="13291278" cy="10373236"/>
            <a:chOff x="-2012189" y="-3008195"/>
            <a:chExt cx="13291278" cy="10373236"/>
          </a:xfrm>
        </p:grpSpPr>
        <p:sp>
          <p:nvSpPr>
            <p:cNvPr id="186" name="Google Shape;186;p8"/>
            <p:cNvSpPr/>
            <p:nvPr/>
          </p:nvSpPr>
          <p:spPr>
            <a:xfrm rot="-7883097">
              <a:off x="5052852" y="1477342"/>
              <a:ext cx="5631856" cy="4125620"/>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8"/>
            <p:cNvSpPr/>
            <p:nvPr/>
          </p:nvSpPr>
          <p:spPr>
            <a:xfrm rot="-8306489">
              <a:off x="808757" y="-22356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8"/>
            <p:cNvSpPr/>
            <p:nvPr/>
          </p:nvSpPr>
          <p:spPr>
            <a:xfrm rot="-2526298">
              <a:off x="-1507395" y="3898776"/>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189;p8"/>
          <p:cNvSpPr txBox="1">
            <a:spLocks noGrp="1"/>
          </p:cNvSpPr>
          <p:nvPr>
            <p:ph type="title"/>
          </p:nvPr>
        </p:nvSpPr>
        <p:spPr>
          <a:xfrm>
            <a:off x="713225" y="1655325"/>
            <a:ext cx="4919700" cy="1926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0"/>
        <p:cNvGrpSpPr/>
        <p:nvPr/>
      </p:nvGrpSpPr>
      <p:grpSpPr>
        <a:xfrm>
          <a:off x="0" y="0"/>
          <a:ext cx="0" cy="0"/>
          <a:chOff x="0" y="0"/>
          <a:chExt cx="0" cy="0"/>
        </a:xfrm>
      </p:grpSpPr>
      <p:grpSp>
        <p:nvGrpSpPr>
          <p:cNvPr id="231" name="Google Shape;231;p11"/>
          <p:cNvGrpSpPr/>
          <p:nvPr/>
        </p:nvGrpSpPr>
        <p:grpSpPr>
          <a:xfrm>
            <a:off x="-2029214" y="-2389503"/>
            <a:ext cx="12217127" cy="9357900"/>
            <a:chOff x="-2029214" y="-2389503"/>
            <a:chExt cx="12217127" cy="9357900"/>
          </a:xfrm>
        </p:grpSpPr>
        <p:sp>
          <p:nvSpPr>
            <p:cNvPr id="232" name="Google Shape;232;p11"/>
            <p:cNvSpPr/>
            <p:nvPr/>
          </p:nvSpPr>
          <p:spPr>
            <a:xfrm rot="7128936">
              <a:off x="-1270089" y="14427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1"/>
            <p:cNvSpPr/>
            <p:nvPr/>
          </p:nvSpPr>
          <p:spPr>
            <a:xfrm rot="-8306489">
              <a:off x="6312332" y="-16169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1"/>
            <p:cNvSpPr/>
            <p:nvPr/>
          </p:nvSpPr>
          <p:spPr>
            <a:xfrm rot="-2526298">
              <a:off x="-1524420" y="-16660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5" name="Google Shape;235;p11"/>
          <p:cNvSpPr txBox="1">
            <a:spLocks noGrp="1"/>
          </p:cNvSpPr>
          <p:nvPr>
            <p:ph type="title" hasCustomPrompt="1"/>
          </p:nvPr>
        </p:nvSpPr>
        <p:spPr>
          <a:xfrm>
            <a:off x="5302675" y="2703800"/>
            <a:ext cx="3128100" cy="1078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 name="Google Shape;236;p11"/>
          <p:cNvSpPr txBox="1">
            <a:spLocks noGrp="1"/>
          </p:cNvSpPr>
          <p:nvPr>
            <p:ph type="subTitle" idx="1"/>
          </p:nvPr>
        </p:nvSpPr>
        <p:spPr>
          <a:xfrm>
            <a:off x="5302675" y="3673475"/>
            <a:ext cx="3128100" cy="682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pic>
        <p:nvPicPr>
          <p:cNvPr id="3" name="Picture 2" descr="A logo with text on it&#10;&#10;AI-generated content may be incorrect.">
            <a:extLst>
              <a:ext uri="{FF2B5EF4-FFF2-40B4-BE49-F238E27FC236}">
                <a16:creationId xmlns:a16="http://schemas.microsoft.com/office/drawing/2014/main" id="{15BF4CE7-9012-FC68-752B-F15F52C8186C}"/>
              </a:ext>
            </a:extLst>
          </p:cNvPr>
          <p:cNvPicPr>
            <a:picLocks noChangeAspect="1"/>
          </p:cNvPicPr>
          <p:nvPr userDrawn="1"/>
        </p:nvPicPr>
        <p:blipFill>
          <a:blip r:embed="rId17"/>
          <a:stretch>
            <a:fillRect/>
          </a:stretch>
        </p:blipFill>
        <p:spPr>
          <a:xfrm>
            <a:off x="6882986" y="4714824"/>
            <a:ext cx="2261014" cy="428676"/>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 id="2147483660" r:id="rId10"/>
    <p:sldLayoutId id="2147483661" r:id="rId11"/>
    <p:sldLayoutId id="2147483664" r:id="rId12"/>
    <p:sldLayoutId id="2147483667" r:id="rId13"/>
    <p:sldLayoutId id="2147483668" r:id="rId14"/>
    <p:sldLayoutId id="214748366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016/j.jocs.2010.12.007"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27"/>
          <p:cNvSpPr/>
          <p:nvPr/>
        </p:nvSpPr>
        <p:spPr>
          <a:xfrm>
            <a:off x="7330025" y="459500"/>
            <a:ext cx="1262100" cy="35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6" name="Google Shape;666;p27"/>
          <p:cNvSpPr txBox="1">
            <a:spLocks noGrp="1"/>
          </p:cNvSpPr>
          <p:nvPr>
            <p:ph type="ctrTitle"/>
          </p:nvPr>
        </p:nvSpPr>
        <p:spPr>
          <a:xfrm>
            <a:off x="219456" y="341376"/>
            <a:ext cx="4633784" cy="36785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Sentiment-Driven Gold Price Prediction Using News Headlines and Social Media</a:t>
            </a:r>
            <a:endParaRPr sz="4400" dirty="0"/>
          </a:p>
        </p:txBody>
      </p:sp>
      <p:sp>
        <p:nvSpPr>
          <p:cNvPr id="667" name="Google Shape;667;p27"/>
          <p:cNvSpPr txBox="1">
            <a:spLocks noGrp="1"/>
          </p:cNvSpPr>
          <p:nvPr>
            <p:ph type="subTitle" idx="1"/>
          </p:nvPr>
        </p:nvSpPr>
        <p:spPr>
          <a:xfrm>
            <a:off x="297883" y="3909896"/>
            <a:ext cx="4156886" cy="12336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Hazim Fitri Bin Ahmad Faudzi (P152419)</a:t>
            </a:r>
          </a:p>
          <a:p>
            <a:pPr marL="0" lvl="0" indent="0" algn="l" rtl="0">
              <a:spcBef>
                <a:spcPts val="0"/>
              </a:spcBef>
              <a:spcAft>
                <a:spcPts val="0"/>
              </a:spcAft>
              <a:buNone/>
            </a:pPr>
            <a:r>
              <a:rPr lang="en" dirty="0"/>
              <a:t>Master in Science (Data Science and Analytics)</a:t>
            </a:r>
          </a:p>
          <a:p>
            <a:pPr marL="0" lvl="0" indent="0" algn="l" rtl="0">
              <a:spcBef>
                <a:spcPts val="0"/>
              </a:spcBef>
              <a:spcAft>
                <a:spcPts val="0"/>
              </a:spcAft>
              <a:buNone/>
            </a:pPr>
            <a:r>
              <a:rPr lang="en-US" dirty="0"/>
              <a:t>Faculty of Science &amp; Technology (FST)</a:t>
            </a:r>
          </a:p>
          <a:p>
            <a:pPr marL="0" lvl="0" indent="0" algn="l" rtl="0">
              <a:spcBef>
                <a:spcPts val="0"/>
              </a:spcBef>
              <a:spcAft>
                <a:spcPts val="0"/>
              </a:spcAft>
              <a:buNone/>
            </a:pPr>
            <a:r>
              <a:rPr lang="en-US" dirty="0" err="1"/>
              <a:t>Universiti</a:t>
            </a:r>
            <a:r>
              <a:rPr lang="en-US" dirty="0"/>
              <a:t> </a:t>
            </a:r>
            <a:r>
              <a:rPr lang="en-US" dirty="0" err="1"/>
              <a:t>Kebangsaan</a:t>
            </a:r>
            <a:r>
              <a:rPr lang="en-US" dirty="0"/>
              <a:t> Malaysia (UKM)</a:t>
            </a:r>
            <a:endParaRPr dirty="0"/>
          </a:p>
        </p:txBody>
      </p:sp>
      <p:sp>
        <p:nvSpPr>
          <p:cNvPr id="668" name="Google Shape;668;p27"/>
          <p:cNvSpPr txBox="1">
            <a:spLocks noGrp="1"/>
          </p:cNvSpPr>
          <p:nvPr>
            <p:ph type="subTitle" idx="1"/>
          </p:nvPr>
        </p:nvSpPr>
        <p:spPr>
          <a:xfrm>
            <a:off x="7417325" y="432175"/>
            <a:ext cx="10875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Baloo 2 ExtraBold"/>
                <a:ea typeface="Baloo 2 ExtraBold"/>
                <a:cs typeface="Baloo 2 ExtraBold"/>
                <a:sym typeface="Baloo 2 ExtraBold"/>
              </a:rPr>
              <a:t>STQP6014</a:t>
            </a:r>
            <a:endParaRPr dirty="0">
              <a:solidFill>
                <a:schemeClr val="dk2"/>
              </a:solidFill>
              <a:latin typeface="Baloo 2 ExtraBold"/>
              <a:ea typeface="Baloo 2 ExtraBold"/>
              <a:cs typeface="Baloo 2 ExtraBold"/>
              <a:sym typeface="Baloo 2 ExtraBold"/>
            </a:endParaRPr>
          </a:p>
        </p:txBody>
      </p:sp>
      <p:grpSp>
        <p:nvGrpSpPr>
          <p:cNvPr id="669" name="Google Shape;669;p27"/>
          <p:cNvGrpSpPr/>
          <p:nvPr/>
        </p:nvGrpSpPr>
        <p:grpSpPr>
          <a:xfrm>
            <a:off x="4765672" y="760436"/>
            <a:ext cx="3246799" cy="3446635"/>
            <a:chOff x="4765672" y="760436"/>
            <a:chExt cx="3246799" cy="3446635"/>
          </a:xfrm>
        </p:grpSpPr>
        <p:sp>
          <p:nvSpPr>
            <p:cNvPr id="670" name="Google Shape;670;p27"/>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1" name="Google Shape;671;p27"/>
            <p:cNvGrpSpPr/>
            <p:nvPr/>
          </p:nvGrpSpPr>
          <p:grpSpPr>
            <a:xfrm>
              <a:off x="5401276" y="1531636"/>
              <a:ext cx="1966177" cy="1269999"/>
              <a:chOff x="5401276" y="1531636"/>
              <a:chExt cx="1966177" cy="1269999"/>
            </a:xfrm>
          </p:grpSpPr>
          <p:sp>
            <p:nvSpPr>
              <p:cNvPr id="672" name="Google Shape;672;p27"/>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7"/>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7"/>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7"/>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7"/>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7"/>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7"/>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7"/>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7"/>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7"/>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7"/>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3" name="Google Shape;683;p27"/>
            <p:cNvGrpSpPr/>
            <p:nvPr/>
          </p:nvGrpSpPr>
          <p:grpSpPr>
            <a:xfrm>
              <a:off x="6490512" y="1274487"/>
              <a:ext cx="570358" cy="534450"/>
              <a:chOff x="6490512" y="890962"/>
              <a:chExt cx="570358" cy="534450"/>
            </a:xfrm>
          </p:grpSpPr>
          <p:sp>
            <p:nvSpPr>
              <p:cNvPr id="684" name="Google Shape;684;p27"/>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7"/>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7"/>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7"/>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7"/>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7"/>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7"/>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7"/>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7"/>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7"/>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7"/>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7"/>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27"/>
            <p:cNvGrpSpPr/>
            <p:nvPr/>
          </p:nvGrpSpPr>
          <p:grpSpPr>
            <a:xfrm>
              <a:off x="5094926" y="2317556"/>
              <a:ext cx="717033" cy="1014339"/>
              <a:chOff x="5094926" y="2317556"/>
              <a:chExt cx="717033" cy="1014339"/>
            </a:xfrm>
          </p:grpSpPr>
          <p:sp>
            <p:nvSpPr>
              <p:cNvPr id="697" name="Google Shape;697;p27"/>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7"/>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7"/>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7"/>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7"/>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7"/>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7"/>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7"/>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7"/>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7"/>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7"/>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7"/>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7"/>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0" name="Google Shape;710;p27"/>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7"/>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2" name="Google Shape;712;p27"/>
            <p:cNvGrpSpPr/>
            <p:nvPr/>
          </p:nvGrpSpPr>
          <p:grpSpPr>
            <a:xfrm>
              <a:off x="6655110" y="1951719"/>
              <a:ext cx="1239180" cy="2255353"/>
              <a:chOff x="7710885" y="1951719"/>
              <a:chExt cx="1239180" cy="2255353"/>
            </a:xfrm>
          </p:grpSpPr>
          <p:sp>
            <p:nvSpPr>
              <p:cNvPr id="713" name="Google Shape;713;p27"/>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7"/>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7"/>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7"/>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7"/>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7"/>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7"/>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7"/>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7"/>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7"/>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7"/>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7"/>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7"/>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7"/>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7"/>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7"/>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7"/>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7"/>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7"/>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7"/>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7"/>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7"/>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7"/>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7"/>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7"/>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7"/>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7"/>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7"/>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7"/>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7"/>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7"/>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4" name="Google Shape;744;p27"/>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7"/>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7">
          <a:extLst>
            <a:ext uri="{FF2B5EF4-FFF2-40B4-BE49-F238E27FC236}">
              <a16:creationId xmlns:a16="http://schemas.microsoft.com/office/drawing/2014/main" id="{6D1BC6CB-0198-5333-5E72-13A35E76FBE4}"/>
            </a:ext>
          </a:extLst>
        </p:cNvPr>
        <p:cNvGrpSpPr/>
        <p:nvPr/>
      </p:nvGrpSpPr>
      <p:grpSpPr>
        <a:xfrm>
          <a:off x="0" y="0"/>
          <a:ext cx="0" cy="0"/>
          <a:chOff x="0" y="0"/>
          <a:chExt cx="0" cy="0"/>
        </a:xfrm>
      </p:grpSpPr>
      <p:sp>
        <p:nvSpPr>
          <p:cNvPr id="1258" name="Google Shape;1258;p42">
            <a:extLst>
              <a:ext uri="{FF2B5EF4-FFF2-40B4-BE49-F238E27FC236}">
                <a16:creationId xmlns:a16="http://schemas.microsoft.com/office/drawing/2014/main" id="{AFCDE49E-5AA9-368F-3C39-56EE31E5DEC6}"/>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Review</a:t>
            </a:r>
            <a:endParaRPr dirty="0"/>
          </a:p>
        </p:txBody>
      </p:sp>
      <p:sp>
        <p:nvSpPr>
          <p:cNvPr id="1260" name="Google Shape;1260;p42">
            <a:extLst>
              <a:ext uri="{FF2B5EF4-FFF2-40B4-BE49-F238E27FC236}">
                <a16:creationId xmlns:a16="http://schemas.microsoft.com/office/drawing/2014/main" id="{37816210-A2DA-DA29-7AFA-414AF4863047}"/>
              </a:ext>
            </a:extLst>
          </p:cNvPr>
          <p:cNvSpPr txBox="1">
            <a:spLocks noGrp="1"/>
          </p:cNvSpPr>
          <p:nvPr>
            <p:ph type="title" idx="4294967295"/>
          </p:nvPr>
        </p:nvSpPr>
        <p:spPr>
          <a:xfrm>
            <a:off x="1142002" y="1432160"/>
            <a:ext cx="7428943" cy="622800"/>
          </a:xfrm>
          <a:prstGeom prst="rect">
            <a:avLst/>
          </a:prstGeom>
        </p:spPr>
        <p:txBody>
          <a:bodyPr spcFirstLastPara="1" wrap="square" lIns="91425" tIns="91425" rIns="91425" bIns="91425" anchor="t" anchorCtr="0">
            <a:noAutofit/>
          </a:bodyPr>
          <a:lstStyle/>
          <a:p>
            <a:pPr lvl="0">
              <a:lnSpc>
                <a:spcPct val="115000"/>
              </a:lnSpc>
            </a:pPr>
            <a:r>
              <a:rPr lang="en-US" sz="1400" b="1" dirty="0" err="1"/>
              <a:t>FinBERT</a:t>
            </a:r>
            <a:r>
              <a:rPr lang="en-US" sz="1400" b="1" dirty="0"/>
              <a:t> outperforms general sentiment models for financial texts</a:t>
            </a:r>
            <a:r>
              <a:rPr lang="en-US" sz="1400" dirty="0"/>
              <a:t>, accurately capturing domain-specific terms and tone in news headlines (Araci, 2019; Zeng &amp; Jiang, 2023).</a:t>
            </a:r>
            <a:endParaRPr sz="1400" dirty="0"/>
          </a:p>
        </p:txBody>
      </p:sp>
      <p:sp>
        <p:nvSpPr>
          <p:cNvPr id="1261" name="Google Shape;1261;p42">
            <a:extLst>
              <a:ext uri="{FF2B5EF4-FFF2-40B4-BE49-F238E27FC236}">
                <a16:creationId xmlns:a16="http://schemas.microsoft.com/office/drawing/2014/main" id="{CEB28173-8D09-3583-0373-1B146F2A4F81}"/>
              </a:ext>
            </a:extLst>
          </p:cNvPr>
          <p:cNvSpPr/>
          <p:nvPr/>
        </p:nvSpPr>
        <p:spPr>
          <a:xfrm>
            <a:off x="743003" y="1566635"/>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dirty="0">
                <a:solidFill>
                  <a:schemeClr val="lt1"/>
                </a:solidFill>
                <a:latin typeface="Baloo 2 ExtraBold"/>
                <a:ea typeface="Baloo 2 ExtraBold"/>
                <a:cs typeface="Baloo 2 ExtraBold"/>
                <a:sym typeface="Baloo 2 ExtraBold"/>
              </a:rPr>
              <a:t>4</a:t>
            </a:r>
            <a:endParaRPr sz="3000" dirty="0">
              <a:solidFill>
                <a:schemeClr val="lt1"/>
              </a:solidFill>
              <a:latin typeface="Baloo 2 ExtraBold"/>
              <a:ea typeface="Baloo 2 ExtraBold"/>
              <a:cs typeface="Baloo 2 ExtraBold"/>
              <a:sym typeface="Baloo 2 ExtraBold"/>
            </a:endParaRPr>
          </a:p>
        </p:txBody>
      </p:sp>
      <p:sp>
        <p:nvSpPr>
          <p:cNvPr id="1262" name="Google Shape;1262;p42">
            <a:extLst>
              <a:ext uri="{FF2B5EF4-FFF2-40B4-BE49-F238E27FC236}">
                <a16:creationId xmlns:a16="http://schemas.microsoft.com/office/drawing/2014/main" id="{8FCDB409-060C-0178-217A-A40F771CFFAA}"/>
              </a:ext>
            </a:extLst>
          </p:cNvPr>
          <p:cNvSpPr txBox="1">
            <a:spLocks noGrp="1"/>
          </p:cNvSpPr>
          <p:nvPr>
            <p:ph type="title" idx="4294967295"/>
          </p:nvPr>
        </p:nvSpPr>
        <p:spPr>
          <a:xfrm>
            <a:off x="1142002" y="2286110"/>
            <a:ext cx="7428943" cy="622800"/>
          </a:xfrm>
          <a:prstGeom prst="rect">
            <a:avLst/>
          </a:prstGeom>
        </p:spPr>
        <p:txBody>
          <a:bodyPr spcFirstLastPara="1" wrap="square" lIns="91425" tIns="91425" rIns="91425" bIns="91425" anchor="t" anchorCtr="0">
            <a:noAutofit/>
          </a:bodyPr>
          <a:lstStyle/>
          <a:p>
            <a:r>
              <a:rPr lang="en-US" sz="1400" b="1" dirty="0"/>
              <a:t>Machine learning models like Random Forest and </a:t>
            </a:r>
            <a:r>
              <a:rPr lang="en-US" sz="1400" b="1" dirty="0" err="1"/>
              <a:t>XGBoost</a:t>
            </a:r>
            <a:r>
              <a:rPr lang="en-US" sz="1400" b="1" dirty="0"/>
              <a:t> are useful for interpreting sentiment effects</a:t>
            </a:r>
            <a:r>
              <a:rPr lang="en-US" sz="1400" dirty="0"/>
              <a:t>, offering robustness and feature importance analysis (</a:t>
            </a:r>
            <a:r>
              <a:rPr lang="en-US" sz="1400" dirty="0" err="1"/>
              <a:t>Breiman</a:t>
            </a:r>
            <a:r>
              <a:rPr lang="en-US" sz="1400" dirty="0"/>
              <a:t>, 2001; Chen &amp; </a:t>
            </a:r>
            <a:r>
              <a:rPr lang="en-US" sz="1400" dirty="0" err="1"/>
              <a:t>Guestrin</a:t>
            </a:r>
            <a:r>
              <a:rPr lang="en-US" sz="1400" dirty="0"/>
              <a:t>, 2016).</a:t>
            </a:r>
            <a:endParaRPr lang="en-MY" sz="1400" dirty="0"/>
          </a:p>
        </p:txBody>
      </p:sp>
      <p:sp>
        <p:nvSpPr>
          <p:cNvPr id="1263" name="Google Shape;1263;p42">
            <a:extLst>
              <a:ext uri="{FF2B5EF4-FFF2-40B4-BE49-F238E27FC236}">
                <a16:creationId xmlns:a16="http://schemas.microsoft.com/office/drawing/2014/main" id="{E61A6D29-30DC-872E-14F7-389AFD812827}"/>
              </a:ext>
            </a:extLst>
          </p:cNvPr>
          <p:cNvSpPr/>
          <p:nvPr/>
        </p:nvSpPr>
        <p:spPr>
          <a:xfrm>
            <a:off x="743003" y="2420585"/>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dirty="0">
                <a:solidFill>
                  <a:schemeClr val="lt1"/>
                </a:solidFill>
                <a:latin typeface="Baloo 2 ExtraBold"/>
                <a:ea typeface="Baloo 2 ExtraBold"/>
                <a:cs typeface="Baloo 2 ExtraBold"/>
                <a:sym typeface="Baloo 2 ExtraBold"/>
              </a:rPr>
              <a:t>5</a:t>
            </a:r>
            <a:endParaRPr sz="3000" dirty="0">
              <a:solidFill>
                <a:schemeClr val="lt1"/>
              </a:solidFill>
              <a:latin typeface="Baloo 2 ExtraBold"/>
              <a:ea typeface="Baloo 2 ExtraBold"/>
              <a:cs typeface="Baloo 2 ExtraBold"/>
              <a:sym typeface="Baloo 2 ExtraBold"/>
            </a:endParaRPr>
          </a:p>
        </p:txBody>
      </p:sp>
      <p:sp>
        <p:nvSpPr>
          <p:cNvPr id="1264" name="Google Shape;1264;p42">
            <a:extLst>
              <a:ext uri="{FF2B5EF4-FFF2-40B4-BE49-F238E27FC236}">
                <a16:creationId xmlns:a16="http://schemas.microsoft.com/office/drawing/2014/main" id="{45FA96EB-4F3D-88C5-6216-B8E2A12E0FB9}"/>
              </a:ext>
            </a:extLst>
          </p:cNvPr>
          <p:cNvSpPr txBox="1">
            <a:spLocks noGrp="1"/>
          </p:cNvSpPr>
          <p:nvPr>
            <p:ph type="title" idx="4294967295"/>
          </p:nvPr>
        </p:nvSpPr>
        <p:spPr>
          <a:xfrm>
            <a:off x="1142002" y="3140060"/>
            <a:ext cx="7428943" cy="622800"/>
          </a:xfrm>
          <a:prstGeom prst="rect">
            <a:avLst/>
          </a:prstGeom>
        </p:spPr>
        <p:txBody>
          <a:bodyPr spcFirstLastPara="1" wrap="square" lIns="91425" tIns="91425" rIns="91425" bIns="91425" anchor="b" anchorCtr="0">
            <a:noAutofit/>
          </a:bodyPr>
          <a:lstStyle/>
          <a:p>
            <a:pPr lvl="0">
              <a:lnSpc>
                <a:spcPct val="115000"/>
              </a:lnSpc>
            </a:pPr>
            <a:r>
              <a:rPr lang="en-US" sz="1400" b="1" dirty="0"/>
              <a:t>LSTM models are better at capturing temporal trends</a:t>
            </a:r>
            <a:r>
              <a:rPr lang="en-US" sz="1400" dirty="0"/>
              <a:t>, learning patterns in gold price movements from sequential sentiment and price data (Fischer &amp; Krauss, 2018).</a:t>
            </a:r>
            <a:endParaRPr sz="1400" dirty="0"/>
          </a:p>
        </p:txBody>
      </p:sp>
      <p:sp>
        <p:nvSpPr>
          <p:cNvPr id="1265" name="Google Shape;1265;p42">
            <a:extLst>
              <a:ext uri="{FF2B5EF4-FFF2-40B4-BE49-F238E27FC236}">
                <a16:creationId xmlns:a16="http://schemas.microsoft.com/office/drawing/2014/main" id="{7008681C-15CE-3A54-92FA-F46056A50D97}"/>
              </a:ext>
            </a:extLst>
          </p:cNvPr>
          <p:cNvSpPr/>
          <p:nvPr/>
        </p:nvSpPr>
        <p:spPr>
          <a:xfrm>
            <a:off x="743003" y="3274535"/>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dirty="0">
                <a:solidFill>
                  <a:schemeClr val="lt1"/>
                </a:solidFill>
                <a:latin typeface="Baloo 2 ExtraBold"/>
                <a:ea typeface="Baloo 2 ExtraBold"/>
                <a:cs typeface="Baloo 2 ExtraBold"/>
                <a:sym typeface="Baloo 2 ExtraBold"/>
              </a:rPr>
              <a:t>6</a:t>
            </a:r>
            <a:endParaRPr sz="3000" dirty="0">
              <a:solidFill>
                <a:schemeClr val="lt1"/>
              </a:solidFill>
              <a:latin typeface="Baloo 2 ExtraBold"/>
              <a:ea typeface="Baloo 2 ExtraBold"/>
              <a:cs typeface="Baloo 2 ExtraBold"/>
              <a:sym typeface="Baloo 2 ExtraBold"/>
            </a:endParaRPr>
          </a:p>
        </p:txBody>
      </p:sp>
    </p:spTree>
    <p:extLst>
      <p:ext uri="{BB962C8B-B14F-4D97-AF65-F5344CB8AC3E}">
        <p14:creationId xmlns:p14="http://schemas.microsoft.com/office/powerpoint/2010/main" val="389120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35"/>
          <p:cNvSpPr txBox="1">
            <a:spLocks noGrp="1"/>
          </p:cNvSpPr>
          <p:nvPr>
            <p:ph type="title"/>
          </p:nvPr>
        </p:nvSpPr>
        <p:spPr>
          <a:xfrm>
            <a:off x="713225" y="1655325"/>
            <a:ext cx="4919700" cy="192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Methodology</a:t>
            </a:r>
            <a:endParaRPr dirty="0"/>
          </a:p>
        </p:txBody>
      </p:sp>
      <p:grpSp>
        <p:nvGrpSpPr>
          <p:cNvPr id="920" name="Google Shape;920;p35"/>
          <p:cNvGrpSpPr/>
          <p:nvPr/>
        </p:nvGrpSpPr>
        <p:grpSpPr>
          <a:xfrm>
            <a:off x="4817053" y="290718"/>
            <a:ext cx="3897567" cy="4009205"/>
            <a:chOff x="4817053" y="290718"/>
            <a:chExt cx="3897567" cy="4009205"/>
          </a:xfrm>
        </p:grpSpPr>
        <p:sp>
          <p:nvSpPr>
            <p:cNvPr id="921" name="Google Shape;921;p35"/>
            <p:cNvSpPr/>
            <p:nvPr/>
          </p:nvSpPr>
          <p:spPr>
            <a:xfrm>
              <a:off x="4817053" y="116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2" name="Google Shape;922;p35"/>
            <p:cNvGrpSpPr/>
            <p:nvPr/>
          </p:nvGrpSpPr>
          <p:grpSpPr>
            <a:xfrm>
              <a:off x="5332847" y="967113"/>
              <a:ext cx="2659418" cy="1718626"/>
              <a:chOff x="4838012" y="1361547"/>
              <a:chExt cx="951900" cy="615157"/>
            </a:xfrm>
          </p:grpSpPr>
          <p:sp>
            <p:nvSpPr>
              <p:cNvPr id="923" name="Google Shape;923;p35"/>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5"/>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35"/>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5"/>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5"/>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5"/>
              <p:cNvSpPr/>
              <p:nvPr/>
            </p:nvSpPr>
            <p:spPr>
              <a:xfrm>
                <a:off x="4902109" y="1478261"/>
                <a:ext cx="348300" cy="348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5"/>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5"/>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5"/>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5"/>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5"/>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5"/>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5"/>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5"/>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5"/>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35"/>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35"/>
              <p:cNvSpPr/>
              <p:nvPr/>
            </p:nvSpPr>
            <p:spPr>
              <a:xfrm>
                <a:off x="5175718" y="1867628"/>
                <a:ext cx="576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5"/>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5"/>
              <p:cNvSpPr/>
              <p:nvPr/>
            </p:nvSpPr>
            <p:spPr>
              <a:xfrm>
                <a:off x="5461764" y="1867628"/>
                <a:ext cx="564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2" name="Google Shape;942;p35"/>
            <p:cNvGrpSpPr/>
            <p:nvPr/>
          </p:nvGrpSpPr>
          <p:grpSpPr>
            <a:xfrm flipH="1">
              <a:off x="7510651" y="1762507"/>
              <a:ext cx="1203970" cy="2537416"/>
              <a:chOff x="3168951" y="1861557"/>
              <a:chExt cx="1203970" cy="2537416"/>
            </a:xfrm>
          </p:grpSpPr>
          <p:grpSp>
            <p:nvGrpSpPr>
              <p:cNvPr id="943" name="Google Shape;943;p35"/>
              <p:cNvGrpSpPr/>
              <p:nvPr/>
            </p:nvGrpSpPr>
            <p:grpSpPr>
              <a:xfrm>
                <a:off x="3168951" y="1861557"/>
                <a:ext cx="1203970" cy="2537416"/>
                <a:chOff x="3196688" y="1859757"/>
                <a:chExt cx="1203970" cy="2537416"/>
              </a:xfrm>
            </p:grpSpPr>
            <p:sp>
              <p:nvSpPr>
                <p:cNvPr id="944" name="Google Shape;944;p35"/>
                <p:cNvSpPr/>
                <p:nvPr/>
              </p:nvSpPr>
              <p:spPr>
                <a:xfrm>
                  <a:off x="4019743" y="2373432"/>
                  <a:ext cx="380915" cy="348197"/>
                </a:xfrm>
                <a:custGeom>
                  <a:avLst/>
                  <a:gdLst/>
                  <a:ahLst/>
                  <a:cxnLst/>
                  <a:rect l="l" t="t" r="r" b="b"/>
                  <a:pathLst>
                    <a:path w="380915" h="348197" extrusionOk="0">
                      <a:moveTo>
                        <a:pt x="71723" y="348198"/>
                      </a:moveTo>
                      <a:cubicBezTo>
                        <a:pt x="124492" y="302383"/>
                        <a:pt x="235267" y="221515"/>
                        <a:pt x="235267" y="221515"/>
                      </a:cubicBezTo>
                      <a:cubicBezTo>
                        <a:pt x="235267" y="221515"/>
                        <a:pt x="385477" y="81307"/>
                        <a:pt x="380809" y="71687"/>
                      </a:cubicBezTo>
                      <a:cubicBezTo>
                        <a:pt x="376142" y="62067"/>
                        <a:pt x="318135" y="96452"/>
                        <a:pt x="318135" y="96452"/>
                      </a:cubicBezTo>
                      <a:cubicBezTo>
                        <a:pt x="321755" y="86451"/>
                        <a:pt x="373475" y="45779"/>
                        <a:pt x="370427" y="39969"/>
                      </a:cubicBezTo>
                      <a:cubicBezTo>
                        <a:pt x="367379" y="34254"/>
                        <a:pt x="301276" y="82545"/>
                        <a:pt x="297656" y="79974"/>
                      </a:cubicBezTo>
                      <a:cubicBezTo>
                        <a:pt x="294132" y="77402"/>
                        <a:pt x="363188" y="27586"/>
                        <a:pt x="357759" y="20157"/>
                      </a:cubicBezTo>
                      <a:cubicBezTo>
                        <a:pt x="352330" y="12727"/>
                        <a:pt x="283369" y="62543"/>
                        <a:pt x="278987" y="61114"/>
                      </a:cubicBezTo>
                      <a:cubicBezTo>
                        <a:pt x="274606" y="59781"/>
                        <a:pt x="342995" y="5869"/>
                        <a:pt x="332708" y="250"/>
                      </a:cubicBezTo>
                      <a:cubicBezTo>
                        <a:pt x="322421" y="-5370"/>
                        <a:pt x="229838" y="85784"/>
                        <a:pt x="220408" y="85213"/>
                      </a:cubicBezTo>
                      <a:cubicBezTo>
                        <a:pt x="210979" y="84641"/>
                        <a:pt x="237172" y="34540"/>
                        <a:pt x="232886" y="14347"/>
                      </a:cubicBezTo>
                      <a:cubicBezTo>
                        <a:pt x="228600" y="-5846"/>
                        <a:pt x="168783" y="107120"/>
                        <a:pt x="168783" y="107120"/>
                      </a:cubicBezTo>
                      <a:cubicBezTo>
                        <a:pt x="151638" y="126456"/>
                        <a:pt x="0" y="234184"/>
                        <a:pt x="0" y="234184"/>
                      </a:cubicBezTo>
                      <a:lnTo>
                        <a:pt x="71723" y="348198"/>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5"/>
                <p:cNvSpPr/>
                <p:nvPr/>
              </p:nvSpPr>
              <p:spPr>
                <a:xfrm>
                  <a:off x="4229198" y="2451120"/>
                  <a:ext cx="20478" cy="55911"/>
                </a:xfrm>
                <a:custGeom>
                  <a:avLst/>
                  <a:gdLst/>
                  <a:ahLst/>
                  <a:cxnLst/>
                  <a:rect l="l" t="t" r="r" b="b"/>
                  <a:pathLst>
                    <a:path w="20478" h="55911" extrusionOk="0">
                      <a:moveTo>
                        <a:pt x="20479" y="2572"/>
                      </a:moveTo>
                      <a:lnTo>
                        <a:pt x="0" y="55912"/>
                      </a:lnTo>
                      <a:cubicBezTo>
                        <a:pt x="0" y="55912"/>
                        <a:pt x="5905" y="3620"/>
                        <a:pt x="2191" y="0"/>
                      </a:cubicBezTo>
                      <a:lnTo>
                        <a:pt x="20479" y="2572"/>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35"/>
                <p:cNvSpPr/>
                <p:nvPr/>
              </p:nvSpPr>
              <p:spPr>
                <a:xfrm>
                  <a:off x="3602037" y="2283261"/>
                  <a:ext cx="655354" cy="571433"/>
                </a:xfrm>
                <a:custGeom>
                  <a:avLst/>
                  <a:gdLst/>
                  <a:ahLst/>
                  <a:cxnLst/>
                  <a:rect l="l" t="t" r="r" b="b"/>
                  <a:pathLst>
                    <a:path w="655354" h="571433" extrusionOk="0">
                      <a:moveTo>
                        <a:pt x="383321" y="277492"/>
                      </a:moveTo>
                      <a:cubicBezTo>
                        <a:pt x="383321" y="277492"/>
                        <a:pt x="142434" y="-113414"/>
                        <a:pt x="10417" y="32700"/>
                      </a:cubicBezTo>
                      <a:cubicBezTo>
                        <a:pt x="-63402" y="114329"/>
                        <a:pt x="276927" y="536763"/>
                        <a:pt x="345412" y="571434"/>
                      </a:cubicBezTo>
                      <a:lnTo>
                        <a:pt x="655355" y="349501"/>
                      </a:lnTo>
                      <a:lnTo>
                        <a:pt x="558390" y="183576"/>
                      </a:lnTo>
                      <a:lnTo>
                        <a:pt x="383321" y="2774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35"/>
                <p:cNvSpPr/>
                <p:nvPr/>
              </p:nvSpPr>
              <p:spPr>
                <a:xfrm>
                  <a:off x="3602034" y="2289855"/>
                  <a:ext cx="581157" cy="564744"/>
                </a:xfrm>
                <a:custGeom>
                  <a:avLst/>
                  <a:gdLst/>
                  <a:ahLst/>
                  <a:cxnLst/>
                  <a:rect l="l" t="t" r="r" b="b"/>
                  <a:pathLst>
                    <a:path w="581157" h="564744" extrusionOk="0">
                      <a:moveTo>
                        <a:pt x="10420" y="26105"/>
                      </a:moveTo>
                      <a:cubicBezTo>
                        <a:pt x="46710" y="-14090"/>
                        <a:pt x="88620" y="-1231"/>
                        <a:pt x="134149" y="20486"/>
                      </a:cubicBezTo>
                      <a:cubicBezTo>
                        <a:pt x="173773" y="70111"/>
                        <a:pt x="219779" y="104115"/>
                        <a:pt x="256164" y="156503"/>
                      </a:cubicBezTo>
                      <a:cubicBezTo>
                        <a:pt x="294169" y="211271"/>
                        <a:pt x="328555" y="268421"/>
                        <a:pt x="365321" y="323952"/>
                      </a:cubicBezTo>
                      <a:cubicBezTo>
                        <a:pt x="374751" y="338144"/>
                        <a:pt x="384562" y="351956"/>
                        <a:pt x="394753" y="365576"/>
                      </a:cubicBezTo>
                      <a:cubicBezTo>
                        <a:pt x="401897" y="375006"/>
                        <a:pt x="407136" y="385674"/>
                        <a:pt x="418852" y="390151"/>
                      </a:cubicBezTo>
                      <a:cubicBezTo>
                        <a:pt x="438187" y="397485"/>
                        <a:pt x="448188" y="388913"/>
                        <a:pt x="465334" y="380245"/>
                      </a:cubicBezTo>
                      <a:cubicBezTo>
                        <a:pt x="488098" y="368815"/>
                        <a:pt x="521341" y="352718"/>
                        <a:pt x="542581" y="338811"/>
                      </a:cubicBezTo>
                      <a:cubicBezTo>
                        <a:pt x="556774" y="329477"/>
                        <a:pt x="562012" y="322714"/>
                        <a:pt x="562012" y="322714"/>
                      </a:cubicBezTo>
                      <a:cubicBezTo>
                        <a:pt x="562012" y="322714"/>
                        <a:pt x="575633" y="348050"/>
                        <a:pt x="581158" y="360147"/>
                      </a:cubicBezTo>
                      <a:lnTo>
                        <a:pt x="345509" y="564744"/>
                      </a:lnTo>
                      <a:cubicBezTo>
                        <a:pt x="276834" y="530073"/>
                        <a:pt x="-63399" y="107735"/>
                        <a:pt x="10420" y="261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35"/>
                <p:cNvSpPr/>
                <p:nvPr/>
              </p:nvSpPr>
              <p:spPr>
                <a:xfrm>
                  <a:off x="3677224" y="4259632"/>
                  <a:ext cx="126301" cy="110108"/>
                </a:xfrm>
                <a:custGeom>
                  <a:avLst/>
                  <a:gdLst/>
                  <a:ahLst/>
                  <a:cxnLst/>
                  <a:rect l="l" t="t" r="r" b="b"/>
                  <a:pathLst>
                    <a:path w="126301" h="110108" extrusionOk="0">
                      <a:moveTo>
                        <a:pt x="114300" y="31813"/>
                      </a:moveTo>
                      <a:lnTo>
                        <a:pt x="98203" y="0"/>
                      </a:lnTo>
                      <a:lnTo>
                        <a:pt x="2191" y="3429"/>
                      </a:lnTo>
                      <a:lnTo>
                        <a:pt x="0" y="31813"/>
                      </a:lnTo>
                      <a:lnTo>
                        <a:pt x="45149" y="110109"/>
                      </a:lnTo>
                      <a:lnTo>
                        <a:pt x="126301" y="47435"/>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35"/>
                <p:cNvSpPr/>
                <p:nvPr/>
              </p:nvSpPr>
              <p:spPr>
                <a:xfrm>
                  <a:off x="3662175" y="4290397"/>
                  <a:ext cx="291750" cy="106776"/>
                </a:xfrm>
                <a:custGeom>
                  <a:avLst/>
                  <a:gdLst/>
                  <a:ahLst/>
                  <a:cxnLst/>
                  <a:rect l="l" t="t" r="r" b="b"/>
                  <a:pathLst>
                    <a:path w="291750"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750" y="106776"/>
                      </a:lnTo>
                      <a:cubicBezTo>
                        <a:pt x="289084" y="106776"/>
                        <a:pt x="291751" y="103252"/>
                        <a:pt x="291751" y="98966"/>
                      </a:cubicBezTo>
                      <a:lnTo>
                        <a:pt x="291751" y="77249"/>
                      </a:lnTo>
                      <a:cubicBezTo>
                        <a:pt x="291751" y="73915"/>
                        <a:pt x="290131" y="70867"/>
                        <a:pt x="287655"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35"/>
                <p:cNvSpPr/>
                <p:nvPr/>
              </p:nvSpPr>
              <p:spPr>
                <a:xfrm rot="-1801764">
                  <a:off x="3763940" y="4307141"/>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35"/>
                <p:cNvSpPr/>
                <p:nvPr/>
              </p:nvSpPr>
              <p:spPr>
                <a:xfrm rot="-1801764">
                  <a:off x="3784050" y="4317400"/>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35"/>
                <p:cNvSpPr/>
                <p:nvPr/>
              </p:nvSpPr>
              <p:spPr>
                <a:xfrm>
                  <a:off x="3211833" y="4246392"/>
                  <a:ext cx="126301" cy="123348"/>
                </a:xfrm>
                <a:custGeom>
                  <a:avLst/>
                  <a:gdLst/>
                  <a:ahLst/>
                  <a:cxnLst/>
                  <a:rect l="l" t="t" r="r" b="b"/>
                  <a:pathLst>
                    <a:path w="126301" h="123348" extrusionOk="0">
                      <a:moveTo>
                        <a:pt x="114205" y="45053"/>
                      </a:moveTo>
                      <a:lnTo>
                        <a:pt x="98108" y="13240"/>
                      </a:lnTo>
                      <a:lnTo>
                        <a:pt x="10001" y="0"/>
                      </a:lnTo>
                      <a:lnTo>
                        <a:pt x="0" y="45053"/>
                      </a:lnTo>
                      <a:lnTo>
                        <a:pt x="45053" y="123349"/>
                      </a:lnTo>
                      <a:lnTo>
                        <a:pt x="126301" y="60674"/>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35"/>
                <p:cNvSpPr/>
                <p:nvPr/>
              </p:nvSpPr>
              <p:spPr>
                <a:xfrm>
                  <a:off x="3196688" y="4290397"/>
                  <a:ext cx="291655" cy="106776"/>
                </a:xfrm>
                <a:custGeom>
                  <a:avLst/>
                  <a:gdLst/>
                  <a:ahLst/>
                  <a:cxnLst/>
                  <a:rect l="l" t="t" r="r" b="b"/>
                  <a:pathLst>
                    <a:path w="291655"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655" y="106776"/>
                      </a:lnTo>
                      <a:cubicBezTo>
                        <a:pt x="288988" y="106776"/>
                        <a:pt x="291655" y="103252"/>
                        <a:pt x="291655" y="98966"/>
                      </a:cubicBezTo>
                      <a:lnTo>
                        <a:pt x="291655" y="77249"/>
                      </a:lnTo>
                      <a:cubicBezTo>
                        <a:pt x="291655" y="73915"/>
                        <a:pt x="290036" y="70867"/>
                        <a:pt x="287560"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35"/>
                <p:cNvSpPr/>
                <p:nvPr/>
              </p:nvSpPr>
              <p:spPr>
                <a:xfrm rot="-1801764">
                  <a:off x="3304896" y="430916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35"/>
                <p:cNvSpPr/>
                <p:nvPr/>
              </p:nvSpPr>
              <p:spPr>
                <a:xfrm rot="-1801764">
                  <a:off x="3325007" y="431941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35"/>
                <p:cNvSpPr/>
                <p:nvPr/>
              </p:nvSpPr>
              <p:spPr>
                <a:xfrm>
                  <a:off x="3384902" y="3040527"/>
                  <a:ext cx="429336" cy="1226343"/>
                </a:xfrm>
                <a:custGeom>
                  <a:avLst/>
                  <a:gdLst/>
                  <a:ahLst/>
                  <a:cxnLst/>
                  <a:rect l="l" t="t" r="r" b="b"/>
                  <a:pathLst>
                    <a:path w="429336" h="1226343" extrusionOk="0">
                      <a:moveTo>
                        <a:pt x="388811" y="0"/>
                      </a:moveTo>
                      <a:cubicBezTo>
                        <a:pt x="388811" y="0"/>
                        <a:pt x="425577" y="439483"/>
                        <a:pt x="429006" y="560927"/>
                      </a:cubicBezTo>
                      <a:cubicBezTo>
                        <a:pt x="432435" y="682371"/>
                        <a:pt x="408051" y="1223677"/>
                        <a:pt x="408051" y="1223677"/>
                      </a:cubicBezTo>
                      <a:lnTo>
                        <a:pt x="255175" y="1226344"/>
                      </a:lnTo>
                      <a:cubicBezTo>
                        <a:pt x="255175" y="1226344"/>
                        <a:pt x="148400" y="318230"/>
                        <a:pt x="0" y="25337"/>
                      </a:cubicBezTo>
                      <a:lnTo>
                        <a:pt x="38881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35"/>
                <p:cNvSpPr/>
                <p:nvPr/>
              </p:nvSpPr>
              <p:spPr>
                <a:xfrm>
                  <a:off x="3586355" y="3063292"/>
                  <a:ext cx="124015" cy="1199768"/>
                </a:xfrm>
                <a:custGeom>
                  <a:avLst/>
                  <a:gdLst/>
                  <a:ahLst/>
                  <a:cxnLst/>
                  <a:rect l="l" t="t" r="r" b="b"/>
                  <a:pathLst>
                    <a:path w="124015" h="1199768" extrusionOk="0">
                      <a:moveTo>
                        <a:pt x="119920" y="1199769"/>
                      </a:moveTo>
                      <a:cubicBezTo>
                        <a:pt x="119729" y="1194435"/>
                        <a:pt x="104489" y="663130"/>
                        <a:pt x="104489" y="586073"/>
                      </a:cubicBezTo>
                      <a:cubicBezTo>
                        <a:pt x="104489" y="509206"/>
                        <a:pt x="1048" y="5905"/>
                        <a:pt x="0" y="857"/>
                      </a:cubicBezTo>
                      <a:lnTo>
                        <a:pt x="4001" y="0"/>
                      </a:lnTo>
                      <a:cubicBezTo>
                        <a:pt x="5048" y="5048"/>
                        <a:pt x="108585" y="508826"/>
                        <a:pt x="108585" y="586073"/>
                      </a:cubicBezTo>
                      <a:cubicBezTo>
                        <a:pt x="108585" y="663130"/>
                        <a:pt x="123825" y="1194340"/>
                        <a:pt x="124016" y="1199674"/>
                      </a:cubicBezTo>
                      <a:lnTo>
                        <a:pt x="119920" y="1199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35"/>
                <p:cNvSpPr/>
                <p:nvPr/>
              </p:nvSpPr>
              <p:spPr>
                <a:xfrm>
                  <a:off x="3632361" y="4205721"/>
                  <a:ext cx="161925" cy="4095"/>
                </a:xfrm>
                <a:custGeom>
                  <a:avLst/>
                  <a:gdLst/>
                  <a:ahLst/>
                  <a:cxnLst/>
                  <a:rect l="l" t="t" r="r" b="b"/>
                  <a:pathLst>
                    <a:path w="161925" h="4095" extrusionOk="0">
                      <a:moveTo>
                        <a:pt x="0" y="0"/>
                      </a:moveTo>
                      <a:lnTo>
                        <a:pt x="161925" y="0"/>
                      </a:lnTo>
                      <a:lnTo>
                        <a:pt x="161925"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35"/>
                <p:cNvSpPr/>
                <p:nvPr/>
              </p:nvSpPr>
              <p:spPr>
                <a:xfrm>
                  <a:off x="3207261" y="3040527"/>
                  <a:ext cx="566737" cy="1236059"/>
                </a:xfrm>
                <a:custGeom>
                  <a:avLst/>
                  <a:gdLst/>
                  <a:ahLst/>
                  <a:cxnLst/>
                  <a:rect l="l" t="t" r="r" b="b"/>
                  <a:pathLst>
                    <a:path w="566737" h="1236059" extrusionOk="0">
                      <a:moveTo>
                        <a:pt x="566738" y="0"/>
                      </a:moveTo>
                      <a:cubicBezTo>
                        <a:pt x="566738" y="0"/>
                        <a:pt x="481775" y="366331"/>
                        <a:pt x="395478" y="625507"/>
                      </a:cubicBezTo>
                      <a:cubicBezTo>
                        <a:pt x="325755" y="834962"/>
                        <a:pt x="171355" y="1236059"/>
                        <a:pt x="171355" y="1236059"/>
                      </a:cubicBezTo>
                      <a:lnTo>
                        <a:pt x="0" y="1231773"/>
                      </a:lnTo>
                      <a:lnTo>
                        <a:pt x="148876" y="631698"/>
                      </a:lnTo>
                      <a:cubicBezTo>
                        <a:pt x="156781" y="600456"/>
                        <a:pt x="161830" y="568452"/>
                        <a:pt x="163830" y="536257"/>
                      </a:cubicBezTo>
                      <a:cubicBezTo>
                        <a:pt x="171450" y="414528"/>
                        <a:pt x="146494" y="168592"/>
                        <a:pt x="136017" y="11049"/>
                      </a:cubicBezTo>
                      <a:lnTo>
                        <a:pt x="566738"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0" name="Google Shape;960;p35"/>
                <p:cNvGrpSpPr/>
                <p:nvPr/>
              </p:nvGrpSpPr>
              <p:grpSpPr>
                <a:xfrm>
                  <a:off x="3224406" y="3042051"/>
                  <a:ext cx="397573" cy="1229773"/>
                  <a:chOff x="6448806" y="4285201"/>
                  <a:chExt cx="397573" cy="1229773"/>
                </a:xfrm>
              </p:grpSpPr>
              <p:sp>
                <p:nvSpPr>
                  <p:cNvPr id="961" name="Google Shape;961;p35"/>
                  <p:cNvSpPr/>
                  <p:nvPr/>
                </p:nvSpPr>
                <p:spPr>
                  <a:xfrm>
                    <a:off x="6490811" y="4290250"/>
                    <a:ext cx="231076" cy="1224724"/>
                  </a:xfrm>
                  <a:custGeom>
                    <a:avLst/>
                    <a:gdLst/>
                    <a:ahLst/>
                    <a:cxnLst/>
                    <a:rect l="l" t="t" r="r" b="b"/>
                    <a:pathLst>
                      <a:path w="231076" h="1224724" extrusionOk="0">
                        <a:moveTo>
                          <a:pt x="3905" y="1224724"/>
                        </a:moveTo>
                        <a:lnTo>
                          <a:pt x="0" y="1223581"/>
                        </a:lnTo>
                        <a:cubicBezTo>
                          <a:pt x="1715" y="1217581"/>
                          <a:pt x="176403" y="621221"/>
                          <a:pt x="212122" y="548068"/>
                        </a:cubicBezTo>
                        <a:cubicBezTo>
                          <a:pt x="247555" y="475583"/>
                          <a:pt x="208312" y="5143"/>
                          <a:pt x="207836" y="381"/>
                        </a:cubicBezTo>
                        <a:lnTo>
                          <a:pt x="211836" y="0"/>
                        </a:lnTo>
                        <a:cubicBezTo>
                          <a:pt x="213455" y="19431"/>
                          <a:pt x="251650" y="476250"/>
                          <a:pt x="215741" y="549783"/>
                        </a:cubicBezTo>
                        <a:cubicBezTo>
                          <a:pt x="180213" y="622744"/>
                          <a:pt x="5715" y="1218724"/>
                          <a:pt x="3905" y="12247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35"/>
                  <p:cNvSpPr/>
                  <p:nvPr/>
                </p:nvSpPr>
                <p:spPr>
                  <a:xfrm>
                    <a:off x="6448806" y="5459158"/>
                    <a:ext cx="171926" cy="4095"/>
                  </a:xfrm>
                  <a:custGeom>
                    <a:avLst/>
                    <a:gdLst/>
                    <a:ahLst/>
                    <a:cxnLst/>
                    <a:rect l="l" t="t" r="r" b="b"/>
                    <a:pathLst>
                      <a:path w="171926" h="4095" extrusionOk="0">
                        <a:moveTo>
                          <a:pt x="0" y="0"/>
                        </a:moveTo>
                        <a:lnTo>
                          <a:pt x="171926" y="0"/>
                        </a:lnTo>
                        <a:lnTo>
                          <a:pt x="171926"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35"/>
                  <p:cNvSpPr/>
                  <p:nvPr/>
                </p:nvSpPr>
                <p:spPr>
                  <a:xfrm>
                    <a:off x="6715125" y="4285201"/>
                    <a:ext cx="131254" cy="170306"/>
                  </a:xfrm>
                  <a:custGeom>
                    <a:avLst/>
                    <a:gdLst/>
                    <a:ahLst/>
                    <a:cxnLst/>
                    <a:rect l="l" t="t" r="r" b="b"/>
                    <a:pathLst>
                      <a:path w="131254" h="170306" extrusionOk="0">
                        <a:moveTo>
                          <a:pt x="3238" y="170307"/>
                        </a:moveTo>
                        <a:lnTo>
                          <a:pt x="0" y="167830"/>
                        </a:lnTo>
                        <a:lnTo>
                          <a:pt x="128016" y="0"/>
                        </a:lnTo>
                        <a:lnTo>
                          <a:pt x="131254" y="24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4" name="Google Shape;964;p35"/>
                <p:cNvSpPr/>
                <p:nvPr/>
              </p:nvSpPr>
              <p:spPr>
                <a:xfrm>
                  <a:off x="3256436" y="2224425"/>
                  <a:ext cx="581474" cy="888396"/>
                </a:xfrm>
                <a:custGeom>
                  <a:avLst/>
                  <a:gdLst/>
                  <a:ahLst/>
                  <a:cxnLst/>
                  <a:rect l="l" t="t" r="r" b="b"/>
                  <a:pathLst>
                    <a:path w="581474" h="888396" extrusionOk="0">
                      <a:moveTo>
                        <a:pt x="259" y="237649"/>
                      </a:moveTo>
                      <a:cubicBezTo>
                        <a:pt x="4355" y="134207"/>
                        <a:pt x="169613" y="41053"/>
                        <a:pt x="169613" y="41053"/>
                      </a:cubicBezTo>
                      <a:lnTo>
                        <a:pt x="227811" y="0"/>
                      </a:lnTo>
                      <a:lnTo>
                        <a:pt x="227335" y="3238"/>
                      </a:lnTo>
                      <a:lnTo>
                        <a:pt x="352493" y="82487"/>
                      </a:lnTo>
                      <a:lnTo>
                        <a:pt x="362399" y="61150"/>
                      </a:lnTo>
                      <a:lnTo>
                        <a:pt x="360685" y="43434"/>
                      </a:lnTo>
                      <a:lnTo>
                        <a:pt x="391927" y="54007"/>
                      </a:lnTo>
                      <a:cubicBezTo>
                        <a:pt x="405262" y="55626"/>
                        <a:pt x="466889" y="123349"/>
                        <a:pt x="486986" y="154686"/>
                      </a:cubicBezTo>
                      <a:cubicBezTo>
                        <a:pt x="508703" y="188595"/>
                        <a:pt x="521181" y="227838"/>
                        <a:pt x="523181" y="268319"/>
                      </a:cubicBezTo>
                      <a:lnTo>
                        <a:pt x="581475" y="853345"/>
                      </a:lnTo>
                      <a:lnTo>
                        <a:pt x="104367" y="888397"/>
                      </a:lnTo>
                      <a:cubicBezTo>
                        <a:pt x="104272" y="888397"/>
                        <a:pt x="-6028" y="396907"/>
                        <a:pt x="259" y="237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35"/>
                <p:cNvSpPr/>
                <p:nvPr/>
              </p:nvSpPr>
              <p:spPr>
                <a:xfrm>
                  <a:off x="3316036" y="3028526"/>
                  <a:ext cx="517207" cy="39147"/>
                </a:xfrm>
                <a:custGeom>
                  <a:avLst/>
                  <a:gdLst/>
                  <a:ahLst/>
                  <a:cxnLst/>
                  <a:rect l="l" t="t" r="r" b="b"/>
                  <a:pathLst>
                    <a:path w="517207" h="39147" extrusionOk="0">
                      <a:moveTo>
                        <a:pt x="95" y="39148"/>
                      </a:moveTo>
                      <a:lnTo>
                        <a:pt x="0" y="37433"/>
                      </a:lnTo>
                      <a:lnTo>
                        <a:pt x="517017" y="0"/>
                      </a:lnTo>
                      <a:lnTo>
                        <a:pt x="517207" y="171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35"/>
                <p:cNvSpPr/>
                <p:nvPr/>
              </p:nvSpPr>
              <p:spPr>
                <a:xfrm>
                  <a:off x="3243480" y="2269764"/>
                  <a:ext cx="430791" cy="1036129"/>
                </a:xfrm>
                <a:custGeom>
                  <a:avLst/>
                  <a:gdLst/>
                  <a:ahLst/>
                  <a:cxnLst/>
                  <a:rect l="l" t="t" r="r" b="b"/>
                  <a:pathLst>
                    <a:path w="430791" h="1036129" extrusionOk="0">
                      <a:moveTo>
                        <a:pt x="159996" y="0"/>
                      </a:moveTo>
                      <a:cubicBezTo>
                        <a:pt x="159996" y="0"/>
                        <a:pt x="276201" y="75629"/>
                        <a:pt x="343257" y="305753"/>
                      </a:cubicBezTo>
                      <a:cubicBezTo>
                        <a:pt x="402979" y="510540"/>
                        <a:pt x="430792" y="1003363"/>
                        <a:pt x="430792" y="1003363"/>
                      </a:cubicBezTo>
                      <a:lnTo>
                        <a:pt x="33028" y="1036130"/>
                      </a:lnTo>
                      <a:cubicBezTo>
                        <a:pt x="33028" y="1036130"/>
                        <a:pt x="56554" y="688753"/>
                        <a:pt x="63794" y="639985"/>
                      </a:cubicBezTo>
                      <a:cubicBezTo>
                        <a:pt x="70937" y="591217"/>
                        <a:pt x="-111181" y="115919"/>
                        <a:pt x="109799" y="34766"/>
                      </a:cubicBezTo>
                      <a:lnTo>
                        <a:pt x="159996"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7" name="Google Shape;967;p35"/>
                <p:cNvGrpSpPr/>
                <p:nvPr/>
              </p:nvGrpSpPr>
              <p:grpSpPr>
                <a:xfrm>
                  <a:off x="3613121" y="2256906"/>
                  <a:ext cx="264222" cy="1022984"/>
                  <a:chOff x="6837521" y="3500056"/>
                  <a:chExt cx="264222" cy="1022984"/>
                </a:xfrm>
              </p:grpSpPr>
              <p:sp>
                <p:nvSpPr>
                  <p:cNvPr id="968" name="Google Shape;968;p35"/>
                  <p:cNvSpPr/>
                  <p:nvPr/>
                </p:nvSpPr>
                <p:spPr>
                  <a:xfrm>
                    <a:off x="6856380" y="3519106"/>
                    <a:ext cx="245363" cy="1003934"/>
                  </a:xfrm>
                  <a:custGeom>
                    <a:avLst/>
                    <a:gdLst/>
                    <a:ahLst/>
                    <a:cxnLst/>
                    <a:rect l="l" t="t" r="r" b="b"/>
                    <a:pathLst>
                      <a:path w="245363" h="1003934" extrusionOk="0">
                        <a:moveTo>
                          <a:pt x="13621" y="94393"/>
                        </a:moveTo>
                        <a:lnTo>
                          <a:pt x="14954" y="107442"/>
                        </a:lnTo>
                        <a:lnTo>
                          <a:pt x="82772" y="1003935"/>
                        </a:lnTo>
                        <a:lnTo>
                          <a:pt x="245364" y="982885"/>
                        </a:lnTo>
                        <a:lnTo>
                          <a:pt x="191929" y="580263"/>
                        </a:lnTo>
                        <a:cubicBezTo>
                          <a:pt x="191929" y="580263"/>
                          <a:pt x="169259" y="193262"/>
                          <a:pt x="153543" y="161639"/>
                        </a:cubicBezTo>
                        <a:cubicBezTo>
                          <a:pt x="129159" y="112871"/>
                          <a:pt x="71533" y="10954"/>
                          <a:pt x="0" y="0"/>
                        </a:cubicBezTo>
                        <a:lnTo>
                          <a:pt x="13621" y="943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35"/>
                  <p:cNvSpPr/>
                  <p:nvPr/>
                </p:nvSpPr>
                <p:spPr>
                  <a:xfrm>
                    <a:off x="6878574" y="3529678"/>
                    <a:ext cx="112299" cy="545591"/>
                  </a:xfrm>
                  <a:custGeom>
                    <a:avLst/>
                    <a:gdLst/>
                    <a:ahLst/>
                    <a:cxnLst/>
                    <a:rect l="l" t="t" r="r" b="b"/>
                    <a:pathLst>
                      <a:path w="112299" h="545591" extrusionOk="0">
                        <a:moveTo>
                          <a:pt x="0" y="0"/>
                        </a:moveTo>
                        <a:lnTo>
                          <a:pt x="101727" y="190690"/>
                        </a:lnTo>
                        <a:lnTo>
                          <a:pt x="86582" y="238696"/>
                        </a:lnTo>
                        <a:lnTo>
                          <a:pt x="112300" y="266700"/>
                        </a:lnTo>
                        <a:lnTo>
                          <a:pt x="47911" y="5455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35"/>
                  <p:cNvSpPr/>
                  <p:nvPr/>
                </p:nvSpPr>
                <p:spPr>
                  <a:xfrm>
                    <a:off x="6837521" y="3500056"/>
                    <a:ext cx="123539" cy="548639"/>
                  </a:xfrm>
                  <a:custGeom>
                    <a:avLst/>
                    <a:gdLst/>
                    <a:ahLst/>
                    <a:cxnLst/>
                    <a:rect l="l" t="t" r="r" b="b"/>
                    <a:pathLst>
                      <a:path w="123539" h="548639" extrusionOk="0">
                        <a:moveTo>
                          <a:pt x="92107" y="548640"/>
                        </a:moveTo>
                        <a:lnTo>
                          <a:pt x="123539" y="289750"/>
                        </a:lnTo>
                        <a:lnTo>
                          <a:pt x="76200" y="243935"/>
                        </a:lnTo>
                        <a:lnTo>
                          <a:pt x="116396" y="186500"/>
                        </a:lnTo>
                        <a:lnTo>
                          <a:pt x="44672" y="2305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1" name="Google Shape;971;p35"/>
                <p:cNvSpPr/>
                <p:nvPr/>
              </p:nvSpPr>
              <p:spPr>
                <a:xfrm>
                  <a:off x="3646100" y="2816007"/>
                  <a:ext cx="10526" cy="30321"/>
                </a:xfrm>
                <a:custGeom>
                  <a:avLst/>
                  <a:gdLst/>
                  <a:ahLst/>
                  <a:cxnLst/>
                  <a:rect l="l" t="t" r="r" b="b"/>
                  <a:pathLst>
                    <a:path w="10526" h="30321" extrusionOk="0">
                      <a:moveTo>
                        <a:pt x="10169" y="14494"/>
                      </a:moveTo>
                      <a:cubicBezTo>
                        <a:pt x="11216" y="22876"/>
                        <a:pt x="9883" y="29924"/>
                        <a:pt x="7216" y="30305"/>
                      </a:cubicBezTo>
                      <a:cubicBezTo>
                        <a:pt x="4453" y="30687"/>
                        <a:pt x="1406" y="24210"/>
                        <a:pt x="358" y="15828"/>
                      </a:cubicBezTo>
                      <a:cubicBezTo>
                        <a:pt x="-690" y="7445"/>
                        <a:pt x="644" y="397"/>
                        <a:pt x="3311" y="16"/>
                      </a:cubicBezTo>
                      <a:cubicBezTo>
                        <a:pt x="5978" y="-365"/>
                        <a:pt x="9121" y="6112"/>
                        <a:pt x="10169" y="144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35"/>
                <p:cNvSpPr/>
                <p:nvPr/>
              </p:nvSpPr>
              <p:spPr>
                <a:xfrm>
                  <a:off x="3330704" y="2298053"/>
                  <a:ext cx="305943" cy="497395"/>
                </a:xfrm>
                <a:custGeom>
                  <a:avLst/>
                  <a:gdLst/>
                  <a:ahLst/>
                  <a:cxnLst/>
                  <a:rect l="l" t="t" r="r" b="b"/>
                  <a:pathLst>
                    <a:path w="305943" h="497395" extrusionOk="0">
                      <a:moveTo>
                        <a:pt x="93345" y="0"/>
                      </a:moveTo>
                      <a:lnTo>
                        <a:pt x="0" y="70771"/>
                      </a:lnTo>
                      <a:lnTo>
                        <a:pt x="157353" y="243554"/>
                      </a:lnTo>
                      <a:lnTo>
                        <a:pt x="146780" y="285655"/>
                      </a:lnTo>
                      <a:lnTo>
                        <a:pt x="267271" y="497396"/>
                      </a:lnTo>
                      <a:lnTo>
                        <a:pt x="305943" y="475107"/>
                      </a:lnTo>
                      <a:lnTo>
                        <a:pt x="218218" y="1873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35"/>
                <p:cNvSpPr/>
                <p:nvPr/>
              </p:nvSpPr>
              <p:spPr>
                <a:xfrm>
                  <a:off x="3475715" y="2175730"/>
                  <a:ext cx="25487" cy="38598"/>
                </a:xfrm>
                <a:custGeom>
                  <a:avLst/>
                  <a:gdLst/>
                  <a:ahLst/>
                  <a:cxnLst/>
                  <a:rect l="l" t="t" r="r" b="b"/>
                  <a:pathLst>
                    <a:path w="25487" h="38598" extrusionOk="0">
                      <a:moveTo>
                        <a:pt x="25487" y="22"/>
                      </a:moveTo>
                      <a:cubicBezTo>
                        <a:pt x="25487" y="22"/>
                        <a:pt x="1198" y="-359"/>
                        <a:pt x="55" y="2023"/>
                      </a:cubicBezTo>
                      <a:cubicBezTo>
                        <a:pt x="-1088" y="4404"/>
                        <a:pt x="15867" y="38599"/>
                        <a:pt x="15867" y="38599"/>
                      </a:cubicBezTo>
                      <a:lnTo>
                        <a:pt x="25487" y="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5"/>
                <p:cNvSpPr/>
                <p:nvPr/>
              </p:nvSpPr>
              <p:spPr>
                <a:xfrm>
                  <a:off x="3466918" y="1859757"/>
                  <a:ext cx="260554" cy="276176"/>
                </a:xfrm>
                <a:custGeom>
                  <a:avLst/>
                  <a:gdLst/>
                  <a:ahLst/>
                  <a:cxnLst/>
                  <a:rect l="l" t="t" r="r" b="b"/>
                  <a:pathLst>
                    <a:path w="260554" h="276176" extrusionOk="0">
                      <a:moveTo>
                        <a:pt x="69717" y="275324"/>
                      </a:moveTo>
                      <a:cubicBezTo>
                        <a:pt x="7137" y="291802"/>
                        <a:pt x="-28962" y="64059"/>
                        <a:pt x="29712" y="51200"/>
                      </a:cubicBezTo>
                      <a:cubicBezTo>
                        <a:pt x="29712" y="51200"/>
                        <a:pt x="33331" y="19673"/>
                        <a:pt x="64859" y="11957"/>
                      </a:cubicBezTo>
                      <a:cubicBezTo>
                        <a:pt x="96387" y="4242"/>
                        <a:pt x="110579" y="23864"/>
                        <a:pt x="110579" y="23864"/>
                      </a:cubicBezTo>
                      <a:cubicBezTo>
                        <a:pt x="110579" y="23864"/>
                        <a:pt x="116484" y="9005"/>
                        <a:pt x="125438" y="9576"/>
                      </a:cubicBezTo>
                      <a:cubicBezTo>
                        <a:pt x="134391" y="10148"/>
                        <a:pt x="142107" y="17291"/>
                        <a:pt x="142107" y="17291"/>
                      </a:cubicBezTo>
                      <a:cubicBezTo>
                        <a:pt x="142107" y="17291"/>
                        <a:pt x="161157" y="-1092"/>
                        <a:pt x="183064" y="51"/>
                      </a:cubicBezTo>
                      <a:cubicBezTo>
                        <a:pt x="205067" y="1194"/>
                        <a:pt x="218116" y="13672"/>
                        <a:pt x="220497" y="23197"/>
                      </a:cubicBezTo>
                      <a:cubicBezTo>
                        <a:pt x="220497" y="23197"/>
                        <a:pt x="255549" y="4814"/>
                        <a:pt x="260312" y="46914"/>
                      </a:cubicBezTo>
                      <a:cubicBezTo>
                        <a:pt x="262407" y="65964"/>
                        <a:pt x="250215" y="74822"/>
                        <a:pt x="250215" y="74822"/>
                      </a:cubicBezTo>
                      <a:cubicBezTo>
                        <a:pt x="250215" y="74822"/>
                        <a:pt x="253740" y="109303"/>
                        <a:pt x="235928" y="116351"/>
                      </a:cubicBezTo>
                      <a:cubicBezTo>
                        <a:pt x="235928" y="116351"/>
                        <a:pt x="241262" y="138926"/>
                        <a:pt x="231737" y="1390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35"/>
                <p:cNvSpPr/>
                <p:nvPr/>
              </p:nvSpPr>
              <p:spPr>
                <a:xfrm>
                  <a:off x="3482667" y="1956646"/>
                  <a:ext cx="218559" cy="367703"/>
                </a:xfrm>
                <a:custGeom>
                  <a:avLst/>
                  <a:gdLst/>
                  <a:ahLst/>
                  <a:cxnLst/>
                  <a:rect l="l" t="t" r="r" b="b"/>
                  <a:pathLst>
                    <a:path w="218559" h="367703" extrusionOk="0">
                      <a:moveTo>
                        <a:pt x="212940" y="10128"/>
                      </a:moveTo>
                      <a:cubicBezTo>
                        <a:pt x="212940" y="10128"/>
                        <a:pt x="235514" y="165481"/>
                        <a:pt x="190175" y="227774"/>
                      </a:cubicBezTo>
                      <a:cubicBezTo>
                        <a:pt x="177888" y="238061"/>
                        <a:pt x="142455" y="229965"/>
                        <a:pt x="131215" y="228536"/>
                      </a:cubicBezTo>
                      <a:cubicBezTo>
                        <a:pt x="130263" y="221869"/>
                        <a:pt x="122929" y="279400"/>
                        <a:pt x="137693" y="329311"/>
                      </a:cubicBezTo>
                      <a:cubicBezTo>
                        <a:pt x="153599" y="378841"/>
                        <a:pt x="86543" y="379507"/>
                        <a:pt x="54444" y="336740"/>
                      </a:cubicBezTo>
                      <a:lnTo>
                        <a:pt x="5962" y="278447"/>
                      </a:lnTo>
                      <a:cubicBezTo>
                        <a:pt x="5962" y="278447"/>
                        <a:pt x="17487" y="191389"/>
                        <a:pt x="19678" y="162052"/>
                      </a:cubicBezTo>
                      <a:cubicBezTo>
                        <a:pt x="20821" y="146335"/>
                        <a:pt x="21202" y="131000"/>
                        <a:pt x="19868" y="122713"/>
                      </a:cubicBezTo>
                      <a:cubicBezTo>
                        <a:pt x="1390" y="121094"/>
                        <a:pt x="-4040" y="86899"/>
                        <a:pt x="2914" y="68326"/>
                      </a:cubicBezTo>
                      <a:cubicBezTo>
                        <a:pt x="9581" y="50609"/>
                        <a:pt x="44824" y="75850"/>
                        <a:pt x="51206" y="91662"/>
                      </a:cubicBezTo>
                      <a:cubicBezTo>
                        <a:pt x="53206" y="96710"/>
                        <a:pt x="59016" y="101949"/>
                        <a:pt x="65398" y="94424"/>
                      </a:cubicBezTo>
                      <a:cubicBezTo>
                        <a:pt x="69303" y="89757"/>
                        <a:pt x="70160" y="47275"/>
                        <a:pt x="75685" y="20891"/>
                      </a:cubicBezTo>
                      <a:cubicBezTo>
                        <a:pt x="81781" y="36893"/>
                        <a:pt x="106641" y="27368"/>
                        <a:pt x="106736" y="27368"/>
                      </a:cubicBezTo>
                      <a:cubicBezTo>
                        <a:pt x="115594" y="26987"/>
                        <a:pt x="122738" y="11938"/>
                        <a:pt x="122072" y="11652"/>
                      </a:cubicBezTo>
                      <a:cubicBezTo>
                        <a:pt x="133216" y="24701"/>
                        <a:pt x="167887" y="24701"/>
                        <a:pt x="178650" y="23844"/>
                      </a:cubicBezTo>
                      <a:cubicBezTo>
                        <a:pt x="188365" y="22987"/>
                        <a:pt x="194652" y="10414"/>
                        <a:pt x="197700" y="7175"/>
                      </a:cubicBezTo>
                      <a:cubicBezTo>
                        <a:pt x="213893" y="-10541"/>
                        <a:pt x="212940" y="10128"/>
                        <a:pt x="212940" y="10128"/>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35"/>
                <p:cNvSpPr/>
                <p:nvPr/>
              </p:nvSpPr>
              <p:spPr>
                <a:xfrm>
                  <a:off x="3580545" y="2180039"/>
                  <a:ext cx="44005" cy="112585"/>
                </a:xfrm>
                <a:custGeom>
                  <a:avLst/>
                  <a:gdLst/>
                  <a:ahLst/>
                  <a:cxnLst/>
                  <a:rect l="l" t="t" r="r" b="b"/>
                  <a:pathLst>
                    <a:path w="44005" h="112585" extrusionOk="0">
                      <a:moveTo>
                        <a:pt x="44006" y="6477"/>
                      </a:moveTo>
                      <a:lnTo>
                        <a:pt x="0" y="0"/>
                      </a:lnTo>
                      <a:lnTo>
                        <a:pt x="37529" y="112586"/>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5"/>
                <p:cNvSpPr/>
                <p:nvPr/>
              </p:nvSpPr>
              <p:spPr>
                <a:xfrm>
                  <a:off x="3401094" y="2183753"/>
                  <a:ext cx="255174" cy="646842"/>
                </a:xfrm>
                <a:custGeom>
                  <a:avLst/>
                  <a:gdLst/>
                  <a:ahLst/>
                  <a:cxnLst/>
                  <a:rect l="l" t="t" r="r" b="b"/>
                  <a:pathLst>
                    <a:path w="255174" h="646842" extrusionOk="0">
                      <a:moveTo>
                        <a:pt x="0" y="87535"/>
                      </a:moveTo>
                      <a:lnTo>
                        <a:pt x="87440" y="301276"/>
                      </a:lnTo>
                      <a:lnTo>
                        <a:pt x="155924" y="307562"/>
                      </a:lnTo>
                      <a:lnTo>
                        <a:pt x="125540" y="347377"/>
                      </a:lnTo>
                      <a:lnTo>
                        <a:pt x="255175" y="646843"/>
                      </a:lnTo>
                      <a:cubicBezTo>
                        <a:pt x="255175" y="646843"/>
                        <a:pt x="204311" y="375476"/>
                        <a:pt x="154877" y="222504"/>
                      </a:cubicBezTo>
                      <a:cubicBezTo>
                        <a:pt x="115919" y="102108"/>
                        <a:pt x="72866" y="0"/>
                        <a:pt x="72866" y="0"/>
                      </a:cubicBezTo>
                      <a:lnTo>
                        <a:pt x="0" y="875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8" name="Google Shape;978;p35"/>
                <p:cNvGrpSpPr/>
                <p:nvPr/>
              </p:nvGrpSpPr>
              <p:grpSpPr>
                <a:xfrm>
                  <a:off x="3766471" y="2402281"/>
                  <a:ext cx="459096" cy="418904"/>
                  <a:chOff x="6987571" y="3640156"/>
                  <a:chExt cx="459096" cy="418904"/>
                </a:xfrm>
              </p:grpSpPr>
              <p:sp>
                <p:nvSpPr>
                  <p:cNvPr id="979" name="Google Shape;979;p35"/>
                  <p:cNvSpPr/>
                  <p:nvPr/>
                </p:nvSpPr>
                <p:spPr>
                  <a:xfrm>
                    <a:off x="6987571" y="3640156"/>
                    <a:ext cx="435292" cy="416369"/>
                  </a:xfrm>
                  <a:custGeom>
                    <a:avLst/>
                    <a:gdLst/>
                    <a:ahLst/>
                    <a:cxnLst/>
                    <a:rect l="l" t="t" r="r" b="b"/>
                    <a:pathLst>
                      <a:path w="435292" h="416369" extrusionOk="0">
                        <a:moveTo>
                          <a:pt x="159" y="408349"/>
                        </a:moveTo>
                        <a:lnTo>
                          <a:pt x="84836" y="120694"/>
                        </a:lnTo>
                        <a:cubicBezTo>
                          <a:pt x="88742" y="107835"/>
                          <a:pt x="98171" y="97453"/>
                          <a:pt x="110554" y="92309"/>
                        </a:cubicBezTo>
                        <a:lnTo>
                          <a:pt x="404781" y="2013"/>
                        </a:lnTo>
                        <a:cubicBezTo>
                          <a:pt x="425450" y="-6750"/>
                          <a:pt x="440881" y="14681"/>
                          <a:pt x="433356" y="35826"/>
                        </a:cubicBezTo>
                        <a:lnTo>
                          <a:pt x="356394" y="266903"/>
                        </a:lnTo>
                        <a:cubicBezTo>
                          <a:pt x="351346" y="282238"/>
                          <a:pt x="340392" y="294716"/>
                          <a:pt x="326104" y="301383"/>
                        </a:cubicBezTo>
                        <a:lnTo>
                          <a:pt x="21209" y="415493"/>
                        </a:lnTo>
                        <a:cubicBezTo>
                          <a:pt x="15589" y="418160"/>
                          <a:pt x="-1841" y="414445"/>
                          <a:pt x="159" y="4083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35"/>
                  <p:cNvSpPr/>
                  <p:nvPr/>
                </p:nvSpPr>
                <p:spPr>
                  <a:xfrm>
                    <a:off x="7003440" y="3647750"/>
                    <a:ext cx="443227" cy="411310"/>
                  </a:xfrm>
                  <a:custGeom>
                    <a:avLst/>
                    <a:gdLst/>
                    <a:ahLst/>
                    <a:cxnLst/>
                    <a:rect l="l" t="t" r="r" b="b"/>
                    <a:pathLst>
                      <a:path w="443227" h="411310" extrusionOk="0">
                        <a:moveTo>
                          <a:pt x="6" y="411137"/>
                        </a:moveTo>
                        <a:lnTo>
                          <a:pt x="89732" y="119005"/>
                        </a:lnTo>
                        <a:cubicBezTo>
                          <a:pt x="92875" y="109195"/>
                          <a:pt x="100019" y="101289"/>
                          <a:pt x="109449" y="97193"/>
                        </a:cubicBezTo>
                        <a:lnTo>
                          <a:pt x="424059" y="1086"/>
                        </a:lnTo>
                        <a:cubicBezTo>
                          <a:pt x="436632" y="-4058"/>
                          <a:pt x="446252" y="10039"/>
                          <a:pt x="442347" y="22994"/>
                        </a:cubicBezTo>
                        <a:lnTo>
                          <a:pt x="361956" y="262833"/>
                        </a:lnTo>
                        <a:cubicBezTo>
                          <a:pt x="355956" y="279026"/>
                          <a:pt x="351765" y="286645"/>
                          <a:pt x="336239" y="294265"/>
                        </a:cubicBezTo>
                        <a:cubicBezTo>
                          <a:pt x="282042" y="321031"/>
                          <a:pt x="-1518" y="415900"/>
                          <a:pt x="6" y="411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1" name="Google Shape;981;p35"/>
                <p:cNvSpPr/>
                <p:nvPr/>
              </p:nvSpPr>
              <p:spPr>
                <a:xfrm>
                  <a:off x="3647125" y="2564995"/>
                  <a:ext cx="345900" cy="328180"/>
                </a:xfrm>
                <a:custGeom>
                  <a:avLst/>
                  <a:gdLst/>
                  <a:ahLst/>
                  <a:cxnLst/>
                  <a:rect l="l" t="t" r="r" b="b"/>
                  <a:pathLst>
                    <a:path w="345900" h="328180" extrusionOk="0">
                      <a:moveTo>
                        <a:pt x="46482" y="328180"/>
                      </a:moveTo>
                      <a:cubicBezTo>
                        <a:pt x="200977" y="222357"/>
                        <a:pt x="287941" y="139395"/>
                        <a:pt x="304514" y="124726"/>
                      </a:cubicBezTo>
                      <a:cubicBezTo>
                        <a:pt x="313944" y="116344"/>
                        <a:pt x="339852" y="88150"/>
                        <a:pt x="337757" y="83388"/>
                      </a:cubicBezTo>
                      <a:cubicBezTo>
                        <a:pt x="332994" y="72529"/>
                        <a:pt x="280321" y="128155"/>
                        <a:pt x="281654" y="124441"/>
                      </a:cubicBezTo>
                      <a:cubicBezTo>
                        <a:pt x="282988" y="120726"/>
                        <a:pt x="349377" y="63290"/>
                        <a:pt x="345758" y="54432"/>
                      </a:cubicBezTo>
                      <a:cubicBezTo>
                        <a:pt x="340233" y="41097"/>
                        <a:pt x="267367" y="106438"/>
                        <a:pt x="266033" y="107486"/>
                      </a:cubicBezTo>
                      <a:cubicBezTo>
                        <a:pt x="246602" y="123298"/>
                        <a:pt x="338233" y="47669"/>
                        <a:pt x="336709" y="37573"/>
                      </a:cubicBezTo>
                      <a:cubicBezTo>
                        <a:pt x="335185" y="27476"/>
                        <a:pt x="290989" y="59099"/>
                        <a:pt x="289369" y="60242"/>
                      </a:cubicBezTo>
                      <a:cubicBezTo>
                        <a:pt x="289369" y="60242"/>
                        <a:pt x="253175" y="89579"/>
                        <a:pt x="250412" y="87388"/>
                      </a:cubicBezTo>
                      <a:cubicBezTo>
                        <a:pt x="247745" y="85198"/>
                        <a:pt x="309753" y="1758"/>
                        <a:pt x="298894" y="44"/>
                      </a:cubicBezTo>
                      <a:cubicBezTo>
                        <a:pt x="288036" y="-1670"/>
                        <a:pt x="246412" y="47193"/>
                        <a:pt x="233839" y="59004"/>
                      </a:cubicBezTo>
                      <a:cubicBezTo>
                        <a:pt x="221266" y="70815"/>
                        <a:pt x="193358" y="80054"/>
                        <a:pt x="182975" y="88055"/>
                      </a:cubicBezTo>
                      <a:cubicBezTo>
                        <a:pt x="168592" y="99009"/>
                        <a:pt x="168497" y="61195"/>
                        <a:pt x="174498" y="47859"/>
                      </a:cubicBezTo>
                      <a:cubicBezTo>
                        <a:pt x="174498" y="47859"/>
                        <a:pt x="147352" y="79673"/>
                        <a:pt x="138017" y="106724"/>
                      </a:cubicBezTo>
                      <a:cubicBezTo>
                        <a:pt x="133159" y="120916"/>
                        <a:pt x="130111" y="139014"/>
                        <a:pt x="130111" y="139014"/>
                      </a:cubicBezTo>
                      <a:lnTo>
                        <a:pt x="0" y="225024"/>
                      </a:lnTo>
                      <a:lnTo>
                        <a:pt x="46482" y="32818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5"/>
                <p:cNvSpPr/>
                <p:nvPr/>
              </p:nvSpPr>
              <p:spPr>
                <a:xfrm>
                  <a:off x="3241122" y="2335393"/>
                  <a:ext cx="596026" cy="655791"/>
                </a:xfrm>
                <a:custGeom>
                  <a:avLst/>
                  <a:gdLst/>
                  <a:ahLst/>
                  <a:cxnLst/>
                  <a:rect l="l" t="t" r="r" b="b"/>
                  <a:pathLst>
                    <a:path w="596026" h="655791" extrusionOk="0">
                      <a:moveTo>
                        <a:pt x="191214" y="71341"/>
                      </a:moveTo>
                      <a:cubicBezTo>
                        <a:pt x="191214" y="71341"/>
                        <a:pt x="128254" y="-27719"/>
                        <a:pt x="70342" y="7619"/>
                      </a:cubicBezTo>
                      <a:cubicBezTo>
                        <a:pt x="-27670" y="67531"/>
                        <a:pt x="-43863" y="302418"/>
                        <a:pt x="156924" y="597978"/>
                      </a:cubicBezTo>
                      <a:cubicBezTo>
                        <a:pt x="202454" y="665034"/>
                        <a:pt x="329898" y="676178"/>
                        <a:pt x="386953" y="618647"/>
                      </a:cubicBezTo>
                      <a:lnTo>
                        <a:pt x="596027" y="489488"/>
                      </a:lnTo>
                      <a:lnTo>
                        <a:pt x="506777" y="349566"/>
                      </a:lnTo>
                      <a:lnTo>
                        <a:pt x="370760" y="440816"/>
                      </a:lnTo>
                      <a:lnTo>
                        <a:pt x="191214" y="713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5"/>
                <p:cNvSpPr/>
                <p:nvPr/>
              </p:nvSpPr>
              <p:spPr>
                <a:xfrm>
                  <a:off x="3367376" y="2872120"/>
                  <a:ext cx="228409" cy="118924"/>
                </a:xfrm>
                <a:custGeom>
                  <a:avLst/>
                  <a:gdLst/>
                  <a:ahLst/>
                  <a:cxnLst/>
                  <a:rect l="l" t="t" r="r" b="b"/>
                  <a:pathLst>
                    <a:path w="228409" h="118924" extrusionOk="0">
                      <a:moveTo>
                        <a:pt x="187357" y="39249"/>
                      </a:moveTo>
                      <a:cubicBezTo>
                        <a:pt x="158877" y="10293"/>
                        <a:pt x="121158" y="-280"/>
                        <a:pt x="81343" y="6"/>
                      </a:cubicBezTo>
                      <a:cubicBezTo>
                        <a:pt x="57626" y="196"/>
                        <a:pt x="25432" y="2768"/>
                        <a:pt x="0" y="13912"/>
                      </a:cubicBezTo>
                      <a:cubicBezTo>
                        <a:pt x="9620" y="29533"/>
                        <a:pt x="19717" y="45249"/>
                        <a:pt x="30575" y="61252"/>
                      </a:cubicBezTo>
                      <a:cubicBezTo>
                        <a:pt x="68866" y="117639"/>
                        <a:pt x="164878" y="134308"/>
                        <a:pt x="228409" y="104019"/>
                      </a:cubicBezTo>
                      <a:cubicBezTo>
                        <a:pt x="218789" y="79921"/>
                        <a:pt x="205550" y="57727"/>
                        <a:pt x="187357" y="39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4" name="Google Shape;984;p35"/>
                <p:cNvGrpSpPr/>
                <p:nvPr/>
              </p:nvGrpSpPr>
              <p:grpSpPr>
                <a:xfrm rot="235659">
                  <a:off x="3523788" y="2021240"/>
                  <a:ext cx="197177" cy="63248"/>
                  <a:chOff x="3535016" y="2018114"/>
                  <a:chExt cx="197167" cy="63245"/>
                </a:xfrm>
              </p:grpSpPr>
              <p:sp>
                <p:nvSpPr>
                  <p:cNvPr id="985" name="Google Shape;985;p35"/>
                  <p:cNvSpPr/>
                  <p:nvPr/>
                </p:nvSpPr>
                <p:spPr>
                  <a:xfrm>
                    <a:off x="3610835" y="2018114"/>
                    <a:ext cx="62674" cy="63245"/>
                  </a:xfrm>
                  <a:custGeom>
                    <a:avLst/>
                    <a:gdLst/>
                    <a:ahLst/>
                    <a:cxnLst/>
                    <a:rect l="l" t="t" r="r" b="b"/>
                    <a:pathLst>
                      <a:path w="62674" h="63245" extrusionOk="0">
                        <a:moveTo>
                          <a:pt x="31337" y="63246"/>
                        </a:moveTo>
                        <a:cubicBezTo>
                          <a:pt x="14097" y="63246"/>
                          <a:pt x="0" y="49054"/>
                          <a:pt x="0" y="31623"/>
                        </a:cubicBezTo>
                        <a:cubicBezTo>
                          <a:pt x="0" y="14192"/>
                          <a:pt x="14002" y="0"/>
                          <a:pt x="31337" y="0"/>
                        </a:cubicBezTo>
                        <a:cubicBezTo>
                          <a:pt x="48673" y="0"/>
                          <a:pt x="62675" y="14192"/>
                          <a:pt x="62675" y="31623"/>
                        </a:cubicBezTo>
                        <a:cubicBezTo>
                          <a:pt x="62579" y="49054"/>
                          <a:pt x="48578" y="63246"/>
                          <a:pt x="31337" y="63246"/>
                        </a:cubicBezTo>
                        <a:close/>
                        <a:moveTo>
                          <a:pt x="31337" y="2286"/>
                        </a:moveTo>
                        <a:cubicBezTo>
                          <a:pt x="15335" y="2286"/>
                          <a:pt x="2381" y="15430"/>
                          <a:pt x="2381" y="31623"/>
                        </a:cubicBezTo>
                        <a:cubicBezTo>
                          <a:pt x="2381" y="47816"/>
                          <a:pt x="15430" y="60960"/>
                          <a:pt x="31337" y="60960"/>
                        </a:cubicBezTo>
                        <a:cubicBezTo>
                          <a:pt x="47244" y="60960"/>
                          <a:pt x="60293" y="47816"/>
                          <a:pt x="60293" y="31623"/>
                        </a:cubicBezTo>
                        <a:cubicBezTo>
                          <a:pt x="60293" y="15430"/>
                          <a:pt x="47244" y="2286"/>
                          <a:pt x="31337" y="2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5"/>
                  <p:cNvSpPr/>
                  <p:nvPr/>
                </p:nvSpPr>
                <p:spPr>
                  <a:xfrm>
                    <a:off x="3682082" y="2018209"/>
                    <a:ext cx="50101" cy="61531"/>
                  </a:xfrm>
                  <a:custGeom>
                    <a:avLst/>
                    <a:gdLst/>
                    <a:ahLst/>
                    <a:cxnLst/>
                    <a:rect l="l" t="t" r="r" b="b"/>
                    <a:pathLst>
                      <a:path w="50101" h="61531" extrusionOk="0">
                        <a:moveTo>
                          <a:pt x="25051" y="61532"/>
                        </a:moveTo>
                        <a:cubicBezTo>
                          <a:pt x="11240" y="61532"/>
                          <a:pt x="0" y="47720"/>
                          <a:pt x="0" y="30766"/>
                        </a:cubicBezTo>
                        <a:cubicBezTo>
                          <a:pt x="0" y="13811"/>
                          <a:pt x="11240" y="0"/>
                          <a:pt x="25051" y="0"/>
                        </a:cubicBezTo>
                        <a:cubicBezTo>
                          <a:pt x="38862" y="0"/>
                          <a:pt x="50102" y="13811"/>
                          <a:pt x="50102" y="30766"/>
                        </a:cubicBezTo>
                        <a:cubicBezTo>
                          <a:pt x="50102" y="47720"/>
                          <a:pt x="38862" y="61532"/>
                          <a:pt x="25051" y="61532"/>
                        </a:cubicBezTo>
                        <a:close/>
                        <a:moveTo>
                          <a:pt x="25051" y="2096"/>
                        </a:moveTo>
                        <a:cubicBezTo>
                          <a:pt x="12383" y="2096"/>
                          <a:pt x="2000" y="14954"/>
                          <a:pt x="2000" y="30766"/>
                        </a:cubicBezTo>
                        <a:cubicBezTo>
                          <a:pt x="2000" y="46577"/>
                          <a:pt x="12287" y="59436"/>
                          <a:pt x="25051" y="59436"/>
                        </a:cubicBezTo>
                        <a:cubicBezTo>
                          <a:pt x="37814" y="59436"/>
                          <a:pt x="48101" y="46577"/>
                          <a:pt x="48101" y="30766"/>
                        </a:cubicBezTo>
                        <a:cubicBezTo>
                          <a:pt x="48101" y="14954"/>
                          <a:pt x="37719" y="2096"/>
                          <a:pt x="25051" y="2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5"/>
                  <p:cNvSpPr/>
                  <p:nvPr/>
                </p:nvSpPr>
                <p:spPr>
                  <a:xfrm>
                    <a:off x="3670937" y="2045832"/>
                    <a:ext cx="13144" cy="7524"/>
                  </a:xfrm>
                  <a:custGeom>
                    <a:avLst/>
                    <a:gdLst/>
                    <a:ahLst/>
                    <a:cxnLst/>
                    <a:rect l="l" t="t" r="r" b="b"/>
                    <a:pathLst>
                      <a:path w="13144" h="7524" extrusionOk="0">
                        <a:moveTo>
                          <a:pt x="2096" y="7525"/>
                        </a:moveTo>
                        <a:lnTo>
                          <a:pt x="0" y="6572"/>
                        </a:lnTo>
                        <a:cubicBezTo>
                          <a:pt x="286" y="5905"/>
                          <a:pt x="2953" y="0"/>
                          <a:pt x="6858" y="0"/>
                        </a:cubicBezTo>
                        <a:cubicBezTo>
                          <a:pt x="6858" y="0"/>
                          <a:pt x="6858" y="0"/>
                          <a:pt x="6953" y="0"/>
                        </a:cubicBezTo>
                        <a:cubicBezTo>
                          <a:pt x="9334" y="0"/>
                          <a:pt x="11430" y="2191"/>
                          <a:pt x="13145" y="6667"/>
                        </a:cubicBezTo>
                        <a:lnTo>
                          <a:pt x="10954" y="7525"/>
                        </a:lnTo>
                        <a:cubicBezTo>
                          <a:pt x="9620" y="4191"/>
                          <a:pt x="8192" y="2381"/>
                          <a:pt x="6858" y="2381"/>
                        </a:cubicBezTo>
                        <a:cubicBezTo>
                          <a:pt x="6858" y="2381"/>
                          <a:pt x="6858" y="2381"/>
                          <a:pt x="6858" y="2381"/>
                        </a:cubicBezTo>
                        <a:cubicBezTo>
                          <a:pt x="4763" y="2381"/>
                          <a:pt x="2667" y="6191"/>
                          <a:pt x="2096" y="75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8" name="Google Shape;988;p35"/>
                  <p:cNvGrpSpPr/>
                  <p:nvPr/>
                </p:nvGrpSpPr>
                <p:grpSpPr>
                  <a:xfrm>
                    <a:off x="3601215" y="2041545"/>
                    <a:ext cx="11334" cy="10286"/>
                    <a:chOff x="6825615" y="3284695"/>
                    <a:chExt cx="11334" cy="10286"/>
                  </a:xfrm>
                </p:grpSpPr>
                <p:sp>
                  <p:nvSpPr>
                    <p:cNvPr id="989" name="Google Shape;989;p35"/>
                    <p:cNvSpPr/>
                    <p:nvPr/>
                  </p:nvSpPr>
                  <p:spPr>
                    <a:xfrm>
                      <a:off x="6826758" y="3285743"/>
                      <a:ext cx="9239" cy="8191"/>
                    </a:xfrm>
                    <a:custGeom>
                      <a:avLst/>
                      <a:gdLst/>
                      <a:ahLst/>
                      <a:cxnLst/>
                      <a:rect l="l" t="t" r="r" b="b"/>
                      <a:pathLst>
                        <a:path w="9239" h="8191" extrusionOk="0">
                          <a:moveTo>
                            <a:pt x="9239" y="8192"/>
                          </a:moveTo>
                          <a:lnTo>
                            <a:pt x="4096" y="8192"/>
                          </a:lnTo>
                          <a:cubicBezTo>
                            <a:pt x="1810" y="8192"/>
                            <a:pt x="0" y="6382"/>
                            <a:pt x="0" y="4096"/>
                          </a:cubicBezTo>
                          <a:lnTo>
                            <a:pt x="0" y="4096"/>
                          </a:lnTo>
                          <a:cubicBezTo>
                            <a:pt x="0" y="1810"/>
                            <a:pt x="1810" y="0"/>
                            <a:pt x="4096" y="0"/>
                          </a:cubicBezTo>
                          <a:lnTo>
                            <a:pt x="9239" y="0"/>
                          </a:lnTo>
                          <a:lnTo>
                            <a:pt x="9239" y="81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5"/>
                    <p:cNvSpPr/>
                    <p:nvPr/>
                  </p:nvSpPr>
                  <p:spPr>
                    <a:xfrm>
                      <a:off x="6825615" y="3284695"/>
                      <a:ext cx="11334" cy="10286"/>
                    </a:xfrm>
                    <a:custGeom>
                      <a:avLst/>
                      <a:gdLst/>
                      <a:ahLst/>
                      <a:cxnLst/>
                      <a:rect l="l" t="t" r="r" b="b"/>
                      <a:pathLst>
                        <a:path w="11334" h="10286" extrusionOk="0">
                          <a:moveTo>
                            <a:pt x="11335" y="10287"/>
                          </a:moveTo>
                          <a:lnTo>
                            <a:pt x="5143" y="10287"/>
                          </a:lnTo>
                          <a:cubicBezTo>
                            <a:pt x="2286" y="10287"/>
                            <a:pt x="0" y="8001"/>
                            <a:pt x="0" y="5143"/>
                          </a:cubicBezTo>
                          <a:cubicBezTo>
                            <a:pt x="0" y="2286"/>
                            <a:pt x="2286" y="0"/>
                            <a:pt x="5143" y="0"/>
                          </a:cubicBezTo>
                          <a:lnTo>
                            <a:pt x="11335" y="0"/>
                          </a:lnTo>
                          <a:lnTo>
                            <a:pt x="11335" y="10287"/>
                          </a:lnTo>
                          <a:close/>
                          <a:moveTo>
                            <a:pt x="5239" y="2000"/>
                          </a:moveTo>
                          <a:cubicBezTo>
                            <a:pt x="3524" y="2000"/>
                            <a:pt x="2096" y="3429"/>
                            <a:pt x="2096" y="5143"/>
                          </a:cubicBezTo>
                          <a:cubicBezTo>
                            <a:pt x="2096" y="6858"/>
                            <a:pt x="3524" y="8287"/>
                            <a:pt x="5239" y="8287"/>
                          </a:cubicBezTo>
                          <a:lnTo>
                            <a:pt x="9334" y="8287"/>
                          </a:lnTo>
                          <a:lnTo>
                            <a:pt x="9334" y="2096"/>
                          </a:lnTo>
                          <a:lnTo>
                            <a:pt x="5239" y="2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1" name="Google Shape;991;p35"/>
                  <p:cNvSpPr/>
                  <p:nvPr/>
                </p:nvSpPr>
                <p:spPr>
                  <a:xfrm>
                    <a:off x="3535016" y="2040498"/>
                    <a:ext cx="76485" cy="7143"/>
                  </a:xfrm>
                  <a:custGeom>
                    <a:avLst/>
                    <a:gdLst/>
                    <a:ahLst/>
                    <a:cxnLst/>
                    <a:rect l="l" t="t" r="r" b="b"/>
                    <a:pathLst>
                      <a:path w="76485" h="7143" extrusionOk="0">
                        <a:moveTo>
                          <a:pt x="76391" y="7144"/>
                        </a:moveTo>
                        <a:lnTo>
                          <a:pt x="0" y="2096"/>
                        </a:lnTo>
                        <a:lnTo>
                          <a:pt x="95" y="0"/>
                        </a:lnTo>
                        <a:lnTo>
                          <a:pt x="76486" y="51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2" name="Google Shape;992;p35"/>
                <p:cNvSpPr/>
                <p:nvPr/>
              </p:nvSpPr>
              <p:spPr>
                <a:xfrm flipH="1">
                  <a:off x="3487528" y="2039079"/>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3" name="Google Shape;993;p35"/>
                <p:cNvGrpSpPr/>
                <p:nvPr/>
              </p:nvGrpSpPr>
              <p:grpSpPr>
                <a:xfrm flipH="1">
                  <a:off x="3608347" y="1986575"/>
                  <a:ext cx="95784" cy="80518"/>
                  <a:chOff x="5551897" y="1383249"/>
                  <a:chExt cx="166378" cy="139861"/>
                </a:xfrm>
              </p:grpSpPr>
              <p:sp>
                <p:nvSpPr>
                  <p:cNvPr id="994" name="Google Shape;994;p35"/>
                  <p:cNvSpPr/>
                  <p:nvPr/>
                </p:nvSpPr>
                <p:spPr>
                  <a:xfrm>
                    <a:off x="5560156" y="1474947"/>
                    <a:ext cx="24082" cy="4816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5"/>
                  <p:cNvSpPr/>
                  <p:nvPr/>
                </p:nvSpPr>
                <p:spPr>
                  <a:xfrm>
                    <a:off x="5647751" y="1471248"/>
                    <a:ext cx="23222" cy="4816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5"/>
                  <p:cNvSpPr/>
                  <p:nvPr/>
                </p:nvSpPr>
                <p:spPr>
                  <a:xfrm>
                    <a:off x="5639150" y="1383249"/>
                    <a:ext cx="79125" cy="73105"/>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5"/>
                  <p:cNvSpPr/>
                  <p:nvPr/>
                </p:nvSpPr>
                <p:spPr>
                  <a:xfrm>
                    <a:off x="5551897" y="1393579"/>
                    <a:ext cx="55044" cy="6278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98" name="Google Shape;998;p35"/>
              <p:cNvSpPr/>
              <p:nvPr/>
            </p:nvSpPr>
            <p:spPr>
              <a:xfrm rot="-9414398">
                <a:off x="3519847" y="2067982"/>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9" name="Google Shape;999;p35"/>
            <p:cNvGrpSpPr/>
            <p:nvPr/>
          </p:nvGrpSpPr>
          <p:grpSpPr>
            <a:xfrm>
              <a:off x="7132778" y="2868989"/>
              <a:ext cx="471946" cy="712345"/>
              <a:chOff x="2047101" y="2145599"/>
              <a:chExt cx="407553" cy="615151"/>
            </a:xfrm>
          </p:grpSpPr>
          <p:sp>
            <p:nvSpPr>
              <p:cNvPr id="1000" name="Google Shape;1000;p35"/>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5"/>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35"/>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35"/>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5"/>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5"/>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5"/>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5"/>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5"/>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5"/>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5"/>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35"/>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5"/>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35"/>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35"/>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35"/>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5"/>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5"/>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5"/>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35"/>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5"/>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5"/>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5"/>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5"/>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35"/>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35"/>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5"/>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35"/>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35"/>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5"/>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0" name="Google Shape;1030;p35"/>
            <p:cNvGrpSpPr/>
            <p:nvPr/>
          </p:nvGrpSpPr>
          <p:grpSpPr>
            <a:xfrm>
              <a:off x="7429496" y="661136"/>
              <a:ext cx="928597" cy="953998"/>
              <a:chOff x="777043" y="2258113"/>
              <a:chExt cx="819663" cy="842085"/>
            </a:xfrm>
          </p:grpSpPr>
          <p:sp>
            <p:nvSpPr>
              <p:cNvPr id="1031" name="Google Shape;1031;p3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1032" name="Google Shape;1032;p35"/>
              <p:cNvCxnSpPr/>
              <p:nvPr/>
            </p:nvCxnSpPr>
            <p:spPr>
              <a:xfrm>
                <a:off x="1263102" y="2750450"/>
                <a:ext cx="79800" cy="83100"/>
              </a:xfrm>
              <a:prstGeom prst="straightConnector1">
                <a:avLst/>
              </a:prstGeom>
              <a:noFill/>
              <a:ln>
                <a:noFill/>
              </a:ln>
            </p:spPr>
          </p:cxnSp>
          <p:sp>
            <p:nvSpPr>
              <p:cNvPr id="1033" name="Google Shape;1033;p3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3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3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3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3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0" name="Google Shape;1040;p35"/>
            <p:cNvSpPr/>
            <p:nvPr/>
          </p:nvSpPr>
          <p:spPr>
            <a:xfrm>
              <a:off x="6775158" y="290718"/>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35"/>
            <p:cNvSpPr/>
            <p:nvPr/>
          </p:nvSpPr>
          <p:spPr>
            <a:xfrm>
              <a:off x="8466784" y="100826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42" name="Google Shape;1042;p35"/>
            <p:cNvGrpSpPr/>
            <p:nvPr/>
          </p:nvGrpSpPr>
          <p:grpSpPr>
            <a:xfrm>
              <a:off x="5755594" y="2823602"/>
              <a:ext cx="415198" cy="415198"/>
              <a:chOff x="1404969" y="1106377"/>
              <a:chExt cx="415198" cy="415198"/>
            </a:xfrm>
          </p:grpSpPr>
          <p:sp>
            <p:nvSpPr>
              <p:cNvPr id="1043" name="Google Shape;1043;p35"/>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5"/>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5" name="Google Shape;1045;p35"/>
            <p:cNvGrpSpPr/>
            <p:nvPr/>
          </p:nvGrpSpPr>
          <p:grpSpPr>
            <a:xfrm>
              <a:off x="6293473" y="2569111"/>
              <a:ext cx="653332" cy="924225"/>
              <a:chOff x="6000261" y="1225220"/>
              <a:chExt cx="627600" cy="887824"/>
            </a:xfrm>
          </p:grpSpPr>
          <p:sp>
            <p:nvSpPr>
              <p:cNvPr id="1046" name="Google Shape;1046;p35"/>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35"/>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35"/>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35"/>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35"/>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35"/>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35"/>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35"/>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35"/>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35"/>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35"/>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35"/>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35"/>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FA95D-680A-A5D8-61DC-78CAAA6270E5}"/>
            </a:ext>
          </a:extLst>
        </p:cNvPr>
        <p:cNvGrpSpPr/>
        <p:nvPr/>
      </p:nvGrpSpPr>
      <p:grpSpPr>
        <a:xfrm>
          <a:off x="0" y="0"/>
          <a:ext cx="0" cy="0"/>
          <a:chOff x="0" y="0"/>
          <a:chExt cx="0" cy="0"/>
        </a:xfrm>
      </p:grpSpPr>
      <p:sp>
        <p:nvSpPr>
          <p:cNvPr id="18" name="Google Shape;902;p34">
            <a:extLst>
              <a:ext uri="{FF2B5EF4-FFF2-40B4-BE49-F238E27FC236}">
                <a16:creationId xmlns:a16="http://schemas.microsoft.com/office/drawing/2014/main" id="{FBB9F210-C25B-0AC0-E93C-77C38E4570BB}"/>
              </a:ext>
            </a:extLst>
          </p:cNvPr>
          <p:cNvSpPr txBox="1">
            <a:spLocks/>
          </p:cNvSpPr>
          <p:nvPr/>
        </p:nvSpPr>
        <p:spPr>
          <a:xfrm>
            <a:off x="3304713" y="1931324"/>
            <a:ext cx="2532900" cy="180695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chemeClr val="dk1"/>
                </a:solidFill>
                <a:latin typeface="DM Sans" pitchFamily="2" charset="0"/>
                <a:cs typeface="Baloo 2 ExtraBold"/>
              </a:rPr>
              <a:t>Clean text (remove URL, symbols, emoji)</a:t>
            </a:r>
          </a:p>
          <a:p>
            <a:endParaRPr lang="en-US" b="1" dirty="0">
              <a:solidFill>
                <a:schemeClr val="dk1"/>
              </a:solidFill>
              <a:latin typeface="DM Sans" pitchFamily="2" charset="0"/>
              <a:cs typeface="Baloo 2 ExtraBold"/>
            </a:endParaRPr>
          </a:p>
          <a:p>
            <a:r>
              <a:rPr lang="en-US" b="1" dirty="0">
                <a:solidFill>
                  <a:schemeClr val="dk1"/>
                </a:solidFill>
                <a:latin typeface="DM Sans" pitchFamily="2" charset="0"/>
                <a:cs typeface="Baloo 2 ExtraBold"/>
              </a:rPr>
              <a:t>Align text data by date</a:t>
            </a:r>
          </a:p>
          <a:p>
            <a:endParaRPr lang="en-US" b="1" dirty="0">
              <a:solidFill>
                <a:schemeClr val="dk1"/>
              </a:solidFill>
              <a:latin typeface="DM Sans" pitchFamily="2" charset="0"/>
              <a:cs typeface="Baloo 2 ExtraBold"/>
            </a:endParaRPr>
          </a:p>
          <a:p>
            <a:r>
              <a:rPr lang="en-US" b="1" dirty="0">
                <a:solidFill>
                  <a:schemeClr val="dk1"/>
                </a:solidFill>
                <a:latin typeface="DM Sans" pitchFamily="2" charset="0"/>
                <a:cs typeface="Baloo 2 ExtraBold"/>
              </a:rPr>
              <a:t>Aggregate daily sentiment scores</a:t>
            </a:r>
          </a:p>
        </p:txBody>
      </p:sp>
      <p:sp>
        <p:nvSpPr>
          <p:cNvPr id="19" name="Google Shape;903;p34">
            <a:extLst>
              <a:ext uri="{FF2B5EF4-FFF2-40B4-BE49-F238E27FC236}">
                <a16:creationId xmlns:a16="http://schemas.microsoft.com/office/drawing/2014/main" id="{C787196B-A7CA-F5ED-57B7-6A5F0F748A61}"/>
              </a:ext>
            </a:extLst>
          </p:cNvPr>
          <p:cNvSpPr txBox="1">
            <a:spLocks/>
          </p:cNvSpPr>
          <p:nvPr/>
        </p:nvSpPr>
        <p:spPr>
          <a:xfrm>
            <a:off x="5837613" y="1931325"/>
            <a:ext cx="2532900" cy="81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chemeClr val="dk1"/>
                </a:solidFill>
                <a:latin typeface="DM Sans" pitchFamily="2" charset="0"/>
                <a:cs typeface="Baloo 2 ExtraBold"/>
              </a:rPr>
              <a:t>VADER: rule-based, used for tweets</a:t>
            </a:r>
          </a:p>
          <a:p>
            <a:endParaRPr lang="en-US" b="1" dirty="0">
              <a:solidFill>
                <a:schemeClr val="dk1"/>
              </a:solidFill>
              <a:latin typeface="DM Sans" pitchFamily="2" charset="0"/>
              <a:cs typeface="Baloo 2 ExtraBold"/>
            </a:endParaRPr>
          </a:p>
          <a:p>
            <a:r>
              <a:rPr lang="en-US" b="1" dirty="0" err="1">
                <a:solidFill>
                  <a:schemeClr val="dk1"/>
                </a:solidFill>
                <a:latin typeface="DM Sans" pitchFamily="2" charset="0"/>
                <a:cs typeface="Baloo 2 ExtraBold"/>
              </a:rPr>
              <a:t>FinBERT</a:t>
            </a:r>
            <a:r>
              <a:rPr lang="en-US" b="1" dirty="0">
                <a:solidFill>
                  <a:schemeClr val="dk1"/>
                </a:solidFill>
                <a:latin typeface="DM Sans" pitchFamily="2" charset="0"/>
                <a:cs typeface="Baloo 2 ExtraBold"/>
              </a:rPr>
              <a:t>: transformer-based, used for financial news</a:t>
            </a:r>
          </a:p>
        </p:txBody>
      </p:sp>
      <p:sp>
        <p:nvSpPr>
          <p:cNvPr id="20" name="Google Shape;905;p34">
            <a:extLst>
              <a:ext uri="{FF2B5EF4-FFF2-40B4-BE49-F238E27FC236}">
                <a16:creationId xmlns:a16="http://schemas.microsoft.com/office/drawing/2014/main" id="{91F749F1-AD44-8C3C-F7EB-F25737F2DFDC}"/>
              </a:ext>
            </a:extLst>
          </p:cNvPr>
          <p:cNvSpPr txBox="1">
            <a:spLocks/>
          </p:cNvSpPr>
          <p:nvPr/>
        </p:nvSpPr>
        <p:spPr>
          <a:xfrm>
            <a:off x="772413" y="1931324"/>
            <a:ext cx="2532900" cy="19640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chemeClr val="dk1"/>
                </a:solidFill>
                <a:latin typeface="DM Sans" pitchFamily="2" charset="0"/>
                <a:cs typeface="Baloo 2 ExtraBold"/>
              </a:rPr>
              <a:t>Historical daily gold prices from </a:t>
            </a:r>
            <a:r>
              <a:rPr lang="en-US" b="1" dirty="0">
                <a:solidFill>
                  <a:schemeClr val="dk1"/>
                </a:solidFill>
                <a:latin typeface="DM Sans" pitchFamily="2" charset="0"/>
                <a:cs typeface="Baloo 2 ExtraBold"/>
                <a:sym typeface="Baloo 2 ExtraBold"/>
              </a:rPr>
              <a:t>Yahoo</a:t>
            </a:r>
            <a:r>
              <a:rPr lang="en-US" b="1" dirty="0">
                <a:solidFill>
                  <a:schemeClr val="dk1"/>
                </a:solidFill>
                <a:latin typeface="DM Sans" pitchFamily="2" charset="0"/>
                <a:cs typeface="Baloo 2 ExtraBold"/>
              </a:rPr>
              <a:t> Finance API</a:t>
            </a:r>
          </a:p>
          <a:p>
            <a:endParaRPr lang="en-US" b="1" dirty="0">
              <a:solidFill>
                <a:schemeClr val="dk1"/>
              </a:solidFill>
              <a:latin typeface="DM Sans" pitchFamily="2" charset="0"/>
              <a:cs typeface="Baloo 2 ExtraBold"/>
            </a:endParaRPr>
          </a:p>
          <a:p>
            <a:r>
              <a:rPr lang="en-US" b="1" dirty="0">
                <a:solidFill>
                  <a:schemeClr val="dk1"/>
                </a:solidFill>
                <a:latin typeface="DM Sans" pitchFamily="2" charset="0"/>
                <a:cs typeface="Baloo 2 ExtraBold"/>
              </a:rPr>
              <a:t>News headlines (Bloomberg, Reuters,</a:t>
            </a:r>
          </a:p>
          <a:p>
            <a:endParaRPr lang="en-US" b="1" dirty="0">
              <a:solidFill>
                <a:schemeClr val="dk1"/>
              </a:solidFill>
              <a:latin typeface="DM Sans" pitchFamily="2" charset="0"/>
              <a:cs typeface="Baloo 2 ExtraBold"/>
            </a:endParaRPr>
          </a:p>
          <a:p>
            <a:r>
              <a:rPr lang="en-US" b="1" dirty="0">
                <a:solidFill>
                  <a:schemeClr val="dk1"/>
                </a:solidFill>
                <a:latin typeface="DM Sans" pitchFamily="2" charset="0"/>
                <a:cs typeface="Baloo 2 ExtraBold"/>
              </a:rPr>
              <a:t>Twitter post using gold related keywords or hashtags</a:t>
            </a:r>
          </a:p>
        </p:txBody>
      </p:sp>
      <p:sp>
        <p:nvSpPr>
          <p:cNvPr id="24" name="Google Shape;909;p34">
            <a:extLst>
              <a:ext uri="{FF2B5EF4-FFF2-40B4-BE49-F238E27FC236}">
                <a16:creationId xmlns:a16="http://schemas.microsoft.com/office/drawing/2014/main" id="{C45E2DFB-7A9D-3BAC-58B9-ABC09155E5D2}"/>
              </a:ext>
            </a:extLst>
          </p:cNvPr>
          <p:cNvSpPr txBox="1">
            <a:spLocks/>
          </p:cNvSpPr>
          <p:nvPr/>
        </p:nvSpPr>
        <p:spPr>
          <a:xfrm>
            <a:off x="773528" y="1248100"/>
            <a:ext cx="2532900" cy="81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MY" sz="2100" dirty="0">
                <a:solidFill>
                  <a:schemeClr val="dk1"/>
                </a:solidFill>
                <a:latin typeface="Baloo 2 ExtraBold"/>
                <a:cs typeface="Baloo 2 ExtraBold"/>
                <a:sym typeface="Baloo 2 ExtraBold"/>
              </a:rPr>
              <a:t>Data source</a:t>
            </a:r>
          </a:p>
        </p:txBody>
      </p:sp>
      <p:sp>
        <p:nvSpPr>
          <p:cNvPr id="25" name="Google Shape;910;p34">
            <a:extLst>
              <a:ext uri="{FF2B5EF4-FFF2-40B4-BE49-F238E27FC236}">
                <a16:creationId xmlns:a16="http://schemas.microsoft.com/office/drawing/2014/main" id="{C4829DA1-9C63-E186-0CDF-433B4F7EE8FF}"/>
              </a:ext>
            </a:extLst>
          </p:cNvPr>
          <p:cNvSpPr txBox="1">
            <a:spLocks/>
          </p:cNvSpPr>
          <p:nvPr/>
        </p:nvSpPr>
        <p:spPr>
          <a:xfrm>
            <a:off x="3305788" y="1248100"/>
            <a:ext cx="2532900" cy="810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MY" sz="2100" dirty="0">
                <a:solidFill>
                  <a:schemeClr val="dk1"/>
                </a:solidFill>
                <a:latin typeface="Baloo 2 ExtraBold"/>
                <a:cs typeface="Baloo 2 ExtraBold"/>
              </a:rPr>
              <a:t>Data Preprocessing</a:t>
            </a:r>
          </a:p>
        </p:txBody>
      </p:sp>
      <p:sp>
        <p:nvSpPr>
          <p:cNvPr id="26" name="Google Shape;911;p34">
            <a:extLst>
              <a:ext uri="{FF2B5EF4-FFF2-40B4-BE49-F238E27FC236}">
                <a16:creationId xmlns:a16="http://schemas.microsoft.com/office/drawing/2014/main" id="{A4C8F60F-0A94-6F79-9023-D1315CF2569B}"/>
              </a:ext>
            </a:extLst>
          </p:cNvPr>
          <p:cNvSpPr txBox="1">
            <a:spLocks/>
          </p:cNvSpPr>
          <p:nvPr/>
        </p:nvSpPr>
        <p:spPr>
          <a:xfrm>
            <a:off x="5838688" y="1248100"/>
            <a:ext cx="2532900" cy="81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MY" sz="2100" dirty="0">
                <a:solidFill>
                  <a:schemeClr val="dk1"/>
                </a:solidFill>
                <a:latin typeface="Baloo 2 ExtraBold"/>
                <a:cs typeface="Baloo 2 ExtraBold"/>
              </a:rPr>
              <a:t>Sentiment Analysis</a:t>
            </a:r>
          </a:p>
        </p:txBody>
      </p:sp>
      <p:grpSp>
        <p:nvGrpSpPr>
          <p:cNvPr id="3" name="Google Shape;11603;p66">
            <a:extLst>
              <a:ext uri="{FF2B5EF4-FFF2-40B4-BE49-F238E27FC236}">
                <a16:creationId xmlns:a16="http://schemas.microsoft.com/office/drawing/2014/main" id="{D7CFD715-0583-43DD-5A3C-CF758DE4304E}"/>
              </a:ext>
            </a:extLst>
          </p:cNvPr>
          <p:cNvGrpSpPr/>
          <p:nvPr/>
        </p:nvGrpSpPr>
        <p:grpSpPr>
          <a:xfrm>
            <a:off x="1034730" y="819531"/>
            <a:ext cx="420796" cy="423033"/>
            <a:chOff x="-3852025" y="2764950"/>
            <a:chExt cx="291450" cy="293000"/>
          </a:xfrm>
        </p:grpSpPr>
        <p:sp>
          <p:nvSpPr>
            <p:cNvPr id="4" name="Google Shape;11604;p66">
              <a:extLst>
                <a:ext uri="{FF2B5EF4-FFF2-40B4-BE49-F238E27FC236}">
                  <a16:creationId xmlns:a16="http://schemas.microsoft.com/office/drawing/2014/main" id="{2E3429ED-D30B-B15B-3713-24C68F325670}"/>
                </a:ext>
              </a:extLst>
            </p:cNvPr>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lt2"/>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5" name="Google Shape;11605;p66">
              <a:extLst>
                <a:ext uri="{FF2B5EF4-FFF2-40B4-BE49-F238E27FC236}">
                  <a16:creationId xmlns:a16="http://schemas.microsoft.com/office/drawing/2014/main" id="{17D90D88-3CA3-7317-183B-0F483492709B}"/>
                </a:ext>
              </a:extLst>
            </p:cNvPr>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lt2"/>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grpSp>
      <p:grpSp>
        <p:nvGrpSpPr>
          <p:cNvPr id="6" name="Google Shape;10703;p63">
            <a:extLst>
              <a:ext uri="{FF2B5EF4-FFF2-40B4-BE49-F238E27FC236}">
                <a16:creationId xmlns:a16="http://schemas.microsoft.com/office/drawing/2014/main" id="{025EC1B5-8C20-8D18-CD23-CCF2E45B1609}"/>
              </a:ext>
            </a:extLst>
          </p:cNvPr>
          <p:cNvGrpSpPr/>
          <p:nvPr/>
        </p:nvGrpSpPr>
        <p:grpSpPr>
          <a:xfrm>
            <a:off x="6081946" y="943537"/>
            <a:ext cx="348855" cy="347878"/>
            <a:chOff x="2821450" y="2957850"/>
            <a:chExt cx="259275" cy="258550"/>
          </a:xfrm>
        </p:grpSpPr>
        <p:sp>
          <p:nvSpPr>
            <p:cNvPr id="7" name="Google Shape;10704;p63">
              <a:extLst>
                <a:ext uri="{FF2B5EF4-FFF2-40B4-BE49-F238E27FC236}">
                  <a16:creationId xmlns:a16="http://schemas.microsoft.com/office/drawing/2014/main" id="{9EEAF09C-7CF3-D2A4-C23A-2CB094FAF017}"/>
                </a:ext>
              </a:extLst>
            </p:cNvPr>
            <p:cNvSpPr/>
            <p:nvPr/>
          </p:nvSpPr>
          <p:spPr>
            <a:xfrm>
              <a:off x="2821450" y="3080500"/>
              <a:ext cx="259275" cy="135900"/>
            </a:xfrm>
            <a:custGeom>
              <a:avLst/>
              <a:gdLst/>
              <a:ahLst/>
              <a:cxnLst/>
              <a:rect l="l" t="t" r="r" b="b"/>
              <a:pathLst>
                <a:path w="10371" h="5436" extrusionOk="0">
                  <a:moveTo>
                    <a:pt x="2677" y="585"/>
                  </a:moveTo>
                  <a:cubicBezTo>
                    <a:pt x="3151" y="585"/>
                    <a:pt x="3569" y="1004"/>
                    <a:pt x="3569" y="1505"/>
                  </a:cubicBezTo>
                  <a:cubicBezTo>
                    <a:pt x="3569" y="1979"/>
                    <a:pt x="3151" y="2397"/>
                    <a:pt x="2677" y="2397"/>
                  </a:cubicBezTo>
                  <a:cubicBezTo>
                    <a:pt x="2147" y="2397"/>
                    <a:pt x="1757" y="1979"/>
                    <a:pt x="1757" y="1505"/>
                  </a:cubicBezTo>
                  <a:cubicBezTo>
                    <a:pt x="1757" y="1004"/>
                    <a:pt x="2175" y="585"/>
                    <a:pt x="2677" y="585"/>
                  </a:cubicBezTo>
                  <a:close/>
                  <a:moveTo>
                    <a:pt x="7555" y="585"/>
                  </a:moveTo>
                  <a:cubicBezTo>
                    <a:pt x="8029" y="585"/>
                    <a:pt x="8447" y="1004"/>
                    <a:pt x="8447" y="1505"/>
                  </a:cubicBezTo>
                  <a:cubicBezTo>
                    <a:pt x="8447" y="1979"/>
                    <a:pt x="8029" y="2397"/>
                    <a:pt x="7555" y="2397"/>
                  </a:cubicBezTo>
                  <a:cubicBezTo>
                    <a:pt x="7025" y="2397"/>
                    <a:pt x="6635" y="1979"/>
                    <a:pt x="6635" y="1505"/>
                  </a:cubicBezTo>
                  <a:cubicBezTo>
                    <a:pt x="6635" y="1004"/>
                    <a:pt x="7053" y="585"/>
                    <a:pt x="7555" y="585"/>
                  </a:cubicBezTo>
                  <a:close/>
                  <a:moveTo>
                    <a:pt x="2677" y="2983"/>
                  </a:moveTo>
                  <a:cubicBezTo>
                    <a:pt x="3736" y="2983"/>
                    <a:pt x="4628" y="3791"/>
                    <a:pt x="4795" y="4795"/>
                  </a:cubicBezTo>
                  <a:lnTo>
                    <a:pt x="586" y="4795"/>
                  </a:lnTo>
                  <a:cubicBezTo>
                    <a:pt x="698" y="3791"/>
                    <a:pt x="1618" y="2983"/>
                    <a:pt x="2677" y="2983"/>
                  </a:cubicBezTo>
                  <a:close/>
                  <a:moveTo>
                    <a:pt x="7555" y="2983"/>
                  </a:moveTo>
                  <a:cubicBezTo>
                    <a:pt x="8614" y="2983"/>
                    <a:pt x="9506" y="3791"/>
                    <a:pt x="9646" y="4795"/>
                  </a:cubicBezTo>
                  <a:lnTo>
                    <a:pt x="5409" y="4795"/>
                  </a:lnTo>
                  <a:cubicBezTo>
                    <a:pt x="5548" y="3791"/>
                    <a:pt x="6468" y="2983"/>
                    <a:pt x="7555" y="2983"/>
                  </a:cubicBezTo>
                  <a:close/>
                  <a:moveTo>
                    <a:pt x="2733" y="0"/>
                  </a:moveTo>
                  <a:cubicBezTo>
                    <a:pt x="1896" y="0"/>
                    <a:pt x="1227" y="669"/>
                    <a:pt x="1227" y="1505"/>
                  </a:cubicBezTo>
                  <a:cubicBezTo>
                    <a:pt x="1227" y="1951"/>
                    <a:pt x="1395" y="2342"/>
                    <a:pt x="1729" y="2620"/>
                  </a:cubicBezTo>
                  <a:cubicBezTo>
                    <a:pt x="698" y="3039"/>
                    <a:pt x="1" y="4014"/>
                    <a:pt x="1" y="5129"/>
                  </a:cubicBezTo>
                  <a:cubicBezTo>
                    <a:pt x="1" y="5296"/>
                    <a:pt x="140" y="5436"/>
                    <a:pt x="335" y="5436"/>
                  </a:cubicBezTo>
                  <a:lnTo>
                    <a:pt x="10036" y="5436"/>
                  </a:lnTo>
                  <a:cubicBezTo>
                    <a:pt x="10231" y="5436"/>
                    <a:pt x="10370" y="5296"/>
                    <a:pt x="10370" y="5129"/>
                  </a:cubicBezTo>
                  <a:cubicBezTo>
                    <a:pt x="10259" y="3958"/>
                    <a:pt x="9562" y="2983"/>
                    <a:pt x="8559" y="2620"/>
                  </a:cubicBezTo>
                  <a:cubicBezTo>
                    <a:pt x="8865" y="2342"/>
                    <a:pt x="9032" y="1951"/>
                    <a:pt x="9032" y="1505"/>
                  </a:cubicBezTo>
                  <a:cubicBezTo>
                    <a:pt x="9032" y="669"/>
                    <a:pt x="8391" y="0"/>
                    <a:pt x="7555" y="0"/>
                  </a:cubicBezTo>
                  <a:cubicBezTo>
                    <a:pt x="6719" y="0"/>
                    <a:pt x="6050" y="669"/>
                    <a:pt x="6050" y="1505"/>
                  </a:cubicBezTo>
                  <a:cubicBezTo>
                    <a:pt x="6050" y="1951"/>
                    <a:pt x="6217" y="2342"/>
                    <a:pt x="6524" y="2620"/>
                  </a:cubicBezTo>
                  <a:cubicBezTo>
                    <a:pt x="5910" y="2843"/>
                    <a:pt x="5409" y="3317"/>
                    <a:pt x="5130" y="3903"/>
                  </a:cubicBezTo>
                  <a:cubicBezTo>
                    <a:pt x="4823" y="3317"/>
                    <a:pt x="4322" y="2843"/>
                    <a:pt x="3736" y="2620"/>
                  </a:cubicBezTo>
                  <a:cubicBezTo>
                    <a:pt x="4043" y="2342"/>
                    <a:pt x="4238" y="1951"/>
                    <a:pt x="4238" y="1505"/>
                  </a:cubicBezTo>
                  <a:cubicBezTo>
                    <a:pt x="4238" y="669"/>
                    <a:pt x="3569" y="0"/>
                    <a:pt x="2733" y="0"/>
                  </a:cubicBezTo>
                  <a:close/>
                </a:path>
              </a:pathLst>
            </a:custGeom>
            <a:solidFill>
              <a:schemeClr val="lt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00">
                <a:latin typeface="Calibri"/>
                <a:ea typeface="Calibri"/>
                <a:cs typeface="Calibri"/>
              </a:endParaRPr>
            </a:p>
          </p:txBody>
        </p:sp>
        <p:sp>
          <p:nvSpPr>
            <p:cNvPr id="8" name="Google Shape;10705;p63">
              <a:extLst>
                <a:ext uri="{FF2B5EF4-FFF2-40B4-BE49-F238E27FC236}">
                  <a16:creationId xmlns:a16="http://schemas.microsoft.com/office/drawing/2014/main" id="{C5045BAD-E502-B992-1136-2A0153F0F29A}"/>
                </a:ext>
              </a:extLst>
            </p:cNvPr>
            <p:cNvSpPr/>
            <p:nvPr/>
          </p:nvSpPr>
          <p:spPr>
            <a:xfrm>
              <a:off x="2831900" y="2957850"/>
              <a:ext cx="228625" cy="106350"/>
            </a:xfrm>
            <a:custGeom>
              <a:avLst/>
              <a:gdLst/>
              <a:ahLst/>
              <a:cxnLst/>
              <a:rect l="l" t="t" r="r" b="b"/>
              <a:pathLst>
                <a:path w="9145" h="4254" extrusionOk="0">
                  <a:moveTo>
                    <a:pt x="8336" y="585"/>
                  </a:moveTo>
                  <a:cubicBezTo>
                    <a:pt x="8531" y="585"/>
                    <a:pt x="8642" y="725"/>
                    <a:pt x="8642" y="892"/>
                  </a:cubicBezTo>
                  <a:lnTo>
                    <a:pt x="8642" y="2119"/>
                  </a:lnTo>
                  <a:cubicBezTo>
                    <a:pt x="8642" y="2286"/>
                    <a:pt x="8531" y="2425"/>
                    <a:pt x="8336" y="2425"/>
                  </a:cubicBezTo>
                  <a:lnTo>
                    <a:pt x="7137" y="2425"/>
                  </a:lnTo>
                  <a:cubicBezTo>
                    <a:pt x="6942" y="2425"/>
                    <a:pt x="6803" y="2565"/>
                    <a:pt x="6803" y="2732"/>
                  </a:cubicBezTo>
                  <a:lnTo>
                    <a:pt x="6803" y="3234"/>
                  </a:lnTo>
                  <a:lnTo>
                    <a:pt x="6106" y="2537"/>
                  </a:lnTo>
                  <a:cubicBezTo>
                    <a:pt x="6050" y="2453"/>
                    <a:pt x="5966" y="2425"/>
                    <a:pt x="5911" y="2425"/>
                  </a:cubicBezTo>
                  <a:lnTo>
                    <a:pt x="3430" y="2425"/>
                  </a:lnTo>
                  <a:cubicBezTo>
                    <a:pt x="3346" y="2425"/>
                    <a:pt x="3262" y="2453"/>
                    <a:pt x="3207" y="2537"/>
                  </a:cubicBezTo>
                  <a:lnTo>
                    <a:pt x="2510" y="3234"/>
                  </a:lnTo>
                  <a:lnTo>
                    <a:pt x="2510" y="2732"/>
                  </a:lnTo>
                  <a:cubicBezTo>
                    <a:pt x="2510" y="2565"/>
                    <a:pt x="2370" y="2425"/>
                    <a:pt x="2203" y="2425"/>
                  </a:cubicBezTo>
                  <a:lnTo>
                    <a:pt x="1032" y="2425"/>
                  </a:lnTo>
                  <a:cubicBezTo>
                    <a:pt x="865" y="2425"/>
                    <a:pt x="726" y="2286"/>
                    <a:pt x="726" y="2119"/>
                  </a:cubicBezTo>
                  <a:lnTo>
                    <a:pt x="726" y="892"/>
                  </a:lnTo>
                  <a:cubicBezTo>
                    <a:pt x="726" y="725"/>
                    <a:pt x="865" y="585"/>
                    <a:pt x="1032" y="585"/>
                  </a:cubicBezTo>
                  <a:close/>
                  <a:moveTo>
                    <a:pt x="921" y="0"/>
                  </a:moveTo>
                  <a:cubicBezTo>
                    <a:pt x="447" y="0"/>
                    <a:pt x="1" y="418"/>
                    <a:pt x="1" y="892"/>
                  </a:cubicBezTo>
                  <a:lnTo>
                    <a:pt x="1" y="2119"/>
                  </a:lnTo>
                  <a:cubicBezTo>
                    <a:pt x="1" y="2592"/>
                    <a:pt x="419" y="3011"/>
                    <a:pt x="921" y="3011"/>
                  </a:cubicBezTo>
                  <a:lnTo>
                    <a:pt x="1841" y="3011"/>
                  </a:lnTo>
                  <a:lnTo>
                    <a:pt x="1841" y="3958"/>
                  </a:lnTo>
                  <a:cubicBezTo>
                    <a:pt x="1924" y="4098"/>
                    <a:pt x="2008" y="4209"/>
                    <a:pt x="2120" y="4237"/>
                  </a:cubicBezTo>
                  <a:cubicBezTo>
                    <a:pt x="2150" y="4247"/>
                    <a:pt x="2188" y="4254"/>
                    <a:pt x="2228" y="4254"/>
                  </a:cubicBezTo>
                  <a:cubicBezTo>
                    <a:pt x="2298" y="4254"/>
                    <a:pt x="2373" y="4234"/>
                    <a:pt x="2426" y="4181"/>
                  </a:cubicBezTo>
                  <a:lnTo>
                    <a:pt x="3541" y="3011"/>
                  </a:lnTo>
                  <a:lnTo>
                    <a:pt x="5743" y="3011"/>
                  </a:lnTo>
                  <a:lnTo>
                    <a:pt x="6830" y="4181"/>
                  </a:lnTo>
                  <a:cubicBezTo>
                    <a:pt x="6883" y="4234"/>
                    <a:pt x="6959" y="4254"/>
                    <a:pt x="7035" y="4254"/>
                  </a:cubicBezTo>
                  <a:cubicBezTo>
                    <a:pt x="7080" y="4254"/>
                    <a:pt x="7124" y="4247"/>
                    <a:pt x="7165" y="4237"/>
                  </a:cubicBezTo>
                  <a:cubicBezTo>
                    <a:pt x="7249" y="4209"/>
                    <a:pt x="7332" y="4070"/>
                    <a:pt x="7332" y="3958"/>
                  </a:cubicBezTo>
                  <a:lnTo>
                    <a:pt x="7332" y="3011"/>
                  </a:lnTo>
                  <a:lnTo>
                    <a:pt x="8224" y="3011"/>
                  </a:lnTo>
                  <a:cubicBezTo>
                    <a:pt x="8726" y="3011"/>
                    <a:pt x="9144" y="2592"/>
                    <a:pt x="9144" y="2119"/>
                  </a:cubicBezTo>
                  <a:lnTo>
                    <a:pt x="9144" y="892"/>
                  </a:lnTo>
                  <a:cubicBezTo>
                    <a:pt x="9144" y="418"/>
                    <a:pt x="8726" y="0"/>
                    <a:pt x="8224" y="0"/>
                  </a:cubicBezTo>
                  <a:close/>
                </a:path>
              </a:pathLst>
            </a:custGeom>
            <a:solidFill>
              <a:schemeClr val="lt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00">
                <a:latin typeface="Calibri"/>
                <a:ea typeface="Calibri"/>
                <a:cs typeface="Calibri"/>
              </a:endParaRPr>
            </a:p>
          </p:txBody>
        </p:sp>
        <p:sp>
          <p:nvSpPr>
            <p:cNvPr id="9" name="Google Shape;10706;p63">
              <a:extLst>
                <a:ext uri="{FF2B5EF4-FFF2-40B4-BE49-F238E27FC236}">
                  <a16:creationId xmlns:a16="http://schemas.microsoft.com/office/drawing/2014/main" id="{DEC35974-AC93-34EC-BBB3-40FB4D05EEFA}"/>
                </a:ext>
              </a:extLst>
            </p:cNvPr>
            <p:cNvSpPr/>
            <p:nvPr/>
          </p:nvSpPr>
          <p:spPr>
            <a:xfrm>
              <a:off x="3024600" y="2966925"/>
              <a:ext cx="29875" cy="58497"/>
            </a:xfrm>
            <a:custGeom>
              <a:avLst/>
              <a:gdLst/>
              <a:ahLst/>
              <a:cxnLst/>
              <a:rect l="l" t="t" r="r" b="b"/>
              <a:pathLst>
                <a:path w="1195" h="2376" extrusionOk="0">
                  <a:moveTo>
                    <a:pt x="159" y="2269"/>
                  </a:moveTo>
                  <a:cubicBezTo>
                    <a:pt x="131" y="2225"/>
                    <a:pt x="349" y="2178"/>
                    <a:pt x="444" y="2102"/>
                  </a:cubicBezTo>
                  <a:cubicBezTo>
                    <a:pt x="539" y="2027"/>
                    <a:pt x="682" y="2090"/>
                    <a:pt x="730" y="1816"/>
                  </a:cubicBezTo>
                  <a:cubicBezTo>
                    <a:pt x="778" y="1542"/>
                    <a:pt x="774" y="725"/>
                    <a:pt x="730" y="459"/>
                  </a:cubicBezTo>
                  <a:cubicBezTo>
                    <a:pt x="686" y="193"/>
                    <a:pt x="587" y="273"/>
                    <a:pt x="468" y="221"/>
                  </a:cubicBezTo>
                  <a:cubicBezTo>
                    <a:pt x="349" y="169"/>
                    <a:pt x="-16" y="185"/>
                    <a:pt x="16" y="149"/>
                  </a:cubicBezTo>
                  <a:cubicBezTo>
                    <a:pt x="48" y="113"/>
                    <a:pt x="473" y="-21"/>
                    <a:pt x="659" y="7"/>
                  </a:cubicBezTo>
                  <a:cubicBezTo>
                    <a:pt x="846" y="35"/>
                    <a:pt x="1048" y="54"/>
                    <a:pt x="1135" y="316"/>
                  </a:cubicBezTo>
                  <a:cubicBezTo>
                    <a:pt x="1222" y="578"/>
                    <a:pt x="1183" y="1276"/>
                    <a:pt x="1183" y="1578"/>
                  </a:cubicBezTo>
                  <a:cubicBezTo>
                    <a:pt x="1183" y="1880"/>
                    <a:pt x="1230" y="1995"/>
                    <a:pt x="1135" y="2126"/>
                  </a:cubicBezTo>
                  <a:cubicBezTo>
                    <a:pt x="1040" y="2257"/>
                    <a:pt x="774" y="2340"/>
                    <a:pt x="611" y="2364"/>
                  </a:cubicBezTo>
                  <a:cubicBezTo>
                    <a:pt x="448" y="2388"/>
                    <a:pt x="187" y="2313"/>
                    <a:pt x="159" y="2269"/>
                  </a:cubicBezTo>
                  <a:close/>
                </a:path>
              </a:pathLst>
            </a:custGeom>
            <a:solidFill>
              <a:schemeClr val="lt2"/>
            </a:solidFill>
            <a:ln>
              <a:noFill/>
            </a:ln>
          </p:spPr>
          <p:txBody>
            <a:bodyPr spcFirstLastPara="1" wrap="square" lIns="91425" tIns="45700" rIns="91425" bIns="45700" anchor="t" anchorCtr="0">
              <a:noAutofit/>
            </a:bodyPr>
            <a:lstStyle/>
            <a:p>
              <a:endParaRPr lang="en-MY" sz="1800">
                <a:latin typeface="Calibri"/>
                <a:ea typeface="Calibri"/>
                <a:cs typeface="Calibri"/>
              </a:endParaRPr>
            </a:p>
          </p:txBody>
        </p:sp>
      </p:grpSp>
      <p:grpSp>
        <p:nvGrpSpPr>
          <p:cNvPr id="10" name="Google Shape;9933;p61">
            <a:extLst>
              <a:ext uri="{FF2B5EF4-FFF2-40B4-BE49-F238E27FC236}">
                <a16:creationId xmlns:a16="http://schemas.microsoft.com/office/drawing/2014/main" id="{03518816-88E1-26EE-0CBB-11C9C1EEAAE3}"/>
              </a:ext>
            </a:extLst>
          </p:cNvPr>
          <p:cNvGrpSpPr/>
          <p:nvPr/>
        </p:nvGrpSpPr>
        <p:grpSpPr>
          <a:xfrm>
            <a:off x="3506533" y="898306"/>
            <a:ext cx="391368" cy="376650"/>
            <a:chOff x="-37534750" y="2668075"/>
            <a:chExt cx="332400" cy="319900"/>
          </a:xfrm>
        </p:grpSpPr>
        <p:sp>
          <p:nvSpPr>
            <p:cNvPr id="11" name="Google Shape;9934;p61">
              <a:extLst>
                <a:ext uri="{FF2B5EF4-FFF2-40B4-BE49-F238E27FC236}">
                  <a16:creationId xmlns:a16="http://schemas.microsoft.com/office/drawing/2014/main" id="{C45B0DAC-F3F6-345E-A5EF-FC9072C57542}"/>
                </a:ext>
              </a:extLst>
            </p:cNvPr>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chemeClr val="lt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00">
                <a:latin typeface="Calibri"/>
                <a:ea typeface="Calibri"/>
                <a:cs typeface="Calibri"/>
              </a:endParaRPr>
            </a:p>
          </p:txBody>
        </p:sp>
        <p:sp>
          <p:nvSpPr>
            <p:cNvPr id="12" name="Google Shape;9935;p61">
              <a:extLst>
                <a:ext uri="{FF2B5EF4-FFF2-40B4-BE49-F238E27FC236}">
                  <a16:creationId xmlns:a16="http://schemas.microsoft.com/office/drawing/2014/main" id="{2D444F3B-8C8B-9CDC-23CE-F20F0C878D56}"/>
                </a:ext>
              </a:extLst>
            </p:cNvPr>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chemeClr val="lt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00">
                <a:latin typeface="Calibri"/>
                <a:ea typeface="Calibri"/>
                <a:cs typeface="Calibri"/>
              </a:endParaRPr>
            </a:p>
          </p:txBody>
        </p:sp>
      </p:grpSp>
    </p:spTree>
    <p:extLst>
      <p:ext uri="{BB962C8B-B14F-4D97-AF65-F5344CB8AC3E}">
        <p14:creationId xmlns:p14="http://schemas.microsoft.com/office/powerpoint/2010/main" val="3406709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902;p34">
            <a:extLst>
              <a:ext uri="{FF2B5EF4-FFF2-40B4-BE49-F238E27FC236}">
                <a16:creationId xmlns:a16="http://schemas.microsoft.com/office/drawing/2014/main" id="{47653F81-6A8D-D625-1D05-4317EEFA8FCA}"/>
              </a:ext>
            </a:extLst>
          </p:cNvPr>
          <p:cNvSpPr txBox="1">
            <a:spLocks/>
          </p:cNvSpPr>
          <p:nvPr/>
        </p:nvSpPr>
        <p:spPr>
          <a:xfrm>
            <a:off x="3304713" y="1931324"/>
            <a:ext cx="2532900" cy="1444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chemeClr val="dk1"/>
                </a:solidFill>
                <a:latin typeface="DM Sans" pitchFamily="2" charset="0"/>
                <a:cs typeface="Baloo 2 ExtraBold"/>
              </a:rPr>
              <a:t>Random Forest (RF)</a:t>
            </a:r>
          </a:p>
          <a:p>
            <a:endParaRPr lang="en-US" b="1" dirty="0">
              <a:solidFill>
                <a:schemeClr val="dk1"/>
              </a:solidFill>
              <a:latin typeface="DM Sans" pitchFamily="2" charset="0"/>
              <a:cs typeface="Baloo 2 ExtraBold"/>
            </a:endParaRPr>
          </a:p>
          <a:p>
            <a:r>
              <a:rPr lang="en-US" b="1" dirty="0" err="1">
                <a:solidFill>
                  <a:schemeClr val="dk1"/>
                </a:solidFill>
                <a:latin typeface="DM Sans" pitchFamily="2" charset="0"/>
                <a:cs typeface="Baloo 2 ExtraBold"/>
              </a:rPr>
              <a:t>XGBoost</a:t>
            </a:r>
            <a:endParaRPr lang="en-US" b="1" dirty="0">
              <a:solidFill>
                <a:schemeClr val="dk1"/>
              </a:solidFill>
              <a:latin typeface="DM Sans" pitchFamily="2" charset="0"/>
              <a:cs typeface="Baloo 2 ExtraBold"/>
            </a:endParaRPr>
          </a:p>
          <a:p>
            <a:endParaRPr lang="en-US" b="1" dirty="0">
              <a:solidFill>
                <a:schemeClr val="dk1"/>
              </a:solidFill>
              <a:latin typeface="DM Sans" pitchFamily="2" charset="0"/>
              <a:cs typeface="Baloo 2 ExtraBold"/>
            </a:endParaRPr>
          </a:p>
          <a:p>
            <a:r>
              <a:rPr lang="en-US" b="1" dirty="0">
                <a:solidFill>
                  <a:schemeClr val="dk1"/>
                </a:solidFill>
                <a:latin typeface="DM Sans" pitchFamily="2" charset="0"/>
                <a:cs typeface="Baloo 2 ExtraBold"/>
              </a:rPr>
              <a:t>Long Short-Term Memory (LSTM) Neural Network</a:t>
            </a:r>
          </a:p>
        </p:txBody>
      </p:sp>
      <p:sp>
        <p:nvSpPr>
          <p:cNvPr id="19" name="Google Shape;903;p34">
            <a:extLst>
              <a:ext uri="{FF2B5EF4-FFF2-40B4-BE49-F238E27FC236}">
                <a16:creationId xmlns:a16="http://schemas.microsoft.com/office/drawing/2014/main" id="{064CA32E-B930-570E-BAEE-642B99267BA8}"/>
              </a:ext>
            </a:extLst>
          </p:cNvPr>
          <p:cNvSpPr txBox="1">
            <a:spLocks/>
          </p:cNvSpPr>
          <p:nvPr/>
        </p:nvSpPr>
        <p:spPr>
          <a:xfrm>
            <a:off x="5837613" y="1931324"/>
            <a:ext cx="2532900" cy="14449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chemeClr val="dk1"/>
                </a:solidFill>
                <a:latin typeface="DM Sans" pitchFamily="2" charset="0"/>
                <a:cs typeface="Baloo 2 ExtraBold"/>
              </a:rPr>
              <a:t>Root Mean Squared Error (RMSE) </a:t>
            </a:r>
          </a:p>
          <a:p>
            <a:endParaRPr lang="en-US" b="1" dirty="0">
              <a:solidFill>
                <a:schemeClr val="dk1"/>
              </a:solidFill>
              <a:latin typeface="DM Sans" pitchFamily="2" charset="0"/>
              <a:cs typeface="Baloo 2 ExtraBold"/>
            </a:endParaRPr>
          </a:p>
          <a:p>
            <a:r>
              <a:rPr lang="en-US" b="1" dirty="0">
                <a:solidFill>
                  <a:schemeClr val="dk1"/>
                </a:solidFill>
                <a:latin typeface="DM Sans" pitchFamily="2" charset="0"/>
                <a:cs typeface="Baloo 2 ExtraBold"/>
              </a:rPr>
              <a:t>Mean Absolute Error (MAE) </a:t>
            </a:r>
          </a:p>
          <a:p>
            <a:endParaRPr lang="en-US" b="1" dirty="0">
              <a:solidFill>
                <a:schemeClr val="dk1"/>
              </a:solidFill>
              <a:latin typeface="DM Sans" pitchFamily="2" charset="0"/>
              <a:cs typeface="Baloo 2 ExtraBold"/>
            </a:endParaRPr>
          </a:p>
          <a:p>
            <a:r>
              <a:rPr lang="en-US" b="1" dirty="0">
                <a:solidFill>
                  <a:schemeClr val="dk1"/>
                </a:solidFill>
                <a:latin typeface="DM Sans" pitchFamily="2" charset="0"/>
                <a:cs typeface="Baloo 2 ExtraBold"/>
              </a:rPr>
              <a:t>Directional Accuracy (%)</a:t>
            </a:r>
          </a:p>
        </p:txBody>
      </p:sp>
      <p:sp>
        <p:nvSpPr>
          <p:cNvPr id="20" name="Google Shape;905;p34">
            <a:extLst>
              <a:ext uri="{FF2B5EF4-FFF2-40B4-BE49-F238E27FC236}">
                <a16:creationId xmlns:a16="http://schemas.microsoft.com/office/drawing/2014/main" id="{A34AEA02-7FA8-E261-B871-86CC5731F85A}"/>
              </a:ext>
            </a:extLst>
          </p:cNvPr>
          <p:cNvSpPr txBox="1">
            <a:spLocks/>
          </p:cNvSpPr>
          <p:nvPr/>
        </p:nvSpPr>
        <p:spPr>
          <a:xfrm>
            <a:off x="772413" y="1931323"/>
            <a:ext cx="2532900" cy="14449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chemeClr val="dk1"/>
                </a:solidFill>
                <a:latin typeface="DM Sans" pitchFamily="2" charset="0"/>
                <a:cs typeface="Baloo 2 ExtraBold"/>
              </a:rPr>
              <a:t>Lagged gold prices</a:t>
            </a:r>
          </a:p>
          <a:p>
            <a:endParaRPr lang="en-US" b="1" dirty="0">
              <a:solidFill>
                <a:schemeClr val="dk1"/>
              </a:solidFill>
              <a:latin typeface="DM Sans" pitchFamily="2" charset="0"/>
              <a:cs typeface="Baloo 2 ExtraBold"/>
            </a:endParaRPr>
          </a:p>
          <a:p>
            <a:r>
              <a:rPr lang="en-US" b="1" dirty="0">
                <a:solidFill>
                  <a:schemeClr val="dk1"/>
                </a:solidFill>
                <a:latin typeface="DM Sans" pitchFamily="2" charset="0"/>
                <a:cs typeface="Baloo 2 ExtraBold"/>
              </a:rPr>
              <a:t>Moving averages</a:t>
            </a:r>
          </a:p>
          <a:p>
            <a:endParaRPr lang="en-US" b="1" dirty="0">
              <a:solidFill>
                <a:schemeClr val="dk1"/>
              </a:solidFill>
              <a:latin typeface="DM Sans" pitchFamily="2" charset="0"/>
              <a:cs typeface="Baloo 2 ExtraBold"/>
            </a:endParaRPr>
          </a:p>
          <a:p>
            <a:r>
              <a:rPr lang="en-US" b="1" dirty="0">
                <a:solidFill>
                  <a:schemeClr val="dk1"/>
                </a:solidFill>
                <a:latin typeface="DM Sans" pitchFamily="2" charset="0"/>
                <a:cs typeface="Baloo 2 ExtraBold"/>
              </a:rPr>
              <a:t>Lagged sentiment values</a:t>
            </a:r>
          </a:p>
        </p:txBody>
      </p:sp>
      <p:sp>
        <p:nvSpPr>
          <p:cNvPr id="24" name="Google Shape;909;p34">
            <a:extLst>
              <a:ext uri="{FF2B5EF4-FFF2-40B4-BE49-F238E27FC236}">
                <a16:creationId xmlns:a16="http://schemas.microsoft.com/office/drawing/2014/main" id="{D49D7B5B-A35B-B6B0-0F5D-DC66F900C67F}"/>
              </a:ext>
            </a:extLst>
          </p:cNvPr>
          <p:cNvSpPr txBox="1">
            <a:spLocks/>
          </p:cNvSpPr>
          <p:nvPr/>
        </p:nvSpPr>
        <p:spPr>
          <a:xfrm>
            <a:off x="773528" y="1248100"/>
            <a:ext cx="2532900" cy="810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100" dirty="0">
                <a:solidFill>
                  <a:schemeClr val="dk1"/>
                </a:solidFill>
                <a:latin typeface="Baloo 2 ExtraBold"/>
                <a:cs typeface="Baloo 2 ExtraBold"/>
                <a:sym typeface="Baloo 2 ExtraBold"/>
              </a:rPr>
              <a:t>Feature</a:t>
            </a:r>
            <a:r>
              <a:rPr lang="en-MY" sz="2100" dirty="0">
                <a:solidFill>
                  <a:schemeClr val="dk1"/>
                </a:solidFill>
                <a:latin typeface="Baloo 2 ExtraBold"/>
                <a:cs typeface="Baloo 2 ExtraBold"/>
                <a:sym typeface="Baloo 2 ExtraBold"/>
              </a:rPr>
              <a:t> Engineering</a:t>
            </a:r>
          </a:p>
        </p:txBody>
      </p:sp>
      <p:sp>
        <p:nvSpPr>
          <p:cNvPr id="25" name="Google Shape;910;p34">
            <a:extLst>
              <a:ext uri="{FF2B5EF4-FFF2-40B4-BE49-F238E27FC236}">
                <a16:creationId xmlns:a16="http://schemas.microsoft.com/office/drawing/2014/main" id="{4542B0BD-C916-1623-86E2-25C59C95A332}"/>
              </a:ext>
            </a:extLst>
          </p:cNvPr>
          <p:cNvSpPr txBox="1">
            <a:spLocks/>
          </p:cNvSpPr>
          <p:nvPr/>
        </p:nvSpPr>
        <p:spPr>
          <a:xfrm>
            <a:off x="3305788" y="1248100"/>
            <a:ext cx="2532900" cy="810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MY" sz="2100" dirty="0">
                <a:solidFill>
                  <a:schemeClr val="dk1"/>
                </a:solidFill>
                <a:latin typeface="Baloo 2 ExtraBold"/>
                <a:cs typeface="Baloo 2 ExtraBold"/>
              </a:rPr>
              <a:t>Modelling Techniques</a:t>
            </a:r>
          </a:p>
        </p:txBody>
      </p:sp>
      <p:sp>
        <p:nvSpPr>
          <p:cNvPr id="26" name="Google Shape;911;p34">
            <a:extLst>
              <a:ext uri="{FF2B5EF4-FFF2-40B4-BE49-F238E27FC236}">
                <a16:creationId xmlns:a16="http://schemas.microsoft.com/office/drawing/2014/main" id="{B5673AEB-86EF-5E33-A51B-E6B1344B0571}"/>
              </a:ext>
            </a:extLst>
          </p:cNvPr>
          <p:cNvSpPr txBox="1">
            <a:spLocks/>
          </p:cNvSpPr>
          <p:nvPr/>
        </p:nvSpPr>
        <p:spPr>
          <a:xfrm>
            <a:off x="5838688" y="1248100"/>
            <a:ext cx="2532900" cy="81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MY" sz="2100" dirty="0">
                <a:solidFill>
                  <a:schemeClr val="dk1"/>
                </a:solidFill>
                <a:latin typeface="Baloo 2 ExtraBold"/>
                <a:cs typeface="Baloo 2 ExtraBold"/>
              </a:rPr>
              <a:t>Evaluation Metrics</a:t>
            </a:r>
          </a:p>
        </p:txBody>
      </p:sp>
      <p:grpSp>
        <p:nvGrpSpPr>
          <p:cNvPr id="38" name="Google Shape;9621;p60">
            <a:extLst>
              <a:ext uri="{FF2B5EF4-FFF2-40B4-BE49-F238E27FC236}">
                <a16:creationId xmlns:a16="http://schemas.microsoft.com/office/drawing/2014/main" id="{2EDA567C-381D-4261-27BB-FC45E94AE5B7}"/>
              </a:ext>
            </a:extLst>
          </p:cNvPr>
          <p:cNvGrpSpPr/>
          <p:nvPr/>
        </p:nvGrpSpPr>
        <p:grpSpPr>
          <a:xfrm>
            <a:off x="926494" y="907932"/>
            <a:ext cx="340168" cy="340168"/>
            <a:chOff x="2676100" y="832575"/>
            <a:chExt cx="483125" cy="483125"/>
          </a:xfrm>
        </p:grpSpPr>
        <p:sp>
          <p:nvSpPr>
            <p:cNvPr id="39" name="Google Shape;9622;p60">
              <a:extLst>
                <a:ext uri="{FF2B5EF4-FFF2-40B4-BE49-F238E27FC236}">
                  <a16:creationId xmlns:a16="http://schemas.microsoft.com/office/drawing/2014/main" id="{3B197EB4-F915-6D7A-3774-E6B03B8E060F}"/>
                </a:ext>
              </a:extLst>
            </p:cNvPr>
            <p:cNvSpPr/>
            <p:nvPr/>
          </p:nvSpPr>
          <p:spPr>
            <a:xfrm>
              <a:off x="2676100" y="832575"/>
              <a:ext cx="483125" cy="483125"/>
            </a:xfrm>
            <a:custGeom>
              <a:avLst/>
              <a:gdLst/>
              <a:ahLst/>
              <a:cxnLst/>
              <a:rect l="l" t="t" r="r" b="b"/>
              <a:pathLst>
                <a:path w="19325" h="19325" extrusionOk="0">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chemeClr val="lt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00">
                <a:latin typeface="Calibri"/>
                <a:ea typeface="Calibri"/>
                <a:cs typeface="Calibri"/>
              </a:endParaRPr>
            </a:p>
          </p:txBody>
        </p:sp>
        <p:sp>
          <p:nvSpPr>
            <p:cNvPr id="40" name="Google Shape;9623;p60">
              <a:extLst>
                <a:ext uri="{FF2B5EF4-FFF2-40B4-BE49-F238E27FC236}">
                  <a16:creationId xmlns:a16="http://schemas.microsoft.com/office/drawing/2014/main" id="{8354EF56-BC2B-3B02-4786-DA6AD15EA907}"/>
                </a:ext>
              </a:extLst>
            </p:cNvPr>
            <p:cNvSpPr/>
            <p:nvPr/>
          </p:nvSpPr>
          <p:spPr>
            <a:xfrm>
              <a:off x="2762000" y="918475"/>
              <a:ext cx="311400" cy="311400"/>
            </a:xfrm>
            <a:custGeom>
              <a:avLst/>
              <a:gdLst/>
              <a:ahLst/>
              <a:cxnLst/>
              <a:rect l="l" t="t" r="r" b="b"/>
              <a:pathLst>
                <a:path w="12456" h="12456" extrusionOk="0">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chemeClr val="lt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00">
                <a:latin typeface="Calibri"/>
                <a:ea typeface="Calibri"/>
                <a:cs typeface="Calibri"/>
              </a:endParaRPr>
            </a:p>
          </p:txBody>
        </p:sp>
        <p:sp>
          <p:nvSpPr>
            <p:cNvPr id="41" name="Google Shape;9624;p60">
              <a:extLst>
                <a:ext uri="{FF2B5EF4-FFF2-40B4-BE49-F238E27FC236}">
                  <a16:creationId xmlns:a16="http://schemas.microsoft.com/office/drawing/2014/main" id="{46E0CA90-B7D1-B992-E339-F68E788BBAE1}"/>
                </a:ext>
              </a:extLst>
            </p:cNvPr>
            <p:cNvSpPr/>
            <p:nvPr/>
          </p:nvSpPr>
          <p:spPr>
            <a:xfrm>
              <a:off x="2810775" y="975075"/>
              <a:ext cx="206025" cy="198150"/>
            </a:xfrm>
            <a:custGeom>
              <a:avLst/>
              <a:gdLst/>
              <a:ahLst/>
              <a:cxnLst/>
              <a:rect l="l" t="t" r="r" b="b"/>
              <a:pathLst>
                <a:path w="8241" h="7926" extrusionOk="0">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chemeClr val="lt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00">
                <a:latin typeface="Calibri"/>
                <a:ea typeface="Calibri"/>
                <a:cs typeface="Calibri"/>
              </a:endParaRPr>
            </a:p>
          </p:txBody>
        </p:sp>
      </p:grpSp>
      <p:grpSp>
        <p:nvGrpSpPr>
          <p:cNvPr id="42" name="Google Shape;11608;p66">
            <a:extLst>
              <a:ext uri="{FF2B5EF4-FFF2-40B4-BE49-F238E27FC236}">
                <a16:creationId xmlns:a16="http://schemas.microsoft.com/office/drawing/2014/main" id="{6E1D16EC-3C62-711C-083A-EF6A8C6D08FD}"/>
              </a:ext>
            </a:extLst>
          </p:cNvPr>
          <p:cNvGrpSpPr/>
          <p:nvPr/>
        </p:nvGrpSpPr>
        <p:grpSpPr>
          <a:xfrm>
            <a:off x="6037667" y="936826"/>
            <a:ext cx="420796" cy="421914"/>
            <a:chOff x="-2060175" y="2768875"/>
            <a:chExt cx="291450" cy="292225"/>
          </a:xfrm>
        </p:grpSpPr>
        <p:sp>
          <p:nvSpPr>
            <p:cNvPr id="43" name="Google Shape;11609;p66">
              <a:extLst>
                <a:ext uri="{FF2B5EF4-FFF2-40B4-BE49-F238E27FC236}">
                  <a16:creationId xmlns:a16="http://schemas.microsoft.com/office/drawing/2014/main" id="{7AF525E6-0584-8D84-4A5B-09700E6F188E}"/>
                </a:ext>
              </a:extLst>
            </p:cNvPr>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solidFill>
              <a:schemeClr val="lt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00">
                <a:latin typeface="Calibri"/>
                <a:ea typeface="Calibri"/>
                <a:cs typeface="Calibri"/>
              </a:endParaRPr>
            </a:p>
          </p:txBody>
        </p:sp>
        <p:sp>
          <p:nvSpPr>
            <p:cNvPr id="44" name="Google Shape;11610;p66">
              <a:extLst>
                <a:ext uri="{FF2B5EF4-FFF2-40B4-BE49-F238E27FC236}">
                  <a16:creationId xmlns:a16="http://schemas.microsoft.com/office/drawing/2014/main" id="{2240E101-ECEF-343B-7F95-3DC5E553759C}"/>
                </a:ext>
              </a:extLst>
            </p:cNvPr>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solidFill>
              <a:schemeClr val="lt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00">
                <a:latin typeface="Calibri"/>
                <a:ea typeface="Calibri"/>
                <a:cs typeface="Calibri"/>
              </a:endParaRPr>
            </a:p>
          </p:txBody>
        </p:sp>
      </p:grpSp>
      <p:grpSp>
        <p:nvGrpSpPr>
          <p:cNvPr id="45" name="Google Shape;11073;p64">
            <a:extLst>
              <a:ext uri="{FF2B5EF4-FFF2-40B4-BE49-F238E27FC236}">
                <a16:creationId xmlns:a16="http://schemas.microsoft.com/office/drawing/2014/main" id="{D5728B09-AF4C-8BF6-8D34-9D91EEFA2BE7}"/>
              </a:ext>
            </a:extLst>
          </p:cNvPr>
          <p:cNvGrpSpPr/>
          <p:nvPr/>
        </p:nvGrpSpPr>
        <p:grpSpPr>
          <a:xfrm>
            <a:off x="3505407" y="977679"/>
            <a:ext cx="358198" cy="272647"/>
            <a:chOff x="-47527350" y="2747625"/>
            <a:chExt cx="300100" cy="228425"/>
          </a:xfrm>
        </p:grpSpPr>
        <p:sp>
          <p:nvSpPr>
            <p:cNvPr id="46" name="Google Shape;11074;p64">
              <a:extLst>
                <a:ext uri="{FF2B5EF4-FFF2-40B4-BE49-F238E27FC236}">
                  <a16:creationId xmlns:a16="http://schemas.microsoft.com/office/drawing/2014/main" id="{C15F51FD-41A2-F056-7B58-5C079CDD6239}"/>
                </a:ext>
              </a:extLst>
            </p:cNvPr>
            <p:cNvSpPr/>
            <p:nvPr/>
          </p:nvSpPr>
          <p:spPr>
            <a:xfrm>
              <a:off x="-47475350" y="2782275"/>
              <a:ext cx="124450" cy="124475"/>
            </a:xfrm>
            <a:custGeom>
              <a:avLst/>
              <a:gdLst/>
              <a:ahLst/>
              <a:cxnLst/>
              <a:rect l="l" t="t" r="r" b="b"/>
              <a:pathLst>
                <a:path w="4978" h="4979" extrusionOk="0">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solidFill>
              <a:schemeClr val="lt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00">
                <a:latin typeface="Calibri"/>
                <a:ea typeface="Calibri"/>
                <a:cs typeface="Calibri"/>
              </a:endParaRPr>
            </a:p>
          </p:txBody>
        </p:sp>
        <p:sp>
          <p:nvSpPr>
            <p:cNvPr id="47" name="Google Shape;11075;p64">
              <a:extLst>
                <a:ext uri="{FF2B5EF4-FFF2-40B4-BE49-F238E27FC236}">
                  <a16:creationId xmlns:a16="http://schemas.microsoft.com/office/drawing/2014/main" id="{5D430E0E-2908-DB5F-3EBD-83F4EB86CA99}"/>
                </a:ext>
              </a:extLst>
            </p:cNvPr>
            <p:cNvSpPr/>
            <p:nvPr/>
          </p:nvSpPr>
          <p:spPr>
            <a:xfrm>
              <a:off x="-47333600" y="278227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lt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00">
                <a:latin typeface="Calibri"/>
                <a:ea typeface="Calibri"/>
                <a:cs typeface="Calibri"/>
              </a:endParaRPr>
            </a:p>
          </p:txBody>
        </p:sp>
        <p:sp>
          <p:nvSpPr>
            <p:cNvPr id="48" name="Google Shape;11076;p64">
              <a:extLst>
                <a:ext uri="{FF2B5EF4-FFF2-40B4-BE49-F238E27FC236}">
                  <a16:creationId xmlns:a16="http://schemas.microsoft.com/office/drawing/2014/main" id="{030BE952-BDA6-87A9-5738-A11FBB2C5ACB}"/>
                </a:ext>
              </a:extLst>
            </p:cNvPr>
            <p:cNvSpPr/>
            <p:nvPr/>
          </p:nvSpPr>
          <p:spPr>
            <a:xfrm>
              <a:off x="-47333600" y="281772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lt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00">
                <a:latin typeface="Calibri"/>
                <a:ea typeface="Calibri"/>
                <a:cs typeface="Calibri"/>
              </a:endParaRPr>
            </a:p>
          </p:txBody>
        </p:sp>
        <p:sp>
          <p:nvSpPr>
            <p:cNvPr id="49" name="Google Shape;11077;p64">
              <a:extLst>
                <a:ext uri="{FF2B5EF4-FFF2-40B4-BE49-F238E27FC236}">
                  <a16:creationId xmlns:a16="http://schemas.microsoft.com/office/drawing/2014/main" id="{63005BB6-F24B-66C6-DCE3-C3B92EF2756B}"/>
                </a:ext>
              </a:extLst>
            </p:cNvPr>
            <p:cNvSpPr/>
            <p:nvPr/>
          </p:nvSpPr>
          <p:spPr>
            <a:xfrm>
              <a:off x="-47333600" y="2852375"/>
              <a:ext cx="53600" cy="17350"/>
            </a:xfrm>
            <a:custGeom>
              <a:avLst/>
              <a:gdLst/>
              <a:ahLst/>
              <a:cxnLst/>
              <a:rect l="l" t="t" r="r" b="b"/>
              <a:pathLst>
                <a:path w="2144" h="694" extrusionOk="0">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solidFill>
              <a:schemeClr val="lt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00">
                <a:latin typeface="Calibri"/>
                <a:ea typeface="Calibri"/>
                <a:cs typeface="Calibri"/>
              </a:endParaRPr>
            </a:p>
          </p:txBody>
        </p:sp>
        <p:sp>
          <p:nvSpPr>
            <p:cNvPr id="50" name="Google Shape;11078;p64">
              <a:extLst>
                <a:ext uri="{FF2B5EF4-FFF2-40B4-BE49-F238E27FC236}">
                  <a16:creationId xmlns:a16="http://schemas.microsoft.com/office/drawing/2014/main" id="{B70BE8FF-09D4-F2F6-9176-F55B144A333D}"/>
                </a:ext>
              </a:extLst>
            </p:cNvPr>
            <p:cNvSpPr/>
            <p:nvPr/>
          </p:nvSpPr>
          <p:spPr>
            <a:xfrm>
              <a:off x="-47333600" y="2887800"/>
              <a:ext cx="53600" cy="17375"/>
            </a:xfrm>
            <a:custGeom>
              <a:avLst/>
              <a:gdLst/>
              <a:ahLst/>
              <a:cxnLst/>
              <a:rect l="l" t="t" r="r" b="b"/>
              <a:pathLst>
                <a:path w="2144" h="695" extrusionOk="0">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solidFill>
              <a:schemeClr val="lt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00">
                <a:latin typeface="Calibri"/>
                <a:ea typeface="Calibri"/>
                <a:cs typeface="Calibri"/>
              </a:endParaRPr>
            </a:p>
          </p:txBody>
        </p:sp>
        <p:sp>
          <p:nvSpPr>
            <p:cNvPr id="51" name="Google Shape;11079;p64">
              <a:extLst>
                <a:ext uri="{FF2B5EF4-FFF2-40B4-BE49-F238E27FC236}">
                  <a16:creationId xmlns:a16="http://schemas.microsoft.com/office/drawing/2014/main" id="{0AFA9B55-91B8-81D2-DA6B-C6F7702DC09B}"/>
                </a:ext>
              </a:extLst>
            </p:cNvPr>
            <p:cNvSpPr/>
            <p:nvPr/>
          </p:nvSpPr>
          <p:spPr>
            <a:xfrm>
              <a:off x="-47527350" y="2747625"/>
              <a:ext cx="300100" cy="228425"/>
            </a:xfrm>
            <a:custGeom>
              <a:avLst/>
              <a:gdLst/>
              <a:ahLst/>
              <a:cxnLst/>
              <a:rect l="l" t="t" r="r" b="b"/>
              <a:pathLst>
                <a:path w="12004" h="9137" extrusionOk="0">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solidFill>
              <a:schemeClr val="lt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sz="1800">
                <a:latin typeface="Calibri"/>
                <a:ea typeface="Calibri"/>
                <a:cs typeface="Calibri"/>
              </a:endParaRPr>
            </a:p>
          </p:txBody>
        </p:sp>
      </p:grpSp>
    </p:spTree>
    <p:extLst>
      <p:ext uri="{BB962C8B-B14F-4D97-AF65-F5344CB8AC3E}">
        <p14:creationId xmlns:p14="http://schemas.microsoft.com/office/powerpoint/2010/main" val="3180373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EE70-24CC-E1B5-F125-42A402CD1702}"/>
              </a:ext>
            </a:extLst>
          </p:cNvPr>
          <p:cNvSpPr>
            <a:spLocks noGrp="1"/>
          </p:cNvSpPr>
          <p:nvPr>
            <p:ph type="title"/>
          </p:nvPr>
        </p:nvSpPr>
        <p:spPr/>
        <p:txBody>
          <a:bodyPr/>
          <a:lstStyle/>
          <a:p>
            <a:r>
              <a:rPr lang="en-GB" dirty="0"/>
              <a:t>Gann Chart</a:t>
            </a:r>
            <a:endParaRPr lang="en-MY" dirty="0"/>
          </a:p>
        </p:txBody>
      </p:sp>
      <p:graphicFrame>
        <p:nvGraphicFramePr>
          <p:cNvPr id="22" name="Table 21">
            <a:extLst>
              <a:ext uri="{FF2B5EF4-FFF2-40B4-BE49-F238E27FC236}">
                <a16:creationId xmlns:a16="http://schemas.microsoft.com/office/drawing/2014/main" id="{16238498-E436-F0B6-7039-E1FD03EE9C7C}"/>
              </a:ext>
            </a:extLst>
          </p:cNvPr>
          <p:cNvGraphicFramePr>
            <a:graphicFrameLocks noGrp="1"/>
          </p:cNvGraphicFramePr>
          <p:nvPr>
            <p:extLst>
              <p:ext uri="{D42A27DB-BD31-4B8C-83A1-F6EECF244321}">
                <p14:modId xmlns:p14="http://schemas.microsoft.com/office/powerpoint/2010/main" val="3731065554"/>
              </p:ext>
            </p:extLst>
          </p:nvPr>
        </p:nvGraphicFramePr>
        <p:xfrm>
          <a:off x="573698" y="1232921"/>
          <a:ext cx="7960701" cy="2834986"/>
        </p:xfrm>
        <a:graphic>
          <a:graphicData uri="http://schemas.openxmlformats.org/drawingml/2006/table">
            <a:tbl>
              <a:tblPr firstRow="1" firstCol="1" bandRow="1">
                <a:tableStyleId>{DE86D1C8-AAB2-4727-8C96-58E194D4C4E3}</a:tableStyleId>
              </a:tblPr>
              <a:tblGrid>
                <a:gridCol w="2780021">
                  <a:extLst>
                    <a:ext uri="{9D8B030D-6E8A-4147-A177-3AD203B41FA5}">
                      <a16:colId xmlns:a16="http://schemas.microsoft.com/office/drawing/2014/main" val="3829132909"/>
                    </a:ext>
                  </a:extLst>
                </a:gridCol>
                <a:gridCol w="647585">
                  <a:extLst>
                    <a:ext uri="{9D8B030D-6E8A-4147-A177-3AD203B41FA5}">
                      <a16:colId xmlns:a16="http://schemas.microsoft.com/office/drawing/2014/main" val="4231408933"/>
                    </a:ext>
                  </a:extLst>
                </a:gridCol>
                <a:gridCol w="647585">
                  <a:extLst>
                    <a:ext uri="{9D8B030D-6E8A-4147-A177-3AD203B41FA5}">
                      <a16:colId xmlns:a16="http://schemas.microsoft.com/office/drawing/2014/main" val="2903891298"/>
                    </a:ext>
                  </a:extLst>
                </a:gridCol>
                <a:gridCol w="647585">
                  <a:extLst>
                    <a:ext uri="{9D8B030D-6E8A-4147-A177-3AD203B41FA5}">
                      <a16:colId xmlns:a16="http://schemas.microsoft.com/office/drawing/2014/main" val="1940231239"/>
                    </a:ext>
                  </a:extLst>
                </a:gridCol>
                <a:gridCol w="647585">
                  <a:extLst>
                    <a:ext uri="{9D8B030D-6E8A-4147-A177-3AD203B41FA5}">
                      <a16:colId xmlns:a16="http://schemas.microsoft.com/office/drawing/2014/main" val="3335391737"/>
                    </a:ext>
                  </a:extLst>
                </a:gridCol>
                <a:gridCol w="647585">
                  <a:extLst>
                    <a:ext uri="{9D8B030D-6E8A-4147-A177-3AD203B41FA5}">
                      <a16:colId xmlns:a16="http://schemas.microsoft.com/office/drawing/2014/main" val="1563942916"/>
                    </a:ext>
                  </a:extLst>
                </a:gridCol>
                <a:gridCol w="647585">
                  <a:extLst>
                    <a:ext uri="{9D8B030D-6E8A-4147-A177-3AD203B41FA5}">
                      <a16:colId xmlns:a16="http://schemas.microsoft.com/office/drawing/2014/main" val="2887826685"/>
                    </a:ext>
                  </a:extLst>
                </a:gridCol>
                <a:gridCol w="647585">
                  <a:extLst>
                    <a:ext uri="{9D8B030D-6E8A-4147-A177-3AD203B41FA5}">
                      <a16:colId xmlns:a16="http://schemas.microsoft.com/office/drawing/2014/main" val="525445303"/>
                    </a:ext>
                  </a:extLst>
                </a:gridCol>
                <a:gridCol w="647585">
                  <a:extLst>
                    <a:ext uri="{9D8B030D-6E8A-4147-A177-3AD203B41FA5}">
                      <a16:colId xmlns:a16="http://schemas.microsoft.com/office/drawing/2014/main" val="3418453163"/>
                    </a:ext>
                  </a:extLst>
                </a:gridCol>
              </a:tblGrid>
              <a:tr h="414273">
                <a:tc>
                  <a:txBody>
                    <a:bodyPr/>
                    <a:lstStyle/>
                    <a:p>
                      <a:pPr algn="ctr">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Task</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ctr">
                    <a:lnL w="9525" cap="flat" cmpd="sng">
                      <a:noFill/>
                      <a:prstDash val="solid"/>
                      <a:round/>
                      <a:headEnd type="none" w="sm" len="sm"/>
                      <a:tailEnd type="none" w="sm" len="sm"/>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Bef>
                          <a:spcPts val="1200"/>
                        </a:spcBef>
                        <a:spcAft>
                          <a:spcPts val="600"/>
                        </a:spcAft>
                        <a:buNone/>
                      </a:pPr>
                      <a:r>
                        <a:rPr lang="en-MY" sz="1000" dirty="0">
                          <a:effectLst/>
                          <a:latin typeface="Baloo 2 ExtraBold" panose="020B0604020202020204" charset="0"/>
                          <a:cs typeface="Baloo 2 ExtraBold" panose="020B0604020202020204" charset="0"/>
                        </a:rPr>
                        <a:t>Jun-25</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Bef>
                          <a:spcPts val="1200"/>
                        </a:spcBef>
                        <a:spcAft>
                          <a:spcPts val="600"/>
                        </a:spcAft>
                        <a:buNone/>
                      </a:pPr>
                      <a:r>
                        <a:rPr lang="en-MY" sz="1000" dirty="0">
                          <a:effectLst/>
                          <a:latin typeface="Baloo 2 ExtraBold" panose="020B0604020202020204" charset="0"/>
                          <a:cs typeface="Baloo 2 ExtraBold" panose="020B0604020202020204" charset="0"/>
                        </a:rPr>
                        <a:t>Jul-25</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Bef>
                          <a:spcPts val="1200"/>
                        </a:spcBef>
                        <a:spcAft>
                          <a:spcPts val="600"/>
                        </a:spcAft>
                        <a:buNone/>
                      </a:pPr>
                      <a:r>
                        <a:rPr lang="en-MY" sz="1000" dirty="0">
                          <a:effectLst/>
                          <a:latin typeface="Baloo 2 ExtraBold" panose="020B0604020202020204" charset="0"/>
                          <a:cs typeface="Baloo 2 ExtraBold" panose="020B0604020202020204" charset="0"/>
                        </a:rPr>
                        <a:t>Aug-25</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Bef>
                          <a:spcPts val="1200"/>
                        </a:spcBef>
                        <a:spcAft>
                          <a:spcPts val="600"/>
                        </a:spcAft>
                        <a:buNone/>
                      </a:pPr>
                      <a:r>
                        <a:rPr lang="en-MY" sz="1000" dirty="0">
                          <a:effectLst/>
                          <a:latin typeface="Baloo 2 ExtraBold" panose="020B0604020202020204" charset="0"/>
                          <a:cs typeface="Baloo 2 ExtraBold" panose="020B0604020202020204" charset="0"/>
                        </a:rPr>
                        <a:t>Sep-25</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Bef>
                          <a:spcPts val="1200"/>
                        </a:spcBef>
                        <a:spcAft>
                          <a:spcPts val="600"/>
                        </a:spcAft>
                        <a:buNone/>
                      </a:pPr>
                      <a:r>
                        <a:rPr lang="en-MY" sz="1000" dirty="0">
                          <a:effectLst/>
                          <a:latin typeface="Baloo 2 ExtraBold" panose="020B0604020202020204" charset="0"/>
                          <a:cs typeface="Baloo 2 ExtraBold" panose="020B0604020202020204" charset="0"/>
                        </a:rPr>
                        <a:t>Oct-25</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Bef>
                          <a:spcPts val="1200"/>
                        </a:spcBef>
                        <a:spcAft>
                          <a:spcPts val="600"/>
                        </a:spcAft>
                        <a:buNone/>
                      </a:pPr>
                      <a:r>
                        <a:rPr lang="en-MY" sz="1000" dirty="0">
                          <a:effectLst/>
                          <a:latin typeface="Baloo 2 ExtraBold" panose="020B0604020202020204" charset="0"/>
                          <a:cs typeface="Baloo 2 ExtraBold" panose="020B0604020202020204" charset="0"/>
                        </a:rPr>
                        <a:t>Nov-25</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Bef>
                          <a:spcPts val="1200"/>
                        </a:spcBef>
                        <a:spcAft>
                          <a:spcPts val="600"/>
                        </a:spcAft>
                        <a:buNone/>
                      </a:pPr>
                      <a:r>
                        <a:rPr lang="en-MY" sz="1000" dirty="0">
                          <a:effectLst/>
                          <a:latin typeface="Baloo 2 ExtraBold" panose="020B0604020202020204" charset="0"/>
                          <a:cs typeface="Baloo 2 ExtraBold" panose="020B0604020202020204" charset="0"/>
                        </a:rPr>
                        <a:t>Dec-25</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Bef>
                          <a:spcPts val="1200"/>
                        </a:spcBef>
                        <a:spcAft>
                          <a:spcPts val="600"/>
                        </a:spcAft>
                        <a:buNone/>
                      </a:pPr>
                      <a:r>
                        <a:rPr lang="en-MY" sz="1000" dirty="0">
                          <a:effectLst/>
                          <a:latin typeface="Baloo 2 ExtraBold" panose="020B0604020202020204" charset="0"/>
                          <a:cs typeface="Baloo 2 ExtraBold" panose="020B0604020202020204" charset="0"/>
                        </a:rPr>
                        <a:t>Jan-26</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ctr">
                    <a:lnL w="3175"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2204486"/>
                  </a:ext>
                </a:extLst>
              </a:tr>
              <a:tr h="491245">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Literature Review and proposal preparation</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ctr">
                    <a:lnL w="9525" cap="flat" cmpd="sng">
                      <a:noFill/>
                      <a:prstDash val="solid"/>
                      <a:round/>
                      <a:headEnd type="none" w="sm" len="sm"/>
                      <a:tailEnd type="none" w="sm" len="sm"/>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 </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9B2"/>
                    </a:solidFill>
                  </a:tcPr>
                </a:tc>
                <a:tc>
                  <a:txBody>
                    <a:bodyPr/>
                    <a:lstStyle/>
                    <a:p>
                      <a:pPr>
                        <a:lnSpc>
                          <a:spcPct val="115000"/>
                        </a:lnSpc>
                        <a:buNone/>
                      </a:pPr>
                      <a:endParaRPr lang="en-MY" sz="1100" dirty="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buNone/>
                      </a:pPr>
                      <a:endParaRPr lang="en-MY" sz="1100" dirty="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dirty="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2504001"/>
                  </a:ext>
                </a:extLst>
              </a:tr>
              <a:tr h="245623">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Data collection and cleaning</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ctr">
                    <a:lnL w="9525" cap="flat" cmpd="sng">
                      <a:noFill/>
                      <a:prstDash val="solid"/>
                      <a:round/>
                      <a:headEnd type="none" w="sm" len="sm"/>
                      <a:tailEnd type="none" w="sm" len="sm"/>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dirty="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 </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A78"/>
                    </a:solidFill>
                  </a:tcPr>
                </a:tc>
                <a:tc>
                  <a:txBody>
                    <a:bodyPr/>
                    <a:lstStyle/>
                    <a:p>
                      <a:pPr>
                        <a:lnSpc>
                          <a:spcPct val="115000"/>
                        </a:lnSpc>
                        <a:buNone/>
                      </a:pPr>
                      <a:endParaRPr lang="en-MY" sz="1100" dirty="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buNone/>
                      </a:pPr>
                      <a:endParaRPr lang="en-MY" sz="1100" dirty="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buNone/>
                      </a:pPr>
                      <a:endParaRPr lang="en-MY" sz="110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6774971"/>
                  </a:ext>
                </a:extLst>
              </a:tr>
              <a:tr h="491245">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Sentiment Analysis and Feature Engineering</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ctr">
                    <a:lnL w="9525" cap="flat" cmpd="sng">
                      <a:noFill/>
                      <a:prstDash val="solid"/>
                      <a:round/>
                      <a:headEnd type="none" w="sm" len="sm"/>
                      <a:tailEnd type="none" w="sm" len="sm"/>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dirty="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 </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53A"/>
                    </a:solidFill>
                  </a:tcPr>
                </a:tc>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 </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53A"/>
                    </a:solidFill>
                  </a:tcPr>
                </a:tc>
                <a:tc>
                  <a:txBody>
                    <a:bodyPr/>
                    <a:lstStyle/>
                    <a:p>
                      <a:pPr>
                        <a:lnSpc>
                          <a:spcPct val="115000"/>
                        </a:lnSpc>
                        <a:buNone/>
                      </a:pPr>
                      <a:endParaRPr lang="en-MY" sz="1100" dirty="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dirty="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dirty="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9169415"/>
                  </a:ext>
                </a:extLst>
              </a:tr>
              <a:tr h="245623">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Building model</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ctr">
                    <a:lnL w="9525" cap="flat" cmpd="sng">
                      <a:noFill/>
                      <a:prstDash val="solid"/>
                      <a:round/>
                      <a:headEnd type="none" w="sm" len="sm"/>
                      <a:tailEnd type="none" w="sm" len="sm"/>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dirty="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dirty="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 </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DFA"/>
                    </a:solidFill>
                  </a:tcPr>
                </a:tc>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 </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DFA"/>
                    </a:solidFill>
                  </a:tcPr>
                </a:tc>
                <a:tc>
                  <a:txBody>
                    <a:bodyPr/>
                    <a:lstStyle/>
                    <a:p>
                      <a:pPr>
                        <a:lnSpc>
                          <a:spcPct val="115000"/>
                        </a:lnSpc>
                        <a:buNone/>
                      </a:pPr>
                      <a:endParaRPr lang="en-MY" sz="1100" dirty="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9155108"/>
                  </a:ext>
                </a:extLst>
              </a:tr>
              <a:tr h="455732">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Model evaluation and comparison</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ctr">
                    <a:lnL w="9525" cap="flat" cmpd="sng">
                      <a:noFill/>
                      <a:prstDash val="solid"/>
                      <a:round/>
                      <a:headEnd type="none" w="sm" len="sm"/>
                      <a:tailEnd type="none" w="sm" len="sm"/>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buNone/>
                      </a:pPr>
                      <a:endParaRPr lang="en-MY" sz="1100" dirty="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 </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34157"/>
                    </a:solidFill>
                  </a:tcPr>
                </a:tc>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 </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34157"/>
                    </a:solidFill>
                  </a:tcPr>
                </a:tc>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 </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34157"/>
                    </a:solidFill>
                  </a:tcPr>
                </a:tc>
                <a:tc>
                  <a:txBody>
                    <a:bodyPr/>
                    <a:lstStyle/>
                    <a:p>
                      <a:pPr>
                        <a:lnSpc>
                          <a:spcPct val="115000"/>
                        </a:lnSpc>
                        <a:buNone/>
                      </a:pPr>
                      <a:endParaRPr lang="en-MY" sz="1100" dirty="0">
                        <a:effectLst/>
                        <a:latin typeface="Baloo 2 ExtraBold" panose="020B0604020202020204" charset="0"/>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0874931"/>
                  </a:ext>
                </a:extLst>
              </a:tr>
              <a:tr h="491245">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Documentation and final report writing</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ctr">
                    <a:lnL w="9525" cap="flat" cmpd="sng">
                      <a:noFill/>
                      <a:prstDash val="solid"/>
                      <a:round/>
                      <a:headEnd type="none" w="sm" len="sm"/>
                      <a:tailEnd type="none" w="sm" len="sm"/>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 </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 </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 </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 </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 </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 </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 </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4949"/>
                    </a:solidFill>
                  </a:tcPr>
                </a:tc>
                <a:tc>
                  <a:txBody>
                    <a:bodyPr/>
                    <a:lstStyle/>
                    <a:p>
                      <a:pPr algn="l">
                        <a:lnSpc>
                          <a:spcPct val="115000"/>
                        </a:lnSpc>
                        <a:spcBef>
                          <a:spcPts val="1200"/>
                        </a:spcBef>
                        <a:spcAft>
                          <a:spcPts val="600"/>
                        </a:spcAft>
                        <a:buNone/>
                      </a:pPr>
                      <a:r>
                        <a:rPr lang="en-MY" sz="1100" dirty="0">
                          <a:effectLst/>
                          <a:latin typeface="Baloo 2 ExtraBold" panose="020B0604020202020204" charset="0"/>
                          <a:cs typeface="Baloo 2 ExtraBold" panose="020B0604020202020204" charset="0"/>
                        </a:rPr>
                        <a:t> </a:t>
                      </a:r>
                      <a:endParaRPr lang="en-MY" sz="1200" dirty="0">
                        <a:effectLst/>
                        <a:latin typeface="Baloo 2 ExtraBold" panose="020B0604020202020204" charset="0"/>
                        <a:ea typeface="MS Mincho" panose="02020609040205080304" pitchFamily="49" charset="-128"/>
                        <a:cs typeface="Baloo 2 ExtraBold" panose="020B0604020202020204" charset="0"/>
                      </a:endParaRPr>
                    </a:p>
                  </a:txBody>
                  <a:tcPr marL="68580" marR="68580" marT="0" marB="0" anchor="b">
                    <a:lnL w="3175"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4949"/>
                    </a:solidFill>
                  </a:tcPr>
                </a:tc>
                <a:extLst>
                  <a:ext uri="{0D108BD9-81ED-4DB2-BD59-A6C34878D82A}">
                    <a16:rowId xmlns:a16="http://schemas.microsoft.com/office/drawing/2014/main" val="602920798"/>
                  </a:ext>
                </a:extLst>
              </a:tr>
            </a:tbl>
          </a:graphicData>
        </a:graphic>
      </p:graphicFrame>
    </p:spTree>
    <p:extLst>
      <p:ext uri="{BB962C8B-B14F-4D97-AF65-F5344CB8AC3E}">
        <p14:creationId xmlns:p14="http://schemas.microsoft.com/office/powerpoint/2010/main" val="6578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10" name="Google Shape;751;p28">
            <a:extLst>
              <a:ext uri="{FF2B5EF4-FFF2-40B4-BE49-F238E27FC236}">
                <a16:creationId xmlns:a16="http://schemas.microsoft.com/office/drawing/2014/main" id="{643F4756-90BD-6FDF-B1AD-6BAC92FBE5F2}"/>
              </a:ext>
            </a:extLst>
          </p:cNvPr>
          <p:cNvSpPr txBox="1">
            <a:spLocks/>
          </p:cNvSpPr>
          <p:nvPr/>
        </p:nvSpPr>
        <p:spPr>
          <a:xfrm>
            <a:off x="720000" y="1016275"/>
            <a:ext cx="7704000" cy="2919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GB" dirty="0"/>
              <a:t>This research proposes a </a:t>
            </a:r>
            <a:r>
              <a:rPr lang="en-GB" b="1" dirty="0"/>
              <a:t>sentiment-driven gold price prediction model</a:t>
            </a:r>
            <a:r>
              <a:rPr lang="en-GB" dirty="0"/>
              <a:t> using news headlines and social media data.</a:t>
            </a:r>
          </a:p>
          <a:p>
            <a:pPr marL="0" indent="0"/>
            <a:endParaRPr lang="en-GB" dirty="0"/>
          </a:p>
          <a:p>
            <a:pPr marL="0" indent="0"/>
            <a:r>
              <a:rPr lang="en-GB" dirty="0"/>
              <a:t>It aims to </a:t>
            </a:r>
            <a:r>
              <a:rPr lang="en-GB" b="1" dirty="0"/>
              <a:t>compare sentiment</a:t>
            </a:r>
            <a:r>
              <a:rPr lang="en-GB" dirty="0"/>
              <a:t> </a:t>
            </a:r>
            <a:r>
              <a:rPr lang="en-GB" b="1" dirty="0"/>
              <a:t>analysis tools </a:t>
            </a:r>
            <a:r>
              <a:rPr lang="en-GB" dirty="0"/>
              <a:t>(VADER vs. </a:t>
            </a:r>
            <a:r>
              <a:rPr lang="en-GB" dirty="0" err="1"/>
              <a:t>FinBERT</a:t>
            </a:r>
            <a:r>
              <a:rPr lang="en-GB" dirty="0"/>
              <a:t>) and identify the best performing model among Random Forest, </a:t>
            </a:r>
            <a:r>
              <a:rPr lang="en-GB" dirty="0" err="1"/>
              <a:t>XGBoost</a:t>
            </a:r>
            <a:r>
              <a:rPr lang="en-GB" dirty="0"/>
              <a:t>, and LSTM</a:t>
            </a:r>
          </a:p>
          <a:p>
            <a:pPr marL="0" indent="0"/>
            <a:endParaRPr lang="en-GB" dirty="0"/>
          </a:p>
          <a:p>
            <a:pPr marL="0" indent="0"/>
            <a:r>
              <a:rPr lang="en-GB" dirty="0"/>
              <a:t>This study addresses a gap in gold forecasting research by combining </a:t>
            </a:r>
            <a:r>
              <a:rPr lang="en-GB" b="1" dirty="0"/>
              <a:t>text-based sentiment with traditional price data</a:t>
            </a:r>
          </a:p>
          <a:p>
            <a:pPr marL="0" indent="0"/>
            <a:endParaRPr lang="en-GB" dirty="0"/>
          </a:p>
          <a:p>
            <a:pPr marL="0" indent="0"/>
            <a:r>
              <a:rPr lang="en-GB" dirty="0"/>
              <a:t>The expected outcome is to improve </a:t>
            </a:r>
            <a:r>
              <a:rPr lang="en-GB" b="1" dirty="0"/>
              <a:t>short-term prediction accuracy</a:t>
            </a:r>
            <a:r>
              <a:rPr lang="en-GB" dirty="0"/>
              <a:t> and gain insights into the impact of sentiment on gold price movements.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91;p33">
            <a:extLst>
              <a:ext uri="{FF2B5EF4-FFF2-40B4-BE49-F238E27FC236}">
                <a16:creationId xmlns:a16="http://schemas.microsoft.com/office/drawing/2014/main" id="{7F56D0F6-EBF0-BB0F-1188-D874B4D8D177}"/>
              </a:ext>
            </a:extLst>
          </p:cNvPr>
          <p:cNvSpPr txBox="1">
            <a:spLocks/>
          </p:cNvSpPr>
          <p:nvPr/>
        </p:nvSpPr>
        <p:spPr>
          <a:xfrm>
            <a:off x="720000" y="445025"/>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MY" sz="3200" dirty="0">
                <a:solidFill>
                  <a:schemeClr val="dk1"/>
                </a:solidFill>
                <a:latin typeface="Baloo 2 ExtraBold"/>
                <a:cs typeface="Baloo 2 ExtraBold"/>
                <a:sym typeface="Baloo 2 ExtraBold"/>
              </a:rPr>
              <a:t>References</a:t>
            </a:r>
          </a:p>
        </p:txBody>
      </p:sp>
      <p:sp>
        <p:nvSpPr>
          <p:cNvPr id="3" name="Google Shape;751;p28">
            <a:extLst>
              <a:ext uri="{FF2B5EF4-FFF2-40B4-BE49-F238E27FC236}">
                <a16:creationId xmlns:a16="http://schemas.microsoft.com/office/drawing/2014/main" id="{5ED4E7E8-DD7A-BBCB-CD18-253F335603B7}"/>
              </a:ext>
            </a:extLst>
          </p:cNvPr>
          <p:cNvSpPr txBox="1">
            <a:spLocks/>
          </p:cNvSpPr>
          <p:nvPr/>
        </p:nvSpPr>
        <p:spPr>
          <a:xfrm>
            <a:off x="720000" y="920475"/>
            <a:ext cx="7704000" cy="35167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indent="-457200"/>
            <a:r>
              <a:rPr lang="en-GB" sz="1100" dirty="0"/>
              <a:t>Bollen, J., Mao, H., &amp; Zeng, X. (2011). Twitter mood predicts the stock market. Journal of Computational Science, 2(1), 1–8. </a:t>
            </a:r>
            <a:r>
              <a:rPr lang="en-GB" sz="1100" dirty="0">
                <a:hlinkClick r:id="rId2"/>
              </a:rPr>
              <a:t>https://doi.org/10.1016/j.jocs.2010.12.007</a:t>
            </a:r>
            <a:endParaRPr lang="en-GB" sz="1100" dirty="0"/>
          </a:p>
          <a:p>
            <a:pPr marL="0" indent="-457200"/>
            <a:endParaRPr lang="en-GB" sz="1100" dirty="0"/>
          </a:p>
          <a:p>
            <a:pPr indent="-457200"/>
            <a:r>
              <a:rPr lang="en-GB" sz="1100" dirty="0"/>
              <a:t>Li, X., Xie, H., Chen, L., Wang, J., &amp; Deng, X. (2014). News impact on stock price return: Evidence from the Chinese market. Knowledge-Based Systems, 69, 14 23. https://doi.org/10.1016/j.knosys.2014.04.022 </a:t>
            </a:r>
          </a:p>
          <a:p>
            <a:pPr indent="-457200"/>
            <a:endParaRPr lang="en-GB" sz="1100" dirty="0"/>
          </a:p>
          <a:p>
            <a:pPr indent="-457200"/>
            <a:r>
              <a:rPr lang="en-GB" sz="1100" dirty="0"/>
              <a:t>Liu, B. (2012). Sentiment analysis and opinion mining. Morgan &amp; Claypool Publishers. https://doi.org/10.2200/S00416ED1V01Y201204HLT016 </a:t>
            </a:r>
          </a:p>
          <a:p>
            <a:pPr indent="-457200"/>
            <a:endParaRPr lang="en-GB" sz="1100" dirty="0"/>
          </a:p>
          <a:p>
            <a:pPr indent="-457200"/>
            <a:r>
              <a:rPr lang="en-GB" sz="1100" dirty="0" err="1"/>
              <a:t>Breiman</a:t>
            </a:r>
            <a:r>
              <a:rPr lang="en-GB" sz="1100" dirty="0"/>
              <a:t>, L. (2001). Random forests. Machine Learning, 45(1), 5–32. DOI: https://doi.org/10.1023/A:1010933404324 </a:t>
            </a:r>
          </a:p>
          <a:p>
            <a:pPr indent="-457200"/>
            <a:endParaRPr lang="en-GB" sz="1100" dirty="0"/>
          </a:p>
          <a:p>
            <a:pPr indent="-457200"/>
            <a:r>
              <a:rPr lang="en-GB" sz="1100" dirty="0"/>
              <a:t>Chen, T., &amp; </a:t>
            </a:r>
            <a:r>
              <a:rPr lang="en-GB" sz="1100" dirty="0" err="1"/>
              <a:t>Guestrin</a:t>
            </a:r>
            <a:r>
              <a:rPr lang="en-GB" sz="1100" dirty="0"/>
              <a:t>, C. (2016). </a:t>
            </a:r>
            <a:r>
              <a:rPr lang="en-GB" sz="1100" dirty="0" err="1"/>
              <a:t>XGBoost</a:t>
            </a:r>
            <a:r>
              <a:rPr lang="en-GB" sz="1100" dirty="0"/>
              <a:t>: A scalable tree boosting system. In Proceedings of the 22nd ACM SIGKDD International Conference on Knowledge Discovery and Data Mining (pp. 785–794). DOI: https://doi.org/10.1145/2939672.2939785 </a:t>
            </a:r>
          </a:p>
          <a:p>
            <a:pPr indent="-457200"/>
            <a:endParaRPr lang="en-GB" sz="1100" dirty="0"/>
          </a:p>
          <a:p>
            <a:pPr indent="-457200"/>
            <a:r>
              <a:rPr lang="en-GB" sz="1100" dirty="0"/>
              <a:t>Fischer, T., &amp; Krauss, C. (2018). Deep learning with long short-term memory networks for financial market predictions. European Journal of Operational Research, 270(2), 654–669. DOI: https://doi.org/10.1016/j.ejor.2017.11.054 </a:t>
            </a:r>
          </a:p>
        </p:txBody>
      </p:sp>
    </p:spTree>
    <p:extLst>
      <p:ext uri="{BB962C8B-B14F-4D97-AF65-F5344CB8AC3E}">
        <p14:creationId xmlns:p14="http://schemas.microsoft.com/office/powerpoint/2010/main" val="2054357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91680-0B50-ABAD-7127-2E2303AEBC3F}"/>
            </a:ext>
          </a:extLst>
        </p:cNvPr>
        <p:cNvGrpSpPr/>
        <p:nvPr/>
      </p:nvGrpSpPr>
      <p:grpSpPr>
        <a:xfrm>
          <a:off x="0" y="0"/>
          <a:ext cx="0" cy="0"/>
          <a:chOff x="0" y="0"/>
          <a:chExt cx="0" cy="0"/>
        </a:xfrm>
      </p:grpSpPr>
      <p:sp>
        <p:nvSpPr>
          <p:cNvPr id="2" name="Google Shape;891;p33">
            <a:extLst>
              <a:ext uri="{FF2B5EF4-FFF2-40B4-BE49-F238E27FC236}">
                <a16:creationId xmlns:a16="http://schemas.microsoft.com/office/drawing/2014/main" id="{4E8BC05D-DB4F-954B-ABC6-EB18B21AD9F2}"/>
              </a:ext>
            </a:extLst>
          </p:cNvPr>
          <p:cNvSpPr txBox="1">
            <a:spLocks/>
          </p:cNvSpPr>
          <p:nvPr/>
        </p:nvSpPr>
        <p:spPr>
          <a:xfrm>
            <a:off x="720000" y="445025"/>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MY" sz="3200" dirty="0">
                <a:solidFill>
                  <a:schemeClr val="dk1"/>
                </a:solidFill>
                <a:latin typeface="Baloo 2 ExtraBold"/>
                <a:cs typeface="Baloo 2 ExtraBold"/>
                <a:sym typeface="Baloo 2 ExtraBold"/>
              </a:rPr>
              <a:t>References</a:t>
            </a:r>
          </a:p>
        </p:txBody>
      </p:sp>
      <p:sp>
        <p:nvSpPr>
          <p:cNvPr id="3" name="Google Shape;751;p28">
            <a:extLst>
              <a:ext uri="{FF2B5EF4-FFF2-40B4-BE49-F238E27FC236}">
                <a16:creationId xmlns:a16="http://schemas.microsoft.com/office/drawing/2014/main" id="{CDFB0F88-4D5B-193B-724A-4D27298FEE81}"/>
              </a:ext>
            </a:extLst>
          </p:cNvPr>
          <p:cNvSpPr txBox="1">
            <a:spLocks/>
          </p:cNvSpPr>
          <p:nvPr/>
        </p:nvSpPr>
        <p:spPr>
          <a:xfrm>
            <a:off x="720000" y="920475"/>
            <a:ext cx="7704000" cy="35167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indent="-457200"/>
            <a:r>
              <a:rPr lang="en-MY" sz="1100" dirty="0"/>
              <a:t>Hajek, P., &amp; Novotny, V. (2022). Interpretable fuzzy rule-based framework combining financial variables with news sentiment for gold price forecasting. Expert Systems with Applications, https://doi.org/10.1016/j.eswa.2021.116487 192, 116487.</a:t>
            </a:r>
          </a:p>
          <a:p>
            <a:pPr indent="-457200"/>
            <a:endParaRPr lang="en-MY" sz="1100" dirty="0"/>
          </a:p>
          <a:p>
            <a:pPr indent="-457200"/>
            <a:r>
              <a:rPr lang="en-MY" sz="1100" dirty="0"/>
              <a:t>Hutto, C., &amp; Gilbert, E. (2014). VADER: A Parsimonious Rule-Based Model for Sentiment Analysis of Social Media Text. Proceedings of the International AAAI Conference on Web and Social Media, 8(1), 216-225. https://doi.org/10.1609/icwsm.v8i1.14550 </a:t>
            </a:r>
          </a:p>
          <a:p>
            <a:pPr indent="-457200"/>
            <a:endParaRPr lang="en-MY" sz="1100" dirty="0"/>
          </a:p>
          <a:p>
            <a:pPr indent="-457200"/>
            <a:r>
              <a:rPr lang="en-MY" sz="1100" dirty="0"/>
              <a:t>Araci, D. (2019). </a:t>
            </a:r>
            <a:r>
              <a:rPr lang="en-MY" sz="1100" dirty="0" err="1"/>
              <a:t>FinBERT</a:t>
            </a:r>
            <a:r>
              <a:rPr lang="en-MY" sz="1100" dirty="0"/>
              <a:t>: Financial Sentiment Analysis with Pre-trained Language Models. </a:t>
            </a:r>
            <a:r>
              <a:rPr lang="en-MY" sz="1100" dirty="0" err="1"/>
              <a:t>arXiv</a:t>
            </a:r>
            <a:r>
              <a:rPr lang="en-MY" sz="1100" dirty="0"/>
              <a:t> preprint https://doi.org/10.48550/arXiv.1908.10063 arXiv:1908.10063.</a:t>
            </a:r>
          </a:p>
          <a:p>
            <a:pPr indent="-457200"/>
            <a:endParaRPr lang="en-MY" sz="1100" dirty="0"/>
          </a:p>
          <a:p>
            <a:pPr indent="-457200"/>
            <a:r>
              <a:rPr lang="en-MY" sz="1100" dirty="0"/>
              <a:t>Zeng, Q., &amp; Jiang, T. (2023). Financial Sentiment Analysis Using </a:t>
            </a:r>
            <a:r>
              <a:rPr lang="en-MY" sz="1100" dirty="0" err="1"/>
              <a:t>FinBERT</a:t>
            </a:r>
            <a:r>
              <a:rPr lang="en-MY" sz="1100" dirty="0"/>
              <a:t> with Application in Predicting Stock Movement. </a:t>
            </a:r>
            <a:r>
              <a:rPr lang="en-MY" sz="1100" dirty="0" err="1"/>
              <a:t>arXiv</a:t>
            </a:r>
            <a:r>
              <a:rPr lang="en-MY" sz="1100" dirty="0"/>
              <a:t> preprint arXiv:2306.02136. </a:t>
            </a:r>
          </a:p>
          <a:p>
            <a:pPr indent="-457200"/>
            <a:endParaRPr lang="en-MY" sz="1100" dirty="0"/>
          </a:p>
          <a:p>
            <a:pPr indent="-457200"/>
            <a:r>
              <a:rPr lang="en-MY" sz="1100" dirty="0"/>
              <a:t>Shi, Y., et al. (2022). Attention-Based CNN-LSTM and </a:t>
            </a:r>
            <a:r>
              <a:rPr lang="en-MY" sz="1100" dirty="0" err="1"/>
              <a:t>XGBoost</a:t>
            </a:r>
            <a:r>
              <a:rPr lang="en-MY" sz="1100" dirty="0"/>
              <a:t> Hybrid Model for Stock Prediction. (Referenced in Zeng &amp; Jiang, 2023 as a comparative approach). </a:t>
            </a:r>
          </a:p>
          <a:p>
            <a:pPr indent="-457200"/>
            <a:endParaRPr lang="en-MY" sz="1100" dirty="0"/>
          </a:p>
          <a:p>
            <a:pPr indent="-457200"/>
            <a:r>
              <a:rPr lang="en-MY" sz="1100" dirty="0"/>
              <a:t>Zhou, J., &amp; Mengoni, P. (2020). Spot Gold Price Prediction Using Financial News Sentiment Analysis. In 2020 IEEE/WIC/ACM Int. Joint Conf. on Web Intelligence and Intelligent Agent Technology (WI-IAT), pp. 758–763.</a:t>
            </a:r>
            <a:endParaRPr lang="en-GB" sz="1100" dirty="0"/>
          </a:p>
        </p:txBody>
      </p:sp>
    </p:spTree>
    <p:extLst>
      <p:ext uri="{BB962C8B-B14F-4D97-AF65-F5344CB8AC3E}">
        <p14:creationId xmlns:p14="http://schemas.microsoft.com/office/powerpoint/2010/main" val="3329108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46"/>
          <p:cNvSpPr txBox="1">
            <a:spLocks noGrp="1"/>
          </p:cNvSpPr>
          <p:nvPr>
            <p:ph type="title"/>
          </p:nvPr>
        </p:nvSpPr>
        <p:spPr>
          <a:xfrm>
            <a:off x="801048" y="1672927"/>
            <a:ext cx="4448100" cy="17976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a:t>
            </a:r>
            <a:br>
              <a:rPr lang="en" dirty="0"/>
            </a:br>
            <a:r>
              <a:rPr lang="en" dirty="0"/>
              <a:t>You</a:t>
            </a:r>
            <a:endParaRPr dirty="0"/>
          </a:p>
        </p:txBody>
      </p:sp>
      <p:grpSp>
        <p:nvGrpSpPr>
          <p:cNvPr id="1354" name="Google Shape;1354;p46"/>
          <p:cNvGrpSpPr/>
          <p:nvPr/>
        </p:nvGrpSpPr>
        <p:grpSpPr>
          <a:xfrm>
            <a:off x="4984885" y="952956"/>
            <a:ext cx="3460669" cy="3679360"/>
            <a:chOff x="4977785" y="924631"/>
            <a:chExt cx="3460669" cy="3679360"/>
          </a:xfrm>
        </p:grpSpPr>
        <p:grpSp>
          <p:nvGrpSpPr>
            <p:cNvPr id="1355" name="Google Shape;1355;p46"/>
            <p:cNvGrpSpPr/>
            <p:nvPr/>
          </p:nvGrpSpPr>
          <p:grpSpPr>
            <a:xfrm>
              <a:off x="5409492" y="1599100"/>
              <a:ext cx="1988668" cy="1400059"/>
              <a:chOff x="3622711" y="1331469"/>
              <a:chExt cx="959226" cy="675313"/>
            </a:xfrm>
          </p:grpSpPr>
          <p:sp>
            <p:nvSpPr>
              <p:cNvPr id="1356" name="Google Shape;1356;p4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4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4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4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4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4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4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4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4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4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4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4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4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4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4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1" name="Google Shape;1371;p46"/>
            <p:cNvGrpSpPr/>
            <p:nvPr/>
          </p:nvGrpSpPr>
          <p:grpSpPr>
            <a:xfrm flipH="1">
              <a:off x="6979971" y="1968812"/>
              <a:ext cx="1458483" cy="2635179"/>
              <a:chOff x="5132143" y="1520276"/>
              <a:chExt cx="1241051" cy="2242324"/>
            </a:xfrm>
          </p:grpSpPr>
          <p:sp>
            <p:nvSpPr>
              <p:cNvPr id="1372" name="Google Shape;1372;p46"/>
              <p:cNvSpPr/>
              <p:nvPr/>
            </p:nvSpPr>
            <p:spPr>
              <a:xfrm flipH="1">
                <a:off x="5171192" y="3562026"/>
                <a:ext cx="209023" cy="187554"/>
              </a:xfrm>
              <a:custGeom>
                <a:avLst/>
                <a:gdLst/>
                <a:ahLst/>
                <a:cxnLst/>
                <a:rect l="l" t="t" r="r" b="b"/>
                <a:pathLst>
                  <a:path w="273" h="245" extrusionOk="0">
                    <a:moveTo>
                      <a:pt x="0" y="10"/>
                    </a:moveTo>
                    <a:lnTo>
                      <a:pt x="14" y="190"/>
                    </a:lnTo>
                    <a:lnTo>
                      <a:pt x="273" y="245"/>
                    </a:lnTo>
                    <a:lnTo>
                      <a:pt x="141" y="111"/>
                    </a:lnTo>
                    <a:lnTo>
                      <a:pt x="109" y="0"/>
                    </a:lnTo>
                    <a:lnTo>
                      <a:pt x="0" y="1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46"/>
              <p:cNvSpPr/>
              <p:nvPr/>
            </p:nvSpPr>
            <p:spPr>
              <a:xfrm flipH="1">
                <a:off x="5132143" y="3634751"/>
                <a:ext cx="265681" cy="127843"/>
              </a:xfrm>
              <a:custGeom>
                <a:avLst/>
                <a:gdLst/>
                <a:ahLst/>
                <a:cxnLst/>
                <a:rect l="l" t="t" r="r" b="b"/>
                <a:pathLst>
                  <a:path w="347" h="167" extrusionOk="0">
                    <a:moveTo>
                      <a:pt x="164" y="0"/>
                    </a:moveTo>
                    <a:lnTo>
                      <a:pt x="347" y="162"/>
                    </a:lnTo>
                    <a:lnTo>
                      <a:pt x="0" y="167"/>
                    </a:lnTo>
                    <a:lnTo>
                      <a:pt x="23" y="2"/>
                    </a:lnTo>
                    <a:lnTo>
                      <a:pt x="93" y="69"/>
                    </a:lnTo>
                    <a:lnTo>
                      <a:pt x="16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46"/>
              <p:cNvSpPr/>
              <p:nvPr/>
            </p:nvSpPr>
            <p:spPr>
              <a:xfrm flipH="1">
                <a:off x="5245460" y="3649296"/>
                <a:ext cx="26798" cy="19138"/>
              </a:xfrm>
              <a:custGeom>
                <a:avLst/>
                <a:gdLst/>
                <a:ahLst/>
                <a:cxnLst/>
                <a:rect l="l" t="t" r="r" b="b"/>
                <a:pathLst>
                  <a:path w="35" h="25" extrusionOk="0">
                    <a:moveTo>
                      <a:pt x="3" y="25"/>
                    </a:moveTo>
                    <a:lnTo>
                      <a:pt x="0" y="20"/>
                    </a:lnTo>
                    <a:lnTo>
                      <a:pt x="33" y="0"/>
                    </a:lnTo>
                    <a:lnTo>
                      <a:pt x="35" y="4"/>
                    </a:lnTo>
                    <a:lnTo>
                      <a:pt x="3"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46"/>
              <p:cNvSpPr/>
              <p:nvPr/>
            </p:nvSpPr>
            <p:spPr>
              <a:xfrm flipH="1">
                <a:off x="5224021" y="3660013"/>
                <a:ext cx="26798" cy="19138"/>
              </a:xfrm>
              <a:custGeom>
                <a:avLst/>
                <a:gdLst/>
                <a:ahLst/>
                <a:cxnLst/>
                <a:rect l="l" t="t" r="r" b="b"/>
                <a:pathLst>
                  <a:path w="35" h="25" extrusionOk="0">
                    <a:moveTo>
                      <a:pt x="5" y="25"/>
                    </a:moveTo>
                    <a:lnTo>
                      <a:pt x="0" y="20"/>
                    </a:lnTo>
                    <a:lnTo>
                      <a:pt x="32" y="0"/>
                    </a:lnTo>
                    <a:lnTo>
                      <a:pt x="35" y="4"/>
                    </a:lnTo>
                    <a:lnTo>
                      <a:pt x="5"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46"/>
              <p:cNvSpPr/>
              <p:nvPr/>
            </p:nvSpPr>
            <p:spPr>
              <a:xfrm flipH="1">
                <a:off x="5749192" y="3588825"/>
                <a:ext cx="205194" cy="168415"/>
              </a:xfrm>
              <a:custGeom>
                <a:avLst/>
                <a:gdLst/>
                <a:ahLst/>
                <a:cxnLst/>
                <a:rect l="l" t="t" r="r" b="b"/>
                <a:pathLst>
                  <a:path w="268" h="220" extrusionOk="0">
                    <a:moveTo>
                      <a:pt x="245" y="7"/>
                    </a:moveTo>
                    <a:lnTo>
                      <a:pt x="268" y="160"/>
                    </a:lnTo>
                    <a:lnTo>
                      <a:pt x="0" y="220"/>
                    </a:lnTo>
                    <a:lnTo>
                      <a:pt x="144" y="84"/>
                    </a:lnTo>
                    <a:lnTo>
                      <a:pt x="134" y="0"/>
                    </a:lnTo>
                    <a:lnTo>
                      <a:pt x="245" y="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46"/>
              <p:cNvSpPr/>
              <p:nvPr/>
            </p:nvSpPr>
            <p:spPr>
              <a:xfrm flipH="1">
                <a:off x="5738472" y="3645474"/>
                <a:ext cx="236587" cy="117125"/>
              </a:xfrm>
              <a:custGeom>
                <a:avLst/>
                <a:gdLst/>
                <a:ahLst/>
                <a:cxnLst/>
                <a:rect l="l" t="t" r="r" b="b"/>
                <a:pathLst>
                  <a:path w="309" h="153" extrusionOk="0">
                    <a:moveTo>
                      <a:pt x="159" y="0"/>
                    </a:moveTo>
                    <a:lnTo>
                      <a:pt x="0" y="153"/>
                    </a:lnTo>
                    <a:lnTo>
                      <a:pt x="309" y="151"/>
                    </a:lnTo>
                    <a:lnTo>
                      <a:pt x="286" y="7"/>
                    </a:lnTo>
                    <a:lnTo>
                      <a:pt x="238" y="72"/>
                    </a:lnTo>
                    <a:lnTo>
                      <a:pt x="15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46"/>
              <p:cNvSpPr/>
              <p:nvPr/>
            </p:nvSpPr>
            <p:spPr>
              <a:xfrm flipH="1">
                <a:off x="5851789" y="3660019"/>
                <a:ext cx="26032" cy="17607"/>
              </a:xfrm>
              <a:custGeom>
                <a:avLst/>
                <a:gdLst/>
                <a:ahLst/>
                <a:cxnLst/>
                <a:rect l="l" t="t" r="r" b="b"/>
                <a:pathLst>
                  <a:path w="34" h="23" extrusionOk="0">
                    <a:moveTo>
                      <a:pt x="32" y="23"/>
                    </a:moveTo>
                    <a:lnTo>
                      <a:pt x="0" y="4"/>
                    </a:lnTo>
                    <a:lnTo>
                      <a:pt x="2" y="0"/>
                    </a:lnTo>
                    <a:lnTo>
                      <a:pt x="34"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46"/>
              <p:cNvSpPr/>
              <p:nvPr/>
            </p:nvSpPr>
            <p:spPr>
              <a:xfrm flipH="1">
                <a:off x="5872461" y="3670737"/>
                <a:ext cx="26798" cy="17607"/>
              </a:xfrm>
              <a:custGeom>
                <a:avLst/>
                <a:gdLst/>
                <a:ahLst/>
                <a:cxnLst/>
                <a:rect l="l" t="t" r="r" b="b"/>
                <a:pathLst>
                  <a:path w="35" h="23" extrusionOk="0">
                    <a:moveTo>
                      <a:pt x="32" y="23"/>
                    </a:moveTo>
                    <a:lnTo>
                      <a:pt x="0" y="4"/>
                    </a:lnTo>
                    <a:lnTo>
                      <a:pt x="2" y="0"/>
                    </a:lnTo>
                    <a:lnTo>
                      <a:pt x="35"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46"/>
              <p:cNvSpPr/>
              <p:nvPr/>
            </p:nvSpPr>
            <p:spPr>
              <a:xfrm rot="-633488" flipH="1">
                <a:off x="5673471" y="1766217"/>
                <a:ext cx="128195" cy="253687"/>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46"/>
              <p:cNvSpPr/>
              <p:nvPr/>
            </p:nvSpPr>
            <p:spPr>
              <a:xfrm>
                <a:off x="5738480" y="1670962"/>
                <a:ext cx="0" cy="1720"/>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46"/>
              <p:cNvSpPr/>
              <p:nvPr/>
            </p:nvSpPr>
            <p:spPr>
              <a:xfrm rot="-633489" flipH="1">
                <a:off x="5671050" y="1807722"/>
                <a:ext cx="125496" cy="130217"/>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46"/>
              <p:cNvSpPr/>
              <p:nvPr/>
            </p:nvSpPr>
            <p:spPr>
              <a:xfrm rot="-633481" flipH="1">
                <a:off x="5635960" y="1614358"/>
                <a:ext cx="237497" cy="284723"/>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46"/>
              <p:cNvSpPr/>
              <p:nvPr/>
            </p:nvSpPr>
            <p:spPr>
              <a:xfrm rot="-633479" flipH="1">
                <a:off x="5700559" y="1773589"/>
                <a:ext cx="39808" cy="22265"/>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46"/>
              <p:cNvSpPr/>
              <p:nvPr/>
            </p:nvSpPr>
            <p:spPr>
              <a:xfrm rot="-633483" flipH="1">
                <a:off x="5851296" y="1772282"/>
                <a:ext cx="24290" cy="16193"/>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46"/>
              <p:cNvSpPr/>
              <p:nvPr/>
            </p:nvSpPr>
            <p:spPr>
              <a:xfrm rot="-633483" flipH="1">
                <a:off x="5827115" y="1742475"/>
                <a:ext cx="18892" cy="3778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46"/>
              <p:cNvSpPr/>
              <p:nvPr/>
            </p:nvSpPr>
            <p:spPr>
              <a:xfrm rot="-633483" flipH="1">
                <a:off x="5761344" y="1743130"/>
                <a:ext cx="18217" cy="3778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46"/>
              <p:cNvSpPr/>
              <p:nvPr/>
            </p:nvSpPr>
            <p:spPr>
              <a:xfrm rot="-633481" flipH="1">
                <a:off x="5716394" y="1692684"/>
                <a:ext cx="62073" cy="57349"/>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46"/>
              <p:cNvSpPr/>
              <p:nvPr/>
            </p:nvSpPr>
            <p:spPr>
              <a:xfrm rot="-633480" flipH="1">
                <a:off x="5819509" y="1698490"/>
                <a:ext cx="43181" cy="49253"/>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46"/>
              <p:cNvSpPr/>
              <p:nvPr/>
            </p:nvSpPr>
            <p:spPr>
              <a:xfrm rot="-633491" flipH="1">
                <a:off x="5600603" y="1703363"/>
                <a:ext cx="85216" cy="148277"/>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46"/>
              <p:cNvSpPr/>
              <p:nvPr/>
            </p:nvSpPr>
            <p:spPr>
              <a:xfrm rot="-633480" flipH="1">
                <a:off x="5591390" y="1546767"/>
                <a:ext cx="311041" cy="236819"/>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46"/>
              <p:cNvSpPr/>
              <p:nvPr/>
            </p:nvSpPr>
            <p:spPr>
              <a:xfrm flipH="1">
                <a:off x="6014420" y="2256924"/>
                <a:ext cx="358774" cy="165973"/>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46"/>
              <p:cNvSpPr/>
              <p:nvPr/>
            </p:nvSpPr>
            <p:spPr>
              <a:xfrm flipH="1">
                <a:off x="5807241" y="1918418"/>
                <a:ext cx="314098" cy="447837"/>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46"/>
              <p:cNvSpPr/>
              <p:nvPr/>
            </p:nvSpPr>
            <p:spPr>
              <a:xfrm flipH="1">
                <a:off x="5256844" y="2341951"/>
                <a:ext cx="706081" cy="1266029"/>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46"/>
              <p:cNvSpPr/>
              <p:nvPr/>
            </p:nvSpPr>
            <p:spPr>
              <a:xfrm flipH="1">
                <a:off x="5468122" y="1896751"/>
                <a:ext cx="437178" cy="613196"/>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46"/>
              <p:cNvSpPr/>
              <p:nvPr/>
            </p:nvSpPr>
            <p:spPr>
              <a:xfrm flipH="1">
                <a:off x="5880077" y="2029496"/>
                <a:ext cx="379532" cy="276607"/>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46"/>
              <p:cNvSpPr/>
              <p:nvPr/>
            </p:nvSpPr>
            <p:spPr>
              <a:xfrm flipH="1">
                <a:off x="5793761" y="2148459"/>
                <a:ext cx="242121" cy="229775"/>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46"/>
              <p:cNvSpPr/>
              <p:nvPr/>
            </p:nvSpPr>
            <p:spPr>
              <a:xfrm flipH="1">
                <a:off x="5512087" y="1963933"/>
                <a:ext cx="419411" cy="509509"/>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9" name="Google Shape;1399;p46"/>
            <p:cNvGrpSpPr/>
            <p:nvPr/>
          </p:nvGrpSpPr>
          <p:grpSpPr>
            <a:xfrm>
              <a:off x="4977785" y="1035662"/>
              <a:ext cx="676370" cy="1142272"/>
              <a:chOff x="2757910" y="1240337"/>
              <a:chExt cx="676370" cy="1142272"/>
            </a:xfrm>
          </p:grpSpPr>
          <p:sp>
            <p:nvSpPr>
              <p:cNvPr id="1400" name="Google Shape;1400;p4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4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4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4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4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4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4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4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8" name="Google Shape;1408;p46"/>
            <p:cNvGrpSpPr/>
            <p:nvPr/>
          </p:nvGrpSpPr>
          <p:grpSpPr>
            <a:xfrm>
              <a:off x="5954721" y="2930236"/>
              <a:ext cx="821542" cy="769820"/>
              <a:chOff x="1932280" y="1331475"/>
              <a:chExt cx="637200" cy="597084"/>
            </a:xfrm>
          </p:grpSpPr>
          <p:sp>
            <p:nvSpPr>
              <p:cNvPr id="1409" name="Google Shape;1409;p46"/>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46"/>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46"/>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46"/>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46"/>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46"/>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46"/>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46"/>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46"/>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46"/>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46"/>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46"/>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21" name="Google Shape;1421;p46"/>
            <p:cNvSpPr/>
            <p:nvPr/>
          </p:nvSpPr>
          <p:spPr>
            <a:xfrm>
              <a:off x="6979977" y="3349174"/>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46"/>
            <p:cNvSpPr/>
            <p:nvPr/>
          </p:nvSpPr>
          <p:spPr>
            <a:xfrm>
              <a:off x="6594533" y="92463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46"/>
            <p:cNvSpPr/>
            <p:nvPr/>
          </p:nvSpPr>
          <p:spPr>
            <a:xfrm>
              <a:off x="5875411" y="1319404"/>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46"/>
            <p:cNvSpPr/>
            <p:nvPr/>
          </p:nvSpPr>
          <p:spPr>
            <a:xfrm>
              <a:off x="5619684" y="31114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25" name="Google Shape;1425;p46"/>
            <p:cNvGrpSpPr/>
            <p:nvPr/>
          </p:nvGrpSpPr>
          <p:grpSpPr>
            <a:xfrm>
              <a:off x="7530569" y="1422202"/>
              <a:ext cx="415198" cy="415198"/>
              <a:chOff x="1404969" y="1106377"/>
              <a:chExt cx="415198" cy="415198"/>
            </a:xfrm>
          </p:grpSpPr>
          <p:sp>
            <p:nvSpPr>
              <p:cNvPr id="1426" name="Google Shape;1426;p46"/>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46"/>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 name="Rectangle: Rounded Corners 3">
            <a:extLst>
              <a:ext uri="{FF2B5EF4-FFF2-40B4-BE49-F238E27FC236}">
                <a16:creationId xmlns:a16="http://schemas.microsoft.com/office/drawing/2014/main" id="{5AFC1108-AE03-66E4-B872-C51C3252576B}"/>
              </a:ext>
            </a:extLst>
          </p:cNvPr>
          <p:cNvSpPr/>
          <p:nvPr/>
        </p:nvSpPr>
        <p:spPr>
          <a:xfrm>
            <a:off x="609599" y="3482201"/>
            <a:ext cx="5037443" cy="914400"/>
          </a:xfrm>
          <a:prstGeom prst="roundRect">
            <a:avLst/>
          </a:prstGeom>
          <a:solidFill>
            <a:srgbClr val="FDFDFD"/>
          </a:solidFill>
          <a:ln>
            <a:solidFill>
              <a:srgbClr val="FDFDF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9"/>
          <p:cNvSpPr txBox="1">
            <a:spLocks noGrp="1"/>
          </p:cNvSpPr>
          <p:nvPr>
            <p:ph type="subTitle" idx="13"/>
          </p:nvPr>
        </p:nvSpPr>
        <p:spPr>
          <a:xfrm>
            <a:off x="5419075" y="1299175"/>
            <a:ext cx="2958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760" name="Google Shape;760;p29"/>
          <p:cNvSpPr txBox="1">
            <a:spLocks noGrp="1"/>
          </p:cNvSpPr>
          <p:nvPr>
            <p:ph type="title" idx="5"/>
          </p:nvPr>
        </p:nvSpPr>
        <p:spPr>
          <a:xfrm>
            <a:off x="859275" y="1424275"/>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61" name="Google Shape;761;p29"/>
          <p:cNvSpPr txBox="1">
            <a:spLocks noGrp="1"/>
          </p:cNvSpPr>
          <p:nvPr>
            <p:ph type="subTitle" idx="9"/>
          </p:nvPr>
        </p:nvSpPr>
        <p:spPr>
          <a:xfrm>
            <a:off x="1524375" y="1299175"/>
            <a:ext cx="2958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762" name="Google Shape;762;p29"/>
          <p:cNvSpPr txBox="1">
            <a:spLocks noGrp="1"/>
          </p:cNvSpPr>
          <p:nvPr>
            <p:ph type="subTitle" idx="15"/>
          </p:nvPr>
        </p:nvSpPr>
        <p:spPr>
          <a:xfrm>
            <a:off x="5419075" y="2246010"/>
            <a:ext cx="2958000" cy="6002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Literature Review</a:t>
            </a:r>
            <a:endParaRPr dirty="0"/>
          </a:p>
        </p:txBody>
      </p:sp>
      <p:sp>
        <p:nvSpPr>
          <p:cNvPr id="763" name="Google Shape;763;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p>
        </p:txBody>
      </p:sp>
      <p:sp>
        <p:nvSpPr>
          <p:cNvPr id="768" name="Google Shape;768;p29"/>
          <p:cNvSpPr txBox="1">
            <a:spLocks noGrp="1"/>
          </p:cNvSpPr>
          <p:nvPr>
            <p:ph type="title" idx="6"/>
          </p:nvPr>
        </p:nvSpPr>
        <p:spPr>
          <a:xfrm>
            <a:off x="859275" y="2472645"/>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769" name="Google Shape;769;p29"/>
          <p:cNvSpPr txBox="1">
            <a:spLocks noGrp="1"/>
          </p:cNvSpPr>
          <p:nvPr>
            <p:ph type="title" idx="7"/>
          </p:nvPr>
        </p:nvSpPr>
        <p:spPr>
          <a:xfrm>
            <a:off x="4753977" y="1424275"/>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770" name="Google Shape;770;p29"/>
          <p:cNvSpPr txBox="1">
            <a:spLocks noGrp="1"/>
          </p:cNvSpPr>
          <p:nvPr>
            <p:ph type="title" idx="8"/>
          </p:nvPr>
        </p:nvSpPr>
        <p:spPr>
          <a:xfrm>
            <a:off x="4753975" y="2452980"/>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771" name="Google Shape;771;p29"/>
          <p:cNvSpPr txBox="1">
            <a:spLocks noGrp="1"/>
          </p:cNvSpPr>
          <p:nvPr>
            <p:ph type="subTitle" idx="14"/>
          </p:nvPr>
        </p:nvSpPr>
        <p:spPr>
          <a:xfrm>
            <a:off x="1524375" y="2259765"/>
            <a:ext cx="2958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Research Objectives</a:t>
            </a:r>
            <a:endParaRPr dirty="0"/>
          </a:p>
        </p:txBody>
      </p:sp>
      <p:sp>
        <p:nvSpPr>
          <p:cNvPr id="4" name="Google Shape;762;p29">
            <a:extLst>
              <a:ext uri="{FF2B5EF4-FFF2-40B4-BE49-F238E27FC236}">
                <a16:creationId xmlns:a16="http://schemas.microsoft.com/office/drawing/2014/main" id="{F9B3DA18-A41F-FBA7-4D00-48A2D8D599B9}"/>
              </a:ext>
            </a:extLst>
          </p:cNvPr>
          <p:cNvSpPr txBox="1">
            <a:spLocks/>
          </p:cNvSpPr>
          <p:nvPr/>
        </p:nvSpPr>
        <p:spPr>
          <a:xfrm>
            <a:off x="1524375" y="3146884"/>
            <a:ext cx="2958000" cy="5727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pPr marL="0" indent="0"/>
            <a:r>
              <a:rPr lang="en-GB" dirty="0"/>
              <a:t>Methodology</a:t>
            </a:r>
            <a:endParaRPr lang="en-MY" dirty="0"/>
          </a:p>
        </p:txBody>
      </p:sp>
      <p:sp>
        <p:nvSpPr>
          <p:cNvPr id="11" name="Google Shape;762;p29">
            <a:extLst>
              <a:ext uri="{FF2B5EF4-FFF2-40B4-BE49-F238E27FC236}">
                <a16:creationId xmlns:a16="http://schemas.microsoft.com/office/drawing/2014/main" id="{1F301488-6199-C662-AF8B-C9527543B8C1}"/>
              </a:ext>
            </a:extLst>
          </p:cNvPr>
          <p:cNvSpPr txBox="1">
            <a:spLocks/>
          </p:cNvSpPr>
          <p:nvPr/>
        </p:nvSpPr>
        <p:spPr>
          <a:xfrm>
            <a:off x="5419075" y="3151863"/>
            <a:ext cx="2958000" cy="6002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pPr marL="0" indent="0"/>
            <a:r>
              <a:rPr lang="en-GB" dirty="0"/>
              <a:t>Gann Chart</a:t>
            </a:r>
            <a:endParaRPr lang="en-MY" dirty="0"/>
          </a:p>
        </p:txBody>
      </p:sp>
      <p:sp>
        <p:nvSpPr>
          <p:cNvPr id="12" name="Google Shape;768;p29">
            <a:extLst>
              <a:ext uri="{FF2B5EF4-FFF2-40B4-BE49-F238E27FC236}">
                <a16:creationId xmlns:a16="http://schemas.microsoft.com/office/drawing/2014/main" id="{68CE6F14-D644-9B7F-2C52-EA62100F2FDC}"/>
              </a:ext>
            </a:extLst>
          </p:cNvPr>
          <p:cNvSpPr txBox="1">
            <a:spLocks/>
          </p:cNvSpPr>
          <p:nvPr/>
        </p:nvSpPr>
        <p:spPr>
          <a:xfrm>
            <a:off x="811901" y="3364085"/>
            <a:ext cx="6675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dirty="0"/>
              <a:t>05</a:t>
            </a:r>
          </a:p>
        </p:txBody>
      </p:sp>
      <p:sp>
        <p:nvSpPr>
          <p:cNvPr id="13" name="Google Shape;770;p29">
            <a:extLst>
              <a:ext uri="{FF2B5EF4-FFF2-40B4-BE49-F238E27FC236}">
                <a16:creationId xmlns:a16="http://schemas.microsoft.com/office/drawing/2014/main" id="{98B81749-C9E9-A012-4B2B-13D377630A30}"/>
              </a:ext>
            </a:extLst>
          </p:cNvPr>
          <p:cNvSpPr txBox="1">
            <a:spLocks/>
          </p:cNvSpPr>
          <p:nvPr/>
        </p:nvSpPr>
        <p:spPr>
          <a:xfrm>
            <a:off x="4753975" y="3373624"/>
            <a:ext cx="6651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dirty="0"/>
              <a:t>06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751" name="Google Shape;751;p28"/>
          <p:cNvSpPr txBox="1">
            <a:spLocks noGrp="1"/>
          </p:cNvSpPr>
          <p:nvPr>
            <p:ph type="body" idx="1"/>
          </p:nvPr>
        </p:nvSpPr>
        <p:spPr>
          <a:xfrm>
            <a:off x="720000" y="1482450"/>
            <a:ext cx="7704000" cy="2937150"/>
          </a:xfrm>
          <a:prstGeom prst="rect">
            <a:avLst/>
          </a:prstGeom>
        </p:spPr>
        <p:txBody>
          <a:bodyPr spcFirstLastPara="1" wrap="square" lIns="91425" tIns="91425" rIns="91425" bIns="91425" anchor="t" anchorCtr="0">
            <a:noAutofit/>
          </a:bodyPr>
          <a:lstStyle/>
          <a:p>
            <a:pPr marL="0" lvl="0" indent="0">
              <a:buNone/>
            </a:pPr>
            <a:r>
              <a:rPr lang="en-GB" dirty="0"/>
              <a:t>Gold is a vital financial asset, influenced not just by economic data but also </a:t>
            </a:r>
            <a:r>
              <a:rPr lang="en-GB" b="1" dirty="0"/>
              <a:t>market sentiment.</a:t>
            </a:r>
          </a:p>
          <a:p>
            <a:pPr marL="0" lvl="0" indent="0">
              <a:buNone/>
            </a:pPr>
            <a:endParaRPr lang="en-GB" dirty="0"/>
          </a:p>
          <a:p>
            <a:pPr marL="0" lvl="0" indent="0">
              <a:buNone/>
            </a:pPr>
            <a:r>
              <a:rPr lang="en-GB" dirty="0"/>
              <a:t>In the digital age, </a:t>
            </a:r>
            <a:r>
              <a:rPr lang="en-GB" b="1" dirty="0"/>
              <a:t>news headlines and social media</a:t>
            </a:r>
            <a:r>
              <a:rPr lang="en-GB" dirty="0"/>
              <a:t> reflect real-time investor emotions that can impact gold-prices.</a:t>
            </a:r>
          </a:p>
          <a:p>
            <a:pPr marL="0" lvl="0" indent="0">
              <a:buNone/>
            </a:pPr>
            <a:endParaRPr lang="en-GB" dirty="0"/>
          </a:p>
          <a:p>
            <a:pPr marL="0" lvl="0" indent="0">
              <a:buNone/>
            </a:pPr>
            <a:r>
              <a:rPr lang="en-GB" dirty="0"/>
              <a:t>Prior research has shown sentiment improves prediction in </a:t>
            </a:r>
            <a:r>
              <a:rPr lang="en-GB" b="1" dirty="0"/>
              <a:t>stocks and crypto</a:t>
            </a:r>
            <a:r>
              <a:rPr lang="en-GB" dirty="0"/>
              <a:t>, but </a:t>
            </a:r>
            <a:r>
              <a:rPr lang="en-GB" b="1" dirty="0"/>
              <a:t>few studies focus on gold.</a:t>
            </a:r>
          </a:p>
          <a:p>
            <a:pPr marL="0" lvl="0" indent="0">
              <a:buNone/>
            </a:pPr>
            <a:endParaRPr lang="en-GB" dirty="0"/>
          </a:p>
          <a:p>
            <a:pPr marL="0" lvl="0" indent="0">
              <a:buNone/>
            </a:pPr>
            <a:r>
              <a:rPr lang="en-GB" dirty="0"/>
              <a:t>This research explores how </a:t>
            </a:r>
            <a:r>
              <a:rPr lang="en-GB" b="1" dirty="0"/>
              <a:t>integrating sentiment</a:t>
            </a:r>
            <a:r>
              <a:rPr lang="en-GB" dirty="0"/>
              <a:t> analysis with traditional price data can enhance gold price forecasting.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885" name="Google Shape;885;p32"/>
          <p:cNvSpPr txBox="1">
            <a:spLocks noGrp="1"/>
          </p:cNvSpPr>
          <p:nvPr>
            <p:ph type="subTitle" idx="1"/>
          </p:nvPr>
        </p:nvSpPr>
        <p:spPr>
          <a:xfrm>
            <a:off x="720000" y="1700300"/>
            <a:ext cx="7509600" cy="1984476"/>
          </a:xfrm>
          <a:prstGeom prst="rect">
            <a:avLst/>
          </a:prstGeom>
        </p:spPr>
        <p:txBody>
          <a:bodyPr spcFirstLastPara="1" wrap="square" lIns="91425" tIns="91425" rIns="91425" bIns="91425" anchor="t" anchorCtr="0">
            <a:noAutofit/>
          </a:bodyPr>
          <a:lstStyle/>
          <a:p>
            <a:pPr marL="0" lvl="0" indent="0">
              <a:buNone/>
            </a:pPr>
            <a:r>
              <a:rPr lang="en-US" dirty="0"/>
              <a:t>Traditional gold price prediction models often overlook sentiment data from news and social media, which reflect investor emotions and reactions. </a:t>
            </a:r>
          </a:p>
          <a:p>
            <a:pPr marL="0" lvl="0" indent="0">
              <a:buNone/>
            </a:pPr>
            <a:endParaRPr lang="en-US" dirty="0"/>
          </a:p>
          <a:p>
            <a:pPr marL="0" lvl="0" indent="0">
              <a:buNone/>
            </a:pPr>
            <a:r>
              <a:rPr lang="en-US" dirty="0"/>
              <a:t>This research addresses the gap by exploring whether integrating sentiment indicators using VADER and </a:t>
            </a:r>
            <a:r>
              <a:rPr lang="en-US" dirty="0" err="1"/>
              <a:t>FinBERT</a:t>
            </a:r>
            <a:r>
              <a:rPr lang="en-US" dirty="0"/>
              <a:t> with machine learning models (RF, </a:t>
            </a:r>
            <a:r>
              <a:rPr lang="en-US" dirty="0" err="1"/>
              <a:t>XGBoost</a:t>
            </a:r>
            <a:r>
              <a:rPr lang="en-US" dirty="0"/>
              <a:t>, LSTM) can improve short-term gold price forecasting. It also investigates which sentiment source (news, social media, or both) and analysis technique offers the best predictive value.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026425"/>
            <a:ext cx="4559700"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Research Objectives</a:t>
            </a:r>
            <a:endParaRPr dirty="0"/>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0">
          <a:extLst>
            <a:ext uri="{FF2B5EF4-FFF2-40B4-BE49-F238E27FC236}">
              <a16:creationId xmlns:a16="http://schemas.microsoft.com/office/drawing/2014/main" id="{D09179DB-26AB-2A68-5D44-3E125AEC3D98}"/>
            </a:ext>
          </a:extLst>
        </p:cNvPr>
        <p:cNvGrpSpPr/>
        <p:nvPr/>
      </p:nvGrpSpPr>
      <p:grpSpPr>
        <a:xfrm>
          <a:off x="0" y="0"/>
          <a:ext cx="0" cy="0"/>
          <a:chOff x="0" y="0"/>
          <a:chExt cx="0" cy="0"/>
        </a:xfrm>
      </p:grpSpPr>
      <p:sp>
        <p:nvSpPr>
          <p:cNvPr id="891" name="Google Shape;891;p33">
            <a:extLst>
              <a:ext uri="{FF2B5EF4-FFF2-40B4-BE49-F238E27FC236}">
                <a16:creationId xmlns:a16="http://schemas.microsoft.com/office/drawing/2014/main" id="{50E9355F-7E38-EA0F-0E3A-12C321F03FC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General Objectives</a:t>
            </a:r>
            <a:endParaRPr dirty="0"/>
          </a:p>
        </p:txBody>
      </p:sp>
      <p:sp>
        <p:nvSpPr>
          <p:cNvPr id="893" name="Google Shape;893;p33">
            <a:extLst>
              <a:ext uri="{FF2B5EF4-FFF2-40B4-BE49-F238E27FC236}">
                <a16:creationId xmlns:a16="http://schemas.microsoft.com/office/drawing/2014/main" id="{F631A14D-6354-62D5-7E2A-47C725E97DEE}"/>
              </a:ext>
            </a:extLst>
          </p:cNvPr>
          <p:cNvSpPr txBox="1">
            <a:spLocks noGrp="1"/>
          </p:cNvSpPr>
          <p:nvPr>
            <p:ph type="subTitle" idx="2"/>
          </p:nvPr>
        </p:nvSpPr>
        <p:spPr>
          <a:xfrm>
            <a:off x="1125375" y="1929669"/>
            <a:ext cx="6161249" cy="1212116"/>
          </a:xfrm>
          <a:prstGeom prst="rect">
            <a:avLst/>
          </a:prstGeom>
        </p:spPr>
        <p:txBody>
          <a:bodyPr spcFirstLastPara="1" wrap="square" lIns="91425" tIns="91425" rIns="91425" bIns="91425" anchor="t" anchorCtr="0">
            <a:noAutofit/>
          </a:bodyPr>
          <a:lstStyle/>
          <a:p>
            <a:pPr marL="0" lvl="0" indent="0"/>
            <a:r>
              <a:rPr lang="en-GB" b="1" dirty="0"/>
              <a:t>To develop and evaluate predictive modelling framework for gold price that integrates sentiment analysis of news headlines and social media content, in order to improve forecast accuracy and provide insights into the impact of market sentiment on gold price movements.</a:t>
            </a:r>
            <a:endParaRPr b="1" dirty="0"/>
          </a:p>
        </p:txBody>
      </p:sp>
      <p:sp>
        <p:nvSpPr>
          <p:cNvPr id="896" name="Google Shape;896;p33">
            <a:extLst>
              <a:ext uri="{FF2B5EF4-FFF2-40B4-BE49-F238E27FC236}">
                <a16:creationId xmlns:a16="http://schemas.microsoft.com/office/drawing/2014/main" id="{0986D3F9-5F40-CFC3-08A3-7563871DD946}"/>
              </a:ext>
            </a:extLst>
          </p:cNvPr>
          <p:cNvSpPr/>
          <p:nvPr/>
        </p:nvSpPr>
        <p:spPr>
          <a:xfrm>
            <a:off x="291572" y="563793"/>
            <a:ext cx="381468" cy="335163"/>
          </a:xfrm>
          <a:custGeom>
            <a:avLst/>
            <a:gdLst/>
            <a:ahLst/>
            <a:cxnLst/>
            <a:rect l="l" t="t" r="r" b="b"/>
            <a:pathLst>
              <a:path w="346" h="304" extrusionOk="0">
                <a:moveTo>
                  <a:pt x="261" y="0"/>
                </a:moveTo>
                <a:lnTo>
                  <a:pt x="87" y="0"/>
                </a:lnTo>
                <a:lnTo>
                  <a:pt x="0" y="152"/>
                </a:lnTo>
                <a:lnTo>
                  <a:pt x="87" y="304"/>
                </a:lnTo>
                <a:lnTo>
                  <a:pt x="261" y="304"/>
                </a:lnTo>
                <a:lnTo>
                  <a:pt x="346" y="152"/>
                </a:lnTo>
                <a:lnTo>
                  <a:pt x="261" y="0"/>
                </a:lnTo>
                <a:close/>
                <a:moveTo>
                  <a:pt x="213" y="223"/>
                </a:moveTo>
                <a:lnTo>
                  <a:pt x="133" y="223"/>
                </a:lnTo>
                <a:lnTo>
                  <a:pt x="92" y="152"/>
                </a:lnTo>
                <a:lnTo>
                  <a:pt x="133" y="81"/>
                </a:lnTo>
                <a:lnTo>
                  <a:pt x="213" y="81"/>
                </a:lnTo>
                <a:lnTo>
                  <a:pt x="254" y="152"/>
                </a:lnTo>
                <a:lnTo>
                  <a:pt x="213" y="223"/>
                </a:lnTo>
                <a:close/>
                <a:moveTo>
                  <a:pt x="213" y="62"/>
                </a:moveTo>
                <a:lnTo>
                  <a:pt x="133" y="62"/>
                </a:lnTo>
                <a:lnTo>
                  <a:pt x="111" y="21"/>
                </a:lnTo>
                <a:lnTo>
                  <a:pt x="237" y="21"/>
                </a:lnTo>
                <a:lnTo>
                  <a:pt x="213" y="62"/>
                </a:lnTo>
                <a:close/>
                <a:moveTo>
                  <a:pt x="116" y="71"/>
                </a:moveTo>
                <a:lnTo>
                  <a:pt x="76" y="142"/>
                </a:lnTo>
                <a:lnTo>
                  <a:pt x="31" y="142"/>
                </a:lnTo>
                <a:lnTo>
                  <a:pt x="92" y="31"/>
                </a:lnTo>
                <a:lnTo>
                  <a:pt x="116" y="71"/>
                </a:lnTo>
                <a:close/>
                <a:moveTo>
                  <a:pt x="76" y="161"/>
                </a:moveTo>
                <a:lnTo>
                  <a:pt x="116" y="233"/>
                </a:lnTo>
                <a:lnTo>
                  <a:pt x="92" y="273"/>
                </a:lnTo>
                <a:lnTo>
                  <a:pt x="31" y="161"/>
                </a:lnTo>
                <a:lnTo>
                  <a:pt x="76" y="161"/>
                </a:lnTo>
                <a:close/>
                <a:moveTo>
                  <a:pt x="133" y="245"/>
                </a:moveTo>
                <a:lnTo>
                  <a:pt x="213" y="245"/>
                </a:lnTo>
                <a:lnTo>
                  <a:pt x="237" y="285"/>
                </a:lnTo>
                <a:lnTo>
                  <a:pt x="111" y="285"/>
                </a:lnTo>
                <a:lnTo>
                  <a:pt x="133" y="245"/>
                </a:lnTo>
                <a:close/>
                <a:moveTo>
                  <a:pt x="230" y="233"/>
                </a:moveTo>
                <a:lnTo>
                  <a:pt x="270" y="161"/>
                </a:lnTo>
                <a:lnTo>
                  <a:pt x="318" y="161"/>
                </a:lnTo>
                <a:lnTo>
                  <a:pt x="254" y="273"/>
                </a:lnTo>
                <a:lnTo>
                  <a:pt x="230" y="233"/>
                </a:lnTo>
                <a:close/>
                <a:moveTo>
                  <a:pt x="270" y="142"/>
                </a:moveTo>
                <a:lnTo>
                  <a:pt x="230" y="71"/>
                </a:lnTo>
                <a:lnTo>
                  <a:pt x="254" y="31"/>
                </a:lnTo>
                <a:lnTo>
                  <a:pt x="318" y="142"/>
                </a:lnTo>
                <a:lnTo>
                  <a:pt x="270" y="1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350238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4" name="Google Shape;904;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Specific Objectives</a:t>
            </a:r>
            <a:endParaRPr dirty="0"/>
          </a:p>
        </p:txBody>
      </p:sp>
      <p:sp>
        <p:nvSpPr>
          <p:cNvPr id="909" name="Google Shape;909;p34"/>
          <p:cNvSpPr txBox="1">
            <a:spLocks noGrp="1"/>
          </p:cNvSpPr>
          <p:nvPr>
            <p:ph type="subTitle" idx="7"/>
          </p:nvPr>
        </p:nvSpPr>
        <p:spPr>
          <a:xfrm>
            <a:off x="773528" y="1248100"/>
            <a:ext cx="7650472" cy="2981000"/>
          </a:xfrm>
          <a:prstGeom prst="rect">
            <a:avLst/>
          </a:prstGeom>
        </p:spPr>
        <p:txBody>
          <a:bodyPr spcFirstLastPara="1" wrap="square" lIns="91425" tIns="91425" rIns="91425" bIns="91425" anchor="t" anchorCtr="0">
            <a:noAutofit/>
          </a:bodyPr>
          <a:lstStyle/>
          <a:p>
            <a:pPr marL="342900" lvl="0" indent="-342900">
              <a:buFont typeface="Arial" panose="020B0604020202020204" pitchFamily="34" charset="0"/>
              <a:buChar char="•"/>
            </a:pPr>
            <a:r>
              <a:rPr lang="en-GB" dirty="0"/>
              <a:t>To perform sentiment analysis on gold-related news headlines and Twitter posts.</a:t>
            </a:r>
          </a:p>
          <a:p>
            <a:pPr marL="0" lvl="0" indent="0"/>
            <a:endParaRPr lang="en-GB" dirty="0"/>
          </a:p>
          <a:p>
            <a:pPr marL="342900" lvl="0" indent="-342900">
              <a:buFont typeface="Arial" panose="020B0604020202020204" pitchFamily="34" charset="0"/>
              <a:buChar char="•"/>
            </a:pPr>
            <a:r>
              <a:rPr lang="en-GB" dirty="0"/>
              <a:t>To investigate the correlation between sentiment scores and gold price fluctuations.</a:t>
            </a:r>
          </a:p>
          <a:p>
            <a:pPr marL="0" lvl="0" indent="0"/>
            <a:endParaRPr lang="en-GB" dirty="0"/>
          </a:p>
          <a:p>
            <a:pPr marL="342900" lvl="0" indent="-342900">
              <a:buFont typeface="Arial" panose="020B0604020202020204" pitchFamily="34" charset="0"/>
              <a:buChar char="•"/>
            </a:pPr>
            <a:r>
              <a:rPr lang="en-GB" dirty="0"/>
              <a:t>To compare the performance of various machine learning models using sentiment data as features.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9">
          <a:extLst>
            <a:ext uri="{FF2B5EF4-FFF2-40B4-BE49-F238E27FC236}">
              <a16:creationId xmlns:a16="http://schemas.microsoft.com/office/drawing/2014/main" id="{A9189614-0BFC-793C-4822-703E1DFE008F}"/>
            </a:ext>
          </a:extLst>
        </p:cNvPr>
        <p:cNvGrpSpPr/>
        <p:nvPr/>
      </p:nvGrpSpPr>
      <p:grpSpPr>
        <a:xfrm>
          <a:off x="0" y="0"/>
          <a:ext cx="0" cy="0"/>
          <a:chOff x="0" y="0"/>
          <a:chExt cx="0" cy="0"/>
        </a:xfrm>
      </p:grpSpPr>
      <p:sp>
        <p:nvSpPr>
          <p:cNvPr id="1080" name="Google Shape;1080;p37">
            <a:extLst>
              <a:ext uri="{FF2B5EF4-FFF2-40B4-BE49-F238E27FC236}">
                <a16:creationId xmlns:a16="http://schemas.microsoft.com/office/drawing/2014/main" id="{04DCC25C-6700-C527-B9EA-5DBBC374F9B6}"/>
              </a:ext>
            </a:extLst>
          </p:cNvPr>
          <p:cNvSpPr txBox="1">
            <a:spLocks noGrp="1"/>
          </p:cNvSpPr>
          <p:nvPr>
            <p:ph type="title"/>
          </p:nvPr>
        </p:nvSpPr>
        <p:spPr>
          <a:xfrm>
            <a:off x="5302675" y="2541875"/>
            <a:ext cx="3128100" cy="1078200"/>
          </a:xfrm>
          <a:prstGeom prst="rect">
            <a:avLst/>
          </a:prstGeom>
        </p:spPr>
        <p:txBody>
          <a:bodyPr spcFirstLastPara="1" wrap="square" lIns="91425" tIns="91425" rIns="91425" bIns="91425" anchor="b" anchorCtr="0">
            <a:noAutofit/>
          </a:bodyPr>
          <a:lstStyle/>
          <a:p>
            <a:pPr>
              <a:buSzPts val="4800"/>
            </a:pPr>
            <a:r>
              <a:rPr lang="en" sz="4500" dirty="0">
                <a:solidFill>
                  <a:schemeClr val="dk1"/>
                </a:solidFill>
              </a:rPr>
              <a:t>Literature Review</a:t>
            </a:r>
            <a:endParaRPr sz="4500" dirty="0">
              <a:solidFill>
                <a:schemeClr val="dk1"/>
              </a:solidFill>
            </a:endParaRPr>
          </a:p>
        </p:txBody>
      </p:sp>
      <p:grpSp>
        <p:nvGrpSpPr>
          <p:cNvPr id="1082" name="Google Shape;1082;p37">
            <a:extLst>
              <a:ext uri="{FF2B5EF4-FFF2-40B4-BE49-F238E27FC236}">
                <a16:creationId xmlns:a16="http://schemas.microsoft.com/office/drawing/2014/main" id="{3A8123F4-A3C6-AC24-4E02-112ECF5CAFDB}"/>
              </a:ext>
            </a:extLst>
          </p:cNvPr>
          <p:cNvGrpSpPr/>
          <p:nvPr/>
        </p:nvGrpSpPr>
        <p:grpSpPr>
          <a:xfrm>
            <a:off x="1137536" y="699006"/>
            <a:ext cx="3412448" cy="3413484"/>
            <a:chOff x="1017285" y="809699"/>
            <a:chExt cx="3497794" cy="3498857"/>
          </a:xfrm>
        </p:grpSpPr>
        <p:sp>
          <p:nvSpPr>
            <p:cNvPr id="1083" name="Google Shape;1083;p37">
              <a:extLst>
                <a:ext uri="{FF2B5EF4-FFF2-40B4-BE49-F238E27FC236}">
                  <a16:creationId xmlns:a16="http://schemas.microsoft.com/office/drawing/2014/main" id="{8197BB06-C5A6-C16A-62C3-AC2BA5A1D6A8}"/>
                </a:ext>
              </a:extLst>
            </p:cNvPr>
            <p:cNvSpPr/>
            <p:nvPr/>
          </p:nvSpPr>
          <p:spPr>
            <a:xfrm>
              <a:off x="3785701" y="2959800"/>
              <a:ext cx="483175" cy="476826"/>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7A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37">
              <a:extLst>
                <a:ext uri="{FF2B5EF4-FFF2-40B4-BE49-F238E27FC236}">
                  <a16:creationId xmlns:a16="http://schemas.microsoft.com/office/drawing/2014/main" id="{EC234C8E-1012-66E4-0C5F-055A75DBD243}"/>
                </a:ext>
              </a:extLst>
            </p:cNvPr>
            <p:cNvSpPr/>
            <p:nvPr/>
          </p:nvSpPr>
          <p:spPr>
            <a:xfrm>
              <a:off x="4506379" y="2776855"/>
              <a:ext cx="8700" cy="258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37">
              <a:extLst>
                <a:ext uri="{FF2B5EF4-FFF2-40B4-BE49-F238E27FC236}">
                  <a16:creationId xmlns:a16="http://schemas.microsoft.com/office/drawing/2014/main" id="{2E214871-1E47-B8F1-129D-3CBB7BEB1752}"/>
                </a:ext>
              </a:extLst>
            </p:cNvPr>
            <p:cNvSpPr/>
            <p:nvPr/>
          </p:nvSpPr>
          <p:spPr>
            <a:xfrm>
              <a:off x="4506379" y="2776855"/>
              <a:ext cx="8700" cy="2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86" name="Google Shape;1086;p37">
              <a:extLst>
                <a:ext uri="{FF2B5EF4-FFF2-40B4-BE49-F238E27FC236}">
                  <a16:creationId xmlns:a16="http://schemas.microsoft.com/office/drawing/2014/main" id="{2BE1B7F0-CBC1-92F8-672B-8410FA1D2378}"/>
                </a:ext>
              </a:extLst>
            </p:cNvPr>
            <p:cNvGrpSpPr/>
            <p:nvPr/>
          </p:nvGrpSpPr>
          <p:grpSpPr>
            <a:xfrm>
              <a:off x="2291675" y="1423158"/>
              <a:ext cx="2214703" cy="1379528"/>
              <a:chOff x="2291675" y="1423158"/>
              <a:chExt cx="2214703" cy="1379528"/>
            </a:xfrm>
          </p:grpSpPr>
          <p:sp>
            <p:nvSpPr>
              <p:cNvPr id="1087" name="Google Shape;1087;p37">
                <a:extLst>
                  <a:ext uri="{FF2B5EF4-FFF2-40B4-BE49-F238E27FC236}">
                    <a16:creationId xmlns:a16="http://schemas.microsoft.com/office/drawing/2014/main" id="{767B9A99-5246-3E89-09C2-9AAC261318A0}"/>
                  </a:ext>
                </a:extLst>
              </p:cNvPr>
              <p:cNvSpPr/>
              <p:nvPr/>
            </p:nvSpPr>
            <p:spPr>
              <a:xfrm>
                <a:off x="2291675" y="1423158"/>
                <a:ext cx="2214703" cy="1379528"/>
              </a:xfrm>
              <a:custGeom>
                <a:avLst/>
                <a:gdLst/>
                <a:ahLst/>
                <a:cxnLst/>
                <a:rect l="l" t="t" r="r" b="b"/>
                <a:pathLst>
                  <a:path w="2533" h="1577" extrusionOk="0">
                    <a:moveTo>
                      <a:pt x="47" y="0"/>
                    </a:moveTo>
                    <a:cubicBezTo>
                      <a:pt x="2485" y="0"/>
                      <a:pt x="2485" y="0"/>
                      <a:pt x="2485" y="0"/>
                    </a:cubicBezTo>
                    <a:cubicBezTo>
                      <a:pt x="2512" y="0"/>
                      <a:pt x="2533" y="21"/>
                      <a:pt x="2533" y="48"/>
                    </a:cubicBezTo>
                    <a:cubicBezTo>
                      <a:pt x="2533" y="1577"/>
                      <a:pt x="2533" y="1577"/>
                      <a:pt x="2533" y="1577"/>
                    </a:cubicBezTo>
                    <a:cubicBezTo>
                      <a:pt x="0" y="1577"/>
                      <a:pt x="0" y="1577"/>
                      <a:pt x="0" y="1577"/>
                    </a:cubicBezTo>
                    <a:cubicBezTo>
                      <a:pt x="0" y="48"/>
                      <a:pt x="0" y="48"/>
                      <a:pt x="0" y="48"/>
                    </a:cubicBezTo>
                    <a:cubicBezTo>
                      <a:pt x="0" y="21"/>
                      <a:pt x="21" y="0"/>
                      <a:pt x="4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37">
                <a:extLst>
                  <a:ext uri="{FF2B5EF4-FFF2-40B4-BE49-F238E27FC236}">
                    <a16:creationId xmlns:a16="http://schemas.microsoft.com/office/drawing/2014/main" id="{2DB18D2B-37F3-D0D3-7427-0F78D1C074F3}"/>
                  </a:ext>
                </a:extLst>
              </p:cNvPr>
              <p:cNvSpPr/>
              <p:nvPr/>
            </p:nvSpPr>
            <p:spPr>
              <a:xfrm>
                <a:off x="3273351" y="2692523"/>
                <a:ext cx="262800" cy="46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37">
                <a:extLst>
                  <a:ext uri="{FF2B5EF4-FFF2-40B4-BE49-F238E27FC236}">
                    <a16:creationId xmlns:a16="http://schemas.microsoft.com/office/drawing/2014/main" id="{84B93984-C05A-1E20-8E2F-8B63A0310A4E}"/>
                  </a:ext>
                </a:extLst>
              </p:cNvPr>
              <p:cNvSpPr/>
              <p:nvPr/>
            </p:nvSpPr>
            <p:spPr>
              <a:xfrm>
                <a:off x="2291675" y="2776855"/>
                <a:ext cx="2214600" cy="25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37">
                <a:extLst>
                  <a:ext uri="{FF2B5EF4-FFF2-40B4-BE49-F238E27FC236}">
                    <a16:creationId xmlns:a16="http://schemas.microsoft.com/office/drawing/2014/main" id="{5C7B007F-7444-2F51-0BF8-FE009D076C54}"/>
                  </a:ext>
                </a:extLst>
              </p:cNvPr>
              <p:cNvSpPr/>
              <p:nvPr/>
            </p:nvSpPr>
            <p:spPr>
              <a:xfrm>
                <a:off x="2368209" y="1492996"/>
                <a:ext cx="2061633" cy="1161406"/>
              </a:xfrm>
              <a:custGeom>
                <a:avLst/>
                <a:gdLst/>
                <a:ahLst/>
                <a:cxnLst/>
                <a:rect l="l" t="t" r="r" b="b"/>
                <a:pathLst>
                  <a:path w="2357" h="1328" extrusionOk="0">
                    <a:moveTo>
                      <a:pt x="24" y="0"/>
                    </a:moveTo>
                    <a:cubicBezTo>
                      <a:pt x="2333" y="0"/>
                      <a:pt x="2333" y="0"/>
                      <a:pt x="2333" y="0"/>
                    </a:cubicBezTo>
                    <a:cubicBezTo>
                      <a:pt x="2346" y="0"/>
                      <a:pt x="2357" y="10"/>
                      <a:pt x="2357" y="23"/>
                    </a:cubicBezTo>
                    <a:cubicBezTo>
                      <a:pt x="2357" y="1304"/>
                      <a:pt x="2357" y="1304"/>
                      <a:pt x="2357" y="1304"/>
                    </a:cubicBezTo>
                    <a:cubicBezTo>
                      <a:pt x="2357" y="1318"/>
                      <a:pt x="2346" y="1328"/>
                      <a:pt x="2333" y="1328"/>
                    </a:cubicBezTo>
                    <a:cubicBezTo>
                      <a:pt x="24" y="1328"/>
                      <a:pt x="24" y="1328"/>
                      <a:pt x="24" y="1328"/>
                    </a:cubicBezTo>
                    <a:cubicBezTo>
                      <a:pt x="10" y="1328"/>
                      <a:pt x="0" y="1318"/>
                      <a:pt x="0" y="1304"/>
                    </a:cubicBezTo>
                    <a:cubicBezTo>
                      <a:pt x="0" y="23"/>
                      <a:pt x="0" y="23"/>
                      <a:pt x="0" y="23"/>
                    </a:cubicBezTo>
                    <a:cubicBezTo>
                      <a:pt x="0" y="10"/>
                      <a:pt x="10" y="0"/>
                      <a:pt x="2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37">
                <a:extLst>
                  <a:ext uri="{FF2B5EF4-FFF2-40B4-BE49-F238E27FC236}">
                    <a16:creationId xmlns:a16="http://schemas.microsoft.com/office/drawing/2014/main" id="{EFA77C9A-C635-0A51-272D-34D2A07533F2}"/>
                  </a:ext>
                </a:extLst>
              </p:cNvPr>
              <p:cNvSpPr/>
              <p:nvPr/>
            </p:nvSpPr>
            <p:spPr>
              <a:xfrm>
                <a:off x="2990048" y="1492996"/>
                <a:ext cx="1171927" cy="1161406"/>
              </a:xfrm>
              <a:custGeom>
                <a:avLst/>
                <a:gdLst/>
                <a:ahLst/>
                <a:cxnLst/>
                <a:rect l="l" t="t" r="r" b="b"/>
                <a:pathLst>
                  <a:path w="1225" h="1214" extrusionOk="0">
                    <a:moveTo>
                      <a:pt x="0" y="1214"/>
                    </a:moveTo>
                    <a:lnTo>
                      <a:pt x="416" y="1214"/>
                    </a:lnTo>
                    <a:lnTo>
                      <a:pt x="1225" y="0"/>
                    </a:lnTo>
                    <a:lnTo>
                      <a:pt x="808"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37">
                <a:extLst>
                  <a:ext uri="{FF2B5EF4-FFF2-40B4-BE49-F238E27FC236}">
                    <a16:creationId xmlns:a16="http://schemas.microsoft.com/office/drawing/2014/main" id="{46D466CB-A275-9432-E181-E4B916320A89}"/>
                  </a:ext>
                </a:extLst>
              </p:cNvPr>
              <p:cNvSpPr/>
              <p:nvPr/>
            </p:nvSpPr>
            <p:spPr>
              <a:xfrm>
                <a:off x="2648515" y="1492996"/>
                <a:ext cx="971982" cy="1161406"/>
              </a:xfrm>
              <a:custGeom>
                <a:avLst/>
                <a:gdLst/>
                <a:ahLst/>
                <a:cxnLst/>
                <a:rect l="l" t="t" r="r" b="b"/>
                <a:pathLst>
                  <a:path w="1016" h="1214" extrusionOk="0">
                    <a:moveTo>
                      <a:pt x="0" y="1214"/>
                    </a:moveTo>
                    <a:lnTo>
                      <a:pt x="208" y="1214"/>
                    </a:lnTo>
                    <a:lnTo>
                      <a:pt x="1016" y="0"/>
                    </a:lnTo>
                    <a:lnTo>
                      <a:pt x="809"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3" name="Google Shape;1093;p37">
              <a:extLst>
                <a:ext uri="{FF2B5EF4-FFF2-40B4-BE49-F238E27FC236}">
                  <a16:creationId xmlns:a16="http://schemas.microsoft.com/office/drawing/2014/main" id="{CD18A854-2666-C9B1-D8D9-7C11D3D9B5D4}"/>
                </a:ext>
              </a:extLst>
            </p:cNvPr>
            <p:cNvGrpSpPr/>
            <p:nvPr/>
          </p:nvGrpSpPr>
          <p:grpSpPr>
            <a:xfrm flipH="1">
              <a:off x="1017285" y="1615136"/>
              <a:ext cx="1176885" cy="2693420"/>
              <a:chOff x="1553545" y="1817994"/>
              <a:chExt cx="1123518" cy="2571284"/>
            </a:xfrm>
          </p:grpSpPr>
          <p:grpSp>
            <p:nvGrpSpPr>
              <p:cNvPr id="1094" name="Google Shape;1094;p37">
                <a:extLst>
                  <a:ext uri="{FF2B5EF4-FFF2-40B4-BE49-F238E27FC236}">
                    <a16:creationId xmlns:a16="http://schemas.microsoft.com/office/drawing/2014/main" id="{B4086BFB-8C06-54CE-59F7-8F08EE325D52}"/>
                  </a:ext>
                </a:extLst>
              </p:cNvPr>
              <p:cNvGrpSpPr/>
              <p:nvPr/>
            </p:nvGrpSpPr>
            <p:grpSpPr>
              <a:xfrm>
                <a:off x="1553545" y="1817994"/>
                <a:ext cx="1123518" cy="2571284"/>
                <a:chOff x="1553545" y="1817994"/>
                <a:chExt cx="1123518" cy="2571284"/>
              </a:xfrm>
            </p:grpSpPr>
            <p:sp>
              <p:nvSpPr>
                <p:cNvPr id="1095" name="Google Shape;1095;p37">
                  <a:extLst>
                    <a:ext uri="{FF2B5EF4-FFF2-40B4-BE49-F238E27FC236}">
                      <a16:creationId xmlns:a16="http://schemas.microsoft.com/office/drawing/2014/main" id="{7F3C84DD-2B41-481E-0A46-4F5EB2E8B932}"/>
                    </a:ext>
                  </a:extLst>
                </p:cNvPr>
                <p:cNvSpPr/>
                <p:nvPr/>
              </p:nvSpPr>
              <p:spPr>
                <a:xfrm>
                  <a:off x="1553545" y="2564602"/>
                  <a:ext cx="350879" cy="162321"/>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37">
                  <a:extLst>
                    <a:ext uri="{FF2B5EF4-FFF2-40B4-BE49-F238E27FC236}">
                      <a16:creationId xmlns:a16="http://schemas.microsoft.com/office/drawing/2014/main" id="{7B9C5882-4668-0F84-2850-3C720129A74B}"/>
                    </a:ext>
                  </a:extLst>
                </p:cNvPr>
                <p:cNvSpPr/>
                <p:nvPr/>
              </p:nvSpPr>
              <p:spPr>
                <a:xfrm>
                  <a:off x="1786988" y="2224592"/>
                  <a:ext cx="307186" cy="437982"/>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37">
                  <a:extLst>
                    <a:ext uri="{FF2B5EF4-FFF2-40B4-BE49-F238E27FC236}">
                      <a16:creationId xmlns:a16="http://schemas.microsoft.com/office/drawing/2014/main" id="{32807891-6EE2-5D42-FBA9-51369B9BBFFE}"/>
                    </a:ext>
                  </a:extLst>
                </p:cNvPr>
                <p:cNvSpPr/>
                <p:nvPr/>
              </p:nvSpPr>
              <p:spPr>
                <a:xfrm>
                  <a:off x="2049592"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3" y="0"/>
                        <a:pt x="99441" y="22288"/>
                        <a:pt x="99441" y="49721"/>
                      </a:cubicBezTo>
                      <a:cubicBezTo>
                        <a:pt x="99441" y="77153"/>
                        <a:pt x="77057" y="99441"/>
                        <a:pt x="49721" y="99441"/>
                      </a:cubicBezTo>
                      <a:close/>
                      <a:moveTo>
                        <a:pt x="49721" y="4477"/>
                      </a:moveTo>
                      <a:cubicBezTo>
                        <a:pt x="24765" y="4477"/>
                        <a:pt x="4382" y="24765"/>
                        <a:pt x="4382" y="49816"/>
                      </a:cubicBezTo>
                      <a:cubicBezTo>
                        <a:pt x="4382"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37">
                  <a:extLst>
                    <a:ext uri="{FF2B5EF4-FFF2-40B4-BE49-F238E27FC236}">
                      <a16:creationId xmlns:a16="http://schemas.microsoft.com/office/drawing/2014/main" id="{D8384B57-4F3E-F823-076C-419F2F7643A9}"/>
                    </a:ext>
                  </a:extLst>
                </p:cNvPr>
                <p:cNvSpPr/>
                <p:nvPr/>
              </p:nvSpPr>
              <p:spPr>
                <a:xfrm>
                  <a:off x="2073164" y="1898589"/>
                  <a:ext cx="248512" cy="256494"/>
                </a:xfrm>
                <a:custGeom>
                  <a:avLst/>
                  <a:gdLst/>
                  <a:ahLst/>
                  <a:cxnLst/>
                  <a:rect l="l" t="t" r="r" b="b"/>
                  <a:pathLst>
                    <a:path w="248512" h="256494" extrusionOk="0">
                      <a:moveTo>
                        <a:pt x="336" y="101713"/>
                      </a:moveTo>
                      <a:cubicBezTo>
                        <a:pt x="-3379" y="84377"/>
                        <a:pt x="24625" y="39610"/>
                        <a:pt x="39198" y="29418"/>
                      </a:cubicBezTo>
                      <a:cubicBezTo>
                        <a:pt x="56915" y="17131"/>
                        <a:pt x="76917" y="8654"/>
                        <a:pt x="97872" y="3510"/>
                      </a:cubicBezTo>
                      <a:cubicBezTo>
                        <a:pt x="142163" y="-7253"/>
                        <a:pt x="183121" y="7320"/>
                        <a:pt x="215601" y="39229"/>
                      </a:cubicBezTo>
                      <a:cubicBezTo>
                        <a:pt x="319042" y="140956"/>
                        <a:pt x="145592" y="256494"/>
                        <a:pt x="145592" y="25649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37">
                  <a:extLst>
                    <a:ext uri="{FF2B5EF4-FFF2-40B4-BE49-F238E27FC236}">
                      <a16:creationId xmlns:a16="http://schemas.microsoft.com/office/drawing/2014/main" id="{1D697991-C47A-189A-CAD3-68F24969DD7D}"/>
                    </a:ext>
                  </a:extLst>
                </p:cNvPr>
                <p:cNvSpPr/>
                <p:nvPr/>
              </p:nvSpPr>
              <p:spPr>
                <a:xfrm>
                  <a:off x="2156177" y="1817994"/>
                  <a:ext cx="96012" cy="96011"/>
                </a:xfrm>
                <a:custGeom>
                  <a:avLst/>
                  <a:gdLst/>
                  <a:ahLst/>
                  <a:cxnLst/>
                  <a:rect l="l" t="t" r="r" b="b"/>
                  <a:pathLst>
                    <a:path w="96012" h="96011" extrusionOk="0">
                      <a:moveTo>
                        <a:pt x="96012" y="48006"/>
                      </a:moveTo>
                      <a:cubicBezTo>
                        <a:pt x="96012" y="74519"/>
                        <a:pt x="74519" y="96012"/>
                        <a:pt x="48006" y="96012"/>
                      </a:cubicBezTo>
                      <a:cubicBezTo>
                        <a:pt x="21493" y="96012"/>
                        <a:pt x="0" y="74519"/>
                        <a:pt x="0" y="48006"/>
                      </a:cubicBezTo>
                      <a:cubicBezTo>
                        <a:pt x="0" y="21493"/>
                        <a:pt x="21493" y="0"/>
                        <a:pt x="48006" y="0"/>
                      </a:cubicBezTo>
                      <a:cubicBezTo>
                        <a:pt x="74519" y="0"/>
                        <a:pt x="96012" y="21493"/>
                        <a:pt x="96012"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37">
                  <a:extLst>
                    <a:ext uri="{FF2B5EF4-FFF2-40B4-BE49-F238E27FC236}">
                      <a16:creationId xmlns:a16="http://schemas.microsoft.com/office/drawing/2014/main" id="{C0861A38-3B00-869A-0BD5-92277AF5DFCA}"/>
                    </a:ext>
                  </a:extLst>
                </p:cNvPr>
                <p:cNvSpPr/>
                <p:nvPr/>
              </p:nvSpPr>
              <p:spPr>
                <a:xfrm>
                  <a:off x="2295432" y="1910862"/>
                  <a:ext cx="96011" cy="96012"/>
                </a:xfrm>
                <a:custGeom>
                  <a:avLst/>
                  <a:gdLst/>
                  <a:ahLst/>
                  <a:cxnLst/>
                  <a:rect l="l" t="t" r="r" b="b"/>
                  <a:pathLst>
                    <a:path w="96011" h="96012" extrusionOk="0">
                      <a:moveTo>
                        <a:pt x="0" y="48006"/>
                      </a:moveTo>
                      <a:cubicBezTo>
                        <a:pt x="0" y="21431"/>
                        <a:pt x="21526" y="0"/>
                        <a:pt x="48006" y="0"/>
                      </a:cubicBezTo>
                      <a:cubicBezTo>
                        <a:pt x="74486" y="0"/>
                        <a:pt x="96012" y="21526"/>
                        <a:pt x="96012" y="48006"/>
                      </a:cubicBezTo>
                      <a:cubicBezTo>
                        <a:pt x="96012" y="74485"/>
                        <a:pt x="74486" y="96012"/>
                        <a:pt x="48006" y="96012"/>
                      </a:cubicBezTo>
                      <a:cubicBezTo>
                        <a:pt x="21526" y="96012"/>
                        <a:pt x="0" y="74581"/>
                        <a:pt x="0"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37">
                  <a:extLst>
                    <a:ext uri="{FF2B5EF4-FFF2-40B4-BE49-F238E27FC236}">
                      <a16:creationId xmlns:a16="http://schemas.microsoft.com/office/drawing/2014/main" id="{5C55E015-DD97-11B2-4051-2C3EEF44CE26}"/>
                    </a:ext>
                  </a:extLst>
                </p:cNvPr>
                <p:cNvSpPr/>
                <p:nvPr/>
              </p:nvSpPr>
              <p:spPr>
                <a:xfrm>
                  <a:off x="2066236" y="1927089"/>
                  <a:ext cx="223453" cy="440306"/>
                </a:xfrm>
                <a:custGeom>
                  <a:avLst/>
                  <a:gdLst/>
                  <a:ahLst/>
                  <a:cxnLst/>
                  <a:rect l="l" t="t" r="r" b="b"/>
                  <a:pathLst>
                    <a:path w="223453" h="440306" extrusionOk="0">
                      <a:moveTo>
                        <a:pt x="180619" y="116551"/>
                      </a:moveTo>
                      <a:cubicBezTo>
                        <a:pt x="180714" y="118933"/>
                        <a:pt x="182809" y="120647"/>
                        <a:pt x="185095" y="120457"/>
                      </a:cubicBezTo>
                      <a:cubicBezTo>
                        <a:pt x="194811" y="119504"/>
                        <a:pt x="217195" y="115504"/>
                        <a:pt x="222624" y="140745"/>
                      </a:cubicBezTo>
                      <a:cubicBezTo>
                        <a:pt x="228148" y="166272"/>
                        <a:pt x="204812" y="182941"/>
                        <a:pt x="190048" y="185131"/>
                      </a:cubicBezTo>
                      <a:cubicBezTo>
                        <a:pt x="185762" y="185703"/>
                        <a:pt x="165379" y="202467"/>
                        <a:pt x="162807" y="205896"/>
                      </a:cubicBezTo>
                      <a:cubicBezTo>
                        <a:pt x="154711" y="216373"/>
                        <a:pt x="174427" y="319434"/>
                        <a:pt x="178809" y="351533"/>
                      </a:cubicBezTo>
                      <a:cubicBezTo>
                        <a:pt x="187000" y="411445"/>
                        <a:pt x="98704" y="440306"/>
                        <a:pt x="98704" y="440306"/>
                      </a:cubicBezTo>
                      <a:cubicBezTo>
                        <a:pt x="98704" y="440306"/>
                        <a:pt x="48126" y="426876"/>
                        <a:pt x="42887" y="351533"/>
                      </a:cubicBezTo>
                      <a:cubicBezTo>
                        <a:pt x="42887" y="351533"/>
                        <a:pt x="45173" y="205801"/>
                        <a:pt x="44411" y="205134"/>
                      </a:cubicBezTo>
                      <a:cubicBezTo>
                        <a:pt x="31457" y="194275"/>
                        <a:pt x="-15311" y="193228"/>
                        <a:pt x="5073" y="91977"/>
                      </a:cubicBezTo>
                      <a:cubicBezTo>
                        <a:pt x="23932" y="-1749"/>
                        <a:pt x="91560" y="-1178"/>
                        <a:pt x="108895" y="346"/>
                      </a:cubicBezTo>
                      <a:cubicBezTo>
                        <a:pt x="123659" y="1680"/>
                        <a:pt x="173856" y="346"/>
                        <a:pt x="180619" y="116551"/>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37">
                  <a:extLst>
                    <a:ext uri="{FF2B5EF4-FFF2-40B4-BE49-F238E27FC236}">
                      <a16:creationId xmlns:a16="http://schemas.microsoft.com/office/drawing/2014/main" id="{83E463C3-0C80-E6A8-3254-5AE2845F279E}"/>
                    </a:ext>
                  </a:extLst>
                </p:cNvPr>
                <p:cNvSpPr/>
                <p:nvPr/>
              </p:nvSpPr>
              <p:spPr>
                <a:xfrm>
                  <a:off x="2127316" y="1917239"/>
                  <a:ext cx="133661" cy="99928"/>
                </a:xfrm>
                <a:custGeom>
                  <a:avLst/>
                  <a:gdLst/>
                  <a:ahLst/>
                  <a:cxnLst/>
                  <a:rect l="l" t="t" r="r" b="b"/>
                  <a:pathLst>
                    <a:path w="133661" h="99928" extrusionOk="0">
                      <a:moveTo>
                        <a:pt x="0" y="5434"/>
                      </a:moveTo>
                      <a:cubicBezTo>
                        <a:pt x="0" y="5434"/>
                        <a:pt x="20479" y="120496"/>
                        <a:pt x="128778" y="96684"/>
                      </a:cubicBezTo>
                      <a:cubicBezTo>
                        <a:pt x="128683" y="96684"/>
                        <a:pt x="172402" y="-27046"/>
                        <a:pt x="0" y="5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37">
                  <a:extLst>
                    <a:ext uri="{FF2B5EF4-FFF2-40B4-BE49-F238E27FC236}">
                      <a16:creationId xmlns:a16="http://schemas.microsoft.com/office/drawing/2014/main" id="{3D26964C-7E5B-A808-7462-69D94B079A0E}"/>
                    </a:ext>
                  </a:extLst>
                </p:cNvPr>
                <p:cNvSpPr/>
                <p:nvPr/>
              </p:nvSpPr>
              <p:spPr>
                <a:xfrm>
                  <a:off x="2244664" y="2065805"/>
                  <a:ext cx="33813" cy="24508"/>
                </a:xfrm>
                <a:custGeom>
                  <a:avLst/>
                  <a:gdLst/>
                  <a:ahLst/>
                  <a:cxnLst/>
                  <a:rect l="l" t="t" r="r" b="b"/>
                  <a:pathLst>
                    <a:path w="33813" h="24508" extrusionOk="0">
                      <a:moveTo>
                        <a:pt x="33814" y="10411"/>
                      </a:moveTo>
                      <a:cubicBezTo>
                        <a:pt x="33814" y="10411"/>
                        <a:pt x="15621" y="-20640"/>
                        <a:pt x="0" y="24508"/>
                      </a:cubicBezTo>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37">
                  <a:extLst>
                    <a:ext uri="{FF2B5EF4-FFF2-40B4-BE49-F238E27FC236}">
                      <a16:creationId xmlns:a16="http://schemas.microsoft.com/office/drawing/2014/main" id="{AFE3C1BC-1B48-ED67-BC73-05B1DB252AD1}"/>
                    </a:ext>
                  </a:extLst>
                </p:cNvPr>
                <p:cNvSpPr/>
                <p:nvPr/>
              </p:nvSpPr>
              <p:spPr>
                <a:xfrm>
                  <a:off x="2134841" y="1998536"/>
                  <a:ext cx="20596" cy="15882"/>
                </a:xfrm>
                <a:custGeom>
                  <a:avLst/>
                  <a:gdLst/>
                  <a:ahLst/>
                  <a:cxnLst/>
                  <a:rect l="l" t="t" r="r" b="b"/>
                  <a:pathLst>
                    <a:path w="20596" h="15882" extrusionOk="0">
                      <a:moveTo>
                        <a:pt x="19145" y="15197"/>
                      </a:moveTo>
                      <a:cubicBezTo>
                        <a:pt x="22574" y="19197"/>
                        <a:pt x="19526" y="4529"/>
                        <a:pt x="14192" y="1576"/>
                      </a:cubicBezTo>
                      <a:cubicBezTo>
                        <a:pt x="8953" y="-1377"/>
                        <a:pt x="2572" y="-43"/>
                        <a:pt x="0" y="4433"/>
                      </a:cubicBezTo>
                      <a:cubicBezTo>
                        <a:pt x="0" y="4433"/>
                        <a:pt x="10954" y="5576"/>
                        <a:pt x="19145" y="151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37">
                  <a:extLst>
                    <a:ext uri="{FF2B5EF4-FFF2-40B4-BE49-F238E27FC236}">
                      <a16:creationId xmlns:a16="http://schemas.microsoft.com/office/drawing/2014/main" id="{BCF11B81-3216-B92A-4BE2-F962ED15FA91}"/>
                    </a:ext>
                  </a:extLst>
                </p:cNvPr>
                <p:cNvSpPr/>
                <p:nvPr/>
              </p:nvSpPr>
              <p:spPr>
                <a:xfrm>
                  <a:off x="2084558" y="1984965"/>
                  <a:ext cx="23231" cy="9817"/>
                </a:xfrm>
                <a:custGeom>
                  <a:avLst/>
                  <a:gdLst/>
                  <a:ahLst/>
                  <a:cxnLst/>
                  <a:rect l="l" t="t" r="r" b="b"/>
                  <a:pathLst>
                    <a:path w="23231" h="9817" extrusionOk="0">
                      <a:moveTo>
                        <a:pt x="1324" y="9622"/>
                      </a:moveTo>
                      <a:cubicBezTo>
                        <a:pt x="-3533" y="11432"/>
                        <a:pt x="6087" y="97"/>
                        <a:pt x="12183" y="2"/>
                      </a:cubicBezTo>
                      <a:cubicBezTo>
                        <a:pt x="18279" y="-94"/>
                        <a:pt x="23232" y="4097"/>
                        <a:pt x="23232" y="9336"/>
                      </a:cubicBezTo>
                      <a:cubicBezTo>
                        <a:pt x="23232" y="9336"/>
                        <a:pt x="13040" y="5145"/>
                        <a:pt x="1324" y="96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37">
                  <a:extLst>
                    <a:ext uri="{FF2B5EF4-FFF2-40B4-BE49-F238E27FC236}">
                      <a16:creationId xmlns:a16="http://schemas.microsoft.com/office/drawing/2014/main" id="{11C667B0-EC72-260D-EA2A-1761F0757F4C}"/>
                    </a:ext>
                  </a:extLst>
                </p:cNvPr>
                <p:cNvSpPr/>
                <p:nvPr/>
              </p:nvSpPr>
              <p:spPr>
                <a:xfrm>
                  <a:off x="2131242" y="2024181"/>
                  <a:ext cx="11991" cy="21059"/>
                </a:xfrm>
                <a:custGeom>
                  <a:avLst/>
                  <a:gdLst/>
                  <a:ahLst/>
                  <a:cxnLst/>
                  <a:rect l="l" t="t" r="r" b="b"/>
                  <a:pathLst>
                    <a:path w="8999" h="15804" extrusionOk="0">
                      <a:moveTo>
                        <a:pt x="8310" y="9045"/>
                      </a:moveTo>
                      <a:cubicBezTo>
                        <a:pt x="6976" y="13331"/>
                        <a:pt x="4214" y="16379"/>
                        <a:pt x="2118" y="15713"/>
                      </a:cubicBezTo>
                      <a:cubicBezTo>
                        <a:pt x="23" y="15046"/>
                        <a:pt x="-644" y="11045"/>
                        <a:pt x="690" y="6759"/>
                      </a:cubicBezTo>
                      <a:cubicBezTo>
                        <a:pt x="2023" y="2473"/>
                        <a:pt x="4785" y="-575"/>
                        <a:pt x="6881" y="92"/>
                      </a:cubicBezTo>
                      <a:cubicBezTo>
                        <a:pt x="8976" y="663"/>
                        <a:pt x="9643" y="4759"/>
                        <a:pt x="8310" y="9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37">
                  <a:extLst>
                    <a:ext uri="{FF2B5EF4-FFF2-40B4-BE49-F238E27FC236}">
                      <a16:creationId xmlns:a16="http://schemas.microsoft.com/office/drawing/2014/main" id="{90F4F95A-F1AC-5483-DF30-4E16AB7BB835}"/>
                    </a:ext>
                  </a:extLst>
                </p:cNvPr>
                <p:cNvSpPr/>
                <p:nvPr/>
              </p:nvSpPr>
              <p:spPr>
                <a:xfrm>
                  <a:off x="2086775" y="2007961"/>
                  <a:ext cx="11438" cy="20119"/>
                </a:xfrm>
                <a:custGeom>
                  <a:avLst/>
                  <a:gdLst/>
                  <a:ahLst/>
                  <a:cxnLst/>
                  <a:rect l="l" t="t" r="r" b="b"/>
                  <a:pathLst>
                    <a:path w="8584" h="15099" extrusionOk="0">
                      <a:moveTo>
                        <a:pt x="7891" y="8645"/>
                      </a:moveTo>
                      <a:cubicBezTo>
                        <a:pt x="6652" y="12741"/>
                        <a:pt x="3985" y="15598"/>
                        <a:pt x="1985" y="15027"/>
                      </a:cubicBezTo>
                      <a:cubicBezTo>
                        <a:pt x="-15" y="14455"/>
                        <a:pt x="-587" y="10550"/>
                        <a:pt x="652" y="6455"/>
                      </a:cubicBezTo>
                      <a:cubicBezTo>
                        <a:pt x="1890" y="2359"/>
                        <a:pt x="4557" y="-499"/>
                        <a:pt x="6557" y="73"/>
                      </a:cubicBezTo>
                      <a:cubicBezTo>
                        <a:pt x="8557" y="644"/>
                        <a:pt x="9224" y="4549"/>
                        <a:pt x="7891" y="86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7">
                  <a:extLst>
                    <a:ext uri="{FF2B5EF4-FFF2-40B4-BE49-F238E27FC236}">
                      <a16:creationId xmlns:a16="http://schemas.microsoft.com/office/drawing/2014/main" id="{E0B4054D-8EBF-FFAA-312E-F80DFF7ED9E2}"/>
                    </a:ext>
                  </a:extLst>
                </p:cNvPr>
                <p:cNvSpPr/>
                <p:nvPr/>
              </p:nvSpPr>
              <p:spPr>
                <a:xfrm>
                  <a:off x="2110672" y="2132223"/>
                  <a:ext cx="69674" cy="30272"/>
                </a:xfrm>
                <a:custGeom>
                  <a:avLst/>
                  <a:gdLst/>
                  <a:ahLst/>
                  <a:cxnLst/>
                  <a:rect l="l" t="t" r="r" b="b"/>
                  <a:pathLst>
                    <a:path w="69674" h="30272" extrusionOk="0">
                      <a:moveTo>
                        <a:pt x="70" y="0"/>
                      </a:moveTo>
                      <a:cubicBezTo>
                        <a:pt x="70" y="0"/>
                        <a:pt x="44362" y="4477"/>
                        <a:pt x="66269" y="1143"/>
                      </a:cubicBezTo>
                      <a:cubicBezTo>
                        <a:pt x="88177" y="-2286"/>
                        <a:pt x="-2882" y="69152"/>
                        <a:pt x="70" y="0"/>
                      </a:cubicBez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7">
                  <a:extLst>
                    <a:ext uri="{FF2B5EF4-FFF2-40B4-BE49-F238E27FC236}">
                      <a16:creationId xmlns:a16="http://schemas.microsoft.com/office/drawing/2014/main" id="{0777A8AC-A5C7-1FEB-4C84-6C2E5421694B}"/>
                    </a:ext>
                  </a:extLst>
                </p:cNvPr>
                <p:cNvSpPr/>
                <p:nvPr/>
              </p:nvSpPr>
              <p:spPr>
                <a:xfrm>
                  <a:off x="2023112" y="4149142"/>
                  <a:ext cx="120110" cy="168520"/>
                </a:xfrm>
                <a:custGeom>
                  <a:avLst/>
                  <a:gdLst/>
                  <a:ahLst/>
                  <a:cxnLst/>
                  <a:rect l="l" t="t" r="r" b="b"/>
                  <a:pathLst>
                    <a:path w="120110" h="168520" extrusionOk="0">
                      <a:moveTo>
                        <a:pt x="120110" y="2953"/>
                      </a:moveTo>
                      <a:lnTo>
                        <a:pt x="104204" y="115919"/>
                      </a:lnTo>
                      <a:cubicBezTo>
                        <a:pt x="104204" y="115919"/>
                        <a:pt x="78677" y="190881"/>
                        <a:pt x="54959" y="161830"/>
                      </a:cubicBezTo>
                      <a:cubicBezTo>
                        <a:pt x="31242" y="132779"/>
                        <a:pt x="7810" y="117443"/>
                        <a:pt x="7810" y="117443"/>
                      </a:cubicBezTo>
                      <a:lnTo>
                        <a:pt x="0" y="0"/>
                      </a:lnTo>
                      <a:lnTo>
                        <a:pt x="120110" y="2953"/>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7">
                  <a:extLst>
                    <a:ext uri="{FF2B5EF4-FFF2-40B4-BE49-F238E27FC236}">
                      <a16:creationId xmlns:a16="http://schemas.microsoft.com/office/drawing/2014/main" id="{73B28A2F-C0EB-4C17-05BA-4E0DE501B4CB}"/>
                    </a:ext>
                  </a:extLst>
                </p:cNvPr>
                <p:cNvSpPr/>
                <p:nvPr/>
              </p:nvSpPr>
              <p:spPr>
                <a:xfrm>
                  <a:off x="2520889" y="4143237"/>
                  <a:ext cx="101155" cy="135646"/>
                </a:xfrm>
                <a:custGeom>
                  <a:avLst/>
                  <a:gdLst/>
                  <a:ahLst/>
                  <a:cxnLst/>
                  <a:rect l="l" t="t" r="r" b="b"/>
                  <a:pathLst>
                    <a:path w="101155" h="135646" extrusionOk="0">
                      <a:moveTo>
                        <a:pt x="0" y="95"/>
                      </a:moveTo>
                      <a:lnTo>
                        <a:pt x="35147" y="112776"/>
                      </a:lnTo>
                      <a:cubicBezTo>
                        <a:pt x="35147" y="112776"/>
                        <a:pt x="61912" y="136207"/>
                        <a:pt x="71533" y="135636"/>
                      </a:cubicBezTo>
                      <a:cubicBezTo>
                        <a:pt x="89154" y="134493"/>
                        <a:pt x="98298" y="104204"/>
                        <a:pt x="98298" y="104204"/>
                      </a:cubicBezTo>
                      <a:lnTo>
                        <a:pt x="101156" y="0"/>
                      </a:lnTo>
                      <a:lnTo>
                        <a:pt x="0" y="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7">
                  <a:extLst>
                    <a:ext uri="{FF2B5EF4-FFF2-40B4-BE49-F238E27FC236}">
                      <a16:creationId xmlns:a16="http://schemas.microsoft.com/office/drawing/2014/main" id="{F6CC337B-0512-D238-68CF-25E9032D1085}"/>
                    </a:ext>
                  </a:extLst>
                </p:cNvPr>
                <p:cNvSpPr/>
                <p:nvPr/>
              </p:nvSpPr>
              <p:spPr>
                <a:xfrm>
                  <a:off x="1926160" y="4247215"/>
                  <a:ext cx="213243" cy="106333"/>
                </a:xfrm>
                <a:custGeom>
                  <a:avLst/>
                  <a:gdLst/>
                  <a:ahLst/>
                  <a:cxnLst/>
                  <a:rect l="l" t="t" r="r" b="b"/>
                  <a:pathLst>
                    <a:path w="213243" h="106333" extrusionOk="0">
                      <a:moveTo>
                        <a:pt x="96952" y="18799"/>
                      </a:moveTo>
                      <a:lnTo>
                        <a:pt x="2274" y="95475"/>
                      </a:lnTo>
                      <a:cubicBezTo>
                        <a:pt x="-2584" y="99095"/>
                        <a:pt x="845" y="105095"/>
                        <a:pt x="7799" y="105191"/>
                      </a:cubicBezTo>
                      <a:lnTo>
                        <a:pt x="147530" y="106333"/>
                      </a:lnTo>
                      <a:cubicBezTo>
                        <a:pt x="150864" y="106333"/>
                        <a:pt x="153912" y="104810"/>
                        <a:pt x="155055" y="102524"/>
                      </a:cubicBezTo>
                      <a:lnTo>
                        <a:pt x="165628" y="80902"/>
                      </a:lnTo>
                      <a:cubicBezTo>
                        <a:pt x="168676" y="74615"/>
                        <a:pt x="174772" y="74139"/>
                        <a:pt x="174200" y="80807"/>
                      </a:cubicBezTo>
                      <a:lnTo>
                        <a:pt x="179344" y="101666"/>
                      </a:lnTo>
                      <a:cubicBezTo>
                        <a:pt x="179058" y="105000"/>
                        <a:pt x="212491" y="104048"/>
                        <a:pt x="212777" y="101095"/>
                      </a:cubicBezTo>
                      <a:cubicBezTo>
                        <a:pt x="214586" y="82521"/>
                        <a:pt x="210776" y="21942"/>
                        <a:pt x="207442" y="4988"/>
                      </a:cubicBezTo>
                      <a:cubicBezTo>
                        <a:pt x="206966" y="2606"/>
                        <a:pt x="204490" y="606"/>
                        <a:pt x="201156" y="130"/>
                      </a:cubicBezTo>
                      <a:lnTo>
                        <a:pt x="201156" y="130"/>
                      </a:lnTo>
                      <a:cubicBezTo>
                        <a:pt x="198203" y="-346"/>
                        <a:pt x="195155" y="511"/>
                        <a:pt x="193346" y="2321"/>
                      </a:cubicBezTo>
                      <a:cubicBezTo>
                        <a:pt x="183916" y="11465"/>
                        <a:pt x="153721" y="38897"/>
                        <a:pt x="137719" y="33372"/>
                      </a:cubicBezTo>
                      <a:cubicBezTo>
                        <a:pt x="126956" y="29657"/>
                        <a:pt x="112954" y="22990"/>
                        <a:pt x="108668" y="19180"/>
                      </a:cubicBezTo>
                      <a:cubicBezTo>
                        <a:pt x="105620" y="16513"/>
                        <a:pt x="100191" y="16418"/>
                        <a:pt x="96952" y="187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37">
                  <a:extLst>
                    <a:ext uri="{FF2B5EF4-FFF2-40B4-BE49-F238E27FC236}">
                      <a16:creationId xmlns:a16="http://schemas.microsoft.com/office/drawing/2014/main" id="{0C236827-9E3B-B581-047D-97290E980EC2}"/>
                    </a:ext>
                  </a:extLst>
                </p:cNvPr>
                <p:cNvSpPr/>
                <p:nvPr/>
              </p:nvSpPr>
              <p:spPr>
                <a:xfrm>
                  <a:off x="2539790" y="4242903"/>
                  <a:ext cx="137273" cy="146375"/>
                </a:xfrm>
                <a:custGeom>
                  <a:avLst/>
                  <a:gdLst/>
                  <a:ahLst/>
                  <a:cxnLst/>
                  <a:rect l="l" t="t" r="r" b="b"/>
                  <a:pathLst>
                    <a:path w="137273" h="146375" extrusionOk="0">
                      <a:moveTo>
                        <a:pt x="80730" y="727"/>
                      </a:moveTo>
                      <a:lnTo>
                        <a:pt x="134451" y="90738"/>
                      </a:lnTo>
                      <a:cubicBezTo>
                        <a:pt x="140166" y="99501"/>
                        <a:pt x="137023" y="109979"/>
                        <a:pt x="126641" y="116074"/>
                      </a:cubicBezTo>
                      <a:cubicBezTo>
                        <a:pt x="109877" y="126076"/>
                        <a:pt x="96065" y="145983"/>
                        <a:pt x="85493" y="146364"/>
                      </a:cubicBezTo>
                      <a:cubicBezTo>
                        <a:pt x="66348" y="146936"/>
                        <a:pt x="36725" y="126742"/>
                        <a:pt x="19389" y="119218"/>
                      </a:cubicBezTo>
                      <a:cubicBezTo>
                        <a:pt x="7769" y="114170"/>
                        <a:pt x="-1280" y="106740"/>
                        <a:pt x="149" y="97024"/>
                      </a:cubicBezTo>
                      <a:lnTo>
                        <a:pt x="13484" y="6728"/>
                      </a:lnTo>
                      <a:cubicBezTo>
                        <a:pt x="13674" y="5584"/>
                        <a:pt x="15579" y="5204"/>
                        <a:pt x="16627" y="6061"/>
                      </a:cubicBezTo>
                      <a:lnTo>
                        <a:pt x="37201" y="24730"/>
                      </a:lnTo>
                      <a:cubicBezTo>
                        <a:pt x="43964" y="30826"/>
                        <a:pt x="62252" y="30064"/>
                        <a:pt x="66824" y="22730"/>
                      </a:cubicBezTo>
                      <a:cubicBezTo>
                        <a:pt x="70062" y="17491"/>
                        <a:pt x="77682" y="631"/>
                        <a:pt x="77682" y="631"/>
                      </a:cubicBezTo>
                      <a:cubicBezTo>
                        <a:pt x="78349" y="-226"/>
                        <a:pt x="80159" y="-226"/>
                        <a:pt x="80730" y="7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37">
                  <a:extLst>
                    <a:ext uri="{FF2B5EF4-FFF2-40B4-BE49-F238E27FC236}">
                      <a16:creationId xmlns:a16="http://schemas.microsoft.com/office/drawing/2014/main" id="{66B3178F-53C9-E1BA-1DE6-62CEA80CC735}"/>
                    </a:ext>
                  </a:extLst>
                </p:cNvPr>
                <p:cNvSpPr/>
                <p:nvPr/>
              </p:nvSpPr>
              <p:spPr>
                <a:xfrm>
                  <a:off x="1955027" y="2647812"/>
                  <a:ext cx="690544" cy="1529945"/>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37">
                  <a:extLst>
                    <a:ext uri="{FF2B5EF4-FFF2-40B4-BE49-F238E27FC236}">
                      <a16:creationId xmlns:a16="http://schemas.microsoft.com/office/drawing/2014/main" id="{D0FD81FC-E9AC-B103-DA5E-D15F9B84EC89}"/>
                    </a:ext>
                  </a:extLst>
                </p:cNvPr>
                <p:cNvSpPr/>
                <p:nvPr/>
              </p:nvSpPr>
              <p:spPr>
                <a:xfrm>
                  <a:off x="2011415" y="2221758"/>
                  <a:ext cx="427558" cy="457609"/>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7">
                  <a:extLst>
                    <a:ext uri="{FF2B5EF4-FFF2-40B4-BE49-F238E27FC236}">
                      <a16:creationId xmlns:a16="http://schemas.microsoft.com/office/drawing/2014/main" id="{0C97E92E-57B0-7157-875A-15C6AD1C6736}"/>
                    </a:ext>
                  </a:extLst>
                </p:cNvPr>
                <p:cNvSpPr/>
                <p:nvPr/>
              </p:nvSpPr>
              <p:spPr>
                <a:xfrm>
                  <a:off x="1664696" y="2342048"/>
                  <a:ext cx="371180" cy="270520"/>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7">
                  <a:extLst>
                    <a:ext uri="{FF2B5EF4-FFF2-40B4-BE49-F238E27FC236}">
                      <a16:creationId xmlns:a16="http://schemas.microsoft.com/office/drawing/2014/main" id="{63C56614-89F5-B0F9-5B69-0971DBA6B42B}"/>
                    </a:ext>
                  </a:extLst>
                </p:cNvPr>
                <p:cNvSpPr/>
                <p:nvPr/>
              </p:nvSpPr>
              <p:spPr>
                <a:xfrm>
                  <a:off x="1880521" y="2448333"/>
                  <a:ext cx="236793" cy="224719"/>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D46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7">
                  <a:extLst>
                    <a:ext uri="{FF2B5EF4-FFF2-40B4-BE49-F238E27FC236}">
                      <a16:creationId xmlns:a16="http://schemas.microsoft.com/office/drawing/2014/main" id="{438F75E9-BE7B-6201-F237-2B2A244A7799}"/>
                    </a:ext>
                  </a:extLst>
                </p:cNvPr>
                <p:cNvSpPr/>
                <p:nvPr/>
              </p:nvSpPr>
              <p:spPr>
                <a:xfrm>
                  <a:off x="1985775" y="2277890"/>
                  <a:ext cx="410182" cy="498297"/>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7">
                  <a:extLst>
                    <a:ext uri="{FF2B5EF4-FFF2-40B4-BE49-F238E27FC236}">
                      <a16:creationId xmlns:a16="http://schemas.microsoft.com/office/drawing/2014/main" id="{2F0925D7-1157-7C4A-85D4-373D711CBF54}"/>
                    </a:ext>
                  </a:extLst>
                </p:cNvPr>
                <p:cNvSpPr/>
                <p:nvPr/>
              </p:nvSpPr>
              <p:spPr>
                <a:xfrm>
                  <a:off x="2205135"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2" y="0"/>
                        <a:pt x="99441" y="22288"/>
                        <a:pt x="99441" y="49721"/>
                      </a:cubicBezTo>
                      <a:cubicBezTo>
                        <a:pt x="99441" y="77153"/>
                        <a:pt x="77152" y="99441"/>
                        <a:pt x="49721" y="99441"/>
                      </a:cubicBezTo>
                      <a:close/>
                      <a:moveTo>
                        <a:pt x="49721" y="4477"/>
                      </a:moveTo>
                      <a:cubicBezTo>
                        <a:pt x="24765" y="4477"/>
                        <a:pt x="4381" y="24765"/>
                        <a:pt x="4381" y="49816"/>
                      </a:cubicBezTo>
                      <a:cubicBezTo>
                        <a:pt x="4381"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9" name="Google Shape;1119;p37">
                <a:extLst>
                  <a:ext uri="{FF2B5EF4-FFF2-40B4-BE49-F238E27FC236}">
                    <a16:creationId xmlns:a16="http://schemas.microsoft.com/office/drawing/2014/main" id="{1209D91E-7FE4-1E9A-FB0B-D6BB089EF491}"/>
                  </a:ext>
                </a:extLst>
              </p:cNvPr>
              <p:cNvSpPr/>
              <p:nvPr/>
            </p:nvSpPr>
            <p:spPr>
              <a:xfrm rot="-9414398">
                <a:off x="2144222" y="2053107"/>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0" name="Google Shape;1120;p37">
              <a:extLst>
                <a:ext uri="{FF2B5EF4-FFF2-40B4-BE49-F238E27FC236}">
                  <a16:creationId xmlns:a16="http://schemas.microsoft.com/office/drawing/2014/main" id="{1D836459-70F6-009A-E353-56CD99FB3821}"/>
                </a:ext>
              </a:extLst>
            </p:cNvPr>
            <p:cNvGrpSpPr/>
            <p:nvPr/>
          </p:nvGrpSpPr>
          <p:grpSpPr>
            <a:xfrm>
              <a:off x="3240259" y="1052240"/>
              <a:ext cx="1031754" cy="966798"/>
              <a:chOff x="1932280" y="1331475"/>
              <a:chExt cx="637200" cy="597084"/>
            </a:xfrm>
          </p:grpSpPr>
          <p:sp>
            <p:nvSpPr>
              <p:cNvPr id="1121" name="Google Shape;1121;p37">
                <a:extLst>
                  <a:ext uri="{FF2B5EF4-FFF2-40B4-BE49-F238E27FC236}">
                    <a16:creationId xmlns:a16="http://schemas.microsoft.com/office/drawing/2014/main" id="{1E515266-B6E3-999D-A8B8-E3BD560D6508}"/>
                  </a:ext>
                </a:extLst>
              </p:cNvPr>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37">
                <a:extLst>
                  <a:ext uri="{FF2B5EF4-FFF2-40B4-BE49-F238E27FC236}">
                    <a16:creationId xmlns:a16="http://schemas.microsoft.com/office/drawing/2014/main" id="{1C18E65D-81DD-937D-B292-29247AEF9BCF}"/>
                  </a:ext>
                </a:extLst>
              </p:cNvPr>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37">
                <a:extLst>
                  <a:ext uri="{FF2B5EF4-FFF2-40B4-BE49-F238E27FC236}">
                    <a16:creationId xmlns:a16="http://schemas.microsoft.com/office/drawing/2014/main" id="{2A59986E-624D-DDD2-1105-140882D236AB}"/>
                  </a:ext>
                </a:extLst>
              </p:cNvPr>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7">
                <a:extLst>
                  <a:ext uri="{FF2B5EF4-FFF2-40B4-BE49-F238E27FC236}">
                    <a16:creationId xmlns:a16="http://schemas.microsoft.com/office/drawing/2014/main" id="{C8D21BC7-D3C4-3ABF-FFE6-98B4FC580739}"/>
                  </a:ext>
                </a:extLst>
              </p:cNvPr>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7">
                <a:extLst>
                  <a:ext uri="{FF2B5EF4-FFF2-40B4-BE49-F238E27FC236}">
                    <a16:creationId xmlns:a16="http://schemas.microsoft.com/office/drawing/2014/main" id="{5C4D4277-7D3B-427F-9AC9-9CCE05E6B403}"/>
                  </a:ext>
                </a:extLst>
              </p:cNvPr>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7">
                <a:extLst>
                  <a:ext uri="{FF2B5EF4-FFF2-40B4-BE49-F238E27FC236}">
                    <a16:creationId xmlns:a16="http://schemas.microsoft.com/office/drawing/2014/main" id="{AA9738D4-D683-D715-E25B-126EE40B6CC6}"/>
                  </a:ext>
                </a:extLst>
              </p:cNvPr>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37">
                <a:extLst>
                  <a:ext uri="{FF2B5EF4-FFF2-40B4-BE49-F238E27FC236}">
                    <a16:creationId xmlns:a16="http://schemas.microsoft.com/office/drawing/2014/main" id="{9AEAD77B-BA57-3AC8-36F3-72F8DEDC99CB}"/>
                  </a:ext>
                </a:extLst>
              </p:cNvPr>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37">
                <a:extLst>
                  <a:ext uri="{FF2B5EF4-FFF2-40B4-BE49-F238E27FC236}">
                    <a16:creationId xmlns:a16="http://schemas.microsoft.com/office/drawing/2014/main" id="{1693535A-174D-A6AB-C29E-9B3CF14B18D4}"/>
                  </a:ext>
                </a:extLst>
              </p:cNvPr>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37">
                <a:extLst>
                  <a:ext uri="{FF2B5EF4-FFF2-40B4-BE49-F238E27FC236}">
                    <a16:creationId xmlns:a16="http://schemas.microsoft.com/office/drawing/2014/main" id="{14508C99-0042-7376-FC58-D085A5902DBB}"/>
                  </a:ext>
                </a:extLst>
              </p:cNvPr>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37">
                <a:extLst>
                  <a:ext uri="{FF2B5EF4-FFF2-40B4-BE49-F238E27FC236}">
                    <a16:creationId xmlns:a16="http://schemas.microsoft.com/office/drawing/2014/main" id="{816FF451-DFFF-0676-1502-E78C02EEBDCB}"/>
                  </a:ext>
                </a:extLst>
              </p:cNvPr>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37">
                <a:extLst>
                  <a:ext uri="{FF2B5EF4-FFF2-40B4-BE49-F238E27FC236}">
                    <a16:creationId xmlns:a16="http://schemas.microsoft.com/office/drawing/2014/main" id="{2897629B-2E9B-5A4A-8BBB-5FA2C57C0B0A}"/>
                  </a:ext>
                </a:extLst>
              </p:cNvPr>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37">
                <a:extLst>
                  <a:ext uri="{FF2B5EF4-FFF2-40B4-BE49-F238E27FC236}">
                    <a16:creationId xmlns:a16="http://schemas.microsoft.com/office/drawing/2014/main" id="{9CB08735-D27B-C1AE-DAA8-FA9EC2B8D5B3}"/>
                  </a:ext>
                </a:extLst>
              </p:cNvPr>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3" name="Google Shape;1133;p37">
              <a:extLst>
                <a:ext uri="{FF2B5EF4-FFF2-40B4-BE49-F238E27FC236}">
                  <a16:creationId xmlns:a16="http://schemas.microsoft.com/office/drawing/2014/main" id="{BABE2620-9F3D-64AF-5507-44FC0C44D908}"/>
                </a:ext>
              </a:extLst>
            </p:cNvPr>
            <p:cNvGrpSpPr/>
            <p:nvPr/>
          </p:nvGrpSpPr>
          <p:grpSpPr>
            <a:xfrm>
              <a:off x="2506206" y="2214150"/>
              <a:ext cx="1122628" cy="1495382"/>
              <a:chOff x="8029471" y="1308462"/>
              <a:chExt cx="617100" cy="822000"/>
            </a:xfrm>
          </p:grpSpPr>
          <p:sp>
            <p:nvSpPr>
              <p:cNvPr id="1134" name="Google Shape;1134;p37">
                <a:extLst>
                  <a:ext uri="{FF2B5EF4-FFF2-40B4-BE49-F238E27FC236}">
                    <a16:creationId xmlns:a16="http://schemas.microsoft.com/office/drawing/2014/main" id="{781B5D72-3A6C-F06E-2E88-434D8F2ACC65}"/>
                  </a:ext>
                </a:extLst>
              </p:cNvPr>
              <p:cNvSpPr/>
              <p:nvPr/>
            </p:nvSpPr>
            <p:spPr>
              <a:xfrm>
                <a:off x="8029471" y="13084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37">
                <a:extLst>
                  <a:ext uri="{FF2B5EF4-FFF2-40B4-BE49-F238E27FC236}">
                    <a16:creationId xmlns:a16="http://schemas.microsoft.com/office/drawing/2014/main" id="{8EA31BED-9639-5B9F-910D-09CB6F456777}"/>
                  </a:ext>
                </a:extLst>
              </p:cNvPr>
              <p:cNvSpPr/>
              <p:nvPr/>
            </p:nvSpPr>
            <p:spPr>
              <a:xfrm>
                <a:off x="8079218" y="16519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37">
                <a:extLst>
                  <a:ext uri="{FF2B5EF4-FFF2-40B4-BE49-F238E27FC236}">
                    <a16:creationId xmlns:a16="http://schemas.microsoft.com/office/drawing/2014/main" id="{22837921-3F50-9A6D-092D-B16C87D9DA80}"/>
                  </a:ext>
                </a:extLst>
              </p:cNvPr>
              <p:cNvSpPr/>
              <p:nvPr/>
            </p:nvSpPr>
            <p:spPr>
              <a:xfrm>
                <a:off x="8079218" y="16959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37">
                <a:extLst>
                  <a:ext uri="{FF2B5EF4-FFF2-40B4-BE49-F238E27FC236}">
                    <a16:creationId xmlns:a16="http://schemas.microsoft.com/office/drawing/2014/main" id="{190B5FC3-8E0B-0D19-10D8-B2C8B2312E17}"/>
                  </a:ext>
                </a:extLst>
              </p:cNvPr>
              <p:cNvSpPr/>
              <p:nvPr/>
            </p:nvSpPr>
            <p:spPr>
              <a:xfrm>
                <a:off x="8079218" y="17389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37">
                <a:extLst>
                  <a:ext uri="{FF2B5EF4-FFF2-40B4-BE49-F238E27FC236}">
                    <a16:creationId xmlns:a16="http://schemas.microsoft.com/office/drawing/2014/main" id="{970995BB-F910-E271-6153-462185C6C41D}"/>
                  </a:ext>
                </a:extLst>
              </p:cNvPr>
              <p:cNvSpPr/>
              <p:nvPr/>
            </p:nvSpPr>
            <p:spPr>
              <a:xfrm>
                <a:off x="8079218" y="17829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37">
                <a:extLst>
                  <a:ext uri="{FF2B5EF4-FFF2-40B4-BE49-F238E27FC236}">
                    <a16:creationId xmlns:a16="http://schemas.microsoft.com/office/drawing/2014/main" id="{1D14E633-BB41-1323-E575-A16E2DF677AF}"/>
                  </a:ext>
                </a:extLst>
              </p:cNvPr>
              <p:cNvSpPr/>
              <p:nvPr/>
            </p:nvSpPr>
            <p:spPr>
              <a:xfrm>
                <a:off x="8079218" y="18269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37">
                <a:extLst>
                  <a:ext uri="{FF2B5EF4-FFF2-40B4-BE49-F238E27FC236}">
                    <a16:creationId xmlns:a16="http://schemas.microsoft.com/office/drawing/2014/main" id="{830A384A-ACCF-85DC-3FE9-D4AB5E12E4C7}"/>
                  </a:ext>
                </a:extLst>
              </p:cNvPr>
              <p:cNvSpPr/>
              <p:nvPr/>
            </p:nvSpPr>
            <p:spPr>
              <a:xfrm>
                <a:off x="8077305" y="1389780"/>
                <a:ext cx="204600" cy="204600"/>
              </a:xfrm>
              <a:prstGeom prst="ellipse">
                <a:avLst/>
              </a:prstGeom>
              <a:solidFill>
                <a:srgbClr val="FF494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37">
                <a:extLst>
                  <a:ext uri="{FF2B5EF4-FFF2-40B4-BE49-F238E27FC236}">
                    <a16:creationId xmlns:a16="http://schemas.microsoft.com/office/drawing/2014/main" id="{A916574F-8CAA-D4CE-63F4-39D60E0086BE}"/>
                  </a:ext>
                </a:extLst>
              </p:cNvPr>
              <p:cNvSpPr/>
              <p:nvPr/>
            </p:nvSpPr>
            <p:spPr>
              <a:xfrm>
                <a:off x="8066781" y="13802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37">
                <a:extLst>
                  <a:ext uri="{FF2B5EF4-FFF2-40B4-BE49-F238E27FC236}">
                    <a16:creationId xmlns:a16="http://schemas.microsoft.com/office/drawing/2014/main" id="{5A3E8BEF-9F1E-3403-6415-69FCE1131A99}"/>
                  </a:ext>
                </a:extLst>
              </p:cNvPr>
              <p:cNvSpPr/>
              <p:nvPr/>
            </p:nvSpPr>
            <p:spPr>
              <a:xfrm>
                <a:off x="8114615" y="14280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7">
                <a:extLst>
                  <a:ext uri="{FF2B5EF4-FFF2-40B4-BE49-F238E27FC236}">
                    <a16:creationId xmlns:a16="http://schemas.microsoft.com/office/drawing/2014/main" id="{B533A98C-BA78-3D08-1C9C-3A699D91CADA}"/>
                  </a:ext>
                </a:extLst>
              </p:cNvPr>
              <p:cNvSpPr/>
              <p:nvPr/>
            </p:nvSpPr>
            <p:spPr>
              <a:xfrm>
                <a:off x="8317430" y="13802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7">
                <a:extLst>
                  <a:ext uri="{FF2B5EF4-FFF2-40B4-BE49-F238E27FC236}">
                    <a16:creationId xmlns:a16="http://schemas.microsoft.com/office/drawing/2014/main" id="{B604F443-E9FF-0594-0A3E-7BB5C5DC967E}"/>
                  </a:ext>
                </a:extLst>
              </p:cNvPr>
              <p:cNvSpPr/>
              <p:nvPr/>
            </p:nvSpPr>
            <p:spPr>
              <a:xfrm>
                <a:off x="8317430" y="14242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7">
                <a:extLst>
                  <a:ext uri="{FF2B5EF4-FFF2-40B4-BE49-F238E27FC236}">
                    <a16:creationId xmlns:a16="http://schemas.microsoft.com/office/drawing/2014/main" id="{84021BE3-F286-D219-0ACC-1DF4F3CB8E8F}"/>
                  </a:ext>
                </a:extLst>
              </p:cNvPr>
              <p:cNvSpPr/>
              <p:nvPr/>
            </p:nvSpPr>
            <p:spPr>
              <a:xfrm>
                <a:off x="8317430" y="14682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7">
                <a:extLst>
                  <a:ext uri="{FF2B5EF4-FFF2-40B4-BE49-F238E27FC236}">
                    <a16:creationId xmlns:a16="http://schemas.microsoft.com/office/drawing/2014/main" id="{00F2E8C5-BB36-4990-913D-1E0B7A56D494}"/>
                  </a:ext>
                </a:extLst>
              </p:cNvPr>
              <p:cNvSpPr/>
              <p:nvPr/>
            </p:nvSpPr>
            <p:spPr>
              <a:xfrm>
                <a:off x="8317430" y="15122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37">
                <a:extLst>
                  <a:ext uri="{FF2B5EF4-FFF2-40B4-BE49-F238E27FC236}">
                    <a16:creationId xmlns:a16="http://schemas.microsoft.com/office/drawing/2014/main" id="{98113FC2-E9F7-A0C0-5A16-C06780D04DE3}"/>
                  </a:ext>
                </a:extLst>
              </p:cNvPr>
              <p:cNvSpPr/>
              <p:nvPr/>
            </p:nvSpPr>
            <p:spPr>
              <a:xfrm>
                <a:off x="8317430" y="15571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37">
                <a:extLst>
                  <a:ext uri="{FF2B5EF4-FFF2-40B4-BE49-F238E27FC236}">
                    <a16:creationId xmlns:a16="http://schemas.microsoft.com/office/drawing/2014/main" id="{52122D47-D5BF-6C07-D324-83F329FFB8E9}"/>
                  </a:ext>
                </a:extLst>
              </p:cNvPr>
              <p:cNvSpPr/>
              <p:nvPr/>
            </p:nvSpPr>
            <p:spPr>
              <a:xfrm>
                <a:off x="8190192" y="18872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37">
                <a:extLst>
                  <a:ext uri="{FF2B5EF4-FFF2-40B4-BE49-F238E27FC236}">
                    <a16:creationId xmlns:a16="http://schemas.microsoft.com/office/drawing/2014/main" id="{15167D55-A64F-F5E5-7E08-EE55AA7E8BF9}"/>
                  </a:ext>
                </a:extLst>
              </p:cNvPr>
              <p:cNvSpPr/>
              <p:nvPr/>
            </p:nvSpPr>
            <p:spPr>
              <a:xfrm>
                <a:off x="8190192" y="19111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7">
                <a:extLst>
                  <a:ext uri="{FF2B5EF4-FFF2-40B4-BE49-F238E27FC236}">
                    <a16:creationId xmlns:a16="http://schemas.microsoft.com/office/drawing/2014/main" id="{B46980D0-D63E-605D-5550-5A2B951C7E50}"/>
                  </a:ext>
                </a:extLst>
              </p:cNvPr>
              <p:cNvSpPr/>
              <p:nvPr/>
            </p:nvSpPr>
            <p:spPr>
              <a:xfrm>
                <a:off x="8190192"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7">
                <a:extLst>
                  <a:ext uri="{FF2B5EF4-FFF2-40B4-BE49-F238E27FC236}">
                    <a16:creationId xmlns:a16="http://schemas.microsoft.com/office/drawing/2014/main" id="{ABC8F21B-564E-BA95-3185-B6452348E7B3}"/>
                  </a:ext>
                </a:extLst>
              </p:cNvPr>
              <p:cNvSpPr/>
              <p:nvPr/>
            </p:nvSpPr>
            <p:spPr>
              <a:xfrm>
                <a:off x="8079218" y="18872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7">
                <a:extLst>
                  <a:ext uri="{FF2B5EF4-FFF2-40B4-BE49-F238E27FC236}">
                    <a16:creationId xmlns:a16="http://schemas.microsoft.com/office/drawing/2014/main" id="{51796BB9-A155-A4BC-6C73-929B3F26535B}"/>
                  </a:ext>
                </a:extLst>
              </p:cNvPr>
              <p:cNvSpPr/>
              <p:nvPr/>
            </p:nvSpPr>
            <p:spPr>
              <a:xfrm>
                <a:off x="8499198" y="18872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7">
                <a:extLst>
                  <a:ext uri="{FF2B5EF4-FFF2-40B4-BE49-F238E27FC236}">
                    <a16:creationId xmlns:a16="http://schemas.microsoft.com/office/drawing/2014/main" id="{881FAE6C-F130-2238-B546-8EE957245C30}"/>
                  </a:ext>
                </a:extLst>
              </p:cNvPr>
              <p:cNvSpPr/>
              <p:nvPr/>
            </p:nvSpPr>
            <p:spPr>
              <a:xfrm>
                <a:off x="8499198" y="19111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7">
                <a:extLst>
                  <a:ext uri="{FF2B5EF4-FFF2-40B4-BE49-F238E27FC236}">
                    <a16:creationId xmlns:a16="http://schemas.microsoft.com/office/drawing/2014/main" id="{28F7D938-C6BD-D021-76F1-76BBF0C0C4B4}"/>
                  </a:ext>
                </a:extLst>
              </p:cNvPr>
              <p:cNvSpPr/>
              <p:nvPr/>
            </p:nvSpPr>
            <p:spPr>
              <a:xfrm>
                <a:off x="8499198"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7">
                <a:extLst>
                  <a:ext uri="{FF2B5EF4-FFF2-40B4-BE49-F238E27FC236}">
                    <a16:creationId xmlns:a16="http://schemas.microsoft.com/office/drawing/2014/main" id="{16BDCD29-E85D-2A63-EAB0-E4889EDCE4C6}"/>
                  </a:ext>
                </a:extLst>
              </p:cNvPr>
              <p:cNvSpPr/>
              <p:nvPr/>
            </p:nvSpPr>
            <p:spPr>
              <a:xfrm>
                <a:off x="8388224" y="18872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7">
                <a:extLst>
                  <a:ext uri="{FF2B5EF4-FFF2-40B4-BE49-F238E27FC236}">
                    <a16:creationId xmlns:a16="http://schemas.microsoft.com/office/drawing/2014/main" id="{B917736E-3225-A444-66D5-D1B198D46063}"/>
                  </a:ext>
                </a:extLst>
              </p:cNvPr>
              <p:cNvSpPr/>
              <p:nvPr/>
            </p:nvSpPr>
            <p:spPr>
              <a:xfrm>
                <a:off x="8190192" y="19991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7">
                <a:extLst>
                  <a:ext uri="{FF2B5EF4-FFF2-40B4-BE49-F238E27FC236}">
                    <a16:creationId xmlns:a16="http://schemas.microsoft.com/office/drawing/2014/main" id="{C2E666A8-3EA8-637F-456B-F241D9DCC17F}"/>
                  </a:ext>
                </a:extLst>
              </p:cNvPr>
              <p:cNvSpPr/>
              <p:nvPr/>
            </p:nvSpPr>
            <p:spPr>
              <a:xfrm>
                <a:off x="8190192" y="20230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7">
                <a:extLst>
                  <a:ext uri="{FF2B5EF4-FFF2-40B4-BE49-F238E27FC236}">
                    <a16:creationId xmlns:a16="http://schemas.microsoft.com/office/drawing/2014/main" id="{81187F16-4C2D-91D2-D008-233DC6702D84}"/>
                  </a:ext>
                </a:extLst>
              </p:cNvPr>
              <p:cNvSpPr/>
              <p:nvPr/>
            </p:nvSpPr>
            <p:spPr>
              <a:xfrm>
                <a:off x="8190192"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7">
                <a:extLst>
                  <a:ext uri="{FF2B5EF4-FFF2-40B4-BE49-F238E27FC236}">
                    <a16:creationId xmlns:a16="http://schemas.microsoft.com/office/drawing/2014/main" id="{F82EA9F0-DED0-3EFB-301B-9E91131E1A4E}"/>
                  </a:ext>
                </a:extLst>
              </p:cNvPr>
              <p:cNvSpPr/>
              <p:nvPr/>
            </p:nvSpPr>
            <p:spPr>
              <a:xfrm>
                <a:off x="8079218" y="19991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7">
                <a:extLst>
                  <a:ext uri="{FF2B5EF4-FFF2-40B4-BE49-F238E27FC236}">
                    <a16:creationId xmlns:a16="http://schemas.microsoft.com/office/drawing/2014/main" id="{99834A79-B250-7707-19D7-BBBAB367E048}"/>
                  </a:ext>
                </a:extLst>
              </p:cNvPr>
              <p:cNvSpPr/>
              <p:nvPr/>
            </p:nvSpPr>
            <p:spPr>
              <a:xfrm>
                <a:off x="8499198" y="19991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7">
                <a:extLst>
                  <a:ext uri="{FF2B5EF4-FFF2-40B4-BE49-F238E27FC236}">
                    <a16:creationId xmlns:a16="http://schemas.microsoft.com/office/drawing/2014/main" id="{BB2EB292-299D-F0B2-49F7-A314B2B43FB1}"/>
                  </a:ext>
                </a:extLst>
              </p:cNvPr>
              <p:cNvSpPr/>
              <p:nvPr/>
            </p:nvSpPr>
            <p:spPr>
              <a:xfrm>
                <a:off x="8499198" y="20230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7">
                <a:extLst>
                  <a:ext uri="{FF2B5EF4-FFF2-40B4-BE49-F238E27FC236}">
                    <a16:creationId xmlns:a16="http://schemas.microsoft.com/office/drawing/2014/main" id="{D5761F43-ED8F-8D8F-C5E6-F15E571FAE8D}"/>
                  </a:ext>
                </a:extLst>
              </p:cNvPr>
              <p:cNvSpPr/>
              <p:nvPr/>
            </p:nvSpPr>
            <p:spPr>
              <a:xfrm>
                <a:off x="8499198"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7">
                <a:extLst>
                  <a:ext uri="{FF2B5EF4-FFF2-40B4-BE49-F238E27FC236}">
                    <a16:creationId xmlns:a16="http://schemas.microsoft.com/office/drawing/2014/main" id="{56D8B479-024C-B081-7366-AB103BD9A8E8}"/>
                  </a:ext>
                </a:extLst>
              </p:cNvPr>
              <p:cNvSpPr/>
              <p:nvPr/>
            </p:nvSpPr>
            <p:spPr>
              <a:xfrm>
                <a:off x="8388224" y="19991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4" name="Google Shape;1164;p37">
              <a:extLst>
                <a:ext uri="{FF2B5EF4-FFF2-40B4-BE49-F238E27FC236}">
                  <a16:creationId xmlns:a16="http://schemas.microsoft.com/office/drawing/2014/main" id="{8C7B977C-4688-3302-DE8A-036F2391D544}"/>
                </a:ext>
              </a:extLst>
            </p:cNvPr>
            <p:cNvGrpSpPr/>
            <p:nvPr/>
          </p:nvGrpSpPr>
          <p:grpSpPr>
            <a:xfrm>
              <a:off x="2506200" y="917307"/>
              <a:ext cx="540534" cy="882935"/>
              <a:chOff x="6346165" y="636875"/>
              <a:chExt cx="308049" cy="503212"/>
            </a:xfrm>
          </p:grpSpPr>
          <p:sp>
            <p:nvSpPr>
              <p:cNvPr id="1165" name="Google Shape;1165;p37">
                <a:extLst>
                  <a:ext uri="{FF2B5EF4-FFF2-40B4-BE49-F238E27FC236}">
                    <a16:creationId xmlns:a16="http://schemas.microsoft.com/office/drawing/2014/main" id="{1B3D4903-F530-EA90-A2A1-14B685E8502E}"/>
                  </a:ext>
                </a:extLst>
              </p:cNvPr>
              <p:cNvSpPr/>
              <p:nvPr/>
            </p:nvSpPr>
            <p:spPr>
              <a:xfrm>
                <a:off x="6347122" y="707669"/>
                <a:ext cx="273610" cy="426678"/>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37">
                <a:extLst>
                  <a:ext uri="{FF2B5EF4-FFF2-40B4-BE49-F238E27FC236}">
                    <a16:creationId xmlns:a16="http://schemas.microsoft.com/office/drawing/2014/main" id="{34276BDA-EBE7-47BB-4D3A-7C3BC927C6D8}"/>
                  </a:ext>
                </a:extLst>
              </p:cNvPr>
              <p:cNvSpPr/>
              <p:nvPr/>
            </p:nvSpPr>
            <p:spPr>
              <a:xfrm>
                <a:off x="6347122" y="1010936"/>
                <a:ext cx="100451" cy="12341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7">
                <a:extLst>
                  <a:ext uri="{FF2B5EF4-FFF2-40B4-BE49-F238E27FC236}">
                    <a16:creationId xmlns:a16="http://schemas.microsoft.com/office/drawing/2014/main" id="{D56F8658-2E40-0985-B318-630EDA1013D9}"/>
                  </a:ext>
                </a:extLst>
              </p:cNvPr>
              <p:cNvSpPr/>
              <p:nvPr/>
            </p:nvSpPr>
            <p:spPr>
              <a:xfrm>
                <a:off x="6346165" y="1122867"/>
                <a:ext cx="15307" cy="17220"/>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7">
                <a:extLst>
                  <a:ext uri="{FF2B5EF4-FFF2-40B4-BE49-F238E27FC236}">
                    <a16:creationId xmlns:a16="http://schemas.microsoft.com/office/drawing/2014/main" id="{3929556C-D63F-4442-1502-62909F52FB99}"/>
                  </a:ext>
                </a:extLst>
              </p:cNvPr>
              <p:cNvSpPr/>
              <p:nvPr/>
            </p:nvSpPr>
            <p:spPr>
              <a:xfrm>
                <a:off x="6602554" y="636875"/>
                <a:ext cx="51660" cy="56444"/>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7">
                <a:extLst>
                  <a:ext uri="{FF2B5EF4-FFF2-40B4-BE49-F238E27FC236}">
                    <a16:creationId xmlns:a16="http://schemas.microsoft.com/office/drawing/2014/main" id="{BC5F360C-831A-F80E-2245-8BA4C7C184E7}"/>
                  </a:ext>
                </a:extLst>
              </p:cNvPr>
              <p:cNvSpPr/>
              <p:nvPr/>
            </p:nvSpPr>
            <p:spPr>
              <a:xfrm>
                <a:off x="6569071" y="710539"/>
                <a:ext cx="81318" cy="192292"/>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7">
                <a:extLst>
                  <a:ext uri="{FF2B5EF4-FFF2-40B4-BE49-F238E27FC236}">
                    <a16:creationId xmlns:a16="http://schemas.microsoft.com/office/drawing/2014/main" id="{8E24473C-701A-EBCB-59AC-CAD0FA379732}"/>
                  </a:ext>
                </a:extLst>
              </p:cNvPr>
              <p:cNvSpPr/>
              <p:nvPr/>
            </p:nvSpPr>
            <p:spPr>
              <a:xfrm>
                <a:off x="6566201" y="677055"/>
                <a:ext cx="74621" cy="62184"/>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1" name="Google Shape;1171;p37">
              <a:extLst>
                <a:ext uri="{FF2B5EF4-FFF2-40B4-BE49-F238E27FC236}">
                  <a16:creationId xmlns:a16="http://schemas.microsoft.com/office/drawing/2014/main" id="{94EA88FB-ECBE-BD28-F585-0F809732B51F}"/>
                </a:ext>
              </a:extLst>
            </p:cNvPr>
            <p:cNvGrpSpPr/>
            <p:nvPr/>
          </p:nvGrpSpPr>
          <p:grpSpPr>
            <a:xfrm>
              <a:off x="2232569" y="835727"/>
              <a:ext cx="415198" cy="415198"/>
              <a:chOff x="1404969" y="1106377"/>
              <a:chExt cx="415198" cy="415198"/>
            </a:xfrm>
          </p:grpSpPr>
          <p:sp>
            <p:nvSpPr>
              <p:cNvPr id="1172" name="Google Shape;1172;p37">
                <a:extLst>
                  <a:ext uri="{FF2B5EF4-FFF2-40B4-BE49-F238E27FC236}">
                    <a16:creationId xmlns:a16="http://schemas.microsoft.com/office/drawing/2014/main" id="{936BE4C1-3AB5-52C0-B870-16688F0EAF63}"/>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37">
                <a:extLst>
                  <a:ext uri="{FF2B5EF4-FFF2-40B4-BE49-F238E27FC236}">
                    <a16:creationId xmlns:a16="http://schemas.microsoft.com/office/drawing/2014/main" id="{A2A9C377-888B-61F8-B706-81091E16476A}"/>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4" name="Google Shape;1174;p37">
              <a:extLst>
                <a:ext uri="{FF2B5EF4-FFF2-40B4-BE49-F238E27FC236}">
                  <a16:creationId xmlns:a16="http://schemas.microsoft.com/office/drawing/2014/main" id="{C5791E3C-6FD0-5791-D004-274B28158F3D}"/>
                </a:ext>
              </a:extLst>
            </p:cNvPr>
            <p:cNvSpPr/>
            <p:nvPr/>
          </p:nvSpPr>
          <p:spPr>
            <a:xfrm>
              <a:off x="1551075" y="809699"/>
              <a:ext cx="333550" cy="5501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37">
              <a:extLst>
                <a:ext uri="{FF2B5EF4-FFF2-40B4-BE49-F238E27FC236}">
                  <a16:creationId xmlns:a16="http://schemas.microsoft.com/office/drawing/2014/main" id="{ADD1D23D-DA04-A53C-58F5-F8946AF89C69}"/>
                </a:ext>
              </a:extLst>
            </p:cNvPr>
            <p:cNvSpPr/>
            <p:nvPr/>
          </p:nvSpPr>
          <p:spPr>
            <a:xfrm>
              <a:off x="1962697" y="150931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42906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4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Review</a:t>
            </a:r>
            <a:endParaRPr dirty="0"/>
          </a:p>
        </p:txBody>
      </p:sp>
      <p:sp>
        <p:nvSpPr>
          <p:cNvPr id="1260" name="Google Shape;1260;p42"/>
          <p:cNvSpPr txBox="1">
            <a:spLocks noGrp="1"/>
          </p:cNvSpPr>
          <p:nvPr>
            <p:ph type="title" idx="4294967295"/>
          </p:nvPr>
        </p:nvSpPr>
        <p:spPr>
          <a:xfrm>
            <a:off x="1247502" y="1470088"/>
            <a:ext cx="7124143" cy="622800"/>
          </a:xfrm>
          <a:prstGeom prst="rect">
            <a:avLst/>
          </a:prstGeom>
        </p:spPr>
        <p:txBody>
          <a:bodyPr spcFirstLastPara="1" wrap="square" lIns="91425" tIns="91425" rIns="91425" bIns="91425" anchor="t" anchorCtr="0">
            <a:noAutofit/>
          </a:bodyPr>
          <a:lstStyle/>
          <a:p>
            <a:pPr lvl="0">
              <a:lnSpc>
                <a:spcPct val="115000"/>
              </a:lnSpc>
            </a:pPr>
            <a:r>
              <a:rPr lang="en-US" sz="1400" b="1" dirty="0"/>
              <a:t>Investor sentiment plays a key role in market behavior</a:t>
            </a:r>
            <a:r>
              <a:rPr lang="en-US" sz="1400" dirty="0"/>
              <a:t>, as emotions and collective mood from platforms like Twitter were found to significantly correlate with stock index movements (Bollen et al., 2011).</a:t>
            </a:r>
            <a:endParaRPr sz="1400" dirty="0"/>
          </a:p>
        </p:txBody>
      </p:sp>
      <p:sp>
        <p:nvSpPr>
          <p:cNvPr id="1261" name="Google Shape;1261;p42"/>
          <p:cNvSpPr/>
          <p:nvPr/>
        </p:nvSpPr>
        <p:spPr>
          <a:xfrm>
            <a:off x="848503" y="1613528"/>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1</a:t>
            </a:r>
            <a:endParaRPr sz="3000">
              <a:solidFill>
                <a:schemeClr val="lt1"/>
              </a:solidFill>
              <a:latin typeface="Baloo 2 ExtraBold"/>
              <a:ea typeface="Baloo 2 ExtraBold"/>
              <a:cs typeface="Baloo 2 ExtraBold"/>
              <a:sym typeface="Baloo 2 ExtraBold"/>
            </a:endParaRPr>
          </a:p>
        </p:txBody>
      </p:sp>
      <p:sp>
        <p:nvSpPr>
          <p:cNvPr id="1262" name="Google Shape;1262;p42"/>
          <p:cNvSpPr txBox="1">
            <a:spLocks noGrp="1"/>
          </p:cNvSpPr>
          <p:nvPr>
            <p:ph type="title" idx="4294967295"/>
          </p:nvPr>
        </p:nvSpPr>
        <p:spPr>
          <a:xfrm>
            <a:off x="1247502" y="2324038"/>
            <a:ext cx="7124143" cy="622800"/>
          </a:xfrm>
          <a:prstGeom prst="rect">
            <a:avLst/>
          </a:prstGeom>
        </p:spPr>
        <p:txBody>
          <a:bodyPr spcFirstLastPara="1" wrap="square" lIns="91425" tIns="91425" rIns="91425" bIns="91425" anchor="t" anchorCtr="0">
            <a:noAutofit/>
          </a:bodyPr>
          <a:lstStyle/>
          <a:p>
            <a:pPr lvl="0">
              <a:lnSpc>
                <a:spcPct val="115000"/>
              </a:lnSpc>
            </a:pPr>
            <a:r>
              <a:rPr lang="en-US" sz="1400" b="1" dirty="0"/>
              <a:t>News headlines and social media provide different but complementary sentiment signals</a:t>
            </a:r>
            <a:r>
              <a:rPr lang="en-US" sz="1400" dirty="0"/>
              <a:t>—news tends to be more expert-driven and factual, while social media reflects real-time investor emotions, despite being noisier (Hajek &amp; Novotny, 2022).</a:t>
            </a:r>
            <a:endParaRPr sz="1400" dirty="0"/>
          </a:p>
        </p:txBody>
      </p:sp>
      <p:sp>
        <p:nvSpPr>
          <p:cNvPr id="1263" name="Google Shape;1263;p42"/>
          <p:cNvSpPr/>
          <p:nvPr/>
        </p:nvSpPr>
        <p:spPr>
          <a:xfrm>
            <a:off x="848503" y="2467478"/>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2</a:t>
            </a:r>
            <a:endParaRPr sz="3000">
              <a:solidFill>
                <a:schemeClr val="lt1"/>
              </a:solidFill>
              <a:latin typeface="Baloo 2 ExtraBold"/>
              <a:ea typeface="Baloo 2 ExtraBold"/>
              <a:cs typeface="Baloo 2 ExtraBold"/>
              <a:sym typeface="Baloo 2 ExtraBold"/>
            </a:endParaRPr>
          </a:p>
        </p:txBody>
      </p:sp>
      <p:sp>
        <p:nvSpPr>
          <p:cNvPr id="1264" name="Google Shape;1264;p42"/>
          <p:cNvSpPr txBox="1">
            <a:spLocks noGrp="1"/>
          </p:cNvSpPr>
          <p:nvPr>
            <p:ph type="title" idx="4294967295"/>
          </p:nvPr>
        </p:nvSpPr>
        <p:spPr>
          <a:xfrm>
            <a:off x="1247502" y="3177988"/>
            <a:ext cx="7124143" cy="622800"/>
          </a:xfrm>
          <a:prstGeom prst="rect">
            <a:avLst/>
          </a:prstGeom>
        </p:spPr>
        <p:txBody>
          <a:bodyPr spcFirstLastPara="1" wrap="square" lIns="91425" tIns="91425" rIns="91425" bIns="91425" anchor="t" anchorCtr="0">
            <a:noAutofit/>
          </a:bodyPr>
          <a:lstStyle/>
          <a:p>
            <a:pPr lvl="0">
              <a:lnSpc>
                <a:spcPct val="115000"/>
              </a:lnSpc>
            </a:pPr>
            <a:r>
              <a:rPr lang="en-US" sz="1400" b="1" dirty="0"/>
              <a:t>VADER is effective for analyzing social media content</a:t>
            </a:r>
            <a:r>
              <a:rPr lang="en-US" sz="1400" dirty="0"/>
              <a:t>, especially tweets, due to its rule-based design that handles slang and emphasis well (Hutto &amp; Gilbert, 2014).</a:t>
            </a:r>
            <a:endParaRPr sz="1400" dirty="0"/>
          </a:p>
        </p:txBody>
      </p:sp>
      <p:sp>
        <p:nvSpPr>
          <p:cNvPr id="1265" name="Google Shape;1265;p42"/>
          <p:cNvSpPr/>
          <p:nvPr/>
        </p:nvSpPr>
        <p:spPr>
          <a:xfrm>
            <a:off x="848503" y="3321428"/>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3</a:t>
            </a:r>
            <a:endParaRPr sz="3000">
              <a:solidFill>
                <a:schemeClr val="lt1"/>
              </a:solidFill>
              <a:latin typeface="Baloo 2 ExtraBold"/>
              <a:ea typeface="Baloo 2 ExtraBold"/>
              <a:cs typeface="Baloo 2 ExtraBold"/>
              <a:sym typeface="Baloo 2 ExtraBold"/>
            </a:endParaRPr>
          </a:p>
        </p:txBody>
      </p:sp>
    </p:spTree>
  </p:cSld>
  <p:clrMapOvr>
    <a:masterClrMapping/>
  </p:clrMapOvr>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2296</TotalTime>
  <Words>2174</Words>
  <Application>Microsoft Office PowerPoint</Application>
  <PresentationFormat>On-screen Show (16:9)</PresentationFormat>
  <Paragraphs>211</Paragraphs>
  <Slides>18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Nunito Light</vt:lpstr>
      <vt:lpstr>Anaheim</vt:lpstr>
      <vt:lpstr>Calibri</vt:lpstr>
      <vt:lpstr>DM Sans</vt:lpstr>
      <vt:lpstr>Baloo 2 ExtraBold</vt:lpstr>
      <vt:lpstr>Statistics and Data Analysis - 6th Grade by Slidesgo</vt:lpstr>
      <vt:lpstr>Sentiment-Driven Gold Price Prediction Using News Headlines and Social Media</vt:lpstr>
      <vt:lpstr>01</vt:lpstr>
      <vt:lpstr>Introduction</vt:lpstr>
      <vt:lpstr>Problem Statement</vt:lpstr>
      <vt:lpstr>Research Objectives</vt:lpstr>
      <vt:lpstr>General Objectives</vt:lpstr>
      <vt:lpstr>Specific Objectives</vt:lpstr>
      <vt:lpstr>Literature Review</vt:lpstr>
      <vt:lpstr>Literature Review</vt:lpstr>
      <vt:lpstr>Literature Review</vt:lpstr>
      <vt:lpstr>Methodology</vt:lpstr>
      <vt:lpstr>PowerPoint Presentation</vt:lpstr>
      <vt:lpstr>PowerPoint Presentation</vt:lpstr>
      <vt:lpstr>Gann Chart</vt:lpstr>
      <vt:lpstr>Conclusion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Hazim Fitri Ahmad Faudzi</cp:lastModifiedBy>
  <cp:revision>5</cp:revision>
  <dcterms:modified xsi:type="dcterms:W3CDTF">2025-07-05T00:33:59Z</dcterms:modified>
</cp:coreProperties>
</file>