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01_0.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10D_FB7B696A.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modernComment_10B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7" r:id="rId3"/>
    <p:sldId id="258" r:id="rId4"/>
    <p:sldId id="268" r:id="rId5"/>
    <p:sldId id="260" r:id="rId6"/>
    <p:sldId id="269" r:id="rId7"/>
    <p:sldId id="262" r:id="rId8"/>
    <p:sldId id="263" r:id="rId9"/>
    <p:sldId id="270" r:id="rId10"/>
    <p:sldId id="265" r:id="rId11"/>
    <p:sldId id="266" r:id="rId12"/>
    <p:sldId id="267" r:id="rId13"/>
    <p:sldId id="271"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E3A4B92-7E06-914F-BBF0-FFAD27F8E3A6}" name="Hazim Fitri Ahmad Faudzi" initials="HA" userId="67f981b2a9611c9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59699" autoAdjust="0"/>
  </p:normalViewPr>
  <p:slideViewPr>
    <p:cSldViewPr snapToGrid="0" snapToObjects="1">
      <p:cViewPr varScale="1">
        <p:scale>
          <a:sx n="72" d="100"/>
          <a:sy n="72" d="100"/>
        </p:scale>
        <p:origin x="77" y="7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01_0.xml><?xml version="1.0" encoding="utf-8"?>
<p188:cmLst xmlns:a="http://schemas.openxmlformats.org/drawingml/2006/main" xmlns:r="http://schemas.openxmlformats.org/officeDocument/2006/relationships" xmlns:p188="http://schemas.microsoft.com/office/powerpoint/2018/8/main">
  <p188:cm id="{93D5D3B9-0AB8-4E43-B0E4-41AE48DD7467}" authorId="{EE3A4B92-7E06-914F-BBF0-FFAD27F8E3A6}" created="2025-07-03T05:51:43.925">
    <pc:sldMkLst xmlns:pc="http://schemas.microsoft.com/office/powerpoint/2013/main/command">
      <pc:docMk/>
      <pc:sldMk cId="0" sldId="257"/>
    </pc:sldMkLst>
    <p188:txBody>
      <a:bodyPr/>
      <a:lstStyle/>
      <a:p>
        <a:r>
          <a:rPr lang="en-MY"/>
          <a:t>1. According to Investopedia, as with any produced commodity, gold price is fundamentally drives by the law of supply and demand. However, due to the low number of supply each year compared to the existing stock, gold price has been sensitive to investors sentiment rather than production levels.</a:t>
        </a:r>
      </a:p>
    </p188:txBody>
  </p188:cm>
</p188:cmLst>
</file>

<file path=ppt/comments/modernComment_10B_0.xml><?xml version="1.0" encoding="utf-8"?>
<p188:cmLst xmlns:a="http://schemas.openxmlformats.org/drawingml/2006/main" xmlns:r="http://schemas.openxmlformats.org/officeDocument/2006/relationships" xmlns:p188="http://schemas.microsoft.com/office/powerpoint/2018/8/main">
  <p188:cm id="{806D9D0F-D7AB-4213-AFB1-7D64A9E72080}" authorId="{EE3A4B92-7E06-914F-BBF0-FFAD27F8E3A6}" created="2025-07-03T05:59:37.446">
    <pc:sldMkLst xmlns:pc="http://schemas.microsoft.com/office/powerpoint/2013/main/command">
      <pc:docMk/>
      <pc:sldMk cId="0" sldId="267"/>
    </pc:sldMkLst>
    <p188:txBody>
      <a:bodyPr/>
      <a:lstStyle/>
      <a:p>
        <a:r>
          <a:rPr lang="en-MY"/>
          <a:t>Fischer &amp; Krauss use LSTM but for financial market prediction
Zeng &amp; Jiang used FinBERT and LSTM to predict stock 
Shi used CNN-LSTM + XGBoost for stock prediction
Hajek used random forest
Chen used XGBoost
Shi used XGBoost
Hutto used VADER
Araci used FinBERT
Zeng &amp; Jian used FinBERT</a:t>
        </a:r>
      </a:p>
    </p188:txBody>
  </p188:cm>
</p188:cmLst>
</file>

<file path=ppt/comments/modernComment_10D_FB7B696A.xml><?xml version="1.0" encoding="utf-8"?>
<p188:cmLst xmlns:a="http://schemas.openxmlformats.org/drawingml/2006/main" xmlns:r="http://schemas.openxmlformats.org/officeDocument/2006/relationships" xmlns:p188="http://schemas.microsoft.com/office/powerpoint/2018/8/main">
  <p188:cm id="{B775E5D5-B210-40BA-AB9B-2794B0F92EB4}" authorId="{EE3A4B92-7E06-914F-BBF0-FFAD27F8E3A6}" created="2025-07-03T05:59:00.355">
    <pc:sldMkLst xmlns:pc="http://schemas.microsoft.com/office/powerpoint/2013/main/command">
      <pc:docMk/>
      <pc:sldMk cId="4219169130" sldId="269"/>
    </pc:sldMkLst>
    <p188:txBody>
      <a:bodyPr/>
      <a:lstStyle/>
      <a:p>
        <a:r>
          <a:rPr lang="en-MY"/>
          <a:t>FinBERT (Positive, Negative, Neutral) is more effective and relevant to the domain as FinBERT is fine-tuned on financial text such as earning reports, and headlines, thus, make it highly accurate for detecting subtle financial statement
VADER (-1 to +1) for social media language as it can handle slang, emojis and punctuation that is common in tweets.
NRC is generic</a:t>
        </a:r>
      </a:p>
    </p188:txBody>
  </p188:cm>
</p188:cmLst>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DAE9CB-5045-4356-80B6-F04EDBA77C62}"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51C46BE-969B-4621-AB12-4599DE8099CD}">
      <dgm:prSet/>
      <dgm:spPr/>
      <dgm:t>
        <a:bodyPr/>
        <a:lstStyle/>
        <a:p>
          <a:r>
            <a:rPr lang="en-US" dirty="0"/>
            <a:t>General Objective:</a:t>
          </a:r>
        </a:p>
      </dgm:t>
    </dgm:pt>
    <dgm:pt modelId="{D51F68DA-2489-4FD4-937D-878EEB3A6207}" type="parTrans" cxnId="{1809E2B6-0383-4DB7-89FF-DF6A6C0AFD90}">
      <dgm:prSet/>
      <dgm:spPr/>
      <dgm:t>
        <a:bodyPr/>
        <a:lstStyle/>
        <a:p>
          <a:endParaRPr lang="en-US"/>
        </a:p>
      </dgm:t>
    </dgm:pt>
    <dgm:pt modelId="{E840111E-152B-4A6B-A62E-4355557DBE95}" type="sibTrans" cxnId="{1809E2B6-0383-4DB7-89FF-DF6A6C0AFD90}">
      <dgm:prSet/>
      <dgm:spPr/>
      <dgm:t>
        <a:bodyPr/>
        <a:lstStyle/>
        <a:p>
          <a:endParaRPr lang="en-US"/>
        </a:p>
      </dgm:t>
    </dgm:pt>
    <dgm:pt modelId="{8A8F0FA0-0DEB-43D6-83E2-4F49550A5EF6}">
      <dgm:prSet/>
      <dgm:spPr/>
      <dgm:t>
        <a:bodyPr/>
        <a:lstStyle/>
        <a:p>
          <a:r>
            <a:rPr lang="en-US" dirty="0"/>
            <a:t>• Develop sentiment-enhanced predictive framework for gold price.</a:t>
          </a:r>
        </a:p>
      </dgm:t>
    </dgm:pt>
    <dgm:pt modelId="{428DEE3E-267F-4AF1-9FB8-2BB537546057}" type="parTrans" cxnId="{98A11564-5E23-4E43-B32F-35F32321057D}">
      <dgm:prSet/>
      <dgm:spPr/>
      <dgm:t>
        <a:bodyPr/>
        <a:lstStyle/>
        <a:p>
          <a:endParaRPr lang="en-US"/>
        </a:p>
      </dgm:t>
    </dgm:pt>
    <dgm:pt modelId="{9464BD76-1B59-4345-8FA2-C9F11D15D4CF}" type="sibTrans" cxnId="{98A11564-5E23-4E43-B32F-35F32321057D}">
      <dgm:prSet/>
      <dgm:spPr/>
      <dgm:t>
        <a:bodyPr/>
        <a:lstStyle/>
        <a:p>
          <a:endParaRPr lang="en-US"/>
        </a:p>
      </dgm:t>
    </dgm:pt>
    <dgm:pt modelId="{8CCBAB87-D6F7-4B93-869F-D085A7F962D5}">
      <dgm:prSet/>
      <dgm:spPr/>
      <dgm:t>
        <a:bodyPr/>
        <a:lstStyle/>
        <a:p>
          <a:r>
            <a:rPr lang="en-US"/>
            <a:t>Specific Objectives:</a:t>
          </a:r>
        </a:p>
      </dgm:t>
    </dgm:pt>
    <dgm:pt modelId="{6F882AF1-63F5-4A2E-9434-C01C801FD5A2}" type="parTrans" cxnId="{E9738A8F-04EB-4B34-9284-9AA53173F1B3}">
      <dgm:prSet/>
      <dgm:spPr/>
      <dgm:t>
        <a:bodyPr/>
        <a:lstStyle/>
        <a:p>
          <a:endParaRPr lang="en-US"/>
        </a:p>
      </dgm:t>
    </dgm:pt>
    <dgm:pt modelId="{9BC550CA-236B-48F1-AE74-D05502B9BF76}" type="sibTrans" cxnId="{E9738A8F-04EB-4B34-9284-9AA53173F1B3}">
      <dgm:prSet/>
      <dgm:spPr/>
      <dgm:t>
        <a:bodyPr/>
        <a:lstStyle/>
        <a:p>
          <a:endParaRPr lang="en-US"/>
        </a:p>
      </dgm:t>
    </dgm:pt>
    <dgm:pt modelId="{1C58751E-5554-4EDB-A0D9-6612679CCE13}">
      <dgm:prSet/>
      <dgm:spPr/>
      <dgm:t>
        <a:bodyPr/>
        <a:lstStyle/>
        <a:p>
          <a:r>
            <a:rPr lang="en-US"/>
            <a:t>1. Analyze sentiment in news and tweets.</a:t>
          </a:r>
        </a:p>
      </dgm:t>
    </dgm:pt>
    <dgm:pt modelId="{D93297AE-D7B4-429A-A84C-5E0F11765CB4}" type="parTrans" cxnId="{4305EFD2-4A7A-4667-9CFB-9F0892BC7F48}">
      <dgm:prSet/>
      <dgm:spPr/>
      <dgm:t>
        <a:bodyPr/>
        <a:lstStyle/>
        <a:p>
          <a:endParaRPr lang="en-US"/>
        </a:p>
      </dgm:t>
    </dgm:pt>
    <dgm:pt modelId="{E14F058A-D8BF-4FEA-83DB-28F9272F543D}" type="sibTrans" cxnId="{4305EFD2-4A7A-4667-9CFB-9F0892BC7F48}">
      <dgm:prSet/>
      <dgm:spPr/>
      <dgm:t>
        <a:bodyPr/>
        <a:lstStyle/>
        <a:p>
          <a:endParaRPr lang="en-US"/>
        </a:p>
      </dgm:t>
    </dgm:pt>
    <dgm:pt modelId="{3EF6CCD1-5EFA-45B5-BF4E-6B4F52D92981}">
      <dgm:prSet/>
      <dgm:spPr/>
      <dgm:t>
        <a:bodyPr/>
        <a:lstStyle/>
        <a:p>
          <a:r>
            <a:rPr lang="en-US"/>
            <a:t>2. Study correlation with gold price.</a:t>
          </a:r>
        </a:p>
      </dgm:t>
    </dgm:pt>
    <dgm:pt modelId="{1CFAEE56-ECCB-4B4F-9CBF-2026656EC70C}" type="parTrans" cxnId="{AE8B8DE2-351F-41AD-95BE-1516C55A78A7}">
      <dgm:prSet/>
      <dgm:spPr/>
      <dgm:t>
        <a:bodyPr/>
        <a:lstStyle/>
        <a:p>
          <a:endParaRPr lang="en-US"/>
        </a:p>
      </dgm:t>
    </dgm:pt>
    <dgm:pt modelId="{81D94D00-73D4-4AD1-9C39-B904AD66555F}" type="sibTrans" cxnId="{AE8B8DE2-351F-41AD-95BE-1516C55A78A7}">
      <dgm:prSet/>
      <dgm:spPr/>
      <dgm:t>
        <a:bodyPr/>
        <a:lstStyle/>
        <a:p>
          <a:endParaRPr lang="en-US"/>
        </a:p>
      </dgm:t>
    </dgm:pt>
    <dgm:pt modelId="{C3553479-9226-4801-82D0-0B35FE0ED8C6}">
      <dgm:prSet/>
      <dgm:spPr/>
      <dgm:t>
        <a:bodyPr/>
        <a:lstStyle/>
        <a:p>
          <a:r>
            <a:rPr lang="en-US"/>
            <a:t>3. Compare ML models using sentiment features.</a:t>
          </a:r>
        </a:p>
      </dgm:t>
    </dgm:pt>
    <dgm:pt modelId="{C7429D2E-6845-44E8-BCEE-611E1763CE5A}" type="parTrans" cxnId="{84B9412E-14E3-4AE1-965C-ED105A1718DA}">
      <dgm:prSet/>
      <dgm:spPr/>
      <dgm:t>
        <a:bodyPr/>
        <a:lstStyle/>
        <a:p>
          <a:endParaRPr lang="en-US"/>
        </a:p>
      </dgm:t>
    </dgm:pt>
    <dgm:pt modelId="{F0A110F5-BA5A-4F66-B4B0-41987B59EA6A}" type="sibTrans" cxnId="{84B9412E-14E3-4AE1-965C-ED105A1718DA}">
      <dgm:prSet/>
      <dgm:spPr/>
      <dgm:t>
        <a:bodyPr/>
        <a:lstStyle/>
        <a:p>
          <a:endParaRPr lang="en-US"/>
        </a:p>
      </dgm:t>
    </dgm:pt>
    <dgm:pt modelId="{6983E6FB-0DD7-4342-98A4-30F2D05D58CC}" type="pres">
      <dgm:prSet presAssocID="{4EDAE9CB-5045-4356-80B6-F04EDBA77C62}" presName="root" presStyleCnt="0">
        <dgm:presLayoutVars>
          <dgm:dir/>
          <dgm:resizeHandles val="exact"/>
        </dgm:presLayoutVars>
      </dgm:prSet>
      <dgm:spPr/>
    </dgm:pt>
    <dgm:pt modelId="{274119F2-01F9-4800-A70C-B85867BF4FBF}" type="pres">
      <dgm:prSet presAssocID="{4EDAE9CB-5045-4356-80B6-F04EDBA77C62}" presName="container" presStyleCnt="0">
        <dgm:presLayoutVars>
          <dgm:dir/>
          <dgm:resizeHandles val="exact"/>
        </dgm:presLayoutVars>
      </dgm:prSet>
      <dgm:spPr/>
    </dgm:pt>
    <dgm:pt modelId="{7D67DE73-1951-49D3-9296-FECB102D149C}" type="pres">
      <dgm:prSet presAssocID="{E51C46BE-969B-4621-AB12-4599DE8099CD}" presName="compNode" presStyleCnt="0"/>
      <dgm:spPr/>
    </dgm:pt>
    <dgm:pt modelId="{D1D2308B-2796-47C2-9EA5-01F17CC1A3BD}" type="pres">
      <dgm:prSet presAssocID="{E51C46BE-969B-4621-AB12-4599DE8099CD}" presName="iconBgRect" presStyleLbl="bgShp" presStyleIdx="0" presStyleCnt="6"/>
      <dgm:spPr/>
    </dgm:pt>
    <dgm:pt modelId="{6A3B7EFE-6608-48AB-94D8-93561C4DA324}" type="pres">
      <dgm:prSet presAssocID="{E51C46BE-969B-4621-AB12-4599DE8099C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82E564C7-F603-4D86-BC8B-3996F882741C}" type="pres">
      <dgm:prSet presAssocID="{E51C46BE-969B-4621-AB12-4599DE8099CD}" presName="spaceRect" presStyleCnt="0"/>
      <dgm:spPr/>
    </dgm:pt>
    <dgm:pt modelId="{8B64842C-EDDF-4F67-BB27-2003D6AD21B6}" type="pres">
      <dgm:prSet presAssocID="{E51C46BE-969B-4621-AB12-4599DE8099CD}" presName="textRect" presStyleLbl="revTx" presStyleIdx="0" presStyleCnt="6">
        <dgm:presLayoutVars>
          <dgm:chMax val="1"/>
          <dgm:chPref val="1"/>
        </dgm:presLayoutVars>
      </dgm:prSet>
      <dgm:spPr/>
    </dgm:pt>
    <dgm:pt modelId="{BFB3E01B-024F-44A0-989C-508162CE3CB8}" type="pres">
      <dgm:prSet presAssocID="{E840111E-152B-4A6B-A62E-4355557DBE95}" presName="sibTrans" presStyleLbl="sibTrans2D1" presStyleIdx="0" presStyleCnt="0"/>
      <dgm:spPr/>
    </dgm:pt>
    <dgm:pt modelId="{CE2F0C71-A24A-4F5E-A72A-F4350FAAECE6}" type="pres">
      <dgm:prSet presAssocID="{8A8F0FA0-0DEB-43D6-83E2-4F49550A5EF6}" presName="compNode" presStyleCnt="0"/>
      <dgm:spPr/>
    </dgm:pt>
    <dgm:pt modelId="{3F84553A-C718-4FC3-9E77-1291D114982C}" type="pres">
      <dgm:prSet presAssocID="{8A8F0FA0-0DEB-43D6-83E2-4F49550A5EF6}" presName="iconBgRect" presStyleLbl="bgShp" presStyleIdx="1" presStyleCnt="6"/>
      <dgm:spPr/>
    </dgm:pt>
    <dgm:pt modelId="{B468FE85-039E-4FE9-9221-1857E65284E4}" type="pres">
      <dgm:prSet presAssocID="{8A8F0FA0-0DEB-43D6-83E2-4F49550A5EF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t of Gold"/>
        </a:ext>
      </dgm:extLst>
    </dgm:pt>
    <dgm:pt modelId="{10309AD0-5595-43E1-BB90-8E8CA12233B9}" type="pres">
      <dgm:prSet presAssocID="{8A8F0FA0-0DEB-43D6-83E2-4F49550A5EF6}" presName="spaceRect" presStyleCnt="0"/>
      <dgm:spPr/>
    </dgm:pt>
    <dgm:pt modelId="{00118AD3-F51A-49FF-AF65-BCFD0EB5AF3B}" type="pres">
      <dgm:prSet presAssocID="{8A8F0FA0-0DEB-43D6-83E2-4F49550A5EF6}" presName="textRect" presStyleLbl="revTx" presStyleIdx="1" presStyleCnt="6">
        <dgm:presLayoutVars>
          <dgm:chMax val="1"/>
          <dgm:chPref val="1"/>
        </dgm:presLayoutVars>
      </dgm:prSet>
      <dgm:spPr/>
    </dgm:pt>
    <dgm:pt modelId="{06B0F9A6-5510-441B-8698-3B3BF5A46177}" type="pres">
      <dgm:prSet presAssocID="{9464BD76-1B59-4345-8FA2-C9F11D15D4CF}" presName="sibTrans" presStyleLbl="sibTrans2D1" presStyleIdx="0" presStyleCnt="0"/>
      <dgm:spPr/>
    </dgm:pt>
    <dgm:pt modelId="{30EB926B-F9BF-46F3-9890-F8889FFE0202}" type="pres">
      <dgm:prSet presAssocID="{8CCBAB87-D6F7-4B93-869F-D085A7F962D5}" presName="compNode" presStyleCnt="0"/>
      <dgm:spPr/>
    </dgm:pt>
    <dgm:pt modelId="{7E8DFDDF-CD27-451C-8D51-079E4D3D0435}" type="pres">
      <dgm:prSet presAssocID="{8CCBAB87-D6F7-4B93-869F-D085A7F962D5}" presName="iconBgRect" presStyleLbl="bgShp" presStyleIdx="2" presStyleCnt="6"/>
      <dgm:spPr/>
    </dgm:pt>
    <dgm:pt modelId="{5628C84E-FB35-4A4F-B6F2-09C961516F75}" type="pres">
      <dgm:prSet presAssocID="{8CCBAB87-D6F7-4B93-869F-D085A7F962D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8B19E04C-636B-4F6A-A3B7-C5195511B2EA}" type="pres">
      <dgm:prSet presAssocID="{8CCBAB87-D6F7-4B93-869F-D085A7F962D5}" presName="spaceRect" presStyleCnt="0"/>
      <dgm:spPr/>
    </dgm:pt>
    <dgm:pt modelId="{F676B3DC-2D7E-43EA-B771-BF2DE8098ADD}" type="pres">
      <dgm:prSet presAssocID="{8CCBAB87-D6F7-4B93-869F-D085A7F962D5}" presName="textRect" presStyleLbl="revTx" presStyleIdx="2" presStyleCnt="6">
        <dgm:presLayoutVars>
          <dgm:chMax val="1"/>
          <dgm:chPref val="1"/>
        </dgm:presLayoutVars>
      </dgm:prSet>
      <dgm:spPr/>
    </dgm:pt>
    <dgm:pt modelId="{23E22EC8-DD8D-42F0-B59C-DD47D591F30A}" type="pres">
      <dgm:prSet presAssocID="{9BC550CA-236B-48F1-AE74-D05502B9BF76}" presName="sibTrans" presStyleLbl="sibTrans2D1" presStyleIdx="0" presStyleCnt="0"/>
      <dgm:spPr/>
    </dgm:pt>
    <dgm:pt modelId="{B3B295DB-D9F5-4691-B534-58523E1D7E33}" type="pres">
      <dgm:prSet presAssocID="{1C58751E-5554-4EDB-A0D9-6612679CCE13}" presName="compNode" presStyleCnt="0"/>
      <dgm:spPr/>
    </dgm:pt>
    <dgm:pt modelId="{76FC0CD1-2B7F-44B5-8ABA-0A479EBE2F25}" type="pres">
      <dgm:prSet presAssocID="{1C58751E-5554-4EDB-A0D9-6612679CCE13}" presName="iconBgRect" presStyleLbl="bgShp" presStyleIdx="3" presStyleCnt="6"/>
      <dgm:spPr/>
    </dgm:pt>
    <dgm:pt modelId="{9EEE6927-5278-4B2B-B06D-0B8536386C65}" type="pres">
      <dgm:prSet presAssocID="{1C58751E-5554-4EDB-A0D9-6612679CCE1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umbs Up Sign"/>
        </a:ext>
      </dgm:extLst>
    </dgm:pt>
    <dgm:pt modelId="{86FDD345-4170-4407-97AE-3671337C899F}" type="pres">
      <dgm:prSet presAssocID="{1C58751E-5554-4EDB-A0D9-6612679CCE13}" presName="spaceRect" presStyleCnt="0"/>
      <dgm:spPr/>
    </dgm:pt>
    <dgm:pt modelId="{493F746C-6B10-448E-B315-385A22946549}" type="pres">
      <dgm:prSet presAssocID="{1C58751E-5554-4EDB-A0D9-6612679CCE13}" presName="textRect" presStyleLbl="revTx" presStyleIdx="3" presStyleCnt="6">
        <dgm:presLayoutVars>
          <dgm:chMax val="1"/>
          <dgm:chPref val="1"/>
        </dgm:presLayoutVars>
      </dgm:prSet>
      <dgm:spPr/>
    </dgm:pt>
    <dgm:pt modelId="{7C728CC7-DDDC-40CF-8449-DE585B376357}" type="pres">
      <dgm:prSet presAssocID="{E14F058A-D8BF-4FEA-83DB-28F9272F543D}" presName="sibTrans" presStyleLbl="sibTrans2D1" presStyleIdx="0" presStyleCnt="0"/>
      <dgm:spPr/>
    </dgm:pt>
    <dgm:pt modelId="{A5E7F5E6-B4CC-4AAE-A6A3-19D979F61ED8}" type="pres">
      <dgm:prSet presAssocID="{3EF6CCD1-5EFA-45B5-BF4E-6B4F52D92981}" presName="compNode" presStyleCnt="0"/>
      <dgm:spPr/>
    </dgm:pt>
    <dgm:pt modelId="{C9829FDB-0BCC-4A49-8C1B-C2D3579C9F79}" type="pres">
      <dgm:prSet presAssocID="{3EF6CCD1-5EFA-45B5-BF4E-6B4F52D92981}" presName="iconBgRect" presStyleLbl="bgShp" presStyleIdx="4" presStyleCnt="6"/>
      <dgm:spPr/>
    </dgm:pt>
    <dgm:pt modelId="{4F7B41D0-4440-41D8-9427-0C17A2AA42AE}" type="pres">
      <dgm:prSet presAssocID="{3EF6CCD1-5EFA-45B5-BF4E-6B4F52D9298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old bars"/>
        </a:ext>
      </dgm:extLst>
    </dgm:pt>
    <dgm:pt modelId="{8DB1FDA8-304C-4995-8F26-E984103AFAB4}" type="pres">
      <dgm:prSet presAssocID="{3EF6CCD1-5EFA-45B5-BF4E-6B4F52D92981}" presName="spaceRect" presStyleCnt="0"/>
      <dgm:spPr/>
    </dgm:pt>
    <dgm:pt modelId="{E0D95024-2DC5-4A12-98D8-24CA95C8A7EC}" type="pres">
      <dgm:prSet presAssocID="{3EF6CCD1-5EFA-45B5-BF4E-6B4F52D92981}" presName="textRect" presStyleLbl="revTx" presStyleIdx="4" presStyleCnt="6">
        <dgm:presLayoutVars>
          <dgm:chMax val="1"/>
          <dgm:chPref val="1"/>
        </dgm:presLayoutVars>
      </dgm:prSet>
      <dgm:spPr/>
    </dgm:pt>
    <dgm:pt modelId="{D9151BDC-A966-49D6-AEA7-951091D42B1A}" type="pres">
      <dgm:prSet presAssocID="{81D94D00-73D4-4AD1-9C39-B904AD66555F}" presName="sibTrans" presStyleLbl="sibTrans2D1" presStyleIdx="0" presStyleCnt="0"/>
      <dgm:spPr/>
    </dgm:pt>
    <dgm:pt modelId="{5081D59C-5F61-4562-8362-A34EEB877CC3}" type="pres">
      <dgm:prSet presAssocID="{C3553479-9226-4801-82D0-0B35FE0ED8C6}" presName="compNode" presStyleCnt="0"/>
      <dgm:spPr/>
    </dgm:pt>
    <dgm:pt modelId="{7DD2B5BE-573E-4005-A098-1003BA007A29}" type="pres">
      <dgm:prSet presAssocID="{C3553479-9226-4801-82D0-0B35FE0ED8C6}" presName="iconBgRect" presStyleLbl="bgShp" presStyleIdx="5" presStyleCnt="6"/>
      <dgm:spPr/>
    </dgm:pt>
    <dgm:pt modelId="{2AE18747-2E54-41E0-BA19-7BDAF2F47920}" type="pres">
      <dgm:prSet presAssocID="{C3553479-9226-4801-82D0-0B35FE0ED8C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able"/>
        </a:ext>
      </dgm:extLst>
    </dgm:pt>
    <dgm:pt modelId="{26A0B577-3B9E-4397-AC2D-A91A53ED9B2D}" type="pres">
      <dgm:prSet presAssocID="{C3553479-9226-4801-82D0-0B35FE0ED8C6}" presName="spaceRect" presStyleCnt="0"/>
      <dgm:spPr/>
    </dgm:pt>
    <dgm:pt modelId="{C9C4FE7B-3EC5-46DA-879D-9103AFEAF436}" type="pres">
      <dgm:prSet presAssocID="{C3553479-9226-4801-82D0-0B35FE0ED8C6}" presName="textRect" presStyleLbl="revTx" presStyleIdx="5" presStyleCnt="6">
        <dgm:presLayoutVars>
          <dgm:chMax val="1"/>
          <dgm:chPref val="1"/>
        </dgm:presLayoutVars>
      </dgm:prSet>
      <dgm:spPr/>
    </dgm:pt>
  </dgm:ptLst>
  <dgm:cxnLst>
    <dgm:cxn modelId="{71A98429-43C3-4294-98E1-8884FC5B3602}" type="presOf" srcId="{8CCBAB87-D6F7-4B93-869F-D085A7F962D5}" destId="{F676B3DC-2D7E-43EA-B771-BF2DE8098ADD}" srcOrd="0" destOrd="0" presId="urn:microsoft.com/office/officeart/2018/2/layout/IconCircleList"/>
    <dgm:cxn modelId="{CB4E812C-D2AE-4EFB-867A-EA2E0BC2AFD9}" type="presOf" srcId="{E840111E-152B-4A6B-A62E-4355557DBE95}" destId="{BFB3E01B-024F-44A0-989C-508162CE3CB8}" srcOrd="0" destOrd="0" presId="urn:microsoft.com/office/officeart/2018/2/layout/IconCircleList"/>
    <dgm:cxn modelId="{84B9412E-14E3-4AE1-965C-ED105A1718DA}" srcId="{4EDAE9CB-5045-4356-80B6-F04EDBA77C62}" destId="{C3553479-9226-4801-82D0-0B35FE0ED8C6}" srcOrd="5" destOrd="0" parTransId="{C7429D2E-6845-44E8-BCEE-611E1763CE5A}" sibTransId="{F0A110F5-BA5A-4F66-B4B0-41987B59EA6A}"/>
    <dgm:cxn modelId="{9A01CC34-D572-489E-9A75-255AE0D99486}" type="presOf" srcId="{1C58751E-5554-4EDB-A0D9-6612679CCE13}" destId="{493F746C-6B10-448E-B315-385A22946549}" srcOrd="0" destOrd="0" presId="urn:microsoft.com/office/officeart/2018/2/layout/IconCircleList"/>
    <dgm:cxn modelId="{C6F85361-9BE2-47C9-AB58-BE4A005F2758}" type="presOf" srcId="{C3553479-9226-4801-82D0-0B35FE0ED8C6}" destId="{C9C4FE7B-3EC5-46DA-879D-9103AFEAF436}" srcOrd="0" destOrd="0" presId="urn:microsoft.com/office/officeart/2018/2/layout/IconCircleList"/>
    <dgm:cxn modelId="{98A11564-5E23-4E43-B32F-35F32321057D}" srcId="{4EDAE9CB-5045-4356-80B6-F04EDBA77C62}" destId="{8A8F0FA0-0DEB-43D6-83E2-4F49550A5EF6}" srcOrd="1" destOrd="0" parTransId="{428DEE3E-267F-4AF1-9FB8-2BB537546057}" sibTransId="{9464BD76-1B59-4345-8FA2-C9F11D15D4CF}"/>
    <dgm:cxn modelId="{E9738A8F-04EB-4B34-9284-9AA53173F1B3}" srcId="{4EDAE9CB-5045-4356-80B6-F04EDBA77C62}" destId="{8CCBAB87-D6F7-4B93-869F-D085A7F962D5}" srcOrd="2" destOrd="0" parTransId="{6F882AF1-63F5-4A2E-9434-C01C801FD5A2}" sibTransId="{9BC550CA-236B-48F1-AE74-D05502B9BF76}"/>
    <dgm:cxn modelId="{F42F2DA0-6ED3-4294-9CD6-192AEE47D0CC}" type="presOf" srcId="{3EF6CCD1-5EFA-45B5-BF4E-6B4F52D92981}" destId="{E0D95024-2DC5-4A12-98D8-24CA95C8A7EC}" srcOrd="0" destOrd="0" presId="urn:microsoft.com/office/officeart/2018/2/layout/IconCircleList"/>
    <dgm:cxn modelId="{084B2DAA-6D7D-44E4-B49D-15FED656C25E}" type="presOf" srcId="{8A8F0FA0-0DEB-43D6-83E2-4F49550A5EF6}" destId="{00118AD3-F51A-49FF-AF65-BCFD0EB5AF3B}" srcOrd="0" destOrd="0" presId="urn:microsoft.com/office/officeart/2018/2/layout/IconCircleList"/>
    <dgm:cxn modelId="{AB9B71AE-035B-45DE-A289-39626B6E36ED}" type="presOf" srcId="{E14F058A-D8BF-4FEA-83DB-28F9272F543D}" destId="{7C728CC7-DDDC-40CF-8449-DE585B376357}" srcOrd="0" destOrd="0" presId="urn:microsoft.com/office/officeart/2018/2/layout/IconCircleList"/>
    <dgm:cxn modelId="{E4292CB6-B029-4053-8E83-93EAF12E2409}" type="presOf" srcId="{4EDAE9CB-5045-4356-80B6-F04EDBA77C62}" destId="{6983E6FB-0DD7-4342-98A4-30F2D05D58CC}" srcOrd="0" destOrd="0" presId="urn:microsoft.com/office/officeart/2018/2/layout/IconCircleList"/>
    <dgm:cxn modelId="{1809E2B6-0383-4DB7-89FF-DF6A6C0AFD90}" srcId="{4EDAE9CB-5045-4356-80B6-F04EDBA77C62}" destId="{E51C46BE-969B-4621-AB12-4599DE8099CD}" srcOrd="0" destOrd="0" parTransId="{D51F68DA-2489-4FD4-937D-878EEB3A6207}" sibTransId="{E840111E-152B-4A6B-A62E-4355557DBE95}"/>
    <dgm:cxn modelId="{A95E32BC-4745-4F63-97CF-AA62AB8182F3}" type="presOf" srcId="{9464BD76-1B59-4345-8FA2-C9F11D15D4CF}" destId="{06B0F9A6-5510-441B-8698-3B3BF5A46177}" srcOrd="0" destOrd="0" presId="urn:microsoft.com/office/officeart/2018/2/layout/IconCircleList"/>
    <dgm:cxn modelId="{36714FCA-D2C1-46E5-9918-56F75CD5FA9D}" type="presOf" srcId="{9BC550CA-236B-48F1-AE74-D05502B9BF76}" destId="{23E22EC8-DD8D-42F0-B59C-DD47D591F30A}" srcOrd="0" destOrd="0" presId="urn:microsoft.com/office/officeart/2018/2/layout/IconCircleList"/>
    <dgm:cxn modelId="{4305EFD2-4A7A-4667-9CFB-9F0892BC7F48}" srcId="{4EDAE9CB-5045-4356-80B6-F04EDBA77C62}" destId="{1C58751E-5554-4EDB-A0D9-6612679CCE13}" srcOrd="3" destOrd="0" parTransId="{D93297AE-D7B4-429A-A84C-5E0F11765CB4}" sibTransId="{E14F058A-D8BF-4FEA-83DB-28F9272F543D}"/>
    <dgm:cxn modelId="{A4523ADF-C620-4C3E-977D-BD22B30CFC09}" type="presOf" srcId="{E51C46BE-969B-4621-AB12-4599DE8099CD}" destId="{8B64842C-EDDF-4F67-BB27-2003D6AD21B6}" srcOrd="0" destOrd="0" presId="urn:microsoft.com/office/officeart/2018/2/layout/IconCircleList"/>
    <dgm:cxn modelId="{AE8B8DE2-351F-41AD-95BE-1516C55A78A7}" srcId="{4EDAE9CB-5045-4356-80B6-F04EDBA77C62}" destId="{3EF6CCD1-5EFA-45B5-BF4E-6B4F52D92981}" srcOrd="4" destOrd="0" parTransId="{1CFAEE56-ECCB-4B4F-9CBF-2026656EC70C}" sibTransId="{81D94D00-73D4-4AD1-9C39-B904AD66555F}"/>
    <dgm:cxn modelId="{286780FF-D5A5-40B7-92FF-8B6A1A3604C1}" type="presOf" srcId="{81D94D00-73D4-4AD1-9C39-B904AD66555F}" destId="{D9151BDC-A966-49D6-AEA7-951091D42B1A}" srcOrd="0" destOrd="0" presId="urn:microsoft.com/office/officeart/2018/2/layout/IconCircleList"/>
    <dgm:cxn modelId="{725495B4-5F2C-4487-8145-C5A2776F874C}" type="presParOf" srcId="{6983E6FB-0DD7-4342-98A4-30F2D05D58CC}" destId="{274119F2-01F9-4800-A70C-B85867BF4FBF}" srcOrd="0" destOrd="0" presId="urn:microsoft.com/office/officeart/2018/2/layout/IconCircleList"/>
    <dgm:cxn modelId="{E94940ED-5DED-48ED-AB9B-29375EA16274}" type="presParOf" srcId="{274119F2-01F9-4800-A70C-B85867BF4FBF}" destId="{7D67DE73-1951-49D3-9296-FECB102D149C}" srcOrd="0" destOrd="0" presId="urn:microsoft.com/office/officeart/2018/2/layout/IconCircleList"/>
    <dgm:cxn modelId="{574AF3A9-9BBB-45FB-9338-39A9509A19C1}" type="presParOf" srcId="{7D67DE73-1951-49D3-9296-FECB102D149C}" destId="{D1D2308B-2796-47C2-9EA5-01F17CC1A3BD}" srcOrd="0" destOrd="0" presId="urn:microsoft.com/office/officeart/2018/2/layout/IconCircleList"/>
    <dgm:cxn modelId="{48362771-0F37-4771-A07C-C4F050497C5A}" type="presParOf" srcId="{7D67DE73-1951-49D3-9296-FECB102D149C}" destId="{6A3B7EFE-6608-48AB-94D8-93561C4DA324}" srcOrd="1" destOrd="0" presId="urn:microsoft.com/office/officeart/2018/2/layout/IconCircleList"/>
    <dgm:cxn modelId="{609D7143-1DA7-4B05-9C70-6F006E3F941D}" type="presParOf" srcId="{7D67DE73-1951-49D3-9296-FECB102D149C}" destId="{82E564C7-F603-4D86-BC8B-3996F882741C}" srcOrd="2" destOrd="0" presId="urn:microsoft.com/office/officeart/2018/2/layout/IconCircleList"/>
    <dgm:cxn modelId="{C1417A64-48EE-4AD5-A42D-CBC4D31C6509}" type="presParOf" srcId="{7D67DE73-1951-49D3-9296-FECB102D149C}" destId="{8B64842C-EDDF-4F67-BB27-2003D6AD21B6}" srcOrd="3" destOrd="0" presId="urn:microsoft.com/office/officeart/2018/2/layout/IconCircleList"/>
    <dgm:cxn modelId="{E3DD8C13-5814-410E-B160-ADC247A194C3}" type="presParOf" srcId="{274119F2-01F9-4800-A70C-B85867BF4FBF}" destId="{BFB3E01B-024F-44A0-989C-508162CE3CB8}" srcOrd="1" destOrd="0" presId="urn:microsoft.com/office/officeart/2018/2/layout/IconCircleList"/>
    <dgm:cxn modelId="{6C4450BA-581A-4F9C-A031-D625EDE0E71D}" type="presParOf" srcId="{274119F2-01F9-4800-A70C-B85867BF4FBF}" destId="{CE2F0C71-A24A-4F5E-A72A-F4350FAAECE6}" srcOrd="2" destOrd="0" presId="urn:microsoft.com/office/officeart/2018/2/layout/IconCircleList"/>
    <dgm:cxn modelId="{36B88C6A-92E5-4117-874F-8A7D28634AAF}" type="presParOf" srcId="{CE2F0C71-A24A-4F5E-A72A-F4350FAAECE6}" destId="{3F84553A-C718-4FC3-9E77-1291D114982C}" srcOrd="0" destOrd="0" presId="urn:microsoft.com/office/officeart/2018/2/layout/IconCircleList"/>
    <dgm:cxn modelId="{0A5BF559-22E5-4548-BBA9-8E97F1382340}" type="presParOf" srcId="{CE2F0C71-A24A-4F5E-A72A-F4350FAAECE6}" destId="{B468FE85-039E-4FE9-9221-1857E65284E4}" srcOrd="1" destOrd="0" presId="urn:microsoft.com/office/officeart/2018/2/layout/IconCircleList"/>
    <dgm:cxn modelId="{90B57D5E-CBBD-43D6-9F4E-041204F72743}" type="presParOf" srcId="{CE2F0C71-A24A-4F5E-A72A-F4350FAAECE6}" destId="{10309AD0-5595-43E1-BB90-8E8CA12233B9}" srcOrd="2" destOrd="0" presId="urn:microsoft.com/office/officeart/2018/2/layout/IconCircleList"/>
    <dgm:cxn modelId="{D102CB2F-D1DB-4583-90AF-56BF2D686A37}" type="presParOf" srcId="{CE2F0C71-A24A-4F5E-A72A-F4350FAAECE6}" destId="{00118AD3-F51A-49FF-AF65-BCFD0EB5AF3B}" srcOrd="3" destOrd="0" presId="urn:microsoft.com/office/officeart/2018/2/layout/IconCircleList"/>
    <dgm:cxn modelId="{4F1F7170-76EA-4253-B655-714D47B6300D}" type="presParOf" srcId="{274119F2-01F9-4800-A70C-B85867BF4FBF}" destId="{06B0F9A6-5510-441B-8698-3B3BF5A46177}" srcOrd="3" destOrd="0" presId="urn:microsoft.com/office/officeart/2018/2/layout/IconCircleList"/>
    <dgm:cxn modelId="{F87FB713-C190-4269-A4A5-80663A189A3B}" type="presParOf" srcId="{274119F2-01F9-4800-A70C-B85867BF4FBF}" destId="{30EB926B-F9BF-46F3-9890-F8889FFE0202}" srcOrd="4" destOrd="0" presId="urn:microsoft.com/office/officeart/2018/2/layout/IconCircleList"/>
    <dgm:cxn modelId="{167FBA00-28E9-4B14-8639-3370387F201A}" type="presParOf" srcId="{30EB926B-F9BF-46F3-9890-F8889FFE0202}" destId="{7E8DFDDF-CD27-451C-8D51-079E4D3D0435}" srcOrd="0" destOrd="0" presId="urn:microsoft.com/office/officeart/2018/2/layout/IconCircleList"/>
    <dgm:cxn modelId="{E0F03669-A9AA-43BF-9155-B47E6DC2139B}" type="presParOf" srcId="{30EB926B-F9BF-46F3-9890-F8889FFE0202}" destId="{5628C84E-FB35-4A4F-B6F2-09C961516F75}" srcOrd="1" destOrd="0" presId="urn:microsoft.com/office/officeart/2018/2/layout/IconCircleList"/>
    <dgm:cxn modelId="{173715D0-7F9F-4359-9534-8756A7FC20CC}" type="presParOf" srcId="{30EB926B-F9BF-46F3-9890-F8889FFE0202}" destId="{8B19E04C-636B-4F6A-A3B7-C5195511B2EA}" srcOrd="2" destOrd="0" presId="urn:microsoft.com/office/officeart/2018/2/layout/IconCircleList"/>
    <dgm:cxn modelId="{D474D448-1E6A-43BD-945A-41FA3091CB2F}" type="presParOf" srcId="{30EB926B-F9BF-46F3-9890-F8889FFE0202}" destId="{F676B3DC-2D7E-43EA-B771-BF2DE8098ADD}" srcOrd="3" destOrd="0" presId="urn:microsoft.com/office/officeart/2018/2/layout/IconCircleList"/>
    <dgm:cxn modelId="{55D117AB-EB72-4266-9409-554C6E2D2574}" type="presParOf" srcId="{274119F2-01F9-4800-A70C-B85867BF4FBF}" destId="{23E22EC8-DD8D-42F0-B59C-DD47D591F30A}" srcOrd="5" destOrd="0" presId="urn:microsoft.com/office/officeart/2018/2/layout/IconCircleList"/>
    <dgm:cxn modelId="{44F7569F-E3C9-470D-B596-450AFBD7ACA4}" type="presParOf" srcId="{274119F2-01F9-4800-A70C-B85867BF4FBF}" destId="{B3B295DB-D9F5-4691-B534-58523E1D7E33}" srcOrd="6" destOrd="0" presId="urn:microsoft.com/office/officeart/2018/2/layout/IconCircleList"/>
    <dgm:cxn modelId="{086E15EA-F474-4790-ABA2-34FE3E078E29}" type="presParOf" srcId="{B3B295DB-D9F5-4691-B534-58523E1D7E33}" destId="{76FC0CD1-2B7F-44B5-8ABA-0A479EBE2F25}" srcOrd="0" destOrd="0" presId="urn:microsoft.com/office/officeart/2018/2/layout/IconCircleList"/>
    <dgm:cxn modelId="{2B960747-E21C-4D48-9EE2-E1F088CE8640}" type="presParOf" srcId="{B3B295DB-D9F5-4691-B534-58523E1D7E33}" destId="{9EEE6927-5278-4B2B-B06D-0B8536386C65}" srcOrd="1" destOrd="0" presId="urn:microsoft.com/office/officeart/2018/2/layout/IconCircleList"/>
    <dgm:cxn modelId="{1470A91B-3D11-452A-BD7F-2D6282E57D2A}" type="presParOf" srcId="{B3B295DB-D9F5-4691-B534-58523E1D7E33}" destId="{86FDD345-4170-4407-97AE-3671337C899F}" srcOrd="2" destOrd="0" presId="urn:microsoft.com/office/officeart/2018/2/layout/IconCircleList"/>
    <dgm:cxn modelId="{5B79D9FE-D2E4-4812-8490-A9F558B1E8A5}" type="presParOf" srcId="{B3B295DB-D9F5-4691-B534-58523E1D7E33}" destId="{493F746C-6B10-448E-B315-385A22946549}" srcOrd="3" destOrd="0" presId="urn:microsoft.com/office/officeart/2018/2/layout/IconCircleList"/>
    <dgm:cxn modelId="{5233CF99-ECE1-4FBA-8832-89B4089FD7BC}" type="presParOf" srcId="{274119F2-01F9-4800-A70C-B85867BF4FBF}" destId="{7C728CC7-DDDC-40CF-8449-DE585B376357}" srcOrd="7" destOrd="0" presId="urn:microsoft.com/office/officeart/2018/2/layout/IconCircleList"/>
    <dgm:cxn modelId="{CF60D1D9-0211-4F1D-80EC-FF21A781976F}" type="presParOf" srcId="{274119F2-01F9-4800-A70C-B85867BF4FBF}" destId="{A5E7F5E6-B4CC-4AAE-A6A3-19D979F61ED8}" srcOrd="8" destOrd="0" presId="urn:microsoft.com/office/officeart/2018/2/layout/IconCircleList"/>
    <dgm:cxn modelId="{F10FF779-A42E-44D6-A92F-93EB52CFF88A}" type="presParOf" srcId="{A5E7F5E6-B4CC-4AAE-A6A3-19D979F61ED8}" destId="{C9829FDB-0BCC-4A49-8C1B-C2D3579C9F79}" srcOrd="0" destOrd="0" presId="urn:microsoft.com/office/officeart/2018/2/layout/IconCircleList"/>
    <dgm:cxn modelId="{7884B590-B77D-473C-9ABD-6C9E2DD467F5}" type="presParOf" srcId="{A5E7F5E6-B4CC-4AAE-A6A3-19D979F61ED8}" destId="{4F7B41D0-4440-41D8-9427-0C17A2AA42AE}" srcOrd="1" destOrd="0" presId="urn:microsoft.com/office/officeart/2018/2/layout/IconCircleList"/>
    <dgm:cxn modelId="{6FE536C8-DCF2-4145-91B5-3862CE653A3B}" type="presParOf" srcId="{A5E7F5E6-B4CC-4AAE-A6A3-19D979F61ED8}" destId="{8DB1FDA8-304C-4995-8F26-E984103AFAB4}" srcOrd="2" destOrd="0" presId="urn:microsoft.com/office/officeart/2018/2/layout/IconCircleList"/>
    <dgm:cxn modelId="{C9FA3B0C-EED2-4832-87C2-0EF64B969CFD}" type="presParOf" srcId="{A5E7F5E6-B4CC-4AAE-A6A3-19D979F61ED8}" destId="{E0D95024-2DC5-4A12-98D8-24CA95C8A7EC}" srcOrd="3" destOrd="0" presId="urn:microsoft.com/office/officeart/2018/2/layout/IconCircleList"/>
    <dgm:cxn modelId="{C2B5517D-43D3-47F1-A7D5-8A59852C89B8}" type="presParOf" srcId="{274119F2-01F9-4800-A70C-B85867BF4FBF}" destId="{D9151BDC-A966-49D6-AEA7-951091D42B1A}" srcOrd="9" destOrd="0" presId="urn:microsoft.com/office/officeart/2018/2/layout/IconCircleList"/>
    <dgm:cxn modelId="{4E122BE6-86AD-4CDB-A6BD-CDFDFCEA7F1D}" type="presParOf" srcId="{274119F2-01F9-4800-A70C-B85867BF4FBF}" destId="{5081D59C-5F61-4562-8362-A34EEB877CC3}" srcOrd="10" destOrd="0" presId="urn:microsoft.com/office/officeart/2018/2/layout/IconCircleList"/>
    <dgm:cxn modelId="{96919D8B-E7E8-459C-A4D0-2792E25A012A}" type="presParOf" srcId="{5081D59C-5F61-4562-8362-A34EEB877CC3}" destId="{7DD2B5BE-573E-4005-A098-1003BA007A29}" srcOrd="0" destOrd="0" presId="urn:microsoft.com/office/officeart/2018/2/layout/IconCircleList"/>
    <dgm:cxn modelId="{9F04AB1E-E325-4F4F-B40F-83842318D9C5}" type="presParOf" srcId="{5081D59C-5F61-4562-8362-A34EEB877CC3}" destId="{2AE18747-2E54-41E0-BA19-7BDAF2F47920}" srcOrd="1" destOrd="0" presId="urn:microsoft.com/office/officeart/2018/2/layout/IconCircleList"/>
    <dgm:cxn modelId="{93692735-D0BC-48F1-ABC3-175C482B03BB}" type="presParOf" srcId="{5081D59C-5F61-4562-8362-A34EEB877CC3}" destId="{26A0B577-3B9E-4397-AC2D-A91A53ED9B2D}" srcOrd="2" destOrd="0" presId="urn:microsoft.com/office/officeart/2018/2/layout/IconCircleList"/>
    <dgm:cxn modelId="{CF5B6689-8310-4B01-ADE4-4A7B0198ED33}" type="presParOf" srcId="{5081D59C-5F61-4562-8362-A34EEB877CC3}" destId="{C9C4FE7B-3EC5-46DA-879D-9103AFEAF436}"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0074E0-F7D5-4776-B8E6-0F930F913DB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CE7FC8D-69AF-4D7A-BD27-0B06BE0EE7F4}">
      <dgm:prSet/>
      <dgm:spPr/>
      <dgm:t>
        <a:bodyPr/>
        <a:lstStyle/>
        <a:p>
          <a:r>
            <a:rPr lang="en-US"/>
            <a:t>• Data Sources:</a:t>
          </a:r>
        </a:p>
      </dgm:t>
    </dgm:pt>
    <dgm:pt modelId="{4F2D240A-CE62-4A72-840C-E484145E5BBC}" type="parTrans" cxnId="{A0489CBF-AE8D-4FBC-B763-B7032AF59313}">
      <dgm:prSet/>
      <dgm:spPr/>
      <dgm:t>
        <a:bodyPr/>
        <a:lstStyle/>
        <a:p>
          <a:endParaRPr lang="en-US"/>
        </a:p>
      </dgm:t>
    </dgm:pt>
    <dgm:pt modelId="{31770F08-6A85-4582-B0D7-89623638F0C4}" type="sibTrans" cxnId="{A0489CBF-AE8D-4FBC-B763-B7032AF59313}">
      <dgm:prSet/>
      <dgm:spPr/>
      <dgm:t>
        <a:bodyPr/>
        <a:lstStyle/>
        <a:p>
          <a:endParaRPr lang="en-US"/>
        </a:p>
      </dgm:t>
    </dgm:pt>
    <dgm:pt modelId="{4A717740-890B-4AFF-8047-1517381A9C44}">
      <dgm:prSet/>
      <dgm:spPr/>
      <dgm:t>
        <a:bodyPr/>
        <a:lstStyle/>
        <a:p>
          <a:r>
            <a:rPr lang="en-US"/>
            <a:t>- Gold price: Yahoo Finance (2015–2024)</a:t>
          </a:r>
        </a:p>
      </dgm:t>
    </dgm:pt>
    <dgm:pt modelId="{FEA2C93C-0E9B-45FA-8057-0E2FF0D04907}" type="parTrans" cxnId="{3E19E10A-927E-4B30-83D9-9DFB9CB7EB0C}">
      <dgm:prSet/>
      <dgm:spPr/>
      <dgm:t>
        <a:bodyPr/>
        <a:lstStyle/>
        <a:p>
          <a:endParaRPr lang="en-US"/>
        </a:p>
      </dgm:t>
    </dgm:pt>
    <dgm:pt modelId="{A79C3C64-85A8-4A26-8991-F538A9B46B53}" type="sibTrans" cxnId="{3E19E10A-927E-4B30-83D9-9DFB9CB7EB0C}">
      <dgm:prSet/>
      <dgm:spPr/>
      <dgm:t>
        <a:bodyPr/>
        <a:lstStyle/>
        <a:p>
          <a:endParaRPr lang="en-US"/>
        </a:p>
      </dgm:t>
    </dgm:pt>
    <dgm:pt modelId="{F93FFC59-4070-4008-BC82-68A7F9A3E878}">
      <dgm:prSet/>
      <dgm:spPr/>
      <dgm:t>
        <a:bodyPr/>
        <a:lstStyle/>
        <a:p>
          <a:r>
            <a:rPr lang="en-US" dirty="0"/>
            <a:t>- News: Bloomberg, Reuters headlines</a:t>
          </a:r>
        </a:p>
      </dgm:t>
    </dgm:pt>
    <dgm:pt modelId="{B6FDF956-6782-4E7C-8B3B-ED5D9BE0E40D}" type="parTrans" cxnId="{A8132795-32A3-4225-A18E-D0F0750AE585}">
      <dgm:prSet/>
      <dgm:spPr/>
      <dgm:t>
        <a:bodyPr/>
        <a:lstStyle/>
        <a:p>
          <a:endParaRPr lang="en-US"/>
        </a:p>
      </dgm:t>
    </dgm:pt>
    <dgm:pt modelId="{550EEB91-C9DC-4616-9A34-502A478E72AA}" type="sibTrans" cxnId="{A8132795-32A3-4225-A18E-D0F0750AE585}">
      <dgm:prSet/>
      <dgm:spPr/>
      <dgm:t>
        <a:bodyPr/>
        <a:lstStyle/>
        <a:p>
          <a:endParaRPr lang="en-US"/>
        </a:p>
      </dgm:t>
    </dgm:pt>
    <dgm:pt modelId="{AC80D293-B5D5-416A-996E-225CD6A55F49}">
      <dgm:prSet/>
      <dgm:spPr/>
      <dgm:t>
        <a:bodyPr/>
        <a:lstStyle/>
        <a:p>
          <a:r>
            <a:rPr lang="en-US"/>
            <a:t>- Social: Twitter API (#gold, #XAU)</a:t>
          </a:r>
        </a:p>
      </dgm:t>
    </dgm:pt>
    <dgm:pt modelId="{3963001D-0163-4A5A-900E-8A7CCFE871F8}" type="parTrans" cxnId="{412C44B1-3C08-40D2-8EFE-1F5488F2302F}">
      <dgm:prSet/>
      <dgm:spPr/>
      <dgm:t>
        <a:bodyPr/>
        <a:lstStyle/>
        <a:p>
          <a:endParaRPr lang="en-US"/>
        </a:p>
      </dgm:t>
    </dgm:pt>
    <dgm:pt modelId="{9C90F098-058E-4959-8162-AA915C6A020B}" type="sibTrans" cxnId="{412C44B1-3C08-40D2-8EFE-1F5488F2302F}">
      <dgm:prSet/>
      <dgm:spPr/>
      <dgm:t>
        <a:bodyPr/>
        <a:lstStyle/>
        <a:p>
          <a:endParaRPr lang="en-US"/>
        </a:p>
      </dgm:t>
    </dgm:pt>
    <dgm:pt modelId="{5C0A3A18-710F-4FF6-8216-74AB84E7265A}">
      <dgm:prSet/>
      <dgm:spPr/>
      <dgm:t>
        <a:bodyPr/>
        <a:lstStyle/>
        <a:p>
          <a:r>
            <a:rPr lang="en-US"/>
            <a:t>• Sentiment Tools: VADER and FinBERT</a:t>
          </a:r>
        </a:p>
      </dgm:t>
    </dgm:pt>
    <dgm:pt modelId="{31BC2DCF-556C-4DB6-94BD-7CE202F332AC}" type="parTrans" cxnId="{CC95BC27-2790-4654-90D0-54223016EC5F}">
      <dgm:prSet/>
      <dgm:spPr/>
      <dgm:t>
        <a:bodyPr/>
        <a:lstStyle/>
        <a:p>
          <a:endParaRPr lang="en-US"/>
        </a:p>
      </dgm:t>
    </dgm:pt>
    <dgm:pt modelId="{3B33BA1B-701C-4B00-8237-6BDDACFB263C}" type="sibTrans" cxnId="{CC95BC27-2790-4654-90D0-54223016EC5F}">
      <dgm:prSet/>
      <dgm:spPr/>
      <dgm:t>
        <a:bodyPr/>
        <a:lstStyle/>
        <a:p>
          <a:endParaRPr lang="en-US"/>
        </a:p>
      </dgm:t>
    </dgm:pt>
    <dgm:pt modelId="{09249C75-5DBF-4EB2-82A6-7E2317104EA1}" type="pres">
      <dgm:prSet presAssocID="{960074E0-F7D5-4776-B8E6-0F930F913DB0}" presName="root" presStyleCnt="0">
        <dgm:presLayoutVars>
          <dgm:dir/>
          <dgm:resizeHandles val="exact"/>
        </dgm:presLayoutVars>
      </dgm:prSet>
      <dgm:spPr/>
    </dgm:pt>
    <dgm:pt modelId="{844F02E4-E3A5-4391-ACE9-179D43E01CA7}" type="pres">
      <dgm:prSet presAssocID="{ACE7FC8D-69AF-4D7A-BD27-0B06BE0EE7F4}" presName="compNode" presStyleCnt="0"/>
      <dgm:spPr/>
    </dgm:pt>
    <dgm:pt modelId="{8FCD6BB3-A7E7-490D-A71E-18088DD0DCD1}" type="pres">
      <dgm:prSet presAssocID="{ACE7FC8D-69AF-4D7A-BD27-0B06BE0EE7F4}" presName="bgRect" presStyleLbl="bgShp" presStyleIdx="0" presStyleCnt="5"/>
      <dgm:spPr/>
    </dgm:pt>
    <dgm:pt modelId="{09A46F34-2345-4D58-8E09-7FEE0B1EBEDC}" type="pres">
      <dgm:prSet presAssocID="{ACE7FC8D-69AF-4D7A-BD27-0B06BE0EE7F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F55DE7E6-E22A-481C-84F0-D254754B81CF}" type="pres">
      <dgm:prSet presAssocID="{ACE7FC8D-69AF-4D7A-BD27-0B06BE0EE7F4}" presName="spaceRect" presStyleCnt="0"/>
      <dgm:spPr/>
    </dgm:pt>
    <dgm:pt modelId="{BBF835EA-5CF7-41D3-9A9F-9B6F7ADCDF49}" type="pres">
      <dgm:prSet presAssocID="{ACE7FC8D-69AF-4D7A-BD27-0B06BE0EE7F4}" presName="parTx" presStyleLbl="revTx" presStyleIdx="0" presStyleCnt="5">
        <dgm:presLayoutVars>
          <dgm:chMax val="0"/>
          <dgm:chPref val="0"/>
        </dgm:presLayoutVars>
      </dgm:prSet>
      <dgm:spPr/>
    </dgm:pt>
    <dgm:pt modelId="{F76F2DD5-36EA-4E6F-B532-E3A512E9010D}" type="pres">
      <dgm:prSet presAssocID="{31770F08-6A85-4582-B0D7-89623638F0C4}" presName="sibTrans" presStyleCnt="0"/>
      <dgm:spPr/>
    </dgm:pt>
    <dgm:pt modelId="{AB3B457E-E0AC-40D9-B4E6-B9A21D6F10FD}" type="pres">
      <dgm:prSet presAssocID="{4A717740-890B-4AFF-8047-1517381A9C44}" presName="compNode" presStyleCnt="0"/>
      <dgm:spPr/>
    </dgm:pt>
    <dgm:pt modelId="{D613528C-B38B-40FD-A0F0-1D2B39C26C1D}" type="pres">
      <dgm:prSet presAssocID="{4A717740-890B-4AFF-8047-1517381A9C44}" presName="bgRect" presStyleLbl="bgShp" presStyleIdx="1" presStyleCnt="5"/>
      <dgm:spPr/>
    </dgm:pt>
    <dgm:pt modelId="{4543DB00-72E4-4A93-B67A-6CC8DA5587CE}" type="pres">
      <dgm:prSet presAssocID="{4A717740-890B-4AFF-8047-1517381A9C4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old bars"/>
        </a:ext>
      </dgm:extLst>
    </dgm:pt>
    <dgm:pt modelId="{58A25560-CCA2-466B-A592-864D62CEC39C}" type="pres">
      <dgm:prSet presAssocID="{4A717740-890B-4AFF-8047-1517381A9C44}" presName="spaceRect" presStyleCnt="0"/>
      <dgm:spPr/>
    </dgm:pt>
    <dgm:pt modelId="{1FC0E3CB-80AD-46C7-8626-06B97D44F1FD}" type="pres">
      <dgm:prSet presAssocID="{4A717740-890B-4AFF-8047-1517381A9C44}" presName="parTx" presStyleLbl="revTx" presStyleIdx="1" presStyleCnt="5">
        <dgm:presLayoutVars>
          <dgm:chMax val="0"/>
          <dgm:chPref val="0"/>
        </dgm:presLayoutVars>
      </dgm:prSet>
      <dgm:spPr/>
    </dgm:pt>
    <dgm:pt modelId="{090E10E4-BA9C-4A0D-ABC6-2575EFA32C93}" type="pres">
      <dgm:prSet presAssocID="{A79C3C64-85A8-4A26-8991-F538A9B46B53}" presName="sibTrans" presStyleCnt="0"/>
      <dgm:spPr/>
    </dgm:pt>
    <dgm:pt modelId="{1FE54F14-7326-4E4C-9256-895E1180B512}" type="pres">
      <dgm:prSet presAssocID="{F93FFC59-4070-4008-BC82-68A7F9A3E878}" presName="compNode" presStyleCnt="0"/>
      <dgm:spPr/>
    </dgm:pt>
    <dgm:pt modelId="{1F7D2F5B-5529-48A4-8698-4B22000B4D55}" type="pres">
      <dgm:prSet presAssocID="{F93FFC59-4070-4008-BC82-68A7F9A3E878}" presName="bgRect" presStyleLbl="bgShp" presStyleIdx="2" presStyleCnt="5"/>
      <dgm:spPr/>
    </dgm:pt>
    <dgm:pt modelId="{75470913-687B-465A-AB84-625284FEF02A}" type="pres">
      <dgm:prSet presAssocID="{F93FFC59-4070-4008-BC82-68A7F9A3E87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wspaper"/>
        </a:ext>
      </dgm:extLst>
    </dgm:pt>
    <dgm:pt modelId="{26F9E8B6-3197-4D02-A7E7-99A855DB9618}" type="pres">
      <dgm:prSet presAssocID="{F93FFC59-4070-4008-BC82-68A7F9A3E878}" presName="spaceRect" presStyleCnt="0"/>
      <dgm:spPr/>
    </dgm:pt>
    <dgm:pt modelId="{68D83DD5-9177-498B-9464-C68F9BE9676A}" type="pres">
      <dgm:prSet presAssocID="{F93FFC59-4070-4008-BC82-68A7F9A3E878}" presName="parTx" presStyleLbl="revTx" presStyleIdx="2" presStyleCnt="5">
        <dgm:presLayoutVars>
          <dgm:chMax val="0"/>
          <dgm:chPref val="0"/>
        </dgm:presLayoutVars>
      </dgm:prSet>
      <dgm:spPr/>
    </dgm:pt>
    <dgm:pt modelId="{EB172445-FF2B-4CB8-A8E1-5CE2BA23BA40}" type="pres">
      <dgm:prSet presAssocID="{550EEB91-C9DC-4616-9A34-502A478E72AA}" presName="sibTrans" presStyleCnt="0"/>
      <dgm:spPr/>
    </dgm:pt>
    <dgm:pt modelId="{09C4FC24-E588-46B1-922F-F2B76EDFEAA0}" type="pres">
      <dgm:prSet presAssocID="{AC80D293-B5D5-416A-996E-225CD6A55F49}" presName="compNode" presStyleCnt="0"/>
      <dgm:spPr/>
    </dgm:pt>
    <dgm:pt modelId="{259519A6-472B-4F12-8131-E5FB40C2B06C}" type="pres">
      <dgm:prSet presAssocID="{AC80D293-B5D5-416A-996E-225CD6A55F49}" presName="bgRect" presStyleLbl="bgShp" presStyleIdx="3" presStyleCnt="5"/>
      <dgm:spPr/>
    </dgm:pt>
    <dgm:pt modelId="{EB04BF8C-5A03-4B99-976E-94312B904AD4}" type="pres">
      <dgm:prSet presAssocID="{AC80D293-B5D5-416A-996E-225CD6A55F4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ot of Gold"/>
        </a:ext>
      </dgm:extLst>
    </dgm:pt>
    <dgm:pt modelId="{599A5FDB-ECE8-454C-8D56-86BA3161EF47}" type="pres">
      <dgm:prSet presAssocID="{AC80D293-B5D5-416A-996E-225CD6A55F49}" presName="spaceRect" presStyleCnt="0"/>
      <dgm:spPr/>
    </dgm:pt>
    <dgm:pt modelId="{07998720-66F8-46F9-A253-C07DDBD6F995}" type="pres">
      <dgm:prSet presAssocID="{AC80D293-B5D5-416A-996E-225CD6A55F49}" presName="parTx" presStyleLbl="revTx" presStyleIdx="3" presStyleCnt="5">
        <dgm:presLayoutVars>
          <dgm:chMax val="0"/>
          <dgm:chPref val="0"/>
        </dgm:presLayoutVars>
      </dgm:prSet>
      <dgm:spPr/>
    </dgm:pt>
    <dgm:pt modelId="{FE84015D-2277-4BFC-8943-993AE0817C25}" type="pres">
      <dgm:prSet presAssocID="{9C90F098-058E-4959-8162-AA915C6A020B}" presName="sibTrans" presStyleCnt="0"/>
      <dgm:spPr/>
    </dgm:pt>
    <dgm:pt modelId="{4EAFCFD3-4232-4643-883E-0CB36ADC7B4F}" type="pres">
      <dgm:prSet presAssocID="{5C0A3A18-710F-4FF6-8216-74AB84E7265A}" presName="compNode" presStyleCnt="0"/>
      <dgm:spPr/>
    </dgm:pt>
    <dgm:pt modelId="{AB1EBCAA-4958-4AEA-85C4-28AC29B045A2}" type="pres">
      <dgm:prSet presAssocID="{5C0A3A18-710F-4FF6-8216-74AB84E7265A}" presName="bgRect" presStyleLbl="bgShp" presStyleIdx="4" presStyleCnt="5" custLinFactNeighborX="5128" custLinFactNeighborY="470"/>
      <dgm:spPr/>
    </dgm:pt>
    <dgm:pt modelId="{54AB943E-27F1-4ED1-9C26-313FC2BBD904}" type="pres">
      <dgm:prSet presAssocID="{5C0A3A18-710F-4FF6-8216-74AB84E7265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Neutral Face with No Fill"/>
        </a:ext>
      </dgm:extLst>
    </dgm:pt>
    <dgm:pt modelId="{86AFA356-8E32-4435-BC88-D9BD9EAE3229}" type="pres">
      <dgm:prSet presAssocID="{5C0A3A18-710F-4FF6-8216-74AB84E7265A}" presName="spaceRect" presStyleCnt="0"/>
      <dgm:spPr/>
    </dgm:pt>
    <dgm:pt modelId="{3E0DA81D-9036-4B96-8941-14E24D999612}" type="pres">
      <dgm:prSet presAssocID="{5C0A3A18-710F-4FF6-8216-74AB84E7265A}" presName="parTx" presStyleLbl="revTx" presStyleIdx="4" presStyleCnt="5">
        <dgm:presLayoutVars>
          <dgm:chMax val="0"/>
          <dgm:chPref val="0"/>
        </dgm:presLayoutVars>
      </dgm:prSet>
      <dgm:spPr/>
    </dgm:pt>
  </dgm:ptLst>
  <dgm:cxnLst>
    <dgm:cxn modelId="{167C3C01-7F46-445B-B45C-E0DDE0EFEA30}" type="presOf" srcId="{F93FFC59-4070-4008-BC82-68A7F9A3E878}" destId="{68D83DD5-9177-498B-9464-C68F9BE9676A}" srcOrd="0" destOrd="0" presId="urn:microsoft.com/office/officeart/2018/2/layout/IconVerticalSolidList"/>
    <dgm:cxn modelId="{3E19E10A-927E-4B30-83D9-9DFB9CB7EB0C}" srcId="{960074E0-F7D5-4776-B8E6-0F930F913DB0}" destId="{4A717740-890B-4AFF-8047-1517381A9C44}" srcOrd="1" destOrd="0" parTransId="{FEA2C93C-0E9B-45FA-8057-0E2FF0D04907}" sibTransId="{A79C3C64-85A8-4A26-8991-F538A9B46B53}"/>
    <dgm:cxn modelId="{CC95BC27-2790-4654-90D0-54223016EC5F}" srcId="{960074E0-F7D5-4776-B8E6-0F930F913DB0}" destId="{5C0A3A18-710F-4FF6-8216-74AB84E7265A}" srcOrd="4" destOrd="0" parTransId="{31BC2DCF-556C-4DB6-94BD-7CE202F332AC}" sibTransId="{3B33BA1B-701C-4B00-8237-6BDDACFB263C}"/>
    <dgm:cxn modelId="{6D60A743-76A0-4246-A620-B6F22A3B4DE4}" type="presOf" srcId="{ACE7FC8D-69AF-4D7A-BD27-0B06BE0EE7F4}" destId="{BBF835EA-5CF7-41D3-9A9F-9B6F7ADCDF49}" srcOrd="0" destOrd="0" presId="urn:microsoft.com/office/officeart/2018/2/layout/IconVerticalSolidList"/>
    <dgm:cxn modelId="{5CA3CD7B-B75E-4553-AAC2-E2F06E357243}" type="presOf" srcId="{960074E0-F7D5-4776-B8E6-0F930F913DB0}" destId="{09249C75-5DBF-4EB2-82A6-7E2317104EA1}" srcOrd="0" destOrd="0" presId="urn:microsoft.com/office/officeart/2018/2/layout/IconVerticalSolidList"/>
    <dgm:cxn modelId="{A12AB77E-B51B-4197-B014-533A6B20CC38}" type="presOf" srcId="{4A717740-890B-4AFF-8047-1517381A9C44}" destId="{1FC0E3CB-80AD-46C7-8626-06B97D44F1FD}" srcOrd="0" destOrd="0" presId="urn:microsoft.com/office/officeart/2018/2/layout/IconVerticalSolidList"/>
    <dgm:cxn modelId="{A8132795-32A3-4225-A18E-D0F0750AE585}" srcId="{960074E0-F7D5-4776-B8E6-0F930F913DB0}" destId="{F93FFC59-4070-4008-BC82-68A7F9A3E878}" srcOrd="2" destOrd="0" parTransId="{B6FDF956-6782-4E7C-8B3B-ED5D9BE0E40D}" sibTransId="{550EEB91-C9DC-4616-9A34-502A478E72AA}"/>
    <dgm:cxn modelId="{412C44B1-3C08-40D2-8EFE-1F5488F2302F}" srcId="{960074E0-F7D5-4776-B8E6-0F930F913DB0}" destId="{AC80D293-B5D5-416A-996E-225CD6A55F49}" srcOrd="3" destOrd="0" parTransId="{3963001D-0163-4A5A-900E-8A7CCFE871F8}" sibTransId="{9C90F098-058E-4959-8162-AA915C6A020B}"/>
    <dgm:cxn modelId="{A0489CBF-AE8D-4FBC-B763-B7032AF59313}" srcId="{960074E0-F7D5-4776-B8E6-0F930F913DB0}" destId="{ACE7FC8D-69AF-4D7A-BD27-0B06BE0EE7F4}" srcOrd="0" destOrd="0" parTransId="{4F2D240A-CE62-4A72-840C-E484145E5BBC}" sibTransId="{31770F08-6A85-4582-B0D7-89623638F0C4}"/>
    <dgm:cxn modelId="{F7F64FF2-D498-4764-878E-5A7566F0DD3C}" type="presOf" srcId="{AC80D293-B5D5-416A-996E-225CD6A55F49}" destId="{07998720-66F8-46F9-A253-C07DDBD6F995}" srcOrd="0" destOrd="0" presId="urn:microsoft.com/office/officeart/2018/2/layout/IconVerticalSolidList"/>
    <dgm:cxn modelId="{AACBBEF7-33A4-421F-B5A6-A5F54E4C3D13}" type="presOf" srcId="{5C0A3A18-710F-4FF6-8216-74AB84E7265A}" destId="{3E0DA81D-9036-4B96-8941-14E24D999612}" srcOrd="0" destOrd="0" presId="urn:microsoft.com/office/officeart/2018/2/layout/IconVerticalSolidList"/>
    <dgm:cxn modelId="{B719FDE0-C366-47A7-B27F-ABCA3616614B}" type="presParOf" srcId="{09249C75-5DBF-4EB2-82A6-7E2317104EA1}" destId="{844F02E4-E3A5-4391-ACE9-179D43E01CA7}" srcOrd="0" destOrd="0" presId="urn:microsoft.com/office/officeart/2018/2/layout/IconVerticalSolidList"/>
    <dgm:cxn modelId="{FC376947-70D6-413B-9E15-F5EEE62F60A6}" type="presParOf" srcId="{844F02E4-E3A5-4391-ACE9-179D43E01CA7}" destId="{8FCD6BB3-A7E7-490D-A71E-18088DD0DCD1}" srcOrd="0" destOrd="0" presId="urn:microsoft.com/office/officeart/2018/2/layout/IconVerticalSolidList"/>
    <dgm:cxn modelId="{58C86FEA-EBC2-4960-98E2-8BCDBC0A2228}" type="presParOf" srcId="{844F02E4-E3A5-4391-ACE9-179D43E01CA7}" destId="{09A46F34-2345-4D58-8E09-7FEE0B1EBEDC}" srcOrd="1" destOrd="0" presId="urn:microsoft.com/office/officeart/2018/2/layout/IconVerticalSolidList"/>
    <dgm:cxn modelId="{7F7FDB04-7A14-41C2-9A0C-63D13D6B9CF5}" type="presParOf" srcId="{844F02E4-E3A5-4391-ACE9-179D43E01CA7}" destId="{F55DE7E6-E22A-481C-84F0-D254754B81CF}" srcOrd="2" destOrd="0" presId="urn:microsoft.com/office/officeart/2018/2/layout/IconVerticalSolidList"/>
    <dgm:cxn modelId="{DB7B450F-077C-40E2-84BC-26AC6FF595B2}" type="presParOf" srcId="{844F02E4-E3A5-4391-ACE9-179D43E01CA7}" destId="{BBF835EA-5CF7-41D3-9A9F-9B6F7ADCDF49}" srcOrd="3" destOrd="0" presId="urn:microsoft.com/office/officeart/2018/2/layout/IconVerticalSolidList"/>
    <dgm:cxn modelId="{DC6780CE-3472-4E9A-95C7-CD61777350D3}" type="presParOf" srcId="{09249C75-5DBF-4EB2-82A6-7E2317104EA1}" destId="{F76F2DD5-36EA-4E6F-B532-E3A512E9010D}" srcOrd="1" destOrd="0" presId="urn:microsoft.com/office/officeart/2018/2/layout/IconVerticalSolidList"/>
    <dgm:cxn modelId="{E4419471-E358-4DA7-B0FC-BDA0E2FE6052}" type="presParOf" srcId="{09249C75-5DBF-4EB2-82A6-7E2317104EA1}" destId="{AB3B457E-E0AC-40D9-B4E6-B9A21D6F10FD}" srcOrd="2" destOrd="0" presId="urn:microsoft.com/office/officeart/2018/2/layout/IconVerticalSolidList"/>
    <dgm:cxn modelId="{41BFAAD6-2EC9-44CE-BCB2-A949F1DCD06E}" type="presParOf" srcId="{AB3B457E-E0AC-40D9-B4E6-B9A21D6F10FD}" destId="{D613528C-B38B-40FD-A0F0-1D2B39C26C1D}" srcOrd="0" destOrd="0" presId="urn:microsoft.com/office/officeart/2018/2/layout/IconVerticalSolidList"/>
    <dgm:cxn modelId="{29022A34-C8B0-4B2E-93B5-EAE488A51FC5}" type="presParOf" srcId="{AB3B457E-E0AC-40D9-B4E6-B9A21D6F10FD}" destId="{4543DB00-72E4-4A93-B67A-6CC8DA5587CE}" srcOrd="1" destOrd="0" presId="urn:microsoft.com/office/officeart/2018/2/layout/IconVerticalSolidList"/>
    <dgm:cxn modelId="{62AEBA30-88CE-4B00-A59C-DEFB1D2B4BD2}" type="presParOf" srcId="{AB3B457E-E0AC-40D9-B4E6-B9A21D6F10FD}" destId="{58A25560-CCA2-466B-A592-864D62CEC39C}" srcOrd="2" destOrd="0" presId="urn:microsoft.com/office/officeart/2018/2/layout/IconVerticalSolidList"/>
    <dgm:cxn modelId="{71799A3B-3610-47E0-BFF9-02758466B37C}" type="presParOf" srcId="{AB3B457E-E0AC-40D9-B4E6-B9A21D6F10FD}" destId="{1FC0E3CB-80AD-46C7-8626-06B97D44F1FD}" srcOrd="3" destOrd="0" presId="urn:microsoft.com/office/officeart/2018/2/layout/IconVerticalSolidList"/>
    <dgm:cxn modelId="{BA6A36FC-A244-4AC1-A8F6-3853E847379C}" type="presParOf" srcId="{09249C75-5DBF-4EB2-82A6-7E2317104EA1}" destId="{090E10E4-BA9C-4A0D-ABC6-2575EFA32C93}" srcOrd="3" destOrd="0" presId="urn:microsoft.com/office/officeart/2018/2/layout/IconVerticalSolidList"/>
    <dgm:cxn modelId="{8D501809-97AD-4EF3-9BA6-E27EA41EA780}" type="presParOf" srcId="{09249C75-5DBF-4EB2-82A6-7E2317104EA1}" destId="{1FE54F14-7326-4E4C-9256-895E1180B512}" srcOrd="4" destOrd="0" presId="urn:microsoft.com/office/officeart/2018/2/layout/IconVerticalSolidList"/>
    <dgm:cxn modelId="{4ED951F0-CB38-49E3-A9CF-E992FF9F6B48}" type="presParOf" srcId="{1FE54F14-7326-4E4C-9256-895E1180B512}" destId="{1F7D2F5B-5529-48A4-8698-4B22000B4D55}" srcOrd="0" destOrd="0" presId="urn:microsoft.com/office/officeart/2018/2/layout/IconVerticalSolidList"/>
    <dgm:cxn modelId="{A7EF981D-59A9-47BE-9DC4-9C4A29D0EA1B}" type="presParOf" srcId="{1FE54F14-7326-4E4C-9256-895E1180B512}" destId="{75470913-687B-465A-AB84-625284FEF02A}" srcOrd="1" destOrd="0" presId="urn:microsoft.com/office/officeart/2018/2/layout/IconVerticalSolidList"/>
    <dgm:cxn modelId="{7A4BAD29-4267-4D90-A4B9-A55D878876F7}" type="presParOf" srcId="{1FE54F14-7326-4E4C-9256-895E1180B512}" destId="{26F9E8B6-3197-4D02-A7E7-99A855DB9618}" srcOrd="2" destOrd="0" presId="urn:microsoft.com/office/officeart/2018/2/layout/IconVerticalSolidList"/>
    <dgm:cxn modelId="{3333F667-01B8-4F74-9ECC-739D91521407}" type="presParOf" srcId="{1FE54F14-7326-4E4C-9256-895E1180B512}" destId="{68D83DD5-9177-498B-9464-C68F9BE9676A}" srcOrd="3" destOrd="0" presId="urn:microsoft.com/office/officeart/2018/2/layout/IconVerticalSolidList"/>
    <dgm:cxn modelId="{FB1D778F-4DF7-4770-A3E9-DC6C00BE07F5}" type="presParOf" srcId="{09249C75-5DBF-4EB2-82A6-7E2317104EA1}" destId="{EB172445-FF2B-4CB8-A8E1-5CE2BA23BA40}" srcOrd="5" destOrd="0" presId="urn:microsoft.com/office/officeart/2018/2/layout/IconVerticalSolidList"/>
    <dgm:cxn modelId="{D60C61B8-A49D-4739-AC6F-96D3D70ED5A9}" type="presParOf" srcId="{09249C75-5DBF-4EB2-82A6-7E2317104EA1}" destId="{09C4FC24-E588-46B1-922F-F2B76EDFEAA0}" srcOrd="6" destOrd="0" presId="urn:microsoft.com/office/officeart/2018/2/layout/IconVerticalSolidList"/>
    <dgm:cxn modelId="{87766586-AB00-4A67-9347-A29B113101F7}" type="presParOf" srcId="{09C4FC24-E588-46B1-922F-F2B76EDFEAA0}" destId="{259519A6-472B-4F12-8131-E5FB40C2B06C}" srcOrd="0" destOrd="0" presId="urn:microsoft.com/office/officeart/2018/2/layout/IconVerticalSolidList"/>
    <dgm:cxn modelId="{8D3168DC-BC7C-4FCA-90E1-608BCF925D25}" type="presParOf" srcId="{09C4FC24-E588-46B1-922F-F2B76EDFEAA0}" destId="{EB04BF8C-5A03-4B99-976E-94312B904AD4}" srcOrd="1" destOrd="0" presId="urn:microsoft.com/office/officeart/2018/2/layout/IconVerticalSolidList"/>
    <dgm:cxn modelId="{C98F6C89-EE3D-4158-82E3-76FF7C3050EB}" type="presParOf" srcId="{09C4FC24-E588-46B1-922F-F2B76EDFEAA0}" destId="{599A5FDB-ECE8-454C-8D56-86BA3161EF47}" srcOrd="2" destOrd="0" presId="urn:microsoft.com/office/officeart/2018/2/layout/IconVerticalSolidList"/>
    <dgm:cxn modelId="{3F349153-BAE9-4A5E-8AE2-41B807588D76}" type="presParOf" srcId="{09C4FC24-E588-46B1-922F-F2B76EDFEAA0}" destId="{07998720-66F8-46F9-A253-C07DDBD6F995}" srcOrd="3" destOrd="0" presId="urn:microsoft.com/office/officeart/2018/2/layout/IconVerticalSolidList"/>
    <dgm:cxn modelId="{456E61DF-7EA8-4300-9745-555E05718AE1}" type="presParOf" srcId="{09249C75-5DBF-4EB2-82A6-7E2317104EA1}" destId="{FE84015D-2277-4BFC-8943-993AE0817C25}" srcOrd="7" destOrd="0" presId="urn:microsoft.com/office/officeart/2018/2/layout/IconVerticalSolidList"/>
    <dgm:cxn modelId="{38D2DE80-A300-4747-B9DC-CB43BF4B7A69}" type="presParOf" srcId="{09249C75-5DBF-4EB2-82A6-7E2317104EA1}" destId="{4EAFCFD3-4232-4643-883E-0CB36ADC7B4F}" srcOrd="8" destOrd="0" presId="urn:microsoft.com/office/officeart/2018/2/layout/IconVerticalSolidList"/>
    <dgm:cxn modelId="{FBDC7833-BFC7-4617-8082-8CEF121A5400}" type="presParOf" srcId="{4EAFCFD3-4232-4643-883E-0CB36ADC7B4F}" destId="{AB1EBCAA-4958-4AEA-85C4-28AC29B045A2}" srcOrd="0" destOrd="0" presId="urn:microsoft.com/office/officeart/2018/2/layout/IconVerticalSolidList"/>
    <dgm:cxn modelId="{FDBEE6FF-2851-4171-8BD8-BFDA1986C123}" type="presParOf" srcId="{4EAFCFD3-4232-4643-883E-0CB36ADC7B4F}" destId="{54AB943E-27F1-4ED1-9C26-313FC2BBD904}" srcOrd="1" destOrd="0" presId="urn:microsoft.com/office/officeart/2018/2/layout/IconVerticalSolidList"/>
    <dgm:cxn modelId="{E81E3E20-2590-45B7-977D-23492CB51EB6}" type="presParOf" srcId="{4EAFCFD3-4232-4643-883E-0CB36ADC7B4F}" destId="{86AFA356-8E32-4435-BC88-D9BD9EAE3229}" srcOrd="2" destOrd="0" presId="urn:microsoft.com/office/officeart/2018/2/layout/IconVerticalSolidList"/>
    <dgm:cxn modelId="{D1A86D76-0F63-48A8-B4D7-49C759328200}" type="presParOf" srcId="{4EAFCFD3-4232-4643-883E-0CB36ADC7B4F}" destId="{3E0DA81D-9036-4B96-8941-14E24D999612}"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620E1A-87E1-4EAA-B815-F78BB8B0099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6DEE6E4-2BDA-4C38-82E2-F6D7ADDC81B8}">
      <dgm:prSet/>
      <dgm:spPr/>
      <dgm:t>
        <a:bodyPr/>
        <a:lstStyle/>
        <a:p>
          <a:r>
            <a:rPr lang="en-US"/>
            <a:t>• RMSE: Penalizes larger errors.</a:t>
          </a:r>
        </a:p>
      </dgm:t>
    </dgm:pt>
    <dgm:pt modelId="{F5F8EBAB-7712-43E1-8365-DC40458747EC}" type="parTrans" cxnId="{1104A018-4683-4DB6-AB42-D626570EF1B8}">
      <dgm:prSet/>
      <dgm:spPr/>
      <dgm:t>
        <a:bodyPr/>
        <a:lstStyle/>
        <a:p>
          <a:endParaRPr lang="en-US"/>
        </a:p>
      </dgm:t>
    </dgm:pt>
    <dgm:pt modelId="{0719682D-3773-4809-85AD-1B3A5D9AD8BD}" type="sibTrans" cxnId="{1104A018-4683-4DB6-AB42-D626570EF1B8}">
      <dgm:prSet/>
      <dgm:spPr/>
      <dgm:t>
        <a:bodyPr/>
        <a:lstStyle/>
        <a:p>
          <a:endParaRPr lang="en-US"/>
        </a:p>
      </dgm:t>
    </dgm:pt>
    <dgm:pt modelId="{AA543DC9-2061-4299-8A06-9C08DFF9CA78}">
      <dgm:prSet/>
      <dgm:spPr/>
      <dgm:t>
        <a:bodyPr/>
        <a:lstStyle/>
        <a:p>
          <a:r>
            <a:rPr lang="en-US" dirty="0"/>
            <a:t>• Directional Accuracy: Correct trend prediction.</a:t>
          </a:r>
        </a:p>
      </dgm:t>
    </dgm:pt>
    <dgm:pt modelId="{756207DC-5DC7-4386-AC78-8C0B4F2CE73A}" type="parTrans" cxnId="{A133B3EB-713E-4F60-BBA6-0E965B0D2E7F}">
      <dgm:prSet/>
      <dgm:spPr/>
      <dgm:t>
        <a:bodyPr/>
        <a:lstStyle/>
        <a:p>
          <a:endParaRPr lang="en-US"/>
        </a:p>
      </dgm:t>
    </dgm:pt>
    <dgm:pt modelId="{6B6C4D93-940A-4C85-9D17-316A486AD1FC}" type="sibTrans" cxnId="{A133B3EB-713E-4F60-BBA6-0E965B0D2E7F}">
      <dgm:prSet/>
      <dgm:spPr/>
      <dgm:t>
        <a:bodyPr/>
        <a:lstStyle/>
        <a:p>
          <a:endParaRPr lang="en-US"/>
        </a:p>
      </dgm:t>
    </dgm:pt>
    <dgm:pt modelId="{8EB17721-FF7C-4D75-AC58-0CBFEB30C3E9}">
      <dgm:prSet/>
      <dgm:spPr/>
      <dgm:t>
        <a:bodyPr/>
        <a:lstStyle/>
        <a:p>
          <a:r>
            <a:rPr lang="en-US"/>
            <a:t>• Feature importance (RF/XGBoost) for insights.</a:t>
          </a:r>
        </a:p>
      </dgm:t>
    </dgm:pt>
    <dgm:pt modelId="{CA04E6C7-B30A-4478-B32D-6455A2E49032}" type="parTrans" cxnId="{8BC861BA-3B24-45D5-9565-0256C02996A9}">
      <dgm:prSet/>
      <dgm:spPr/>
      <dgm:t>
        <a:bodyPr/>
        <a:lstStyle/>
        <a:p>
          <a:endParaRPr lang="en-US"/>
        </a:p>
      </dgm:t>
    </dgm:pt>
    <dgm:pt modelId="{C9DE07E6-1175-4F64-B1C8-0FDF5EE86437}" type="sibTrans" cxnId="{8BC861BA-3B24-45D5-9565-0256C02996A9}">
      <dgm:prSet/>
      <dgm:spPr/>
      <dgm:t>
        <a:bodyPr/>
        <a:lstStyle/>
        <a:p>
          <a:endParaRPr lang="en-US"/>
        </a:p>
      </dgm:t>
    </dgm:pt>
    <dgm:pt modelId="{9F0D0099-97EC-438E-B4DE-98F69A7F97C6}">
      <dgm:prSet/>
      <dgm:spPr/>
      <dgm:t>
        <a:bodyPr/>
        <a:lstStyle/>
        <a:p>
          <a:r>
            <a:rPr lang="en-US" dirty="0"/>
            <a:t>• MAE: Average prediction error.</a:t>
          </a:r>
        </a:p>
      </dgm:t>
    </dgm:pt>
    <dgm:pt modelId="{C6858C95-EDB8-4D7C-9328-40D27A753CC9}" type="sibTrans" cxnId="{2F7D5DB4-DC9C-4527-8FC2-6F81EF2D3E72}">
      <dgm:prSet/>
      <dgm:spPr/>
      <dgm:t>
        <a:bodyPr/>
        <a:lstStyle/>
        <a:p>
          <a:endParaRPr lang="en-US"/>
        </a:p>
      </dgm:t>
    </dgm:pt>
    <dgm:pt modelId="{1B59517C-1EBD-4CF0-9221-75B39A92A7B7}" type="parTrans" cxnId="{2F7D5DB4-DC9C-4527-8FC2-6F81EF2D3E72}">
      <dgm:prSet/>
      <dgm:spPr/>
      <dgm:t>
        <a:bodyPr/>
        <a:lstStyle/>
        <a:p>
          <a:endParaRPr lang="en-US"/>
        </a:p>
      </dgm:t>
    </dgm:pt>
    <dgm:pt modelId="{2D986AF9-758F-4FC4-BE83-75A7C67ED5BC}" type="pres">
      <dgm:prSet presAssocID="{98620E1A-87E1-4EAA-B815-F78BB8B00991}" presName="linear" presStyleCnt="0">
        <dgm:presLayoutVars>
          <dgm:animLvl val="lvl"/>
          <dgm:resizeHandles val="exact"/>
        </dgm:presLayoutVars>
      </dgm:prSet>
      <dgm:spPr/>
    </dgm:pt>
    <dgm:pt modelId="{77605047-1F26-41C3-88EB-6B367AA4F87B}" type="pres">
      <dgm:prSet presAssocID="{C6DEE6E4-2BDA-4C38-82E2-F6D7ADDC81B8}" presName="parentText" presStyleLbl="node1" presStyleIdx="0" presStyleCnt="4">
        <dgm:presLayoutVars>
          <dgm:chMax val="0"/>
          <dgm:bulletEnabled val="1"/>
        </dgm:presLayoutVars>
      </dgm:prSet>
      <dgm:spPr/>
    </dgm:pt>
    <dgm:pt modelId="{1CEC57D3-B783-4E7F-99A7-F12FF723CA11}" type="pres">
      <dgm:prSet presAssocID="{0719682D-3773-4809-85AD-1B3A5D9AD8BD}" presName="spacer" presStyleCnt="0"/>
      <dgm:spPr/>
    </dgm:pt>
    <dgm:pt modelId="{E78F153B-7FA1-4D4D-A91C-594CF4A3776E}" type="pres">
      <dgm:prSet presAssocID="{9F0D0099-97EC-438E-B4DE-98F69A7F97C6}" presName="parentText" presStyleLbl="node1" presStyleIdx="1" presStyleCnt="4">
        <dgm:presLayoutVars>
          <dgm:chMax val="0"/>
          <dgm:bulletEnabled val="1"/>
        </dgm:presLayoutVars>
      </dgm:prSet>
      <dgm:spPr/>
    </dgm:pt>
    <dgm:pt modelId="{7A59630B-76DF-46CA-9282-13BBD4B1D992}" type="pres">
      <dgm:prSet presAssocID="{C6858C95-EDB8-4D7C-9328-40D27A753CC9}" presName="spacer" presStyleCnt="0"/>
      <dgm:spPr/>
    </dgm:pt>
    <dgm:pt modelId="{FE1AE376-3704-409E-90FD-2299BDD1E957}" type="pres">
      <dgm:prSet presAssocID="{AA543DC9-2061-4299-8A06-9C08DFF9CA78}" presName="parentText" presStyleLbl="node1" presStyleIdx="2" presStyleCnt="4">
        <dgm:presLayoutVars>
          <dgm:chMax val="0"/>
          <dgm:bulletEnabled val="1"/>
        </dgm:presLayoutVars>
      </dgm:prSet>
      <dgm:spPr/>
    </dgm:pt>
    <dgm:pt modelId="{E219A00A-2B4A-42B3-8605-EBE46B10A37C}" type="pres">
      <dgm:prSet presAssocID="{6B6C4D93-940A-4C85-9D17-316A486AD1FC}" presName="spacer" presStyleCnt="0"/>
      <dgm:spPr/>
    </dgm:pt>
    <dgm:pt modelId="{44DB819B-F4BE-4A92-A218-376AA564CE81}" type="pres">
      <dgm:prSet presAssocID="{8EB17721-FF7C-4D75-AC58-0CBFEB30C3E9}" presName="parentText" presStyleLbl="node1" presStyleIdx="3" presStyleCnt="4">
        <dgm:presLayoutVars>
          <dgm:chMax val="0"/>
          <dgm:bulletEnabled val="1"/>
        </dgm:presLayoutVars>
      </dgm:prSet>
      <dgm:spPr/>
    </dgm:pt>
  </dgm:ptLst>
  <dgm:cxnLst>
    <dgm:cxn modelId="{76D2810D-4CDB-42F0-9366-C48341DE1498}" type="presOf" srcId="{9F0D0099-97EC-438E-B4DE-98F69A7F97C6}" destId="{E78F153B-7FA1-4D4D-A91C-594CF4A3776E}" srcOrd="0" destOrd="0" presId="urn:microsoft.com/office/officeart/2005/8/layout/vList2"/>
    <dgm:cxn modelId="{1104A018-4683-4DB6-AB42-D626570EF1B8}" srcId="{98620E1A-87E1-4EAA-B815-F78BB8B00991}" destId="{C6DEE6E4-2BDA-4C38-82E2-F6D7ADDC81B8}" srcOrd="0" destOrd="0" parTransId="{F5F8EBAB-7712-43E1-8365-DC40458747EC}" sibTransId="{0719682D-3773-4809-85AD-1B3A5D9AD8BD}"/>
    <dgm:cxn modelId="{406BA032-1B43-49F1-A903-F35B4E320F23}" type="presOf" srcId="{C6DEE6E4-2BDA-4C38-82E2-F6D7ADDC81B8}" destId="{77605047-1F26-41C3-88EB-6B367AA4F87B}" srcOrd="0" destOrd="0" presId="urn:microsoft.com/office/officeart/2005/8/layout/vList2"/>
    <dgm:cxn modelId="{8D9D1555-8B69-468F-98EA-6CF597E75D82}" type="presOf" srcId="{8EB17721-FF7C-4D75-AC58-0CBFEB30C3E9}" destId="{44DB819B-F4BE-4A92-A218-376AA564CE81}" srcOrd="0" destOrd="0" presId="urn:microsoft.com/office/officeart/2005/8/layout/vList2"/>
    <dgm:cxn modelId="{B51A9459-BDF5-4637-B7AD-FBB60AC0B5BF}" type="presOf" srcId="{98620E1A-87E1-4EAA-B815-F78BB8B00991}" destId="{2D986AF9-758F-4FC4-BE83-75A7C67ED5BC}" srcOrd="0" destOrd="0" presId="urn:microsoft.com/office/officeart/2005/8/layout/vList2"/>
    <dgm:cxn modelId="{6D196E7D-A6DB-4FE8-B441-947C1DBD29F7}" type="presOf" srcId="{AA543DC9-2061-4299-8A06-9C08DFF9CA78}" destId="{FE1AE376-3704-409E-90FD-2299BDD1E957}" srcOrd="0" destOrd="0" presId="urn:microsoft.com/office/officeart/2005/8/layout/vList2"/>
    <dgm:cxn modelId="{2F7D5DB4-DC9C-4527-8FC2-6F81EF2D3E72}" srcId="{98620E1A-87E1-4EAA-B815-F78BB8B00991}" destId="{9F0D0099-97EC-438E-B4DE-98F69A7F97C6}" srcOrd="1" destOrd="0" parTransId="{1B59517C-1EBD-4CF0-9221-75B39A92A7B7}" sibTransId="{C6858C95-EDB8-4D7C-9328-40D27A753CC9}"/>
    <dgm:cxn modelId="{8BC861BA-3B24-45D5-9565-0256C02996A9}" srcId="{98620E1A-87E1-4EAA-B815-F78BB8B00991}" destId="{8EB17721-FF7C-4D75-AC58-0CBFEB30C3E9}" srcOrd="3" destOrd="0" parTransId="{CA04E6C7-B30A-4478-B32D-6455A2E49032}" sibTransId="{C9DE07E6-1175-4F64-B1C8-0FDF5EE86437}"/>
    <dgm:cxn modelId="{A133B3EB-713E-4F60-BBA6-0E965B0D2E7F}" srcId="{98620E1A-87E1-4EAA-B815-F78BB8B00991}" destId="{AA543DC9-2061-4299-8A06-9C08DFF9CA78}" srcOrd="2" destOrd="0" parTransId="{756207DC-5DC7-4386-AC78-8C0B4F2CE73A}" sibTransId="{6B6C4D93-940A-4C85-9D17-316A486AD1FC}"/>
    <dgm:cxn modelId="{F956BCA6-9517-47CC-9ECF-F01FF28D4F19}" type="presParOf" srcId="{2D986AF9-758F-4FC4-BE83-75A7C67ED5BC}" destId="{77605047-1F26-41C3-88EB-6B367AA4F87B}" srcOrd="0" destOrd="0" presId="urn:microsoft.com/office/officeart/2005/8/layout/vList2"/>
    <dgm:cxn modelId="{E2C92206-2A8E-434D-B9C3-CFBFFCFA2E22}" type="presParOf" srcId="{2D986AF9-758F-4FC4-BE83-75A7C67ED5BC}" destId="{1CEC57D3-B783-4E7F-99A7-F12FF723CA11}" srcOrd="1" destOrd="0" presId="urn:microsoft.com/office/officeart/2005/8/layout/vList2"/>
    <dgm:cxn modelId="{31A4534E-E7DC-4B02-AE66-BACFA6F74B72}" type="presParOf" srcId="{2D986AF9-758F-4FC4-BE83-75A7C67ED5BC}" destId="{E78F153B-7FA1-4D4D-A91C-594CF4A3776E}" srcOrd="2" destOrd="0" presId="urn:microsoft.com/office/officeart/2005/8/layout/vList2"/>
    <dgm:cxn modelId="{2BD7AD22-0DA1-4576-90F5-47ACA51D523A}" type="presParOf" srcId="{2D986AF9-758F-4FC4-BE83-75A7C67ED5BC}" destId="{7A59630B-76DF-46CA-9282-13BBD4B1D992}" srcOrd="3" destOrd="0" presId="urn:microsoft.com/office/officeart/2005/8/layout/vList2"/>
    <dgm:cxn modelId="{84FCDBE4-7E1B-4247-84FF-6F408D18281D}" type="presParOf" srcId="{2D986AF9-758F-4FC4-BE83-75A7C67ED5BC}" destId="{FE1AE376-3704-409E-90FD-2299BDD1E957}" srcOrd="4" destOrd="0" presId="urn:microsoft.com/office/officeart/2005/8/layout/vList2"/>
    <dgm:cxn modelId="{A346F58D-26D7-414D-B05D-8F10D86E3F86}" type="presParOf" srcId="{2D986AF9-758F-4FC4-BE83-75A7C67ED5BC}" destId="{E219A00A-2B4A-42B3-8605-EBE46B10A37C}" srcOrd="5" destOrd="0" presId="urn:microsoft.com/office/officeart/2005/8/layout/vList2"/>
    <dgm:cxn modelId="{0666D045-2F4E-455D-B87E-21C8544A9E56}" type="presParOf" srcId="{2D986AF9-758F-4FC4-BE83-75A7C67ED5BC}" destId="{44DB819B-F4BE-4A92-A218-376AA564CE8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D2308B-2796-47C2-9EA5-01F17CC1A3BD}">
      <dsp:nvSpPr>
        <dsp:cNvPr id="0" name=""/>
        <dsp:cNvSpPr/>
      </dsp:nvSpPr>
      <dsp:spPr>
        <a:xfrm>
          <a:off x="1015868" y="24"/>
          <a:ext cx="816055" cy="81605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3B7EFE-6608-48AB-94D8-93561C4DA324}">
      <dsp:nvSpPr>
        <dsp:cNvPr id="0" name=""/>
        <dsp:cNvSpPr/>
      </dsp:nvSpPr>
      <dsp:spPr>
        <a:xfrm>
          <a:off x="1187240" y="171396"/>
          <a:ext cx="473312" cy="473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B64842C-EDDF-4F67-BB27-2003D6AD21B6}">
      <dsp:nvSpPr>
        <dsp:cNvPr id="0" name=""/>
        <dsp:cNvSpPr/>
      </dsp:nvSpPr>
      <dsp:spPr>
        <a:xfrm>
          <a:off x="2006793" y="24"/>
          <a:ext cx="1923559" cy="816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dirty="0"/>
            <a:t>General Objective:</a:t>
          </a:r>
        </a:p>
      </dsp:txBody>
      <dsp:txXfrm>
        <a:off x="2006793" y="24"/>
        <a:ext cx="1923559" cy="816055"/>
      </dsp:txXfrm>
    </dsp:sp>
    <dsp:sp modelId="{3F84553A-C718-4FC3-9E77-1291D114982C}">
      <dsp:nvSpPr>
        <dsp:cNvPr id="0" name=""/>
        <dsp:cNvSpPr/>
      </dsp:nvSpPr>
      <dsp:spPr>
        <a:xfrm>
          <a:off x="4265518" y="24"/>
          <a:ext cx="816055" cy="81605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68FE85-039E-4FE9-9221-1857E65284E4}">
      <dsp:nvSpPr>
        <dsp:cNvPr id="0" name=""/>
        <dsp:cNvSpPr/>
      </dsp:nvSpPr>
      <dsp:spPr>
        <a:xfrm>
          <a:off x="4436889" y="171396"/>
          <a:ext cx="473312" cy="473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118AD3-F51A-49FF-AF65-BCFD0EB5AF3B}">
      <dsp:nvSpPr>
        <dsp:cNvPr id="0" name=""/>
        <dsp:cNvSpPr/>
      </dsp:nvSpPr>
      <dsp:spPr>
        <a:xfrm>
          <a:off x="5256442" y="24"/>
          <a:ext cx="1923559" cy="816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dirty="0"/>
            <a:t>• Develop sentiment-enhanced predictive framework for gold price.</a:t>
          </a:r>
        </a:p>
      </dsp:txBody>
      <dsp:txXfrm>
        <a:off x="5256442" y="24"/>
        <a:ext cx="1923559" cy="816055"/>
      </dsp:txXfrm>
    </dsp:sp>
    <dsp:sp modelId="{7E8DFDDF-CD27-451C-8D51-079E4D3D0435}">
      <dsp:nvSpPr>
        <dsp:cNvPr id="0" name=""/>
        <dsp:cNvSpPr/>
      </dsp:nvSpPr>
      <dsp:spPr>
        <a:xfrm>
          <a:off x="1015868" y="1446681"/>
          <a:ext cx="816055" cy="81605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28C84E-FB35-4A4F-B6F2-09C961516F75}">
      <dsp:nvSpPr>
        <dsp:cNvPr id="0" name=""/>
        <dsp:cNvSpPr/>
      </dsp:nvSpPr>
      <dsp:spPr>
        <a:xfrm>
          <a:off x="1187240" y="1618052"/>
          <a:ext cx="473312" cy="4733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676B3DC-2D7E-43EA-B771-BF2DE8098ADD}">
      <dsp:nvSpPr>
        <dsp:cNvPr id="0" name=""/>
        <dsp:cNvSpPr/>
      </dsp:nvSpPr>
      <dsp:spPr>
        <a:xfrm>
          <a:off x="2006793" y="1446681"/>
          <a:ext cx="1923559" cy="816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Specific Objectives:</a:t>
          </a:r>
        </a:p>
      </dsp:txBody>
      <dsp:txXfrm>
        <a:off x="2006793" y="1446681"/>
        <a:ext cx="1923559" cy="816055"/>
      </dsp:txXfrm>
    </dsp:sp>
    <dsp:sp modelId="{76FC0CD1-2B7F-44B5-8ABA-0A479EBE2F25}">
      <dsp:nvSpPr>
        <dsp:cNvPr id="0" name=""/>
        <dsp:cNvSpPr/>
      </dsp:nvSpPr>
      <dsp:spPr>
        <a:xfrm>
          <a:off x="4265518" y="1446681"/>
          <a:ext cx="816055" cy="81605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EE6927-5278-4B2B-B06D-0B8536386C65}">
      <dsp:nvSpPr>
        <dsp:cNvPr id="0" name=""/>
        <dsp:cNvSpPr/>
      </dsp:nvSpPr>
      <dsp:spPr>
        <a:xfrm>
          <a:off x="4436889" y="1618052"/>
          <a:ext cx="473312" cy="4733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3F746C-6B10-448E-B315-385A22946549}">
      <dsp:nvSpPr>
        <dsp:cNvPr id="0" name=""/>
        <dsp:cNvSpPr/>
      </dsp:nvSpPr>
      <dsp:spPr>
        <a:xfrm>
          <a:off x="5256442" y="1446681"/>
          <a:ext cx="1923559" cy="816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1. Analyze sentiment in news and tweets.</a:t>
          </a:r>
        </a:p>
      </dsp:txBody>
      <dsp:txXfrm>
        <a:off x="5256442" y="1446681"/>
        <a:ext cx="1923559" cy="816055"/>
      </dsp:txXfrm>
    </dsp:sp>
    <dsp:sp modelId="{C9829FDB-0BCC-4A49-8C1B-C2D3579C9F79}">
      <dsp:nvSpPr>
        <dsp:cNvPr id="0" name=""/>
        <dsp:cNvSpPr/>
      </dsp:nvSpPr>
      <dsp:spPr>
        <a:xfrm>
          <a:off x="1015868" y="2893337"/>
          <a:ext cx="816055" cy="816055"/>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7B41D0-4440-41D8-9427-0C17A2AA42AE}">
      <dsp:nvSpPr>
        <dsp:cNvPr id="0" name=""/>
        <dsp:cNvSpPr/>
      </dsp:nvSpPr>
      <dsp:spPr>
        <a:xfrm>
          <a:off x="1187240" y="3064709"/>
          <a:ext cx="473312" cy="4733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D95024-2DC5-4A12-98D8-24CA95C8A7EC}">
      <dsp:nvSpPr>
        <dsp:cNvPr id="0" name=""/>
        <dsp:cNvSpPr/>
      </dsp:nvSpPr>
      <dsp:spPr>
        <a:xfrm>
          <a:off x="2006793" y="2893337"/>
          <a:ext cx="1923559" cy="816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2. Study correlation with gold price.</a:t>
          </a:r>
        </a:p>
      </dsp:txBody>
      <dsp:txXfrm>
        <a:off x="2006793" y="2893337"/>
        <a:ext cx="1923559" cy="816055"/>
      </dsp:txXfrm>
    </dsp:sp>
    <dsp:sp modelId="{7DD2B5BE-573E-4005-A098-1003BA007A29}">
      <dsp:nvSpPr>
        <dsp:cNvPr id="0" name=""/>
        <dsp:cNvSpPr/>
      </dsp:nvSpPr>
      <dsp:spPr>
        <a:xfrm>
          <a:off x="4265518" y="2893337"/>
          <a:ext cx="816055" cy="81605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18747-2E54-41E0-BA19-7BDAF2F47920}">
      <dsp:nvSpPr>
        <dsp:cNvPr id="0" name=""/>
        <dsp:cNvSpPr/>
      </dsp:nvSpPr>
      <dsp:spPr>
        <a:xfrm>
          <a:off x="4436889" y="3064709"/>
          <a:ext cx="473312" cy="47331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9C4FE7B-3EC5-46DA-879D-9103AFEAF436}">
      <dsp:nvSpPr>
        <dsp:cNvPr id="0" name=""/>
        <dsp:cNvSpPr/>
      </dsp:nvSpPr>
      <dsp:spPr>
        <a:xfrm>
          <a:off x="5256442" y="2893337"/>
          <a:ext cx="1923559" cy="816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3. Compare ML models using sentiment features.</a:t>
          </a:r>
        </a:p>
      </dsp:txBody>
      <dsp:txXfrm>
        <a:off x="5256442" y="2893337"/>
        <a:ext cx="1923559" cy="8160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CD6BB3-A7E7-490D-A71E-18088DD0DCD1}">
      <dsp:nvSpPr>
        <dsp:cNvPr id="0" name=""/>
        <dsp:cNvSpPr/>
      </dsp:nvSpPr>
      <dsp:spPr>
        <a:xfrm>
          <a:off x="0" y="2780"/>
          <a:ext cx="5643079" cy="5922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A46F34-2345-4D58-8E09-7FEE0B1EBEDC}">
      <dsp:nvSpPr>
        <dsp:cNvPr id="0" name=""/>
        <dsp:cNvSpPr/>
      </dsp:nvSpPr>
      <dsp:spPr>
        <a:xfrm>
          <a:off x="179147" y="136030"/>
          <a:ext cx="325723" cy="3257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BF835EA-5CF7-41D3-9A9F-9B6F7ADCDF49}">
      <dsp:nvSpPr>
        <dsp:cNvPr id="0" name=""/>
        <dsp:cNvSpPr/>
      </dsp:nvSpPr>
      <dsp:spPr>
        <a:xfrm>
          <a:off x="684018" y="2780"/>
          <a:ext cx="4959060" cy="592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677" tIns="62677" rIns="62677" bIns="62677" numCol="1" spcCol="1270" anchor="ctr" anchorCtr="0">
          <a:noAutofit/>
        </a:bodyPr>
        <a:lstStyle/>
        <a:p>
          <a:pPr marL="0" lvl="0" indent="0" algn="l" defTabSz="844550">
            <a:lnSpc>
              <a:spcPct val="90000"/>
            </a:lnSpc>
            <a:spcBef>
              <a:spcPct val="0"/>
            </a:spcBef>
            <a:spcAft>
              <a:spcPct val="35000"/>
            </a:spcAft>
            <a:buNone/>
          </a:pPr>
          <a:r>
            <a:rPr lang="en-US" sz="1900" kern="1200"/>
            <a:t>• Data Sources:</a:t>
          </a:r>
        </a:p>
      </dsp:txBody>
      <dsp:txXfrm>
        <a:off x="684018" y="2780"/>
        <a:ext cx="4959060" cy="592224"/>
      </dsp:txXfrm>
    </dsp:sp>
    <dsp:sp modelId="{D613528C-B38B-40FD-A0F0-1D2B39C26C1D}">
      <dsp:nvSpPr>
        <dsp:cNvPr id="0" name=""/>
        <dsp:cNvSpPr/>
      </dsp:nvSpPr>
      <dsp:spPr>
        <a:xfrm>
          <a:off x="0" y="743060"/>
          <a:ext cx="5643079" cy="5922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43DB00-72E4-4A93-B67A-6CC8DA5587CE}">
      <dsp:nvSpPr>
        <dsp:cNvPr id="0" name=""/>
        <dsp:cNvSpPr/>
      </dsp:nvSpPr>
      <dsp:spPr>
        <a:xfrm>
          <a:off x="179147" y="876310"/>
          <a:ext cx="325723" cy="3257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C0E3CB-80AD-46C7-8626-06B97D44F1FD}">
      <dsp:nvSpPr>
        <dsp:cNvPr id="0" name=""/>
        <dsp:cNvSpPr/>
      </dsp:nvSpPr>
      <dsp:spPr>
        <a:xfrm>
          <a:off x="684018" y="743060"/>
          <a:ext cx="4959060" cy="592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677" tIns="62677" rIns="62677" bIns="62677" numCol="1" spcCol="1270" anchor="ctr" anchorCtr="0">
          <a:noAutofit/>
        </a:bodyPr>
        <a:lstStyle/>
        <a:p>
          <a:pPr marL="0" lvl="0" indent="0" algn="l" defTabSz="844550">
            <a:lnSpc>
              <a:spcPct val="90000"/>
            </a:lnSpc>
            <a:spcBef>
              <a:spcPct val="0"/>
            </a:spcBef>
            <a:spcAft>
              <a:spcPct val="35000"/>
            </a:spcAft>
            <a:buNone/>
          </a:pPr>
          <a:r>
            <a:rPr lang="en-US" sz="1900" kern="1200"/>
            <a:t>- Gold price: Yahoo Finance (2015–2024)</a:t>
          </a:r>
        </a:p>
      </dsp:txBody>
      <dsp:txXfrm>
        <a:off x="684018" y="743060"/>
        <a:ext cx="4959060" cy="592224"/>
      </dsp:txXfrm>
    </dsp:sp>
    <dsp:sp modelId="{1F7D2F5B-5529-48A4-8698-4B22000B4D55}">
      <dsp:nvSpPr>
        <dsp:cNvPr id="0" name=""/>
        <dsp:cNvSpPr/>
      </dsp:nvSpPr>
      <dsp:spPr>
        <a:xfrm>
          <a:off x="0" y="1483340"/>
          <a:ext cx="5643079" cy="5922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470913-687B-465A-AB84-625284FEF02A}">
      <dsp:nvSpPr>
        <dsp:cNvPr id="0" name=""/>
        <dsp:cNvSpPr/>
      </dsp:nvSpPr>
      <dsp:spPr>
        <a:xfrm>
          <a:off x="179147" y="1616590"/>
          <a:ext cx="325723" cy="3257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8D83DD5-9177-498B-9464-C68F9BE9676A}">
      <dsp:nvSpPr>
        <dsp:cNvPr id="0" name=""/>
        <dsp:cNvSpPr/>
      </dsp:nvSpPr>
      <dsp:spPr>
        <a:xfrm>
          <a:off x="684018" y="1483340"/>
          <a:ext cx="4959060" cy="592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677" tIns="62677" rIns="62677" bIns="62677" numCol="1" spcCol="1270" anchor="ctr" anchorCtr="0">
          <a:noAutofit/>
        </a:bodyPr>
        <a:lstStyle/>
        <a:p>
          <a:pPr marL="0" lvl="0" indent="0" algn="l" defTabSz="844550">
            <a:lnSpc>
              <a:spcPct val="90000"/>
            </a:lnSpc>
            <a:spcBef>
              <a:spcPct val="0"/>
            </a:spcBef>
            <a:spcAft>
              <a:spcPct val="35000"/>
            </a:spcAft>
            <a:buNone/>
          </a:pPr>
          <a:r>
            <a:rPr lang="en-US" sz="1900" kern="1200" dirty="0"/>
            <a:t>- News: Bloomberg, Reuters headlines</a:t>
          </a:r>
        </a:p>
      </dsp:txBody>
      <dsp:txXfrm>
        <a:off x="684018" y="1483340"/>
        <a:ext cx="4959060" cy="592224"/>
      </dsp:txXfrm>
    </dsp:sp>
    <dsp:sp modelId="{259519A6-472B-4F12-8131-E5FB40C2B06C}">
      <dsp:nvSpPr>
        <dsp:cNvPr id="0" name=""/>
        <dsp:cNvSpPr/>
      </dsp:nvSpPr>
      <dsp:spPr>
        <a:xfrm>
          <a:off x="0" y="2223620"/>
          <a:ext cx="5643079" cy="5922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04BF8C-5A03-4B99-976E-94312B904AD4}">
      <dsp:nvSpPr>
        <dsp:cNvPr id="0" name=""/>
        <dsp:cNvSpPr/>
      </dsp:nvSpPr>
      <dsp:spPr>
        <a:xfrm>
          <a:off x="179147" y="2356870"/>
          <a:ext cx="325723" cy="3257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7998720-66F8-46F9-A253-C07DDBD6F995}">
      <dsp:nvSpPr>
        <dsp:cNvPr id="0" name=""/>
        <dsp:cNvSpPr/>
      </dsp:nvSpPr>
      <dsp:spPr>
        <a:xfrm>
          <a:off x="684018" y="2223620"/>
          <a:ext cx="4959060" cy="592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677" tIns="62677" rIns="62677" bIns="62677" numCol="1" spcCol="1270" anchor="ctr" anchorCtr="0">
          <a:noAutofit/>
        </a:bodyPr>
        <a:lstStyle/>
        <a:p>
          <a:pPr marL="0" lvl="0" indent="0" algn="l" defTabSz="844550">
            <a:lnSpc>
              <a:spcPct val="90000"/>
            </a:lnSpc>
            <a:spcBef>
              <a:spcPct val="0"/>
            </a:spcBef>
            <a:spcAft>
              <a:spcPct val="35000"/>
            </a:spcAft>
            <a:buNone/>
          </a:pPr>
          <a:r>
            <a:rPr lang="en-US" sz="1900" kern="1200"/>
            <a:t>- Social: Twitter API (#gold, #XAU)</a:t>
          </a:r>
        </a:p>
      </dsp:txBody>
      <dsp:txXfrm>
        <a:off x="684018" y="2223620"/>
        <a:ext cx="4959060" cy="592224"/>
      </dsp:txXfrm>
    </dsp:sp>
    <dsp:sp modelId="{AB1EBCAA-4958-4AEA-85C4-28AC29B045A2}">
      <dsp:nvSpPr>
        <dsp:cNvPr id="0" name=""/>
        <dsp:cNvSpPr/>
      </dsp:nvSpPr>
      <dsp:spPr>
        <a:xfrm>
          <a:off x="0" y="2966680"/>
          <a:ext cx="5643079" cy="5922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AB943E-27F1-4ED1-9C26-313FC2BBD904}">
      <dsp:nvSpPr>
        <dsp:cNvPr id="0" name=""/>
        <dsp:cNvSpPr/>
      </dsp:nvSpPr>
      <dsp:spPr>
        <a:xfrm>
          <a:off x="179147" y="3097150"/>
          <a:ext cx="325723" cy="32572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E0DA81D-9036-4B96-8941-14E24D999612}">
      <dsp:nvSpPr>
        <dsp:cNvPr id="0" name=""/>
        <dsp:cNvSpPr/>
      </dsp:nvSpPr>
      <dsp:spPr>
        <a:xfrm>
          <a:off x="684018" y="2963900"/>
          <a:ext cx="4959060" cy="592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677" tIns="62677" rIns="62677" bIns="62677" numCol="1" spcCol="1270" anchor="ctr" anchorCtr="0">
          <a:noAutofit/>
        </a:bodyPr>
        <a:lstStyle/>
        <a:p>
          <a:pPr marL="0" lvl="0" indent="0" algn="l" defTabSz="844550">
            <a:lnSpc>
              <a:spcPct val="90000"/>
            </a:lnSpc>
            <a:spcBef>
              <a:spcPct val="0"/>
            </a:spcBef>
            <a:spcAft>
              <a:spcPct val="35000"/>
            </a:spcAft>
            <a:buNone/>
          </a:pPr>
          <a:r>
            <a:rPr lang="en-US" sz="1900" kern="1200"/>
            <a:t>• Sentiment Tools: VADER and FinBERT</a:t>
          </a:r>
        </a:p>
      </dsp:txBody>
      <dsp:txXfrm>
        <a:off x="684018" y="2963900"/>
        <a:ext cx="4959060" cy="5922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05047-1F26-41C3-88EB-6B367AA4F87B}">
      <dsp:nvSpPr>
        <dsp:cNvPr id="0" name=""/>
        <dsp:cNvSpPr/>
      </dsp:nvSpPr>
      <dsp:spPr>
        <a:xfrm>
          <a:off x="0" y="553445"/>
          <a:ext cx="7154164" cy="65520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 RMSE: Penalizes larger errors.</a:t>
          </a:r>
        </a:p>
      </dsp:txBody>
      <dsp:txXfrm>
        <a:off x="31984" y="585429"/>
        <a:ext cx="7090196" cy="591232"/>
      </dsp:txXfrm>
    </dsp:sp>
    <dsp:sp modelId="{E78F153B-7FA1-4D4D-A91C-594CF4A3776E}">
      <dsp:nvSpPr>
        <dsp:cNvPr id="0" name=""/>
        <dsp:cNvSpPr/>
      </dsp:nvSpPr>
      <dsp:spPr>
        <a:xfrm>
          <a:off x="0" y="1289285"/>
          <a:ext cx="7154164" cy="655200"/>
        </a:xfrm>
        <a:prstGeom prst="roundRect">
          <a:avLst/>
        </a:prstGeom>
        <a:solidFill>
          <a:schemeClr val="accent2">
            <a:hueOff val="1121052"/>
            <a:satOff val="-1191"/>
            <a:lumOff val="91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 MAE: Average prediction error.</a:t>
          </a:r>
        </a:p>
      </dsp:txBody>
      <dsp:txXfrm>
        <a:off x="31984" y="1321269"/>
        <a:ext cx="7090196" cy="591232"/>
      </dsp:txXfrm>
    </dsp:sp>
    <dsp:sp modelId="{FE1AE376-3704-409E-90FD-2299BDD1E957}">
      <dsp:nvSpPr>
        <dsp:cNvPr id="0" name=""/>
        <dsp:cNvSpPr/>
      </dsp:nvSpPr>
      <dsp:spPr>
        <a:xfrm>
          <a:off x="0" y="2025125"/>
          <a:ext cx="7154164" cy="655200"/>
        </a:xfrm>
        <a:prstGeom prst="roundRect">
          <a:avLst/>
        </a:prstGeom>
        <a:solidFill>
          <a:schemeClr val="accent2">
            <a:hueOff val="2242103"/>
            <a:satOff val="-2381"/>
            <a:lumOff val="183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 Directional Accuracy: Correct trend prediction.</a:t>
          </a:r>
        </a:p>
      </dsp:txBody>
      <dsp:txXfrm>
        <a:off x="31984" y="2057109"/>
        <a:ext cx="7090196" cy="591232"/>
      </dsp:txXfrm>
    </dsp:sp>
    <dsp:sp modelId="{44DB819B-F4BE-4A92-A218-376AA564CE81}">
      <dsp:nvSpPr>
        <dsp:cNvPr id="0" name=""/>
        <dsp:cNvSpPr/>
      </dsp:nvSpPr>
      <dsp:spPr>
        <a:xfrm>
          <a:off x="0" y="2760965"/>
          <a:ext cx="7154164" cy="655200"/>
        </a:xfrm>
        <a:prstGeom prst="roundRect">
          <a:avLst/>
        </a:prstGeom>
        <a:solidFill>
          <a:schemeClr val="accent2">
            <a:hueOff val="3363155"/>
            <a:satOff val="-3572"/>
            <a:lumOff val="274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 Feature importance (RF/XGBoost) for insights.</a:t>
          </a:r>
        </a:p>
      </dsp:txBody>
      <dsp:txXfrm>
        <a:off x="31984" y="2792949"/>
        <a:ext cx="7090196" cy="59123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5FBD31-1FE7-4353-AA1C-F1FB7649E2E0}" type="datetimeFigureOut">
              <a:rPr lang="en-MY" smtClean="0"/>
              <a:t>3/7/2025</a:t>
            </a:fld>
            <a:endParaRPr lang="en-MY"/>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5CEA1-0857-4BC4-B3A1-63E730C38CA1}" type="slidenum">
              <a:rPr lang="en-MY" smtClean="0"/>
              <a:t>‹#›</a:t>
            </a:fld>
            <a:endParaRPr lang="en-MY"/>
          </a:p>
        </p:txBody>
      </p:sp>
    </p:spTree>
    <p:extLst>
      <p:ext uri="{BB962C8B-B14F-4D97-AF65-F5344CB8AC3E}">
        <p14:creationId xmlns:p14="http://schemas.microsoft.com/office/powerpoint/2010/main" val="1738375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[morning/afternoon], everyone. My name is Hazim Fitri Bin Ahmad Faudzi from </a:t>
            </a:r>
            <a:r>
              <a:rPr lang="en-US" dirty="0" err="1"/>
              <a:t>Universiti</a:t>
            </a:r>
            <a:r>
              <a:rPr lang="en-US" dirty="0"/>
              <a:t> </a:t>
            </a:r>
            <a:r>
              <a:rPr lang="en-US" dirty="0" err="1"/>
              <a:t>Kebangsaan</a:t>
            </a:r>
            <a:r>
              <a:rPr lang="en-US" dirty="0"/>
              <a:t> Malaysia. Today, I will be presenting my research proposal titled "Sentiment-Driven Gold Price Prediction Using News Headlines and Social Media." This study aims to explore how sentiment signals from digital sources can improve the prediction accuracy of gold price movements.</a:t>
            </a:r>
            <a:endParaRPr lang="en-MY" dirty="0"/>
          </a:p>
        </p:txBody>
      </p:sp>
      <p:sp>
        <p:nvSpPr>
          <p:cNvPr id="4" name="Slide Number Placeholder 3"/>
          <p:cNvSpPr>
            <a:spLocks noGrp="1"/>
          </p:cNvSpPr>
          <p:nvPr>
            <p:ph type="sldNum" sz="quarter" idx="5"/>
          </p:nvPr>
        </p:nvSpPr>
        <p:spPr/>
        <p:txBody>
          <a:bodyPr/>
          <a:lstStyle/>
          <a:p>
            <a:fld id="{A3D5CEA1-0857-4BC4-B3A1-63E730C38CA1}" type="slidenum">
              <a:rPr lang="en-MY" smtClean="0"/>
              <a:t>1</a:t>
            </a:fld>
            <a:endParaRPr lang="en-MY"/>
          </a:p>
        </p:txBody>
      </p:sp>
    </p:spTree>
    <p:extLst>
      <p:ext uri="{BB962C8B-B14F-4D97-AF65-F5344CB8AC3E}">
        <p14:creationId xmlns:p14="http://schemas.microsoft.com/office/powerpoint/2010/main" val="2435151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planned timeline:</a:t>
            </a:r>
          </a:p>
          <a:p>
            <a:pPr marL="171450" indent="-171450">
              <a:buFontTx/>
              <a:buChar char="-"/>
            </a:pPr>
            <a:r>
              <a:rPr lang="en-US" b="1" dirty="0"/>
              <a:t>June–July</a:t>
            </a:r>
            <a:r>
              <a:rPr lang="en-US" dirty="0"/>
              <a:t>: Literature review and proposal.</a:t>
            </a:r>
          </a:p>
          <a:p>
            <a:pPr marL="171450" indent="-171450">
              <a:buFontTx/>
              <a:buChar char="-"/>
            </a:pPr>
            <a:r>
              <a:rPr lang="en-US" b="1" dirty="0"/>
              <a:t>August–September</a:t>
            </a:r>
            <a:r>
              <a:rPr lang="en-US" dirty="0"/>
              <a:t>: Data collection and sentiment analysis.</a:t>
            </a:r>
          </a:p>
          <a:p>
            <a:pPr marL="171450" indent="-171450">
              <a:buFontTx/>
              <a:buChar char="-"/>
            </a:pPr>
            <a:r>
              <a:rPr lang="en-US" b="1" dirty="0"/>
              <a:t>October–November</a:t>
            </a:r>
            <a:r>
              <a:rPr lang="en-US" dirty="0"/>
              <a:t>: Model building and evaluation.</a:t>
            </a:r>
          </a:p>
          <a:p>
            <a:pPr marL="171450" indent="-171450">
              <a:buFontTx/>
              <a:buChar char="-"/>
            </a:pPr>
            <a:r>
              <a:rPr lang="en-US" b="1" dirty="0"/>
              <a:t>December–January</a:t>
            </a:r>
            <a:r>
              <a:rPr lang="en-US" dirty="0"/>
              <a:t>: Final report writing and documentation.</a:t>
            </a:r>
          </a:p>
          <a:p>
            <a:endParaRPr lang="en-MY" dirty="0"/>
          </a:p>
        </p:txBody>
      </p:sp>
      <p:sp>
        <p:nvSpPr>
          <p:cNvPr id="4" name="Slide Number Placeholder 3"/>
          <p:cNvSpPr>
            <a:spLocks noGrp="1"/>
          </p:cNvSpPr>
          <p:nvPr>
            <p:ph type="sldNum" sz="quarter" idx="5"/>
          </p:nvPr>
        </p:nvSpPr>
        <p:spPr/>
        <p:txBody>
          <a:bodyPr/>
          <a:lstStyle/>
          <a:p>
            <a:fld id="{A3D5CEA1-0857-4BC4-B3A1-63E730C38CA1}" type="slidenum">
              <a:rPr lang="en-MY" smtClean="0"/>
              <a:t>10</a:t>
            </a:fld>
            <a:endParaRPr lang="en-MY"/>
          </a:p>
        </p:txBody>
      </p:sp>
    </p:spTree>
    <p:extLst>
      <p:ext uri="{BB962C8B-B14F-4D97-AF65-F5344CB8AC3E}">
        <p14:creationId xmlns:p14="http://schemas.microsoft.com/office/powerpoint/2010/main" val="530777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research will contribute in several ways:</a:t>
            </a:r>
          </a:p>
          <a:p>
            <a:pPr marL="171450" indent="-171450">
              <a:buFontTx/>
              <a:buChar char="-"/>
            </a:pPr>
            <a:r>
              <a:rPr lang="en-US" dirty="0"/>
              <a:t>Introduce a </a:t>
            </a:r>
            <a:r>
              <a:rPr lang="en-US" b="1" dirty="0"/>
              <a:t>new framework</a:t>
            </a:r>
            <a:r>
              <a:rPr lang="en-US" dirty="0"/>
              <a:t> combining news and social sentiment for gold.</a:t>
            </a:r>
          </a:p>
          <a:p>
            <a:pPr marL="171450" indent="-171450">
              <a:buFontTx/>
              <a:buChar char="-"/>
            </a:pPr>
            <a:r>
              <a:rPr lang="en-US" dirty="0"/>
              <a:t>Provide a </a:t>
            </a:r>
            <a:r>
              <a:rPr lang="en-US" b="1" dirty="0"/>
              <a:t>comparative performance analysis</a:t>
            </a:r>
            <a:r>
              <a:rPr lang="en-US" dirty="0"/>
              <a:t> of predictive models.</a:t>
            </a:r>
          </a:p>
          <a:p>
            <a:pPr marL="171450" indent="-171450">
              <a:buFontTx/>
              <a:buChar char="-"/>
            </a:pPr>
            <a:r>
              <a:rPr lang="en-US" dirty="0"/>
              <a:t>Offer </a:t>
            </a:r>
            <a:r>
              <a:rPr lang="en-US" b="1" dirty="0"/>
              <a:t>insights into the predictive power of sentiment</a:t>
            </a:r>
            <a:r>
              <a:rPr lang="en-US" dirty="0"/>
              <a:t>.</a:t>
            </a:r>
          </a:p>
          <a:p>
            <a:pPr marL="171450" indent="-171450">
              <a:buFontTx/>
              <a:buChar char="-"/>
            </a:pPr>
            <a:r>
              <a:rPr lang="en-US" dirty="0"/>
              <a:t>Lay the foundation for </a:t>
            </a:r>
            <a:r>
              <a:rPr lang="en-US" b="1" dirty="0"/>
              <a:t>sentiment-driven investment strategies</a:t>
            </a:r>
            <a:r>
              <a:rPr lang="en-US" dirty="0"/>
              <a:t>.</a:t>
            </a:r>
          </a:p>
        </p:txBody>
      </p:sp>
      <p:sp>
        <p:nvSpPr>
          <p:cNvPr id="4" name="Slide Number Placeholder 3"/>
          <p:cNvSpPr>
            <a:spLocks noGrp="1"/>
          </p:cNvSpPr>
          <p:nvPr>
            <p:ph type="sldNum" sz="quarter" idx="5"/>
          </p:nvPr>
        </p:nvSpPr>
        <p:spPr/>
        <p:txBody>
          <a:bodyPr/>
          <a:lstStyle/>
          <a:p>
            <a:fld id="{A3D5CEA1-0857-4BC4-B3A1-63E730C38CA1}" type="slidenum">
              <a:rPr lang="en-MY" smtClean="0"/>
              <a:t>11</a:t>
            </a:fld>
            <a:endParaRPr lang="en-MY"/>
          </a:p>
        </p:txBody>
      </p:sp>
    </p:spTree>
    <p:extLst>
      <p:ext uri="{BB962C8B-B14F-4D97-AF65-F5344CB8AC3E}">
        <p14:creationId xmlns:p14="http://schemas.microsoft.com/office/powerpoint/2010/main" val="3178707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Some of the key references that support this work include:</a:t>
            </a:r>
          </a:p>
          <a:p>
            <a:pPr marL="228600" indent="-228600">
              <a:buAutoNum type="arabicPeriod"/>
            </a:pPr>
            <a:r>
              <a:rPr lang="en-MY" b="1" dirty="0"/>
              <a:t>Bollen et al. (2011)</a:t>
            </a:r>
            <a:r>
              <a:rPr lang="en-MY" dirty="0"/>
              <a:t> – Twitter mood &amp; markets.</a:t>
            </a:r>
          </a:p>
          <a:p>
            <a:pPr marL="228600" indent="-228600">
              <a:buAutoNum type="arabicPeriod"/>
            </a:pPr>
            <a:r>
              <a:rPr lang="en-MY" b="1" dirty="0"/>
              <a:t>Hutto &amp; Gilbert (2014)</a:t>
            </a:r>
            <a:r>
              <a:rPr lang="en-MY" dirty="0"/>
              <a:t> – VADER sentiment model.</a:t>
            </a:r>
          </a:p>
          <a:p>
            <a:pPr marL="228600" indent="-228600">
              <a:buAutoNum type="arabicPeriod"/>
            </a:pPr>
            <a:r>
              <a:rPr lang="en-MY" b="1" dirty="0"/>
              <a:t>Araci (2019)</a:t>
            </a:r>
            <a:r>
              <a:rPr lang="en-MY" dirty="0"/>
              <a:t> – </a:t>
            </a:r>
            <a:r>
              <a:rPr lang="en-MY" dirty="0" err="1"/>
              <a:t>FinBERT</a:t>
            </a:r>
            <a:r>
              <a:rPr lang="en-MY" dirty="0"/>
              <a:t> for financial sentiment.</a:t>
            </a:r>
          </a:p>
          <a:p>
            <a:pPr marL="228600" indent="-228600">
              <a:buAutoNum type="arabicPeriod"/>
            </a:pPr>
            <a:r>
              <a:rPr lang="en-MY" b="1" dirty="0"/>
              <a:t>Hajek &amp; Novotny (2022)</a:t>
            </a:r>
            <a:r>
              <a:rPr lang="en-MY" dirty="0"/>
              <a:t> – News-based gold prediction.</a:t>
            </a:r>
          </a:p>
          <a:p>
            <a:pPr marL="228600" indent="-228600">
              <a:buAutoNum type="arabicPeriod"/>
            </a:pPr>
            <a:r>
              <a:rPr lang="en-MY" b="1" dirty="0"/>
              <a:t>Chen &amp; </a:t>
            </a:r>
            <a:r>
              <a:rPr lang="en-MY" b="1" dirty="0" err="1"/>
              <a:t>Guestrin</a:t>
            </a:r>
            <a:r>
              <a:rPr lang="en-MY" b="1" dirty="0"/>
              <a:t> (2016)</a:t>
            </a:r>
            <a:r>
              <a:rPr lang="en-MY" dirty="0"/>
              <a:t> – </a:t>
            </a:r>
            <a:r>
              <a:rPr lang="en-MY" dirty="0" err="1"/>
              <a:t>XGBoost</a:t>
            </a:r>
            <a:r>
              <a:rPr lang="en-MY" dirty="0"/>
              <a:t> algorithm.</a:t>
            </a:r>
          </a:p>
        </p:txBody>
      </p:sp>
      <p:sp>
        <p:nvSpPr>
          <p:cNvPr id="4" name="Slide Number Placeholder 3"/>
          <p:cNvSpPr>
            <a:spLocks noGrp="1"/>
          </p:cNvSpPr>
          <p:nvPr>
            <p:ph type="sldNum" sz="quarter" idx="5"/>
          </p:nvPr>
        </p:nvSpPr>
        <p:spPr/>
        <p:txBody>
          <a:bodyPr/>
          <a:lstStyle/>
          <a:p>
            <a:fld id="{A3D5CEA1-0857-4BC4-B3A1-63E730C38CA1}" type="slidenum">
              <a:rPr lang="en-MY" smtClean="0"/>
              <a:t>12</a:t>
            </a:fld>
            <a:endParaRPr lang="en-MY"/>
          </a:p>
        </p:txBody>
      </p:sp>
    </p:spTree>
    <p:extLst>
      <p:ext uri="{BB962C8B-B14F-4D97-AF65-F5344CB8AC3E}">
        <p14:creationId xmlns:p14="http://schemas.microsoft.com/office/powerpoint/2010/main" val="3688389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Gold has long been viewed as a safe-haven asset, especially during economic uncertainty. With the rise of digital platforms, we now have access to massive streams of text data from news and social media, which reflect public mood and investor sentiment. Sentiment analysis—extracting emotions or opinions from text—can help us tap into these signals. Although past research has explored sentiment’s role in stock markets and cryptocurrencies, few studies have focused specifically on </a:t>
            </a:r>
            <a:r>
              <a:rPr lang="en-US" b="1" dirty="0"/>
              <a:t>gold</a:t>
            </a:r>
            <a:r>
              <a:rPr lang="en-US" dirty="0"/>
              <a:t>. This research aims to fill that gap.</a:t>
            </a:r>
            <a:endParaRPr lang="en-MY" dirty="0"/>
          </a:p>
        </p:txBody>
      </p:sp>
      <p:sp>
        <p:nvSpPr>
          <p:cNvPr id="4" name="Slide Number Placeholder 3"/>
          <p:cNvSpPr>
            <a:spLocks noGrp="1"/>
          </p:cNvSpPr>
          <p:nvPr>
            <p:ph type="sldNum" sz="quarter" idx="5"/>
          </p:nvPr>
        </p:nvSpPr>
        <p:spPr/>
        <p:txBody>
          <a:bodyPr/>
          <a:lstStyle/>
          <a:p>
            <a:fld id="{A3D5CEA1-0857-4BC4-B3A1-63E730C38CA1}" type="slidenum">
              <a:rPr lang="en-MY" smtClean="0"/>
              <a:t>2</a:t>
            </a:fld>
            <a:endParaRPr lang="en-MY"/>
          </a:p>
        </p:txBody>
      </p:sp>
    </p:spTree>
    <p:extLst>
      <p:ext uri="{BB962C8B-B14F-4D97-AF65-F5344CB8AC3E}">
        <p14:creationId xmlns:p14="http://schemas.microsoft.com/office/powerpoint/2010/main" val="319282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gold forecasting models rely heavily on numerical data—such as historical prices or macroeconomic indicators. These models often ignore the psychological and emotional factors captured in text. Moreover, existing studies rarely combine both </a:t>
            </a:r>
            <a:r>
              <a:rPr lang="en-US" b="1" dirty="0"/>
              <a:t>news</a:t>
            </a:r>
            <a:r>
              <a:rPr lang="en-US" dirty="0"/>
              <a:t> and </a:t>
            </a:r>
            <a:r>
              <a:rPr lang="en-US" b="1" dirty="0"/>
              <a:t>social media sentiment</a:t>
            </a:r>
            <a:r>
              <a:rPr lang="en-US" dirty="0"/>
              <a:t> for gold prediction, and even fewer apply </a:t>
            </a:r>
            <a:r>
              <a:rPr lang="en-US" b="1" dirty="0"/>
              <a:t>advanced NLP models</a:t>
            </a:r>
            <a:r>
              <a:rPr lang="en-US" dirty="0"/>
              <a:t>. So, our key question is: </a:t>
            </a:r>
            <a:r>
              <a:rPr lang="en-US" i="1" dirty="0"/>
              <a:t>Can integrating sentiment indicators significantly improve gold price prediction accuracy?</a:t>
            </a:r>
            <a:endParaRPr lang="en-MY" dirty="0"/>
          </a:p>
        </p:txBody>
      </p:sp>
      <p:sp>
        <p:nvSpPr>
          <p:cNvPr id="4" name="Slide Number Placeholder 3"/>
          <p:cNvSpPr>
            <a:spLocks noGrp="1"/>
          </p:cNvSpPr>
          <p:nvPr>
            <p:ph type="sldNum" sz="quarter" idx="5"/>
          </p:nvPr>
        </p:nvSpPr>
        <p:spPr/>
        <p:txBody>
          <a:bodyPr/>
          <a:lstStyle/>
          <a:p>
            <a:fld id="{A3D5CEA1-0857-4BC4-B3A1-63E730C38CA1}" type="slidenum">
              <a:rPr lang="en-MY" smtClean="0"/>
              <a:t>3</a:t>
            </a:fld>
            <a:endParaRPr lang="en-MY"/>
          </a:p>
        </p:txBody>
      </p:sp>
    </p:spTree>
    <p:extLst>
      <p:ext uri="{BB962C8B-B14F-4D97-AF65-F5344CB8AC3E}">
        <p14:creationId xmlns:p14="http://schemas.microsoft.com/office/powerpoint/2010/main" val="594556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study has one general objective and three specific ones:</a:t>
            </a:r>
          </a:p>
          <a:p>
            <a:r>
              <a:rPr lang="en-US" dirty="0"/>
              <a:t>First, we aim to build a predictive framework that integrates sentiment data into gold price modeling.</a:t>
            </a:r>
          </a:p>
          <a:p>
            <a:r>
              <a:rPr lang="en-US" dirty="0"/>
              <a:t>Specifically, we will:</a:t>
            </a:r>
          </a:p>
          <a:p>
            <a:pPr lvl="1"/>
            <a:r>
              <a:rPr lang="en-US" dirty="0"/>
              <a:t>Perform sentiment analysis on gold-related </a:t>
            </a:r>
            <a:r>
              <a:rPr lang="en-US" b="1" dirty="0"/>
              <a:t>news headlines</a:t>
            </a:r>
            <a:r>
              <a:rPr lang="en-US" dirty="0"/>
              <a:t> and </a:t>
            </a:r>
            <a:r>
              <a:rPr lang="en-US" b="1" dirty="0"/>
              <a:t>Twitter posts</a:t>
            </a:r>
            <a:r>
              <a:rPr lang="en-US" dirty="0"/>
              <a:t>.</a:t>
            </a:r>
          </a:p>
          <a:p>
            <a:pPr lvl="1"/>
            <a:r>
              <a:rPr lang="en-US" dirty="0"/>
              <a:t>Investigate the </a:t>
            </a:r>
            <a:r>
              <a:rPr lang="en-US" b="1" dirty="0"/>
              <a:t>correlation</a:t>
            </a:r>
            <a:r>
              <a:rPr lang="en-US" dirty="0"/>
              <a:t> between sentiment and price fluctuations.</a:t>
            </a:r>
          </a:p>
          <a:p>
            <a:pPr lvl="1"/>
            <a:r>
              <a:rPr lang="en-US" dirty="0"/>
              <a:t>Compare how different </a:t>
            </a:r>
            <a:r>
              <a:rPr lang="en-US" b="1" dirty="0"/>
              <a:t>machine learning models</a:t>
            </a:r>
            <a:r>
              <a:rPr lang="en-US" dirty="0"/>
              <a:t> perform using sentiment data as features.</a:t>
            </a:r>
          </a:p>
          <a:p>
            <a:endParaRPr lang="en-MY" dirty="0"/>
          </a:p>
        </p:txBody>
      </p:sp>
      <p:sp>
        <p:nvSpPr>
          <p:cNvPr id="4" name="Slide Number Placeholder 3"/>
          <p:cNvSpPr>
            <a:spLocks noGrp="1"/>
          </p:cNvSpPr>
          <p:nvPr>
            <p:ph type="sldNum" sz="quarter" idx="5"/>
          </p:nvPr>
        </p:nvSpPr>
        <p:spPr/>
        <p:txBody>
          <a:bodyPr/>
          <a:lstStyle/>
          <a:p>
            <a:fld id="{A3D5CEA1-0857-4BC4-B3A1-63E730C38CA1}" type="slidenum">
              <a:rPr lang="en-MY" smtClean="0"/>
              <a:t>4</a:t>
            </a:fld>
            <a:endParaRPr lang="en-MY"/>
          </a:p>
        </p:txBody>
      </p:sp>
    </p:spTree>
    <p:extLst>
      <p:ext uri="{BB962C8B-B14F-4D97-AF65-F5344CB8AC3E}">
        <p14:creationId xmlns:p14="http://schemas.microsoft.com/office/powerpoint/2010/main" val="3796104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 studies show strong evidence that sentiment affects financial markets. For example, </a:t>
            </a:r>
            <a:r>
              <a:rPr lang="en-US" b="1" dirty="0"/>
              <a:t>Bollen et al.</a:t>
            </a:r>
            <a:r>
              <a:rPr lang="en-US" dirty="0"/>
              <a:t> demonstrated that Twitter mood could predict stock trends with 87.6% accuracy. For this study:</a:t>
            </a:r>
          </a:p>
          <a:p>
            <a:pPr marL="171450" indent="-171450">
              <a:buFontTx/>
              <a:buChar char="-"/>
            </a:pPr>
            <a:r>
              <a:rPr lang="en-US" b="1" dirty="0"/>
              <a:t>News headlines</a:t>
            </a:r>
            <a:r>
              <a:rPr lang="en-US" dirty="0"/>
              <a:t> offer expert-driven insights.</a:t>
            </a:r>
          </a:p>
          <a:p>
            <a:pPr marL="171450" indent="-171450">
              <a:buFontTx/>
              <a:buChar char="-"/>
            </a:pPr>
            <a:r>
              <a:rPr lang="en-US" b="1" dirty="0"/>
              <a:t>Social media</a:t>
            </a:r>
            <a:r>
              <a:rPr lang="en-US" dirty="0"/>
              <a:t> captures real-time investor emotions.</a:t>
            </a:r>
            <a:br>
              <a:rPr lang="en-US" dirty="0"/>
            </a:br>
            <a:endParaRPr lang="en-US" dirty="0"/>
          </a:p>
          <a:p>
            <a:pPr marL="0" indent="0">
              <a:buFontTx/>
              <a:buNone/>
            </a:pPr>
            <a:r>
              <a:rPr lang="en-US" dirty="0"/>
              <a:t>We will use two key sentiment tools:</a:t>
            </a:r>
          </a:p>
          <a:p>
            <a:pPr marL="171450" indent="-171450">
              <a:buFontTx/>
              <a:buChar char="-"/>
            </a:pPr>
            <a:r>
              <a:rPr lang="en-US" b="1" dirty="0"/>
              <a:t>VADER</a:t>
            </a:r>
            <a:r>
              <a:rPr lang="en-US" dirty="0"/>
              <a:t>—great for casual social media.</a:t>
            </a:r>
          </a:p>
          <a:p>
            <a:pPr marL="171450" indent="-171450">
              <a:buFontTx/>
              <a:buChar char="-"/>
            </a:pPr>
            <a:r>
              <a:rPr lang="en-US" b="1" dirty="0" err="1"/>
              <a:t>FinBERT</a:t>
            </a:r>
            <a:r>
              <a:rPr lang="en-US" dirty="0"/>
              <a:t>—fine-tuned for financial language.</a:t>
            </a:r>
            <a:br>
              <a:rPr lang="en-US" dirty="0"/>
            </a:br>
            <a:endParaRPr lang="en-US" dirty="0"/>
          </a:p>
          <a:p>
            <a:pPr marL="0" indent="0">
              <a:buFontTx/>
              <a:buNone/>
            </a:pPr>
            <a:r>
              <a:rPr lang="en-US" dirty="0"/>
              <a:t>And we will test three predictive models: </a:t>
            </a:r>
            <a:r>
              <a:rPr lang="en-US" b="1" dirty="0"/>
              <a:t>Random Forest</a:t>
            </a:r>
            <a:r>
              <a:rPr lang="en-US" dirty="0"/>
              <a:t>, </a:t>
            </a:r>
            <a:r>
              <a:rPr lang="en-US" b="1" dirty="0" err="1"/>
              <a:t>XGBoost</a:t>
            </a:r>
            <a:r>
              <a:rPr lang="en-US" dirty="0"/>
              <a:t>, and </a:t>
            </a:r>
            <a:r>
              <a:rPr lang="en-US" b="1" dirty="0"/>
              <a:t>LSTM</a:t>
            </a:r>
            <a:r>
              <a:rPr lang="en-US" dirty="0"/>
              <a:t>—each offering different strengths.</a:t>
            </a:r>
          </a:p>
          <a:p>
            <a:endParaRPr lang="en-MY" dirty="0"/>
          </a:p>
        </p:txBody>
      </p:sp>
      <p:sp>
        <p:nvSpPr>
          <p:cNvPr id="4" name="Slide Number Placeholder 3"/>
          <p:cNvSpPr>
            <a:spLocks noGrp="1"/>
          </p:cNvSpPr>
          <p:nvPr>
            <p:ph type="sldNum" sz="quarter" idx="5"/>
          </p:nvPr>
        </p:nvSpPr>
        <p:spPr/>
        <p:txBody>
          <a:bodyPr/>
          <a:lstStyle/>
          <a:p>
            <a:fld id="{A3D5CEA1-0857-4BC4-B3A1-63E730C38CA1}" type="slidenum">
              <a:rPr lang="en-MY" smtClean="0"/>
              <a:t>5</a:t>
            </a:fld>
            <a:endParaRPr lang="en-MY"/>
          </a:p>
        </p:txBody>
      </p:sp>
    </p:spTree>
    <p:extLst>
      <p:ext uri="{BB962C8B-B14F-4D97-AF65-F5344CB8AC3E}">
        <p14:creationId xmlns:p14="http://schemas.microsoft.com/office/powerpoint/2010/main" val="2510137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collect two types of data from 2015 to 2024:</a:t>
            </a:r>
          </a:p>
          <a:p>
            <a:pPr marL="171450" indent="-171450">
              <a:buFontTx/>
              <a:buChar char="-"/>
            </a:pPr>
            <a:r>
              <a:rPr lang="en-US" b="1" dirty="0"/>
              <a:t>Gold price data</a:t>
            </a:r>
            <a:r>
              <a:rPr lang="en-US" dirty="0"/>
              <a:t> from Yahoo Finance.</a:t>
            </a:r>
          </a:p>
          <a:p>
            <a:pPr marL="171450" indent="-171450">
              <a:buFontTx/>
              <a:buChar char="-"/>
            </a:pPr>
            <a:r>
              <a:rPr lang="en-US" b="1" dirty="0"/>
              <a:t>Text data</a:t>
            </a:r>
            <a:r>
              <a:rPr lang="en-US" dirty="0"/>
              <a:t> from news sites and Twitter.</a:t>
            </a:r>
          </a:p>
          <a:p>
            <a:pPr marL="0" indent="0">
              <a:buFontTx/>
              <a:buNone/>
            </a:pPr>
            <a:br>
              <a:rPr lang="en-US" dirty="0"/>
            </a:br>
            <a:r>
              <a:rPr lang="en-US" dirty="0"/>
              <a:t>After cleaning and aligning the data by date, we’ll extract daily sentiment scores using VADER and </a:t>
            </a:r>
            <a:r>
              <a:rPr lang="en-US" dirty="0" err="1"/>
              <a:t>FinBERT</a:t>
            </a:r>
            <a:r>
              <a:rPr lang="en-US" dirty="0"/>
              <a:t>. These scores will be combined with historical price features like moving averages and returns to create a rich feature set.</a:t>
            </a:r>
          </a:p>
        </p:txBody>
      </p:sp>
      <p:sp>
        <p:nvSpPr>
          <p:cNvPr id="4" name="Slide Number Placeholder 3"/>
          <p:cNvSpPr>
            <a:spLocks noGrp="1"/>
          </p:cNvSpPr>
          <p:nvPr>
            <p:ph type="sldNum" sz="quarter" idx="5"/>
          </p:nvPr>
        </p:nvSpPr>
        <p:spPr/>
        <p:txBody>
          <a:bodyPr/>
          <a:lstStyle/>
          <a:p>
            <a:fld id="{A3D5CEA1-0857-4BC4-B3A1-63E730C38CA1}" type="slidenum">
              <a:rPr lang="en-MY" smtClean="0"/>
              <a:t>6</a:t>
            </a:fld>
            <a:endParaRPr lang="en-MY"/>
          </a:p>
        </p:txBody>
      </p:sp>
    </p:spTree>
    <p:extLst>
      <p:ext uri="{BB962C8B-B14F-4D97-AF65-F5344CB8AC3E}">
        <p14:creationId xmlns:p14="http://schemas.microsoft.com/office/powerpoint/2010/main" val="3077405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create features such as:</a:t>
            </a:r>
          </a:p>
          <a:p>
            <a:pPr marL="171450" indent="-171450">
              <a:buFontTx/>
              <a:buChar char="-"/>
            </a:pPr>
            <a:r>
              <a:rPr lang="en-US" b="1" dirty="0"/>
              <a:t>Daily average sentiment scores</a:t>
            </a:r>
            <a:r>
              <a:rPr lang="en-US" dirty="0"/>
              <a:t> from both sources.</a:t>
            </a:r>
          </a:p>
          <a:p>
            <a:pPr marL="171450" indent="-171450">
              <a:buFontTx/>
              <a:buChar char="-"/>
            </a:pPr>
            <a:r>
              <a:rPr lang="en-US" b="1" dirty="0"/>
              <a:t>Lagged sentiment</a:t>
            </a:r>
            <a:r>
              <a:rPr lang="en-US" dirty="0"/>
              <a:t> to see if past mood impacts future price.</a:t>
            </a:r>
          </a:p>
          <a:p>
            <a:pPr marL="171450" indent="-171450">
              <a:buFontTx/>
              <a:buChar char="-"/>
            </a:pPr>
            <a:r>
              <a:rPr lang="en-US" b="1" dirty="0"/>
              <a:t>Technical indicators</a:t>
            </a:r>
            <a:r>
              <a:rPr lang="en-US" dirty="0"/>
              <a:t> like returns and volatility.</a:t>
            </a:r>
          </a:p>
          <a:p>
            <a:pPr marL="0" indent="0">
              <a:buFontTx/>
              <a:buNone/>
            </a:pPr>
            <a:br>
              <a:rPr lang="en-US" dirty="0"/>
            </a:br>
            <a:r>
              <a:rPr lang="en-US" dirty="0"/>
              <a:t>All features will be normalized and synchronized with the gold price data.</a:t>
            </a:r>
          </a:p>
          <a:p>
            <a:endParaRPr lang="en-MY" dirty="0"/>
          </a:p>
        </p:txBody>
      </p:sp>
      <p:sp>
        <p:nvSpPr>
          <p:cNvPr id="4" name="Slide Number Placeholder 3"/>
          <p:cNvSpPr>
            <a:spLocks noGrp="1"/>
          </p:cNvSpPr>
          <p:nvPr>
            <p:ph type="sldNum" sz="quarter" idx="5"/>
          </p:nvPr>
        </p:nvSpPr>
        <p:spPr/>
        <p:txBody>
          <a:bodyPr/>
          <a:lstStyle/>
          <a:p>
            <a:fld id="{A3D5CEA1-0857-4BC4-B3A1-63E730C38CA1}" type="slidenum">
              <a:rPr lang="en-MY" smtClean="0"/>
              <a:t>7</a:t>
            </a:fld>
            <a:endParaRPr lang="en-MY"/>
          </a:p>
        </p:txBody>
      </p:sp>
    </p:spTree>
    <p:extLst>
      <p:ext uri="{BB962C8B-B14F-4D97-AF65-F5344CB8AC3E}">
        <p14:creationId xmlns:p14="http://schemas.microsoft.com/office/powerpoint/2010/main" val="3930665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compare three models:</a:t>
            </a:r>
          </a:p>
          <a:p>
            <a:pPr marL="171450" indent="-171450">
              <a:buFontTx/>
              <a:buChar char="-"/>
            </a:pPr>
            <a:r>
              <a:rPr lang="en-US" b="1" dirty="0"/>
              <a:t>Random Forest</a:t>
            </a:r>
            <a:r>
              <a:rPr lang="en-US" dirty="0"/>
              <a:t>: Easy to interpret and robust.</a:t>
            </a:r>
          </a:p>
          <a:p>
            <a:pPr marL="171450" indent="-171450">
              <a:buFontTx/>
              <a:buChar char="-"/>
            </a:pPr>
            <a:r>
              <a:rPr lang="en-US" b="1" dirty="0" err="1"/>
              <a:t>XGBoost</a:t>
            </a:r>
            <a:r>
              <a:rPr lang="en-US" dirty="0"/>
              <a:t>: Known for accuracy and handling complex patterns.</a:t>
            </a:r>
          </a:p>
          <a:p>
            <a:pPr marL="171450" indent="-171450">
              <a:buFontTx/>
              <a:buChar char="-"/>
            </a:pPr>
            <a:r>
              <a:rPr lang="en-US" b="1" dirty="0"/>
              <a:t>LSTM</a:t>
            </a:r>
            <a:r>
              <a:rPr lang="en-US" dirty="0"/>
              <a:t>: Ideal for time-series and sequential data.</a:t>
            </a:r>
          </a:p>
          <a:p>
            <a:pPr marL="171450" indent="-171450">
              <a:buFontTx/>
              <a:buChar char="-"/>
            </a:pPr>
            <a:endParaRPr lang="en-US" dirty="0"/>
          </a:p>
          <a:p>
            <a:pPr marL="0" indent="0">
              <a:buFontTx/>
              <a:buNone/>
            </a:pPr>
            <a:r>
              <a:rPr lang="en-US" dirty="0"/>
              <a:t>Each model will be tested with and without sentiment features to assess their added value.</a:t>
            </a:r>
          </a:p>
          <a:p>
            <a:endParaRPr lang="en-MY" dirty="0"/>
          </a:p>
        </p:txBody>
      </p:sp>
      <p:sp>
        <p:nvSpPr>
          <p:cNvPr id="4" name="Slide Number Placeholder 3"/>
          <p:cNvSpPr>
            <a:spLocks noGrp="1"/>
          </p:cNvSpPr>
          <p:nvPr>
            <p:ph type="sldNum" sz="quarter" idx="5"/>
          </p:nvPr>
        </p:nvSpPr>
        <p:spPr/>
        <p:txBody>
          <a:bodyPr/>
          <a:lstStyle/>
          <a:p>
            <a:fld id="{A3D5CEA1-0857-4BC4-B3A1-63E730C38CA1}" type="slidenum">
              <a:rPr lang="en-MY" smtClean="0"/>
              <a:t>8</a:t>
            </a:fld>
            <a:endParaRPr lang="en-MY"/>
          </a:p>
        </p:txBody>
      </p:sp>
    </p:spTree>
    <p:extLst>
      <p:ext uri="{BB962C8B-B14F-4D97-AF65-F5344CB8AC3E}">
        <p14:creationId xmlns:p14="http://schemas.microsoft.com/office/powerpoint/2010/main" val="1823969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evaluate performance, we’ll use:</a:t>
            </a:r>
          </a:p>
          <a:p>
            <a:pPr marL="171450" indent="-171450">
              <a:buFontTx/>
              <a:buChar char="-"/>
            </a:pPr>
            <a:r>
              <a:rPr lang="en-US" b="1" dirty="0"/>
              <a:t>RMSE</a:t>
            </a:r>
            <a:r>
              <a:rPr lang="en-US" dirty="0"/>
              <a:t> and </a:t>
            </a:r>
            <a:r>
              <a:rPr lang="en-US" b="1" dirty="0"/>
              <a:t>MAE</a:t>
            </a:r>
            <a:r>
              <a:rPr lang="en-US" dirty="0"/>
              <a:t> to measure error.</a:t>
            </a:r>
          </a:p>
          <a:p>
            <a:pPr marL="171450" indent="-171450">
              <a:buFontTx/>
              <a:buChar char="-"/>
            </a:pPr>
            <a:r>
              <a:rPr lang="en-US" b="1" dirty="0"/>
              <a:t>Directional accuracy</a:t>
            </a:r>
            <a:r>
              <a:rPr lang="en-US" dirty="0"/>
              <a:t>, which checks if the model correctly predicts whether the price will go up or down.</a:t>
            </a:r>
          </a:p>
          <a:p>
            <a:pPr marL="0" indent="0">
              <a:buFontTx/>
              <a:buNone/>
            </a:pPr>
            <a:br>
              <a:rPr lang="en-US" dirty="0"/>
            </a:br>
            <a:r>
              <a:rPr lang="en-US" dirty="0"/>
              <a:t>We’ll also analyze feature importance to see how much sentiment actually contributes to prediction.</a:t>
            </a:r>
          </a:p>
          <a:p>
            <a:endParaRPr lang="en-MY" dirty="0"/>
          </a:p>
        </p:txBody>
      </p:sp>
      <p:sp>
        <p:nvSpPr>
          <p:cNvPr id="4" name="Slide Number Placeholder 3"/>
          <p:cNvSpPr>
            <a:spLocks noGrp="1"/>
          </p:cNvSpPr>
          <p:nvPr>
            <p:ph type="sldNum" sz="quarter" idx="5"/>
          </p:nvPr>
        </p:nvSpPr>
        <p:spPr/>
        <p:txBody>
          <a:bodyPr/>
          <a:lstStyle/>
          <a:p>
            <a:fld id="{A3D5CEA1-0857-4BC4-B3A1-63E730C38CA1}" type="slidenum">
              <a:rPr lang="en-MY" smtClean="0"/>
              <a:t>9</a:t>
            </a:fld>
            <a:endParaRPr lang="en-MY"/>
          </a:p>
        </p:txBody>
      </p:sp>
    </p:spTree>
    <p:extLst>
      <p:ext uri="{BB962C8B-B14F-4D97-AF65-F5344CB8AC3E}">
        <p14:creationId xmlns:p14="http://schemas.microsoft.com/office/powerpoint/2010/main" val="626648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7/3/2025</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9437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6162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6404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044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05075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2882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676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1078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5139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37355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3927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92603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5918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220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71388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3434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80466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7/3/2025</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pic>
        <p:nvPicPr>
          <p:cNvPr id="13" name="Picture 12" descr="A logo with text on it&#10;&#10;AI-generated content may be incorrect.">
            <a:extLst>
              <a:ext uri="{FF2B5EF4-FFF2-40B4-BE49-F238E27FC236}">
                <a16:creationId xmlns:a16="http://schemas.microsoft.com/office/drawing/2014/main" id="{1AD583C7-DF87-61D1-2F09-9DE15F57665B}"/>
              </a:ext>
            </a:extLst>
          </p:cNvPr>
          <p:cNvPicPr>
            <a:picLocks noChangeAspect="1"/>
          </p:cNvPicPr>
          <p:nvPr userDrawn="1"/>
        </p:nvPicPr>
        <p:blipFill>
          <a:blip r:embed="rId21"/>
          <a:stretch>
            <a:fillRect/>
          </a:stretch>
        </p:blipFill>
        <p:spPr>
          <a:xfrm>
            <a:off x="2494722" y="496095"/>
            <a:ext cx="4154556" cy="787681"/>
          </a:xfrm>
          <a:prstGeom prst="rect">
            <a:avLst/>
          </a:prstGeom>
        </p:spPr>
      </p:pic>
    </p:spTree>
    <p:extLst>
      <p:ext uri="{BB962C8B-B14F-4D97-AF65-F5344CB8AC3E}">
        <p14:creationId xmlns:p14="http://schemas.microsoft.com/office/powerpoint/2010/main" val="8535712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10B_0.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1_0.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18/10/relationships/comments" Target="../comments/modernComment_10D_FB7B696A.xml"/><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4903" y="1960049"/>
            <a:ext cx="6234193" cy="977363"/>
          </a:xfrm>
        </p:spPr>
        <p:txBody>
          <a:bodyPr>
            <a:noAutofit/>
          </a:bodyPr>
          <a:lstStyle/>
          <a:p>
            <a:r>
              <a:rPr sz="2800" dirty="0"/>
              <a:t>Sentiment-Driven Gold Price Prediction</a:t>
            </a:r>
          </a:p>
          <a:p>
            <a:r>
              <a:rPr sz="2800" dirty="0"/>
              <a:t>Using News Headlines and Social Media</a:t>
            </a:r>
          </a:p>
        </p:txBody>
      </p:sp>
      <p:sp>
        <p:nvSpPr>
          <p:cNvPr id="3" name="Subtitle 2"/>
          <p:cNvSpPr>
            <a:spLocks noGrp="1"/>
          </p:cNvSpPr>
          <p:nvPr>
            <p:ph type="subTitle" idx="1"/>
          </p:nvPr>
        </p:nvSpPr>
        <p:spPr>
          <a:xfrm>
            <a:off x="1371599" y="3769963"/>
            <a:ext cx="6400800" cy="1752600"/>
          </a:xfrm>
        </p:spPr>
        <p:txBody>
          <a:bodyPr/>
          <a:lstStyle/>
          <a:p>
            <a:r>
              <a:rPr dirty="0"/>
              <a:t>Hazim Fitri Bin Ahmad Faudzi</a:t>
            </a:r>
          </a:p>
          <a:p>
            <a:r>
              <a:rPr dirty="0" err="1"/>
              <a:t>Universiti</a:t>
            </a:r>
            <a:r>
              <a:rPr dirty="0"/>
              <a:t> </a:t>
            </a:r>
            <a:r>
              <a:rPr dirty="0" err="1"/>
              <a:t>Kebangsaan</a:t>
            </a:r>
            <a:r>
              <a:rPr dirty="0"/>
              <a:t> Malaysia</a:t>
            </a:r>
          </a:p>
          <a:p>
            <a:r>
              <a:rPr dirty="0"/>
              <a:t>STQD6014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Research Timeline</a:t>
            </a:r>
          </a:p>
        </p:txBody>
      </p:sp>
      <p:sp>
        <p:nvSpPr>
          <p:cNvPr id="3" name="Content Placeholder 2"/>
          <p:cNvSpPr>
            <a:spLocks noGrp="1"/>
          </p:cNvSpPr>
          <p:nvPr>
            <p:ph idx="1"/>
          </p:nvPr>
        </p:nvSpPr>
        <p:spPr/>
        <p:txBody>
          <a:bodyPr/>
          <a:lstStyle/>
          <a:p>
            <a:r>
              <a:rPr dirty="0"/>
              <a:t>Jun–Jul: Literature Review, Proposal Pre</a:t>
            </a:r>
            <a:r>
              <a:rPr lang="en-US" dirty="0"/>
              <a:t>sentation</a:t>
            </a:r>
            <a:endParaRPr dirty="0"/>
          </a:p>
          <a:p>
            <a:r>
              <a:rPr dirty="0"/>
              <a:t>Aug–Sep: Data Collection &amp; Sentiment Analysis</a:t>
            </a:r>
          </a:p>
          <a:p>
            <a:r>
              <a:rPr dirty="0"/>
              <a:t>Oct–Nov: Model Development &amp; Evaluation</a:t>
            </a:r>
          </a:p>
          <a:p>
            <a:r>
              <a:rPr dirty="0"/>
              <a:t>Dec–Jan: Final Report Writing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Expected Contributions</a:t>
            </a:r>
          </a:p>
        </p:txBody>
      </p:sp>
      <p:sp>
        <p:nvSpPr>
          <p:cNvPr id="3" name="Content Placeholder 2"/>
          <p:cNvSpPr>
            <a:spLocks noGrp="1"/>
          </p:cNvSpPr>
          <p:nvPr>
            <p:ph idx="1"/>
          </p:nvPr>
        </p:nvSpPr>
        <p:spPr/>
        <p:txBody>
          <a:bodyPr/>
          <a:lstStyle/>
          <a:p>
            <a:pPr marL="0" indent="0">
              <a:buNone/>
            </a:pPr>
            <a:r>
              <a:rPr dirty="0"/>
              <a:t>• New integration of news and social sentiment for gold.</a:t>
            </a:r>
          </a:p>
          <a:p>
            <a:pPr marL="0" indent="0">
              <a:buNone/>
            </a:pPr>
            <a:r>
              <a:rPr dirty="0"/>
              <a:t>• Comparative model performance analysis.</a:t>
            </a:r>
          </a:p>
          <a:p>
            <a:pPr marL="0" indent="0">
              <a:buNone/>
            </a:pPr>
            <a:r>
              <a:rPr dirty="0"/>
              <a:t>• Insights into sentiment's predictive power.</a:t>
            </a:r>
          </a:p>
          <a:p>
            <a:pPr marL="0" indent="0">
              <a:buNone/>
            </a:pPr>
            <a:r>
              <a:rPr dirty="0"/>
              <a:t>• Foundation for sentiment-driven investment models.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633" y="915337"/>
            <a:ext cx="6798734" cy="1303867"/>
          </a:xfrm>
        </p:spPr>
        <p:txBody>
          <a:bodyPr/>
          <a:lstStyle/>
          <a:p>
            <a:r>
              <a:rPr dirty="0"/>
              <a:t>Key References</a:t>
            </a:r>
          </a:p>
        </p:txBody>
      </p:sp>
      <p:sp>
        <p:nvSpPr>
          <p:cNvPr id="3" name="Content Placeholder 2"/>
          <p:cNvSpPr>
            <a:spLocks noGrp="1"/>
          </p:cNvSpPr>
          <p:nvPr>
            <p:ph idx="1"/>
          </p:nvPr>
        </p:nvSpPr>
        <p:spPr>
          <a:xfrm>
            <a:off x="1176865" y="2490135"/>
            <a:ext cx="7230966" cy="3444997"/>
          </a:xfrm>
        </p:spPr>
        <p:txBody>
          <a:bodyPr/>
          <a:lstStyle/>
          <a:p>
            <a:pPr marL="0" indent="0">
              <a:buNone/>
            </a:pPr>
            <a:r>
              <a:rPr dirty="0"/>
              <a:t>• Bollen et al. (2011) - Twitter mood &amp; stock market</a:t>
            </a:r>
          </a:p>
          <a:p>
            <a:pPr marL="0" indent="0">
              <a:buNone/>
            </a:pPr>
            <a:r>
              <a:rPr dirty="0"/>
              <a:t>• Hutto &amp; Gilbert (2014) - VADER Sentiment</a:t>
            </a:r>
          </a:p>
          <a:p>
            <a:pPr marL="0" indent="0">
              <a:buNone/>
            </a:pPr>
            <a:r>
              <a:rPr dirty="0"/>
              <a:t>• Araci (2019) - </a:t>
            </a:r>
            <a:r>
              <a:rPr dirty="0" err="1"/>
              <a:t>FinBERT</a:t>
            </a:r>
            <a:r>
              <a:rPr dirty="0"/>
              <a:t> for financial sentiment</a:t>
            </a:r>
          </a:p>
          <a:p>
            <a:pPr marL="0" indent="0">
              <a:buNone/>
            </a:pPr>
            <a:r>
              <a:rPr dirty="0"/>
              <a:t>• Hajek &amp; Novotny (2022) - News-based gold prediction</a:t>
            </a:r>
          </a:p>
          <a:p>
            <a:pPr marL="0" indent="0">
              <a:buNone/>
            </a:pPr>
            <a:r>
              <a:rPr dirty="0"/>
              <a:t>• Chen &amp; </a:t>
            </a:r>
            <a:r>
              <a:rPr dirty="0" err="1"/>
              <a:t>Guestrin</a:t>
            </a:r>
            <a:r>
              <a:rPr dirty="0"/>
              <a:t> (2016) - </a:t>
            </a:r>
            <a:r>
              <a:rPr dirty="0" err="1"/>
              <a:t>XGBoost</a:t>
            </a:r>
            <a:r>
              <a:rPr dirty="0"/>
              <a:t> algorithm</a:t>
            </a:r>
          </a:p>
        </p:txBody>
      </p:sp>
    </p:spTree>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6F4508-8FD3-AC60-0026-027CFC3AAEE5}"/>
              </a:ext>
            </a:extLst>
          </p:cNvPr>
          <p:cNvSpPr txBox="1"/>
          <p:nvPr/>
        </p:nvSpPr>
        <p:spPr>
          <a:xfrm>
            <a:off x="2345300" y="2136338"/>
            <a:ext cx="4453399" cy="2585323"/>
          </a:xfrm>
          <a:prstGeom prst="rect">
            <a:avLst/>
          </a:prstGeom>
          <a:noFill/>
        </p:spPr>
        <p:txBody>
          <a:bodyPr wrap="none" rtlCol="0">
            <a:spAutoFit/>
          </a:bodyPr>
          <a:lstStyle/>
          <a:p>
            <a:pPr algn="ctr"/>
            <a:r>
              <a:rPr lang="en-US" sz="5400" b="1" dirty="0"/>
              <a:t>THE END</a:t>
            </a:r>
          </a:p>
          <a:p>
            <a:pPr algn="ctr"/>
            <a:endParaRPr lang="en-US" sz="5400" b="1" dirty="0"/>
          </a:p>
          <a:p>
            <a:pPr algn="ctr"/>
            <a:r>
              <a:rPr lang="en-US" sz="5400" b="1" dirty="0"/>
              <a:t>THANK YOU</a:t>
            </a:r>
            <a:endParaRPr lang="en-MY" sz="5400" b="1" dirty="0"/>
          </a:p>
        </p:txBody>
      </p:sp>
    </p:spTree>
    <p:extLst>
      <p:ext uri="{BB962C8B-B14F-4D97-AF65-F5344CB8AC3E}">
        <p14:creationId xmlns:p14="http://schemas.microsoft.com/office/powerpoint/2010/main" val="1177929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Research Background</a:t>
            </a:r>
          </a:p>
        </p:txBody>
      </p:sp>
      <p:sp>
        <p:nvSpPr>
          <p:cNvPr id="3" name="Content Placeholder 2"/>
          <p:cNvSpPr>
            <a:spLocks noGrp="1"/>
          </p:cNvSpPr>
          <p:nvPr>
            <p:ph idx="1"/>
          </p:nvPr>
        </p:nvSpPr>
        <p:spPr/>
        <p:txBody>
          <a:bodyPr/>
          <a:lstStyle/>
          <a:p>
            <a:pPr marL="0" indent="0">
              <a:buNone/>
            </a:pPr>
            <a:r>
              <a:rPr dirty="0"/>
              <a:t>• Gold is a sentiment-sensitive financial asset.</a:t>
            </a:r>
          </a:p>
          <a:p>
            <a:pPr marL="0" indent="0">
              <a:buNone/>
            </a:pPr>
            <a:r>
              <a:rPr dirty="0"/>
              <a:t>• Digital data (news, social media) reflect market mood.</a:t>
            </a:r>
          </a:p>
          <a:p>
            <a:pPr marL="0" indent="0">
              <a:buNone/>
            </a:pPr>
            <a:r>
              <a:rPr dirty="0"/>
              <a:t>• Sentiment analysis = extracting opinions from text.</a:t>
            </a:r>
          </a:p>
          <a:p>
            <a:pPr marL="0" indent="0">
              <a:buNone/>
            </a:pPr>
            <a:r>
              <a:rPr dirty="0"/>
              <a:t>• Gap: Few studies focus on gold using sentiment data.</a:t>
            </a:r>
          </a:p>
        </p:txBody>
      </p:sp>
    </p:spTree>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pPr marL="0" indent="0">
              <a:buNone/>
            </a:pPr>
            <a:r>
              <a:rPr dirty="0"/>
              <a:t>• Traditional models ignore textual sentiment.</a:t>
            </a:r>
          </a:p>
          <a:p>
            <a:pPr marL="0" indent="0">
              <a:buNone/>
            </a:pPr>
            <a:r>
              <a:rPr dirty="0"/>
              <a:t>• News &amp; social sentiment not integrated in gold prediction.</a:t>
            </a:r>
          </a:p>
          <a:p>
            <a:pPr marL="0" indent="0">
              <a:buNone/>
            </a:pPr>
            <a:r>
              <a:rPr dirty="0"/>
              <a:t>• Few studies apply advanced NLP on gold price forecasting.</a:t>
            </a:r>
          </a:p>
          <a:p>
            <a:pPr marL="0" indent="0">
              <a:buNone/>
            </a:pPr>
            <a:r>
              <a:rPr dirty="0"/>
              <a:t>• Can sentiment indicators improve model accuracy?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E1040-64DA-BCB8-145B-355A4A41836F}"/>
              </a:ext>
            </a:extLst>
          </p:cNvPr>
          <p:cNvSpPr>
            <a:spLocks noGrp="1"/>
          </p:cNvSpPr>
          <p:nvPr>
            <p:ph type="title"/>
          </p:nvPr>
        </p:nvSpPr>
        <p:spPr/>
        <p:txBody>
          <a:bodyPr/>
          <a:lstStyle/>
          <a:p>
            <a:r>
              <a:rPr lang="en-US" dirty="0"/>
              <a:t>Research Objectives</a:t>
            </a:r>
            <a:endParaRPr lang="en-MY" dirty="0"/>
          </a:p>
        </p:txBody>
      </p:sp>
      <p:graphicFrame>
        <p:nvGraphicFramePr>
          <p:cNvPr id="4" name="Content Placeholder 2">
            <a:extLst>
              <a:ext uri="{FF2B5EF4-FFF2-40B4-BE49-F238E27FC236}">
                <a16:creationId xmlns:a16="http://schemas.microsoft.com/office/drawing/2014/main" id="{F3EB5C7C-303C-B893-BC4F-4A582568D20F}"/>
              </a:ext>
            </a:extLst>
          </p:cNvPr>
          <p:cNvGraphicFramePr>
            <a:graphicFrameLocks noGrp="1"/>
          </p:cNvGraphicFramePr>
          <p:nvPr>
            <p:ph idx="1"/>
            <p:extLst>
              <p:ext uri="{D42A27DB-BD31-4B8C-83A1-F6EECF244321}">
                <p14:modId xmlns:p14="http://schemas.microsoft.com/office/powerpoint/2010/main" val="1489760730"/>
              </p:ext>
            </p:extLst>
          </p:nvPr>
        </p:nvGraphicFramePr>
        <p:xfrm>
          <a:off x="474064" y="2487478"/>
          <a:ext cx="8195871" cy="37094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7000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Literature Review Summary</a:t>
            </a:r>
          </a:p>
        </p:txBody>
      </p:sp>
      <p:sp>
        <p:nvSpPr>
          <p:cNvPr id="3" name="Content Placeholder 2"/>
          <p:cNvSpPr>
            <a:spLocks noGrp="1"/>
          </p:cNvSpPr>
          <p:nvPr>
            <p:ph idx="1"/>
          </p:nvPr>
        </p:nvSpPr>
        <p:spPr/>
        <p:txBody>
          <a:bodyPr>
            <a:normAutofit/>
          </a:bodyPr>
          <a:lstStyle/>
          <a:p>
            <a:pPr marL="0" indent="0">
              <a:buNone/>
            </a:pPr>
            <a:r>
              <a:rPr dirty="0"/>
              <a:t>• Sentiment impacts financial markets (Bollen et al., 2011).</a:t>
            </a:r>
          </a:p>
          <a:p>
            <a:pPr marL="0" indent="0">
              <a:buNone/>
            </a:pPr>
            <a:r>
              <a:rPr dirty="0"/>
              <a:t>• News: formal reports; Social: real-time emotion.</a:t>
            </a:r>
          </a:p>
          <a:p>
            <a:pPr marL="0" indent="0">
              <a:buNone/>
            </a:pPr>
            <a:r>
              <a:rPr dirty="0"/>
              <a:t>• Tools: VADER (social media), </a:t>
            </a:r>
            <a:r>
              <a:rPr dirty="0" err="1"/>
              <a:t>FinBERT</a:t>
            </a:r>
            <a:r>
              <a:rPr dirty="0"/>
              <a:t> (financial news).</a:t>
            </a:r>
          </a:p>
          <a:p>
            <a:pPr marL="0" indent="0">
              <a:buNone/>
            </a:pPr>
            <a:r>
              <a:rPr dirty="0"/>
              <a:t>• Models: RF, </a:t>
            </a:r>
            <a:r>
              <a:rPr dirty="0" err="1"/>
              <a:t>XGBoost</a:t>
            </a:r>
            <a:r>
              <a:rPr dirty="0"/>
              <a:t>, LSTM – each has strengths.</a:t>
            </a:r>
          </a:p>
          <a:p>
            <a:pPr marL="0" indent="0">
              <a:buNone/>
            </a:pPr>
            <a:r>
              <a:rPr dirty="0"/>
              <a:t>• Metrics: RMSE, MAE, directional accuracy.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1D72E-D15C-9A47-65E1-0EB625469EDA}"/>
              </a:ext>
            </a:extLst>
          </p:cNvPr>
          <p:cNvSpPr>
            <a:spLocks noGrp="1"/>
          </p:cNvSpPr>
          <p:nvPr>
            <p:ph type="title"/>
          </p:nvPr>
        </p:nvSpPr>
        <p:spPr/>
        <p:txBody>
          <a:bodyPr/>
          <a:lstStyle/>
          <a:p>
            <a:r>
              <a:rPr lang="en-US" dirty="0"/>
              <a:t>Methodology Overview</a:t>
            </a:r>
            <a:endParaRPr lang="en-MY" dirty="0"/>
          </a:p>
        </p:txBody>
      </p:sp>
      <p:graphicFrame>
        <p:nvGraphicFramePr>
          <p:cNvPr id="5" name="Content Placeholder 2">
            <a:extLst>
              <a:ext uri="{FF2B5EF4-FFF2-40B4-BE49-F238E27FC236}">
                <a16:creationId xmlns:a16="http://schemas.microsoft.com/office/drawing/2014/main" id="{E9CDD8B2-0A39-54E3-233E-BD1D1226FFC0}"/>
              </a:ext>
            </a:extLst>
          </p:cNvPr>
          <p:cNvGraphicFramePr>
            <a:graphicFrameLocks noGrp="1"/>
          </p:cNvGraphicFramePr>
          <p:nvPr>
            <p:ph idx="1"/>
            <p:extLst>
              <p:ext uri="{D42A27DB-BD31-4B8C-83A1-F6EECF244321}">
                <p14:modId xmlns:p14="http://schemas.microsoft.com/office/powerpoint/2010/main" val="2769020612"/>
              </p:ext>
            </p:extLst>
          </p:nvPr>
        </p:nvGraphicFramePr>
        <p:xfrm>
          <a:off x="1750460" y="2551516"/>
          <a:ext cx="5643079" cy="35589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19169130"/>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 Engineering</a:t>
            </a:r>
          </a:p>
        </p:txBody>
      </p:sp>
      <p:sp>
        <p:nvSpPr>
          <p:cNvPr id="3" name="Content Placeholder 2"/>
          <p:cNvSpPr>
            <a:spLocks noGrp="1"/>
          </p:cNvSpPr>
          <p:nvPr>
            <p:ph idx="1"/>
          </p:nvPr>
        </p:nvSpPr>
        <p:spPr/>
        <p:txBody>
          <a:bodyPr/>
          <a:lstStyle/>
          <a:p>
            <a:pPr marL="0" indent="0">
              <a:buNone/>
            </a:pPr>
            <a:r>
              <a:rPr dirty="0"/>
              <a:t>• Daily sentiment scores (avg/lagged).</a:t>
            </a:r>
          </a:p>
          <a:p>
            <a:pPr marL="0" indent="0">
              <a:buNone/>
            </a:pPr>
            <a:r>
              <a:rPr dirty="0"/>
              <a:t>• Historical price trends (returns, MA, volatility).</a:t>
            </a:r>
          </a:p>
          <a:p>
            <a:pPr marL="0" indent="0">
              <a:buNone/>
            </a:pPr>
            <a:r>
              <a:rPr dirty="0"/>
              <a:t>• Combine structured and unstructured features.</a:t>
            </a:r>
          </a:p>
          <a:p>
            <a:pPr marL="0" indent="0">
              <a:buNone/>
            </a:pPr>
            <a:r>
              <a:rPr dirty="0"/>
              <a:t>• Normalize &amp; align data temporally.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Predictive Modelling</a:t>
            </a:r>
          </a:p>
        </p:txBody>
      </p:sp>
      <p:sp>
        <p:nvSpPr>
          <p:cNvPr id="3" name="Content Placeholder 2"/>
          <p:cNvSpPr>
            <a:spLocks noGrp="1"/>
          </p:cNvSpPr>
          <p:nvPr>
            <p:ph idx="1"/>
          </p:nvPr>
        </p:nvSpPr>
        <p:spPr/>
        <p:txBody>
          <a:bodyPr/>
          <a:lstStyle/>
          <a:p>
            <a:pPr marL="0" indent="0">
              <a:buNone/>
            </a:pPr>
            <a:r>
              <a:rPr dirty="0"/>
              <a:t>• Random Forest (RF): Robust and interpretable.</a:t>
            </a:r>
          </a:p>
          <a:p>
            <a:pPr marL="0" indent="0">
              <a:buNone/>
            </a:pPr>
            <a:r>
              <a:rPr dirty="0"/>
              <a:t>• </a:t>
            </a:r>
            <a:r>
              <a:rPr dirty="0" err="1"/>
              <a:t>XGBoost</a:t>
            </a:r>
            <a:r>
              <a:rPr dirty="0"/>
              <a:t>: Efficient with high performance.</a:t>
            </a:r>
          </a:p>
          <a:p>
            <a:pPr marL="0" indent="0">
              <a:buNone/>
            </a:pPr>
            <a:r>
              <a:rPr dirty="0"/>
              <a:t>• LSTM: Captures sequential trends.</a:t>
            </a:r>
          </a:p>
          <a:p>
            <a:pPr marL="0" indent="0">
              <a:buNone/>
            </a:pPr>
            <a:r>
              <a:rPr dirty="0"/>
              <a:t>• Models run with and without sentiment features.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30E2A-9A92-2FB5-153D-65289EA16738}"/>
              </a:ext>
            </a:extLst>
          </p:cNvPr>
          <p:cNvSpPr>
            <a:spLocks noGrp="1"/>
          </p:cNvSpPr>
          <p:nvPr>
            <p:ph type="title"/>
          </p:nvPr>
        </p:nvSpPr>
        <p:spPr/>
        <p:txBody>
          <a:bodyPr/>
          <a:lstStyle/>
          <a:p>
            <a:r>
              <a:rPr lang="en-US" dirty="0"/>
              <a:t>Evaluation Metrics</a:t>
            </a:r>
            <a:endParaRPr lang="en-MY" dirty="0"/>
          </a:p>
        </p:txBody>
      </p:sp>
      <p:graphicFrame>
        <p:nvGraphicFramePr>
          <p:cNvPr id="4" name="Content Placeholder 2">
            <a:extLst>
              <a:ext uri="{FF2B5EF4-FFF2-40B4-BE49-F238E27FC236}">
                <a16:creationId xmlns:a16="http://schemas.microsoft.com/office/drawing/2014/main" id="{D52F3134-4196-D4A9-3C2D-B6D51A422305}"/>
              </a:ext>
            </a:extLst>
          </p:cNvPr>
          <p:cNvGraphicFramePr>
            <a:graphicFrameLocks noGrp="1"/>
          </p:cNvGraphicFramePr>
          <p:nvPr>
            <p:ph idx="1"/>
            <p:extLst>
              <p:ext uri="{D42A27DB-BD31-4B8C-83A1-F6EECF244321}">
                <p14:modId xmlns:p14="http://schemas.microsoft.com/office/powerpoint/2010/main" val="3867340826"/>
              </p:ext>
            </p:extLst>
          </p:nvPr>
        </p:nvGraphicFramePr>
        <p:xfrm>
          <a:off x="994918" y="2386739"/>
          <a:ext cx="7154164" cy="39696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219547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2169</TotalTime>
  <Words>1254</Words>
  <Application>Microsoft Office PowerPoint</Application>
  <PresentationFormat>On-screen Show (4:3)</PresentationFormat>
  <Paragraphs>131</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Arial</vt:lpstr>
      <vt:lpstr>Garamond</vt:lpstr>
      <vt:lpstr>Organic</vt:lpstr>
      <vt:lpstr>Sentiment-Driven Gold Price Prediction Using News Headlines and Social Media</vt:lpstr>
      <vt:lpstr>Research Background</vt:lpstr>
      <vt:lpstr>Problem Statement</vt:lpstr>
      <vt:lpstr>Research Objectives</vt:lpstr>
      <vt:lpstr>Literature Review Summary</vt:lpstr>
      <vt:lpstr>Methodology Overview</vt:lpstr>
      <vt:lpstr>Feature Engineering</vt:lpstr>
      <vt:lpstr>Predictive Modelling</vt:lpstr>
      <vt:lpstr>Evaluation Metrics</vt:lpstr>
      <vt:lpstr>Research Timeline</vt:lpstr>
      <vt:lpstr>Expected Contributions</vt:lpstr>
      <vt:lpstr>Key References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user</dc:creator>
  <cp:keywords/>
  <dc:description>generated using python-pptx</dc:description>
  <cp:lastModifiedBy>Hazim Fitri Ahmad Faudzi</cp:lastModifiedBy>
  <cp:revision>5</cp:revision>
  <dcterms:created xsi:type="dcterms:W3CDTF">2013-01-27T09:14:16Z</dcterms:created>
  <dcterms:modified xsi:type="dcterms:W3CDTF">2025-07-03T07:04:39Z</dcterms:modified>
  <cp:category/>
</cp:coreProperties>
</file>