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2"/>
  </p:notesMasterIdLst>
  <p:sldIdLst>
    <p:sldId id="369" r:id="rId2"/>
    <p:sldId id="399" r:id="rId3"/>
    <p:sldId id="454" r:id="rId4"/>
    <p:sldId id="462" r:id="rId5"/>
    <p:sldId id="467" r:id="rId6"/>
    <p:sldId id="461" r:id="rId7"/>
    <p:sldId id="429" r:id="rId8"/>
    <p:sldId id="463" r:id="rId9"/>
    <p:sldId id="457" r:id="rId10"/>
    <p:sldId id="459" r:id="rId11"/>
    <p:sldId id="460" r:id="rId12"/>
    <p:sldId id="377" r:id="rId13"/>
    <p:sldId id="430" r:id="rId14"/>
    <p:sldId id="431" r:id="rId15"/>
    <p:sldId id="433" r:id="rId16"/>
    <p:sldId id="434" r:id="rId17"/>
    <p:sldId id="435" r:id="rId18"/>
    <p:sldId id="436" r:id="rId19"/>
    <p:sldId id="437" r:id="rId20"/>
    <p:sldId id="441" r:id="rId21"/>
    <p:sldId id="446" r:id="rId22"/>
    <p:sldId id="438" r:id="rId23"/>
    <p:sldId id="387" r:id="rId24"/>
    <p:sldId id="386" r:id="rId25"/>
    <p:sldId id="428" r:id="rId26"/>
    <p:sldId id="390" r:id="rId27"/>
    <p:sldId id="464" r:id="rId28"/>
    <p:sldId id="465" r:id="rId29"/>
    <p:sldId id="466" r:id="rId30"/>
    <p:sldId id="40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76" autoAdjust="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9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5" Type="http://schemas.openxmlformats.org/officeDocument/2006/relationships/slide" Target="slides/slide11.xml"/><Relationship Id="rId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11/24/2023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53C74E-146A-447E-89FC-DDFA5DAAE28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419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68825" cy="3427413"/>
          </a:xfrm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D4F7F-92D5-42A3-90CD-85D66C8B673E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718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2D30DC-EC49-430C-B4C2-D970D5107F8B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247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AE8D6A-B9AD-462D-B94F-903C50A4BA2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870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B95DA2-E88A-4AD5-B18A-140F5DBADF9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428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2D8B6-2955-49F0-8089-EA2F7CA89A0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9013" cy="3598862"/>
          </a:xfrm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 lIns="95035" tIns="47517" rIns="95035" bIns="47517"/>
          <a:lstStyle/>
          <a:p>
            <a:pPr defTabSz="963613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823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BB311F-38C7-41D8-878D-04BD56E692C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9013" cy="3598862"/>
          </a:xfrm>
          <a:ln/>
        </p:spPr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 lIns="95035" tIns="47517" rIns="95035" bIns="47517"/>
          <a:lstStyle/>
          <a:p>
            <a:pPr defTabSz="963613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3187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CD560-80B9-4115-9B33-613AE6B9D4F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562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C9448A-2C10-419B-B263-B0469089979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742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0CC20-35FB-4E9F-8E6E-91E07AF71E7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8304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3" tIns="44945" rIns="89893" bIns="4494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6175" y="685800"/>
            <a:ext cx="4568825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2191"/>
            <a:ext cx="5030391" cy="411540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893" tIns="44945" rIns="89893" bIns="4494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267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DATA MINING</a:t>
            </a:r>
            <a:br>
              <a:rPr lang="en-US" sz="4800" dirty="0"/>
            </a:br>
            <a:r>
              <a:rPr lang="en-US" sz="4800" dirty="0"/>
              <a:t>LECTURE 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endParaRPr lang="en-US" dirty="0"/>
          </a:p>
          <a:p>
            <a:endParaRPr lang="en-US" dirty="0"/>
          </a:p>
          <a:p>
            <a:r>
              <a:rPr lang="ar-SA" dirty="0" smtClean="0"/>
              <a:t>                    </a:t>
            </a:r>
            <a:r>
              <a:rPr lang="en-US" dirty="0" smtClean="0"/>
              <a:t>Heba </a:t>
            </a:r>
            <a:r>
              <a:rPr lang="en-US" dirty="0" err="1"/>
              <a:t>AL.Marwai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1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Data Mining Tasks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en-US" dirty="0"/>
              <a:t>1. </a:t>
            </a:r>
            <a:r>
              <a:rPr lang="en-US" altLang="en-US" sz="2400" dirty="0">
                <a:latin typeface="Comic Sans MS" panose="030F0702030302020204" pitchFamily="66" charset="0"/>
              </a:rPr>
              <a:t>Classification: learning a function that maps an item into one of a set of predefined classes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2. Regression: learning a function that maps an item to a real value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3. Clustering: identify a set of groups of similar items</a:t>
            </a:r>
          </a:p>
          <a:p>
            <a:pPr marL="533400" indent="-533400"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2399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pPr algn="ctr"/>
            <a:r>
              <a:rPr lang="en-US" altLang="en-US" dirty="0"/>
              <a:t>Data Mining Tasks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None/>
            </a:pPr>
            <a:r>
              <a:rPr lang="en-US" altLang="en-US" dirty="0"/>
              <a:t>4. </a:t>
            </a:r>
            <a:r>
              <a:rPr lang="en-US" altLang="en-US" sz="2400" dirty="0">
                <a:latin typeface="Comic Sans MS" panose="030F0702030302020204" pitchFamily="66" charset="0"/>
              </a:rPr>
              <a:t>Dependencies and associations:</a:t>
            </a:r>
          </a:p>
          <a:p>
            <a:pPr marL="533400" indent="-533400"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    identify significant dependencies between data attributes</a:t>
            </a:r>
          </a:p>
          <a:p>
            <a:pPr marL="533400" indent="-533400">
              <a:buNone/>
            </a:pPr>
            <a:r>
              <a:rPr lang="en-US" altLang="en-US" sz="2400" dirty="0">
                <a:latin typeface="Comic Sans MS" panose="030F0702030302020204" pitchFamily="66" charset="0"/>
              </a:rPr>
              <a:t>5. Summarization: find a compact description of the dataset or a subset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2749938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The data is also very 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Multiple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types</a:t>
            </a:r>
            <a:r>
              <a:rPr lang="en-US" sz="2400" dirty="0">
                <a:latin typeface="Comic Sans MS" panose="030F0702030302020204" pitchFamily="66" charset="0"/>
              </a:rPr>
              <a:t> of data: tables, time series, images, graphs, etc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Interconnected</a:t>
            </a:r>
            <a:r>
              <a:rPr lang="en-US" dirty="0"/>
              <a:t> </a:t>
            </a:r>
            <a:r>
              <a:rPr lang="en-US" sz="2400" dirty="0">
                <a:latin typeface="Comic Sans MS" panose="030F0702030302020204" pitchFamily="66" charset="0"/>
              </a:rPr>
              <a:t>data of different types: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From the mobile phone we can collect, location of the user, friendship information, opinions through twitter, images though cameras, queries to search engines</a:t>
            </a:r>
          </a:p>
        </p:txBody>
      </p:sp>
    </p:spTree>
    <p:extLst>
      <p:ext uri="{BB962C8B-B14F-4D97-AF65-F5344CB8AC3E}">
        <p14:creationId xmlns:p14="http://schemas.microsoft.com/office/powerpoint/2010/main" val="296360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24" name="Rectangle 8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So, what is Data?</a:t>
            </a:r>
          </a:p>
        </p:txBody>
      </p:sp>
      <p:sp>
        <p:nvSpPr>
          <p:cNvPr id="6492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4083050" cy="5181600"/>
          </a:xfrm>
        </p:spPr>
        <p:txBody>
          <a:bodyPr/>
          <a:lstStyle/>
          <a:p>
            <a:r>
              <a:rPr lang="en-US" sz="2000" dirty="0"/>
              <a:t>Collection of data </a:t>
            </a:r>
            <a:r>
              <a:rPr lang="en-US" sz="2000" dirty="0">
                <a:solidFill>
                  <a:srgbClr val="0070C0"/>
                </a:solidFill>
              </a:rPr>
              <a:t>objects</a:t>
            </a:r>
            <a:r>
              <a:rPr lang="en-US" sz="2000" dirty="0"/>
              <a:t> and their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attributes</a:t>
            </a:r>
          </a:p>
          <a:p>
            <a:pPr lvl="4"/>
            <a:endParaRPr lang="en-US" sz="1600" dirty="0"/>
          </a:p>
          <a:p>
            <a:r>
              <a:rPr lang="en-US" sz="2000" dirty="0"/>
              <a:t>An attribute is a property or characteristic of an object</a:t>
            </a:r>
          </a:p>
          <a:p>
            <a:pPr lvl="1"/>
            <a:r>
              <a:rPr lang="en-US" sz="1800" dirty="0"/>
              <a:t>Examples: eye color of a person, temperature, etc.</a:t>
            </a:r>
          </a:p>
          <a:p>
            <a:pPr lvl="1"/>
            <a:r>
              <a:rPr lang="en-US" sz="1800" dirty="0"/>
              <a:t>Attribute is also known as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variable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field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characteristic</a:t>
            </a:r>
            <a:r>
              <a:rPr lang="en-US" sz="1800" dirty="0"/>
              <a:t>, or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feature</a:t>
            </a:r>
          </a:p>
          <a:p>
            <a:r>
              <a:rPr lang="en-US" sz="2000" dirty="0"/>
              <a:t>A collection of attributes describe an object</a:t>
            </a:r>
          </a:p>
          <a:p>
            <a:pPr lvl="1"/>
            <a:r>
              <a:rPr lang="en-US" sz="1800" dirty="0"/>
              <a:t>Object is also known as </a:t>
            </a:r>
            <a:r>
              <a:rPr lang="en-US" sz="1800" dirty="0">
                <a:solidFill>
                  <a:srgbClr val="0070C0"/>
                </a:solidFill>
              </a:rPr>
              <a:t>record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point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case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sample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70C0"/>
                </a:solidFill>
              </a:rPr>
              <a:t>entity</a:t>
            </a:r>
            <a:r>
              <a:rPr lang="en-US" sz="1800" dirty="0"/>
              <a:t>, or </a:t>
            </a:r>
            <a:r>
              <a:rPr lang="en-US" sz="1800" dirty="0">
                <a:solidFill>
                  <a:srgbClr val="0070C0"/>
                </a:solidFill>
              </a:rPr>
              <a:t>instance</a:t>
            </a:r>
          </a:p>
          <a:p>
            <a:pPr lvl="4"/>
            <a:endParaRPr lang="en-US" sz="1600" dirty="0"/>
          </a:p>
        </p:txBody>
      </p:sp>
      <p:grpSp>
        <p:nvGrpSpPr>
          <p:cNvPr id="649232" name="Group 16"/>
          <p:cNvGrpSpPr>
            <a:grpSpLocks/>
          </p:cNvGrpSpPr>
          <p:nvPr/>
        </p:nvGrpSpPr>
        <p:grpSpPr bwMode="auto">
          <a:xfrm>
            <a:off x="5638800" y="990600"/>
            <a:ext cx="3513138" cy="4191000"/>
            <a:chOff x="3403" y="1104"/>
            <a:chExt cx="2213" cy="2640"/>
          </a:xfrm>
        </p:grpSpPr>
        <p:graphicFrame>
          <p:nvGraphicFramePr>
            <p:cNvPr id="649226" name="Object 10"/>
            <p:cNvGraphicFramePr>
              <a:graphicFrameLocks noChangeAspect="1"/>
            </p:cNvGraphicFramePr>
            <p:nvPr/>
          </p:nvGraphicFramePr>
          <p:xfrm>
            <a:off x="3403" y="1378"/>
            <a:ext cx="2213" cy="2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9" name="Document" r:id="rId4" imgW="5405040" imgH="5778360" progId="Word.Document.8">
                    <p:embed/>
                  </p:oleObj>
                </mc:Choice>
                <mc:Fallback>
                  <p:oleObj name="Document" r:id="rId4" imgW="5405040" imgH="57783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1378"/>
                          <a:ext cx="2213" cy="2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9228" name="AutoShape 12"/>
            <p:cNvSpPr>
              <a:spLocks/>
            </p:cNvSpPr>
            <p:nvPr/>
          </p:nvSpPr>
          <p:spPr bwMode="auto">
            <a:xfrm rot="5400000">
              <a:off x="4340" y="240"/>
              <a:ext cx="240" cy="1968"/>
            </a:xfrm>
            <a:prstGeom prst="leftBrace">
              <a:avLst>
                <a:gd name="adj1" fmla="val 68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9230" name="Text Box 14"/>
          <p:cNvSpPr txBox="1">
            <a:spLocks noChangeArrowheads="1"/>
          </p:cNvSpPr>
          <p:nvPr/>
        </p:nvSpPr>
        <p:spPr bwMode="auto">
          <a:xfrm>
            <a:off x="6477000" y="4572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Attributes</a:t>
            </a:r>
          </a:p>
        </p:txBody>
      </p:sp>
      <p:sp>
        <p:nvSpPr>
          <p:cNvPr id="649231" name="AutoShape 15"/>
          <p:cNvSpPr>
            <a:spLocks/>
          </p:cNvSpPr>
          <p:nvPr/>
        </p:nvSpPr>
        <p:spPr bwMode="auto">
          <a:xfrm>
            <a:off x="5257800" y="1905000"/>
            <a:ext cx="381000" cy="3124200"/>
          </a:xfrm>
          <a:prstGeom prst="leftBrace">
            <a:avLst>
              <a:gd name="adj1" fmla="val 68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9233" name="Text Box 17"/>
          <p:cNvSpPr txBox="1">
            <a:spLocks noChangeArrowheads="1"/>
          </p:cNvSpPr>
          <p:nvPr/>
        </p:nvSpPr>
        <p:spPr bwMode="auto">
          <a:xfrm>
            <a:off x="4191000" y="3276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FF0000"/>
                </a:solidFill>
              </a:rPr>
              <a:t>Objects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5410200"/>
            <a:ext cx="39036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Size: </a:t>
            </a:r>
            <a:r>
              <a:rPr lang="en-US" dirty="0"/>
              <a:t>Number of objects</a:t>
            </a:r>
          </a:p>
          <a:p>
            <a:r>
              <a:rPr lang="en-US" dirty="0">
                <a:solidFill>
                  <a:srgbClr val="FF0000"/>
                </a:solidFill>
              </a:rPr>
              <a:t>Dimensionality</a:t>
            </a:r>
            <a:r>
              <a:rPr lang="en-US" dirty="0"/>
              <a:t>: Number of attributes</a:t>
            </a:r>
          </a:p>
          <a:p>
            <a:r>
              <a:rPr lang="en-US" dirty="0" err="1">
                <a:solidFill>
                  <a:srgbClr val="FF0000"/>
                </a:solidFill>
              </a:rPr>
              <a:t>Sparsity</a:t>
            </a:r>
            <a:r>
              <a:rPr lang="en-US" dirty="0"/>
              <a:t>: Number of populated </a:t>
            </a:r>
          </a:p>
          <a:p>
            <a:r>
              <a:rPr lang="en-US" dirty="0"/>
              <a:t>	object-attribute pairs</a:t>
            </a:r>
          </a:p>
        </p:txBody>
      </p:sp>
    </p:spTree>
    <p:extLst>
      <p:ext uri="{BB962C8B-B14F-4D97-AF65-F5344CB8AC3E}">
        <p14:creationId xmlns:p14="http://schemas.microsoft.com/office/powerpoint/2010/main" val="151754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73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229600" cy="990600"/>
          </a:xfrm>
        </p:spPr>
        <p:txBody>
          <a:bodyPr/>
          <a:lstStyle/>
          <a:p>
            <a:r>
              <a:rPr lang="en-US" dirty="0"/>
              <a:t>Types of Attributes </a:t>
            </a:r>
          </a:p>
        </p:txBody>
      </p:sp>
      <p:sp>
        <p:nvSpPr>
          <p:cNvPr id="651274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400" dirty="0">
                <a:latin typeface="Comic Sans MS" panose="030F0702030302020204" pitchFamily="66" charset="0"/>
              </a:rPr>
              <a:t>There are different types of attributes</a:t>
            </a:r>
          </a:p>
          <a:p>
            <a:pPr marL="749300" lvl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Categorical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  <a:p>
            <a:pPr marL="1257300" lvl="2" indent="-393700"/>
            <a:r>
              <a:rPr lang="en-US" dirty="0">
                <a:latin typeface="Comic Sans MS" panose="030F0702030302020204" pitchFamily="66" charset="0"/>
              </a:rPr>
              <a:t>Examples: eye color, zip codes, words, rankings (</a:t>
            </a:r>
            <a:r>
              <a:rPr lang="en-US" dirty="0" err="1">
                <a:latin typeface="Comic Sans MS" panose="030F0702030302020204" pitchFamily="66" charset="0"/>
              </a:rPr>
              <a:t>e.g</a:t>
            </a:r>
            <a:r>
              <a:rPr lang="en-US" dirty="0">
                <a:latin typeface="Comic Sans MS" panose="030F0702030302020204" pitchFamily="66" charset="0"/>
              </a:rPr>
              <a:t>, good, fair, bad), height in {tall, medium, short}</a:t>
            </a:r>
          </a:p>
          <a:p>
            <a:pPr marL="1257300" lvl="2" indent="-393700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Nominal</a:t>
            </a:r>
            <a:r>
              <a:rPr lang="en-US" dirty="0">
                <a:latin typeface="Comic Sans MS" panose="030F0702030302020204" pitchFamily="66" charset="0"/>
              </a:rPr>
              <a:t> (no order or comparison) vs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Ordinal</a:t>
            </a:r>
            <a:r>
              <a:rPr lang="en-US" dirty="0">
                <a:latin typeface="Comic Sans MS" panose="030F0702030302020204" pitchFamily="66" charset="0"/>
              </a:rPr>
              <a:t> (order )</a:t>
            </a:r>
          </a:p>
          <a:p>
            <a:pPr marL="749300" lvl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Numeric</a:t>
            </a:r>
          </a:p>
          <a:p>
            <a:pPr marL="1257300" lvl="2" indent="-393700"/>
            <a:r>
              <a:rPr lang="en-US" dirty="0">
                <a:latin typeface="Comic Sans MS" panose="030F0702030302020204" pitchFamily="66" charset="0"/>
              </a:rPr>
              <a:t>Examples: dates, temperature, time, length, value, count.</a:t>
            </a:r>
          </a:p>
          <a:p>
            <a:pPr marL="1257300" lvl="2" indent="-393700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Discrete</a:t>
            </a:r>
            <a:r>
              <a:rPr lang="en-US" dirty="0">
                <a:latin typeface="Comic Sans MS" panose="030F0702030302020204" pitchFamily="66" charset="0"/>
              </a:rPr>
              <a:t> (counts) </a:t>
            </a:r>
            <a:r>
              <a:rPr lang="en-US" dirty="0" err="1">
                <a:latin typeface="Comic Sans MS" panose="030F0702030302020204" pitchFamily="66" charset="0"/>
              </a:rPr>
              <a:t>vs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Continuous</a:t>
            </a:r>
            <a:r>
              <a:rPr lang="en-US" dirty="0">
                <a:latin typeface="Comic Sans MS" panose="030F0702030302020204" pitchFamily="66" charset="0"/>
              </a:rPr>
              <a:t> (temperature)</a:t>
            </a:r>
          </a:p>
          <a:p>
            <a:pPr marL="1257300" lvl="2" indent="-393700"/>
            <a:r>
              <a:rPr lang="en-US" dirty="0">
                <a:latin typeface="Comic Sans MS" panose="030F0702030302020204" pitchFamily="66" charset="0"/>
              </a:rPr>
              <a:t>Special case: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Binary</a:t>
            </a:r>
            <a:r>
              <a:rPr lang="en-US" dirty="0">
                <a:latin typeface="Comic Sans MS" panose="030F0702030302020204" pitchFamily="66" charset="0"/>
              </a:rPr>
              <a:t> attributes (yes/no, exists/not exists)</a:t>
            </a:r>
          </a:p>
          <a:p>
            <a:pPr marL="749300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7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Record Data</a:t>
            </a:r>
          </a:p>
        </p:txBody>
      </p:sp>
      <p:sp>
        <p:nvSpPr>
          <p:cNvPr id="7690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18500" cy="3124200"/>
          </a:xfrm>
        </p:spPr>
        <p:txBody>
          <a:bodyPr/>
          <a:lstStyle/>
          <a:p>
            <a:r>
              <a:rPr lang="en-US" sz="2400" dirty="0">
                <a:latin typeface="Comic Sans MS" panose="030F0702030302020204" pitchFamily="66" charset="0"/>
              </a:rPr>
              <a:t>If data objects have the same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fixed set </a:t>
            </a:r>
            <a:r>
              <a:rPr lang="en-US" sz="2400" dirty="0">
                <a:latin typeface="Comic Sans MS" panose="030F0702030302020204" pitchFamily="66" charset="0"/>
              </a:rPr>
              <a:t>of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numeric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attributes</a:t>
            </a:r>
            <a:r>
              <a:rPr lang="en-US" sz="2400" dirty="0">
                <a:latin typeface="Comic Sans MS" panose="030F0702030302020204" pitchFamily="66" charset="0"/>
              </a:rPr>
              <a:t>, then the data objects can be thought of as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points</a:t>
            </a:r>
            <a:r>
              <a:rPr lang="en-US" sz="2400" dirty="0">
                <a:latin typeface="Comic Sans MS" panose="030F0702030302020204" pitchFamily="66" charset="0"/>
              </a:rPr>
              <a:t> in a multi-dimensional space, where each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dimension</a:t>
            </a:r>
            <a:r>
              <a:rPr lang="en-US" sz="2400" dirty="0"/>
              <a:t> </a:t>
            </a:r>
            <a:r>
              <a:rPr lang="en-US" sz="2400" dirty="0">
                <a:latin typeface="Comic Sans MS" panose="030F0702030302020204" pitchFamily="66" charset="0"/>
              </a:rPr>
              <a:t>represents a distinct attribute </a:t>
            </a:r>
          </a:p>
          <a:p>
            <a:pPr lvl="4"/>
            <a:endParaRPr lang="en-US" sz="1800" dirty="0"/>
          </a:p>
          <a:p>
            <a:r>
              <a:rPr lang="en-US" sz="2400" dirty="0">
                <a:latin typeface="Comic Sans MS" panose="030F0702030302020204" pitchFamily="66" charset="0"/>
              </a:rPr>
              <a:t>Such data set can be represented by an 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n-by-d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data matrix</a:t>
            </a:r>
            <a:r>
              <a:rPr lang="en-US" sz="2400" dirty="0"/>
              <a:t>, </a:t>
            </a:r>
            <a:r>
              <a:rPr lang="en-US" sz="2400" dirty="0">
                <a:latin typeface="Comic Sans MS" panose="030F0702030302020204" pitchFamily="66" charset="0"/>
              </a:rPr>
              <a:t>where there are </a:t>
            </a:r>
            <a:r>
              <a:rPr lang="en-US" sz="2400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 </a:t>
            </a:r>
            <a:r>
              <a:rPr lang="en-US" sz="2400" dirty="0">
                <a:latin typeface="Comic Sans MS" panose="030F0702030302020204" pitchFamily="66" charset="0"/>
              </a:rPr>
              <a:t>rows, one for each object, and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 d </a:t>
            </a:r>
            <a:r>
              <a:rPr lang="en-US" sz="2400" dirty="0">
                <a:latin typeface="Comic Sans MS" panose="030F0702030302020204" pitchFamily="66" charset="0"/>
              </a:rPr>
              <a:t>columns, one for each attribute</a:t>
            </a:r>
          </a:p>
        </p:txBody>
      </p:sp>
      <p:graphicFrame>
        <p:nvGraphicFramePr>
          <p:cNvPr id="7690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67632"/>
              </p:ext>
            </p:extLst>
          </p:nvPr>
        </p:nvGraphicFramePr>
        <p:xfrm>
          <a:off x="990600" y="4876800"/>
          <a:ext cx="67056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VISIO" r:id="rId4" imgW="5705280" imgH="1477440" progId="Visio.Drawing.6">
                  <p:embed/>
                </p:oleObj>
              </mc:Choice>
              <mc:Fallback>
                <p:oleObj name="VISIO" r:id="rId4" imgW="5705280" imgH="14774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76800"/>
                        <a:ext cx="67056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718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 </a:t>
            </a:r>
          </a:p>
        </p:txBody>
      </p:sp>
      <p:sp>
        <p:nvSpPr>
          <p:cNvPr id="77107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Comic Sans MS" panose="030F0702030302020204" pitchFamily="66" charset="0"/>
              </a:rPr>
              <a:t>Data that consists of a collection of records, each of which consists of a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fixed set </a:t>
            </a:r>
            <a:r>
              <a:rPr lang="en-US" sz="2400" dirty="0">
                <a:latin typeface="Comic Sans MS" panose="030F0702030302020204" pitchFamily="66" charset="0"/>
              </a:rPr>
              <a:t>of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categorical</a:t>
            </a:r>
            <a:r>
              <a:rPr lang="en-US" dirty="0"/>
              <a:t> </a:t>
            </a:r>
            <a:r>
              <a:rPr lang="en-US" sz="2400" dirty="0">
                <a:latin typeface="Comic Sans MS" panose="030F0702030302020204" pitchFamily="66" charset="0"/>
              </a:rPr>
              <a:t>attributes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71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356668"/>
              </p:ext>
            </p:extLst>
          </p:nvPr>
        </p:nvGraphicFramePr>
        <p:xfrm>
          <a:off x="3124200" y="2895600"/>
          <a:ext cx="3387725" cy="362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Document" r:id="rId4" imgW="5416355" imgH="5776939" progId="Word.Document.8">
                  <p:embed/>
                </p:oleObj>
              </mc:Choice>
              <mc:Fallback>
                <p:oleObj name="Document" r:id="rId4" imgW="5416355" imgH="57769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3387725" cy="362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2639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Data</a:t>
            </a:r>
          </a:p>
        </p:txBody>
      </p:sp>
      <p:sp>
        <p:nvSpPr>
          <p:cNvPr id="773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Comic Sans MS" panose="030F0702030302020204" pitchFamily="66" charset="0"/>
              </a:rPr>
              <a:t>Each document becomes a `term' vector, 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each term is a component (attribute) of the vector,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the value of each component is the number of times the corresponding term occurs in the document. 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Bag-of-words</a:t>
            </a:r>
            <a:r>
              <a:rPr lang="en-US" dirty="0">
                <a:latin typeface="Comic Sans MS" panose="030F0702030302020204" pitchFamily="66" charset="0"/>
              </a:rPr>
              <a:t> representation – no ordering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73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545263"/>
              </p:ext>
            </p:extLst>
          </p:nvPr>
        </p:nvGraphicFramePr>
        <p:xfrm>
          <a:off x="1143000" y="3505200"/>
          <a:ext cx="6705600" cy="311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Visio" r:id="rId4" imgW="5925718" imgH="2693902" progId="Visio.Drawing.6">
                  <p:embed/>
                </p:oleObj>
              </mc:Choice>
              <mc:Fallback>
                <p:oleObj name="Visio" r:id="rId4" imgW="5925718" imgH="269390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6705600" cy="311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7847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Data</a:t>
            </a:r>
          </a:p>
        </p:txBody>
      </p:sp>
      <p:sp>
        <p:nvSpPr>
          <p:cNvPr id="7751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Each record (transaction) is a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set of items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Comic Sans MS" panose="030F0702030302020204" pitchFamily="66" charset="0"/>
              </a:rPr>
              <a:t>A set of items can also be represented as a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binary vector</a:t>
            </a:r>
            <a:r>
              <a:rPr lang="en-US" dirty="0"/>
              <a:t>, </a:t>
            </a:r>
            <a:r>
              <a:rPr lang="en-US" sz="2400" dirty="0">
                <a:latin typeface="Comic Sans MS" panose="030F0702030302020204" pitchFamily="66" charset="0"/>
              </a:rPr>
              <a:t>where each attribute is an item. 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A document can also be represented as </a:t>
            </a:r>
            <a:r>
              <a:rPr lang="en-US" dirty="0"/>
              <a:t>a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set of words</a:t>
            </a:r>
            <a:r>
              <a:rPr lang="en-US" dirty="0"/>
              <a:t> </a:t>
            </a:r>
            <a:r>
              <a:rPr lang="en-US" sz="2400" dirty="0">
                <a:latin typeface="Comic Sans MS" panose="030F0702030302020204" pitchFamily="66" charset="0"/>
              </a:rPr>
              <a:t>(no counts)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75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507561"/>
              </p:ext>
            </p:extLst>
          </p:nvPr>
        </p:nvGraphicFramePr>
        <p:xfrm>
          <a:off x="1752600" y="2209800"/>
          <a:ext cx="4495800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Document" r:id="rId4" imgW="3823200" imgH="1999080" progId="Word.Document.8">
                  <p:embed/>
                </p:oleObj>
              </mc:Choice>
              <mc:Fallback>
                <p:oleObj name="Document" r:id="rId4" imgW="3823200" imgH="1999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09800"/>
                        <a:ext cx="4495800" cy="235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29451" y="6319768"/>
            <a:ext cx="631454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Sparsity</a:t>
            </a:r>
            <a:r>
              <a:rPr lang="en-US" dirty="0"/>
              <a:t>: average number of products bought by a customer</a:t>
            </a:r>
          </a:p>
        </p:txBody>
      </p:sp>
    </p:spTree>
    <p:extLst>
      <p:ext uri="{BB962C8B-B14F-4D97-AF65-F5344CB8AC3E}">
        <p14:creationId xmlns:p14="http://schemas.microsoft.com/office/powerpoint/2010/main" val="1232070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Data </a:t>
            </a:r>
          </a:p>
        </p:txBody>
      </p:sp>
      <p:sp>
        <p:nvSpPr>
          <p:cNvPr id="790534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2200" dirty="0">
                <a:latin typeface="Comic Sans MS" panose="030F0702030302020204" pitchFamily="66" charset="0"/>
              </a:rPr>
              <a:t>Genomic</a:t>
            </a:r>
            <a:r>
              <a:rPr lang="en-US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 sequence </a:t>
            </a:r>
            <a:r>
              <a:rPr lang="en-US" sz="2200" dirty="0">
                <a:latin typeface="Comic Sans MS" panose="030F0702030302020204" pitchFamily="66" charset="0"/>
              </a:rPr>
              <a:t>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200" dirty="0">
                <a:latin typeface="Comic Sans MS" panose="030F0702030302020204" pitchFamily="66" charset="0"/>
              </a:rPr>
              <a:t>Data is a long </a:t>
            </a:r>
            <a:r>
              <a:rPr lang="en-US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ordered</a:t>
            </a:r>
            <a:r>
              <a:rPr lang="en-US" dirty="0"/>
              <a:t> </a:t>
            </a:r>
            <a:r>
              <a:rPr lang="en-US" sz="2200" dirty="0">
                <a:latin typeface="Comic Sans MS" panose="030F0702030302020204" pitchFamily="66" charset="0"/>
              </a:rPr>
              <a:t>string</a:t>
            </a:r>
          </a:p>
        </p:txBody>
      </p:sp>
      <p:graphicFrame>
        <p:nvGraphicFramePr>
          <p:cNvPr id="790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426135"/>
              </p:ext>
            </p:extLst>
          </p:nvPr>
        </p:nvGraphicFramePr>
        <p:xfrm>
          <a:off x="2209800" y="2133600"/>
          <a:ext cx="4278313" cy="365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VISIO" r:id="rId4" imgW="2332800" imgH="1990080" progId="Visio.Drawing.6">
                  <p:embed/>
                </p:oleObj>
              </mc:Choice>
              <mc:Fallback>
                <p:oleObj name="VISIO" r:id="rId4" imgW="2332800" imgH="1990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33600"/>
                        <a:ext cx="4278313" cy="365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240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mining?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mic Sans MS" panose="030F0702030302020204" pitchFamily="66" charset="0"/>
              </a:rPr>
              <a:t>After years of data mining there is still no unique answer to this question.</a:t>
            </a:r>
          </a:p>
          <a:p>
            <a:endParaRPr lang="en-US" dirty="0"/>
          </a:p>
          <a:p>
            <a:r>
              <a:rPr lang="en-US" sz="2400" dirty="0">
                <a:latin typeface="Comic Sans MS" panose="030F0702030302020204" pitchFamily="66" charset="0"/>
              </a:rPr>
              <a:t>A tentative definition: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3810000"/>
            <a:ext cx="8382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Data mining is the use of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efficient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techniques for the analysis of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very large </a:t>
            </a:r>
            <a:r>
              <a:rPr lang="en-US" sz="2400" dirty="0">
                <a:latin typeface="Comic Sans MS" panose="030F0702030302020204" pitchFamily="66" charset="0"/>
              </a:rPr>
              <a:t>collections of data and the extraction of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useful </a:t>
            </a:r>
            <a:r>
              <a:rPr lang="en-US" sz="2400" dirty="0">
                <a:latin typeface="Comic Sans MS" panose="030F0702030302020204" pitchFamily="66" charset="0"/>
              </a:rPr>
              <a:t>and possibly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unexpected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patterns in data.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302039"/>
              </p:ext>
            </p:extLst>
          </p:nvPr>
        </p:nvGraphicFramePr>
        <p:xfrm>
          <a:off x="5867400" y="2209800"/>
          <a:ext cx="10874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Clip" r:id="rId3" imgW="1088640" imgH="1174680" progId="MS_ClipArt_Gallery.2">
                  <p:embed/>
                </p:oleObj>
              </mc:Choice>
              <mc:Fallback>
                <p:oleObj name="Clip" r:id="rId3" imgW="1088640" imgH="117468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209800"/>
                        <a:ext cx="10874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103197"/>
              </p:ext>
            </p:extLst>
          </p:nvPr>
        </p:nvGraphicFramePr>
        <p:xfrm>
          <a:off x="5638800" y="5334000"/>
          <a:ext cx="1905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3" name="Clip" r:id="rId5" imgW="4582440" imgH="3359160" progId="MS_ClipArt_Gallery.2">
                  <p:embed/>
                </p:oleObj>
              </mc:Choice>
              <mc:Fallback>
                <p:oleObj name="Clip" r:id="rId5" imgW="4582440" imgH="335916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334000"/>
                        <a:ext cx="19050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949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/>
          <a:lstStyle/>
          <a:p>
            <a:r>
              <a:rPr lang="en-US" sz="2400" dirty="0">
                <a:latin typeface="Comic Sans MS" panose="030F0702030302020204" pitchFamily="66" charset="0"/>
              </a:rPr>
              <a:t>Time series</a:t>
            </a:r>
          </a:p>
          <a:p>
            <a:pPr marL="406400" lvl="1" indent="0">
              <a:buClr>
                <a:schemeClr val="accent6"/>
              </a:buClr>
            </a:pPr>
            <a:r>
              <a:rPr lang="en-US" dirty="0">
                <a:latin typeface="Comic Sans MS" panose="030F0702030302020204" pitchFamily="66" charset="0"/>
              </a:rPr>
              <a:t>Sequence of ordered (over “time”) numeric values.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67000"/>
            <a:ext cx="5438078" cy="403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8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Data </a:t>
            </a:r>
          </a:p>
        </p:txBody>
      </p:sp>
      <p:sp>
        <p:nvSpPr>
          <p:cNvPr id="78336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229600" cy="4876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Examples: Web graph and HTML Links </a:t>
            </a:r>
          </a:p>
        </p:txBody>
      </p:sp>
      <p:graphicFrame>
        <p:nvGraphicFramePr>
          <p:cNvPr id="783365" name="Object 5"/>
          <p:cNvGraphicFramePr>
            <a:graphicFrameLocks noChangeAspect="1"/>
          </p:cNvGraphicFramePr>
          <p:nvPr/>
        </p:nvGraphicFramePr>
        <p:xfrm>
          <a:off x="228600" y="2133600"/>
          <a:ext cx="3556000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VISIO" r:id="rId4" imgW="840600" imgH="646200" progId="Visio.Drawing.6">
                  <p:embed/>
                </p:oleObj>
              </mc:Choice>
              <mc:Fallback>
                <p:oleObj name="VISIO" r:id="rId4" imgW="840600" imgH="6462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133600"/>
                        <a:ext cx="3556000" cy="273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3366" name="Object 6"/>
          <p:cNvGraphicFramePr>
            <a:graphicFrameLocks noChangeAspect="1"/>
          </p:cNvGraphicFramePr>
          <p:nvPr/>
        </p:nvGraphicFramePr>
        <p:xfrm>
          <a:off x="4419600" y="2112963"/>
          <a:ext cx="457200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VISIO" r:id="rId6" imgW="4234680" imgH="2179800" progId="Visio.Drawing.6">
                  <p:embed/>
                </p:oleObj>
              </mc:Choice>
              <mc:Fallback>
                <p:oleObj name="VISIO" r:id="rId6" imgW="4234680" imgH="217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112963"/>
                        <a:ext cx="4572000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1798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Numeric data</a:t>
            </a:r>
            <a:r>
              <a:rPr lang="en-US" dirty="0"/>
              <a:t>: </a:t>
            </a:r>
            <a:r>
              <a:rPr lang="en-US" sz="2400" dirty="0">
                <a:latin typeface="Comic Sans MS" panose="030F0702030302020204" pitchFamily="66" charset="0"/>
              </a:rPr>
              <a:t>Each object is a point in a multidimensional space</a:t>
            </a:r>
          </a:p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Categorical data</a:t>
            </a:r>
            <a:r>
              <a:rPr lang="en-US" dirty="0"/>
              <a:t>: </a:t>
            </a:r>
            <a:r>
              <a:rPr lang="en-US" sz="2400" dirty="0">
                <a:latin typeface="Comic Sans MS" panose="030F0702030302020204" pitchFamily="66" charset="0"/>
              </a:rPr>
              <a:t>Each object is a vector of categorical values</a:t>
            </a:r>
          </a:p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Set data</a:t>
            </a:r>
            <a:r>
              <a:rPr lang="en-US" dirty="0"/>
              <a:t>: </a:t>
            </a:r>
            <a:r>
              <a:rPr lang="en-US" sz="2400" dirty="0">
                <a:latin typeface="Comic Sans MS" panose="030F0702030302020204" pitchFamily="66" charset="0"/>
              </a:rPr>
              <a:t>Each object is a set of values (with or without counts)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Sets can also be represented as binary vectors, or vectors of counts</a:t>
            </a:r>
          </a:p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Ordered sequences</a:t>
            </a:r>
            <a:r>
              <a:rPr lang="en-US" dirty="0"/>
              <a:t>: </a:t>
            </a:r>
            <a:r>
              <a:rPr lang="en-US" sz="2400" dirty="0">
                <a:latin typeface="Comic Sans MS" panose="030F0702030302020204" pitchFamily="66" charset="0"/>
              </a:rPr>
              <a:t>Each object is an ordered sequence of values.</a:t>
            </a:r>
          </a:p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Graph data</a:t>
            </a:r>
          </a:p>
        </p:txBody>
      </p:sp>
    </p:spTree>
    <p:extLst>
      <p:ext uri="{BB962C8B-B14F-4D97-AF65-F5344CB8AC3E}">
        <p14:creationId xmlns:p14="http://schemas.microsoft.com/office/powerpoint/2010/main" val="3316803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the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mic Sans MS" panose="030F0702030302020204" pitchFamily="66" charset="0"/>
              </a:rPr>
              <a:t>Suppose that you are the owner of a supermarket and you have collected billions of market basket data. What information would you extract from it and how would you use it?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latin typeface="Comic Sans MS" panose="030F0702030302020204" pitchFamily="66" charset="0"/>
              </a:rPr>
              <a:t>What if this was an online store?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785570"/>
              </p:ext>
            </p:extLst>
          </p:nvPr>
        </p:nvGraphicFramePr>
        <p:xfrm>
          <a:off x="685800" y="3366016"/>
          <a:ext cx="4181475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Document" r:id="rId3" imgW="3831203" imgH="1998588" progId="Word.Document.8">
                  <p:embed/>
                </p:oleObj>
              </mc:Choice>
              <mc:Fallback>
                <p:oleObj name="Document" r:id="rId3" imgW="3831203" imgH="1998588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366016"/>
                        <a:ext cx="4181475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19800" y="3886200"/>
            <a:ext cx="210826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Product placement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87143" y="4648200"/>
            <a:ext cx="186461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Catalog creation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9800" y="5334000"/>
            <a:ext cx="210826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45839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</a:t>
            </a:r>
            <a:r>
              <a:rPr lang="en-US"/>
              <a:t>with the data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mic Sans MS" panose="030F0702030302020204" pitchFamily="66" charset="0"/>
              </a:rPr>
              <a:t>Suppose you are a search engine and you have a toolbar log consisting of 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pages browsed,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queries, 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pages clicked,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ads clicked </a:t>
            </a:r>
          </a:p>
          <a:p>
            <a:r>
              <a:rPr lang="en-US" sz="2400" dirty="0">
                <a:latin typeface="Comic Sans MS" panose="030F0702030302020204" pitchFamily="66" charset="0"/>
              </a:rPr>
              <a:t>each with a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user id </a:t>
            </a:r>
            <a:r>
              <a:rPr lang="en-US" sz="2400" dirty="0">
                <a:latin typeface="Comic Sans MS" panose="030F0702030302020204" pitchFamily="66" charset="0"/>
              </a:rPr>
              <a:t>and a  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timestamp</a:t>
            </a:r>
            <a:r>
              <a:rPr lang="en-US" sz="2400" dirty="0">
                <a:latin typeface="Comic Sans MS" panose="030F0702030302020204" pitchFamily="66" charset="0"/>
              </a:rPr>
              <a:t>. What information would you like to get our of the data?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3124200"/>
            <a:ext cx="204414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Ad click prediction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3810000"/>
            <a:ext cx="233910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Query reformulations</a:t>
            </a:r>
          </a:p>
        </p:txBody>
      </p:sp>
    </p:spTree>
    <p:extLst>
      <p:ext uri="{BB962C8B-B14F-4D97-AF65-F5344CB8AC3E}">
        <p14:creationId xmlns:p14="http://schemas.microsoft.com/office/powerpoint/2010/main" val="145607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do with the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You are the owner of a social network, and you have full access to the social graph, what kind of information do you want to get out of your graph?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5233" y="3657600"/>
            <a:ext cx="7053534" cy="156966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Who is the most important node in the graph?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What is the shortest path between two nodes?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How many friends two nodes have in common?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How does information spread on the network?</a:t>
            </a:r>
          </a:p>
        </p:txBody>
      </p:sp>
    </p:spTree>
    <p:extLst>
      <p:ext uri="{BB962C8B-B14F-4D97-AF65-F5344CB8AC3E}">
        <p14:creationId xmlns:p14="http://schemas.microsoft.com/office/powerpoint/2010/main" val="169802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mining?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Commercial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point of view</a:t>
            </a:r>
          </a:p>
          <a:p>
            <a:pPr marL="182880" lvl="1">
              <a:buClr>
                <a:schemeClr val="accent6"/>
              </a:buClr>
            </a:pPr>
            <a:r>
              <a:rPr lang="en-US" sz="2500" dirty="0">
                <a:latin typeface="Comic Sans MS" panose="030F0702030302020204" pitchFamily="66" charset="0"/>
              </a:rPr>
              <a:t>Data has become the key competitive advantage of companies</a:t>
            </a:r>
          </a:p>
          <a:p>
            <a:pPr lvl="2"/>
            <a:r>
              <a:rPr lang="en-US" sz="2100" dirty="0">
                <a:latin typeface="Comic Sans MS" panose="030F0702030302020204" pitchFamily="66" charset="0"/>
              </a:rPr>
              <a:t>Examples: Facebook, Google, Amazon</a:t>
            </a:r>
          </a:p>
          <a:p>
            <a:pPr lvl="1"/>
            <a:r>
              <a:rPr lang="en-US" dirty="0"/>
              <a:t>Being able to extract useful information out of the data is key for exploiting them commercially.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Scientific</a:t>
            </a:r>
            <a:r>
              <a:rPr lang="en-US" dirty="0"/>
              <a:t> point of view</a:t>
            </a:r>
          </a:p>
          <a:p>
            <a:pPr lvl="1"/>
            <a:r>
              <a:rPr lang="en-US" sz="2500" dirty="0">
                <a:latin typeface="Comic Sans MS" panose="030F0702030302020204" pitchFamily="66" charset="0"/>
              </a:rPr>
              <a:t>Scientists are at an unprecedented position where they can collect TB of information</a:t>
            </a:r>
          </a:p>
          <a:p>
            <a:pPr lvl="2"/>
            <a:r>
              <a:rPr lang="en-US" sz="2100" dirty="0">
                <a:latin typeface="Comic Sans MS" panose="030F0702030302020204" pitchFamily="66" charset="0"/>
              </a:rPr>
              <a:t>Examples: Sensor data, astronomy data, social network data, gene data</a:t>
            </a:r>
          </a:p>
          <a:p>
            <a:pPr lvl="1"/>
            <a:r>
              <a:rPr lang="en-US" sz="2500" dirty="0">
                <a:latin typeface="Comic Sans MS" panose="030F0702030302020204" pitchFamily="66" charset="0"/>
              </a:rPr>
              <a:t>We need the tools to analyze such data to get a better understanding of the world and advance science</a:t>
            </a:r>
          </a:p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Scale</a:t>
            </a:r>
            <a:r>
              <a:rPr lang="en-US" dirty="0"/>
              <a:t> </a:t>
            </a:r>
            <a:r>
              <a:rPr lang="en-US" sz="2500" dirty="0">
                <a:latin typeface="Comic Sans MS" panose="030F0702030302020204" pitchFamily="66" charset="0"/>
              </a:rPr>
              <a:t>(in data size and feature dimension)</a:t>
            </a:r>
          </a:p>
          <a:p>
            <a:pPr lvl="1"/>
            <a:r>
              <a:rPr lang="en-US" sz="2500" dirty="0">
                <a:latin typeface="Comic Sans MS" panose="030F0702030302020204" pitchFamily="66" charset="0"/>
              </a:rPr>
              <a:t>Why not use traditional analytic methods?</a:t>
            </a:r>
          </a:p>
          <a:p>
            <a:pPr lvl="1"/>
            <a:r>
              <a:rPr lang="en-US" sz="2500" dirty="0">
                <a:latin typeface="Comic Sans MS" panose="030F0702030302020204" pitchFamily="66" charset="0"/>
              </a:rPr>
              <a:t>Enormity of data</a:t>
            </a:r>
            <a:r>
              <a:rPr lang="en-US" dirty="0"/>
              <a:t>, </a:t>
            </a:r>
            <a:r>
              <a:rPr lang="en-US" sz="2500" dirty="0">
                <a:solidFill>
                  <a:srgbClr val="FF0000"/>
                </a:solidFill>
                <a:latin typeface="Comic Sans MS" panose="030F0702030302020204" pitchFamily="66" charset="0"/>
              </a:rPr>
              <a:t>curse of dimensionality</a:t>
            </a:r>
          </a:p>
          <a:p>
            <a:pPr lvl="1"/>
            <a:r>
              <a:rPr lang="en-US" sz="2500" dirty="0">
                <a:latin typeface="Comic Sans MS" panose="030F0702030302020204" pitchFamily="66" charset="0"/>
              </a:rPr>
              <a:t>The amount and the complexity of data does not allow for manual processing of the data. We need automated techniques.</a:t>
            </a:r>
          </a:p>
        </p:txBody>
      </p:sp>
    </p:spTree>
    <p:extLst>
      <p:ext uri="{BB962C8B-B14F-4D97-AF65-F5344CB8AC3E}">
        <p14:creationId xmlns:p14="http://schemas.microsoft.com/office/powerpoint/2010/main" val="941499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Data Preprocessing?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563" lvl="1" indent="-182563"/>
            <a:r>
              <a:rPr lang="en-US" altLang="en-US" dirty="0">
                <a:latin typeface="Comic Sans MS" panose="030F0702030302020204" pitchFamily="66" charset="0"/>
              </a:rPr>
              <a:t>Data in the real world is dirty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incomplete</a:t>
            </a:r>
            <a:r>
              <a:rPr lang="en-US" altLang="en-US" sz="2000" dirty="0"/>
              <a:t>: </a:t>
            </a:r>
            <a:r>
              <a:rPr lang="en-US" altLang="en-US" sz="2000" dirty="0">
                <a:latin typeface="Comic Sans MS" panose="030F0702030302020204" pitchFamily="66" charset="0"/>
              </a:rPr>
              <a:t>lacking attribute values, lacking certain attributes of interest .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noisy</a:t>
            </a:r>
            <a:r>
              <a:rPr lang="en-US" altLang="en-US" sz="2000" dirty="0"/>
              <a:t>: </a:t>
            </a:r>
            <a:r>
              <a:rPr lang="en-US" altLang="en-US" sz="2000" dirty="0">
                <a:latin typeface="Comic Sans MS" panose="030F0702030302020204" pitchFamily="66" charset="0"/>
              </a:rPr>
              <a:t>containing errors or outliers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inconsistent</a:t>
            </a:r>
            <a:r>
              <a:rPr lang="en-US" altLang="en-US" sz="2000" dirty="0"/>
              <a:t>: </a:t>
            </a:r>
            <a:r>
              <a:rPr lang="en-US" altLang="en-US" sz="2000" dirty="0">
                <a:latin typeface="Comic Sans MS" panose="030F0702030302020204" pitchFamily="66" charset="0"/>
              </a:rPr>
              <a:t>containing discrepancies in codes or names</a:t>
            </a:r>
          </a:p>
          <a:p>
            <a:pPr marL="182563" lvl="1" indent="-182563"/>
            <a:r>
              <a:rPr lang="en-US" altLang="en-US" dirty="0">
                <a:latin typeface="Comic Sans MS" panose="030F0702030302020204" pitchFamily="66" charset="0"/>
              </a:rPr>
              <a:t>No quality data, no quality mining results!</a:t>
            </a:r>
          </a:p>
          <a:p>
            <a:pPr lvl="1"/>
            <a:r>
              <a:rPr lang="en-US" altLang="en-US" sz="2000" dirty="0">
                <a:latin typeface="Comic Sans MS" panose="030F0702030302020204" pitchFamily="66" charset="0"/>
              </a:rPr>
              <a:t>Quality decisions must be based on quality data</a:t>
            </a:r>
          </a:p>
          <a:p>
            <a:pPr lvl="1"/>
            <a:r>
              <a:rPr lang="en-US" altLang="en-US" sz="2000" dirty="0">
                <a:latin typeface="Comic Sans MS" panose="030F0702030302020204" pitchFamily="66" charset="0"/>
              </a:rPr>
              <a:t>Data warehouse needs consistent integration of quality data</a:t>
            </a:r>
          </a:p>
          <a:p>
            <a:pPr lvl="1"/>
            <a:r>
              <a:rPr lang="en-US" altLang="en-US" sz="2000" dirty="0">
                <a:latin typeface="Comic Sans MS" panose="030F0702030302020204" pitchFamily="66" charset="0"/>
              </a:rPr>
              <a:t>Required for both OLAP and Data Mining!</a:t>
            </a:r>
          </a:p>
        </p:txBody>
      </p:sp>
    </p:spTree>
    <p:extLst>
      <p:ext uri="{BB962C8B-B14F-4D97-AF65-F5344CB8AC3E}">
        <p14:creationId xmlns:p14="http://schemas.microsoft.com/office/powerpoint/2010/main" val="882337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09600"/>
            <a:ext cx="6927850" cy="617538"/>
          </a:xfrm>
        </p:spPr>
        <p:txBody>
          <a:bodyPr>
            <a:normAutofit fontScale="90000"/>
          </a:bodyPr>
          <a:lstStyle/>
          <a:p>
            <a:r>
              <a:rPr lang="en-US" altLang="en-US" sz="3600"/>
              <a:t>Why can Data be Incomplete?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153400" cy="3657600"/>
          </a:xfrm>
        </p:spPr>
        <p:txBody>
          <a:bodyPr>
            <a:normAutofit/>
          </a:bodyPr>
          <a:lstStyle/>
          <a:p>
            <a:pPr marL="182563" lvl="1" indent="-182563"/>
            <a:r>
              <a:rPr lang="en-US" altLang="en-US" dirty="0">
                <a:latin typeface="Comic Sans MS" panose="030F0702030302020204" pitchFamily="66" charset="0"/>
              </a:rPr>
              <a:t>Attributes of interest are not available (e.g., customer information for sales transaction data)</a:t>
            </a:r>
          </a:p>
          <a:p>
            <a:pPr marL="182563" lvl="1" indent="-182563"/>
            <a:r>
              <a:rPr lang="en-US" altLang="en-US" dirty="0">
                <a:latin typeface="Comic Sans MS" panose="030F0702030302020204" pitchFamily="66" charset="0"/>
              </a:rPr>
              <a:t>Data were not considered important at the time of transactions, so they were not recorded!</a:t>
            </a:r>
          </a:p>
          <a:p>
            <a:pPr marL="182563" lvl="1" indent="-182563"/>
            <a:r>
              <a:rPr lang="en-US" altLang="en-US" dirty="0">
                <a:latin typeface="Comic Sans MS" panose="030F0702030302020204" pitchFamily="66" charset="0"/>
              </a:rPr>
              <a:t>Data not recorder because of misunderstanding or malfunctions</a:t>
            </a:r>
          </a:p>
          <a:p>
            <a:pPr marL="182563" lvl="1" indent="-182563"/>
            <a:r>
              <a:rPr lang="en-US" altLang="en-US" dirty="0">
                <a:latin typeface="Comic Sans MS" panose="030F0702030302020204" pitchFamily="66" charset="0"/>
              </a:rPr>
              <a:t>Data may have been recorded and later deleted!</a:t>
            </a:r>
          </a:p>
          <a:p>
            <a:pPr marL="182563" lvl="1" indent="-182563"/>
            <a:r>
              <a:rPr lang="en-US" altLang="en-US" dirty="0">
                <a:latin typeface="Comic Sans MS" panose="030F0702030302020204" pitchFamily="66" charset="0"/>
              </a:rPr>
              <a:t>Missing/unknown values for some data</a:t>
            </a:r>
          </a:p>
        </p:txBody>
      </p:sp>
    </p:spTree>
    <p:extLst>
      <p:ext uri="{BB962C8B-B14F-4D97-AF65-F5344CB8AC3E}">
        <p14:creationId xmlns:p14="http://schemas.microsoft.com/office/powerpoint/2010/main" val="377562721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6705600" cy="1143000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/>
              <a:t>Data Cleaning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001000" cy="48006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4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Data cleaning tasks</a:t>
            </a:r>
          </a:p>
          <a:p>
            <a:pPr marL="623888" lvl="1" indent="-182563">
              <a:lnSpc>
                <a:spcPct val="140000"/>
              </a:lnSpc>
              <a:buClr>
                <a:schemeClr val="accent6"/>
              </a:buClr>
            </a:pPr>
            <a:r>
              <a:rPr lang="en-US" altLang="en-US" dirty="0">
                <a:latin typeface="Comic Sans MS" panose="030F0702030302020204" pitchFamily="66" charset="0"/>
              </a:rPr>
              <a:t>Fill in missing values</a:t>
            </a:r>
          </a:p>
          <a:p>
            <a:pPr marL="623888" lvl="1" indent="-182563">
              <a:lnSpc>
                <a:spcPct val="140000"/>
              </a:lnSpc>
              <a:buClr>
                <a:schemeClr val="accent6"/>
              </a:buClr>
            </a:pPr>
            <a:r>
              <a:rPr lang="en-US" altLang="en-US" dirty="0">
                <a:latin typeface="Comic Sans MS" panose="030F0702030302020204" pitchFamily="66" charset="0"/>
              </a:rPr>
              <a:t>Identify outliers and smooth out noisy data </a:t>
            </a:r>
          </a:p>
          <a:p>
            <a:pPr marL="623888" lvl="1" indent="-182563">
              <a:lnSpc>
                <a:spcPct val="140000"/>
              </a:lnSpc>
              <a:buClr>
                <a:schemeClr val="accent6"/>
              </a:buClr>
            </a:pPr>
            <a:r>
              <a:rPr lang="en-US" altLang="en-US" dirty="0">
                <a:latin typeface="Comic Sans MS" panose="030F0702030302020204" pitchFamily="66" charset="0"/>
              </a:rPr>
              <a:t>Correct inconsistent data</a:t>
            </a:r>
          </a:p>
        </p:txBody>
      </p:sp>
    </p:spTree>
    <p:extLst>
      <p:ext uri="{BB962C8B-B14F-4D97-AF65-F5344CB8AC3E}">
        <p14:creationId xmlns:p14="http://schemas.microsoft.com/office/powerpoint/2010/main" val="18608488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What is Data Mining?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 Mining is: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(1) The efficient discovery of previously unknown, valid, potentially useful, understandable patterns in large datasets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dirty="0">
              <a:latin typeface="Comic Sans MS" panose="030F0702030302020204" pitchFamily="66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dirty="0">
                <a:latin typeface="Comic Sans MS" panose="030F0702030302020204" pitchFamily="66" charset="0"/>
              </a:rPr>
              <a:t>(2) The analysis of (often large) observational data sets to find unsuspected relationships and to summarize the data in novel ways that are both understandable and useful to the data owner</a:t>
            </a:r>
          </a:p>
        </p:txBody>
      </p:sp>
    </p:spTree>
    <p:extLst>
      <p:ext uri="{BB962C8B-B14F-4D97-AF65-F5344CB8AC3E}">
        <p14:creationId xmlns:p14="http://schemas.microsoft.com/office/powerpoint/2010/main" val="2633113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data mining?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sz="2400" dirty="0">
                <a:latin typeface="Comic Sans MS" panose="030F0702030302020204" pitchFamily="66" charset="0"/>
              </a:rPr>
              <a:t>Some examples:</a:t>
            </a:r>
          </a:p>
          <a:p>
            <a:pPr marL="566738" lvl="1" indent="-182563">
              <a:lnSpc>
                <a:spcPct val="140000"/>
              </a:lnSpc>
              <a:buClr>
                <a:schemeClr val="accent6"/>
              </a:buClr>
            </a:pPr>
            <a:r>
              <a:rPr lang="en-US" sz="2000" dirty="0">
                <a:latin typeface="Comic Sans MS" panose="030F0702030302020204" pitchFamily="66" charset="0"/>
              </a:rPr>
              <a:t>Frequent </a:t>
            </a:r>
            <a:r>
              <a:rPr lang="en-US" sz="2000" dirty="0" err="1">
                <a:latin typeface="Comic Sans MS" panose="030F0702030302020204" pitchFamily="66" charset="0"/>
              </a:rPr>
              <a:t>itemsets</a:t>
            </a:r>
            <a:r>
              <a:rPr lang="en-US" sz="2000" dirty="0">
                <a:latin typeface="Comic Sans MS" panose="030F0702030302020204" pitchFamily="66" charset="0"/>
              </a:rPr>
              <a:t> and Association Rules extraction</a:t>
            </a:r>
          </a:p>
          <a:p>
            <a:pPr marL="566738" lvl="1" indent="-182563">
              <a:lnSpc>
                <a:spcPct val="140000"/>
              </a:lnSpc>
              <a:buClr>
                <a:schemeClr val="accent6"/>
              </a:buClr>
            </a:pPr>
            <a:r>
              <a:rPr lang="en-US" sz="2000" dirty="0">
                <a:latin typeface="Comic Sans MS" panose="030F0702030302020204" pitchFamily="66" charset="0"/>
              </a:rPr>
              <a:t>Clustering</a:t>
            </a:r>
          </a:p>
          <a:p>
            <a:pPr marL="566738" lvl="1" indent="-182563">
              <a:lnSpc>
                <a:spcPct val="140000"/>
              </a:lnSpc>
              <a:buClr>
                <a:schemeClr val="accent6"/>
              </a:buClr>
            </a:pPr>
            <a:r>
              <a:rPr lang="en-US" sz="2000" dirty="0">
                <a:latin typeface="Comic Sans MS" panose="030F0702030302020204" pitchFamily="66" charset="0"/>
              </a:rPr>
              <a:t>Classification</a:t>
            </a:r>
          </a:p>
          <a:p>
            <a:pPr marL="566738" lvl="1" indent="-182563">
              <a:lnSpc>
                <a:spcPct val="140000"/>
              </a:lnSpc>
              <a:buClr>
                <a:schemeClr val="accent6"/>
              </a:buClr>
            </a:pPr>
            <a:r>
              <a:rPr lang="en-US" sz="2000" dirty="0">
                <a:latin typeface="Comic Sans MS" panose="030F0702030302020204" pitchFamily="66" charset="0"/>
              </a:rPr>
              <a:t>Ranking </a:t>
            </a:r>
          </a:p>
          <a:p>
            <a:pPr marL="566738" lvl="1" indent="-182563">
              <a:lnSpc>
                <a:spcPct val="140000"/>
              </a:lnSpc>
              <a:buClr>
                <a:schemeClr val="accent6"/>
              </a:buClr>
            </a:pPr>
            <a:r>
              <a:rPr lang="en-US" sz="2000" dirty="0">
                <a:latin typeface="Comic Sans MS" panose="030F0702030302020204" pitchFamily="66" charset="0"/>
              </a:rPr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81903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/>
              <a:t>Overview of terms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r>
              <a:rPr lang="en-US" altLang="en-US" sz="2400" u="sng" dirty="0">
                <a:latin typeface="Comic Sans MS" panose="030F0702030302020204" pitchFamily="66" charset="0"/>
              </a:rPr>
              <a:t>Data:</a:t>
            </a:r>
            <a:r>
              <a:rPr lang="en-US" altLang="en-US" dirty="0"/>
              <a:t> </a:t>
            </a:r>
            <a:r>
              <a:rPr lang="en-US" altLang="en-US" sz="2400" dirty="0">
                <a:latin typeface="Comic Sans MS" panose="030F0702030302020204" pitchFamily="66" charset="0"/>
              </a:rPr>
              <a:t>a set of facts (items)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D,</a:t>
            </a:r>
            <a:r>
              <a:rPr lang="en-US" altLang="en-US" sz="2400" dirty="0">
                <a:latin typeface="Comic Sans MS" panose="030F0702030302020204" pitchFamily="66" charset="0"/>
              </a:rPr>
              <a:t> usually stored in a database</a:t>
            </a:r>
          </a:p>
          <a:p>
            <a:r>
              <a:rPr lang="en-US" altLang="en-US" sz="2400" u="sng" dirty="0">
                <a:latin typeface="Comic Sans MS" panose="030F0702030302020204" pitchFamily="66" charset="0"/>
              </a:rPr>
              <a:t>Pattern:</a:t>
            </a:r>
            <a:r>
              <a:rPr lang="en-US" altLang="en-US" dirty="0"/>
              <a:t> </a:t>
            </a:r>
            <a:r>
              <a:rPr lang="en-US" altLang="en-US" sz="2400" dirty="0">
                <a:latin typeface="Comic Sans MS" panose="030F0702030302020204" pitchFamily="66" charset="0"/>
              </a:rPr>
              <a:t>an expression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en-US" sz="2400" dirty="0">
                <a:latin typeface="Comic Sans MS" panose="030F0702030302020204" pitchFamily="66" charset="0"/>
              </a:rPr>
              <a:t> in a language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L</a:t>
            </a:r>
            <a:r>
              <a:rPr lang="en-US" altLang="en-US" sz="2400" dirty="0">
                <a:latin typeface="Comic Sans MS" panose="030F0702030302020204" pitchFamily="66" charset="0"/>
              </a:rPr>
              <a:t>, that describes a subset of facts</a:t>
            </a:r>
          </a:p>
          <a:p>
            <a:r>
              <a:rPr lang="en-US" altLang="en-US" sz="2400" u="sng" dirty="0">
                <a:latin typeface="Comic Sans MS" panose="030F0702030302020204" pitchFamily="66" charset="0"/>
              </a:rPr>
              <a:t>Attribute:</a:t>
            </a:r>
            <a:r>
              <a:rPr lang="en-US" altLang="en-US" dirty="0"/>
              <a:t> </a:t>
            </a:r>
            <a:r>
              <a:rPr lang="en-US" altLang="en-US" sz="2400" dirty="0">
                <a:latin typeface="Comic Sans MS" panose="030F0702030302020204" pitchFamily="66" charset="0"/>
              </a:rPr>
              <a:t>a field in an item </a:t>
            </a:r>
            <a:r>
              <a:rPr lang="en-US" altLang="en-US" sz="2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latin typeface="Comic Sans MS" panose="030F0702030302020204" pitchFamily="66" charset="0"/>
              </a:rPr>
              <a:t>in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  <a:r>
              <a:rPr lang="en-US" altLang="en-US" sz="2400" dirty="0">
                <a:latin typeface="Comic Sans MS" panose="030F0702030302020204" pitchFamily="66" charset="0"/>
              </a:rPr>
              <a:t>.</a:t>
            </a:r>
          </a:p>
          <a:p>
            <a:r>
              <a:rPr lang="en-US" altLang="en-US" sz="2400" u="sng" dirty="0">
                <a:latin typeface="Comic Sans MS" panose="030F0702030302020204" pitchFamily="66" charset="0"/>
              </a:rPr>
              <a:t>Interestingness:</a:t>
            </a:r>
            <a:r>
              <a:rPr lang="en-US" altLang="en-US" dirty="0"/>
              <a:t> </a:t>
            </a:r>
            <a:r>
              <a:rPr lang="en-US" altLang="en-US" sz="2400" dirty="0">
                <a:latin typeface="Comic Sans MS" panose="030F0702030302020204" pitchFamily="66" charset="0"/>
              </a:rPr>
              <a:t>a function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ID,L</a:t>
            </a:r>
            <a:r>
              <a:rPr lang="en-US" altLang="en-US" sz="2400" dirty="0">
                <a:latin typeface="Comic Sans MS" panose="030F0702030302020204" pitchFamily="66" charset="0"/>
              </a:rPr>
              <a:t> that maps an expression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en-US" sz="2400" dirty="0">
                <a:latin typeface="Comic Sans MS" panose="030F0702030302020204" pitchFamily="66" charset="0"/>
              </a:rPr>
              <a:t> in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L</a:t>
            </a:r>
            <a:r>
              <a:rPr lang="en-US" altLang="en-US" sz="2400" dirty="0">
                <a:latin typeface="Comic Sans MS" panose="030F0702030302020204" pitchFamily="66" charset="0"/>
              </a:rPr>
              <a:t> into a measure space </a:t>
            </a: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74787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486400"/>
          </a:xfrm>
        </p:spPr>
        <p:txBody>
          <a:bodyPr/>
          <a:lstStyle/>
          <a:p>
            <a:pPr marL="292100" indent="-292100">
              <a:lnSpc>
                <a:spcPct val="90000"/>
              </a:lnSpc>
            </a:pPr>
            <a:endParaRPr lang="en-US" altLang="en-US" b="1" dirty="0"/>
          </a:p>
          <a:p>
            <a:pPr marL="292100" indent="-292100">
              <a:lnSpc>
                <a:spcPct val="90000"/>
              </a:lnSpc>
            </a:pPr>
            <a:endParaRPr lang="en-US" altLang="en-US" b="1" dirty="0"/>
          </a:p>
          <a:p>
            <a:pPr marL="292100" indent="-292100">
              <a:lnSpc>
                <a:spcPct val="9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Draws ideas from machine learning/AI, pattern recognition, statistics, and database systems</a:t>
            </a:r>
          </a:p>
          <a:p>
            <a:pPr marL="292100" indent="-29210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292100" indent="-292100">
              <a:lnSpc>
                <a:spcPct val="90000"/>
              </a:lnSpc>
            </a:pPr>
            <a:r>
              <a:rPr lang="en-US" altLang="en-US" sz="2400" dirty="0">
                <a:latin typeface="Comic Sans MS" panose="030F0702030302020204" pitchFamily="66" charset="0"/>
              </a:rPr>
              <a:t>Must address: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Enormity of data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High dimensionality </a:t>
            </a:r>
            <a:br>
              <a:rPr lang="en-US" altLang="en-US" dirty="0">
                <a:latin typeface="Comic Sans MS" panose="030F0702030302020204" pitchFamily="66" charset="0"/>
              </a:rPr>
            </a:br>
            <a:r>
              <a:rPr lang="en-US" altLang="en-US" dirty="0">
                <a:latin typeface="Comic Sans MS" panose="030F0702030302020204" pitchFamily="66" charset="0"/>
              </a:rPr>
              <a:t>of data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</a:rPr>
              <a:t>Heterogeneous, </a:t>
            </a:r>
            <a:br>
              <a:rPr lang="en-US" altLang="en-US" dirty="0">
                <a:latin typeface="Comic Sans MS" panose="030F0702030302020204" pitchFamily="66" charset="0"/>
              </a:rPr>
            </a:br>
            <a:r>
              <a:rPr lang="en-US" altLang="en-US" dirty="0">
                <a:latin typeface="Comic Sans MS" panose="030F0702030302020204" pitchFamily="66" charset="0"/>
              </a:rPr>
              <a:t>distributed nature </a:t>
            </a:r>
            <a:br>
              <a:rPr lang="en-US" altLang="en-US" dirty="0">
                <a:latin typeface="Comic Sans MS" panose="030F0702030302020204" pitchFamily="66" charset="0"/>
              </a:rPr>
            </a:br>
            <a:r>
              <a:rPr lang="en-US" altLang="en-US" dirty="0">
                <a:latin typeface="Comic Sans MS" panose="030F0702030302020204" pitchFamily="66" charset="0"/>
              </a:rPr>
              <a:t>of data</a:t>
            </a:r>
          </a:p>
        </p:txBody>
      </p:sp>
      <p:sp>
        <p:nvSpPr>
          <p:cNvPr id="173059" name="Oval 3"/>
          <p:cNvSpPr>
            <a:spLocks noChangeArrowheads="1"/>
          </p:cNvSpPr>
          <p:nvPr/>
        </p:nvSpPr>
        <p:spPr bwMode="auto">
          <a:xfrm>
            <a:off x="5638800" y="4673600"/>
            <a:ext cx="2057400" cy="2108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0" name="Oval 4"/>
          <p:cNvSpPr>
            <a:spLocks noChangeArrowheads="1"/>
          </p:cNvSpPr>
          <p:nvPr/>
        </p:nvSpPr>
        <p:spPr bwMode="auto">
          <a:xfrm>
            <a:off x="4953000" y="2997200"/>
            <a:ext cx="2057400" cy="21082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title"/>
          </p:nvPr>
        </p:nvSpPr>
        <p:spPr>
          <a:xfrm>
            <a:off x="863600" y="533400"/>
            <a:ext cx="6680200" cy="533400"/>
          </a:xfrm>
        </p:spPr>
        <p:txBody>
          <a:bodyPr lIns="0" rIns="0">
            <a:normAutofit fontScale="90000"/>
          </a:bodyPr>
          <a:lstStyle/>
          <a:p>
            <a:r>
              <a:rPr lang="en-US" altLang="en-US"/>
              <a:t>Origins of Data Mining</a:t>
            </a:r>
          </a:p>
        </p:txBody>
      </p:sp>
      <p:sp>
        <p:nvSpPr>
          <p:cNvPr id="173062" name="Oval 6"/>
          <p:cNvSpPr>
            <a:spLocks noChangeArrowheads="1"/>
          </p:cNvSpPr>
          <p:nvPr/>
        </p:nvSpPr>
        <p:spPr bwMode="auto">
          <a:xfrm>
            <a:off x="6629400" y="3073400"/>
            <a:ext cx="2057400" cy="2108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6858000" y="3429000"/>
            <a:ext cx="21336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        AI  /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Machine Learning</a:t>
            </a:r>
          </a:p>
        </p:txBody>
      </p:sp>
      <p:sp>
        <p:nvSpPr>
          <p:cNvPr id="173064" name="Text Box 8"/>
          <p:cNvSpPr txBox="1">
            <a:spLocks noChangeArrowheads="1"/>
          </p:cNvSpPr>
          <p:nvPr/>
        </p:nvSpPr>
        <p:spPr bwMode="auto">
          <a:xfrm>
            <a:off x="5181600" y="3590925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Statistics</a:t>
            </a:r>
          </a:p>
        </p:txBody>
      </p:sp>
      <p:sp>
        <p:nvSpPr>
          <p:cNvPr id="173065" name="Oval 9"/>
          <p:cNvSpPr>
            <a:spLocks noChangeArrowheads="1"/>
          </p:cNvSpPr>
          <p:nvPr/>
        </p:nvSpPr>
        <p:spPr bwMode="auto">
          <a:xfrm>
            <a:off x="5943600" y="4216400"/>
            <a:ext cx="1504950" cy="1543050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sz="1800" b="1">
                <a:latin typeface="Arial" panose="020B0604020202020204" pitchFamily="34" charset="0"/>
              </a:rPr>
              <a:t>Data Mining</a:t>
            </a:r>
          </a:p>
        </p:txBody>
      </p:sp>
      <p:sp>
        <p:nvSpPr>
          <p:cNvPr id="173066" name="Text Box 10"/>
          <p:cNvSpPr txBox="1">
            <a:spLocks noChangeArrowheads="1"/>
          </p:cNvSpPr>
          <p:nvPr/>
        </p:nvSpPr>
        <p:spPr bwMode="auto">
          <a:xfrm>
            <a:off x="6096000" y="5816600"/>
            <a:ext cx="144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Database systems</a:t>
            </a:r>
          </a:p>
        </p:txBody>
      </p:sp>
    </p:spTree>
    <p:extLst>
      <p:ext uri="{BB962C8B-B14F-4D97-AF65-F5344CB8AC3E}">
        <p14:creationId xmlns:p14="http://schemas.microsoft.com/office/powerpoint/2010/main" val="428994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data mining?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en-US" sz="5100" dirty="0">
                <a:solidFill>
                  <a:srgbClr val="FF0000"/>
                </a:solidFill>
                <a:latin typeface="Comic Sans MS" panose="030F0702030302020204" pitchFamily="66" charset="0"/>
              </a:rPr>
              <a:t>Really, really huge amounts of raw data!!</a:t>
            </a:r>
            <a:endParaRPr lang="el-GR" sz="51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sz="5100" dirty="0">
                <a:latin typeface="Comic Sans MS" panose="030F0702030302020204" pitchFamily="66" charset="0"/>
              </a:rPr>
              <a:t>In the digital age, TB of data is generated by the second</a:t>
            </a:r>
          </a:p>
          <a:p>
            <a:pPr lvl="1"/>
            <a:r>
              <a:rPr lang="en-US" sz="5100" dirty="0">
                <a:latin typeface="Comic Sans MS" panose="030F0702030302020204" pitchFamily="66" charset="0"/>
              </a:rPr>
              <a:t>Mobile devices, digital photographs, web documents.</a:t>
            </a:r>
          </a:p>
          <a:p>
            <a:pPr lvl="1"/>
            <a:r>
              <a:rPr lang="en-US" sz="5100" dirty="0">
                <a:latin typeface="Comic Sans MS" panose="030F0702030302020204" pitchFamily="66" charset="0"/>
              </a:rPr>
              <a:t>Facebook updates, Tweets, Blogs, User-generated content</a:t>
            </a:r>
          </a:p>
          <a:p>
            <a:pPr lvl="1"/>
            <a:r>
              <a:rPr lang="en-US" sz="5100" dirty="0">
                <a:latin typeface="Comic Sans MS" panose="030F0702030302020204" pitchFamily="66" charset="0"/>
              </a:rPr>
              <a:t>Transactions, sensor data.</a:t>
            </a:r>
          </a:p>
          <a:p>
            <a:pPr lvl="1"/>
            <a:r>
              <a:rPr lang="en-US" sz="5100" dirty="0">
                <a:latin typeface="Comic Sans MS" panose="030F0702030302020204" pitchFamily="66" charset="0"/>
              </a:rPr>
              <a:t>Queries, clicks, browsing</a:t>
            </a:r>
          </a:p>
          <a:p>
            <a:pPr lvl="1"/>
            <a:r>
              <a:rPr lang="en-US" sz="5100" dirty="0">
                <a:latin typeface="Comic Sans MS" panose="030F0702030302020204" pitchFamily="66" charset="0"/>
              </a:rPr>
              <a:t>Cheap storage has made possible to maintain this data</a:t>
            </a:r>
          </a:p>
          <a:p>
            <a:pPr lvl="1"/>
            <a:r>
              <a:rPr lang="en-US" sz="5100" dirty="0">
                <a:solidFill>
                  <a:srgbClr val="FF0000"/>
                </a:solidFill>
                <a:latin typeface="Comic Sans MS" panose="030F0702030302020204" pitchFamily="66" charset="0"/>
              </a:rPr>
              <a:t>Need to analyze the raw data to extract knowledge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71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data mining?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</a:t>
            </a:r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The data is the computer</a:t>
            </a:r>
            <a:r>
              <a:rPr lang="en-US" dirty="0"/>
              <a:t>”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Large amounts of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data </a:t>
            </a:r>
            <a:r>
              <a:rPr lang="en-US" dirty="0">
                <a:latin typeface="Comic Sans MS" panose="030F0702030302020204" pitchFamily="66" charset="0"/>
              </a:rPr>
              <a:t>can be more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powerful </a:t>
            </a:r>
            <a:r>
              <a:rPr lang="en-US" dirty="0">
                <a:latin typeface="Comic Sans MS" panose="030F0702030302020204" pitchFamily="66" charset="0"/>
              </a:rPr>
              <a:t>than complex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algorithms</a:t>
            </a:r>
            <a:r>
              <a:rPr lang="en-US" dirty="0"/>
              <a:t> </a:t>
            </a:r>
            <a:r>
              <a:rPr lang="en-US" dirty="0">
                <a:latin typeface="Comic Sans MS" panose="030F0702030302020204" pitchFamily="66" charset="0"/>
              </a:rPr>
              <a:t>and models</a:t>
            </a:r>
          </a:p>
          <a:p>
            <a:pPr marL="682625" lvl="1" indent="-182563"/>
            <a:r>
              <a:rPr lang="en-US" sz="2000" dirty="0">
                <a:latin typeface="Comic Sans MS" panose="030F0702030302020204" pitchFamily="66" charset="0"/>
              </a:rPr>
              <a:t>Google has solved many Natural Language Processing problems, simply by looking at the data</a:t>
            </a:r>
          </a:p>
          <a:p>
            <a:pPr marL="682625" lvl="1" indent="-182563"/>
            <a:r>
              <a:rPr lang="en-US" sz="2000" dirty="0">
                <a:latin typeface="Comic Sans MS" panose="030F0702030302020204" pitchFamily="66" charset="0"/>
              </a:rPr>
              <a:t>Example: misspellings, synonyms</a:t>
            </a:r>
            <a:r>
              <a:rPr lang="en-US" sz="2000" dirty="0"/>
              <a:t> 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Data is power!</a:t>
            </a:r>
          </a:p>
          <a:p>
            <a:pPr marL="682625" lvl="1" indent="-182563"/>
            <a:r>
              <a:rPr lang="en-US" sz="2000" dirty="0">
                <a:latin typeface="Comic Sans MS" panose="030F0702030302020204" pitchFamily="66" charset="0"/>
              </a:rPr>
              <a:t>Today, the collected data is one of the biggest assets of an online company</a:t>
            </a:r>
          </a:p>
          <a:p>
            <a:pPr marL="682625" lvl="1" indent="-182563"/>
            <a:r>
              <a:rPr lang="en-US" sz="2000" dirty="0">
                <a:latin typeface="Comic Sans MS" panose="030F0702030302020204" pitchFamily="66" charset="0"/>
              </a:rPr>
              <a:t>Query logs of Google</a:t>
            </a:r>
          </a:p>
          <a:p>
            <a:pPr marL="682625" lvl="1" indent="-182563"/>
            <a:r>
              <a:rPr lang="en-US" sz="2000" dirty="0">
                <a:latin typeface="Comic Sans MS" panose="030F0702030302020204" pitchFamily="66" charset="0"/>
              </a:rPr>
              <a:t>The friendship and updates of Facebook</a:t>
            </a:r>
          </a:p>
          <a:p>
            <a:pPr marL="682625" lvl="1" indent="-182563"/>
            <a:r>
              <a:rPr lang="en-US" sz="2000" dirty="0">
                <a:latin typeface="Comic Sans MS" panose="030F0702030302020204" pitchFamily="66" charset="0"/>
              </a:rPr>
              <a:t>Tweets and follows of Twitter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We need a way to harness the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collective intelligence</a:t>
            </a:r>
          </a:p>
        </p:txBody>
      </p:sp>
    </p:spTree>
    <p:extLst>
      <p:ext uri="{BB962C8B-B14F-4D97-AF65-F5344CB8AC3E}">
        <p14:creationId xmlns:p14="http://schemas.microsoft.com/office/powerpoint/2010/main" val="383690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0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 b="2116"/>
          <a:stretch>
            <a:fillRect/>
          </a:stretch>
        </p:blipFill>
        <p:spPr bwMode="auto">
          <a:xfrm>
            <a:off x="838200" y="1066800"/>
            <a:ext cx="80772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6067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 Knowledge Discovery</a:t>
            </a:r>
          </a:p>
        </p:txBody>
      </p:sp>
    </p:spTree>
    <p:extLst>
      <p:ext uri="{BB962C8B-B14F-4D97-AF65-F5344CB8AC3E}">
        <p14:creationId xmlns:p14="http://schemas.microsoft.com/office/powerpoint/2010/main" val="317587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/>
              <a:t>The Data Mining Process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en-US" dirty="0"/>
              <a:t>1. </a:t>
            </a:r>
            <a:r>
              <a:rPr lang="en-US" altLang="en-US" sz="2400" dirty="0">
                <a:latin typeface="Comic Sans MS" panose="030F0702030302020204" pitchFamily="66" charset="0"/>
              </a:rPr>
              <a:t>Understand the domain</a:t>
            </a:r>
          </a:p>
          <a:p>
            <a:pPr marL="533400" indent="-533400">
              <a:buNone/>
            </a:pPr>
            <a:r>
              <a:rPr lang="en-US" altLang="en-US" dirty="0"/>
              <a:t>2. </a:t>
            </a:r>
            <a:r>
              <a:rPr lang="en-US" altLang="en-US" sz="2400" dirty="0">
                <a:latin typeface="Comic Sans MS" panose="030F0702030302020204" pitchFamily="66" charset="0"/>
              </a:rPr>
              <a:t>Create a dataset:</a:t>
            </a:r>
          </a:p>
          <a:p>
            <a:pPr marL="914400" lvl="1" indent="-457200"/>
            <a:r>
              <a:rPr lang="en-US" altLang="en-US" dirty="0">
                <a:latin typeface="Comic Sans MS" panose="030F0702030302020204" pitchFamily="66" charset="0"/>
              </a:rPr>
              <a:t>Select the interesting attributes</a:t>
            </a:r>
          </a:p>
          <a:p>
            <a:pPr marL="914400" lvl="1" indent="-457200"/>
            <a:r>
              <a:rPr lang="en-US" altLang="en-US" dirty="0">
                <a:latin typeface="Comic Sans MS" panose="030F0702030302020204" pitchFamily="66" charset="0"/>
              </a:rPr>
              <a:t>Data cleaning and preprocessing</a:t>
            </a:r>
          </a:p>
          <a:p>
            <a:pPr marL="533400" indent="-533400">
              <a:buNone/>
            </a:pPr>
            <a:r>
              <a:rPr lang="en-US" altLang="en-US" dirty="0"/>
              <a:t>3. </a:t>
            </a:r>
            <a:r>
              <a:rPr lang="en-US" altLang="en-US" sz="2400" dirty="0">
                <a:latin typeface="Comic Sans MS" panose="030F0702030302020204" pitchFamily="66" charset="0"/>
              </a:rPr>
              <a:t>Choose the data mining task and the specific algorithm</a:t>
            </a:r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en-US" altLang="en-US" dirty="0"/>
              <a:t>4. </a:t>
            </a:r>
            <a:r>
              <a:rPr lang="en-US" altLang="en-US" sz="2400" dirty="0">
                <a:latin typeface="Comic Sans MS" panose="030F0702030302020204" pitchFamily="66" charset="0"/>
              </a:rPr>
              <a:t>Interpret the results, and possibly return to 2</a:t>
            </a:r>
          </a:p>
        </p:txBody>
      </p:sp>
    </p:spTree>
    <p:extLst>
      <p:ext uri="{BB962C8B-B14F-4D97-AF65-F5344CB8AC3E}">
        <p14:creationId xmlns:p14="http://schemas.microsoft.com/office/powerpoint/2010/main" val="4063389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5450</TotalTime>
  <Words>1554</Words>
  <Application>Microsoft Office PowerPoint</Application>
  <PresentationFormat>عرض على الشاشة (4:3)</PresentationFormat>
  <Paragraphs>219</Paragraphs>
  <Slides>30</Slides>
  <Notes>18</Notes>
  <HiddenSlides>0</HiddenSlides>
  <MMClips>0</MMClips>
  <ScaleCrop>false</ScaleCrop>
  <HeadingPairs>
    <vt:vector size="8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خوادم OLE مضمنة</vt:lpstr>
      </vt:variant>
      <vt:variant>
        <vt:i4>4</vt:i4>
      </vt:variant>
      <vt:variant>
        <vt:lpstr>عناوين الشرائح</vt:lpstr>
      </vt:variant>
      <vt:variant>
        <vt:i4>30</vt:i4>
      </vt:variant>
    </vt:vector>
  </HeadingPairs>
  <TitlesOfParts>
    <vt:vector size="39" baseType="lpstr">
      <vt:lpstr>Arial</vt:lpstr>
      <vt:lpstr>Calibri</vt:lpstr>
      <vt:lpstr>Comic Sans MS</vt:lpstr>
      <vt:lpstr>Wingdings</vt:lpstr>
      <vt:lpstr>Clarity</vt:lpstr>
      <vt:lpstr>Clip</vt:lpstr>
      <vt:lpstr>Document</vt:lpstr>
      <vt:lpstr>VISIO</vt:lpstr>
      <vt:lpstr>Visio</vt:lpstr>
      <vt:lpstr>DATA MINING LECTURE 1</vt:lpstr>
      <vt:lpstr>What is data mining?</vt:lpstr>
      <vt:lpstr>What is Data Mining?</vt:lpstr>
      <vt:lpstr>Overview of terms</vt:lpstr>
      <vt:lpstr>Origins of Data Mining</vt:lpstr>
      <vt:lpstr>Why do we need data mining?</vt:lpstr>
      <vt:lpstr>Why do we need data mining?</vt:lpstr>
      <vt:lpstr> Knowledge Discovery</vt:lpstr>
      <vt:lpstr>The Data Mining Process</vt:lpstr>
      <vt:lpstr>Data Mining Tasks</vt:lpstr>
      <vt:lpstr>Data Mining Tasks</vt:lpstr>
      <vt:lpstr>The data is also very complex</vt:lpstr>
      <vt:lpstr>So, what is Data?</vt:lpstr>
      <vt:lpstr>Types of Attributes </vt:lpstr>
      <vt:lpstr>Numeric Record Data</vt:lpstr>
      <vt:lpstr>Categorical Data </vt:lpstr>
      <vt:lpstr>Document Data</vt:lpstr>
      <vt:lpstr>Transaction Data</vt:lpstr>
      <vt:lpstr>Ordered Data </vt:lpstr>
      <vt:lpstr>Ordered Data</vt:lpstr>
      <vt:lpstr>Graph Data </vt:lpstr>
      <vt:lpstr>Types of data</vt:lpstr>
      <vt:lpstr>What can you do with the data?</vt:lpstr>
      <vt:lpstr>What can you do with the data?</vt:lpstr>
      <vt:lpstr>What can you do with the data?</vt:lpstr>
      <vt:lpstr>Why data mining?</vt:lpstr>
      <vt:lpstr>Why Data Preprocessing?</vt:lpstr>
      <vt:lpstr>Why can Data be Incomplete?</vt:lpstr>
      <vt:lpstr>Data Cleaning</vt:lpstr>
      <vt:lpstr>What can we do with data mining?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Heba</cp:lastModifiedBy>
  <cp:revision>156</cp:revision>
  <dcterms:created xsi:type="dcterms:W3CDTF">2011-10-17T19:46:53Z</dcterms:created>
  <dcterms:modified xsi:type="dcterms:W3CDTF">2023-11-25T04:54:03Z</dcterms:modified>
</cp:coreProperties>
</file>