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6" r:id="rId6"/>
    <p:sldId id="288" r:id="rId7"/>
    <p:sldId id="277" r:id="rId8"/>
    <p:sldId id="293" r:id="rId9"/>
    <p:sldId id="294" r:id="rId10"/>
    <p:sldId id="292" r:id="rId11"/>
    <p:sldId id="279" r:id="rId12"/>
    <p:sldId id="289" r:id="rId13"/>
    <p:sldId id="290" r:id="rId14"/>
    <p:sldId id="283" r:id="rId15"/>
    <p:sldId id="282"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5" d="100"/>
          <a:sy n="85" d="100"/>
        </p:scale>
        <p:origin x="595" y="29"/>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5/3/2020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83401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7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5471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97361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55492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0731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ECC7600E-92E8-4EDA-86D0-F43F8B53DB1C}" type="datetime1">
              <a:rPr lang="en-US" smtClean="0"/>
              <a:t>5/3/2020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Hazim | Rush</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78771EA7-7104-4800-8093-1C9B3E253415}" type="datetime1">
              <a:rPr lang="en-US" smtClean="0"/>
              <a:t>5/3/2020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Hazim | Rush</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88C964B2-33B7-4066-A71F-8D2251A46509}" type="datetime1">
              <a:rPr lang="en-US" smtClean="0"/>
              <a:t>5/3/2020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Hazim | Rush</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0ECFE30B-ACE8-461E-A9D3-E1B32B1950F3}" type="datetime1">
              <a:rPr lang="en-US" smtClean="0"/>
              <a:t>5/3/2020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Hazim | Rush</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CEEFF400-F2DB-46D7-B0A5-EDCCE76541B3}" type="datetime1">
              <a:rPr lang="en-US" smtClean="0"/>
              <a:t>5/3/2020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Hazim | Rush</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B7840256-9514-4EF1-A834-47AC49846A78}" type="datetime1">
              <a:rPr lang="en-US" smtClean="0"/>
              <a:t>5/3/2020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Hazim | Rush</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763795D0-2BED-48EE-BBDB-6E8297154053}" type="datetime1">
              <a:rPr lang="en-US" smtClean="0"/>
              <a:t>5/3/2020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Hazim | Rush</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8B607954-6224-497D-9FD5-AACFE53E1EE8}" type="datetime1">
              <a:rPr lang="en-US" smtClean="0"/>
              <a:t>5/3/2020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Hazim | Rush</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65E3B7FF-DB18-4170-A415-3E49FAB9FA4A}" type="datetime1">
              <a:rPr lang="en-US" smtClean="0"/>
              <a:t>5/3/2020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Hazim | Rush</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D3E78088-8988-49CE-8327-4BA089FCA8BA}" type="datetime1">
              <a:rPr lang="en-US" smtClean="0"/>
              <a:t>5/3/2020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Hazim | Rush</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2B2C6A0C-62A7-4ACD-ADFC-5AA123594D04}" type="datetime1">
              <a:rPr lang="en-US" smtClean="0"/>
              <a:t>5/3/2020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Hazim | Rush</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24BA0-B3ED-461F-B380-66543E2E4881}" type="datetime1">
              <a:rPr lang="en-US" smtClean="0"/>
              <a:t>5/3/2020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Hazim | Rush</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60294" y="1210805"/>
            <a:ext cx="10887635" cy="3933384"/>
          </a:xfrm>
        </p:spPr>
        <p:txBody>
          <a:bodyPr wrap="square" lIns="0" tIns="0" rIns="0" bIns="0" anchor="t">
            <a:spAutoFit/>
          </a:bodyPr>
          <a:lstStyle/>
          <a:p>
            <a:r>
              <a:rPr lang="en-US" b="1" dirty="0">
                <a:solidFill>
                  <a:schemeClr val="bg1"/>
                </a:solidFill>
              </a:rPr>
              <a:t>Market Segmentation Analysis</a:t>
            </a:r>
            <a:br>
              <a:rPr lang="en-US" b="1" dirty="0">
                <a:solidFill>
                  <a:schemeClr val="bg1"/>
                </a:solidFill>
              </a:rPr>
            </a:br>
            <a:r>
              <a:rPr lang="en-US" b="1" dirty="0" err="1">
                <a:solidFill>
                  <a:schemeClr val="accent1">
                    <a:lumMod val="60000"/>
                    <a:lumOff val="40000"/>
                  </a:schemeClr>
                </a:solidFill>
              </a:rPr>
              <a:t>Medicine_Data</a:t>
            </a:r>
            <a:br>
              <a:rPr lang="en-US" b="1" dirty="0">
                <a:solidFill>
                  <a:schemeClr val="accent1">
                    <a:lumMod val="60000"/>
                    <a:lumOff val="40000"/>
                  </a:schemeClr>
                </a:solidFill>
              </a:rPr>
            </a:br>
            <a:br>
              <a:rPr lang="en-US" b="1" dirty="0">
                <a:solidFill>
                  <a:schemeClr val="accent1">
                    <a:lumMod val="60000"/>
                    <a:lumOff val="40000"/>
                  </a:schemeClr>
                </a:solidFill>
              </a:rPr>
            </a:br>
            <a:r>
              <a:rPr lang="en-US" sz="4400" b="1" dirty="0" err="1">
                <a:solidFill>
                  <a:schemeClr val="bg1">
                    <a:lumMod val="75000"/>
                  </a:schemeClr>
                </a:solidFill>
              </a:rPr>
              <a:t>MA_Spring</a:t>
            </a:r>
            <a:r>
              <a:rPr lang="en-US" sz="4400" b="1" dirty="0">
                <a:solidFill>
                  <a:schemeClr val="bg1">
                    <a:lumMod val="75000"/>
                  </a:schemeClr>
                </a:solidFill>
              </a:rPr>
              <a:t> 2020_Assignment 1_Part 1</a:t>
            </a:r>
            <a:endParaRPr lang="en-US" sz="4400" dirty="0">
              <a:solidFill>
                <a:schemeClr val="bg1">
                  <a:lumMod val="75000"/>
                </a:schemeClr>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675174" y="34872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Box 3">
            <a:extLst>
              <a:ext uri="{FF2B5EF4-FFF2-40B4-BE49-F238E27FC236}">
                <a16:creationId xmlns:a16="http://schemas.microsoft.com/office/drawing/2014/main" id="{EA82B167-16C0-4324-A459-FB2DBC4A6DF0}"/>
              </a:ext>
            </a:extLst>
          </p:cNvPr>
          <p:cNvSpPr txBox="1"/>
          <p:nvPr/>
        </p:nvSpPr>
        <p:spPr>
          <a:xfrm>
            <a:off x="298938" y="5802923"/>
            <a:ext cx="5512777" cy="369332"/>
          </a:xfrm>
          <a:prstGeom prst="rect">
            <a:avLst/>
          </a:prstGeom>
          <a:noFill/>
        </p:spPr>
        <p:txBody>
          <a:bodyPr wrap="square" rtlCol="0">
            <a:spAutoFit/>
          </a:bodyPr>
          <a:lstStyle/>
          <a:p>
            <a:r>
              <a:rPr lang="en-US" b="1" dirty="0">
                <a:solidFill>
                  <a:schemeClr val="bg1"/>
                </a:solidFill>
              </a:rPr>
              <a:t>Submitted by: Hazim Abdelrahman &amp; Rush Samal</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9123" y="522898"/>
            <a:ext cx="250287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Marketing Analytics Medicine Segments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44426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3">
            <a:extLst>
              <a:ext uri="{FF2B5EF4-FFF2-40B4-BE49-F238E27FC236}">
                <a16:creationId xmlns:a16="http://schemas.microsoft.com/office/drawing/2014/main" id="{6339B551-122C-41DD-BB58-88B0BE5160F4}"/>
              </a:ext>
            </a:extLst>
          </p:cNvPr>
          <p:cNvGraphicFramePr>
            <a:graphicFrameLocks/>
          </p:cNvGraphicFramePr>
          <p:nvPr>
            <p:extLst>
              <p:ext uri="{D42A27DB-BD31-4B8C-83A1-F6EECF244321}">
                <p14:modId xmlns:p14="http://schemas.microsoft.com/office/powerpoint/2010/main" val="1750154713"/>
              </p:ext>
            </p:extLst>
          </p:nvPr>
        </p:nvGraphicFramePr>
        <p:xfrm>
          <a:off x="710756" y="886687"/>
          <a:ext cx="10770487" cy="5760720"/>
        </p:xfrm>
        <a:graphic>
          <a:graphicData uri="http://schemas.openxmlformats.org/drawingml/2006/table">
            <a:tbl>
              <a:tblPr firstRow="1" firstCol="1" bandRow="1">
                <a:tableStyleId>{5C22544A-7EE6-4342-B048-85BDC9FD1C3A}</a:tableStyleId>
              </a:tblPr>
              <a:tblGrid>
                <a:gridCol w="1889247">
                  <a:extLst>
                    <a:ext uri="{9D8B030D-6E8A-4147-A177-3AD203B41FA5}">
                      <a16:colId xmlns:a16="http://schemas.microsoft.com/office/drawing/2014/main" val="1211081131"/>
                    </a:ext>
                  </a:extLst>
                </a:gridCol>
                <a:gridCol w="8881240">
                  <a:extLst>
                    <a:ext uri="{9D8B030D-6E8A-4147-A177-3AD203B41FA5}">
                      <a16:colId xmlns:a16="http://schemas.microsoft.com/office/drawing/2014/main" val="4011795951"/>
                    </a:ext>
                  </a:extLst>
                </a:gridCol>
              </a:tblGrid>
              <a:tr h="266178">
                <a:tc>
                  <a:txBody>
                    <a:bodyPr/>
                    <a:lstStyle/>
                    <a:p>
                      <a:pPr marL="0" marR="0" algn="ctr">
                        <a:lnSpc>
                          <a:spcPct val="107000"/>
                        </a:lnSpc>
                        <a:spcBef>
                          <a:spcPts val="0"/>
                        </a:spcBef>
                        <a:spcAft>
                          <a:spcPts val="0"/>
                        </a:spcAft>
                      </a:pPr>
                      <a:r>
                        <a:rPr lang="en-US" sz="1800" dirty="0">
                          <a:effectLst/>
                        </a:rPr>
                        <a:t>Long Last</a:t>
                      </a:r>
                    </a:p>
                    <a:p>
                      <a:pPr marL="0" marR="0" algn="ctr">
                        <a:lnSpc>
                          <a:spcPct val="107000"/>
                        </a:lnSpc>
                        <a:spcBef>
                          <a:spcPts val="0"/>
                        </a:spcBef>
                        <a:spcAft>
                          <a:spcPts val="0"/>
                        </a:spcAft>
                      </a:pPr>
                      <a:r>
                        <a:rPr lang="en-US" sz="1800" dirty="0"/>
                        <a:t>26.0%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solidFill>
                      <a:srgbClr val="800000"/>
                    </a:solidFill>
                  </a:tcPr>
                </a:tc>
                <a:tc>
                  <a:txBody>
                    <a:bodyPr/>
                    <a:lstStyle/>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kern="1200" dirty="0">
                          <a:solidFill>
                            <a:schemeClr val="dk1"/>
                          </a:solidFill>
                          <a:effectLst/>
                          <a:latin typeface="+mn-lt"/>
                          <a:ea typeface="+mn-ea"/>
                          <a:cs typeface="+mn-cs"/>
                        </a:rPr>
                        <a:t>10% strongly Lookout for newest medicine 5 to 6 while 11% do not suffer from Constantly under stress 1 to 2.</a:t>
                      </a:r>
                    </a:p>
                    <a:p>
                      <a:pPr marL="285750" indent="-285750">
                        <a:buFont typeface="Arial" panose="020B0604020202020204" pitchFamily="34" charset="0"/>
                        <a:buChar char="•"/>
                      </a:pPr>
                      <a:r>
                        <a:rPr lang="en-US" sz="1800" b="0" kern="1200" dirty="0">
                          <a:solidFill>
                            <a:schemeClr val="dk1"/>
                          </a:solidFill>
                          <a:effectLst/>
                          <a:latin typeface="+mn-lt"/>
                          <a:ea typeface="+mn-ea"/>
                          <a:cs typeface="+mn-cs"/>
                        </a:rPr>
                        <a:t>Very high probability people in this cluster change medicine. </a:t>
                      </a:r>
                    </a:p>
                    <a:p>
                      <a:pPr marL="285750" indent="-285750">
                        <a:buFont typeface="Arial" panose="020B0604020202020204" pitchFamily="34" charset="0"/>
                        <a:buChar char="•"/>
                      </a:pPr>
                      <a:r>
                        <a:rPr lang="en-US" sz="1800" b="0" kern="1200" dirty="0">
                          <a:solidFill>
                            <a:schemeClr val="dk1"/>
                          </a:solidFill>
                          <a:effectLst/>
                          <a:latin typeface="+mn-lt"/>
                          <a:ea typeface="+mn-ea"/>
                          <a:cs typeface="+mn-cs"/>
                        </a:rPr>
                        <a:t>They consider themselves least Concerned about interaction of medicine w/Rx. </a:t>
                      </a:r>
                    </a:p>
                    <a:p>
                      <a:pPr marL="0" indent="0">
                        <a:buFont typeface="Arial" panose="020B0604020202020204" pitchFamily="34" charset="0"/>
                        <a:buNone/>
                      </a:pPr>
                      <a:r>
                        <a:rPr lang="en-US" sz="1800" kern="1200" dirty="0">
                          <a:solidFill>
                            <a:schemeClr val="dk1"/>
                          </a:solidFill>
                          <a:effectLst/>
                          <a:latin typeface="+mn-lt"/>
                          <a:ea typeface="+mn-ea"/>
                          <a:cs typeface="+mn-cs"/>
                        </a:rPr>
                        <a:t> </a:t>
                      </a:r>
                    </a:p>
                  </a:txBody>
                  <a:tcPr marL="68580" marR="68580" marT="0" marB="0" anchor="ctr">
                    <a:solidFill>
                      <a:schemeClr val="accent5">
                        <a:lumMod val="20000"/>
                        <a:lumOff val="80000"/>
                      </a:schemeClr>
                    </a:solidFill>
                  </a:tcPr>
                </a:tc>
                <a:extLst>
                  <a:ext uri="{0D108BD9-81ED-4DB2-BD59-A6C34878D82A}">
                    <a16:rowId xmlns:a16="http://schemas.microsoft.com/office/drawing/2014/main" val="3884227553"/>
                  </a:ext>
                </a:extLst>
              </a:tr>
              <a:tr h="249005">
                <a:tc>
                  <a:txBody>
                    <a:bodyPr/>
                    <a:lstStyle/>
                    <a:p>
                      <a:pPr marL="0" marR="0" algn="ctr">
                        <a:lnSpc>
                          <a:spcPct val="107000"/>
                        </a:lnSpc>
                        <a:spcBef>
                          <a:spcPts val="0"/>
                        </a:spcBef>
                        <a:spcAft>
                          <a:spcPts val="0"/>
                        </a:spcAft>
                      </a:pPr>
                      <a:r>
                        <a:rPr lang="en-US" sz="1800" dirty="0">
                          <a:effectLst/>
                        </a:rPr>
                        <a:t>Least Caution</a:t>
                      </a:r>
                    </a:p>
                    <a:p>
                      <a:pPr marL="0" marR="0" algn="ctr">
                        <a:lnSpc>
                          <a:spcPct val="107000"/>
                        </a:lnSpc>
                        <a:spcBef>
                          <a:spcPts val="0"/>
                        </a:spcBef>
                        <a:spcAft>
                          <a:spcPts val="0"/>
                        </a:spcAft>
                      </a:pPr>
                      <a:r>
                        <a:rPr lang="en-US" sz="1800" dirty="0"/>
                        <a:t>27.7%</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solidFill>
                      <a:srgbClr val="800000"/>
                    </a:solidFill>
                  </a:tcPr>
                </a:tc>
                <a:tc>
                  <a:txBody>
                    <a:bodyPr/>
                    <a:lstStyle/>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16% more concern about side affect 5 to 6</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Very high probability people in this cluster looking for new medicine.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They consider themselves medium concerned about all other attribute.</a:t>
                      </a:r>
                    </a:p>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216070184"/>
                  </a:ext>
                </a:extLst>
              </a:tr>
              <a:tr h="249005">
                <a:tc>
                  <a:txBody>
                    <a:bodyPr/>
                    <a:lstStyle/>
                    <a:p>
                      <a:pPr marL="0" marR="0" algn="ctr">
                        <a:lnSpc>
                          <a:spcPct val="107000"/>
                        </a:lnSpc>
                        <a:spcBef>
                          <a:spcPts val="0"/>
                        </a:spcBef>
                        <a:spcAft>
                          <a:spcPts val="0"/>
                        </a:spcAft>
                      </a:pPr>
                      <a:r>
                        <a:rPr lang="en-US" sz="1800" dirty="0">
                          <a:effectLst/>
                        </a:rPr>
                        <a:t>Caution</a:t>
                      </a:r>
                    </a:p>
                    <a:p>
                      <a:pPr marL="0" marR="0" algn="ctr">
                        <a:lnSpc>
                          <a:spcPct val="107000"/>
                        </a:lnSpc>
                        <a:spcBef>
                          <a:spcPts val="0"/>
                        </a:spcBef>
                        <a:spcAft>
                          <a:spcPts val="0"/>
                        </a:spcAft>
                      </a:pPr>
                      <a:r>
                        <a:rPr lang="en-US" sz="1800" dirty="0"/>
                        <a:t>22.3%</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solidFill>
                      <a:srgbClr val="800000"/>
                    </a:solidFill>
                  </a:tcPr>
                </a:tc>
                <a:tc>
                  <a:txBody>
                    <a:bodyPr/>
                    <a:lstStyle/>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19% </a:t>
                      </a:r>
                      <a:r>
                        <a:rPr lang="en-US" sz="1800" dirty="0">
                          <a:effectLst/>
                        </a:rPr>
                        <a:t>Lookout for newest medicine with </a:t>
                      </a:r>
                      <a:r>
                        <a:rPr lang="en-US" sz="1800" kern="1200" dirty="0">
                          <a:solidFill>
                            <a:schemeClr val="dk1"/>
                          </a:solidFill>
                          <a:effectLst/>
                          <a:latin typeface="+mn-lt"/>
                          <a:ea typeface="+mn-ea"/>
                          <a:cs typeface="+mn-cs"/>
                        </a:rPr>
                        <a:t>5 to 6 11% looking for </a:t>
                      </a:r>
                      <a:r>
                        <a:rPr lang="en-US" sz="1800" dirty="0">
                          <a:effectLst/>
                        </a:rPr>
                        <a:t>long lasting affect </a:t>
                      </a:r>
                      <a:r>
                        <a:rPr lang="en-US" sz="1800" kern="1200" dirty="0">
                          <a:solidFill>
                            <a:schemeClr val="dk1"/>
                          </a:solidFill>
                          <a:effectLst/>
                          <a:latin typeface="+mn-lt"/>
                          <a:ea typeface="+mn-ea"/>
                          <a:cs typeface="+mn-cs"/>
                        </a:rPr>
                        <a:t>medicine </a:t>
                      </a:r>
                      <a:r>
                        <a:rPr lang="en-US" sz="1800" dirty="0">
                          <a:effectLst/>
                        </a:rPr>
                        <a:t>with </a:t>
                      </a:r>
                      <a:r>
                        <a:rPr lang="en-US" sz="1800" kern="1200" dirty="0">
                          <a:solidFill>
                            <a:schemeClr val="dk1"/>
                          </a:solidFill>
                          <a:effectLst/>
                          <a:latin typeface="+mn-lt"/>
                          <a:ea typeface="+mn-ea"/>
                          <a:cs typeface="+mn-cs"/>
                        </a:rPr>
                        <a:t>5 to 6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Very low probability people in this cluster looking are caution trying new medicine.</a:t>
                      </a:r>
                    </a:p>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val="341809643"/>
                  </a:ext>
                </a:extLst>
              </a:tr>
              <a:tr h="249005">
                <a:tc>
                  <a:txBody>
                    <a:bodyPr/>
                    <a:lstStyle/>
                    <a:p>
                      <a:pPr marL="0" marR="0" algn="ctr">
                        <a:lnSpc>
                          <a:spcPct val="107000"/>
                        </a:lnSpc>
                        <a:spcBef>
                          <a:spcPts val="0"/>
                        </a:spcBef>
                        <a:spcAft>
                          <a:spcPts val="0"/>
                        </a:spcAft>
                      </a:pPr>
                      <a:r>
                        <a:rPr lang="en-US" sz="1800" dirty="0">
                          <a:effectLst/>
                        </a:rPr>
                        <a:t>New Medicine</a:t>
                      </a:r>
                    </a:p>
                    <a:p>
                      <a:pPr marL="0" marR="0" algn="ctr">
                        <a:lnSpc>
                          <a:spcPct val="107000"/>
                        </a:lnSpc>
                        <a:spcBef>
                          <a:spcPts val="0"/>
                        </a:spcBef>
                        <a:spcAft>
                          <a:spcPts val="0"/>
                        </a:spcAft>
                      </a:pPr>
                      <a:r>
                        <a:rPr lang="en-US" sz="1800" dirty="0"/>
                        <a:t>24.0%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solidFill>
                      <a:srgbClr val="800000"/>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schemeClr val="dk1"/>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10.2% more concern about interaction of medicine w/alcohol</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Strongest on </a:t>
                      </a:r>
                      <a:r>
                        <a:rPr lang="en-US" sz="1800" dirty="0">
                          <a:effectLst/>
                        </a:rPr>
                        <a:t>getting info on different medicine from family and friends</a:t>
                      </a:r>
                      <a:endParaRPr lang="en-US"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Arial" panose="020B0604020202020204" pitchFamily="34" charset="0"/>
                        </a:rPr>
                        <a:t>Less struggle with work-life balance</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67655188"/>
                  </a:ext>
                </a:extLst>
              </a:tr>
            </a:tbl>
          </a:graphicData>
        </a:graphic>
      </p:graphicFrame>
      <p:sp>
        <p:nvSpPr>
          <p:cNvPr id="2" name="Footer Placeholder 1">
            <a:extLst>
              <a:ext uri="{FF2B5EF4-FFF2-40B4-BE49-F238E27FC236}">
                <a16:creationId xmlns:a16="http://schemas.microsoft.com/office/drawing/2014/main" id="{8EBD96BF-E682-4CD4-956C-31987B8217AC}"/>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364521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SWOT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People who are concerned about their well-being and good health would give least importance to the cost of the medicine.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Medicines that are fast acting with less side effects would be a potential.</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Patients may explore for alternative or newest medicine.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Getting multiple information from family and friends may bias the decision of the patients to use the appropriate medicine.</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Targeting the potential consumers those who have a fear of side effects with consuming the medicine w/alcohol and educating them on the repercussions.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People who are interested for alternative medicine with the same combination.</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Patients who are continuously under stress can repel to the medicine prescribed.</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People who struggle to balance the work life would be a potential threat to the desired medicines applicable to them.</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3" name="Footer Placeholder 2">
            <a:extLst>
              <a:ext uri="{FF2B5EF4-FFF2-40B4-BE49-F238E27FC236}">
                <a16:creationId xmlns:a16="http://schemas.microsoft.com/office/drawing/2014/main" id="{F4DE211C-1B9A-4A12-8953-B26F7A143B75}"/>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727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5254" y="522898"/>
            <a:ext cx="35667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Variables to find segments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9605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rapezoid 25">
            <a:extLst>
              <a:ext uri="{FF2B5EF4-FFF2-40B4-BE49-F238E27FC236}">
                <a16:creationId xmlns:a16="http://schemas.microsoft.com/office/drawing/2014/main" id="{4180E821-E880-46E1-9371-FCE131848A4B}"/>
              </a:ext>
              <a:ext uri="{C183D7F6-B498-43B3-948B-1728B52AA6E4}">
                <adec:decorative xmlns:adec="http://schemas.microsoft.com/office/drawing/2017/decorative" val="1"/>
              </a:ext>
            </a:extLst>
          </p:cNvPr>
          <p:cNvSpPr/>
          <p:nvPr/>
        </p:nvSpPr>
        <p:spPr>
          <a:xfrm rot="5400000">
            <a:off x="526316"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apezoid 26">
            <a:extLst>
              <a:ext uri="{FF2B5EF4-FFF2-40B4-BE49-F238E27FC236}">
                <a16:creationId xmlns:a16="http://schemas.microsoft.com/office/drawing/2014/main" id="{1C48CC50-125F-4274-A014-6C392890A69B}"/>
              </a:ext>
              <a:ext uri="{C183D7F6-B498-43B3-948B-1728B52AA6E4}">
                <adec:decorative xmlns:adec="http://schemas.microsoft.com/office/drawing/2017/decorative" val="1"/>
              </a:ext>
            </a:extLst>
          </p:cNvPr>
          <p:cNvSpPr/>
          <p:nvPr/>
        </p:nvSpPr>
        <p:spPr>
          <a:xfrm rot="5400000">
            <a:off x="7050919" y="2770075"/>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01CA5581-C45A-42F8-A00C-CAA2601421C6}"/>
              </a:ext>
              <a:ext uri="{C183D7F6-B498-43B3-948B-1728B52AA6E4}">
                <adec:decorative xmlns:adec="http://schemas.microsoft.com/office/drawing/2017/decorative" val="1"/>
              </a:ext>
            </a:extLst>
          </p:cNvPr>
          <p:cNvSpPr/>
          <p:nvPr/>
        </p:nvSpPr>
        <p:spPr>
          <a:xfrm rot="5400000">
            <a:off x="4850065"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apezoid 28">
            <a:extLst>
              <a:ext uri="{FF2B5EF4-FFF2-40B4-BE49-F238E27FC236}">
                <a16:creationId xmlns:a16="http://schemas.microsoft.com/office/drawing/2014/main" id="{A21FD8E0-F6E2-4A25-935D-440F4649C2D5}"/>
              </a:ext>
              <a:ext uri="{C183D7F6-B498-43B3-948B-1728B52AA6E4}">
                <adec:decorative xmlns:adec="http://schemas.microsoft.com/office/drawing/2017/decorative" val="1"/>
              </a:ext>
            </a:extLst>
          </p:cNvPr>
          <p:cNvSpPr/>
          <p:nvPr/>
        </p:nvSpPr>
        <p:spPr>
          <a:xfrm rot="5400000">
            <a:off x="2729343"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A08BB31-31FA-48AB-BF32-C8D2CD6E3ACD}"/>
              </a:ext>
            </a:extLst>
          </p:cNvPr>
          <p:cNvSpPr/>
          <p:nvPr/>
        </p:nvSpPr>
        <p:spPr>
          <a:xfrm>
            <a:off x="1950667" y="2049896"/>
            <a:ext cx="1371600" cy="246221"/>
          </a:xfrm>
          <a:prstGeom prst="rect">
            <a:avLst/>
          </a:prstGeom>
        </p:spPr>
        <p:txBody>
          <a:bodyPr wrap="square" lIns="0" tIns="0" rIns="0" bIns="0">
            <a:spAutoFit/>
          </a:bodyPr>
          <a:lstStyle/>
          <a:p>
            <a:pPr algn="ctr"/>
            <a:r>
              <a:rPr lang="en-US" sz="1600" b="1" dirty="0">
                <a:solidFill>
                  <a:schemeClr val="bg1"/>
                </a:solidFill>
              </a:rPr>
              <a:t>ATTITUDE</a:t>
            </a:r>
          </a:p>
        </p:txBody>
      </p:sp>
      <p:sp>
        <p:nvSpPr>
          <p:cNvPr id="31" name="Rectangle 30">
            <a:extLst>
              <a:ext uri="{FF2B5EF4-FFF2-40B4-BE49-F238E27FC236}">
                <a16:creationId xmlns:a16="http://schemas.microsoft.com/office/drawing/2014/main" id="{D7AC894A-3157-48AE-9BDC-AD516678594E}"/>
              </a:ext>
            </a:extLst>
          </p:cNvPr>
          <p:cNvSpPr/>
          <p:nvPr/>
        </p:nvSpPr>
        <p:spPr>
          <a:xfrm>
            <a:off x="4183493" y="2061371"/>
            <a:ext cx="1371600" cy="246221"/>
          </a:xfrm>
          <a:prstGeom prst="rect">
            <a:avLst/>
          </a:prstGeom>
        </p:spPr>
        <p:txBody>
          <a:bodyPr wrap="square" lIns="0" tIns="0" rIns="0" bIns="0">
            <a:spAutoFit/>
          </a:bodyPr>
          <a:lstStyle/>
          <a:p>
            <a:pPr algn="ctr"/>
            <a:r>
              <a:rPr lang="en-US" sz="1600" b="1" dirty="0">
                <a:solidFill>
                  <a:schemeClr val="bg1"/>
                </a:solidFill>
              </a:rPr>
              <a:t>BEHAVIOR</a:t>
            </a:r>
          </a:p>
        </p:txBody>
      </p:sp>
      <p:sp>
        <p:nvSpPr>
          <p:cNvPr id="32" name="Rectangle 31">
            <a:extLst>
              <a:ext uri="{FF2B5EF4-FFF2-40B4-BE49-F238E27FC236}">
                <a16:creationId xmlns:a16="http://schemas.microsoft.com/office/drawing/2014/main" id="{FD2EC44D-E604-4A4F-A965-D8F76E5E5D09}"/>
              </a:ext>
            </a:extLst>
          </p:cNvPr>
          <p:cNvSpPr/>
          <p:nvPr/>
        </p:nvSpPr>
        <p:spPr>
          <a:xfrm>
            <a:off x="6228179" y="2052579"/>
            <a:ext cx="1371600" cy="246221"/>
          </a:xfrm>
          <a:prstGeom prst="rect">
            <a:avLst/>
          </a:prstGeom>
        </p:spPr>
        <p:txBody>
          <a:bodyPr wrap="square" lIns="0" tIns="0" rIns="0" bIns="0">
            <a:spAutoFit/>
          </a:bodyPr>
          <a:lstStyle/>
          <a:p>
            <a:pPr algn="ctr"/>
            <a:r>
              <a:rPr lang="en-US" sz="1600" b="1" dirty="0">
                <a:solidFill>
                  <a:schemeClr val="bg1"/>
                </a:solidFill>
              </a:rPr>
              <a:t>LIFESTYLE</a:t>
            </a:r>
          </a:p>
        </p:txBody>
      </p:sp>
      <p:sp>
        <p:nvSpPr>
          <p:cNvPr id="33" name="Rectangle 32">
            <a:extLst>
              <a:ext uri="{FF2B5EF4-FFF2-40B4-BE49-F238E27FC236}">
                <a16:creationId xmlns:a16="http://schemas.microsoft.com/office/drawing/2014/main" id="{32AC8D39-749C-49B7-B3B2-1B969B068AA7}"/>
              </a:ext>
            </a:extLst>
          </p:cNvPr>
          <p:cNvSpPr/>
          <p:nvPr/>
        </p:nvSpPr>
        <p:spPr>
          <a:xfrm>
            <a:off x="8368306" y="2049895"/>
            <a:ext cx="1371600" cy="246221"/>
          </a:xfrm>
          <a:prstGeom prst="rect">
            <a:avLst/>
          </a:prstGeom>
        </p:spPr>
        <p:txBody>
          <a:bodyPr wrap="square" lIns="0" tIns="0" rIns="0" bIns="0">
            <a:spAutoFit/>
          </a:bodyPr>
          <a:lstStyle/>
          <a:p>
            <a:pPr algn="ctr"/>
            <a:r>
              <a:rPr lang="en-US" sz="1600" b="1" dirty="0">
                <a:solidFill>
                  <a:schemeClr val="bg1"/>
                </a:solidFill>
              </a:rPr>
              <a:t>NEEDS</a:t>
            </a:r>
          </a:p>
        </p:txBody>
      </p:sp>
      <p:sp>
        <p:nvSpPr>
          <p:cNvPr id="34" name="Rectangle 33">
            <a:extLst>
              <a:ext uri="{FF2B5EF4-FFF2-40B4-BE49-F238E27FC236}">
                <a16:creationId xmlns:a16="http://schemas.microsoft.com/office/drawing/2014/main" id="{BEDAB2E8-97B2-4014-AD89-07CDCE317C8C}"/>
              </a:ext>
            </a:extLst>
          </p:cNvPr>
          <p:cNvSpPr/>
          <p:nvPr/>
        </p:nvSpPr>
        <p:spPr>
          <a:xfrm>
            <a:off x="1780277" y="2500929"/>
            <a:ext cx="1752042" cy="2585323"/>
          </a:xfrm>
          <a:prstGeom prst="rect">
            <a:avLst/>
          </a:prstGeom>
        </p:spPr>
        <p:txBody>
          <a:bodyPr wrap="square" lIns="0" tIns="0" rIns="0" bIns="0" anchor="t">
            <a:spAutoFit/>
          </a:bodyPr>
          <a:lstStyle/>
          <a:p>
            <a:pPr marL="285750" indent="-285750">
              <a:buFont typeface="Wingdings" panose="05000000000000000000" pitchFamily="2" charset="2"/>
              <a:buChar char="§"/>
            </a:pPr>
            <a:r>
              <a:rPr lang="en-US" sz="1400" dirty="0">
                <a:solidFill>
                  <a:schemeClr val="bg1"/>
                </a:solidFill>
                <a:cs typeface="Segoe UI" panose="020B0502040204020203" pitchFamily="34" charset="0"/>
              </a:rPr>
              <a:t>Concerned about interaction of medicine w/alcohol</a:t>
            </a:r>
          </a:p>
          <a:p>
            <a:pPr marL="285750" indent="-285750">
              <a:buFont typeface="Wingdings" panose="05000000000000000000" pitchFamily="2" charset="2"/>
              <a:buChar char="§"/>
            </a:pPr>
            <a:r>
              <a:rPr lang="en-US" sz="1400" dirty="0">
                <a:solidFill>
                  <a:schemeClr val="bg1"/>
                </a:solidFill>
                <a:cs typeface="Segoe UI" panose="020B0502040204020203" pitchFamily="34" charset="0"/>
              </a:rPr>
              <a:t>Concerned about interaction of medicine w/Rx</a:t>
            </a:r>
          </a:p>
          <a:p>
            <a:pPr marL="285750" indent="-285750">
              <a:buFont typeface="Wingdings" panose="05000000000000000000" pitchFamily="2" charset="2"/>
              <a:buChar char="§"/>
            </a:pPr>
            <a:r>
              <a:rPr lang="en-US" sz="1400" dirty="0">
                <a:solidFill>
                  <a:schemeClr val="bg1"/>
                </a:solidFill>
                <a:cs typeface="Segoe UI" panose="020B0502040204020203" pitchFamily="34" charset="0"/>
              </a:rPr>
              <a:t>Don't care about cost if works</a:t>
            </a:r>
          </a:p>
          <a:p>
            <a:pPr marL="285750" indent="-285750">
              <a:buFont typeface="Wingdings" panose="05000000000000000000" pitchFamily="2" charset="2"/>
              <a:buChar char="§"/>
            </a:pPr>
            <a:r>
              <a:rPr lang="en-US" sz="1400" dirty="0">
                <a:solidFill>
                  <a:schemeClr val="bg1"/>
                </a:solidFill>
                <a:cs typeface="Segoe UI" panose="020B0502040204020203" pitchFamily="34" charset="0"/>
              </a:rPr>
              <a:t>Interested in all alternate medicine</a:t>
            </a:r>
          </a:p>
          <a:p>
            <a:pPr marL="285750" indent="-285750">
              <a:buFont typeface="Wingdings" panose="05000000000000000000" pitchFamily="2" charset="2"/>
              <a:buChar char="§"/>
            </a:pPr>
            <a:r>
              <a:rPr lang="en-US" sz="1400" dirty="0">
                <a:solidFill>
                  <a:schemeClr val="bg1"/>
                </a:solidFill>
                <a:cs typeface="Segoe UI" panose="020B0502040204020203" pitchFamily="34" charset="0"/>
              </a:rPr>
              <a:t>Symptoms don't slow me down</a:t>
            </a:r>
          </a:p>
        </p:txBody>
      </p:sp>
      <p:sp>
        <p:nvSpPr>
          <p:cNvPr id="35" name="Rectangle 34">
            <a:extLst>
              <a:ext uri="{FF2B5EF4-FFF2-40B4-BE49-F238E27FC236}">
                <a16:creationId xmlns:a16="http://schemas.microsoft.com/office/drawing/2014/main" id="{496EDED1-A7F2-415F-8ACF-70C5C53BB25C}"/>
              </a:ext>
            </a:extLst>
          </p:cNvPr>
          <p:cNvSpPr/>
          <p:nvPr/>
        </p:nvSpPr>
        <p:spPr>
          <a:xfrm>
            <a:off x="4029066" y="2559753"/>
            <a:ext cx="1752042" cy="2808718"/>
          </a:xfrm>
          <a:prstGeom prst="rect">
            <a:avLst/>
          </a:prstGeom>
        </p:spPr>
        <p:txBody>
          <a:bodyPr wrap="square" lIns="0" tIns="0" rIns="0" bIns="0" anchor="t">
            <a:spAutoFit/>
          </a:bodyPr>
          <a:lstStyle/>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Carry medicine everywhere</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Get info on different medicine from family and friends</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Lookout for newest medicine</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Medicine at first sign of symptoms</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Waging war on symptoms</a:t>
            </a:r>
          </a:p>
          <a:p>
            <a:pPr>
              <a:lnSpc>
                <a:spcPts val="1900"/>
              </a:lnSpc>
            </a:pPr>
            <a:endParaRPr lang="en-US" sz="1400" dirty="0">
              <a:solidFill>
                <a:schemeClr val="bg1"/>
              </a:solidFill>
              <a:cs typeface="Segoe UI" panose="020B0502040204020203" pitchFamily="34" charset="0"/>
            </a:endParaRPr>
          </a:p>
        </p:txBody>
      </p:sp>
      <p:sp>
        <p:nvSpPr>
          <p:cNvPr id="36" name="Rectangle 35">
            <a:extLst>
              <a:ext uri="{FF2B5EF4-FFF2-40B4-BE49-F238E27FC236}">
                <a16:creationId xmlns:a16="http://schemas.microsoft.com/office/drawing/2014/main" id="{468180A5-E6E4-480B-B491-ECBF17AA2FA3}"/>
              </a:ext>
            </a:extLst>
          </p:cNvPr>
          <p:cNvSpPr/>
          <p:nvPr/>
        </p:nvSpPr>
        <p:spPr>
          <a:xfrm>
            <a:off x="6181801" y="2590196"/>
            <a:ext cx="1752042" cy="1085169"/>
          </a:xfrm>
          <a:prstGeom prst="rect">
            <a:avLst/>
          </a:prstGeom>
        </p:spPr>
        <p:txBody>
          <a:bodyPr wrap="square" lIns="0" tIns="0" rIns="0" bIns="0" anchor="t">
            <a:spAutoFit/>
          </a:bodyPr>
          <a:lstStyle/>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Constantly under stress</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Struggle with work-life balance </a:t>
            </a:r>
          </a:p>
          <a:p>
            <a:pPr algn="ctr">
              <a:lnSpc>
                <a:spcPts val="1900"/>
              </a:lnSpc>
            </a:pPr>
            <a:endParaRPr lang="en-US" sz="1400" dirty="0">
              <a:solidFill>
                <a:schemeClr val="bg1"/>
              </a:solidFill>
              <a:cs typeface="Segoe UI" panose="020B0502040204020203" pitchFamily="34" charset="0"/>
            </a:endParaRPr>
          </a:p>
        </p:txBody>
      </p:sp>
      <p:sp>
        <p:nvSpPr>
          <p:cNvPr id="37" name="Rectangle 36">
            <a:extLst>
              <a:ext uri="{FF2B5EF4-FFF2-40B4-BE49-F238E27FC236}">
                <a16:creationId xmlns:a16="http://schemas.microsoft.com/office/drawing/2014/main" id="{DA0EF0A2-5822-4EEC-A189-076A2533CE60}"/>
              </a:ext>
            </a:extLst>
          </p:cNvPr>
          <p:cNvSpPr/>
          <p:nvPr/>
        </p:nvSpPr>
        <p:spPr>
          <a:xfrm>
            <a:off x="8342969" y="2590196"/>
            <a:ext cx="1752042" cy="1723549"/>
          </a:xfrm>
          <a:prstGeom prst="rect">
            <a:avLst/>
          </a:prstGeom>
        </p:spPr>
        <p:txBody>
          <a:bodyPr wrap="square" lIns="0" tIns="0" rIns="0" bIns="0" anchor="t">
            <a:spAutoFit/>
          </a:bodyPr>
          <a:lstStyle/>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Medicine that won't upset stomach</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Need Fast acting medicine</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Need long lasting affect</a:t>
            </a:r>
          </a:p>
          <a:p>
            <a:pPr marL="285750" lvl="1" indent="-285750">
              <a:buFont typeface="Wingdings" panose="05000000000000000000" pitchFamily="2" charset="2"/>
              <a:buChar char="§"/>
            </a:pPr>
            <a:r>
              <a:rPr lang="en-US" sz="1400" dirty="0">
                <a:solidFill>
                  <a:schemeClr val="bg1"/>
                </a:solidFill>
                <a:cs typeface="Segoe UI" panose="020B0502040204020203" pitchFamily="34" charset="0"/>
              </a:rPr>
              <a:t>Need strong medicine</a:t>
            </a:r>
          </a:p>
        </p:txBody>
      </p:sp>
      <p:sp>
        <p:nvSpPr>
          <p:cNvPr id="5" name="Footer Placeholder 4">
            <a:extLst>
              <a:ext uri="{FF2B5EF4-FFF2-40B4-BE49-F238E27FC236}">
                <a16:creationId xmlns:a16="http://schemas.microsoft.com/office/drawing/2014/main" id="{DFD209D8-6A44-4198-8271-ECE01B83C867}"/>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10617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Footer Placeholder 1">
            <a:extLst>
              <a:ext uri="{FF2B5EF4-FFF2-40B4-BE49-F238E27FC236}">
                <a16:creationId xmlns:a16="http://schemas.microsoft.com/office/drawing/2014/main" id="{731F3AA5-202F-4F8C-9125-2511969C6A2F}"/>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81354" y="901700"/>
            <a:ext cx="495812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 SEGMENTATION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0808" y="8022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06869" y="1098359"/>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8F42CD03-3FDE-4919-A904-2D76AD55236A}"/>
              </a:ext>
            </a:extLst>
          </p:cNvPr>
          <p:cNvSpPr txBox="1"/>
          <p:nvPr/>
        </p:nvSpPr>
        <p:spPr>
          <a:xfrm>
            <a:off x="439615" y="2092569"/>
            <a:ext cx="10884877" cy="378565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Market segmentation analysis involves understanding your customers based on specific characteristics, both physical and behavioral. </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This analysis is used to create hyper-focused sales and promotions. By focusing on the smaller segments and what they value most, it’ll be much easier to resonate with them. </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Customers are more likely to pay attention when an offering is tailored to their needs at the moment, rather than showcasing an abundance of benefits that don’t particularly matter to each individual. </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This analysis pairs well with Descriptive research analysis for a greater understanding of customers, which is used in this project analysis.</a:t>
            </a:r>
          </a:p>
        </p:txBody>
      </p:sp>
      <p:sp>
        <p:nvSpPr>
          <p:cNvPr id="3" name="Footer Placeholder 2">
            <a:extLst>
              <a:ext uri="{FF2B5EF4-FFF2-40B4-BE49-F238E27FC236}">
                <a16:creationId xmlns:a16="http://schemas.microsoft.com/office/drawing/2014/main" id="{D9811440-D9F9-4DE2-8D51-FC4AB30EE9BF}"/>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APPROACH</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DEPOSIT SEGMENTS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407010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 INSIGHTS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a:p>
            <a:pPr algn="ct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ANALYTICAL MODELS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178170" y="5154978"/>
            <a:ext cx="4070106"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STARTEGIC IMPLICATIONS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Footer Placeholder 1">
            <a:extLst>
              <a:ext uri="{FF2B5EF4-FFF2-40B4-BE49-F238E27FC236}">
                <a16:creationId xmlns:a16="http://schemas.microsoft.com/office/drawing/2014/main" id="{862655AB-353B-4FE6-B664-A431070E3F73}"/>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240199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53854" y="522898"/>
            <a:ext cx="33381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Relevance to 4Ps of Marketing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89161" y="527050"/>
            <a:ext cx="32910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6342184" y="2886560"/>
            <a:ext cx="1371600" cy="738664"/>
          </a:xfrm>
          <a:prstGeom prst="rect">
            <a:avLst/>
          </a:prstGeom>
        </p:spPr>
        <p:txBody>
          <a:bodyPr wrap="square" lIns="0" tIns="0" rIns="0" bIns="0">
            <a:spAutoFit/>
          </a:bodyPr>
          <a:lstStyle/>
          <a:p>
            <a:pPr algn="ctr"/>
            <a:r>
              <a:rPr lang="en-US" sz="1600" b="1" dirty="0">
                <a:solidFill>
                  <a:schemeClr val="bg1"/>
                </a:solidFill>
              </a:rPr>
              <a:t>BUILD ANALYTICAL DATASET</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674188"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003560"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s of bar chart and line graph.">
            <a:extLst>
              <a:ext uri="{FF2B5EF4-FFF2-40B4-BE49-F238E27FC236}">
                <a16:creationId xmlns:a16="http://schemas.microsoft.com/office/drawing/2014/main" id="{0FE9B2F5-9C53-4FFF-93B1-2EF24C3E539B}"/>
              </a:ext>
            </a:extLst>
          </p:cNvPr>
          <p:cNvGrpSpPr/>
          <p:nvPr/>
        </p:nvGrpSpPr>
        <p:grpSpPr>
          <a:xfrm>
            <a:off x="6854143" y="2258115"/>
            <a:ext cx="347679" cy="347679"/>
            <a:chOff x="4319588" y="2492375"/>
            <a:chExt cx="287338" cy="287338"/>
          </a:xfrm>
          <a:solidFill>
            <a:schemeClr val="bg1"/>
          </a:solidFill>
        </p:grpSpPr>
        <p:sp>
          <p:nvSpPr>
            <p:cNvPr id="39" name="Freeform 372">
              <a:extLst>
                <a:ext uri="{FF2B5EF4-FFF2-40B4-BE49-F238E27FC236}">
                  <a16:creationId xmlns:a16="http://schemas.microsoft.com/office/drawing/2014/main" id="{66344D74-C5C2-4D61-A9A6-8177A5F9DBE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3">
              <a:extLst>
                <a:ext uri="{FF2B5EF4-FFF2-40B4-BE49-F238E27FC236}">
                  <a16:creationId xmlns:a16="http://schemas.microsoft.com/office/drawing/2014/main" id="{4D1B2B8F-959A-4648-81EC-23685E137E1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a:extLst>
              <a:ext uri="{FF2B5EF4-FFF2-40B4-BE49-F238E27FC236}">
                <a16:creationId xmlns:a16="http://schemas.microsoft.com/office/drawing/2014/main" id="{1144F865-F181-4A87-A78E-1A3AF8B3B954}"/>
              </a:ext>
            </a:extLst>
          </p:cNvPr>
          <p:cNvSpPr>
            <a:spLocks noGrp="1"/>
          </p:cNvSpPr>
          <p:nvPr>
            <p:ph type="ftr" sz="quarter" idx="11"/>
          </p:nvPr>
        </p:nvSpPr>
        <p:spPr/>
        <p:txBody>
          <a:bodyPr/>
          <a:lstStyle/>
          <a:p>
            <a:r>
              <a:rPr lang="en-US" dirty="0"/>
              <a:t>Hazim | Rush</a:t>
            </a:r>
          </a:p>
        </p:txBody>
      </p:sp>
      <p:sp>
        <p:nvSpPr>
          <p:cNvPr id="7" name="Rectangle: Rounded Corners 6">
            <a:extLst>
              <a:ext uri="{FF2B5EF4-FFF2-40B4-BE49-F238E27FC236}">
                <a16:creationId xmlns:a16="http://schemas.microsoft.com/office/drawing/2014/main" id="{188E136D-82A6-494A-8780-D2EEC168A4C5}"/>
              </a:ext>
            </a:extLst>
          </p:cNvPr>
          <p:cNvSpPr/>
          <p:nvPr/>
        </p:nvSpPr>
        <p:spPr>
          <a:xfrm>
            <a:off x="298938" y="844060"/>
            <a:ext cx="2734408" cy="40440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 – The What</a:t>
            </a:r>
          </a:p>
        </p:txBody>
      </p:sp>
      <p:sp>
        <p:nvSpPr>
          <p:cNvPr id="10" name="TextBox 9">
            <a:extLst>
              <a:ext uri="{FF2B5EF4-FFF2-40B4-BE49-F238E27FC236}">
                <a16:creationId xmlns:a16="http://schemas.microsoft.com/office/drawing/2014/main" id="{CE4D3A32-D261-4546-9C3B-A2EB2D235035}"/>
              </a:ext>
            </a:extLst>
          </p:cNvPr>
          <p:cNvSpPr txBox="1"/>
          <p:nvPr/>
        </p:nvSpPr>
        <p:spPr>
          <a:xfrm>
            <a:off x="228600" y="1395209"/>
            <a:ext cx="11664462"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cs typeface="Segoe UI" panose="020B0502040204020203" pitchFamily="34" charset="0"/>
              </a:rPr>
              <a:t>The foundation of the marketing mix – indeed, the most important element in it – is the drug itself.</a:t>
            </a:r>
          </a:p>
          <a:p>
            <a:pPr marL="285750" indent="-285750">
              <a:buFont typeface="Wingdings" panose="05000000000000000000" pitchFamily="2" charset="2"/>
              <a:buChar char="q"/>
            </a:pPr>
            <a:r>
              <a:rPr lang="en-US" dirty="0">
                <a:cs typeface="Segoe UI" panose="020B0502040204020203" pitchFamily="34" charset="0"/>
              </a:rPr>
              <a:t>All medications on the market are FDA indicated for a specific condition or disease, and pharmaceutical companies can only market a product for the approved indication(s).</a:t>
            </a:r>
          </a:p>
          <a:p>
            <a:pPr marL="285750" indent="-285750">
              <a:buFont typeface="Wingdings" panose="05000000000000000000" pitchFamily="2" charset="2"/>
              <a:buChar char="q"/>
            </a:pPr>
            <a:r>
              <a:rPr lang="en-US" dirty="0">
                <a:cs typeface="Segoe UI" panose="020B0502040204020203" pitchFamily="34" charset="0"/>
              </a:rPr>
              <a:t>Due to the enormous cost and time required to bring a drug to market, companies must maximize product life-cycle management.</a:t>
            </a:r>
          </a:p>
          <a:p>
            <a:endParaRPr lang="en-US" dirty="0"/>
          </a:p>
        </p:txBody>
      </p:sp>
      <p:sp>
        <p:nvSpPr>
          <p:cNvPr id="33" name="Rectangle: Rounded Corners 32">
            <a:extLst>
              <a:ext uri="{FF2B5EF4-FFF2-40B4-BE49-F238E27FC236}">
                <a16:creationId xmlns:a16="http://schemas.microsoft.com/office/drawing/2014/main" id="{60DC241B-C98F-4BF1-9AB9-63883A61317F}"/>
              </a:ext>
            </a:extLst>
          </p:cNvPr>
          <p:cNvSpPr/>
          <p:nvPr/>
        </p:nvSpPr>
        <p:spPr>
          <a:xfrm>
            <a:off x="298938" y="3532619"/>
            <a:ext cx="2734408" cy="40440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sp>
        <p:nvSpPr>
          <p:cNvPr id="34" name="TextBox 33">
            <a:extLst>
              <a:ext uri="{FF2B5EF4-FFF2-40B4-BE49-F238E27FC236}">
                <a16:creationId xmlns:a16="http://schemas.microsoft.com/office/drawing/2014/main" id="{1EDC0EF9-39B1-431B-A18A-06543FAACF4B}"/>
              </a:ext>
            </a:extLst>
          </p:cNvPr>
          <p:cNvSpPr txBox="1"/>
          <p:nvPr/>
        </p:nvSpPr>
        <p:spPr>
          <a:xfrm>
            <a:off x="228600" y="4083768"/>
            <a:ext cx="11664462"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Price is uniquely set in the pharmaceutical industry. In most other categories, the producer or manufacturer is in control of price, subject to normal market constraints.</a:t>
            </a:r>
          </a:p>
          <a:p>
            <a:pPr marL="285750" indent="-285750">
              <a:buFont typeface="Wingdings" panose="05000000000000000000" pitchFamily="2" charset="2"/>
              <a:buChar char="q"/>
            </a:pPr>
            <a:r>
              <a:rPr lang="en-US" dirty="0"/>
              <a:t>This is not the case in the pharmaceutical industry, where companies have limited time to recoup development costs and, in most cases, the end user is not the ultimate payer.</a:t>
            </a:r>
          </a:p>
          <a:p>
            <a:pPr marL="285750" indent="-285750">
              <a:buFont typeface="Wingdings" panose="05000000000000000000" pitchFamily="2" charset="2"/>
              <a:buChar char="q"/>
            </a:pPr>
            <a:r>
              <a:rPr lang="en-US" dirty="0"/>
              <a:t>Pharmaceutical products are also constrained by managed care organizations and generic pressure.</a:t>
            </a:r>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53854" y="522898"/>
            <a:ext cx="33381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Relevance to 4Ps of Marketing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89161" y="527050"/>
            <a:ext cx="32910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6342184" y="2886560"/>
            <a:ext cx="1371600" cy="738664"/>
          </a:xfrm>
          <a:prstGeom prst="rect">
            <a:avLst/>
          </a:prstGeom>
        </p:spPr>
        <p:txBody>
          <a:bodyPr wrap="square" lIns="0" tIns="0" rIns="0" bIns="0">
            <a:spAutoFit/>
          </a:bodyPr>
          <a:lstStyle/>
          <a:p>
            <a:pPr algn="ctr"/>
            <a:r>
              <a:rPr lang="en-US" sz="1600" b="1" dirty="0">
                <a:solidFill>
                  <a:schemeClr val="bg1"/>
                </a:solidFill>
              </a:rPr>
              <a:t>BUILD ANALYTICAL DATASET</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674188"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003560"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s of bar chart and line graph.">
            <a:extLst>
              <a:ext uri="{FF2B5EF4-FFF2-40B4-BE49-F238E27FC236}">
                <a16:creationId xmlns:a16="http://schemas.microsoft.com/office/drawing/2014/main" id="{0FE9B2F5-9C53-4FFF-93B1-2EF24C3E539B}"/>
              </a:ext>
            </a:extLst>
          </p:cNvPr>
          <p:cNvGrpSpPr/>
          <p:nvPr/>
        </p:nvGrpSpPr>
        <p:grpSpPr>
          <a:xfrm>
            <a:off x="6854143" y="2258115"/>
            <a:ext cx="347679" cy="347679"/>
            <a:chOff x="4319588" y="2492375"/>
            <a:chExt cx="287338" cy="287338"/>
          </a:xfrm>
          <a:solidFill>
            <a:schemeClr val="bg1"/>
          </a:solidFill>
        </p:grpSpPr>
        <p:sp>
          <p:nvSpPr>
            <p:cNvPr id="39" name="Freeform 372">
              <a:extLst>
                <a:ext uri="{FF2B5EF4-FFF2-40B4-BE49-F238E27FC236}">
                  <a16:creationId xmlns:a16="http://schemas.microsoft.com/office/drawing/2014/main" id="{66344D74-C5C2-4D61-A9A6-8177A5F9DBE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3">
              <a:extLst>
                <a:ext uri="{FF2B5EF4-FFF2-40B4-BE49-F238E27FC236}">
                  <a16:creationId xmlns:a16="http://schemas.microsoft.com/office/drawing/2014/main" id="{4D1B2B8F-959A-4648-81EC-23685E137E1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a:extLst>
              <a:ext uri="{FF2B5EF4-FFF2-40B4-BE49-F238E27FC236}">
                <a16:creationId xmlns:a16="http://schemas.microsoft.com/office/drawing/2014/main" id="{1144F865-F181-4A87-A78E-1A3AF8B3B954}"/>
              </a:ext>
            </a:extLst>
          </p:cNvPr>
          <p:cNvSpPr>
            <a:spLocks noGrp="1"/>
          </p:cNvSpPr>
          <p:nvPr>
            <p:ph type="ftr" sz="quarter" idx="11"/>
          </p:nvPr>
        </p:nvSpPr>
        <p:spPr/>
        <p:txBody>
          <a:bodyPr/>
          <a:lstStyle/>
          <a:p>
            <a:r>
              <a:rPr lang="en-US" dirty="0"/>
              <a:t>Hazim | Rush</a:t>
            </a:r>
          </a:p>
        </p:txBody>
      </p:sp>
      <p:sp>
        <p:nvSpPr>
          <p:cNvPr id="7" name="Rectangle: Rounded Corners 6">
            <a:extLst>
              <a:ext uri="{FF2B5EF4-FFF2-40B4-BE49-F238E27FC236}">
                <a16:creationId xmlns:a16="http://schemas.microsoft.com/office/drawing/2014/main" id="{188E136D-82A6-494A-8780-D2EEC168A4C5}"/>
              </a:ext>
            </a:extLst>
          </p:cNvPr>
          <p:cNvSpPr/>
          <p:nvPr/>
        </p:nvSpPr>
        <p:spPr>
          <a:xfrm>
            <a:off x="298938" y="844060"/>
            <a:ext cx="2734408" cy="40440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a:t>
            </a:r>
          </a:p>
        </p:txBody>
      </p:sp>
      <p:sp>
        <p:nvSpPr>
          <p:cNvPr id="10" name="TextBox 9">
            <a:extLst>
              <a:ext uri="{FF2B5EF4-FFF2-40B4-BE49-F238E27FC236}">
                <a16:creationId xmlns:a16="http://schemas.microsoft.com/office/drawing/2014/main" id="{CE4D3A32-D261-4546-9C3B-A2EB2D235035}"/>
              </a:ext>
            </a:extLst>
          </p:cNvPr>
          <p:cNvSpPr txBox="1"/>
          <p:nvPr/>
        </p:nvSpPr>
        <p:spPr>
          <a:xfrm>
            <a:off x="228600" y="1395209"/>
            <a:ext cx="11664462"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the distribution system of getting a medication from point A (manufactured) to point B (pharmacy/end-user) has remained relatively the same over the years via the role of the wholesaler, community pharmacies and, more recently, mail order pharmacies, the flow of information to the ultimate end-user of prescription medications (i.e., the patient/consumer) has drastically changed.</a:t>
            </a:r>
          </a:p>
        </p:txBody>
      </p:sp>
      <p:sp>
        <p:nvSpPr>
          <p:cNvPr id="33" name="Rectangle: Rounded Corners 32">
            <a:extLst>
              <a:ext uri="{FF2B5EF4-FFF2-40B4-BE49-F238E27FC236}">
                <a16:creationId xmlns:a16="http://schemas.microsoft.com/office/drawing/2014/main" id="{60DC241B-C98F-4BF1-9AB9-63883A61317F}"/>
              </a:ext>
            </a:extLst>
          </p:cNvPr>
          <p:cNvSpPr/>
          <p:nvPr/>
        </p:nvSpPr>
        <p:spPr>
          <a:xfrm>
            <a:off x="298938" y="2736696"/>
            <a:ext cx="2734408" cy="40440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PROMOTION</a:t>
            </a:r>
          </a:p>
        </p:txBody>
      </p:sp>
      <p:sp>
        <p:nvSpPr>
          <p:cNvPr id="34" name="TextBox 33">
            <a:extLst>
              <a:ext uri="{FF2B5EF4-FFF2-40B4-BE49-F238E27FC236}">
                <a16:creationId xmlns:a16="http://schemas.microsoft.com/office/drawing/2014/main" id="{1EDC0EF9-39B1-431B-A18A-06543FAACF4B}"/>
              </a:ext>
            </a:extLst>
          </p:cNvPr>
          <p:cNvSpPr txBox="1"/>
          <p:nvPr/>
        </p:nvSpPr>
        <p:spPr>
          <a:xfrm>
            <a:off x="228600" y="3282260"/>
            <a:ext cx="11664462" cy="2585323"/>
          </a:xfrm>
          <a:prstGeom prst="rect">
            <a:avLst/>
          </a:prstGeom>
          <a:noFill/>
        </p:spPr>
        <p:txBody>
          <a:bodyPr wrap="square" rtlCol="0">
            <a:spAutoFit/>
          </a:bodyPr>
          <a:lstStyle/>
          <a:p>
            <a:pPr marL="285750" indent="-285750" fontAlgn="base">
              <a:buFont typeface="Wingdings" panose="05000000000000000000" pitchFamily="2" charset="2"/>
              <a:buChar char="q"/>
            </a:pPr>
            <a:r>
              <a:rPr lang="en-US" dirty="0"/>
              <a:t>Promotion of pharmaceuticals to professionals has experienced a major shift with the development of nonpersonal selling techniques. These include educational digital asset development, e-learning and direct marketing, including email and direct mail.</a:t>
            </a:r>
          </a:p>
          <a:p>
            <a:pPr marL="285750" indent="-285750" fontAlgn="base">
              <a:buFont typeface="Wingdings" panose="05000000000000000000" pitchFamily="2" charset="2"/>
              <a:buChar char="q"/>
            </a:pPr>
            <a:r>
              <a:rPr lang="en-US" dirty="0"/>
              <a:t>Doctors are now utilizing more external sources for information about products and bypassing the traditional representative. Innovation has occurred in the marketing space, largely driven by technology.</a:t>
            </a:r>
          </a:p>
          <a:p>
            <a:pPr marL="285750" indent="-285750" fontAlgn="base">
              <a:buFont typeface="Wingdings" panose="05000000000000000000" pitchFamily="2" charset="2"/>
              <a:buChar char="q"/>
            </a:pPr>
            <a:r>
              <a:rPr lang="en-US" dirty="0"/>
              <a:t>Digital marketing has seen the emergence of search engines, social media, video distribution, blogging and device ubiquity. </a:t>
            </a:r>
          </a:p>
          <a:p>
            <a:pPr marL="285750" indent="-285750" fontAlgn="base">
              <a:buFont typeface="Wingdings" panose="05000000000000000000" pitchFamily="2" charset="2"/>
              <a:buChar char="q"/>
            </a:pPr>
            <a:r>
              <a:rPr lang="en-US" dirty="0"/>
              <a:t>Data collection has progressed from being defined in terms of kilobytes to terabytes. Interaction devices have evolved from an unwieldy PC to a completely mobile smartphone. </a:t>
            </a:r>
          </a:p>
        </p:txBody>
      </p:sp>
    </p:spTree>
    <p:extLst>
      <p:ext uri="{BB962C8B-B14F-4D97-AF65-F5344CB8AC3E}">
        <p14:creationId xmlns:p14="http://schemas.microsoft.com/office/powerpoint/2010/main" val="220290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53854" y="522898"/>
            <a:ext cx="33381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 quick glance at the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89161" y="527050"/>
            <a:ext cx="32910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6342184" y="2886560"/>
            <a:ext cx="1371600" cy="738664"/>
          </a:xfrm>
          <a:prstGeom prst="rect">
            <a:avLst/>
          </a:prstGeom>
        </p:spPr>
        <p:txBody>
          <a:bodyPr wrap="square" lIns="0" tIns="0" rIns="0" bIns="0">
            <a:spAutoFit/>
          </a:bodyPr>
          <a:lstStyle/>
          <a:p>
            <a:pPr algn="ctr"/>
            <a:r>
              <a:rPr lang="en-US" sz="1600" b="1" dirty="0">
                <a:solidFill>
                  <a:schemeClr val="bg1"/>
                </a:solidFill>
              </a:rPr>
              <a:t>BUILD ANALYTICAL DATASET</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674188"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003560"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s of bar chart and line graph.">
            <a:extLst>
              <a:ext uri="{FF2B5EF4-FFF2-40B4-BE49-F238E27FC236}">
                <a16:creationId xmlns:a16="http://schemas.microsoft.com/office/drawing/2014/main" id="{0FE9B2F5-9C53-4FFF-93B1-2EF24C3E539B}"/>
              </a:ext>
            </a:extLst>
          </p:cNvPr>
          <p:cNvGrpSpPr/>
          <p:nvPr/>
        </p:nvGrpSpPr>
        <p:grpSpPr>
          <a:xfrm>
            <a:off x="6854143" y="2258115"/>
            <a:ext cx="347679" cy="347679"/>
            <a:chOff x="4319588" y="2492375"/>
            <a:chExt cx="287338" cy="287338"/>
          </a:xfrm>
          <a:solidFill>
            <a:schemeClr val="bg1"/>
          </a:solidFill>
        </p:grpSpPr>
        <p:sp>
          <p:nvSpPr>
            <p:cNvPr id="39" name="Freeform 372">
              <a:extLst>
                <a:ext uri="{FF2B5EF4-FFF2-40B4-BE49-F238E27FC236}">
                  <a16:creationId xmlns:a16="http://schemas.microsoft.com/office/drawing/2014/main" id="{66344D74-C5C2-4D61-A9A6-8177A5F9DBE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3">
              <a:extLst>
                <a:ext uri="{FF2B5EF4-FFF2-40B4-BE49-F238E27FC236}">
                  <a16:creationId xmlns:a16="http://schemas.microsoft.com/office/drawing/2014/main" id="{4D1B2B8F-959A-4648-81EC-23685E137E1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a:extLst>
              <a:ext uri="{FF2B5EF4-FFF2-40B4-BE49-F238E27FC236}">
                <a16:creationId xmlns:a16="http://schemas.microsoft.com/office/drawing/2014/main" id="{1144F865-F181-4A87-A78E-1A3AF8B3B954}"/>
              </a:ext>
            </a:extLst>
          </p:cNvPr>
          <p:cNvSpPr>
            <a:spLocks noGrp="1"/>
          </p:cNvSpPr>
          <p:nvPr>
            <p:ph type="ftr" sz="quarter" idx="11"/>
          </p:nvPr>
        </p:nvSpPr>
        <p:spPr/>
        <p:txBody>
          <a:bodyPr/>
          <a:lstStyle/>
          <a:p>
            <a:r>
              <a:rPr lang="en-US" dirty="0"/>
              <a:t>Hazim | Rush</a:t>
            </a:r>
          </a:p>
        </p:txBody>
      </p:sp>
      <p:sp>
        <p:nvSpPr>
          <p:cNvPr id="5" name="TextBox 4">
            <a:extLst>
              <a:ext uri="{FF2B5EF4-FFF2-40B4-BE49-F238E27FC236}">
                <a16:creationId xmlns:a16="http://schemas.microsoft.com/office/drawing/2014/main" id="{87D87EA0-6648-4740-8EC6-E5BFEE5A3E62}"/>
              </a:ext>
            </a:extLst>
          </p:cNvPr>
          <p:cNvSpPr txBox="1"/>
          <p:nvPr/>
        </p:nvSpPr>
        <p:spPr>
          <a:xfrm>
            <a:off x="228600" y="671691"/>
            <a:ext cx="11821886" cy="7017306"/>
          </a:xfrm>
          <a:prstGeom prst="rect">
            <a:avLst/>
          </a:prstGeom>
          <a:noFill/>
        </p:spPr>
        <p:txBody>
          <a:bodyPr wrap="square" rtlCol="0">
            <a:spAutoFit/>
          </a:bodyPr>
          <a:lstStyle/>
          <a:p>
            <a:r>
              <a:rPr lang="en-US" b="1" dirty="0"/>
              <a:t>The dataset Medicine_data has the following parameters and attributes:</a:t>
            </a:r>
          </a:p>
          <a:p>
            <a:pPr marL="342900" indent="-342900">
              <a:buAutoNum type="arabicPeriod"/>
            </a:pPr>
            <a:r>
              <a:rPr lang="en-US" b="1" dirty="0"/>
              <a:t>There are a total of 348 rows of data with ID number assigned to each row. All the ID are mapped with some behavioral attributes.</a:t>
            </a:r>
          </a:p>
          <a:p>
            <a:pPr marL="342900" indent="-342900">
              <a:buAutoNum type="arabicPeriod"/>
            </a:pPr>
            <a:r>
              <a:rPr lang="en-US" b="1" dirty="0"/>
              <a:t>Those attributes are segmented into 4 segments: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b="1" dirty="0"/>
          </a:p>
          <a:p>
            <a:r>
              <a:rPr lang="en-US" b="1" dirty="0"/>
              <a:t>We think if more variables were present in the dataset then the models would have shown better results and insights. Few of the attributes that we wish to add to the dataset are:</a:t>
            </a:r>
          </a:p>
          <a:p>
            <a:pPr marL="342900" indent="-342900">
              <a:buAutoNum type="alphaLcPeriod"/>
            </a:pPr>
            <a:r>
              <a:rPr lang="en-US" b="1" dirty="0"/>
              <a:t>Age</a:t>
            </a:r>
          </a:p>
          <a:p>
            <a:pPr marL="342900" indent="-342900">
              <a:buAutoNum type="alphaLcPeriod"/>
            </a:pPr>
            <a:r>
              <a:rPr lang="en-US" b="1" dirty="0"/>
              <a:t>Sex</a:t>
            </a:r>
          </a:p>
          <a:p>
            <a:pPr marL="342900" indent="-342900">
              <a:buAutoNum type="alphaLcPeriod"/>
            </a:pPr>
            <a:r>
              <a:rPr lang="en-US" b="1" dirty="0"/>
              <a:t>Education</a:t>
            </a:r>
          </a:p>
          <a:p>
            <a:pPr marL="342900" indent="-342900">
              <a:buAutoNum type="alphaLcPeriod"/>
            </a:pPr>
            <a:r>
              <a:rPr lang="en-US" b="1" dirty="0"/>
              <a:t>Employment</a:t>
            </a:r>
          </a:p>
          <a:p>
            <a:pPr marL="342900" indent="-342900">
              <a:buAutoNum type="alphaLcPeriod"/>
            </a:pPr>
            <a:r>
              <a:rPr lang="en-US" b="1" dirty="0"/>
              <a:t>Medical history</a:t>
            </a:r>
          </a:p>
          <a:p>
            <a:pPr marL="342900" indent="-342900">
              <a:buAutoNum type="alphaLcPeriod"/>
            </a:pPr>
            <a:r>
              <a:rPr lang="en-US" b="1" dirty="0"/>
              <a:t>Family Medical history</a:t>
            </a:r>
          </a:p>
          <a:p>
            <a:pPr marL="342900" indent="-342900">
              <a:buAutoNum type="alphaLcPeriod"/>
            </a:pPr>
            <a:r>
              <a:rPr lang="en-US" b="1" dirty="0"/>
              <a:t>Allergies</a:t>
            </a:r>
          </a:p>
          <a:p>
            <a:pPr marL="342900" indent="-342900">
              <a:buAutoNum type="alphaLcPeriod"/>
            </a:pPr>
            <a:r>
              <a:rPr lang="en-US" b="1" dirty="0"/>
              <a:t>Income</a:t>
            </a:r>
          </a:p>
          <a:p>
            <a:pPr marL="342900" indent="-342900">
              <a:buAutoNum type="alphaLcPeriod"/>
            </a:pPr>
            <a:endParaRPr lang="en-US" b="1" dirty="0"/>
          </a:p>
          <a:p>
            <a:pPr marL="342900" indent="-342900">
              <a:buAutoNum type="alphaLcPeriod"/>
            </a:pPr>
            <a:endParaRPr lang="en-US" b="1" dirty="0"/>
          </a:p>
          <a:p>
            <a:pPr marL="342900" indent="-342900">
              <a:buAutoNum type="arabicPeriod"/>
            </a:pPr>
            <a:endParaRPr lang="en-US" b="1" dirty="0"/>
          </a:p>
          <a:p>
            <a:endParaRPr lang="en-US" dirty="0"/>
          </a:p>
        </p:txBody>
      </p:sp>
      <p:graphicFrame>
        <p:nvGraphicFramePr>
          <p:cNvPr id="6" name="Table 5">
            <a:extLst>
              <a:ext uri="{FF2B5EF4-FFF2-40B4-BE49-F238E27FC236}">
                <a16:creationId xmlns:a16="http://schemas.microsoft.com/office/drawing/2014/main" id="{09F5AB89-3603-492B-A127-B4C665C2D7F1}"/>
              </a:ext>
            </a:extLst>
          </p:cNvPr>
          <p:cNvGraphicFramePr>
            <a:graphicFrameLocks noGrp="1"/>
          </p:cNvGraphicFramePr>
          <p:nvPr>
            <p:extLst>
              <p:ext uri="{D42A27DB-BD31-4B8C-83A1-F6EECF244321}">
                <p14:modId xmlns:p14="http://schemas.microsoft.com/office/powerpoint/2010/main" val="1811390458"/>
              </p:ext>
            </p:extLst>
          </p:nvPr>
        </p:nvGraphicFramePr>
        <p:xfrm>
          <a:off x="655206" y="1868558"/>
          <a:ext cx="10443101" cy="1793520"/>
        </p:xfrm>
        <a:graphic>
          <a:graphicData uri="http://schemas.openxmlformats.org/drawingml/2006/table">
            <a:tbl>
              <a:tblPr>
                <a:tableStyleId>{5C22544A-7EE6-4342-B048-85BDC9FD1C3A}</a:tableStyleId>
              </a:tblPr>
              <a:tblGrid>
                <a:gridCol w="784541">
                  <a:extLst>
                    <a:ext uri="{9D8B030D-6E8A-4147-A177-3AD203B41FA5}">
                      <a16:colId xmlns:a16="http://schemas.microsoft.com/office/drawing/2014/main" val="354420633"/>
                    </a:ext>
                  </a:extLst>
                </a:gridCol>
                <a:gridCol w="4253950">
                  <a:extLst>
                    <a:ext uri="{9D8B030D-6E8A-4147-A177-3AD203B41FA5}">
                      <a16:colId xmlns:a16="http://schemas.microsoft.com/office/drawing/2014/main" val="2125492669"/>
                    </a:ext>
                  </a:extLst>
                </a:gridCol>
                <a:gridCol w="139474">
                  <a:extLst>
                    <a:ext uri="{9D8B030D-6E8A-4147-A177-3AD203B41FA5}">
                      <a16:colId xmlns:a16="http://schemas.microsoft.com/office/drawing/2014/main" val="3022660698"/>
                    </a:ext>
                  </a:extLst>
                </a:gridCol>
                <a:gridCol w="784541">
                  <a:extLst>
                    <a:ext uri="{9D8B030D-6E8A-4147-A177-3AD203B41FA5}">
                      <a16:colId xmlns:a16="http://schemas.microsoft.com/office/drawing/2014/main" val="43050484"/>
                    </a:ext>
                  </a:extLst>
                </a:gridCol>
                <a:gridCol w="4480595">
                  <a:extLst>
                    <a:ext uri="{9D8B030D-6E8A-4147-A177-3AD203B41FA5}">
                      <a16:colId xmlns:a16="http://schemas.microsoft.com/office/drawing/2014/main" val="4009058658"/>
                    </a:ext>
                  </a:extLst>
                </a:gridCol>
              </a:tblGrid>
              <a:tr h="199280">
                <a:tc>
                  <a:txBody>
                    <a:bodyPr/>
                    <a:lstStyle/>
                    <a:p>
                      <a:pPr algn="ctr" fontAlgn="ctr"/>
                      <a:r>
                        <a:rPr lang="en-US" sz="1000" b="1" u="none" strike="noStrike" dirty="0">
                          <a:solidFill>
                            <a:schemeClr val="bg1"/>
                          </a:solidFill>
                          <a:effectLst/>
                        </a:rPr>
                        <a:t>Segment</a:t>
                      </a:r>
                      <a:endParaRPr lang="en-US" sz="1000" b="1" i="0" u="none" strike="noStrike" dirty="0">
                        <a:solidFill>
                          <a:schemeClr val="bg1"/>
                        </a:solidFill>
                        <a:effectLst/>
                        <a:latin typeface="Arial" panose="020B0604020202020204" pitchFamily="34" charset="0"/>
                      </a:endParaRPr>
                    </a:p>
                  </a:txBody>
                  <a:tcPr marL="3810" marR="3810" marT="3810" marB="0" anchor="ctr">
                    <a:solidFill>
                      <a:srgbClr val="800000"/>
                    </a:solidFill>
                  </a:tcPr>
                </a:tc>
                <a:tc>
                  <a:txBody>
                    <a:bodyPr/>
                    <a:lstStyle/>
                    <a:p>
                      <a:pPr algn="ctr" fontAlgn="ctr"/>
                      <a:r>
                        <a:rPr lang="en-US" sz="1000" b="1" u="none" strike="noStrike" dirty="0">
                          <a:solidFill>
                            <a:schemeClr val="bg1"/>
                          </a:solidFill>
                          <a:effectLst/>
                        </a:rPr>
                        <a:t>Type</a:t>
                      </a:r>
                      <a:endParaRPr lang="en-US" sz="1000" b="1" i="0" u="none" strike="noStrike" dirty="0">
                        <a:solidFill>
                          <a:schemeClr val="bg1"/>
                        </a:solidFill>
                        <a:effectLst/>
                        <a:latin typeface="Arial" panose="020B0604020202020204" pitchFamily="34" charset="0"/>
                      </a:endParaRPr>
                    </a:p>
                  </a:txBody>
                  <a:tcPr marL="3810" marR="3810" marT="3810" marB="0" anchor="ctr">
                    <a:solidFill>
                      <a:srgbClr val="800000"/>
                    </a:solidFill>
                  </a:tcPr>
                </a:tc>
                <a:tc>
                  <a:txBody>
                    <a:bodyPr/>
                    <a:lstStyle/>
                    <a:p>
                      <a:pPr algn="ctr" fontAlgn="ctr"/>
                      <a:r>
                        <a:rPr lang="en-US" sz="1000" b="1" u="none" strike="noStrike" dirty="0">
                          <a:solidFill>
                            <a:schemeClr val="bg1"/>
                          </a:solidFill>
                          <a:effectLst/>
                        </a:rPr>
                        <a:t> </a:t>
                      </a:r>
                      <a:endParaRPr lang="en-US" sz="1000" b="1" i="0" u="none" strike="noStrike" dirty="0">
                        <a:solidFill>
                          <a:schemeClr val="bg1"/>
                        </a:solidFill>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dirty="0">
                          <a:solidFill>
                            <a:schemeClr val="bg1"/>
                          </a:solidFill>
                          <a:effectLst/>
                        </a:rPr>
                        <a:t>Segment</a:t>
                      </a:r>
                      <a:endParaRPr lang="en-US" sz="1000" b="1" i="0" u="none" strike="noStrike" dirty="0">
                        <a:solidFill>
                          <a:schemeClr val="bg1"/>
                        </a:solidFill>
                        <a:effectLst/>
                        <a:latin typeface="Arial" panose="020B0604020202020204" pitchFamily="34" charset="0"/>
                      </a:endParaRPr>
                    </a:p>
                  </a:txBody>
                  <a:tcPr marL="3810" marR="3810" marT="3810" marB="0" anchor="ctr">
                    <a:solidFill>
                      <a:srgbClr val="800000"/>
                    </a:solidFill>
                  </a:tcPr>
                </a:tc>
                <a:tc>
                  <a:txBody>
                    <a:bodyPr/>
                    <a:lstStyle/>
                    <a:p>
                      <a:pPr algn="ctr" fontAlgn="ctr"/>
                      <a:r>
                        <a:rPr lang="en-US" sz="1000" b="1" u="none" strike="noStrike" dirty="0">
                          <a:solidFill>
                            <a:schemeClr val="bg1"/>
                          </a:solidFill>
                          <a:effectLst/>
                        </a:rPr>
                        <a:t>Type</a:t>
                      </a:r>
                      <a:endParaRPr lang="en-US" sz="1000" b="1" i="0" u="none" strike="noStrike" dirty="0">
                        <a:solidFill>
                          <a:schemeClr val="bg1"/>
                        </a:solidFill>
                        <a:effectLst/>
                        <a:latin typeface="Arial" panose="020B0604020202020204" pitchFamily="34" charset="0"/>
                      </a:endParaRPr>
                    </a:p>
                  </a:txBody>
                  <a:tcPr marL="3810" marR="3810" marT="3810" marB="0" anchor="ctr">
                    <a:solidFill>
                      <a:srgbClr val="800000"/>
                    </a:solidFill>
                  </a:tcPr>
                </a:tc>
                <a:extLst>
                  <a:ext uri="{0D108BD9-81ED-4DB2-BD59-A6C34878D82A}">
                    <a16:rowId xmlns:a16="http://schemas.microsoft.com/office/drawing/2014/main" val="3429652329"/>
                  </a:ext>
                </a:extLst>
              </a:tr>
              <a:tr h="199280">
                <a:tc>
                  <a:txBody>
                    <a:bodyPr/>
                    <a:lstStyle/>
                    <a:p>
                      <a:pPr algn="ctr" fontAlgn="ctr"/>
                      <a:r>
                        <a:rPr lang="en-US" sz="1000" b="1" u="none" strike="noStrike" dirty="0">
                          <a:effectLst/>
                        </a:rPr>
                        <a:t>A</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Symptoms don't slow me down</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B</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Lookout for newest medicine</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1214473142"/>
                  </a:ext>
                </a:extLst>
              </a:tr>
              <a:tr h="199280">
                <a:tc>
                  <a:txBody>
                    <a:bodyPr/>
                    <a:lstStyle/>
                    <a:p>
                      <a:pPr algn="ctr" fontAlgn="ctr"/>
                      <a:r>
                        <a:rPr lang="en-US" sz="1000" b="1" u="none" strike="noStrike" dirty="0">
                          <a:effectLst/>
                        </a:rPr>
                        <a:t>A</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Concerned about interaction of medicine w/Rx</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B</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Waging war on symptoms</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186234612"/>
                  </a:ext>
                </a:extLst>
              </a:tr>
              <a:tr h="199280">
                <a:tc>
                  <a:txBody>
                    <a:bodyPr/>
                    <a:lstStyle/>
                    <a:p>
                      <a:pPr algn="ctr" fontAlgn="ctr"/>
                      <a:r>
                        <a:rPr lang="en-US" sz="1000" b="1" u="none" strike="noStrike">
                          <a:effectLst/>
                        </a:rPr>
                        <a:t>A</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Concerned about interaction of medicine w/alcohol</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B</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Get info on different medicine from family and friends</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1235495922"/>
                  </a:ext>
                </a:extLst>
              </a:tr>
              <a:tr h="199280">
                <a:tc>
                  <a:txBody>
                    <a:bodyPr/>
                    <a:lstStyle/>
                    <a:p>
                      <a:pPr algn="ctr" fontAlgn="ctr"/>
                      <a:r>
                        <a:rPr lang="en-US" sz="1000" b="1" u="none" strike="noStrike">
                          <a:effectLst/>
                        </a:rPr>
                        <a:t>A</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Don't care about cost if works</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B</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Carry medicince everywhere</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3004561576"/>
                  </a:ext>
                </a:extLst>
              </a:tr>
              <a:tr h="199280">
                <a:tc>
                  <a:txBody>
                    <a:bodyPr/>
                    <a:lstStyle/>
                    <a:p>
                      <a:pPr algn="ctr" fontAlgn="ctr"/>
                      <a:r>
                        <a:rPr lang="en-US" sz="1000" b="1" u="none" strike="noStrike">
                          <a:effectLst/>
                        </a:rPr>
                        <a:t>A</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Interested in all alternate medicine</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B</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Medicine at first sign of symptoms</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1697248612"/>
                  </a:ext>
                </a:extLst>
              </a:tr>
              <a:tr h="199280">
                <a:tc>
                  <a:txBody>
                    <a:bodyPr/>
                    <a:lstStyle/>
                    <a:p>
                      <a:pPr algn="ctr" fontAlgn="ctr"/>
                      <a:r>
                        <a:rPr lang="en-US" sz="1000" b="1" u="none" strike="noStrike">
                          <a:effectLst/>
                        </a:rPr>
                        <a:t>N</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Need Fast acting medicine</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L</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Constantly under stress</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2878492244"/>
                  </a:ext>
                </a:extLst>
              </a:tr>
              <a:tr h="199280">
                <a:tc>
                  <a:txBody>
                    <a:bodyPr/>
                    <a:lstStyle/>
                    <a:p>
                      <a:pPr algn="ctr" fontAlgn="ctr"/>
                      <a:r>
                        <a:rPr lang="en-US" sz="1000" b="1" u="none" strike="noStrike">
                          <a:effectLst/>
                        </a:rPr>
                        <a:t>N</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Medicine that won't upset stomach</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 </a:t>
                      </a:r>
                      <a:endParaRPr lang="en-US" sz="1000" b="1" i="0" u="none" strike="noStrike">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a:effectLst/>
                        </a:rPr>
                        <a:t>L</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Stuggle with work-life balance</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712124375"/>
                  </a:ext>
                </a:extLst>
              </a:tr>
              <a:tr h="199280">
                <a:tc>
                  <a:txBody>
                    <a:bodyPr/>
                    <a:lstStyle/>
                    <a:p>
                      <a:pPr algn="ctr" fontAlgn="ctr"/>
                      <a:r>
                        <a:rPr lang="en-US" sz="1000" b="1" u="none" strike="noStrike">
                          <a:effectLst/>
                        </a:rPr>
                        <a:t>N</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a:effectLst/>
                        </a:rPr>
                        <a:t>Need long lasting affect</a:t>
                      </a:r>
                      <a:endParaRPr lang="en-US" sz="1000" b="1" i="0" u="none" strike="noStrike">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 </a:t>
                      </a:r>
                      <a:endParaRPr lang="en-US" sz="1000" b="1" i="0" u="none" strike="noStrike" dirty="0">
                        <a:effectLst/>
                        <a:latin typeface="Arial" panose="020B0604020202020204" pitchFamily="34" charset="0"/>
                      </a:endParaRPr>
                    </a:p>
                  </a:txBody>
                  <a:tcPr marL="3810" marR="3810" marT="3810" marB="0" anchor="ctr">
                    <a:solidFill>
                      <a:schemeClr val="tx1">
                        <a:lumMod val="95000"/>
                        <a:lumOff val="5000"/>
                      </a:schemeClr>
                    </a:solidFill>
                  </a:tcPr>
                </a:tc>
                <a:tc>
                  <a:txBody>
                    <a:bodyPr/>
                    <a:lstStyle/>
                    <a:p>
                      <a:pPr algn="ctr" fontAlgn="ctr"/>
                      <a:r>
                        <a:rPr lang="en-US" sz="1000" b="1" u="none" strike="noStrike" dirty="0">
                          <a:effectLst/>
                        </a:rPr>
                        <a:t>N</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tc>
                  <a:txBody>
                    <a:bodyPr/>
                    <a:lstStyle/>
                    <a:p>
                      <a:pPr algn="l" fontAlgn="ctr"/>
                      <a:r>
                        <a:rPr lang="en-US" sz="1000" b="1" u="none" strike="noStrike" dirty="0">
                          <a:effectLst/>
                        </a:rPr>
                        <a:t>Need strong medicine</a:t>
                      </a:r>
                      <a:endParaRPr lang="en-US" sz="1000" b="1" i="0" u="none" strike="noStrike" dirty="0">
                        <a:effectLst/>
                        <a:latin typeface="Arial" panose="020B0604020202020204" pitchFamily="34" charset="0"/>
                      </a:endParaRPr>
                    </a:p>
                  </a:txBody>
                  <a:tcPr marL="3810" marR="3810" marT="3810" marB="0" anchor="ctr">
                    <a:solidFill>
                      <a:schemeClr val="accent4">
                        <a:lumMod val="20000"/>
                        <a:lumOff val="80000"/>
                      </a:schemeClr>
                    </a:solidFill>
                  </a:tcPr>
                </a:tc>
                <a:extLst>
                  <a:ext uri="{0D108BD9-81ED-4DB2-BD59-A6C34878D82A}">
                    <a16:rowId xmlns:a16="http://schemas.microsoft.com/office/drawing/2014/main" val="3601800934"/>
                  </a:ext>
                </a:extLst>
              </a:tr>
            </a:tbl>
          </a:graphicData>
        </a:graphic>
      </p:graphicFrame>
    </p:spTree>
    <p:extLst>
      <p:ext uri="{BB962C8B-B14F-4D97-AF65-F5344CB8AC3E}">
        <p14:creationId xmlns:p14="http://schemas.microsoft.com/office/powerpoint/2010/main" val="250535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26316"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7050919" y="277007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850065"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2729343"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008587" y="2886560"/>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4175386" y="2886560"/>
            <a:ext cx="1371600" cy="246221"/>
          </a:xfrm>
          <a:prstGeom prst="rect">
            <a:avLst/>
          </a:prstGeom>
        </p:spPr>
        <p:txBody>
          <a:bodyPr wrap="square" lIns="0" tIns="0" rIns="0" bIns="0">
            <a:spAutoFit/>
          </a:bodyPr>
          <a:lstStyle/>
          <a:p>
            <a:pPr algn="ctr"/>
            <a:r>
              <a:rPr lang="en-US" sz="1600" b="1" dirty="0">
                <a:solidFill>
                  <a:schemeClr val="bg1"/>
                </a:solidFill>
              </a:rPr>
              <a:t>HYPOTHESIZE</a:t>
            </a:r>
          </a:p>
        </p:txBody>
      </p:sp>
      <p:sp>
        <p:nvSpPr>
          <p:cNvPr id="48" name="Rectangle 47">
            <a:extLst>
              <a:ext uri="{FF2B5EF4-FFF2-40B4-BE49-F238E27FC236}">
                <a16:creationId xmlns:a16="http://schemas.microsoft.com/office/drawing/2014/main" id="{FA4D735A-8F75-4E2A-8F1A-CC303B0718BA}"/>
              </a:ext>
            </a:extLst>
          </p:cNvPr>
          <p:cNvSpPr/>
          <p:nvPr/>
        </p:nvSpPr>
        <p:spPr>
          <a:xfrm>
            <a:off x="6342184" y="2886560"/>
            <a:ext cx="1371600" cy="738664"/>
          </a:xfrm>
          <a:prstGeom prst="rect">
            <a:avLst/>
          </a:prstGeom>
        </p:spPr>
        <p:txBody>
          <a:bodyPr wrap="square" lIns="0" tIns="0" rIns="0" bIns="0">
            <a:spAutoFit/>
          </a:bodyPr>
          <a:lstStyle/>
          <a:p>
            <a:pPr algn="ctr"/>
            <a:r>
              <a:rPr lang="en-US" sz="1600" b="1" dirty="0">
                <a:solidFill>
                  <a:schemeClr val="bg1"/>
                </a:solidFill>
              </a:rPr>
              <a:t>BUILD ANALYTICAL DATASET</a:t>
            </a:r>
          </a:p>
        </p:txBody>
      </p:sp>
      <p:sp>
        <p:nvSpPr>
          <p:cNvPr id="49" name="Rectangle 48">
            <a:extLst>
              <a:ext uri="{FF2B5EF4-FFF2-40B4-BE49-F238E27FC236}">
                <a16:creationId xmlns:a16="http://schemas.microsoft.com/office/drawing/2014/main" id="{54AB9282-0505-49EB-AABF-998083225E3A}"/>
              </a:ext>
            </a:extLst>
          </p:cNvPr>
          <p:cNvSpPr/>
          <p:nvPr/>
        </p:nvSpPr>
        <p:spPr>
          <a:xfrm>
            <a:off x="8508983" y="2886560"/>
            <a:ext cx="1371600" cy="246221"/>
          </a:xfrm>
          <a:prstGeom prst="rect">
            <a:avLst/>
          </a:prstGeom>
        </p:spPr>
        <p:txBody>
          <a:bodyPr wrap="square" lIns="0" tIns="0" rIns="0" bIns="0">
            <a:spAutoFit/>
          </a:bodyPr>
          <a:lstStyle/>
          <a:p>
            <a:pPr algn="ctr"/>
            <a:r>
              <a:rPr lang="en-US" sz="1600" b="1" dirty="0">
                <a:solidFill>
                  <a:schemeClr val="bg1"/>
                </a:solidFill>
              </a:rPr>
              <a:t>ANALYZE</a:t>
            </a:r>
          </a:p>
        </p:txBody>
      </p:sp>
      <p:sp>
        <p:nvSpPr>
          <p:cNvPr id="51" name="Rectangle 50">
            <a:extLst>
              <a:ext uri="{FF2B5EF4-FFF2-40B4-BE49-F238E27FC236}">
                <a16:creationId xmlns:a16="http://schemas.microsoft.com/office/drawing/2014/main" id="{8AA18108-5B8B-4147-84A7-D30A16BEC4EA}"/>
              </a:ext>
            </a:extLst>
          </p:cNvPr>
          <p:cNvSpPr/>
          <p:nvPr/>
        </p:nvSpPr>
        <p:spPr>
          <a:xfrm>
            <a:off x="1818366"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First step is to analyze the </a:t>
            </a:r>
            <a:r>
              <a:rPr lang="en-US" sz="1400" dirty="0" err="1">
                <a:solidFill>
                  <a:schemeClr val="bg1"/>
                </a:solidFill>
                <a:cs typeface="Segoe UI" panose="020B0502040204020203" pitchFamily="34" charset="0"/>
              </a:rPr>
              <a:t>Medicine_Data</a:t>
            </a:r>
            <a:r>
              <a:rPr lang="en-US" sz="1400" dirty="0">
                <a:solidFill>
                  <a:schemeClr val="bg1"/>
                </a:solidFill>
                <a:cs typeface="Segoe UI" panose="020B0502040204020203" pitchFamily="34" charset="0"/>
              </a:rPr>
              <a:t> to understand the variables and the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3985165" y="3653603"/>
            <a:ext cx="1752042" cy="869725"/>
          </a:xfrm>
          <a:prstGeom prst="rect">
            <a:avLst/>
          </a:prstGeom>
        </p:spPr>
        <p:txBody>
          <a:bodyPr wrap="square" lIns="0" tIns="0" rIns="0" bIns="0" anchor="t">
            <a:spAutoFit/>
          </a:bodyPr>
          <a:lstStyle/>
          <a:p>
            <a:pPr marL="285750" lvl="0" indent="-285750">
              <a:buFont typeface="Wingdings" panose="05000000000000000000" pitchFamily="2" charset="2"/>
              <a:buChar char="§"/>
            </a:pPr>
            <a:r>
              <a:rPr lang="en-US" sz="1400" dirty="0">
                <a:solidFill>
                  <a:schemeClr val="bg1"/>
                </a:solidFill>
                <a:cs typeface="Segoe UI" panose="020B0502040204020203" pitchFamily="34" charset="0"/>
              </a:rPr>
              <a:t>Channel Preference </a:t>
            </a:r>
          </a:p>
          <a:p>
            <a:pPr marL="285750" lvl="0" indent="-285750">
              <a:buFont typeface="Wingdings" panose="05000000000000000000" pitchFamily="2" charset="2"/>
              <a:buChar char="§"/>
            </a:pPr>
            <a:r>
              <a:rPr lang="en-US" sz="1400" dirty="0">
                <a:solidFill>
                  <a:schemeClr val="bg1"/>
                </a:solidFill>
                <a:cs typeface="Segoe UI" panose="020B0502040204020203" pitchFamily="34" charset="0"/>
              </a:rPr>
              <a:t>Lifestyle, Behavior, Needs, Attitude</a:t>
            </a:r>
          </a:p>
          <a:p>
            <a:pPr algn="ctr">
              <a:lnSpc>
                <a:spcPts val="1900"/>
              </a:lnSpc>
            </a:pPr>
            <a:r>
              <a:rPr lang="en-US" sz="1400" dirty="0">
                <a:solidFill>
                  <a:schemeClr val="bg1"/>
                </a:solidFill>
                <a:cs typeface="Segoe UI" panose="020B0502040204020203" pitchFamily="34" charset="0"/>
              </a:rPr>
              <a:t> </a:t>
            </a:r>
          </a:p>
        </p:txBody>
      </p:sp>
      <p:sp>
        <p:nvSpPr>
          <p:cNvPr id="53" name="Rectangle 52">
            <a:extLst>
              <a:ext uri="{FF2B5EF4-FFF2-40B4-BE49-F238E27FC236}">
                <a16:creationId xmlns:a16="http://schemas.microsoft.com/office/drawing/2014/main" id="{E1535E1C-6EBC-45D8-BCE1-D5B947A61FB6}"/>
              </a:ext>
            </a:extLst>
          </p:cNvPr>
          <p:cNvSpPr/>
          <p:nvPr/>
        </p:nvSpPr>
        <p:spPr>
          <a:xfrm>
            <a:off x="6151962" y="3653603"/>
            <a:ext cx="1752042" cy="2162387"/>
          </a:xfrm>
          <a:prstGeom prst="rect">
            <a:avLst/>
          </a:prstGeom>
        </p:spPr>
        <p:txBody>
          <a:bodyPr wrap="square" lIns="0" tIns="0" rIns="0" bIns="0" anchor="t">
            <a:spAutoFit/>
          </a:bodyPr>
          <a:lstStyle/>
          <a:p>
            <a:pPr marL="285750" indent="-285750">
              <a:buFont typeface="Wingdings" panose="05000000000000000000" pitchFamily="2" charset="2"/>
              <a:buChar char="§"/>
            </a:pPr>
            <a:r>
              <a:rPr lang="en-US" sz="1400" dirty="0">
                <a:solidFill>
                  <a:schemeClr val="bg1"/>
                </a:solidFill>
                <a:cs typeface="Segoe UI" panose="020B0502040204020203" pitchFamily="34" charset="0"/>
              </a:rPr>
              <a:t>~348 variables included across 16 primary dimensions </a:t>
            </a:r>
          </a:p>
          <a:p>
            <a:pPr marL="285750" indent="-285750">
              <a:buFont typeface="Wingdings" panose="05000000000000000000" pitchFamily="2" charset="2"/>
              <a:buChar char="§"/>
            </a:pPr>
            <a:r>
              <a:rPr lang="en-US" sz="1400" dirty="0">
                <a:solidFill>
                  <a:schemeClr val="bg1"/>
                </a:solidFill>
                <a:cs typeface="Segoe UI" panose="020B0502040204020203" pitchFamily="34" charset="0"/>
              </a:rPr>
              <a:t>No a-priori assumptions on what will differentiate consumers into segments </a:t>
            </a:r>
          </a:p>
          <a:p>
            <a:pPr algn="ctr">
              <a:lnSpc>
                <a:spcPts val="1900"/>
              </a:lnSpc>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8294593" y="3336813"/>
            <a:ext cx="1752042" cy="2154436"/>
          </a:xfrm>
          <a:prstGeom prst="rect">
            <a:avLst/>
          </a:prstGeom>
        </p:spPr>
        <p:txBody>
          <a:bodyPr wrap="square" lIns="0" tIns="0" rIns="0" bIns="0" anchor="t">
            <a:spAutoFit/>
          </a:bodyPr>
          <a:lstStyle/>
          <a:p>
            <a:pPr marL="285750" lvl="0" indent="-285750">
              <a:buFont typeface="Wingdings" panose="05000000000000000000" pitchFamily="2" charset="2"/>
              <a:buChar char="§"/>
            </a:pPr>
            <a:r>
              <a:rPr lang="en-US" sz="1400" dirty="0">
                <a:solidFill>
                  <a:schemeClr val="bg1"/>
                </a:solidFill>
                <a:cs typeface="Segoe UI" panose="020B0502040204020203" pitchFamily="34" charset="0"/>
              </a:rPr>
              <a:t>Rigorous and iterative process to identify ‘best’ solution </a:t>
            </a:r>
          </a:p>
          <a:p>
            <a:pPr marL="285750" lvl="0" indent="-285750">
              <a:buFont typeface="Wingdings" panose="05000000000000000000" pitchFamily="2" charset="2"/>
              <a:buChar char="§"/>
            </a:pPr>
            <a:r>
              <a:rPr lang="en-US" sz="1400" dirty="0">
                <a:solidFill>
                  <a:schemeClr val="bg1"/>
                </a:solidFill>
                <a:cs typeface="Segoe UI" panose="020B0502040204020203" pitchFamily="34" charset="0"/>
              </a:rPr>
              <a:t>Evaluation on goodness-of-fit, homogeneity, business relevance, segment size and actionability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2504220"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674188"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003560"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s of bar chart and line graph.">
            <a:extLst>
              <a:ext uri="{FF2B5EF4-FFF2-40B4-BE49-F238E27FC236}">
                <a16:creationId xmlns:a16="http://schemas.microsoft.com/office/drawing/2014/main" id="{0FE9B2F5-9C53-4FFF-93B1-2EF24C3E539B}"/>
              </a:ext>
            </a:extLst>
          </p:cNvPr>
          <p:cNvGrpSpPr/>
          <p:nvPr/>
        </p:nvGrpSpPr>
        <p:grpSpPr>
          <a:xfrm>
            <a:off x="6854143" y="2258115"/>
            <a:ext cx="347679" cy="347679"/>
            <a:chOff x="4319588" y="2492375"/>
            <a:chExt cx="287338" cy="287338"/>
          </a:xfrm>
          <a:solidFill>
            <a:schemeClr val="bg1"/>
          </a:solidFill>
        </p:grpSpPr>
        <p:sp>
          <p:nvSpPr>
            <p:cNvPr id="39" name="Freeform 372">
              <a:extLst>
                <a:ext uri="{FF2B5EF4-FFF2-40B4-BE49-F238E27FC236}">
                  <a16:creationId xmlns:a16="http://schemas.microsoft.com/office/drawing/2014/main" id="{66344D74-C5C2-4D61-A9A6-8177A5F9DBE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3">
              <a:extLst>
                <a:ext uri="{FF2B5EF4-FFF2-40B4-BE49-F238E27FC236}">
                  <a16:creationId xmlns:a16="http://schemas.microsoft.com/office/drawing/2014/main" id="{4D1B2B8F-959A-4648-81EC-23685E137E1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a:extLst>
              <a:ext uri="{FF2B5EF4-FFF2-40B4-BE49-F238E27FC236}">
                <a16:creationId xmlns:a16="http://schemas.microsoft.com/office/drawing/2014/main" id="{1144F865-F181-4A87-A78E-1A3AF8B3B954}"/>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134940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9123" y="522898"/>
            <a:ext cx="250287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Marketing Analytics Medicine Segments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44426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3">
            <a:extLst>
              <a:ext uri="{FF2B5EF4-FFF2-40B4-BE49-F238E27FC236}">
                <a16:creationId xmlns:a16="http://schemas.microsoft.com/office/drawing/2014/main" id="{5324DD04-50FC-40CA-8BA0-462CBC48D32A}"/>
              </a:ext>
            </a:extLst>
          </p:cNvPr>
          <p:cNvGraphicFramePr>
            <a:graphicFrameLocks/>
          </p:cNvGraphicFramePr>
          <p:nvPr>
            <p:extLst>
              <p:ext uri="{D42A27DB-BD31-4B8C-83A1-F6EECF244321}">
                <p14:modId xmlns:p14="http://schemas.microsoft.com/office/powerpoint/2010/main" val="2830499148"/>
              </p:ext>
            </p:extLst>
          </p:nvPr>
        </p:nvGraphicFramePr>
        <p:xfrm>
          <a:off x="522879" y="791044"/>
          <a:ext cx="11122275" cy="5624978"/>
        </p:xfrm>
        <a:graphic>
          <a:graphicData uri="http://schemas.openxmlformats.org/drawingml/2006/table">
            <a:tbl>
              <a:tblPr firstRow="1" firstCol="1" bandRow="1">
                <a:tableStyleId>{5C22544A-7EE6-4342-B048-85BDC9FD1C3A}</a:tableStyleId>
              </a:tblPr>
              <a:tblGrid>
                <a:gridCol w="4973102">
                  <a:extLst>
                    <a:ext uri="{9D8B030D-6E8A-4147-A177-3AD203B41FA5}">
                      <a16:colId xmlns:a16="http://schemas.microsoft.com/office/drawing/2014/main" val="1211081131"/>
                    </a:ext>
                  </a:extLst>
                </a:gridCol>
                <a:gridCol w="1579296">
                  <a:extLst>
                    <a:ext uri="{9D8B030D-6E8A-4147-A177-3AD203B41FA5}">
                      <a16:colId xmlns:a16="http://schemas.microsoft.com/office/drawing/2014/main" val="4011795951"/>
                    </a:ext>
                  </a:extLst>
                </a:gridCol>
                <a:gridCol w="1495290">
                  <a:extLst>
                    <a:ext uri="{9D8B030D-6E8A-4147-A177-3AD203B41FA5}">
                      <a16:colId xmlns:a16="http://schemas.microsoft.com/office/drawing/2014/main" val="2368467633"/>
                    </a:ext>
                  </a:extLst>
                </a:gridCol>
                <a:gridCol w="1429562">
                  <a:extLst>
                    <a:ext uri="{9D8B030D-6E8A-4147-A177-3AD203B41FA5}">
                      <a16:colId xmlns:a16="http://schemas.microsoft.com/office/drawing/2014/main" val="816573490"/>
                    </a:ext>
                  </a:extLst>
                </a:gridCol>
                <a:gridCol w="1645025">
                  <a:extLst>
                    <a:ext uri="{9D8B030D-6E8A-4147-A177-3AD203B41FA5}">
                      <a16:colId xmlns:a16="http://schemas.microsoft.com/office/drawing/2014/main" val="3024114801"/>
                    </a:ext>
                  </a:extLst>
                </a:gridCol>
              </a:tblGrid>
              <a:tr h="315085">
                <a:tc>
                  <a:txBody>
                    <a:bodyPr/>
                    <a:lstStyle/>
                    <a:p>
                      <a:pPr marL="0" marR="0" algn="ctr">
                        <a:lnSpc>
                          <a:spcPct val="107000"/>
                        </a:lnSpc>
                        <a:spcBef>
                          <a:spcPts val="0"/>
                        </a:spcBef>
                        <a:spcAft>
                          <a:spcPts val="0"/>
                        </a:spcAft>
                      </a:pPr>
                      <a:r>
                        <a:rPr lang="en-US" sz="1800" b="1" dirty="0">
                          <a:solidFill>
                            <a:schemeClr val="bg1"/>
                          </a:solidFill>
                          <a:effectLst/>
                        </a:rPr>
                        <a:t>Segments</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Last Long</a:t>
                      </a:r>
                    </a:p>
                    <a:p>
                      <a:pPr marL="0" marR="0" algn="ctr">
                        <a:lnSpc>
                          <a:spcPct val="107000"/>
                        </a:lnSpc>
                        <a:spcBef>
                          <a:spcPts val="0"/>
                        </a:spcBef>
                        <a:spcAft>
                          <a:spcPts val="0"/>
                        </a:spcAft>
                      </a:pPr>
                      <a:r>
                        <a:rPr lang="en-US" sz="1600" b="1" dirty="0">
                          <a:solidFill>
                            <a:schemeClr val="bg1"/>
                          </a:solidFill>
                        </a:rPr>
                        <a:t>26.0%</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Least Caution</a:t>
                      </a:r>
                    </a:p>
                    <a:p>
                      <a:pPr marL="0" marR="0" algn="ctr">
                        <a:lnSpc>
                          <a:spcPct val="107000"/>
                        </a:lnSpc>
                        <a:spcBef>
                          <a:spcPts val="0"/>
                        </a:spcBef>
                        <a:spcAft>
                          <a:spcPts val="0"/>
                        </a:spcAft>
                      </a:pPr>
                      <a:r>
                        <a:rPr lang="en-US" sz="1600" b="1" dirty="0">
                          <a:solidFill>
                            <a:schemeClr val="bg1"/>
                          </a:solidFill>
                        </a:rPr>
                        <a:t>27.7%</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Caution</a:t>
                      </a:r>
                    </a:p>
                    <a:p>
                      <a:pPr marL="0" marR="0" algn="ctr">
                        <a:lnSpc>
                          <a:spcPct val="107000"/>
                        </a:lnSpc>
                        <a:spcBef>
                          <a:spcPts val="0"/>
                        </a:spcBef>
                        <a:spcAft>
                          <a:spcPts val="0"/>
                        </a:spcAft>
                      </a:pPr>
                      <a:r>
                        <a:rPr lang="en-US" sz="1600" b="1" dirty="0">
                          <a:solidFill>
                            <a:schemeClr val="bg1"/>
                          </a:solidFill>
                        </a:rPr>
                        <a:t>22.3%</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New Medicine</a:t>
                      </a:r>
                    </a:p>
                    <a:p>
                      <a:pPr marL="0" marR="0" algn="ctr">
                        <a:lnSpc>
                          <a:spcPct val="107000"/>
                        </a:lnSpc>
                        <a:spcBef>
                          <a:spcPts val="0"/>
                        </a:spcBef>
                        <a:spcAft>
                          <a:spcPts val="0"/>
                        </a:spcAft>
                      </a:pPr>
                      <a:r>
                        <a:rPr lang="en-US" sz="1600" b="1" dirty="0">
                          <a:solidFill>
                            <a:schemeClr val="bg1"/>
                          </a:solidFill>
                        </a:rPr>
                        <a:t>24.0%</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extLst>
                  <a:ext uri="{0D108BD9-81ED-4DB2-BD59-A6C34878D82A}">
                    <a16:rowId xmlns:a16="http://schemas.microsoft.com/office/drawing/2014/main" val="4292290964"/>
                  </a:ext>
                </a:extLst>
              </a:tr>
              <a:tr h="266178">
                <a:tc>
                  <a:txBody>
                    <a:bodyPr/>
                    <a:lstStyle/>
                    <a:p>
                      <a:pPr marL="0" marR="0">
                        <a:lnSpc>
                          <a:spcPct val="107000"/>
                        </a:lnSpc>
                        <a:spcBef>
                          <a:spcPts val="0"/>
                        </a:spcBef>
                        <a:spcAft>
                          <a:spcPts val="0"/>
                        </a:spcAft>
                      </a:pPr>
                      <a:r>
                        <a:rPr lang="en-US" sz="1800" b="1" dirty="0">
                          <a:solidFill>
                            <a:schemeClr val="bg1"/>
                          </a:solidFill>
                          <a:effectLst/>
                        </a:rPr>
                        <a:t>Needs</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884227553"/>
                  </a:ext>
                </a:extLst>
              </a:tr>
              <a:tr h="249005">
                <a:tc>
                  <a:txBody>
                    <a:bodyPr/>
                    <a:lstStyle/>
                    <a:p>
                      <a:pPr marL="0" marR="0">
                        <a:lnSpc>
                          <a:spcPct val="107000"/>
                        </a:lnSpc>
                        <a:spcBef>
                          <a:spcPts val="0"/>
                        </a:spcBef>
                        <a:spcAft>
                          <a:spcPts val="0"/>
                        </a:spcAft>
                      </a:pPr>
                      <a:r>
                        <a:rPr lang="en-US" sz="1600" dirty="0">
                          <a:solidFill>
                            <a:schemeClr val="tx1"/>
                          </a:solidFill>
                          <a:effectLst/>
                        </a:rPr>
                        <a:t>Medicine that won't upset stomach</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22.3%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77.3%</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30.2%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45.6%</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216070184"/>
                  </a:ext>
                </a:extLst>
              </a:tr>
              <a:tr h="249005">
                <a:tc>
                  <a:txBody>
                    <a:bodyPr/>
                    <a:lstStyle/>
                    <a:p>
                      <a:pPr marL="0" marR="0">
                        <a:lnSpc>
                          <a:spcPct val="107000"/>
                        </a:lnSpc>
                        <a:spcBef>
                          <a:spcPts val="0"/>
                        </a:spcBef>
                        <a:spcAft>
                          <a:spcPts val="0"/>
                        </a:spcAft>
                      </a:pPr>
                      <a:r>
                        <a:rPr lang="en-US" sz="1600" dirty="0">
                          <a:solidFill>
                            <a:schemeClr val="tx1"/>
                          </a:solidFill>
                          <a:effectLst/>
                        </a:rPr>
                        <a:t>Need long lasting affect</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15.18%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27.39%</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dirty="0">
                          <a:solidFill>
                            <a:srgbClr val="C00000"/>
                          </a:solidFill>
                          <a:effectLst/>
                          <a:highlight>
                            <a:srgbClr val="FFFF00"/>
                          </a:highlight>
                        </a:rPr>
                        <a:t>87.33%</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58.65%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41809643"/>
                  </a:ext>
                </a:extLst>
              </a:tr>
              <a:tr h="282605">
                <a:tc>
                  <a:txBody>
                    <a:bodyPr/>
                    <a:lstStyle/>
                    <a:p>
                      <a:pPr marL="0" marR="0">
                        <a:lnSpc>
                          <a:spcPct val="107000"/>
                        </a:lnSpc>
                        <a:spcBef>
                          <a:spcPts val="0"/>
                        </a:spcBef>
                        <a:spcAft>
                          <a:spcPts val="0"/>
                        </a:spcAft>
                      </a:pPr>
                      <a:r>
                        <a:rPr lang="en-US" sz="1600" dirty="0">
                          <a:solidFill>
                            <a:schemeClr val="tx1"/>
                          </a:solidFill>
                          <a:effectLst/>
                        </a:rPr>
                        <a:t>Need strong medicine</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67.32%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69.1%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90.1%</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18.38%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67655188"/>
                  </a:ext>
                </a:extLst>
              </a:tr>
              <a:tr h="249005">
                <a:tc>
                  <a:txBody>
                    <a:bodyPr/>
                    <a:lstStyle/>
                    <a:p>
                      <a:pPr marL="0" marR="0">
                        <a:lnSpc>
                          <a:spcPct val="107000"/>
                        </a:lnSpc>
                        <a:spcBef>
                          <a:spcPts val="0"/>
                        </a:spcBef>
                        <a:spcAft>
                          <a:spcPts val="0"/>
                        </a:spcAft>
                      </a:pPr>
                      <a:r>
                        <a:rPr lang="en-US" sz="1600" dirty="0">
                          <a:solidFill>
                            <a:schemeClr val="bg1"/>
                          </a:solidFill>
                          <a:effectLst/>
                        </a:rPr>
                        <a:t>Attitudes</a:t>
                      </a: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744017867"/>
                  </a:ext>
                </a:extLst>
              </a:tr>
              <a:tr h="249005">
                <a:tc>
                  <a:txBody>
                    <a:bodyPr/>
                    <a:lstStyle/>
                    <a:p>
                      <a:pPr marL="0" marR="0">
                        <a:lnSpc>
                          <a:spcPct val="107000"/>
                        </a:lnSpc>
                        <a:spcBef>
                          <a:spcPts val="0"/>
                        </a:spcBef>
                        <a:spcAft>
                          <a:spcPts val="0"/>
                        </a:spcAft>
                      </a:pPr>
                      <a:r>
                        <a:rPr lang="en-US" sz="1600" b="1" kern="1200" dirty="0">
                          <a:solidFill>
                            <a:schemeClr val="tx1"/>
                          </a:solidFill>
                          <a:effectLst/>
                          <a:latin typeface="+mn-lt"/>
                          <a:ea typeface="+mn-ea"/>
                          <a:cs typeface="+mn-cs"/>
                        </a:rPr>
                        <a:t>Symptoms don't slow me down</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25.93%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26.8%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21.9%</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23.63%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493633788"/>
                  </a:ext>
                </a:extLst>
              </a:tr>
              <a:tr h="266178">
                <a:tc>
                  <a:txBody>
                    <a:bodyPr/>
                    <a:lstStyle/>
                    <a:p>
                      <a:pPr marL="0" marR="0">
                        <a:lnSpc>
                          <a:spcPct val="107000"/>
                        </a:lnSpc>
                        <a:spcBef>
                          <a:spcPts val="0"/>
                        </a:spcBef>
                        <a:spcAft>
                          <a:spcPts val="0"/>
                        </a:spcAft>
                      </a:pPr>
                      <a:r>
                        <a:rPr lang="en-US" sz="1600" b="1" kern="1200" dirty="0">
                          <a:solidFill>
                            <a:schemeClr val="tx1"/>
                          </a:solidFill>
                          <a:effectLst/>
                          <a:latin typeface="+mn-lt"/>
                          <a:ea typeface="+mn-ea"/>
                          <a:cs typeface="+mn-cs"/>
                        </a:rPr>
                        <a:t>Concerned about interaction of medicine w/Rx</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 17.80%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21.32%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27.08 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23.63%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978381873"/>
                  </a:ext>
                </a:extLst>
              </a:tr>
              <a:tr h="249005">
                <a:tc>
                  <a:txBody>
                    <a:bodyPr/>
                    <a:lstStyle/>
                    <a:p>
                      <a:pPr marL="0" marR="0">
                        <a:lnSpc>
                          <a:spcPct val="107000"/>
                        </a:lnSpc>
                        <a:spcBef>
                          <a:spcPts val="0"/>
                        </a:spcBef>
                        <a:spcAft>
                          <a:spcPts val="0"/>
                        </a:spcAft>
                      </a:pPr>
                      <a:r>
                        <a:rPr lang="en-US" sz="1600" b="1" kern="1200" dirty="0">
                          <a:solidFill>
                            <a:schemeClr val="tx1"/>
                          </a:solidFill>
                          <a:effectLst/>
                          <a:latin typeface="+mn-lt"/>
                          <a:ea typeface="+mn-ea"/>
                          <a:cs typeface="+mn-cs"/>
                        </a:rPr>
                        <a:t>Concerned about interaction of medicine w/alcohol</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27.37%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27.37%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26.8%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79.4%</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564526350"/>
                  </a:ext>
                </a:extLst>
              </a:tr>
              <a:tr h="249005">
                <a:tc>
                  <a:txBody>
                    <a:bodyPr/>
                    <a:lstStyle/>
                    <a:p>
                      <a:pPr marL="0" marR="0">
                        <a:lnSpc>
                          <a:spcPct val="107000"/>
                        </a:lnSpc>
                        <a:spcBef>
                          <a:spcPts val="0"/>
                        </a:spcBef>
                        <a:spcAft>
                          <a:spcPts val="0"/>
                        </a:spcAft>
                      </a:pPr>
                      <a:r>
                        <a:rPr lang="en-US" sz="1600" b="1" kern="1200" dirty="0">
                          <a:solidFill>
                            <a:schemeClr val="tx1"/>
                          </a:solidFill>
                          <a:effectLst/>
                          <a:latin typeface="+mn-lt"/>
                          <a:ea typeface="+mn-ea"/>
                          <a:cs typeface="+mn-cs"/>
                        </a:rPr>
                        <a:t>Don't care about cost if works</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26.51%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21.9%</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23.34%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23.63%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989433857"/>
                  </a:ext>
                </a:extLst>
              </a:tr>
              <a:tr h="249005">
                <a:tc>
                  <a:txBody>
                    <a:bodyPr/>
                    <a:lstStyle/>
                    <a:p>
                      <a:pPr marL="0" marR="0">
                        <a:lnSpc>
                          <a:spcPct val="107000"/>
                        </a:lnSpc>
                        <a:spcBef>
                          <a:spcPts val="0"/>
                        </a:spcBef>
                        <a:spcAft>
                          <a:spcPts val="0"/>
                        </a:spcAft>
                      </a:pPr>
                      <a:r>
                        <a:rPr lang="en-US" sz="1600" b="1" kern="1200" dirty="0">
                          <a:solidFill>
                            <a:schemeClr val="tx1"/>
                          </a:solidFill>
                          <a:effectLst/>
                          <a:latin typeface="+mn-lt"/>
                          <a:ea typeface="+mn-ea"/>
                          <a:cs typeface="+mn-cs"/>
                        </a:rPr>
                        <a:t>Interested in all alternate medicine</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76.51%</a:t>
                      </a:r>
                      <a:r>
                        <a:rPr lang="en-US" sz="1600" dirty="0">
                          <a:effectLst/>
                          <a:highlight>
                            <a:srgbClr val="FFFF00"/>
                          </a:highlight>
                        </a:rPr>
                        <a:t> </a:t>
                      </a:r>
                      <a:endParaRPr lang="en-US" sz="1600" dirty="0">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 27.81%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47.53%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51.33%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397870034"/>
                  </a:ext>
                </a:extLst>
              </a:tr>
              <a:tr h="266178">
                <a:tc>
                  <a:txBody>
                    <a:bodyPr/>
                    <a:lstStyle/>
                    <a:p>
                      <a:pPr marL="0" marR="0">
                        <a:lnSpc>
                          <a:spcPct val="107000"/>
                        </a:lnSpc>
                        <a:spcBef>
                          <a:spcPts val="0"/>
                        </a:spcBef>
                        <a:spcAft>
                          <a:spcPts val="0"/>
                        </a:spcAft>
                      </a:pPr>
                      <a:r>
                        <a:rPr lang="en-US" sz="1800" dirty="0">
                          <a:solidFill>
                            <a:schemeClr val="bg1"/>
                          </a:solidFill>
                          <a:effectLst/>
                        </a:rPr>
                        <a:t>Behaviors</a:t>
                      </a: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71788745"/>
                  </a:ext>
                </a:extLst>
              </a:tr>
              <a:tr h="249005">
                <a:tc>
                  <a:txBody>
                    <a:bodyPr/>
                    <a:lstStyle/>
                    <a:p>
                      <a:pPr marL="0" marR="0">
                        <a:lnSpc>
                          <a:spcPct val="107000"/>
                        </a:lnSpc>
                        <a:spcBef>
                          <a:spcPts val="0"/>
                        </a:spcBef>
                        <a:spcAft>
                          <a:spcPts val="0"/>
                        </a:spcAft>
                      </a:pPr>
                      <a:r>
                        <a:rPr lang="en-US" sz="1600" dirty="0">
                          <a:solidFill>
                            <a:schemeClr val="tx1"/>
                          </a:solidFill>
                          <a:effectLst/>
                        </a:rPr>
                        <a:t>Lookout for newest medicine</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kern="1200" dirty="0">
                          <a:solidFill>
                            <a:srgbClr val="C00000"/>
                          </a:solidFill>
                          <a:effectLst/>
                          <a:highlight>
                            <a:srgbClr val="FFFF00"/>
                          </a:highlight>
                          <a:latin typeface="+mn-lt"/>
                          <a:ea typeface="+mn-ea"/>
                          <a:cs typeface="+mn-cs"/>
                        </a:rPr>
                        <a:t>52.2%</a:t>
                      </a:r>
                    </a:p>
                  </a:txBody>
                  <a:tcPr marL="68580" marR="68580" marT="0" marB="0" anchor="b"/>
                </a:tc>
                <a:tc>
                  <a:txBody>
                    <a:bodyPr/>
                    <a:lstStyle/>
                    <a:p>
                      <a:pPr marL="0" marR="0" algn="ctr">
                        <a:lnSpc>
                          <a:spcPct val="107000"/>
                        </a:lnSpc>
                        <a:spcBef>
                          <a:spcPts val="0"/>
                        </a:spcBef>
                        <a:spcAft>
                          <a:spcPts val="0"/>
                        </a:spcAft>
                      </a:pPr>
                      <a:r>
                        <a:rPr lang="en-US" sz="1600" dirty="0">
                          <a:effectLst/>
                        </a:rPr>
                        <a:t>63.17%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91.2%</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33.85%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27611447"/>
                  </a:ext>
                </a:extLst>
              </a:tr>
              <a:tr h="249005">
                <a:tc>
                  <a:txBody>
                    <a:bodyPr/>
                    <a:lstStyle/>
                    <a:p>
                      <a:pPr marL="0" marR="0">
                        <a:lnSpc>
                          <a:spcPct val="107000"/>
                        </a:lnSpc>
                        <a:spcBef>
                          <a:spcPts val="0"/>
                        </a:spcBef>
                        <a:spcAft>
                          <a:spcPts val="0"/>
                        </a:spcAft>
                      </a:pPr>
                      <a:r>
                        <a:rPr lang="en-US" sz="1600" dirty="0">
                          <a:solidFill>
                            <a:schemeClr val="tx1"/>
                          </a:solidFill>
                          <a:effectLst/>
                        </a:rPr>
                        <a:t>Waging war on symptoms</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37.16%</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49.75%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58.63%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19.82%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734475208"/>
                  </a:ext>
                </a:extLst>
              </a:tr>
              <a:tr h="249005">
                <a:tc>
                  <a:txBody>
                    <a:bodyPr/>
                    <a:lstStyle/>
                    <a:p>
                      <a:pPr marL="0" marR="0">
                        <a:lnSpc>
                          <a:spcPct val="107000"/>
                        </a:lnSpc>
                        <a:spcBef>
                          <a:spcPts val="0"/>
                        </a:spcBef>
                        <a:spcAft>
                          <a:spcPts val="0"/>
                        </a:spcAft>
                      </a:pPr>
                      <a:r>
                        <a:rPr lang="en-US" sz="1600" dirty="0">
                          <a:solidFill>
                            <a:schemeClr val="tx1"/>
                          </a:solidFill>
                          <a:effectLst/>
                        </a:rPr>
                        <a:t>Get info on different medicine from family and friends</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23.05%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67.42%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33.25%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highlight>
                            <a:srgbClr val="FFFF00"/>
                          </a:highlight>
                        </a:rPr>
                        <a:t>71.28%</a:t>
                      </a:r>
                      <a:endParaRPr lang="en-US" sz="1600" b="1" dirty="0">
                        <a:solidFill>
                          <a:srgbClr val="C00000"/>
                        </a:solidFill>
                        <a:effectLst/>
                        <a:highlight>
                          <a:srgbClr val="FFFF00"/>
                        </a:highligh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51196597"/>
                  </a:ext>
                </a:extLst>
              </a:tr>
              <a:tr h="249005">
                <a:tc>
                  <a:txBody>
                    <a:bodyPr/>
                    <a:lstStyle/>
                    <a:p>
                      <a:pPr marL="0" marR="0">
                        <a:lnSpc>
                          <a:spcPct val="107000"/>
                        </a:lnSpc>
                        <a:spcBef>
                          <a:spcPts val="0"/>
                        </a:spcBef>
                        <a:spcAft>
                          <a:spcPts val="0"/>
                        </a:spcAft>
                      </a:pPr>
                      <a:r>
                        <a:rPr lang="en-US" sz="1600" dirty="0">
                          <a:solidFill>
                            <a:schemeClr val="tx1"/>
                          </a:solidFill>
                          <a:effectLst/>
                        </a:rPr>
                        <a:t>Carry medicine everywhere</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37.85%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60.60%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29.32%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48.70%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624447769"/>
                  </a:ext>
                </a:extLst>
              </a:tr>
              <a:tr h="249005">
                <a:tc>
                  <a:txBody>
                    <a:bodyPr/>
                    <a:lstStyle/>
                    <a:p>
                      <a:pPr marL="0" marR="0">
                        <a:lnSpc>
                          <a:spcPct val="107000"/>
                        </a:lnSpc>
                        <a:spcBef>
                          <a:spcPts val="0"/>
                        </a:spcBef>
                        <a:spcAft>
                          <a:spcPts val="0"/>
                        </a:spcAft>
                      </a:pPr>
                      <a:r>
                        <a:rPr lang="en-US" sz="1600" dirty="0">
                          <a:solidFill>
                            <a:schemeClr val="tx1"/>
                          </a:solidFill>
                          <a:effectLst/>
                        </a:rPr>
                        <a:t>Medicine at first sign of symptoms</a:t>
                      </a: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39.80%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35.70%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36.65%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41.85%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083885675"/>
                  </a:ext>
                </a:extLst>
              </a:tr>
              <a:tr h="249005">
                <a:tc>
                  <a:txBody>
                    <a:bodyPr/>
                    <a:lstStyle/>
                    <a:p>
                      <a:pPr marL="0" marR="0">
                        <a:lnSpc>
                          <a:spcPct val="107000"/>
                        </a:lnSpc>
                        <a:spcBef>
                          <a:spcPts val="0"/>
                        </a:spcBef>
                        <a:spcAft>
                          <a:spcPts val="0"/>
                        </a:spcAft>
                      </a:pPr>
                      <a:r>
                        <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Lifestyle </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endParaRPr lang="en-US" sz="1600" kern="1200" dirty="0">
                        <a:solidFill>
                          <a:schemeClr val="dk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55087618"/>
                  </a:ext>
                </a:extLst>
              </a:tr>
              <a:tr h="249005">
                <a:tc>
                  <a:txBody>
                    <a:bodyPr/>
                    <a:lstStyle/>
                    <a:p>
                      <a:pPr marL="0" marR="0" algn="l" defTabSz="914400" rtl="0" eaLnBrk="1" latinLnBrk="0" hangingPunct="1">
                        <a:lnSpc>
                          <a:spcPct val="107000"/>
                        </a:lnSpc>
                        <a:spcBef>
                          <a:spcPts val="0"/>
                        </a:spcBef>
                        <a:spcAft>
                          <a:spcPts val="0"/>
                        </a:spcAft>
                      </a:pPr>
                      <a:r>
                        <a:rPr lang="en-US" sz="1600" b="1" kern="1200" dirty="0">
                          <a:solidFill>
                            <a:schemeClr val="tx1"/>
                          </a:solidFill>
                          <a:effectLst/>
                          <a:latin typeface="+mn-lt"/>
                          <a:ea typeface="+mn-ea"/>
                          <a:cs typeface="+mn-cs"/>
                        </a:rPr>
                        <a:t>Constantly under stress</a:t>
                      </a:r>
                    </a:p>
                  </a:txBody>
                  <a:tcPr marL="68580" marR="68580" marT="0" marB="0" anchor="b">
                    <a:solidFill>
                      <a:schemeClr val="accent6">
                        <a:lumMod val="60000"/>
                        <a:lumOff val="40000"/>
                      </a:schemeClr>
                    </a:solidFill>
                  </a:tcPr>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25.93%</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27.37%</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21.61%</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23.63%</a:t>
                      </a:r>
                    </a:p>
                  </a:txBody>
                  <a:tcPr marL="68580" marR="68580" marT="0" marB="0" anchor="b"/>
                </a:tc>
                <a:extLst>
                  <a:ext uri="{0D108BD9-81ED-4DB2-BD59-A6C34878D82A}">
                    <a16:rowId xmlns:a16="http://schemas.microsoft.com/office/drawing/2014/main" val="3374596776"/>
                  </a:ext>
                </a:extLst>
              </a:tr>
              <a:tr h="210943">
                <a:tc>
                  <a:txBody>
                    <a:bodyPr/>
                    <a:lstStyle/>
                    <a:p>
                      <a:pPr marL="0" marR="0" algn="l" defTabSz="914400" rtl="0" eaLnBrk="1" latinLnBrk="0" hangingPunct="1">
                        <a:lnSpc>
                          <a:spcPct val="107000"/>
                        </a:lnSpc>
                        <a:spcBef>
                          <a:spcPts val="0"/>
                        </a:spcBef>
                        <a:spcAft>
                          <a:spcPts val="0"/>
                        </a:spcAft>
                      </a:pPr>
                      <a:r>
                        <a:rPr lang="en-US" sz="1600" b="1" kern="1200" dirty="0">
                          <a:solidFill>
                            <a:schemeClr val="tx1"/>
                          </a:solidFill>
                          <a:effectLst/>
                          <a:latin typeface="+mn-lt"/>
                          <a:ea typeface="+mn-ea"/>
                          <a:cs typeface="+mn-cs"/>
                        </a:rPr>
                        <a:t>Struggle with work-life balance</a:t>
                      </a:r>
                    </a:p>
                  </a:txBody>
                  <a:tcPr marL="68580" marR="68580" marT="0" marB="0" anchor="b">
                    <a:solidFill>
                      <a:schemeClr val="accent6">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kern="1200" dirty="0">
                          <a:solidFill>
                            <a:srgbClr val="C00000"/>
                          </a:solidFill>
                          <a:effectLst/>
                          <a:highlight>
                            <a:srgbClr val="FFFF00"/>
                          </a:highlight>
                          <a:latin typeface="+mn-lt"/>
                          <a:ea typeface="+mn-ea"/>
                          <a:cs typeface="+mn-cs"/>
                        </a:rPr>
                        <a:t>81.33%</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27.37</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31.01%</a:t>
                      </a:r>
                    </a:p>
                  </a:txBody>
                  <a:tcPr marL="68580" marR="68580" marT="0" marB="0" anchor="b"/>
                </a:tc>
                <a:tc>
                  <a:txBody>
                    <a:bodyPr/>
                    <a:lstStyle/>
                    <a:p>
                      <a:pPr marL="0" marR="0" algn="ctr" defTabSz="914400" rtl="0" eaLnBrk="1" latinLnBrk="0" hangingPunct="1">
                        <a:lnSpc>
                          <a:spcPct val="107000"/>
                        </a:lnSpc>
                        <a:spcBef>
                          <a:spcPts val="0"/>
                        </a:spcBef>
                        <a:spcAft>
                          <a:spcPts val="0"/>
                        </a:spcAft>
                      </a:pPr>
                      <a:r>
                        <a:rPr lang="en-US" sz="1600" kern="1200" dirty="0">
                          <a:solidFill>
                            <a:schemeClr val="dk1"/>
                          </a:solidFill>
                          <a:effectLst/>
                          <a:latin typeface="+mn-lt"/>
                          <a:ea typeface="+mn-ea"/>
                          <a:cs typeface="+mn-cs"/>
                        </a:rPr>
                        <a:t>18.93%</a:t>
                      </a:r>
                    </a:p>
                  </a:txBody>
                  <a:tcPr marL="68580" marR="68580" marT="0" marB="0" anchor="b"/>
                </a:tc>
                <a:extLst>
                  <a:ext uri="{0D108BD9-81ED-4DB2-BD59-A6C34878D82A}">
                    <a16:rowId xmlns:a16="http://schemas.microsoft.com/office/drawing/2014/main" val="341600800"/>
                  </a:ext>
                </a:extLst>
              </a:tr>
              <a:tr h="210943">
                <a:tc>
                  <a:txBody>
                    <a:bodyPr/>
                    <a:lstStyle/>
                    <a:p>
                      <a:pPr marL="0" marR="0">
                        <a:lnSpc>
                          <a:spcPct val="107000"/>
                        </a:lnSpc>
                        <a:spcBef>
                          <a:spcPts val="0"/>
                        </a:spcBef>
                        <a:spcAft>
                          <a:spcPts val="0"/>
                        </a:spcAft>
                      </a:pP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00728024"/>
                  </a:ext>
                </a:extLst>
              </a:tr>
            </a:tbl>
          </a:graphicData>
        </a:graphic>
      </p:graphicFrame>
      <p:sp>
        <p:nvSpPr>
          <p:cNvPr id="5" name="Footer Placeholder 4">
            <a:extLst>
              <a:ext uri="{FF2B5EF4-FFF2-40B4-BE49-F238E27FC236}">
                <a16:creationId xmlns:a16="http://schemas.microsoft.com/office/drawing/2014/main" id="{58092A7D-60E1-4A79-913F-90261D4A4F4E}"/>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9123" y="522898"/>
            <a:ext cx="250287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Marketing Analytics Medicine Segments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44426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263C5A33-F01C-4A99-95A2-7D98E5316BB3}"/>
              </a:ext>
            </a:extLst>
          </p:cNvPr>
          <p:cNvGraphicFramePr>
            <a:graphicFrameLocks/>
          </p:cNvGraphicFramePr>
          <p:nvPr>
            <p:extLst>
              <p:ext uri="{D42A27DB-BD31-4B8C-83A1-F6EECF244321}">
                <p14:modId xmlns:p14="http://schemas.microsoft.com/office/powerpoint/2010/main" val="3490722882"/>
              </p:ext>
            </p:extLst>
          </p:nvPr>
        </p:nvGraphicFramePr>
        <p:xfrm>
          <a:off x="496502" y="852591"/>
          <a:ext cx="10875579" cy="5456111"/>
        </p:xfrm>
        <a:graphic>
          <a:graphicData uri="http://schemas.openxmlformats.org/drawingml/2006/table">
            <a:tbl>
              <a:tblPr firstRow="1" firstCol="1" bandRow="1">
                <a:tableStyleId>{5C22544A-7EE6-4342-B048-85BDC9FD1C3A}</a:tableStyleId>
              </a:tblPr>
              <a:tblGrid>
                <a:gridCol w="4862797">
                  <a:extLst>
                    <a:ext uri="{9D8B030D-6E8A-4147-A177-3AD203B41FA5}">
                      <a16:colId xmlns:a16="http://schemas.microsoft.com/office/drawing/2014/main" val="1211081131"/>
                    </a:ext>
                  </a:extLst>
                </a:gridCol>
                <a:gridCol w="1544267">
                  <a:extLst>
                    <a:ext uri="{9D8B030D-6E8A-4147-A177-3AD203B41FA5}">
                      <a16:colId xmlns:a16="http://schemas.microsoft.com/office/drawing/2014/main" val="4011795951"/>
                    </a:ext>
                  </a:extLst>
                </a:gridCol>
                <a:gridCol w="1462124">
                  <a:extLst>
                    <a:ext uri="{9D8B030D-6E8A-4147-A177-3AD203B41FA5}">
                      <a16:colId xmlns:a16="http://schemas.microsoft.com/office/drawing/2014/main" val="2368467633"/>
                    </a:ext>
                  </a:extLst>
                </a:gridCol>
                <a:gridCol w="1419286">
                  <a:extLst>
                    <a:ext uri="{9D8B030D-6E8A-4147-A177-3AD203B41FA5}">
                      <a16:colId xmlns:a16="http://schemas.microsoft.com/office/drawing/2014/main" val="816573490"/>
                    </a:ext>
                  </a:extLst>
                </a:gridCol>
                <a:gridCol w="1587105">
                  <a:extLst>
                    <a:ext uri="{9D8B030D-6E8A-4147-A177-3AD203B41FA5}">
                      <a16:colId xmlns:a16="http://schemas.microsoft.com/office/drawing/2014/main" val="3024114801"/>
                    </a:ext>
                  </a:extLst>
                </a:gridCol>
              </a:tblGrid>
              <a:tr h="0">
                <a:tc>
                  <a:txBody>
                    <a:bodyPr/>
                    <a:lstStyle/>
                    <a:p>
                      <a:pPr marL="0" marR="0" algn="ctr">
                        <a:lnSpc>
                          <a:spcPct val="107000"/>
                        </a:lnSpc>
                        <a:spcBef>
                          <a:spcPts val="0"/>
                        </a:spcBef>
                        <a:spcAft>
                          <a:spcPts val="0"/>
                        </a:spcAft>
                      </a:pPr>
                      <a:r>
                        <a:rPr lang="en-US" sz="1800" b="1" dirty="0">
                          <a:solidFill>
                            <a:schemeClr val="bg1"/>
                          </a:solidFill>
                          <a:effectLst/>
                        </a:rPr>
                        <a:t>Segments</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Last Long</a:t>
                      </a:r>
                    </a:p>
                    <a:p>
                      <a:pPr marL="0" marR="0" algn="ctr">
                        <a:lnSpc>
                          <a:spcPct val="107000"/>
                        </a:lnSpc>
                        <a:spcBef>
                          <a:spcPts val="0"/>
                        </a:spcBef>
                        <a:spcAft>
                          <a:spcPts val="0"/>
                        </a:spcAft>
                      </a:pPr>
                      <a:r>
                        <a:rPr lang="en-US" sz="1600" b="1" dirty="0">
                          <a:solidFill>
                            <a:schemeClr val="bg1"/>
                          </a:solidFill>
                        </a:rPr>
                        <a:t>26.0%</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Least Caution</a:t>
                      </a:r>
                    </a:p>
                    <a:p>
                      <a:pPr marL="0" marR="0" algn="ctr">
                        <a:lnSpc>
                          <a:spcPct val="107000"/>
                        </a:lnSpc>
                        <a:spcBef>
                          <a:spcPts val="0"/>
                        </a:spcBef>
                        <a:spcAft>
                          <a:spcPts val="0"/>
                        </a:spcAft>
                      </a:pPr>
                      <a:r>
                        <a:rPr lang="en-US" sz="1600" b="1" dirty="0">
                          <a:solidFill>
                            <a:schemeClr val="bg1"/>
                          </a:solidFill>
                        </a:rPr>
                        <a:t>27.7%</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Caution</a:t>
                      </a:r>
                    </a:p>
                    <a:p>
                      <a:pPr marL="0" marR="0" algn="ctr">
                        <a:lnSpc>
                          <a:spcPct val="107000"/>
                        </a:lnSpc>
                        <a:spcBef>
                          <a:spcPts val="0"/>
                        </a:spcBef>
                        <a:spcAft>
                          <a:spcPts val="0"/>
                        </a:spcAft>
                      </a:pPr>
                      <a:r>
                        <a:rPr lang="en-US" sz="1600" b="1" dirty="0">
                          <a:solidFill>
                            <a:schemeClr val="bg1"/>
                          </a:solidFill>
                        </a:rPr>
                        <a:t>22.3%</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tc>
                  <a:txBody>
                    <a:bodyPr/>
                    <a:lstStyle/>
                    <a:p>
                      <a:pPr marL="0" marR="0" algn="ctr">
                        <a:lnSpc>
                          <a:spcPct val="107000"/>
                        </a:lnSpc>
                        <a:spcBef>
                          <a:spcPts val="0"/>
                        </a:spcBef>
                        <a:spcAft>
                          <a:spcPts val="0"/>
                        </a:spcAft>
                      </a:pPr>
                      <a:r>
                        <a:rPr lang="en-US" sz="1800" b="1" dirty="0">
                          <a:solidFill>
                            <a:schemeClr val="bg1"/>
                          </a:solidFill>
                          <a:effectLst/>
                        </a:rPr>
                        <a:t>New Medicine</a:t>
                      </a:r>
                    </a:p>
                    <a:p>
                      <a:pPr marL="0" marR="0" algn="ctr">
                        <a:lnSpc>
                          <a:spcPct val="107000"/>
                        </a:lnSpc>
                        <a:spcBef>
                          <a:spcPts val="0"/>
                        </a:spcBef>
                        <a:spcAft>
                          <a:spcPts val="0"/>
                        </a:spcAft>
                      </a:pPr>
                      <a:r>
                        <a:rPr lang="en-US" sz="1600" b="1" dirty="0">
                          <a:solidFill>
                            <a:schemeClr val="bg1"/>
                          </a:solidFill>
                        </a:rPr>
                        <a:t>24.0%</a:t>
                      </a:r>
                      <a:endParaRPr lang="en-US" sz="16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rgbClr val="800000"/>
                    </a:solidFill>
                  </a:tcPr>
                </a:tc>
                <a:extLst>
                  <a:ext uri="{0D108BD9-81ED-4DB2-BD59-A6C34878D82A}">
                    <a16:rowId xmlns:a16="http://schemas.microsoft.com/office/drawing/2014/main" val="4292290964"/>
                  </a:ext>
                </a:extLst>
              </a:tr>
              <a:tr h="266178">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Mostly change Medicine </a:t>
                      </a:r>
                    </a:p>
                  </a:txBody>
                  <a:tcPr marL="68580" marR="68580" marT="0" marB="0" anchor="b">
                    <a:solidFill>
                      <a:schemeClr val="accent6">
                        <a:lumMod val="60000"/>
                        <a:lumOff val="40000"/>
                      </a:schemeClr>
                    </a:solidFill>
                  </a:tcP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700534415"/>
                  </a:ext>
                </a:extLst>
              </a:tr>
              <a:tr h="266178">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Suffer using Medicine </a:t>
                      </a:r>
                    </a:p>
                  </a:txBody>
                  <a:tcPr marL="68580" marR="68580" marT="0" marB="0" anchor="b">
                    <a:solidFill>
                      <a:schemeClr val="accent6">
                        <a:lumMod val="60000"/>
                        <a:lumOff val="40000"/>
                      </a:schemeClr>
                    </a:solidFill>
                  </a:tcPr>
                </a:tc>
                <a:tc>
                  <a:txBody>
                    <a:bodyPr/>
                    <a:lstStyle/>
                    <a:p>
                      <a:pPr marL="0" marR="0">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865552005"/>
                  </a:ext>
                </a:extLst>
              </a:tr>
              <a:tr h="266178">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Caution </a:t>
                      </a:r>
                    </a:p>
                  </a:txBody>
                  <a:tcPr marL="68580" marR="68580" marT="0" marB="0" anchor="b">
                    <a:solidFill>
                      <a:schemeClr val="accent6">
                        <a:lumMod val="60000"/>
                        <a:lumOff val="40000"/>
                      </a:schemeClr>
                    </a:solidFill>
                  </a:tcP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369702676"/>
                  </a:ext>
                </a:extLst>
              </a:tr>
              <a:tr h="266178">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Needs</a:t>
                      </a:r>
                    </a:p>
                  </a:txBody>
                  <a:tcPr marL="68580" marR="68580" marT="0" marB="0" anchor="b">
                    <a:solidFill>
                      <a:schemeClr val="accent6">
                        <a:lumMod val="60000"/>
                        <a:lumOff val="40000"/>
                      </a:schemeClr>
                    </a:solidFill>
                  </a:tcPr>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884227553"/>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Medicine that won't upset stomach</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22.3%</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rPr>
                        <a:t>77.3%</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30.2%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45.6%</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216070184"/>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Need long lasting affect</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15.18%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27.39%</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dirty="0">
                          <a:solidFill>
                            <a:srgbClr val="C00000"/>
                          </a:solidFill>
                          <a:effectLst/>
                        </a:rPr>
                        <a:t>87.33%</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58.65%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41809643"/>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Need strong medicine</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67.32%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69.1%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rPr>
                        <a:t>90.1%</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18.38%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67655188"/>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Attitudes</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744017867"/>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Concerned about interaction of medicine w/alcohol</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27.37%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27.37%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26.8%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rPr>
                        <a:t>79.4%</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564526350"/>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Interested in all alternate medicine</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dirty="0">
                          <a:solidFill>
                            <a:srgbClr val="C00000"/>
                          </a:solidFill>
                          <a:effectLst/>
                        </a:rPr>
                        <a:t>76.51%</a:t>
                      </a: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 27.81%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47.53%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51.33%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397870034"/>
                  </a:ext>
                </a:extLst>
              </a:tr>
              <a:tr h="266178">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Behaviors</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71788745"/>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Lookout for newest medicine</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kern="1200" dirty="0">
                          <a:solidFill>
                            <a:srgbClr val="C00000"/>
                          </a:solidFill>
                          <a:effectLst/>
                          <a:latin typeface="+mn-lt"/>
                          <a:ea typeface="+mn-ea"/>
                          <a:cs typeface="+mn-cs"/>
                        </a:rPr>
                        <a:t>52.2%</a:t>
                      </a:r>
                    </a:p>
                  </a:txBody>
                  <a:tcPr marL="68580" marR="68580" marT="0" marB="0" anchor="b"/>
                </a:tc>
                <a:tc>
                  <a:txBody>
                    <a:bodyPr/>
                    <a:lstStyle/>
                    <a:p>
                      <a:pPr marL="0" marR="0" algn="ctr">
                        <a:lnSpc>
                          <a:spcPct val="107000"/>
                        </a:lnSpc>
                        <a:spcBef>
                          <a:spcPts val="0"/>
                        </a:spcBef>
                        <a:spcAft>
                          <a:spcPts val="0"/>
                        </a:spcAft>
                      </a:pPr>
                      <a:r>
                        <a:rPr lang="en-US" sz="1600" dirty="0">
                          <a:effectLst/>
                        </a:rPr>
                        <a:t>63.17%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rPr>
                        <a:t>91.2%</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33.85%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27611447"/>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Get info on different medicine from family and friends</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r>
                        <a:rPr lang="en-US" sz="1600" dirty="0">
                          <a:effectLst/>
                        </a:rPr>
                        <a:t>23.05%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67.42%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rPr>
                        <a:t>33.25%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C00000"/>
                          </a:solidFill>
                          <a:effectLst/>
                        </a:rPr>
                        <a:t>71.28%</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51196597"/>
                  </a:ext>
                </a:extLst>
              </a:tr>
              <a:tr h="249005">
                <a:tc>
                  <a:txBody>
                    <a:bodyPr/>
                    <a:lstStyle/>
                    <a:p>
                      <a:pPr marL="0" marR="0" algn="l" defTabSz="914400" rtl="0" eaLnBrk="1" latinLnBrk="0" hangingPunct="1">
                        <a:lnSpc>
                          <a:spcPct val="107000"/>
                        </a:lnSpc>
                        <a:spcBef>
                          <a:spcPts val="0"/>
                        </a:spcBef>
                        <a:spcAft>
                          <a:spcPts val="0"/>
                        </a:spcAft>
                      </a:pPr>
                      <a:r>
                        <a:rPr lang="en-US" sz="1800" b="1" kern="1200" dirty="0">
                          <a:solidFill>
                            <a:schemeClr val="bg1"/>
                          </a:solidFill>
                          <a:effectLst/>
                          <a:latin typeface="+mn-lt"/>
                          <a:ea typeface="+mn-ea"/>
                          <a:cs typeface="+mn-cs"/>
                        </a:rPr>
                        <a:t>Lifestyle </a:t>
                      </a:r>
                    </a:p>
                  </a:txBody>
                  <a:tcPr marL="68580" marR="68580" marT="0" marB="0" anchor="b">
                    <a:solidFill>
                      <a:schemeClr val="accent6">
                        <a:lumMod val="60000"/>
                        <a:lumOff val="40000"/>
                      </a:schemeClr>
                    </a:solidFill>
                  </a:tcPr>
                </a:tc>
                <a:tc>
                  <a:txBody>
                    <a:bodyPr/>
                    <a:lstStyle/>
                    <a:p>
                      <a:pPr marL="0" marR="0" algn="ctr">
                        <a:lnSpc>
                          <a:spcPct val="107000"/>
                        </a:lnSpc>
                        <a:spcBef>
                          <a:spcPts val="0"/>
                        </a:spcBef>
                        <a:spcAft>
                          <a:spcPts val="0"/>
                        </a:spcAft>
                      </a:pPr>
                      <a:endParaRPr lang="en-US" sz="1600" kern="1200" dirty="0">
                        <a:solidFill>
                          <a:schemeClr val="dk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55087618"/>
                  </a:ext>
                </a:extLst>
              </a:tr>
              <a:tr h="210943">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mn-lt"/>
                          <a:ea typeface="+mn-ea"/>
                          <a:cs typeface="+mn-cs"/>
                        </a:rPr>
                        <a:t>Struggle with work-life balance</a:t>
                      </a:r>
                    </a:p>
                  </a:txBody>
                  <a:tcPr marL="68580" marR="68580" marT="0" marB="0" anchor="b">
                    <a:solidFill>
                      <a:schemeClr val="accent6">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dirty="0">
                          <a:solidFill>
                            <a:srgbClr val="C00000"/>
                          </a:solidFill>
                          <a:effectLst/>
                        </a:rPr>
                        <a:t>81.33%</a:t>
                      </a:r>
                      <a:endParaRPr lang="en-US" sz="16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27.37</a:t>
                      </a:r>
                    </a:p>
                  </a:txBody>
                  <a:tcPr marL="68580" marR="68580" marT="0" marB="0"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31.01%</a:t>
                      </a:r>
                    </a:p>
                  </a:txBody>
                  <a:tcPr marL="68580" marR="68580" marT="0" marB="0"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18.93%</a:t>
                      </a:r>
                    </a:p>
                  </a:txBody>
                  <a:tcPr marL="68580" marR="68580" marT="0" marB="0" anchor="b"/>
                </a:tc>
                <a:extLst>
                  <a:ext uri="{0D108BD9-81ED-4DB2-BD59-A6C34878D82A}">
                    <a16:rowId xmlns:a16="http://schemas.microsoft.com/office/drawing/2014/main" val="341600800"/>
                  </a:ext>
                </a:extLst>
              </a:tr>
              <a:tr h="210943">
                <a:tc>
                  <a:txBody>
                    <a:bodyPr/>
                    <a:lstStyle/>
                    <a:p>
                      <a:pPr marL="0" marR="0">
                        <a:lnSpc>
                          <a:spcPct val="107000"/>
                        </a:lnSpc>
                        <a:spcBef>
                          <a:spcPts val="0"/>
                        </a:spcBef>
                        <a:spcAft>
                          <a:spcPts val="0"/>
                        </a:spcAft>
                      </a:pP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solidFill>
                      <a:schemeClr val="accent6">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6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00728024"/>
                  </a:ext>
                </a:extLst>
              </a:tr>
            </a:tbl>
          </a:graphicData>
        </a:graphic>
      </p:graphicFrame>
      <p:pic>
        <p:nvPicPr>
          <p:cNvPr id="9" name="Picture 8">
            <a:extLst>
              <a:ext uri="{FF2B5EF4-FFF2-40B4-BE49-F238E27FC236}">
                <a16:creationId xmlns:a16="http://schemas.microsoft.com/office/drawing/2014/main" id="{E1857F69-BE12-4130-B09D-1E957B4B10BF}"/>
              </a:ext>
            </a:extLst>
          </p:cNvPr>
          <p:cNvPicPr>
            <a:picLocks noChangeAspect="1"/>
          </p:cNvPicPr>
          <p:nvPr/>
        </p:nvPicPr>
        <p:blipFill>
          <a:blip r:embed="rId3"/>
          <a:stretch>
            <a:fillRect/>
          </a:stretch>
        </p:blipFill>
        <p:spPr>
          <a:xfrm>
            <a:off x="5996811" y="1668018"/>
            <a:ext cx="288235" cy="270766"/>
          </a:xfrm>
          <a:prstGeom prst="rect">
            <a:avLst/>
          </a:prstGeom>
        </p:spPr>
      </p:pic>
      <p:pic>
        <p:nvPicPr>
          <p:cNvPr id="10" name="Picture 9">
            <a:extLst>
              <a:ext uri="{FF2B5EF4-FFF2-40B4-BE49-F238E27FC236}">
                <a16:creationId xmlns:a16="http://schemas.microsoft.com/office/drawing/2014/main" id="{4C766DA5-F146-4760-BDCA-7C46D1159B19}"/>
              </a:ext>
            </a:extLst>
          </p:cNvPr>
          <p:cNvPicPr>
            <a:picLocks noChangeAspect="1"/>
          </p:cNvPicPr>
          <p:nvPr/>
        </p:nvPicPr>
        <p:blipFill>
          <a:blip r:embed="rId4"/>
          <a:stretch>
            <a:fillRect/>
          </a:stretch>
        </p:blipFill>
        <p:spPr>
          <a:xfrm>
            <a:off x="5993744" y="1913925"/>
            <a:ext cx="288235" cy="297533"/>
          </a:xfrm>
          <a:prstGeom prst="rect">
            <a:avLst/>
          </a:prstGeom>
        </p:spPr>
      </p:pic>
      <p:pic>
        <p:nvPicPr>
          <p:cNvPr id="12" name="Picture 11">
            <a:extLst>
              <a:ext uri="{FF2B5EF4-FFF2-40B4-BE49-F238E27FC236}">
                <a16:creationId xmlns:a16="http://schemas.microsoft.com/office/drawing/2014/main" id="{5ABE8BB6-9AFB-49D9-8254-AA06534613B9}"/>
              </a:ext>
            </a:extLst>
          </p:cNvPr>
          <p:cNvPicPr>
            <a:picLocks noChangeAspect="1"/>
          </p:cNvPicPr>
          <p:nvPr/>
        </p:nvPicPr>
        <p:blipFill>
          <a:blip r:embed="rId5"/>
          <a:stretch>
            <a:fillRect/>
          </a:stretch>
        </p:blipFill>
        <p:spPr>
          <a:xfrm>
            <a:off x="6002536" y="1395344"/>
            <a:ext cx="288235" cy="248202"/>
          </a:xfrm>
          <a:prstGeom prst="rect">
            <a:avLst/>
          </a:prstGeom>
        </p:spPr>
      </p:pic>
      <p:pic>
        <p:nvPicPr>
          <p:cNvPr id="13" name="Picture 12">
            <a:extLst>
              <a:ext uri="{FF2B5EF4-FFF2-40B4-BE49-F238E27FC236}">
                <a16:creationId xmlns:a16="http://schemas.microsoft.com/office/drawing/2014/main" id="{71A3E62F-CB76-48DF-99C3-7C726281677B}"/>
              </a:ext>
            </a:extLst>
          </p:cNvPr>
          <p:cNvPicPr>
            <a:picLocks noChangeAspect="1"/>
          </p:cNvPicPr>
          <p:nvPr/>
        </p:nvPicPr>
        <p:blipFill>
          <a:blip r:embed="rId5"/>
          <a:stretch>
            <a:fillRect/>
          </a:stretch>
        </p:blipFill>
        <p:spPr>
          <a:xfrm>
            <a:off x="7506021" y="1412843"/>
            <a:ext cx="288235" cy="248202"/>
          </a:xfrm>
          <a:prstGeom prst="rect">
            <a:avLst/>
          </a:prstGeom>
        </p:spPr>
      </p:pic>
      <p:pic>
        <p:nvPicPr>
          <p:cNvPr id="15" name="Picture 14">
            <a:extLst>
              <a:ext uri="{FF2B5EF4-FFF2-40B4-BE49-F238E27FC236}">
                <a16:creationId xmlns:a16="http://schemas.microsoft.com/office/drawing/2014/main" id="{7323A75C-99B3-46AD-A42D-6761A0C0DA5A}"/>
              </a:ext>
            </a:extLst>
          </p:cNvPr>
          <p:cNvPicPr>
            <a:picLocks noChangeAspect="1"/>
          </p:cNvPicPr>
          <p:nvPr/>
        </p:nvPicPr>
        <p:blipFill>
          <a:blip r:embed="rId5"/>
          <a:stretch>
            <a:fillRect/>
          </a:stretch>
        </p:blipFill>
        <p:spPr>
          <a:xfrm>
            <a:off x="9098892" y="1405870"/>
            <a:ext cx="288235" cy="248202"/>
          </a:xfrm>
          <a:prstGeom prst="rect">
            <a:avLst/>
          </a:prstGeom>
        </p:spPr>
      </p:pic>
      <p:pic>
        <p:nvPicPr>
          <p:cNvPr id="16" name="Picture 15">
            <a:extLst>
              <a:ext uri="{FF2B5EF4-FFF2-40B4-BE49-F238E27FC236}">
                <a16:creationId xmlns:a16="http://schemas.microsoft.com/office/drawing/2014/main" id="{138EA266-CD17-4919-ADAC-11F904CD50AB}"/>
              </a:ext>
            </a:extLst>
          </p:cNvPr>
          <p:cNvPicPr>
            <a:picLocks noChangeAspect="1"/>
          </p:cNvPicPr>
          <p:nvPr/>
        </p:nvPicPr>
        <p:blipFill>
          <a:blip r:embed="rId5"/>
          <a:stretch>
            <a:fillRect/>
          </a:stretch>
        </p:blipFill>
        <p:spPr>
          <a:xfrm>
            <a:off x="10626779" y="1954744"/>
            <a:ext cx="288235" cy="248202"/>
          </a:xfrm>
          <a:prstGeom prst="rect">
            <a:avLst/>
          </a:prstGeom>
        </p:spPr>
      </p:pic>
      <p:pic>
        <p:nvPicPr>
          <p:cNvPr id="17" name="Picture 16">
            <a:extLst>
              <a:ext uri="{FF2B5EF4-FFF2-40B4-BE49-F238E27FC236}">
                <a16:creationId xmlns:a16="http://schemas.microsoft.com/office/drawing/2014/main" id="{5426F7C2-E765-46B8-9FE3-8A27567F5A5B}"/>
              </a:ext>
            </a:extLst>
          </p:cNvPr>
          <p:cNvPicPr>
            <a:picLocks noChangeAspect="1"/>
          </p:cNvPicPr>
          <p:nvPr/>
        </p:nvPicPr>
        <p:blipFill>
          <a:blip r:embed="rId3"/>
          <a:stretch>
            <a:fillRect/>
          </a:stretch>
        </p:blipFill>
        <p:spPr>
          <a:xfrm>
            <a:off x="9098892" y="1683978"/>
            <a:ext cx="288235" cy="270766"/>
          </a:xfrm>
          <a:prstGeom prst="rect">
            <a:avLst/>
          </a:prstGeom>
        </p:spPr>
      </p:pic>
      <p:pic>
        <p:nvPicPr>
          <p:cNvPr id="18" name="Picture 17">
            <a:extLst>
              <a:ext uri="{FF2B5EF4-FFF2-40B4-BE49-F238E27FC236}">
                <a16:creationId xmlns:a16="http://schemas.microsoft.com/office/drawing/2014/main" id="{F3801397-EF64-4C60-8223-63ECBEAB830B}"/>
              </a:ext>
            </a:extLst>
          </p:cNvPr>
          <p:cNvPicPr>
            <a:picLocks noChangeAspect="1"/>
          </p:cNvPicPr>
          <p:nvPr/>
        </p:nvPicPr>
        <p:blipFill>
          <a:blip r:embed="rId3"/>
          <a:stretch>
            <a:fillRect/>
          </a:stretch>
        </p:blipFill>
        <p:spPr>
          <a:xfrm>
            <a:off x="10626778" y="1405870"/>
            <a:ext cx="288235" cy="270766"/>
          </a:xfrm>
          <a:prstGeom prst="rect">
            <a:avLst/>
          </a:prstGeom>
        </p:spPr>
      </p:pic>
      <p:pic>
        <p:nvPicPr>
          <p:cNvPr id="19" name="Picture 18">
            <a:extLst>
              <a:ext uri="{FF2B5EF4-FFF2-40B4-BE49-F238E27FC236}">
                <a16:creationId xmlns:a16="http://schemas.microsoft.com/office/drawing/2014/main" id="{B06F2E8D-AE56-4C58-A425-F9D918995139}"/>
              </a:ext>
            </a:extLst>
          </p:cNvPr>
          <p:cNvPicPr>
            <a:picLocks noChangeAspect="1"/>
          </p:cNvPicPr>
          <p:nvPr/>
        </p:nvPicPr>
        <p:blipFill>
          <a:blip r:embed="rId3"/>
          <a:stretch>
            <a:fillRect/>
          </a:stretch>
        </p:blipFill>
        <p:spPr>
          <a:xfrm>
            <a:off x="10639012" y="1670589"/>
            <a:ext cx="288235" cy="270766"/>
          </a:xfrm>
          <a:prstGeom prst="rect">
            <a:avLst/>
          </a:prstGeom>
        </p:spPr>
      </p:pic>
      <p:pic>
        <p:nvPicPr>
          <p:cNvPr id="20" name="Picture 19">
            <a:extLst>
              <a:ext uri="{FF2B5EF4-FFF2-40B4-BE49-F238E27FC236}">
                <a16:creationId xmlns:a16="http://schemas.microsoft.com/office/drawing/2014/main" id="{FC5DE799-2380-4B6D-845B-3F718DA006BF}"/>
              </a:ext>
            </a:extLst>
          </p:cNvPr>
          <p:cNvPicPr>
            <a:picLocks noChangeAspect="1"/>
          </p:cNvPicPr>
          <p:nvPr/>
        </p:nvPicPr>
        <p:blipFill>
          <a:blip r:embed="rId4"/>
          <a:stretch>
            <a:fillRect/>
          </a:stretch>
        </p:blipFill>
        <p:spPr>
          <a:xfrm>
            <a:off x="7506021" y="1908023"/>
            <a:ext cx="288235" cy="297533"/>
          </a:xfrm>
          <a:prstGeom prst="rect">
            <a:avLst/>
          </a:prstGeom>
        </p:spPr>
      </p:pic>
      <p:pic>
        <p:nvPicPr>
          <p:cNvPr id="22" name="Picture 21">
            <a:extLst>
              <a:ext uri="{FF2B5EF4-FFF2-40B4-BE49-F238E27FC236}">
                <a16:creationId xmlns:a16="http://schemas.microsoft.com/office/drawing/2014/main" id="{B43FDA42-B263-4388-A0B2-6E75D344B847}"/>
              </a:ext>
            </a:extLst>
          </p:cNvPr>
          <p:cNvPicPr>
            <a:picLocks noChangeAspect="1"/>
          </p:cNvPicPr>
          <p:nvPr/>
        </p:nvPicPr>
        <p:blipFill>
          <a:blip r:embed="rId4"/>
          <a:stretch>
            <a:fillRect/>
          </a:stretch>
        </p:blipFill>
        <p:spPr>
          <a:xfrm>
            <a:off x="9109981" y="1936484"/>
            <a:ext cx="288235" cy="297533"/>
          </a:xfrm>
          <a:prstGeom prst="rect">
            <a:avLst/>
          </a:prstGeom>
        </p:spPr>
      </p:pic>
      <p:pic>
        <p:nvPicPr>
          <p:cNvPr id="23" name="Picture 22">
            <a:extLst>
              <a:ext uri="{FF2B5EF4-FFF2-40B4-BE49-F238E27FC236}">
                <a16:creationId xmlns:a16="http://schemas.microsoft.com/office/drawing/2014/main" id="{C9BF245B-B773-48AF-985B-5850D5E006DE}"/>
              </a:ext>
            </a:extLst>
          </p:cNvPr>
          <p:cNvPicPr>
            <a:picLocks noChangeAspect="1"/>
          </p:cNvPicPr>
          <p:nvPr/>
        </p:nvPicPr>
        <p:blipFill>
          <a:blip r:embed="rId5"/>
          <a:stretch>
            <a:fillRect/>
          </a:stretch>
        </p:blipFill>
        <p:spPr>
          <a:xfrm>
            <a:off x="7509088" y="1654072"/>
            <a:ext cx="288235" cy="248202"/>
          </a:xfrm>
          <a:prstGeom prst="rect">
            <a:avLst/>
          </a:prstGeom>
        </p:spPr>
      </p:pic>
      <p:sp>
        <p:nvSpPr>
          <p:cNvPr id="2" name="Footer Placeholder 1">
            <a:extLst>
              <a:ext uri="{FF2B5EF4-FFF2-40B4-BE49-F238E27FC236}">
                <a16:creationId xmlns:a16="http://schemas.microsoft.com/office/drawing/2014/main" id="{D8D734C2-78F6-42DF-8BDB-10AB81E665C5}"/>
              </a:ext>
            </a:extLst>
          </p:cNvPr>
          <p:cNvSpPr>
            <a:spLocks noGrp="1"/>
          </p:cNvSpPr>
          <p:nvPr>
            <p:ph type="ftr" sz="quarter" idx="11"/>
          </p:nvPr>
        </p:nvSpPr>
        <p:spPr/>
        <p:txBody>
          <a:bodyPr/>
          <a:lstStyle/>
          <a:p>
            <a:r>
              <a:rPr lang="en-US"/>
              <a:t>Hazim | Rush</a:t>
            </a:r>
            <a:endParaRPr lang="en-US" dirty="0"/>
          </a:p>
        </p:txBody>
      </p:sp>
    </p:spTree>
    <p:extLst>
      <p:ext uri="{BB962C8B-B14F-4D97-AF65-F5344CB8AC3E}">
        <p14:creationId xmlns:p14="http://schemas.microsoft.com/office/powerpoint/2010/main" val="112244200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16c05727-aa75-4e4a-9b5f-8a80a1165891"/>
    <ds:schemaRef ds:uri="http://schemas.microsoft.com/office/2006/metadata/properties"/>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1534</Words>
  <Application>Microsoft Office PowerPoint</Application>
  <PresentationFormat>Widescreen</PresentationFormat>
  <Paragraphs>382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Segoe UI Light</vt:lpstr>
      <vt:lpstr>Wingdings</vt:lpstr>
      <vt:lpstr>Office Theme</vt:lpstr>
      <vt:lpstr>Market Segmentation Analysis Medicine_Data  MA_Spring 2020_Assignment 1_Part 1</vt:lpstr>
      <vt:lpstr>Project analysis slide 2</vt:lpstr>
      <vt:lpstr>Project analysis slide 2</vt:lpstr>
      <vt:lpstr>Project analysis slide 3</vt:lpstr>
      <vt:lpstr>Project analysis slide 3</vt:lpstr>
      <vt:lpstr>Project analysis slide 3</vt:lpstr>
      <vt:lpstr>Project analysis slide 3</vt:lpstr>
      <vt:lpstr>Project analysis slide 5</vt:lpstr>
      <vt:lpstr>Project analysis slide 5</vt:lpstr>
      <vt:lpstr>Project analysis slide 5</vt:lpstr>
      <vt:lpstr>Project analysis slide 8</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2020-04-27T06:57:42Z</dcterms:created>
  <dcterms:modified xsi:type="dcterms:W3CDTF">2020-05-03T22:55:40Z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