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60" r:id="rId3"/>
    <p:sldId id="362" r:id="rId4"/>
    <p:sldId id="366" r:id="rId5"/>
    <p:sldId id="361" r:id="rId6"/>
    <p:sldId id="363" r:id="rId7"/>
    <p:sldId id="364" r:id="rId8"/>
    <p:sldId id="365" r:id="rId9"/>
    <p:sldId id="374" r:id="rId10"/>
    <p:sldId id="368" r:id="rId11"/>
    <p:sldId id="369" r:id="rId12"/>
    <p:sldId id="370" r:id="rId13"/>
    <p:sldId id="371" r:id="rId14"/>
    <p:sldId id="372" r:id="rId15"/>
    <p:sldId id="373" r:id="rId16"/>
    <p:sldId id="375" r:id="rId17"/>
    <p:sldId id="379" r:id="rId18"/>
    <p:sldId id="376" r:id="rId19"/>
    <p:sldId id="377" r:id="rId20"/>
    <p:sldId id="378" r:id="rId21"/>
    <p:sldId id="380" r:id="rId22"/>
    <p:sldId id="381" r:id="rId23"/>
    <p:sldId id="385" r:id="rId24"/>
    <p:sldId id="383" r:id="rId25"/>
    <p:sldId id="384" r:id="rId26"/>
    <p:sldId id="386" r:id="rId27"/>
    <p:sldId id="388" r:id="rId28"/>
    <p:sldId id="387" r:id="rId29"/>
    <p:sldId id="367" r:id="rId30"/>
    <p:sldId id="389" r:id="rId31"/>
    <p:sldId id="413" r:id="rId32"/>
    <p:sldId id="392" r:id="rId33"/>
    <p:sldId id="394" r:id="rId34"/>
    <p:sldId id="393" r:id="rId35"/>
    <p:sldId id="409" r:id="rId36"/>
    <p:sldId id="395" r:id="rId37"/>
    <p:sldId id="410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12" r:id="rId50"/>
    <p:sldId id="41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0C65F-6D79-4D58-97A0-23C1691BD1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A14BE-539A-45AA-B88F-E34EDB2B78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4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AE19D-5339-4756-B8A9-1250AF6B265C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520A2-ED9F-47E8-A938-FCDAA9B59C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0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9B34-50F3-4805-929D-3EDBDB23DF05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hyperlink" Target="http://creativecommons.org/licenses/by-nc/3.0/legalcode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home/kleinber/networks-book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ndfonline.com/doi/abs/10.1080/0022250X.2001.9990249" TargetMode="External"/><Relationship Id="rId2" Type="http://schemas.openxmlformats.org/officeDocument/2006/relationships/hyperlink" Target="http://www-personal.umich.edu/~mejn/papers/016132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alphaModFix amt="19000"/>
            <a:lum/>
          </a:blip>
          <a:srcRect/>
          <a:stretch>
            <a:fillRect l="22000" t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848600" cy="1470025"/>
          </a:xfrm>
        </p:spPr>
        <p:txBody>
          <a:bodyPr>
            <a:normAutofit/>
          </a:bodyPr>
          <a:lstStyle/>
          <a:p>
            <a:r>
              <a:rPr lang="en-US" b="1" dirty="0"/>
              <a:t>Graph Partitioning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4575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Dr. Frank McCown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 to Web Science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Harding University</a:t>
            </a:r>
          </a:p>
        </p:txBody>
      </p:sp>
      <p:pic>
        <p:nvPicPr>
          <p:cNvPr id="4" name="Picture 2" descr="http://i.creativecommons.org/l/by-nc/3.0/88x3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300783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2933700" y="6019800"/>
            <a:ext cx="438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work is licensed under Creative </a:t>
            </a:r>
            <a:br>
              <a:rPr lang="en-US" b="1" dirty="0"/>
            </a:br>
            <a:r>
              <a:rPr lang="en-US" b="1" dirty="0"/>
              <a:t>Commons </a:t>
            </a:r>
            <a:r>
              <a:rPr lang="en-US" b="1" dirty="0">
                <a:hlinkClick r:id="rId6"/>
              </a:rPr>
              <a:t>Attribution-</a:t>
            </a:r>
            <a:r>
              <a:rPr lang="en-US" b="1" dirty="0" err="1">
                <a:hlinkClick r:id="rId6"/>
              </a:rPr>
              <a:t>NonCommercial</a:t>
            </a:r>
            <a:r>
              <a:rPr lang="en-US" b="1" dirty="0">
                <a:hlinkClick r:id="rId6"/>
              </a:rPr>
              <a:t> 3.0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347380" y="1203960"/>
            <a:ext cx="2727540" cy="2037644"/>
          </a:xfrm>
          <a:custGeom>
            <a:avLst/>
            <a:gdLst>
              <a:gd name="connsiteX0" fmla="*/ 0 w 2636520"/>
              <a:gd name="connsiteY0" fmla="*/ 0 h 2037644"/>
              <a:gd name="connsiteX1" fmla="*/ 579120 w 2636520"/>
              <a:gd name="connsiteY1" fmla="*/ 533400 h 2037644"/>
              <a:gd name="connsiteX2" fmla="*/ 777240 w 2636520"/>
              <a:gd name="connsiteY2" fmla="*/ 1249680 h 2037644"/>
              <a:gd name="connsiteX3" fmla="*/ 1082040 w 2636520"/>
              <a:gd name="connsiteY3" fmla="*/ 1676400 h 2037644"/>
              <a:gd name="connsiteX4" fmla="*/ 1584960 w 2636520"/>
              <a:gd name="connsiteY4" fmla="*/ 1661160 h 2037644"/>
              <a:gd name="connsiteX5" fmla="*/ 2026920 w 2636520"/>
              <a:gd name="connsiteY5" fmla="*/ 2011680 h 2037644"/>
              <a:gd name="connsiteX6" fmla="*/ 2407920 w 2636520"/>
              <a:gd name="connsiteY6" fmla="*/ 2011680 h 2037644"/>
              <a:gd name="connsiteX7" fmla="*/ 2636520 w 2636520"/>
              <a:gd name="connsiteY7" fmla="*/ 2011680 h 203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2037644">
                <a:moveTo>
                  <a:pt x="0" y="0"/>
                </a:moveTo>
                <a:cubicBezTo>
                  <a:pt x="224790" y="162560"/>
                  <a:pt x="449580" y="325120"/>
                  <a:pt x="579120" y="533400"/>
                </a:cubicBezTo>
                <a:cubicBezTo>
                  <a:pt x="708660" y="741680"/>
                  <a:pt x="693420" y="1059180"/>
                  <a:pt x="777240" y="1249680"/>
                </a:cubicBezTo>
                <a:cubicBezTo>
                  <a:pt x="861060" y="1440180"/>
                  <a:pt x="947420" y="1607820"/>
                  <a:pt x="1082040" y="1676400"/>
                </a:cubicBezTo>
                <a:cubicBezTo>
                  <a:pt x="1216660" y="1744980"/>
                  <a:pt x="1427480" y="1605280"/>
                  <a:pt x="1584960" y="1661160"/>
                </a:cubicBezTo>
                <a:cubicBezTo>
                  <a:pt x="1742440" y="1717040"/>
                  <a:pt x="1889760" y="1953260"/>
                  <a:pt x="2026920" y="2011680"/>
                </a:cubicBezTo>
                <a:cubicBezTo>
                  <a:pt x="2164080" y="2070100"/>
                  <a:pt x="2407920" y="2011680"/>
                  <a:pt x="2407920" y="2011680"/>
                </a:cubicBezTo>
                <a:lnTo>
                  <a:pt x="2636520" y="2011680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26790" y="1856456"/>
            <a:ext cx="2632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One unit flows over 7-8 to get from 1 to 8 </a:t>
            </a:r>
          </a:p>
        </p:txBody>
      </p:sp>
    </p:spTree>
    <p:extLst>
      <p:ext uri="{BB962C8B-B14F-4D97-AF65-F5344CB8AC3E}">
        <p14:creationId xmlns:p14="http://schemas.microsoft.com/office/powerpoint/2010/main" val="120438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26790" y="1856456"/>
            <a:ext cx="2632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One unit flows over 7-8 to get from 1 to 9 </a:t>
            </a:r>
          </a:p>
        </p:txBody>
      </p:sp>
      <p:sp>
        <p:nvSpPr>
          <p:cNvPr id="4" name="Freeform 3"/>
          <p:cNvSpPr/>
          <p:nvPr/>
        </p:nvSpPr>
        <p:spPr>
          <a:xfrm>
            <a:off x="2346960" y="1188720"/>
            <a:ext cx="3810000" cy="2015327"/>
          </a:xfrm>
          <a:custGeom>
            <a:avLst/>
            <a:gdLst>
              <a:gd name="connsiteX0" fmla="*/ 0 w 3810000"/>
              <a:gd name="connsiteY0" fmla="*/ 0 h 2015327"/>
              <a:gd name="connsiteX1" fmla="*/ 396240 w 3810000"/>
              <a:gd name="connsiteY1" fmla="*/ 518160 h 2015327"/>
              <a:gd name="connsiteX2" fmla="*/ 807720 w 3810000"/>
              <a:gd name="connsiteY2" fmla="*/ 746760 h 2015327"/>
              <a:gd name="connsiteX3" fmla="*/ 807720 w 3810000"/>
              <a:gd name="connsiteY3" fmla="*/ 1280160 h 2015327"/>
              <a:gd name="connsiteX4" fmla="*/ 1280160 w 3810000"/>
              <a:gd name="connsiteY4" fmla="*/ 1767840 h 2015327"/>
              <a:gd name="connsiteX5" fmla="*/ 1752600 w 3810000"/>
              <a:gd name="connsiteY5" fmla="*/ 1783080 h 2015327"/>
              <a:gd name="connsiteX6" fmla="*/ 2042160 w 3810000"/>
              <a:gd name="connsiteY6" fmla="*/ 2011680 h 2015327"/>
              <a:gd name="connsiteX7" fmla="*/ 2529840 w 3810000"/>
              <a:gd name="connsiteY7" fmla="*/ 1905000 h 2015327"/>
              <a:gd name="connsiteX8" fmla="*/ 2880360 w 3810000"/>
              <a:gd name="connsiteY8" fmla="*/ 1661160 h 2015327"/>
              <a:gd name="connsiteX9" fmla="*/ 3307080 w 3810000"/>
              <a:gd name="connsiteY9" fmla="*/ 1615440 h 2015327"/>
              <a:gd name="connsiteX10" fmla="*/ 3810000 w 3810000"/>
              <a:gd name="connsiteY10" fmla="*/ 1219200 h 201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10000" h="2015327">
                <a:moveTo>
                  <a:pt x="0" y="0"/>
                </a:moveTo>
                <a:cubicBezTo>
                  <a:pt x="130810" y="196850"/>
                  <a:pt x="261620" y="393700"/>
                  <a:pt x="396240" y="518160"/>
                </a:cubicBezTo>
                <a:cubicBezTo>
                  <a:pt x="530860" y="642620"/>
                  <a:pt x="739140" y="619760"/>
                  <a:pt x="807720" y="746760"/>
                </a:cubicBezTo>
                <a:cubicBezTo>
                  <a:pt x="876300" y="873760"/>
                  <a:pt x="728980" y="1109980"/>
                  <a:pt x="807720" y="1280160"/>
                </a:cubicBezTo>
                <a:cubicBezTo>
                  <a:pt x="886460" y="1450340"/>
                  <a:pt x="1122680" y="1684020"/>
                  <a:pt x="1280160" y="1767840"/>
                </a:cubicBezTo>
                <a:cubicBezTo>
                  <a:pt x="1437640" y="1851660"/>
                  <a:pt x="1625600" y="1742440"/>
                  <a:pt x="1752600" y="1783080"/>
                </a:cubicBezTo>
                <a:cubicBezTo>
                  <a:pt x="1879600" y="1823720"/>
                  <a:pt x="1912620" y="1991360"/>
                  <a:pt x="2042160" y="2011680"/>
                </a:cubicBezTo>
                <a:cubicBezTo>
                  <a:pt x="2171700" y="2032000"/>
                  <a:pt x="2390140" y="1963420"/>
                  <a:pt x="2529840" y="1905000"/>
                </a:cubicBezTo>
                <a:cubicBezTo>
                  <a:pt x="2669540" y="1846580"/>
                  <a:pt x="2750820" y="1709420"/>
                  <a:pt x="2880360" y="1661160"/>
                </a:cubicBezTo>
                <a:cubicBezTo>
                  <a:pt x="3009900" y="1612900"/>
                  <a:pt x="3152140" y="1689100"/>
                  <a:pt x="3307080" y="1615440"/>
                </a:cubicBezTo>
                <a:cubicBezTo>
                  <a:pt x="3462020" y="1541780"/>
                  <a:pt x="3636010" y="1380490"/>
                  <a:pt x="3810000" y="121920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5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26790" y="1856456"/>
            <a:ext cx="2632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One unit flows over 7-8 to get from 1 to 10 </a:t>
            </a:r>
          </a:p>
        </p:txBody>
      </p:sp>
      <p:sp>
        <p:nvSpPr>
          <p:cNvPr id="2" name="Freeform 1"/>
          <p:cNvSpPr/>
          <p:nvPr/>
        </p:nvSpPr>
        <p:spPr>
          <a:xfrm>
            <a:off x="2385261" y="1181947"/>
            <a:ext cx="4548939" cy="2084622"/>
          </a:xfrm>
          <a:custGeom>
            <a:avLst/>
            <a:gdLst>
              <a:gd name="connsiteX0" fmla="*/ 7419 w 4548939"/>
              <a:gd name="connsiteY0" fmla="*/ 6773 h 2084622"/>
              <a:gd name="connsiteX1" fmla="*/ 53139 w 4548939"/>
              <a:gd name="connsiteY1" fmla="*/ 67733 h 2084622"/>
              <a:gd name="connsiteX2" fmla="*/ 403659 w 4548939"/>
              <a:gd name="connsiteY2" fmla="*/ 494453 h 2084622"/>
              <a:gd name="connsiteX3" fmla="*/ 769419 w 4548939"/>
              <a:gd name="connsiteY3" fmla="*/ 784013 h 2084622"/>
              <a:gd name="connsiteX4" fmla="*/ 815139 w 4548939"/>
              <a:gd name="connsiteY4" fmla="*/ 1241213 h 2084622"/>
              <a:gd name="connsiteX5" fmla="*/ 1241859 w 4548939"/>
              <a:gd name="connsiteY5" fmla="*/ 1637453 h 2084622"/>
              <a:gd name="connsiteX6" fmla="*/ 1561899 w 4548939"/>
              <a:gd name="connsiteY6" fmla="*/ 1637453 h 2084622"/>
              <a:gd name="connsiteX7" fmla="*/ 2003859 w 4548939"/>
              <a:gd name="connsiteY7" fmla="*/ 2003213 h 2084622"/>
              <a:gd name="connsiteX8" fmla="*/ 2491539 w 4548939"/>
              <a:gd name="connsiteY8" fmla="*/ 2064173 h 2084622"/>
              <a:gd name="connsiteX9" fmla="*/ 2826819 w 4548939"/>
              <a:gd name="connsiteY9" fmla="*/ 1728893 h 2084622"/>
              <a:gd name="connsiteX10" fmla="*/ 3451659 w 4548939"/>
              <a:gd name="connsiteY10" fmla="*/ 1515533 h 2084622"/>
              <a:gd name="connsiteX11" fmla="*/ 3604059 w 4548939"/>
              <a:gd name="connsiteY11" fmla="*/ 890693 h 2084622"/>
              <a:gd name="connsiteX12" fmla="*/ 4548939 w 4548939"/>
              <a:gd name="connsiteY12" fmla="*/ 67733 h 208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48939" h="2084622">
                <a:moveTo>
                  <a:pt x="7419" y="6773"/>
                </a:moveTo>
                <a:cubicBezTo>
                  <a:pt x="-2741" y="-3387"/>
                  <a:pt x="-12901" y="-13547"/>
                  <a:pt x="53139" y="67733"/>
                </a:cubicBezTo>
                <a:cubicBezTo>
                  <a:pt x="119179" y="149013"/>
                  <a:pt x="284279" y="375073"/>
                  <a:pt x="403659" y="494453"/>
                </a:cubicBezTo>
                <a:cubicBezTo>
                  <a:pt x="523039" y="613833"/>
                  <a:pt x="700839" y="659553"/>
                  <a:pt x="769419" y="784013"/>
                </a:cubicBezTo>
                <a:cubicBezTo>
                  <a:pt x="837999" y="908473"/>
                  <a:pt x="736399" y="1098973"/>
                  <a:pt x="815139" y="1241213"/>
                </a:cubicBezTo>
                <a:cubicBezTo>
                  <a:pt x="893879" y="1383453"/>
                  <a:pt x="1117399" y="1571413"/>
                  <a:pt x="1241859" y="1637453"/>
                </a:cubicBezTo>
                <a:cubicBezTo>
                  <a:pt x="1366319" y="1703493"/>
                  <a:pt x="1434899" y="1576493"/>
                  <a:pt x="1561899" y="1637453"/>
                </a:cubicBezTo>
                <a:cubicBezTo>
                  <a:pt x="1688899" y="1698413"/>
                  <a:pt x="1848919" y="1932093"/>
                  <a:pt x="2003859" y="2003213"/>
                </a:cubicBezTo>
                <a:cubicBezTo>
                  <a:pt x="2158799" y="2074333"/>
                  <a:pt x="2354379" y="2109893"/>
                  <a:pt x="2491539" y="2064173"/>
                </a:cubicBezTo>
                <a:cubicBezTo>
                  <a:pt x="2628699" y="2018453"/>
                  <a:pt x="2666799" y="1820333"/>
                  <a:pt x="2826819" y="1728893"/>
                </a:cubicBezTo>
                <a:cubicBezTo>
                  <a:pt x="2986839" y="1637453"/>
                  <a:pt x="3322119" y="1655233"/>
                  <a:pt x="3451659" y="1515533"/>
                </a:cubicBezTo>
                <a:cubicBezTo>
                  <a:pt x="3581199" y="1375833"/>
                  <a:pt x="3421179" y="1131993"/>
                  <a:pt x="3604059" y="890693"/>
                </a:cubicBezTo>
                <a:cubicBezTo>
                  <a:pt x="3786939" y="649393"/>
                  <a:pt x="4167939" y="358563"/>
                  <a:pt x="4548939" y="67733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5188" y="5469201"/>
            <a:ext cx="2632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7 total units </a:t>
            </a:r>
            <a:r>
              <a:rPr lang="en-US" sz="2000" dirty="0"/>
              <a:t>flow over 7-8 to get from 1 to nodes 8-14 </a:t>
            </a:r>
          </a:p>
        </p:txBody>
      </p:sp>
      <p:sp>
        <p:nvSpPr>
          <p:cNvPr id="43" name="Oval 42"/>
          <p:cNvSpPr/>
          <p:nvPr/>
        </p:nvSpPr>
        <p:spPr>
          <a:xfrm>
            <a:off x="4856032" y="350520"/>
            <a:ext cx="3983168" cy="6172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15728675">
            <a:off x="3357787" y="4095602"/>
            <a:ext cx="1859518" cy="607073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377440" y="1203960"/>
            <a:ext cx="2484120" cy="2049172"/>
          </a:xfrm>
          <a:custGeom>
            <a:avLst/>
            <a:gdLst>
              <a:gd name="connsiteX0" fmla="*/ 0 w 2484120"/>
              <a:gd name="connsiteY0" fmla="*/ 0 h 2049172"/>
              <a:gd name="connsiteX1" fmla="*/ 152400 w 2484120"/>
              <a:gd name="connsiteY1" fmla="*/ 289560 h 2049172"/>
              <a:gd name="connsiteX2" fmla="*/ 381000 w 2484120"/>
              <a:gd name="connsiteY2" fmla="*/ 518160 h 2049172"/>
              <a:gd name="connsiteX3" fmla="*/ 777240 w 2484120"/>
              <a:gd name="connsiteY3" fmla="*/ 762000 h 2049172"/>
              <a:gd name="connsiteX4" fmla="*/ 883920 w 2484120"/>
              <a:gd name="connsiteY4" fmla="*/ 1325880 h 2049172"/>
              <a:gd name="connsiteX5" fmla="*/ 1219200 w 2484120"/>
              <a:gd name="connsiteY5" fmla="*/ 1676400 h 2049172"/>
              <a:gd name="connsiteX6" fmla="*/ 1752600 w 2484120"/>
              <a:gd name="connsiteY6" fmla="*/ 1752600 h 2049172"/>
              <a:gd name="connsiteX7" fmla="*/ 2026920 w 2484120"/>
              <a:gd name="connsiteY7" fmla="*/ 2011680 h 2049172"/>
              <a:gd name="connsiteX8" fmla="*/ 2484120 w 2484120"/>
              <a:gd name="connsiteY8" fmla="*/ 2042160 h 204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120" h="2049172">
                <a:moveTo>
                  <a:pt x="0" y="0"/>
                </a:moveTo>
                <a:cubicBezTo>
                  <a:pt x="44450" y="101600"/>
                  <a:pt x="88900" y="203200"/>
                  <a:pt x="152400" y="289560"/>
                </a:cubicBezTo>
                <a:cubicBezTo>
                  <a:pt x="215900" y="375920"/>
                  <a:pt x="276860" y="439420"/>
                  <a:pt x="381000" y="518160"/>
                </a:cubicBezTo>
                <a:cubicBezTo>
                  <a:pt x="485140" y="596900"/>
                  <a:pt x="693420" y="627380"/>
                  <a:pt x="777240" y="762000"/>
                </a:cubicBezTo>
                <a:cubicBezTo>
                  <a:pt x="861060" y="896620"/>
                  <a:pt x="810260" y="1173480"/>
                  <a:pt x="883920" y="1325880"/>
                </a:cubicBezTo>
                <a:cubicBezTo>
                  <a:pt x="957580" y="1478280"/>
                  <a:pt x="1074420" y="1605280"/>
                  <a:pt x="1219200" y="1676400"/>
                </a:cubicBezTo>
                <a:cubicBezTo>
                  <a:pt x="1363980" y="1747520"/>
                  <a:pt x="1617980" y="1696720"/>
                  <a:pt x="1752600" y="1752600"/>
                </a:cubicBezTo>
                <a:cubicBezTo>
                  <a:pt x="1887220" y="1808480"/>
                  <a:pt x="1905000" y="1963420"/>
                  <a:pt x="2026920" y="2011680"/>
                </a:cubicBezTo>
                <a:cubicBezTo>
                  <a:pt x="2148840" y="2059940"/>
                  <a:pt x="2316480" y="2051050"/>
                  <a:pt x="2484120" y="204216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2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5188" y="5469201"/>
            <a:ext cx="2632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7 total units </a:t>
            </a:r>
            <a:r>
              <a:rPr lang="en-US" sz="2000" dirty="0"/>
              <a:t>flow over 7-8 to get from 2 to nodes 8-14 </a:t>
            </a:r>
          </a:p>
        </p:txBody>
      </p:sp>
      <p:sp>
        <p:nvSpPr>
          <p:cNvPr id="43" name="Oval 42"/>
          <p:cNvSpPr/>
          <p:nvPr/>
        </p:nvSpPr>
        <p:spPr>
          <a:xfrm>
            <a:off x="4856032" y="350520"/>
            <a:ext cx="3983168" cy="6172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15728675">
            <a:off x="3357787" y="4095602"/>
            <a:ext cx="1859518" cy="607073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630680" y="2358952"/>
            <a:ext cx="3230880" cy="827316"/>
          </a:xfrm>
          <a:custGeom>
            <a:avLst/>
            <a:gdLst>
              <a:gd name="connsiteX0" fmla="*/ 0 w 3230880"/>
              <a:gd name="connsiteY0" fmla="*/ 33728 h 827316"/>
              <a:gd name="connsiteX1" fmla="*/ 533400 w 3230880"/>
              <a:gd name="connsiteY1" fmla="*/ 33728 h 827316"/>
              <a:gd name="connsiteX2" fmla="*/ 792480 w 3230880"/>
              <a:gd name="connsiteY2" fmla="*/ 384248 h 827316"/>
              <a:gd name="connsiteX3" fmla="*/ 1386840 w 3230880"/>
              <a:gd name="connsiteY3" fmla="*/ 490928 h 827316"/>
              <a:gd name="connsiteX4" fmla="*/ 2362200 w 3230880"/>
              <a:gd name="connsiteY4" fmla="*/ 521408 h 827316"/>
              <a:gd name="connsiteX5" fmla="*/ 2697480 w 3230880"/>
              <a:gd name="connsiteY5" fmla="*/ 780488 h 827316"/>
              <a:gd name="connsiteX6" fmla="*/ 3230880 w 3230880"/>
              <a:gd name="connsiteY6" fmla="*/ 826208 h 8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0880" h="827316">
                <a:moveTo>
                  <a:pt x="0" y="33728"/>
                </a:moveTo>
                <a:cubicBezTo>
                  <a:pt x="200660" y="4518"/>
                  <a:pt x="401320" y="-24692"/>
                  <a:pt x="533400" y="33728"/>
                </a:cubicBezTo>
                <a:cubicBezTo>
                  <a:pt x="665480" y="92148"/>
                  <a:pt x="650240" y="308048"/>
                  <a:pt x="792480" y="384248"/>
                </a:cubicBezTo>
                <a:cubicBezTo>
                  <a:pt x="934720" y="460448"/>
                  <a:pt x="1125220" y="468068"/>
                  <a:pt x="1386840" y="490928"/>
                </a:cubicBezTo>
                <a:cubicBezTo>
                  <a:pt x="1648460" y="513788"/>
                  <a:pt x="2143760" y="473148"/>
                  <a:pt x="2362200" y="521408"/>
                </a:cubicBezTo>
                <a:cubicBezTo>
                  <a:pt x="2580640" y="569668"/>
                  <a:pt x="2552700" y="729688"/>
                  <a:pt x="2697480" y="780488"/>
                </a:cubicBezTo>
                <a:cubicBezTo>
                  <a:pt x="2842260" y="831288"/>
                  <a:pt x="3036570" y="828748"/>
                  <a:pt x="3230880" y="826208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5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5188" y="5469201"/>
            <a:ext cx="2632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7 total units </a:t>
            </a:r>
            <a:r>
              <a:rPr lang="en-US" sz="2000" dirty="0"/>
              <a:t>flow over 7-8 to get from 3 to nodes 8-14 </a:t>
            </a:r>
          </a:p>
        </p:txBody>
      </p:sp>
      <p:sp>
        <p:nvSpPr>
          <p:cNvPr id="43" name="Oval 42"/>
          <p:cNvSpPr/>
          <p:nvPr/>
        </p:nvSpPr>
        <p:spPr>
          <a:xfrm>
            <a:off x="4856032" y="350520"/>
            <a:ext cx="3983168" cy="6172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15728675">
            <a:off x="3357787" y="4095602"/>
            <a:ext cx="1859518" cy="607073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3093720" y="2316480"/>
            <a:ext cx="1767840" cy="943751"/>
          </a:xfrm>
          <a:custGeom>
            <a:avLst/>
            <a:gdLst>
              <a:gd name="connsiteX0" fmla="*/ 0 w 1767840"/>
              <a:gd name="connsiteY0" fmla="*/ 0 h 943751"/>
              <a:gd name="connsiteX1" fmla="*/ 472440 w 1767840"/>
              <a:gd name="connsiteY1" fmla="*/ 548640 h 943751"/>
              <a:gd name="connsiteX2" fmla="*/ 899160 w 1767840"/>
              <a:gd name="connsiteY2" fmla="*/ 518160 h 943751"/>
              <a:gd name="connsiteX3" fmla="*/ 1295400 w 1767840"/>
              <a:gd name="connsiteY3" fmla="*/ 914400 h 943751"/>
              <a:gd name="connsiteX4" fmla="*/ 1767840 w 1767840"/>
              <a:gd name="connsiteY4" fmla="*/ 914400 h 94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840" h="943751">
                <a:moveTo>
                  <a:pt x="0" y="0"/>
                </a:moveTo>
                <a:cubicBezTo>
                  <a:pt x="161290" y="231140"/>
                  <a:pt x="322580" y="462280"/>
                  <a:pt x="472440" y="548640"/>
                </a:cubicBezTo>
                <a:cubicBezTo>
                  <a:pt x="622300" y="635000"/>
                  <a:pt x="762000" y="457200"/>
                  <a:pt x="899160" y="518160"/>
                </a:cubicBezTo>
                <a:cubicBezTo>
                  <a:pt x="1036320" y="579120"/>
                  <a:pt x="1150620" y="848360"/>
                  <a:pt x="1295400" y="914400"/>
                </a:cubicBezTo>
                <a:cubicBezTo>
                  <a:pt x="1440180" y="980440"/>
                  <a:pt x="1767840" y="914400"/>
                  <a:pt x="1767840" y="91440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4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81547" y="207713"/>
            <a:ext cx="2632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7 x 7 = 49 total units </a:t>
            </a:r>
            <a:r>
              <a:rPr lang="en-US" sz="2000" dirty="0"/>
              <a:t>flow over 7-8 from nodes 1-7 to 8-14 </a:t>
            </a:r>
          </a:p>
        </p:txBody>
      </p:sp>
      <p:sp>
        <p:nvSpPr>
          <p:cNvPr id="43" name="Oval 42"/>
          <p:cNvSpPr/>
          <p:nvPr/>
        </p:nvSpPr>
        <p:spPr>
          <a:xfrm>
            <a:off x="4953000" y="457200"/>
            <a:ext cx="3803334" cy="5867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4198464">
            <a:off x="3572167" y="2120022"/>
            <a:ext cx="1920271" cy="372043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1000" y="533400"/>
            <a:ext cx="3906546" cy="5791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0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4465" y="742162"/>
            <a:ext cx="28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Edge betweenness </a:t>
            </a:r>
            <a:r>
              <a:rPr lang="en-US" sz="2000" dirty="0"/>
              <a:t>=</a:t>
            </a:r>
            <a:r>
              <a:rPr lang="en-US" sz="2000" b="1" dirty="0"/>
              <a:t> 49</a:t>
            </a:r>
            <a:endParaRPr lang="en-US" sz="2000" dirty="0"/>
          </a:p>
        </p:txBody>
      </p:sp>
      <p:sp>
        <p:nvSpPr>
          <p:cNvPr id="44" name="Freeform 43"/>
          <p:cNvSpPr/>
          <p:nvPr/>
        </p:nvSpPr>
        <p:spPr>
          <a:xfrm rot="4198464">
            <a:off x="3572167" y="2120022"/>
            <a:ext cx="1920271" cy="372043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2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81547" y="1603210"/>
            <a:ext cx="2632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Calculate betweenness for edge 3-7 </a:t>
            </a:r>
          </a:p>
        </p:txBody>
      </p:sp>
      <p:sp>
        <p:nvSpPr>
          <p:cNvPr id="43" name="Freeform 42"/>
          <p:cNvSpPr/>
          <p:nvPr/>
        </p:nvSpPr>
        <p:spPr>
          <a:xfrm rot="7714875">
            <a:off x="3291171" y="2499254"/>
            <a:ext cx="569540" cy="183086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1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26790" y="1159819"/>
            <a:ext cx="2632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 units flow from </a:t>
            </a:r>
            <a:br>
              <a:rPr lang="en-US" sz="2000" dirty="0"/>
            </a:br>
            <a:r>
              <a:rPr lang="en-US" sz="2000" dirty="0"/>
              <a:t>1-3 to each 4-14 node,</a:t>
            </a:r>
          </a:p>
          <a:p>
            <a:pPr algn="ctr"/>
            <a:r>
              <a:rPr lang="en-US" sz="2000" dirty="0"/>
              <a:t>so total = </a:t>
            </a:r>
            <a:br>
              <a:rPr lang="en-US" sz="2000" dirty="0"/>
            </a:br>
            <a:r>
              <a:rPr lang="en-US" sz="2000" dirty="0"/>
              <a:t>3 x 11 = </a:t>
            </a:r>
            <a:r>
              <a:rPr lang="en-US" sz="2000" b="1" dirty="0"/>
              <a:t>33</a:t>
            </a:r>
          </a:p>
        </p:txBody>
      </p:sp>
      <p:sp>
        <p:nvSpPr>
          <p:cNvPr id="43" name="Freeform 42"/>
          <p:cNvSpPr/>
          <p:nvPr/>
        </p:nvSpPr>
        <p:spPr>
          <a:xfrm rot="7714875">
            <a:off x="3291171" y="2499254"/>
            <a:ext cx="569540" cy="183086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3400" y="533400"/>
            <a:ext cx="2793390" cy="2466059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33400" y="533400"/>
            <a:ext cx="8146382" cy="6114239"/>
          </a:xfrm>
          <a:custGeom>
            <a:avLst/>
            <a:gdLst>
              <a:gd name="connsiteX0" fmla="*/ 1554480 w 8435942"/>
              <a:gd name="connsiteY0" fmla="*/ 3626184 h 6265703"/>
              <a:gd name="connsiteX1" fmla="*/ 3276600 w 8435942"/>
              <a:gd name="connsiteY1" fmla="*/ 2467944 h 6265703"/>
              <a:gd name="connsiteX2" fmla="*/ 4968240 w 8435942"/>
              <a:gd name="connsiteY2" fmla="*/ 2391744 h 6265703"/>
              <a:gd name="connsiteX3" fmla="*/ 6355080 w 8435942"/>
              <a:gd name="connsiteY3" fmla="*/ 273384 h 6265703"/>
              <a:gd name="connsiteX4" fmla="*/ 7589520 w 8435942"/>
              <a:gd name="connsiteY4" fmla="*/ 380064 h 6265703"/>
              <a:gd name="connsiteX5" fmla="*/ 8427720 w 8435942"/>
              <a:gd name="connsiteY5" fmla="*/ 3489024 h 6265703"/>
              <a:gd name="connsiteX6" fmla="*/ 7086600 w 8435942"/>
              <a:gd name="connsiteY6" fmla="*/ 5973144 h 6265703"/>
              <a:gd name="connsiteX7" fmla="*/ 1600200 w 8435942"/>
              <a:gd name="connsiteY7" fmla="*/ 6018864 h 6265703"/>
              <a:gd name="connsiteX8" fmla="*/ 0 w 8435942"/>
              <a:gd name="connsiteY8" fmla="*/ 4190064 h 6265703"/>
              <a:gd name="connsiteX9" fmla="*/ 1554480 w 8435942"/>
              <a:gd name="connsiteY9" fmla="*/ 3626184 h 626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35942" h="6265703">
                <a:moveTo>
                  <a:pt x="1554480" y="3626184"/>
                </a:moveTo>
                <a:cubicBezTo>
                  <a:pt x="2100580" y="3339164"/>
                  <a:pt x="2707640" y="2673684"/>
                  <a:pt x="3276600" y="2467944"/>
                </a:cubicBezTo>
                <a:cubicBezTo>
                  <a:pt x="3845560" y="2262204"/>
                  <a:pt x="4455160" y="2757504"/>
                  <a:pt x="4968240" y="2391744"/>
                </a:cubicBezTo>
                <a:cubicBezTo>
                  <a:pt x="5481320" y="2025984"/>
                  <a:pt x="5918200" y="608664"/>
                  <a:pt x="6355080" y="273384"/>
                </a:cubicBezTo>
                <a:cubicBezTo>
                  <a:pt x="6791960" y="-61896"/>
                  <a:pt x="7244080" y="-155876"/>
                  <a:pt x="7589520" y="380064"/>
                </a:cubicBezTo>
                <a:cubicBezTo>
                  <a:pt x="7934960" y="916004"/>
                  <a:pt x="8511540" y="2556844"/>
                  <a:pt x="8427720" y="3489024"/>
                </a:cubicBezTo>
                <a:cubicBezTo>
                  <a:pt x="8343900" y="4421204"/>
                  <a:pt x="8224520" y="5551504"/>
                  <a:pt x="7086600" y="5973144"/>
                </a:cubicBezTo>
                <a:cubicBezTo>
                  <a:pt x="5948680" y="6394784"/>
                  <a:pt x="2781300" y="6316044"/>
                  <a:pt x="1600200" y="6018864"/>
                </a:cubicBezTo>
                <a:cubicBezTo>
                  <a:pt x="419100" y="5721684"/>
                  <a:pt x="0" y="4588844"/>
                  <a:pt x="0" y="4190064"/>
                </a:cubicBezTo>
                <a:cubicBezTo>
                  <a:pt x="0" y="3791284"/>
                  <a:pt x="1008380" y="3913204"/>
                  <a:pt x="1554480" y="3626184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9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752600"/>
            <a:ext cx="7391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Slides use figures from </a:t>
            </a:r>
            <a:r>
              <a:rPr lang="en-US" sz="3600" dirty="0" err="1"/>
              <a:t>Ch</a:t>
            </a:r>
            <a:r>
              <a:rPr lang="en-US" sz="3600" dirty="0"/>
              <a:t> 3.6 of </a:t>
            </a:r>
            <a:r>
              <a:rPr lang="en-US" sz="3600" i="1" dirty="0"/>
              <a:t>Networks, Crowds and Markets </a:t>
            </a:r>
            <a:r>
              <a:rPr lang="en-US" sz="3600" dirty="0"/>
              <a:t>by Easley &amp; Kleinberg (2010)</a:t>
            </a:r>
          </a:p>
          <a:p>
            <a:pPr algn="ctr"/>
            <a:r>
              <a:rPr lang="en-US" sz="2000" dirty="0">
                <a:hlinkClick r:id="rId2"/>
              </a:rPr>
              <a:t>http://www.cs.cornell.edu/home/kleinber/networks-book/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0750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59922" y="713457"/>
            <a:ext cx="2632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Betweenness = 33</a:t>
            </a:r>
          </a:p>
          <a:p>
            <a:pPr algn="ctr"/>
            <a:r>
              <a:rPr lang="en-US" sz="2000" dirty="0"/>
              <a:t>for each </a:t>
            </a:r>
            <a:br>
              <a:rPr lang="en-US" sz="2000" dirty="0"/>
            </a:br>
            <a:r>
              <a:rPr lang="en-US" sz="2000" dirty="0"/>
              <a:t>symmetric edge</a:t>
            </a:r>
          </a:p>
          <a:p>
            <a:pPr algn="ctr"/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198050" y="2485193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98050" y="381854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75985" y="2437538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04292" y="3808252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638235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2093" y="890470"/>
            <a:ext cx="2632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Calculate betweenness for edge 1-3</a:t>
            </a:r>
          </a:p>
        </p:txBody>
      </p:sp>
      <p:sp>
        <p:nvSpPr>
          <p:cNvPr id="43" name="Freeform 42"/>
          <p:cNvSpPr/>
          <p:nvPr/>
        </p:nvSpPr>
        <p:spPr>
          <a:xfrm rot="7714875">
            <a:off x="2498173" y="1356257"/>
            <a:ext cx="569540" cy="183086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61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35925" y="890469"/>
            <a:ext cx="2632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Carries all flow to node 1 except from node 2,</a:t>
            </a:r>
          </a:p>
          <a:p>
            <a:pPr algn="ctr"/>
            <a:r>
              <a:rPr lang="en-US" sz="2000" dirty="0"/>
              <a:t>so </a:t>
            </a:r>
            <a:r>
              <a:rPr lang="en-US" sz="2000" b="1" dirty="0"/>
              <a:t>betweenness = 12</a:t>
            </a:r>
          </a:p>
        </p:txBody>
      </p:sp>
      <p:sp>
        <p:nvSpPr>
          <p:cNvPr id="43" name="Freeform 42"/>
          <p:cNvSpPr/>
          <p:nvPr/>
        </p:nvSpPr>
        <p:spPr>
          <a:xfrm rot="7714875">
            <a:off x="2491903" y="1255100"/>
            <a:ext cx="785910" cy="271222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731281" y="497148"/>
            <a:ext cx="7879319" cy="6036514"/>
          </a:xfrm>
          <a:custGeom>
            <a:avLst/>
            <a:gdLst>
              <a:gd name="connsiteX0" fmla="*/ 945119 w 8009694"/>
              <a:gd name="connsiteY0" fmla="*/ 2550852 h 6036514"/>
              <a:gd name="connsiteX1" fmla="*/ 1508999 w 8009694"/>
              <a:gd name="connsiteY1" fmla="*/ 1362132 h 6036514"/>
              <a:gd name="connsiteX2" fmla="*/ 2301479 w 8009694"/>
              <a:gd name="connsiteY2" fmla="*/ 1301172 h 6036514"/>
              <a:gd name="connsiteX3" fmla="*/ 3551159 w 8009694"/>
              <a:gd name="connsiteY3" fmla="*/ 2535612 h 6036514"/>
              <a:gd name="connsiteX4" fmla="*/ 4694159 w 8009694"/>
              <a:gd name="connsiteY4" fmla="*/ 2200332 h 6036514"/>
              <a:gd name="connsiteX5" fmla="*/ 6202919 w 8009694"/>
              <a:gd name="connsiteY5" fmla="*/ 36252 h 6036514"/>
              <a:gd name="connsiteX6" fmla="*/ 7864079 w 8009694"/>
              <a:gd name="connsiteY6" fmla="*/ 1118292 h 6036514"/>
              <a:gd name="connsiteX7" fmla="*/ 7818359 w 8009694"/>
              <a:gd name="connsiteY7" fmla="*/ 4532052 h 6036514"/>
              <a:gd name="connsiteX8" fmla="*/ 6919199 w 8009694"/>
              <a:gd name="connsiteY8" fmla="*/ 5827452 h 6036514"/>
              <a:gd name="connsiteX9" fmla="*/ 1051799 w 8009694"/>
              <a:gd name="connsiteY9" fmla="*/ 5827452 h 6036514"/>
              <a:gd name="connsiteX10" fmla="*/ 239 w 8009694"/>
              <a:gd name="connsiteY10" fmla="*/ 3815772 h 6036514"/>
              <a:gd name="connsiteX11" fmla="*/ 975599 w 8009694"/>
              <a:gd name="connsiteY11" fmla="*/ 2505132 h 603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09694" h="6036514">
                <a:moveTo>
                  <a:pt x="945119" y="2550852"/>
                </a:moveTo>
                <a:cubicBezTo>
                  <a:pt x="1114029" y="2060632"/>
                  <a:pt x="1282939" y="1570412"/>
                  <a:pt x="1508999" y="1362132"/>
                </a:cubicBezTo>
                <a:cubicBezTo>
                  <a:pt x="1735059" y="1153852"/>
                  <a:pt x="1961119" y="1105592"/>
                  <a:pt x="2301479" y="1301172"/>
                </a:cubicBezTo>
                <a:cubicBezTo>
                  <a:pt x="2641839" y="1496752"/>
                  <a:pt x="3152379" y="2385752"/>
                  <a:pt x="3551159" y="2535612"/>
                </a:cubicBezTo>
                <a:cubicBezTo>
                  <a:pt x="3949939" y="2685472"/>
                  <a:pt x="4252199" y="2616892"/>
                  <a:pt x="4694159" y="2200332"/>
                </a:cubicBezTo>
                <a:cubicBezTo>
                  <a:pt x="5136119" y="1783772"/>
                  <a:pt x="5674599" y="216592"/>
                  <a:pt x="6202919" y="36252"/>
                </a:cubicBezTo>
                <a:cubicBezTo>
                  <a:pt x="6731239" y="-144088"/>
                  <a:pt x="7594839" y="368992"/>
                  <a:pt x="7864079" y="1118292"/>
                </a:cubicBezTo>
                <a:cubicBezTo>
                  <a:pt x="8133319" y="1867592"/>
                  <a:pt x="7975839" y="3747192"/>
                  <a:pt x="7818359" y="4532052"/>
                </a:cubicBezTo>
                <a:cubicBezTo>
                  <a:pt x="7660879" y="5316912"/>
                  <a:pt x="8046959" y="5611552"/>
                  <a:pt x="6919199" y="5827452"/>
                </a:cubicBezTo>
                <a:cubicBezTo>
                  <a:pt x="5791439" y="6043352"/>
                  <a:pt x="2204959" y="6162732"/>
                  <a:pt x="1051799" y="5827452"/>
                </a:cubicBezTo>
                <a:cubicBezTo>
                  <a:pt x="-101361" y="5492172"/>
                  <a:pt x="12939" y="4369492"/>
                  <a:pt x="239" y="3815772"/>
                </a:cubicBezTo>
                <a:cubicBezTo>
                  <a:pt x="-12461" y="3262052"/>
                  <a:pt x="481569" y="2883592"/>
                  <a:pt x="975599" y="250513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74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26790" y="890469"/>
            <a:ext cx="2632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betweenness = 12</a:t>
            </a:r>
          </a:p>
          <a:p>
            <a:pPr algn="ctr"/>
            <a:r>
              <a:rPr lang="en-US" sz="2000" dirty="0"/>
              <a:t>for each </a:t>
            </a:r>
            <a:br>
              <a:rPr lang="en-US" sz="2000" dirty="0"/>
            </a:br>
            <a:r>
              <a:rPr lang="en-US" sz="2000" dirty="0"/>
              <a:t>symmetric edge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0528" y="2223630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36582" y="1247745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21818" y="125201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91057" y="2223626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91057" y="418571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66913" y="4161448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83599" y="507529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17986" y="507529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77436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2093" y="890470"/>
            <a:ext cx="2632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Calculate betweenness for edge 1-2</a:t>
            </a:r>
          </a:p>
        </p:txBody>
      </p:sp>
      <p:sp>
        <p:nvSpPr>
          <p:cNvPr id="2" name="Freeform 1"/>
          <p:cNvSpPr/>
          <p:nvPr/>
        </p:nvSpPr>
        <p:spPr>
          <a:xfrm>
            <a:off x="1493520" y="1417320"/>
            <a:ext cx="1783080" cy="338363"/>
          </a:xfrm>
          <a:custGeom>
            <a:avLst/>
            <a:gdLst>
              <a:gd name="connsiteX0" fmla="*/ 1783080 w 1783080"/>
              <a:gd name="connsiteY0" fmla="*/ 0 h 338363"/>
              <a:gd name="connsiteX1" fmla="*/ 807720 w 1783080"/>
              <a:gd name="connsiteY1" fmla="*/ 121920 h 338363"/>
              <a:gd name="connsiteX2" fmla="*/ 838200 w 1783080"/>
              <a:gd name="connsiteY2" fmla="*/ 335280 h 338363"/>
              <a:gd name="connsiteX3" fmla="*/ 0 w 1783080"/>
              <a:gd name="connsiteY3" fmla="*/ 228600 h 33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3080" h="338363">
                <a:moveTo>
                  <a:pt x="1783080" y="0"/>
                </a:moveTo>
                <a:cubicBezTo>
                  <a:pt x="1374140" y="33020"/>
                  <a:pt x="965200" y="66040"/>
                  <a:pt x="807720" y="121920"/>
                </a:cubicBezTo>
                <a:cubicBezTo>
                  <a:pt x="650240" y="177800"/>
                  <a:pt x="972820" y="317500"/>
                  <a:pt x="838200" y="335280"/>
                </a:cubicBezTo>
                <a:cubicBezTo>
                  <a:pt x="703580" y="353060"/>
                  <a:pt x="351790" y="290830"/>
                  <a:pt x="0" y="22860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26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2093" y="890470"/>
            <a:ext cx="2632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Only carries flow </a:t>
            </a:r>
            <a:br>
              <a:rPr lang="en-US" sz="2000" dirty="0"/>
            </a:br>
            <a:r>
              <a:rPr lang="en-US" sz="2000" dirty="0"/>
              <a:t>from 1 to 2, so </a:t>
            </a:r>
            <a:br>
              <a:rPr lang="en-US" sz="2000" dirty="0"/>
            </a:br>
            <a:r>
              <a:rPr lang="en-US" sz="2000" b="1" dirty="0"/>
              <a:t>betweenness = 1</a:t>
            </a:r>
          </a:p>
        </p:txBody>
      </p:sp>
      <p:sp>
        <p:nvSpPr>
          <p:cNvPr id="2" name="Freeform 1"/>
          <p:cNvSpPr/>
          <p:nvPr/>
        </p:nvSpPr>
        <p:spPr>
          <a:xfrm>
            <a:off x="1493520" y="1417320"/>
            <a:ext cx="1783080" cy="338363"/>
          </a:xfrm>
          <a:custGeom>
            <a:avLst/>
            <a:gdLst>
              <a:gd name="connsiteX0" fmla="*/ 1783080 w 1783080"/>
              <a:gd name="connsiteY0" fmla="*/ 0 h 338363"/>
              <a:gd name="connsiteX1" fmla="*/ 807720 w 1783080"/>
              <a:gd name="connsiteY1" fmla="*/ 121920 h 338363"/>
              <a:gd name="connsiteX2" fmla="*/ 838200 w 1783080"/>
              <a:gd name="connsiteY2" fmla="*/ 335280 h 338363"/>
              <a:gd name="connsiteX3" fmla="*/ 0 w 1783080"/>
              <a:gd name="connsiteY3" fmla="*/ 228600 h 33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3080" h="338363">
                <a:moveTo>
                  <a:pt x="1783080" y="0"/>
                </a:moveTo>
                <a:cubicBezTo>
                  <a:pt x="1374140" y="33020"/>
                  <a:pt x="965200" y="66040"/>
                  <a:pt x="807720" y="121920"/>
                </a:cubicBezTo>
                <a:cubicBezTo>
                  <a:pt x="650240" y="177800"/>
                  <a:pt x="972820" y="317500"/>
                  <a:pt x="838200" y="335280"/>
                </a:cubicBezTo>
                <a:cubicBezTo>
                  <a:pt x="703580" y="353060"/>
                  <a:pt x="351790" y="290830"/>
                  <a:pt x="0" y="22860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36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09054" y="890470"/>
            <a:ext cx="2910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betweenness = 1</a:t>
            </a:r>
            <a:br>
              <a:rPr lang="en-US" sz="2000" b="1" dirty="0"/>
            </a:br>
            <a:r>
              <a:rPr lang="en-US" sz="2000" dirty="0"/>
              <a:t>for each symmetric edge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45365" y="1247745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1412" y="5161604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56220" y="1247745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20001" y="5071026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75438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09054" y="890470"/>
            <a:ext cx="2910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Edge with highest betweenness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5365" y="1247745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1412" y="5161604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56220" y="1247745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20001" y="5071026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10528" y="2223630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36582" y="1247745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95844" y="125588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91057" y="2223626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91057" y="418571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66913" y="4161448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83599" y="507529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17986" y="507529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198050" y="2485193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98050" y="381854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75985" y="2437538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04292" y="3808252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301171" y="296651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49</a:t>
            </a:r>
          </a:p>
        </p:txBody>
      </p:sp>
      <p:sp>
        <p:nvSpPr>
          <p:cNvPr id="70" name="Freeform 69"/>
          <p:cNvSpPr/>
          <p:nvPr/>
        </p:nvSpPr>
        <p:spPr>
          <a:xfrm rot="3816987">
            <a:off x="4044637" y="2047236"/>
            <a:ext cx="1163720" cy="438685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5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Betweenness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Betweenness also defined for nodes</a:t>
            </a:r>
          </a:p>
          <a:p>
            <a:r>
              <a:rPr lang="en-US" b="1" dirty="0"/>
              <a:t>Node betweenness</a:t>
            </a:r>
            <a:r>
              <a:rPr lang="en-US" dirty="0"/>
              <a:t>: Total amount of “flow” a node carries when a unit of flow between each pair of nodes is divided up evenly over shortest paths</a:t>
            </a:r>
          </a:p>
          <a:p>
            <a:r>
              <a:rPr lang="en-US" dirty="0"/>
              <a:t>Nodes and edges of high betweenness perform critical roles in the network structure</a:t>
            </a:r>
          </a:p>
        </p:txBody>
      </p:sp>
    </p:spTree>
    <p:extLst>
      <p:ext uri="{BB962C8B-B14F-4D97-AF65-F5344CB8AC3E}">
        <p14:creationId xmlns:p14="http://schemas.microsoft.com/office/powerpoint/2010/main" val="3185255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Girvan-Newman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betweenness of all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the edge(s) with highest betweenness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steps 1 and 2 until graph is partitioned into as many regions as desired</a:t>
            </a:r>
          </a:p>
        </p:txBody>
      </p:sp>
    </p:spTree>
    <p:extLst>
      <p:ext uri="{BB962C8B-B14F-4D97-AF65-F5344CB8AC3E}">
        <p14:creationId xmlns:p14="http://schemas.microsoft.com/office/powerpoint/2010/main" val="361595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52425"/>
            <a:ext cx="782955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352425"/>
            <a:ext cx="3305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Co-authorship network</a:t>
            </a:r>
            <a:br>
              <a:rPr lang="en-US" sz="2400" b="1" dirty="0"/>
            </a:br>
            <a:r>
              <a:rPr lang="en-US" sz="2400" dirty="0"/>
              <a:t>How can the tightly clustered groups be identified?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6852" y="6274742"/>
            <a:ext cx="330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Newmam</a:t>
            </a:r>
            <a:r>
              <a:rPr lang="en-US" dirty="0"/>
              <a:t> &amp; Girvan, 2004</a:t>
            </a:r>
          </a:p>
        </p:txBody>
      </p:sp>
    </p:spTree>
    <p:extLst>
      <p:ext uri="{BB962C8B-B14F-4D97-AF65-F5344CB8AC3E}">
        <p14:creationId xmlns:p14="http://schemas.microsoft.com/office/powerpoint/2010/main" val="108366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Girvan-Newman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Calculate betweenness of all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the edge(s) with highest betweenness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steps 1 and 2 until graph is partitioned into as many regions as desired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46482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How much computation does this require?</a:t>
            </a:r>
          </a:p>
          <a:p>
            <a:pPr algn="ctr"/>
            <a:r>
              <a:rPr lang="en-US" sz="2400" dirty="0">
                <a:hlinkClick r:id="rId2"/>
              </a:rPr>
              <a:t>Newman</a:t>
            </a:r>
            <a:r>
              <a:rPr lang="en-US" sz="2400" dirty="0"/>
              <a:t> (2001) and </a:t>
            </a:r>
            <a:r>
              <a:rPr lang="en-US" sz="2400" dirty="0" err="1">
                <a:hlinkClick r:id="rId3"/>
              </a:rPr>
              <a:t>Brandes</a:t>
            </a:r>
            <a:r>
              <a:rPr lang="en-US" sz="2400" dirty="0"/>
              <a:t> (2001) independently developed similar algorithms that reduce the complexity from O(</a:t>
            </a:r>
            <a:r>
              <a:rPr lang="en-US" sz="2400" i="1" dirty="0"/>
              <a:t>mn</a:t>
            </a:r>
            <a:r>
              <a:rPr lang="en-US" sz="2400" baseline="30000" dirty="0"/>
              <a:t>2</a:t>
            </a:r>
            <a:r>
              <a:rPr lang="en-US" sz="2400" dirty="0"/>
              <a:t>) to O(</a:t>
            </a:r>
            <a:r>
              <a:rPr lang="en-US" sz="2400" i="1" dirty="0" err="1"/>
              <a:t>mn</a:t>
            </a:r>
            <a:r>
              <a:rPr lang="en-US" sz="2400" dirty="0"/>
              <a:t>) where </a:t>
            </a:r>
            <a:r>
              <a:rPr lang="en-US" sz="2400" i="1" dirty="0"/>
              <a:t>m</a:t>
            </a:r>
            <a:r>
              <a:rPr lang="en-US" sz="2400" dirty="0"/>
              <a:t> = # of edges, </a:t>
            </a:r>
            <a:r>
              <a:rPr lang="en-US" sz="2400" i="1" dirty="0"/>
              <a:t>n</a:t>
            </a:r>
            <a:r>
              <a:rPr lang="en-US" sz="2400" dirty="0"/>
              <a:t> = # of nodes</a:t>
            </a:r>
          </a:p>
        </p:txBody>
      </p:sp>
    </p:spTree>
    <p:extLst>
      <p:ext uri="{BB962C8B-B14F-4D97-AF65-F5344CB8AC3E}">
        <p14:creationId xmlns:p14="http://schemas.microsoft.com/office/powerpoint/2010/main" val="3881595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Computing Edge </a:t>
            </a:r>
            <a:br>
              <a:rPr lang="en-US" dirty="0"/>
            </a:br>
            <a:r>
              <a:rPr lang="en-US" dirty="0"/>
              <a:t>Betweenness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node </a:t>
            </a:r>
            <a:r>
              <a:rPr lang="en-US" i="1" dirty="0"/>
              <a:t>N</a:t>
            </a:r>
            <a:r>
              <a:rPr lang="en-US" dirty="0"/>
              <a:t> in the graph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Perform breadth-first search of graph starting at node </a:t>
            </a:r>
            <a:r>
              <a:rPr lang="en-US" i="1" dirty="0"/>
              <a:t>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Determine the number of shortest paths from </a:t>
            </a:r>
            <a:r>
              <a:rPr lang="en-US" i="1" dirty="0"/>
              <a:t>N</a:t>
            </a:r>
            <a:r>
              <a:rPr lang="en-US" dirty="0"/>
              <a:t> to every other node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Based on these numbers, determine the amount of flow from </a:t>
            </a:r>
            <a:r>
              <a:rPr lang="en-US" i="1" dirty="0"/>
              <a:t>N</a:t>
            </a:r>
            <a:r>
              <a:rPr lang="en-US" dirty="0"/>
              <a:t> to all other nodes that use each edge</a:t>
            </a:r>
          </a:p>
          <a:p>
            <a:pPr marL="0" indent="0">
              <a:buNone/>
            </a:pPr>
            <a:r>
              <a:rPr lang="en-US" dirty="0"/>
              <a:t>Divide sum of flow of all edges by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6324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developed by </a:t>
            </a:r>
            <a:r>
              <a:rPr lang="en-US" dirty="0" err="1"/>
              <a:t>Brandes</a:t>
            </a:r>
            <a:r>
              <a:rPr lang="en-US" dirty="0"/>
              <a:t> (2001) and Newman (2001)</a:t>
            </a:r>
          </a:p>
        </p:txBody>
      </p:sp>
    </p:spTree>
    <p:extLst>
      <p:ext uri="{BB962C8B-B14F-4D97-AF65-F5344CB8AC3E}">
        <p14:creationId xmlns:p14="http://schemas.microsoft.com/office/powerpoint/2010/main" val="2043999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268898" y="388808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5457023" y="388808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7" name="Oval 6"/>
          <p:cNvSpPr/>
          <p:nvPr/>
        </p:nvSpPr>
        <p:spPr>
          <a:xfrm>
            <a:off x="3257104" y="240124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080773" y="388808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1080772" y="240124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/>
          <p:cNvCxnSpPr>
            <a:stCxn id="9" idx="4"/>
            <a:endCxn id="8" idx="0"/>
          </p:cNvCxnSpPr>
          <p:nvPr/>
        </p:nvCxnSpPr>
        <p:spPr>
          <a:xfrm>
            <a:off x="1449199" y="3135583"/>
            <a:ext cx="1" cy="75250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3"/>
            <a:endCxn id="9" idx="7"/>
          </p:cNvCxnSpPr>
          <p:nvPr/>
        </p:nvCxnSpPr>
        <p:spPr>
          <a:xfrm flipH="1">
            <a:off x="1709715" y="1541199"/>
            <a:ext cx="1643505" cy="967585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1709716" y="3028042"/>
            <a:ext cx="1655298" cy="96758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45147" y="388808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2" name="Oval 31"/>
          <p:cNvSpPr/>
          <p:nvPr/>
        </p:nvSpPr>
        <p:spPr>
          <a:xfrm>
            <a:off x="5462990" y="243728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3245310" y="914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6" name="Straight Arrow Connector 35"/>
          <p:cNvCxnSpPr>
            <a:stCxn id="31" idx="1"/>
            <a:endCxn id="32" idx="5"/>
          </p:cNvCxnSpPr>
          <p:nvPr/>
        </p:nvCxnSpPr>
        <p:spPr>
          <a:xfrm flipH="1" flipV="1">
            <a:off x="6091933" y="3064087"/>
            <a:ext cx="1661124" cy="93154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68957" y="537487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3268897" y="537492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9" name="Oval 38"/>
          <p:cNvSpPr/>
          <p:nvPr/>
        </p:nvSpPr>
        <p:spPr>
          <a:xfrm>
            <a:off x="1080773" y="537486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1" name="Straight Arrow Connector 40"/>
          <p:cNvCxnSpPr>
            <a:stCxn id="38" idx="2"/>
            <a:endCxn id="39" idx="6"/>
          </p:cNvCxnSpPr>
          <p:nvPr/>
        </p:nvCxnSpPr>
        <p:spPr>
          <a:xfrm flipH="1" flipV="1">
            <a:off x="1817626" y="5742040"/>
            <a:ext cx="1451271" cy="6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4005750" y="5742041"/>
            <a:ext cx="1463207" cy="5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0"/>
            <a:endCxn id="7" idx="4"/>
          </p:cNvCxnSpPr>
          <p:nvPr/>
        </p:nvCxnSpPr>
        <p:spPr>
          <a:xfrm flipH="1" flipV="1">
            <a:off x="3625531" y="3135584"/>
            <a:ext cx="11794" cy="7525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4"/>
            <a:endCxn id="38" idx="0"/>
          </p:cNvCxnSpPr>
          <p:nvPr/>
        </p:nvCxnSpPr>
        <p:spPr>
          <a:xfrm flipH="1">
            <a:off x="3637324" y="4622427"/>
            <a:ext cx="1" cy="7525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  <a:endCxn id="6" idx="6"/>
          </p:cNvCxnSpPr>
          <p:nvPr/>
        </p:nvCxnSpPr>
        <p:spPr>
          <a:xfrm flipH="1">
            <a:off x="4005751" y="4255257"/>
            <a:ext cx="1451272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0"/>
            <a:endCxn id="32" idx="4"/>
          </p:cNvCxnSpPr>
          <p:nvPr/>
        </p:nvCxnSpPr>
        <p:spPr>
          <a:xfrm flipV="1">
            <a:off x="5825450" y="3171629"/>
            <a:ext cx="5967" cy="71645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0"/>
            <a:endCxn id="10" idx="4"/>
          </p:cNvCxnSpPr>
          <p:nvPr/>
        </p:nvCxnSpPr>
        <p:spPr>
          <a:xfrm flipH="1" flipV="1">
            <a:off x="5825450" y="4622427"/>
            <a:ext cx="11934" cy="7524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713464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Example Graph</a:t>
            </a:r>
          </a:p>
        </p:txBody>
      </p:sp>
      <p:cxnSp>
        <p:nvCxnSpPr>
          <p:cNvPr id="81" name="Straight Arrow Connector 80"/>
          <p:cNvCxnSpPr>
            <a:stCxn id="31" idx="3"/>
            <a:endCxn id="37" idx="7"/>
          </p:cNvCxnSpPr>
          <p:nvPr/>
        </p:nvCxnSpPr>
        <p:spPr>
          <a:xfrm flipH="1">
            <a:off x="6097900" y="4514884"/>
            <a:ext cx="1655157" cy="96752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9" idx="0"/>
            <a:endCxn id="8" idx="4"/>
          </p:cNvCxnSpPr>
          <p:nvPr/>
        </p:nvCxnSpPr>
        <p:spPr>
          <a:xfrm flipV="1">
            <a:off x="1449200" y="4622427"/>
            <a:ext cx="0" cy="7524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3874253" y="1541199"/>
            <a:ext cx="1696647" cy="100363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" idx="6"/>
            <a:endCxn id="32" idx="2"/>
          </p:cNvCxnSpPr>
          <p:nvPr/>
        </p:nvCxnSpPr>
        <p:spPr>
          <a:xfrm>
            <a:off x="3993957" y="2768414"/>
            <a:ext cx="1469033" cy="36045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817625" y="2768413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681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Computing Edge </a:t>
            </a:r>
            <a:br>
              <a:rPr lang="en-US" dirty="0"/>
            </a:br>
            <a:r>
              <a:rPr lang="en-US" dirty="0"/>
              <a:t>Betweenness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node </a:t>
            </a:r>
            <a:r>
              <a:rPr lang="en-US" i="1" dirty="0"/>
              <a:t>N</a:t>
            </a:r>
            <a:r>
              <a:rPr lang="en-US" dirty="0"/>
              <a:t> in the graph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Perform breadth-first search of graph starting at node </a:t>
            </a:r>
            <a:r>
              <a:rPr lang="en-US" i="1" dirty="0">
                <a:solidFill>
                  <a:srgbClr val="C00000"/>
                </a:solidFill>
              </a:rPr>
              <a:t>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Determine the number of shortest paths from </a:t>
            </a:r>
            <a:r>
              <a:rPr lang="en-US" i="1" dirty="0"/>
              <a:t>N</a:t>
            </a:r>
            <a:r>
              <a:rPr lang="en-US" dirty="0"/>
              <a:t> to every other node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Based on these numbers, determine the amount of flow from </a:t>
            </a:r>
            <a:r>
              <a:rPr lang="en-US" i="1" dirty="0"/>
              <a:t>N</a:t>
            </a:r>
            <a:r>
              <a:rPr lang="en-US" dirty="0"/>
              <a:t> to all other nodes that use each edge</a:t>
            </a:r>
          </a:p>
          <a:p>
            <a:pPr marL="0" indent="0">
              <a:buNone/>
            </a:pPr>
            <a:r>
              <a:rPr lang="en-US" dirty="0"/>
              <a:t>Divide sum of flow of all edges by 2</a:t>
            </a:r>
          </a:p>
        </p:txBody>
      </p:sp>
    </p:spTree>
    <p:extLst>
      <p:ext uri="{BB962C8B-B14F-4D97-AF65-F5344CB8AC3E}">
        <p14:creationId xmlns:p14="http://schemas.microsoft.com/office/powerpoint/2010/main" val="49622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314022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6502147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Oval 6"/>
          <p:cNvSpPr/>
          <p:nvPr/>
        </p:nvSpPr>
        <p:spPr>
          <a:xfrm>
            <a:off x="3257104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125897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1080772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709715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709715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754840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75627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5462990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4314020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7131090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68957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3268897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314021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897840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942964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897840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942965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6091933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6097900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8323" y="224488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Breadth-first search from node A</a:t>
            </a: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754840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942963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942965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817625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886047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5050873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220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Computing Edge </a:t>
            </a:r>
            <a:br>
              <a:rPr lang="en-US" dirty="0"/>
            </a:br>
            <a:r>
              <a:rPr lang="en-US" dirty="0"/>
              <a:t>Betweenness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node </a:t>
            </a:r>
            <a:r>
              <a:rPr lang="en-US" i="1" dirty="0"/>
              <a:t>N</a:t>
            </a:r>
            <a:r>
              <a:rPr lang="en-US" dirty="0"/>
              <a:t> in the graph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Perform breadth-first search of graph starting at node </a:t>
            </a:r>
            <a:r>
              <a:rPr lang="en-US" i="1" dirty="0"/>
              <a:t>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Determine the number of shortest paths from 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to every other node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Based on these numbers, determine the amount of flow from </a:t>
            </a:r>
            <a:r>
              <a:rPr lang="en-US" i="1" dirty="0"/>
              <a:t>N</a:t>
            </a:r>
            <a:r>
              <a:rPr lang="en-US" dirty="0"/>
              <a:t> to all other nodes that use each edge</a:t>
            </a:r>
          </a:p>
          <a:p>
            <a:pPr marL="0" indent="0">
              <a:buNone/>
            </a:pPr>
            <a:r>
              <a:rPr lang="en-US" dirty="0"/>
              <a:t>Divide sum of flow of all edges by 2</a:t>
            </a:r>
          </a:p>
        </p:txBody>
      </p:sp>
    </p:spTree>
    <p:extLst>
      <p:ext uri="{BB962C8B-B14F-4D97-AF65-F5344CB8AC3E}">
        <p14:creationId xmlns:p14="http://schemas.microsoft.com/office/powerpoint/2010/main" val="1403917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314022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6502147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Oval 6"/>
          <p:cNvSpPr/>
          <p:nvPr/>
        </p:nvSpPr>
        <p:spPr>
          <a:xfrm>
            <a:off x="3257104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125897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1080772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709715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709715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754840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75627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5462990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4314020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7131090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68957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3268897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314021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897840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942964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897840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942965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6091933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6097900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5641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754840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942963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942965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817625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886047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5050873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62400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28123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12480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23190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07719" y="2372931"/>
            <a:ext cx="3033407" cy="1471199"/>
            <a:chOff x="807719" y="2372931"/>
            <a:chExt cx="3033407" cy="1471199"/>
          </a:xfrm>
        </p:grpSpPr>
        <p:sp>
          <p:nvSpPr>
            <p:cNvPr id="40" name="TextBox 39"/>
            <p:cNvSpPr txBox="1"/>
            <p:nvPr/>
          </p:nvSpPr>
          <p:spPr>
            <a:xfrm>
              <a:off x="2895600" y="3320910"/>
              <a:ext cx="553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2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07719" y="2372931"/>
              <a:ext cx="3033407" cy="1181090"/>
              <a:chOff x="807719" y="2372931"/>
              <a:chExt cx="3033407" cy="1181090"/>
            </a:xfrm>
          </p:grpSpPr>
          <p:sp>
            <p:nvSpPr>
              <p:cNvPr id="46" name="Freeform 45"/>
              <p:cNvSpPr/>
              <p:nvPr/>
            </p:nvSpPr>
            <p:spPr>
              <a:xfrm rot="7066364">
                <a:off x="3092976" y="2805870"/>
                <a:ext cx="1181090" cy="315211"/>
              </a:xfrm>
              <a:custGeom>
                <a:avLst/>
                <a:gdLst>
                  <a:gd name="connsiteX0" fmla="*/ 1097280 w 1100857"/>
                  <a:gd name="connsiteY0" fmla="*/ 457200 h 457200"/>
                  <a:gd name="connsiteX1" fmla="*/ 1036320 w 1100857"/>
                  <a:gd name="connsiteY1" fmla="*/ 381000 h 457200"/>
                  <a:gd name="connsiteX2" fmla="*/ 655320 w 1100857"/>
                  <a:gd name="connsiteY2" fmla="*/ 76200 h 457200"/>
                  <a:gd name="connsiteX3" fmla="*/ 472440 w 1100857"/>
                  <a:gd name="connsiteY3" fmla="*/ 274320 h 457200"/>
                  <a:gd name="connsiteX4" fmla="*/ 0 w 1100857"/>
                  <a:gd name="connsiteY4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0857" h="457200">
                    <a:moveTo>
                      <a:pt x="1097280" y="457200"/>
                    </a:moveTo>
                    <a:cubicBezTo>
                      <a:pt x="1103630" y="450850"/>
                      <a:pt x="1109980" y="444500"/>
                      <a:pt x="1036320" y="381000"/>
                    </a:cubicBezTo>
                    <a:cubicBezTo>
                      <a:pt x="962660" y="317500"/>
                      <a:pt x="749300" y="93980"/>
                      <a:pt x="655320" y="76200"/>
                    </a:cubicBezTo>
                    <a:cubicBezTo>
                      <a:pt x="561340" y="58420"/>
                      <a:pt x="581660" y="287020"/>
                      <a:pt x="472440" y="274320"/>
                    </a:cubicBezTo>
                    <a:cubicBezTo>
                      <a:pt x="363220" y="261620"/>
                      <a:pt x="181610" y="130810"/>
                      <a:pt x="0" y="0"/>
                    </a:cubicBezTo>
                  </a:path>
                </a:pathLst>
              </a:custGeom>
              <a:noFill/>
              <a:ln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Freeform 1"/>
              <p:cNvSpPr/>
              <p:nvPr/>
            </p:nvSpPr>
            <p:spPr>
              <a:xfrm>
                <a:off x="807719" y="2636519"/>
                <a:ext cx="2258103" cy="706017"/>
              </a:xfrm>
              <a:custGeom>
                <a:avLst/>
                <a:gdLst>
                  <a:gd name="connsiteX0" fmla="*/ 0 w 2225040"/>
                  <a:gd name="connsiteY0" fmla="*/ 0 h 701040"/>
                  <a:gd name="connsiteX1" fmla="*/ 609600 w 2225040"/>
                  <a:gd name="connsiteY1" fmla="*/ 396240 h 701040"/>
                  <a:gd name="connsiteX2" fmla="*/ 1676400 w 2225040"/>
                  <a:gd name="connsiteY2" fmla="*/ 259080 h 701040"/>
                  <a:gd name="connsiteX3" fmla="*/ 2225040 w 2225040"/>
                  <a:gd name="connsiteY3" fmla="*/ 701040 h 701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5040" h="701040">
                    <a:moveTo>
                      <a:pt x="0" y="0"/>
                    </a:moveTo>
                    <a:cubicBezTo>
                      <a:pt x="165100" y="176530"/>
                      <a:pt x="330200" y="353060"/>
                      <a:pt x="609600" y="396240"/>
                    </a:cubicBezTo>
                    <a:cubicBezTo>
                      <a:pt x="889000" y="439420"/>
                      <a:pt x="1407160" y="208280"/>
                      <a:pt x="1676400" y="259080"/>
                    </a:cubicBezTo>
                    <a:cubicBezTo>
                      <a:pt x="1945640" y="309880"/>
                      <a:pt x="2085340" y="505460"/>
                      <a:pt x="2225040" y="701040"/>
                    </a:cubicBezTo>
                  </a:path>
                </a:pathLst>
              </a:custGeom>
              <a:noFill/>
              <a:ln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895600" y="2866350"/>
                <a:ext cx="787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add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472762" y="2475860"/>
            <a:ext cx="1755293" cy="1383510"/>
            <a:chOff x="6472762" y="2475860"/>
            <a:chExt cx="1755293" cy="1383510"/>
          </a:xfrm>
        </p:grpSpPr>
        <p:sp>
          <p:nvSpPr>
            <p:cNvPr id="45" name="TextBox 44"/>
            <p:cNvSpPr txBox="1"/>
            <p:nvPr/>
          </p:nvSpPr>
          <p:spPr>
            <a:xfrm>
              <a:off x="7229860" y="3336150"/>
              <a:ext cx="553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0" name="Freeform 49"/>
            <p:cNvSpPr/>
            <p:nvPr/>
          </p:nvSpPr>
          <p:spPr>
            <a:xfrm rot="7066364">
              <a:off x="7479905" y="2908799"/>
              <a:ext cx="1181090" cy="315211"/>
            </a:xfrm>
            <a:custGeom>
              <a:avLst/>
              <a:gdLst>
                <a:gd name="connsiteX0" fmla="*/ 1097280 w 1100857"/>
                <a:gd name="connsiteY0" fmla="*/ 457200 h 457200"/>
                <a:gd name="connsiteX1" fmla="*/ 1036320 w 1100857"/>
                <a:gd name="connsiteY1" fmla="*/ 381000 h 457200"/>
                <a:gd name="connsiteX2" fmla="*/ 655320 w 1100857"/>
                <a:gd name="connsiteY2" fmla="*/ 76200 h 457200"/>
                <a:gd name="connsiteX3" fmla="*/ 472440 w 1100857"/>
                <a:gd name="connsiteY3" fmla="*/ 274320 h 457200"/>
                <a:gd name="connsiteX4" fmla="*/ 0 w 1100857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857" h="457200">
                  <a:moveTo>
                    <a:pt x="1097280" y="457200"/>
                  </a:moveTo>
                  <a:cubicBezTo>
                    <a:pt x="1103630" y="450850"/>
                    <a:pt x="1109980" y="444500"/>
                    <a:pt x="1036320" y="381000"/>
                  </a:cubicBezTo>
                  <a:cubicBezTo>
                    <a:pt x="962660" y="317500"/>
                    <a:pt x="749300" y="93980"/>
                    <a:pt x="655320" y="76200"/>
                  </a:cubicBezTo>
                  <a:cubicBezTo>
                    <a:pt x="561340" y="58420"/>
                    <a:pt x="581660" y="287020"/>
                    <a:pt x="472440" y="274320"/>
                  </a:cubicBezTo>
                  <a:cubicBezTo>
                    <a:pt x="363220" y="261620"/>
                    <a:pt x="181610" y="130810"/>
                    <a:pt x="0" y="0"/>
                  </a:cubicBezTo>
                </a:path>
              </a:pathLst>
            </a:custGeom>
            <a:noFill/>
            <a:ln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 rot="2004048">
              <a:off x="6472762" y="2814882"/>
              <a:ext cx="1181090" cy="315211"/>
            </a:xfrm>
            <a:custGeom>
              <a:avLst/>
              <a:gdLst>
                <a:gd name="connsiteX0" fmla="*/ 1097280 w 1100857"/>
                <a:gd name="connsiteY0" fmla="*/ 457200 h 457200"/>
                <a:gd name="connsiteX1" fmla="*/ 1036320 w 1100857"/>
                <a:gd name="connsiteY1" fmla="*/ 381000 h 457200"/>
                <a:gd name="connsiteX2" fmla="*/ 655320 w 1100857"/>
                <a:gd name="connsiteY2" fmla="*/ 76200 h 457200"/>
                <a:gd name="connsiteX3" fmla="*/ 472440 w 1100857"/>
                <a:gd name="connsiteY3" fmla="*/ 274320 h 457200"/>
                <a:gd name="connsiteX4" fmla="*/ 0 w 1100857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857" h="457200">
                  <a:moveTo>
                    <a:pt x="1097280" y="457200"/>
                  </a:moveTo>
                  <a:cubicBezTo>
                    <a:pt x="1103630" y="450850"/>
                    <a:pt x="1109980" y="444500"/>
                    <a:pt x="1036320" y="381000"/>
                  </a:cubicBezTo>
                  <a:cubicBezTo>
                    <a:pt x="962660" y="317500"/>
                    <a:pt x="749300" y="93980"/>
                    <a:pt x="655320" y="76200"/>
                  </a:cubicBezTo>
                  <a:cubicBezTo>
                    <a:pt x="561340" y="58420"/>
                    <a:pt x="581660" y="287020"/>
                    <a:pt x="472440" y="274320"/>
                  </a:cubicBezTo>
                  <a:cubicBezTo>
                    <a:pt x="363220" y="261620"/>
                    <a:pt x="181610" y="130810"/>
                    <a:pt x="0" y="0"/>
                  </a:cubicBezTo>
                </a:path>
              </a:pathLst>
            </a:custGeom>
            <a:noFill/>
            <a:ln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15200" y="2895600"/>
              <a:ext cx="787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add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43706" y="3659320"/>
            <a:ext cx="1850452" cy="1497872"/>
            <a:chOff x="3143706" y="3659320"/>
            <a:chExt cx="1850452" cy="1497872"/>
          </a:xfrm>
        </p:grpSpPr>
        <p:sp>
          <p:nvSpPr>
            <p:cNvPr id="48" name="TextBox 47"/>
            <p:cNvSpPr txBox="1"/>
            <p:nvPr/>
          </p:nvSpPr>
          <p:spPr>
            <a:xfrm>
              <a:off x="4005750" y="4633972"/>
              <a:ext cx="553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3" name="Freeform 52"/>
            <p:cNvSpPr/>
            <p:nvPr/>
          </p:nvSpPr>
          <p:spPr>
            <a:xfrm rot="2004048">
              <a:off x="3143706" y="4092259"/>
              <a:ext cx="1181090" cy="315211"/>
            </a:xfrm>
            <a:custGeom>
              <a:avLst/>
              <a:gdLst>
                <a:gd name="connsiteX0" fmla="*/ 1097280 w 1100857"/>
                <a:gd name="connsiteY0" fmla="*/ 457200 h 457200"/>
                <a:gd name="connsiteX1" fmla="*/ 1036320 w 1100857"/>
                <a:gd name="connsiteY1" fmla="*/ 381000 h 457200"/>
                <a:gd name="connsiteX2" fmla="*/ 655320 w 1100857"/>
                <a:gd name="connsiteY2" fmla="*/ 76200 h 457200"/>
                <a:gd name="connsiteX3" fmla="*/ 472440 w 1100857"/>
                <a:gd name="connsiteY3" fmla="*/ 274320 h 457200"/>
                <a:gd name="connsiteX4" fmla="*/ 0 w 1100857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857" h="457200">
                  <a:moveTo>
                    <a:pt x="1097280" y="457200"/>
                  </a:moveTo>
                  <a:cubicBezTo>
                    <a:pt x="1103630" y="450850"/>
                    <a:pt x="1109980" y="444500"/>
                    <a:pt x="1036320" y="381000"/>
                  </a:cubicBezTo>
                  <a:cubicBezTo>
                    <a:pt x="962660" y="317500"/>
                    <a:pt x="749300" y="93980"/>
                    <a:pt x="655320" y="76200"/>
                  </a:cubicBezTo>
                  <a:cubicBezTo>
                    <a:pt x="561340" y="58420"/>
                    <a:pt x="581660" y="287020"/>
                    <a:pt x="472440" y="274320"/>
                  </a:cubicBezTo>
                  <a:cubicBezTo>
                    <a:pt x="363220" y="261620"/>
                    <a:pt x="181610" y="130810"/>
                    <a:pt x="0" y="0"/>
                  </a:cubicBezTo>
                </a:path>
              </a:pathLst>
            </a:custGeom>
            <a:noFill/>
            <a:ln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rot="7066364">
              <a:off x="4246008" y="4092259"/>
              <a:ext cx="1181090" cy="315211"/>
            </a:xfrm>
            <a:custGeom>
              <a:avLst/>
              <a:gdLst>
                <a:gd name="connsiteX0" fmla="*/ 1097280 w 1100857"/>
                <a:gd name="connsiteY0" fmla="*/ 457200 h 457200"/>
                <a:gd name="connsiteX1" fmla="*/ 1036320 w 1100857"/>
                <a:gd name="connsiteY1" fmla="*/ 381000 h 457200"/>
                <a:gd name="connsiteX2" fmla="*/ 655320 w 1100857"/>
                <a:gd name="connsiteY2" fmla="*/ 76200 h 457200"/>
                <a:gd name="connsiteX3" fmla="*/ 472440 w 1100857"/>
                <a:gd name="connsiteY3" fmla="*/ 274320 h 457200"/>
                <a:gd name="connsiteX4" fmla="*/ 0 w 1100857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857" h="457200">
                  <a:moveTo>
                    <a:pt x="1097280" y="457200"/>
                  </a:moveTo>
                  <a:cubicBezTo>
                    <a:pt x="1103630" y="450850"/>
                    <a:pt x="1109980" y="444500"/>
                    <a:pt x="1036320" y="381000"/>
                  </a:cubicBezTo>
                  <a:cubicBezTo>
                    <a:pt x="962660" y="317500"/>
                    <a:pt x="749300" y="93980"/>
                    <a:pt x="655320" y="76200"/>
                  </a:cubicBezTo>
                  <a:cubicBezTo>
                    <a:pt x="561340" y="58420"/>
                    <a:pt x="581660" y="287020"/>
                    <a:pt x="472440" y="274320"/>
                  </a:cubicBezTo>
                  <a:cubicBezTo>
                    <a:pt x="363220" y="261620"/>
                    <a:pt x="181610" y="130810"/>
                    <a:pt x="0" y="0"/>
                  </a:cubicBezTo>
                </a:path>
              </a:pathLst>
            </a:custGeom>
            <a:noFill/>
            <a:ln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27968" y="4130283"/>
              <a:ext cx="787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add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96748" y="3704801"/>
            <a:ext cx="1780441" cy="1448109"/>
            <a:chOff x="5296748" y="3704801"/>
            <a:chExt cx="1780441" cy="1448109"/>
          </a:xfrm>
        </p:grpSpPr>
        <p:sp>
          <p:nvSpPr>
            <p:cNvPr id="49" name="TextBox 48"/>
            <p:cNvSpPr txBox="1"/>
            <p:nvPr/>
          </p:nvSpPr>
          <p:spPr>
            <a:xfrm>
              <a:off x="6140366" y="4629690"/>
              <a:ext cx="553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6" name="Freeform 55"/>
            <p:cNvSpPr/>
            <p:nvPr/>
          </p:nvSpPr>
          <p:spPr>
            <a:xfrm rot="2004048">
              <a:off x="5296748" y="4092948"/>
              <a:ext cx="1181090" cy="315211"/>
            </a:xfrm>
            <a:custGeom>
              <a:avLst/>
              <a:gdLst>
                <a:gd name="connsiteX0" fmla="*/ 1097280 w 1100857"/>
                <a:gd name="connsiteY0" fmla="*/ 457200 h 457200"/>
                <a:gd name="connsiteX1" fmla="*/ 1036320 w 1100857"/>
                <a:gd name="connsiteY1" fmla="*/ 381000 h 457200"/>
                <a:gd name="connsiteX2" fmla="*/ 655320 w 1100857"/>
                <a:gd name="connsiteY2" fmla="*/ 76200 h 457200"/>
                <a:gd name="connsiteX3" fmla="*/ 472440 w 1100857"/>
                <a:gd name="connsiteY3" fmla="*/ 274320 h 457200"/>
                <a:gd name="connsiteX4" fmla="*/ 0 w 1100857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857" h="457200">
                  <a:moveTo>
                    <a:pt x="1097280" y="457200"/>
                  </a:moveTo>
                  <a:cubicBezTo>
                    <a:pt x="1103630" y="450850"/>
                    <a:pt x="1109980" y="444500"/>
                    <a:pt x="1036320" y="381000"/>
                  </a:cubicBezTo>
                  <a:cubicBezTo>
                    <a:pt x="962660" y="317500"/>
                    <a:pt x="749300" y="93980"/>
                    <a:pt x="655320" y="76200"/>
                  </a:cubicBezTo>
                  <a:cubicBezTo>
                    <a:pt x="561340" y="58420"/>
                    <a:pt x="581660" y="287020"/>
                    <a:pt x="472440" y="274320"/>
                  </a:cubicBezTo>
                  <a:cubicBezTo>
                    <a:pt x="363220" y="261620"/>
                    <a:pt x="181610" y="130810"/>
                    <a:pt x="0" y="0"/>
                  </a:cubicBezTo>
                </a:path>
              </a:pathLst>
            </a:custGeom>
            <a:noFill/>
            <a:ln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222479" y="4130283"/>
              <a:ext cx="787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add</a:t>
              </a:r>
            </a:p>
          </p:txBody>
        </p:sp>
        <p:sp>
          <p:nvSpPr>
            <p:cNvPr id="63" name="Freeform 62"/>
            <p:cNvSpPr/>
            <p:nvPr/>
          </p:nvSpPr>
          <p:spPr>
            <a:xfrm rot="7066364">
              <a:off x="6329039" y="4137740"/>
              <a:ext cx="1181090" cy="315211"/>
            </a:xfrm>
            <a:custGeom>
              <a:avLst/>
              <a:gdLst>
                <a:gd name="connsiteX0" fmla="*/ 1097280 w 1100857"/>
                <a:gd name="connsiteY0" fmla="*/ 457200 h 457200"/>
                <a:gd name="connsiteX1" fmla="*/ 1036320 w 1100857"/>
                <a:gd name="connsiteY1" fmla="*/ 381000 h 457200"/>
                <a:gd name="connsiteX2" fmla="*/ 655320 w 1100857"/>
                <a:gd name="connsiteY2" fmla="*/ 76200 h 457200"/>
                <a:gd name="connsiteX3" fmla="*/ 472440 w 1100857"/>
                <a:gd name="connsiteY3" fmla="*/ 274320 h 457200"/>
                <a:gd name="connsiteX4" fmla="*/ 0 w 1100857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857" h="457200">
                  <a:moveTo>
                    <a:pt x="1097280" y="457200"/>
                  </a:moveTo>
                  <a:cubicBezTo>
                    <a:pt x="1103630" y="450850"/>
                    <a:pt x="1109980" y="444500"/>
                    <a:pt x="1036320" y="381000"/>
                  </a:cubicBezTo>
                  <a:cubicBezTo>
                    <a:pt x="962660" y="317500"/>
                    <a:pt x="749300" y="93980"/>
                    <a:pt x="655320" y="76200"/>
                  </a:cubicBezTo>
                  <a:cubicBezTo>
                    <a:pt x="561340" y="58420"/>
                    <a:pt x="581660" y="287020"/>
                    <a:pt x="472440" y="274320"/>
                  </a:cubicBezTo>
                  <a:cubicBezTo>
                    <a:pt x="363220" y="261620"/>
                    <a:pt x="181610" y="130810"/>
                    <a:pt x="0" y="0"/>
                  </a:cubicBezTo>
                </a:path>
              </a:pathLst>
            </a:custGeom>
            <a:noFill/>
            <a:ln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46008" y="5016690"/>
            <a:ext cx="1847968" cy="1360077"/>
            <a:chOff x="4246008" y="5016690"/>
            <a:chExt cx="1847968" cy="1360077"/>
          </a:xfrm>
        </p:grpSpPr>
        <p:sp>
          <p:nvSpPr>
            <p:cNvPr id="58" name="Freeform 57"/>
            <p:cNvSpPr/>
            <p:nvPr/>
          </p:nvSpPr>
          <p:spPr>
            <a:xfrm rot="2004048">
              <a:off x="4246008" y="5348754"/>
              <a:ext cx="1181090" cy="315211"/>
            </a:xfrm>
            <a:custGeom>
              <a:avLst/>
              <a:gdLst>
                <a:gd name="connsiteX0" fmla="*/ 1097280 w 1100857"/>
                <a:gd name="connsiteY0" fmla="*/ 457200 h 457200"/>
                <a:gd name="connsiteX1" fmla="*/ 1036320 w 1100857"/>
                <a:gd name="connsiteY1" fmla="*/ 381000 h 457200"/>
                <a:gd name="connsiteX2" fmla="*/ 655320 w 1100857"/>
                <a:gd name="connsiteY2" fmla="*/ 76200 h 457200"/>
                <a:gd name="connsiteX3" fmla="*/ 472440 w 1100857"/>
                <a:gd name="connsiteY3" fmla="*/ 274320 h 457200"/>
                <a:gd name="connsiteX4" fmla="*/ 0 w 1100857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857" h="457200">
                  <a:moveTo>
                    <a:pt x="1097280" y="457200"/>
                  </a:moveTo>
                  <a:cubicBezTo>
                    <a:pt x="1103630" y="450850"/>
                    <a:pt x="1109980" y="444500"/>
                    <a:pt x="1036320" y="381000"/>
                  </a:cubicBezTo>
                  <a:cubicBezTo>
                    <a:pt x="962660" y="317500"/>
                    <a:pt x="749300" y="93980"/>
                    <a:pt x="655320" y="76200"/>
                  </a:cubicBezTo>
                  <a:cubicBezTo>
                    <a:pt x="561340" y="58420"/>
                    <a:pt x="581660" y="287020"/>
                    <a:pt x="472440" y="274320"/>
                  </a:cubicBezTo>
                  <a:cubicBezTo>
                    <a:pt x="363220" y="261620"/>
                    <a:pt x="181610" y="130810"/>
                    <a:pt x="0" y="0"/>
                  </a:cubicBezTo>
                </a:path>
              </a:pathLst>
            </a:custGeom>
            <a:noFill/>
            <a:ln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28495" y="5853547"/>
              <a:ext cx="553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66" name="Freeform 65"/>
            <p:cNvSpPr/>
            <p:nvPr/>
          </p:nvSpPr>
          <p:spPr>
            <a:xfrm rot="7066364">
              <a:off x="5345826" y="5449629"/>
              <a:ext cx="1181090" cy="315211"/>
            </a:xfrm>
            <a:custGeom>
              <a:avLst/>
              <a:gdLst>
                <a:gd name="connsiteX0" fmla="*/ 1097280 w 1100857"/>
                <a:gd name="connsiteY0" fmla="*/ 457200 h 457200"/>
                <a:gd name="connsiteX1" fmla="*/ 1036320 w 1100857"/>
                <a:gd name="connsiteY1" fmla="*/ 381000 h 457200"/>
                <a:gd name="connsiteX2" fmla="*/ 655320 w 1100857"/>
                <a:gd name="connsiteY2" fmla="*/ 76200 h 457200"/>
                <a:gd name="connsiteX3" fmla="*/ 472440 w 1100857"/>
                <a:gd name="connsiteY3" fmla="*/ 274320 h 457200"/>
                <a:gd name="connsiteX4" fmla="*/ 0 w 1100857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857" h="457200">
                  <a:moveTo>
                    <a:pt x="1097280" y="457200"/>
                  </a:moveTo>
                  <a:cubicBezTo>
                    <a:pt x="1103630" y="450850"/>
                    <a:pt x="1109980" y="444500"/>
                    <a:pt x="1036320" y="381000"/>
                  </a:cubicBezTo>
                  <a:cubicBezTo>
                    <a:pt x="962660" y="317500"/>
                    <a:pt x="749300" y="93980"/>
                    <a:pt x="655320" y="76200"/>
                  </a:cubicBezTo>
                  <a:cubicBezTo>
                    <a:pt x="561340" y="58420"/>
                    <a:pt x="581660" y="287020"/>
                    <a:pt x="472440" y="274320"/>
                  </a:cubicBezTo>
                  <a:cubicBezTo>
                    <a:pt x="363220" y="261620"/>
                    <a:pt x="181610" y="130810"/>
                    <a:pt x="0" y="0"/>
                  </a:cubicBezTo>
                </a:path>
              </a:pathLst>
            </a:custGeom>
            <a:noFill/>
            <a:ln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48450" y="5455419"/>
              <a:ext cx="787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34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Computing Edge </a:t>
            </a:r>
            <a:br>
              <a:rPr lang="en-US" dirty="0"/>
            </a:br>
            <a:r>
              <a:rPr lang="en-US" dirty="0"/>
              <a:t>Betweenness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node </a:t>
            </a:r>
            <a:r>
              <a:rPr lang="en-US" i="1" dirty="0"/>
              <a:t>N</a:t>
            </a:r>
            <a:r>
              <a:rPr lang="en-US" dirty="0"/>
              <a:t> in the graph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Perform breadth-first search of graph starting at node </a:t>
            </a:r>
            <a:r>
              <a:rPr lang="en-US" i="1" dirty="0"/>
              <a:t>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Determine the number of shortest paths from </a:t>
            </a:r>
            <a:r>
              <a:rPr lang="en-US" i="1" dirty="0"/>
              <a:t>N</a:t>
            </a:r>
            <a:r>
              <a:rPr lang="en-US" dirty="0"/>
              <a:t> to every other node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Based on these numbers, determine the amount of flow from 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to all other nodes that use each edge</a:t>
            </a:r>
          </a:p>
          <a:p>
            <a:pPr marL="0" indent="0">
              <a:buNone/>
            </a:pPr>
            <a:r>
              <a:rPr lang="en-US" dirty="0"/>
              <a:t>Divide sum of flow of all edges by 2</a:t>
            </a:r>
          </a:p>
        </p:txBody>
      </p:sp>
    </p:spTree>
    <p:extLst>
      <p:ext uri="{BB962C8B-B14F-4D97-AF65-F5344CB8AC3E}">
        <p14:creationId xmlns:p14="http://schemas.microsoft.com/office/powerpoint/2010/main" val="2323427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97453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6385578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Oval 6"/>
          <p:cNvSpPr/>
          <p:nvPr/>
        </p:nvSpPr>
        <p:spPr>
          <a:xfrm>
            <a:off x="3140535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009328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964203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93146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93146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38271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59058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5346421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4197451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7014521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52388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3152328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97452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81271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26395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81271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26396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75364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81331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9072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38271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26394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26396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701056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69478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34304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45831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11554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95911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06621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79031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13291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89181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23797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11926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4800" y="5638103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Work from bottom-up</a:t>
            </a:r>
          </a:p>
          <a:p>
            <a:pPr algn="ctr"/>
            <a:r>
              <a:rPr lang="en-US" sz="2800" dirty="0"/>
              <a:t>starting with K</a:t>
            </a:r>
          </a:p>
        </p:txBody>
      </p:sp>
    </p:spTree>
    <p:extLst>
      <p:ext uri="{BB962C8B-B14F-4D97-AF65-F5344CB8AC3E}">
        <p14:creationId xmlns:p14="http://schemas.microsoft.com/office/powerpoint/2010/main" val="928019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61622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6349747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Oval 6"/>
          <p:cNvSpPr/>
          <p:nvPr/>
        </p:nvSpPr>
        <p:spPr>
          <a:xfrm>
            <a:off x="3104704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73497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928372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57315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57315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02440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23227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5310590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4161620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78690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16557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3116497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61621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45440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790564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45440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790565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39533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45500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3241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02440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790563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790565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65225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33647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898473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0000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75723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60080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70790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43200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77460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53350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87966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76095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853350" y="4637994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994986" y="4637994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04800" y="5378475"/>
            <a:ext cx="3556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 gets 1 unit; equal, so evenly divide 1 unit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24749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76095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</p:spTree>
    <p:extLst>
      <p:ext uri="{BB962C8B-B14F-4D97-AF65-F5344CB8AC3E}">
        <p14:creationId xmlns:p14="http://schemas.microsoft.com/office/powerpoint/2010/main" val="328763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52425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Karate Club </a:t>
            </a:r>
            <a:r>
              <a:rPr lang="en-US" sz="2800" dirty="0"/>
              <a:t>splits after a dispute. Can new clubs be identified based on network structure?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9439" y="6257150"/>
            <a:ext cx="330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Zachary, 1977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431785"/>
            <a:ext cx="768667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143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64905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6353030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Oval 6"/>
          <p:cNvSpPr/>
          <p:nvPr/>
        </p:nvSpPr>
        <p:spPr>
          <a:xfrm>
            <a:off x="3107987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76780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931655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60598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60598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05723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26510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5313873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4164903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81973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19840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3119780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64904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48723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793847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48723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793848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42816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48783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6524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05723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793846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793848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68508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36930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01756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3283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79006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63363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74073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46483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80743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56633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91249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79378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2746482" y="3327297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79378" y="3342537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4244969"/>
            <a:ext cx="2862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 keeps 1 unit &amp; passes along ½ unit; gets 2 times as much from 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28032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79378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191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71229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58342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79381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6367506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Oval 6"/>
          <p:cNvSpPr/>
          <p:nvPr/>
        </p:nvSpPr>
        <p:spPr>
          <a:xfrm>
            <a:off x="3122463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91256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946131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75074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75074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20199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40986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5328349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4179379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96449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316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3134256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79380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63199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08323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63199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08324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57292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63259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20199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08322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08324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82984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51406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16232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7759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3482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77839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8854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6095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95219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71109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05725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93854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7095218" y="3359510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93854" y="3342537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75416" y="4236463"/>
            <a:ext cx="2692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 keeps 1 unit &amp; passes along ½ unit; gets 2 times as much from 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42508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93854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361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85705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484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0714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35692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79381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6367506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Oval 6"/>
          <p:cNvSpPr/>
          <p:nvPr/>
        </p:nvSpPr>
        <p:spPr>
          <a:xfrm>
            <a:off x="3122463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91256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946131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75074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75074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20199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40986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5328349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4179379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96449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316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3134256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79380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63199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08323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63199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08324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57292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63259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20199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08322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08324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82984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51406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16232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7759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3482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77839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8854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6095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95219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71109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05725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93854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3836526" y="2092168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92454" y="2034678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4236206"/>
            <a:ext cx="2692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 keeps 1 unit &amp; passes along 1 unit; equal, so divide evenly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42508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93854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361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85705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484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0714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25007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54343" y="271131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8400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79381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6367506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Oval 6"/>
          <p:cNvSpPr/>
          <p:nvPr/>
        </p:nvSpPr>
        <p:spPr>
          <a:xfrm>
            <a:off x="3122463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91256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946131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75074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75074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20199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40986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5328349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4179379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96449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316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3134256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79380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63199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08323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63199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08324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57292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63259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20199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08322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08324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82984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51406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16232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7759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3482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77839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8854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6095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95219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71109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05725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93854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6" name="Oval 45"/>
          <p:cNvSpPr/>
          <p:nvPr/>
        </p:nvSpPr>
        <p:spPr>
          <a:xfrm>
            <a:off x="6093481" y="2080398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4236206"/>
            <a:ext cx="2692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 keeps 1 unit &amp; passes along 1 unit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42508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93854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361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85705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484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0714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25007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54343" y="271131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565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1239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79381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6367506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Oval 6"/>
          <p:cNvSpPr/>
          <p:nvPr/>
        </p:nvSpPr>
        <p:spPr>
          <a:xfrm>
            <a:off x="3122463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91256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946131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75074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75074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20199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40986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5328349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4179379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96449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316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3134256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79380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63199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08323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63199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08324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57292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63259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20199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08322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08324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82984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51406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16232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7759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3482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77839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8854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6095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95219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71109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05725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93854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6" name="Oval 45"/>
          <p:cNvSpPr/>
          <p:nvPr/>
        </p:nvSpPr>
        <p:spPr>
          <a:xfrm>
            <a:off x="6093481" y="2080398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51538" y="4145339"/>
            <a:ext cx="2692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 keeps 1 unit &amp; passes along 1 unit; equal, so divide evenly 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42508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93854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361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85705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484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0714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25007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86206" y="2787821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565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1" name="Oval 60"/>
          <p:cNvSpPr/>
          <p:nvPr/>
        </p:nvSpPr>
        <p:spPr>
          <a:xfrm>
            <a:off x="8285523" y="2075884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636013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663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1400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79381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6367506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Oval 6"/>
          <p:cNvSpPr/>
          <p:nvPr/>
        </p:nvSpPr>
        <p:spPr>
          <a:xfrm>
            <a:off x="3122463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91256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946131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75074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75074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20199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40986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5328349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4179379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96449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316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3134256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79380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63199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08323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63199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08324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57292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63259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20199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08322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08324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82984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51406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16232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7759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3482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77839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8854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6095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95219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71109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05725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93854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4764" y="554663"/>
            <a:ext cx="2692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 keeps 1 &amp; passes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42508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93854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361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85705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484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0714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25007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86206" y="2787821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565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36013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663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76509" y="132410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24814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79381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6367506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Oval 6"/>
          <p:cNvSpPr/>
          <p:nvPr/>
        </p:nvSpPr>
        <p:spPr>
          <a:xfrm>
            <a:off x="3122463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91256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946131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75074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75074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20199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40986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5328349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4179379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96449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316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3134256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79380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63199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08323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63199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08324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57292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63259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20199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08322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08324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82984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51406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16232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7759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3482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77839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8854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6095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95219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71109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05725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93854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4764" y="554663"/>
            <a:ext cx="2692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 keeps 1 &amp; passes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42508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93854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361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85705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484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0714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25007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86206" y="2787821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565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36013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663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76509" y="132410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89723" y="14594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03118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79381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6367506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Oval 6"/>
          <p:cNvSpPr/>
          <p:nvPr/>
        </p:nvSpPr>
        <p:spPr>
          <a:xfrm>
            <a:off x="3122463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91256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946131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75074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75074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20199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40986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5328349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4179379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96449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316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3134256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79380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63199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08323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63199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08324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57292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63259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20199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08322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08324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82984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51406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16232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7759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3482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77839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8854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6095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95219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71109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05725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93854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28101" y="459651"/>
            <a:ext cx="2692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 keeps 1 &amp; passes along 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42508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93854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361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85705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484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0714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25007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86206" y="2787821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565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36013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663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76509" y="132410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89723" y="14594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00600" y="141375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39135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79381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6367506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Oval 6"/>
          <p:cNvSpPr/>
          <p:nvPr/>
        </p:nvSpPr>
        <p:spPr>
          <a:xfrm>
            <a:off x="3122463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91256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946131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75074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75074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20199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40986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5328349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4179379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96449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316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3134256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79380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63199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08323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63199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08324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57292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63259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20199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08322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08324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82984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51406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16232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7759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3482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77839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8854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6095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95219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71109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05725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93854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51538" y="566341"/>
            <a:ext cx="2692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 keeps 1 &amp; passes along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42508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93854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361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85705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484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0714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25007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86206" y="2787821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565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36013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663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76509" y="132410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89723" y="14594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00600" y="141375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1241" y="132410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993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79381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6367506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Oval 6"/>
          <p:cNvSpPr/>
          <p:nvPr/>
        </p:nvSpPr>
        <p:spPr>
          <a:xfrm>
            <a:off x="3122463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91256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946131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75074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75074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20199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40986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5328349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4179379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96449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316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3134256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79380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63199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08323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63199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08324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57292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63259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20199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08322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08324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82984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51406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16232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7759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3482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77839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8854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6095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95219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71109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05725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93854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2824" y="377351"/>
            <a:ext cx="2692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 flow yet…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42508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93854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361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85705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484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½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0714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25007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86206" y="2787821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565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36013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663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76509" y="132410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89723" y="14594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00600" y="141375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1241" y="132410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" name="Freeform 3"/>
          <p:cNvSpPr/>
          <p:nvPr/>
        </p:nvSpPr>
        <p:spPr>
          <a:xfrm>
            <a:off x="1371600" y="944880"/>
            <a:ext cx="1051560" cy="1310640"/>
          </a:xfrm>
          <a:custGeom>
            <a:avLst/>
            <a:gdLst>
              <a:gd name="connsiteX0" fmla="*/ 0 w 1051560"/>
              <a:gd name="connsiteY0" fmla="*/ 0 h 1310640"/>
              <a:gd name="connsiteX1" fmla="*/ 381000 w 1051560"/>
              <a:gd name="connsiteY1" fmla="*/ 563880 h 1310640"/>
              <a:gd name="connsiteX2" fmla="*/ 609600 w 1051560"/>
              <a:gd name="connsiteY2" fmla="*/ 396240 h 1310640"/>
              <a:gd name="connsiteX3" fmla="*/ 1051560 w 1051560"/>
              <a:gd name="connsiteY3" fmla="*/ 131064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1310640">
                <a:moveTo>
                  <a:pt x="0" y="0"/>
                </a:moveTo>
                <a:cubicBezTo>
                  <a:pt x="139700" y="248920"/>
                  <a:pt x="279400" y="497840"/>
                  <a:pt x="381000" y="563880"/>
                </a:cubicBezTo>
                <a:cubicBezTo>
                  <a:pt x="482600" y="629920"/>
                  <a:pt x="497840" y="271780"/>
                  <a:pt x="609600" y="396240"/>
                </a:cubicBezTo>
                <a:cubicBezTo>
                  <a:pt x="721360" y="520700"/>
                  <a:pt x="886460" y="915670"/>
                  <a:pt x="1051560" y="131064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1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break a network into sets of connected components called </a:t>
            </a:r>
            <a:r>
              <a:rPr lang="en-US" i="1" dirty="0"/>
              <a:t>regions</a:t>
            </a:r>
          </a:p>
          <a:p>
            <a:r>
              <a:rPr lang="en-US" dirty="0"/>
              <a:t>Many general approaches</a:t>
            </a:r>
          </a:p>
          <a:p>
            <a:pPr lvl="1"/>
            <a:r>
              <a:rPr lang="en-US" b="1" dirty="0"/>
              <a:t>Divisive methods</a:t>
            </a:r>
            <a:r>
              <a:rPr lang="en-US" dirty="0"/>
              <a:t>: Repeatedly identify and remove edges connecting densely connected regions</a:t>
            </a:r>
          </a:p>
          <a:p>
            <a:pPr lvl="1"/>
            <a:r>
              <a:rPr lang="en-US" b="1" dirty="0"/>
              <a:t>Agglomerative methods</a:t>
            </a:r>
            <a:r>
              <a:rPr lang="en-US" dirty="0"/>
              <a:t>: Repeatedly identify and merge nodes that likely belong in the same region</a:t>
            </a:r>
          </a:p>
        </p:txBody>
      </p:sp>
    </p:spTree>
    <p:extLst>
      <p:ext uri="{BB962C8B-B14F-4D97-AF65-F5344CB8AC3E}">
        <p14:creationId xmlns:p14="http://schemas.microsoft.com/office/powerpoint/2010/main" val="2112163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Computing Edge </a:t>
            </a:r>
            <a:br>
              <a:rPr lang="en-US" dirty="0"/>
            </a:br>
            <a:r>
              <a:rPr lang="en-US" dirty="0"/>
              <a:t>Betweenness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node </a:t>
            </a:r>
            <a:r>
              <a:rPr lang="en-US" i="1" dirty="0"/>
              <a:t>N</a:t>
            </a:r>
            <a:r>
              <a:rPr lang="en-US" dirty="0"/>
              <a:t> in the graph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Perform breadth-first search of graph starting at node </a:t>
            </a:r>
            <a:r>
              <a:rPr lang="en-US" i="1" dirty="0"/>
              <a:t>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Determine the number of shortest paths from </a:t>
            </a:r>
            <a:r>
              <a:rPr lang="en-US" i="1" dirty="0"/>
              <a:t>N</a:t>
            </a:r>
            <a:r>
              <a:rPr lang="en-US" dirty="0"/>
              <a:t> to every other node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Based on these numbers, determine the amount of flow from </a:t>
            </a:r>
            <a:r>
              <a:rPr lang="en-US" i="1" dirty="0"/>
              <a:t>N</a:t>
            </a:r>
            <a:r>
              <a:rPr lang="en-US" dirty="0"/>
              <a:t> to all other nodes that use each edge</a:t>
            </a:r>
          </a:p>
          <a:p>
            <a:pPr marL="0" indent="0">
              <a:buNone/>
            </a:pPr>
            <a:r>
              <a:rPr lang="en-US" dirty="0"/>
              <a:t>Divide sum of flow of all edges by 2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24500" y="1826567"/>
            <a:ext cx="3314700" cy="461665"/>
            <a:chOff x="5524500" y="1826567"/>
            <a:chExt cx="3314700" cy="46166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524500" y="2057400"/>
              <a:ext cx="342900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943600" y="1826567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Repeat for B, C, etc.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1430" y="5974080"/>
            <a:ext cx="7798170" cy="550872"/>
            <a:chOff x="431430" y="5974080"/>
            <a:chExt cx="7798170" cy="550872"/>
          </a:xfrm>
        </p:grpSpPr>
        <p:sp>
          <p:nvSpPr>
            <p:cNvPr id="8" name="Freeform 7"/>
            <p:cNvSpPr/>
            <p:nvPr/>
          </p:nvSpPr>
          <p:spPr>
            <a:xfrm>
              <a:off x="431430" y="5974080"/>
              <a:ext cx="330570" cy="320040"/>
            </a:xfrm>
            <a:custGeom>
              <a:avLst/>
              <a:gdLst>
                <a:gd name="connsiteX0" fmla="*/ 239130 w 330570"/>
                <a:gd name="connsiteY0" fmla="*/ 0 h 320040"/>
                <a:gd name="connsiteX1" fmla="*/ 41010 w 330570"/>
                <a:gd name="connsiteY1" fmla="*/ 152400 h 320040"/>
                <a:gd name="connsiteX2" fmla="*/ 25770 w 330570"/>
                <a:gd name="connsiteY2" fmla="*/ 289560 h 320040"/>
                <a:gd name="connsiteX3" fmla="*/ 330570 w 330570"/>
                <a:gd name="connsiteY3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570" h="320040">
                  <a:moveTo>
                    <a:pt x="239130" y="0"/>
                  </a:moveTo>
                  <a:cubicBezTo>
                    <a:pt x="157850" y="52070"/>
                    <a:pt x="76570" y="104140"/>
                    <a:pt x="41010" y="152400"/>
                  </a:cubicBezTo>
                  <a:cubicBezTo>
                    <a:pt x="5450" y="200660"/>
                    <a:pt x="-22490" y="261620"/>
                    <a:pt x="25770" y="289560"/>
                  </a:cubicBezTo>
                  <a:cubicBezTo>
                    <a:pt x="74030" y="317500"/>
                    <a:pt x="202300" y="318770"/>
                    <a:pt x="330570" y="320040"/>
                  </a:cubicBezTo>
                </a:path>
              </a:pathLst>
            </a:custGeom>
            <a:noFill/>
            <a:ln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6063287"/>
              <a:ext cx="746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Since sum includes flow from A </a:t>
              </a: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sym typeface="Wingdings" pitchFamily="2" charset="2"/>
                </a:rPr>
                <a:t> B and B  A, etc.</a:t>
              </a: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64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" name="TextBox 2072"/>
          <p:cNvSpPr txBox="1"/>
          <p:nvPr/>
        </p:nvSpPr>
        <p:spPr>
          <a:xfrm>
            <a:off x="2977446" y="381000"/>
            <a:ext cx="3240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Divisive Methods</a:t>
            </a:r>
          </a:p>
        </p:txBody>
      </p:sp>
    </p:spTree>
    <p:extLst>
      <p:ext uri="{BB962C8B-B14F-4D97-AF65-F5344CB8AC3E}">
        <p14:creationId xmlns:p14="http://schemas.microsoft.com/office/powerpoint/2010/main" val="355345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" name="TextBox 2072"/>
          <p:cNvSpPr txBox="1"/>
          <p:nvPr/>
        </p:nvSpPr>
        <p:spPr>
          <a:xfrm>
            <a:off x="2977446" y="381000"/>
            <a:ext cx="3240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Agglomerative</a:t>
            </a:r>
            <a:br>
              <a:rPr lang="en-US" sz="3200" dirty="0"/>
            </a:br>
            <a:r>
              <a:rPr lang="en-US" sz="3200" dirty="0"/>
              <a:t>Methods</a:t>
            </a:r>
          </a:p>
        </p:txBody>
      </p:sp>
      <p:sp>
        <p:nvSpPr>
          <p:cNvPr id="2" name="Oval 1"/>
          <p:cNvSpPr/>
          <p:nvPr/>
        </p:nvSpPr>
        <p:spPr>
          <a:xfrm>
            <a:off x="609600" y="533400"/>
            <a:ext cx="2626325" cy="2573601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20674" y="533399"/>
            <a:ext cx="2626325" cy="2573601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5790" y="3666199"/>
            <a:ext cx="2626325" cy="2573601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920673" y="3626258"/>
            <a:ext cx="2626325" cy="2573601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432" y="381001"/>
            <a:ext cx="4287968" cy="6172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856032" y="350520"/>
            <a:ext cx="4287968" cy="6172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6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Girvan-Newman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Divisive method Proposed by Girvan and Newman in 2002</a:t>
            </a:r>
          </a:p>
          <a:p>
            <a:r>
              <a:rPr lang="en-US" dirty="0"/>
              <a:t>Uses </a:t>
            </a:r>
            <a:r>
              <a:rPr lang="en-US" i="1" dirty="0"/>
              <a:t>edge betweenness </a:t>
            </a:r>
            <a:r>
              <a:rPr lang="en-US" dirty="0"/>
              <a:t>to identify edges to remove</a:t>
            </a:r>
          </a:p>
          <a:p>
            <a:r>
              <a:rPr lang="en-US" b="1" dirty="0"/>
              <a:t>Edge betweenness</a:t>
            </a:r>
            <a:r>
              <a:rPr lang="en-US" dirty="0"/>
              <a:t>: Total amount of “flow” an edge carries between all pairs of nodes where a single unit of flow between two nodes divides itself evenly among all shortest paths between the nodes (1/</a:t>
            </a:r>
            <a:r>
              <a:rPr lang="en-US" i="1" dirty="0"/>
              <a:t>k</a:t>
            </a:r>
            <a:r>
              <a:rPr lang="en-US" dirty="0"/>
              <a:t> units flow along each of</a:t>
            </a:r>
            <a:r>
              <a:rPr lang="en-US" i="1" dirty="0"/>
              <a:t> k </a:t>
            </a:r>
            <a:r>
              <a:rPr lang="en-US" dirty="0"/>
              <a:t>shortest paths)</a:t>
            </a:r>
          </a:p>
        </p:txBody>
      </p:sp>
    </p:spTree>
    <p:extLst>
      <p:ext uri="{BB962C8B-B14F-4D97-AF65-F5344CB8AC3E}">
        <p14:creationId xmlns:p14="http://schemas.microsoft.com/office/powerpoint/2010/main" val="322993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" name="TextBox 2072"/>
          <p:cNvSpPr txBox="1"/>
          <p:nvPr/>
        </p:nvSpPr>
        <p:spPr>
          <a:xfrm>
            <a:off x="2977446" y="381000"/>
            <a:ext cx="3240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Edge Betweenness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6790" y="1856456"/>
            <a:ext cx="2632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Calculate total flow over edge 7-8 </a:t>
            </a:r>
          </a:p>
        </p:txBody>
      </p:sp>
      <p:sp>
        <p:nvSpPr>
          <p:cNvPr id="43" name="Freeform 42"/>
          <p:cNvSpPr/>
          <p:nvPr/>
        </p:nvSpPr>
        <p:spPr>
          <a:xfrm rot="3728970">
            <a:off x="4219733" y="2839253"/>
            <a:ext cx="756344" cy="223172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309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44J2BtPrEaeBh1dxQ5J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93mhqR0iLCYRFldPsjzz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48113</TotalTime>
  <Words>1700</Words>
  <Application>Microsoft Office PowerPoint</Application>
  <PresentationFormat>On-screen Show (4:3)</PresentationFormat>
  <Paragraphs>844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Wingdings</vt:lpstr>
      <vt:lpstr>Office Theme</vt:lpstr>
      <vt:lpstr>Graph Partitioning</vt:lpstr>
      <vt:lpstr>PowerPoint Presentation</vt:lpstr>
      <vt:lpstr>PowerPoint Presentation</vt:lpstr>
      <vt:lpstr>PowerPoint Presentation</vt:lpstr>
      <vt:lpstr>Graph Partitioning</vt:lpstr>
      <vt:lpstr>PowerPoint Presentation</vt:lpstr>
      <vt:lpstr>PowerPoint Presentation</vt:lpstr>
      <vt:lpstr>Girvan-Newman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 Betweenness</vt:lpstr>
      <vt:lpstr>Girvan-Newman Algorithm</vt:lpstr>
      <vt:lpstr>Girvan-Newman Algorithm</vt:lpstr>
      <vt:lpstr>Computing Edge  Betweenness Efficiently</vt:lpstr>
      <vt:lpstr>PowerPoint Presentation</vt:lpstr>
      <vt:lpstr>Computing Edge  Betweenness Efficiently</vt:lpstr>
      <vt:lpstr>PowerPoint Presentation</vt:lpstr>
      <vt:lpstr>Computing Edge  Betweenness Efficiently</vt:lpstr>
      <vt:lpstr>PowerPoint Presentation</vt:lpstr>
      <vt:lpstr>Computing Edge  Betweenness Efficiently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Computing Edge  Betweenness Efficiently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Science</dc:title>
  <dc:creator>Frank McCown</dc:creator>
  <cp:lastModifiedBy>Haziq Razali</cp:lastModifiedBy>
  <cp:revision>1800</cp:revision>
  <dcterms:created xsi:type="dcterms:W3CDTF">2011-01-04T16:11:25Z</dcterms:created>
  <dcterms:modified xsi:type="dcterms:W3CDTF">2018-06-07T08:50:50Z</dcterms:modified>
</cp:coreProperties>
</file>