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577E8E-5C26-4E4E-ABF8-E96135FCA030}">
  <a:tblStyle styleId="{C4577E8E-5C26-4E4E-ABF8-E96135FCA0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dd1b06c8_0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dd1b06c8_0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dd1b06c8_0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dd1b06c8_0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8c73e377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8c73e377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8c73e3771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8c73e3771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58c73e3771_1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dd61eb5f_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dd61eb5f_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89add4b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89add4b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689add4b2_1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"/>
            <a:ext cx="11328385" cy="5189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2"/>
          <p:cNvGrpSpPr/>
          <p:nvPr/>
        </p:nvGrpSpPr>
        <p:grpSpPr>
          <a:xfrm>
            <a:off x="22" y="3555094"/>
            <a:ext cx="7314320" cy="876772"/>
            <a:chOff x="-11" y="1378677"/>
            <a:chExt cx="7314320" cy="4116300"/>
          </a:xfrm>
        </p:grpSpPr>
        <p:sp>
          <p:nvSpPr>
            <p:cNvPr id="41" name="Google Shape;41;p2"/>
            <p:cNvSpPr/>
            <p:nvPr/>
          </p:nvSpPr>
          <p:spPr>
            <a:xfrm flipH="1">
              <a:off x="-11" y="1378677"/>
              <a:ext cx="187800" cy="41163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187809" y="1378677"/>
              <a:ext cx="7126500" cy="41163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414375" y="3631832"/>
            <a:ext cx="6400800" cy="7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46" name="Google Shape;46;p3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456245" y="1278514"/>
            <a:ext cx="4038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2"/>
          </p:nvPr>
        </p:nvSpPr>
        <p:spPr>
          <a:xfrm>
            <a:off x="4648200" y="1278514"/>
            <a:ext cx="4038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53" name="Google Shape;53;p4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54" name="Google Shape;54;p4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59" name="Google Shape;59;p5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 flipH="1">
            <a:off x="8964666" y="4623761"/>
            <a:ext cx="187800" cy="521400"/>
          </a:xfrm>
          <a:prstGeom prst="rect">
            <a:avLst/>
          </a:prstGeom>
          <a:solidFill>
            <a:srgbClr val="E670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 flipH="1">
            <a:off x="3866778" y="4623761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1"/>
          </p:nvPr>
        </p:nvSpPr>
        <p:spPr>
          <a:xfrm>
            <a:off x="3866813" y="4623761"/>
            <a:ext cx="5097900" cy="521400"/>
          </a:xfrm>
          <a:prstGeom prst="rect">
            <a:avLst/>
          </a:prstGeom>
          <a:solidFill>
            <a:srgbClr val="E6703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Font typeface="Calibri"/>
              <a:buNone/>
              <a:defRPr sz="3000" b="1">
                <a:solidFill>
                  <a:srgbClr val="E6703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1pPr>
            <a:lvl2pPr marL="914400" lvl="1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2pPr>
            <a:lvl3pPr marL="1371600" lvl="2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3pPr>
            <a:lvl4pPr marL="182880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4pPr>
            <a:lvl5pPr marL="2286000" lvl="4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/>
            </a:lvl5pPr>
            <a:lvl6pPr marL="274320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esson-plan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33868" y="-71"/>
            <a:ext cx="3409813" cy="2107677"/>
            <a:chOff x="0" y="1494"/>
            <a:chExt cx="3409813" cy="2810236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1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1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1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1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32;p1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33;p1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1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6" name="Google Shape;3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://www.rapidminer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ctrTitle"/>
          </p:nvPr>
        </p:nvSpPr>
        <p:spPr>
          <a:xfrm>
            <a:off x="457200" y="3836550"/>
            <a:ext cx="70371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Data Science: Concepts and Practice</a:t>
            </a:r>
            <a:endParaRPr sz="3000"/>
          </a:p>
        </p:txBody>
      </p:sp>
      <p:sp>
        <p:nvSpPr>
          <p:cNvPr id="78" name="Google Shape;78;p9"/>
          <p:cNvSpPr txBox="1">
            <a:spLocks noGrp="1"/>
          </p:cNvSpPr>
          <p:nvPr>
            <p:ph type="ctrTitle"/>
          </p:nvPr>
        </p:nvSpPr>
        <p:spPr>
          <a:xfrm>
            <a:off x="0" y="4723808"/>
            <a:ext cx="64008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E67032"/>
                </a:solidFill>
              </a:rPr>
              <a:t>Course slides</a:t>
            </a:r>
            <a:endParaRPr sz="3000" b="1">
              <a:solidFill>
                <a:srgbClr val="E6703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/>
        </p:nvSpPr>
        <p:spPr>
          <a:xfrm>
            <a:off x="1885050" y="1201525"/>
            <a:ext cx="3161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Data Science: Concepts and Practice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999999"/>
                </a:solidFill>
              </a:rPr>
              <a:t>Authors 	: Vijay Kotu &amp; Bala Deshpande</a:t>
            </a:r>
            <a:endParaRPr sz="10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999999"/>
                </a:solidFill>
              </a:rPr>
              <a:t>Publisher	: Morgan Kaufmann</a:t>
            </a:r>
            <a:endParaRPr sz="100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</p:txBody>
      </p:sp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181675" y="18087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Book</a:t>
            </a:r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5327500" y="180875"/>
            <a:ext cx="37140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Course Software</a:t>
            </a:r>
            <a:endParaRPr dirty="0"/>
          </a:p>
        </p:txBody>
      </p:sp>
      <p:pic>
        <p:nvPicPr>
          <p:cNvPr id="86" name="Google Shape;8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799" y="1626925"/>
            <a:ext cx="2421150" cy="8642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0"/>
          <p:cNvSpPr txBox="1"/>
          <p:nvPr/>
        </p:nvSpPr>
        <p:spPr>
          <a:xfrm>
            <a:off x="5839800" y="2615050"/>
            <a:ext cx="2513700" cy="1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hlink"/>
                </a:solidFill>
                <a:hlinkClick r:id="rId4"/>
              </a:rPr>
              <a:t>www.rapidminer.com</a:t>
            </a:r>
            <a:endParaRPr sz="1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Free Download</a:t>
            </a:r>
            <a:endParaRPr sz="1600" b="1" dirty="0"/>
          </a:p>
        </p:txBody>
      </p:sp>
      <p:cxnSp>
        <p:nvCxnSpPr>
          <p:cNvPr id="88" name="Google Shape;88;p10"/>
          <p:cNvCxnSpPr/>
          <p:nvPr/>
        </p:nvCxnSpPr>
        <p:spPr>
          <a:xfrm flipH="1">
            <a:off x="4960900" y="1348525"/>
            <a:ext cx="10800" cy="27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9" name="Google Shape;8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564628"/>
            <a:ext cx="1885050" cy="232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>
            <a:spLocks noGrp="1"/>
          </p:cNvSpPr>
          <p:nvPr>
            <p:ph type="ctrTitle"/>
          </p:nvPr>
        </p:nvSpPr>
        <p:spPr>
          <a:xfrm>
            <a:off x="414375" y="3631832"/>
            <a:ext cx="6400800" cy="7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AutoNum type="arabicPeriod"/>
            </a:pPr>
            <a:r>
              <a:rPr lang="en-US">
                <a:solidFill>
                  <a:srgbClr val="FFFFFF"/>
                </a:solidFill>
              </a:rPr>
              <a:t>Introduction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Data Science</a:t>
            </a:r>
            <a:endParaRPr/>
          </a:p>
        </p:txBody>
      </p:sp>
      <p:pic>
        <p:nvPicPr>
          <p:cNvPr id="100" name="Google Shape;10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200" y="930301"/>
            <a:ext cx="657225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Models</a:t>
            </a:r>
            <a:endParaRPr/>
          </a:p>
        </p:txBody>
      </p:sp>
      <p:pic>
        <p:nvPicPr>
          <p:cNvPr id="106" name="Google Shape;10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425" y="1005776"/>
            <a:ext cx="60388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450" y="1221451"/>
            <a:ext cx="65436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Data Science</a:t>
            </a:r>
            <a:endParaRPr/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750" y="930326"/>
            <a:ext cx="747712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p16"/>
          <p:cNvGraphicFramePr/>
          <p:nvPr/>
        </p:nvGraphicFramePr>
        <p:xfrm>
          <a:off x="433750" y="75250"/>
          <a:ext cx="7749500" cy="4982325"/>
        </p:xfrm>
        <a:graphic>
          <a:graphicData uri="http://schemas.openxmlformats.org/drawingml/2006/table">
            <a:tbl>
              <a:tblPr>
                <a:noFill/>
                <a:tableStyleId>{C4577E8E-5C26-4E4E-ABF8-E96135FCA030}</a:tableStyleId>
              </a:tblPr>
              <a:tblGrid>
                <a:gridCol w="151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2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650"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Tasks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Description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Algorithms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Examples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500"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Classification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 if a data point belongs to one of predefined classes. The prediction will be based on learning from known data set.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Decision Trees, Neural networks, Bayesian models, Induction rules, K nearest neighbors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Assigning voters into known buckets by political parties eg: soccer moms. Bucketing new customers into one of known customer groups.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5825"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Regression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 the numeric target label of a data point. The prediction will be based on learning from known data set.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Linear regression, Logistic regression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Predicting unemployment rate for next year. Estimating insurance premium. 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625"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Anomaly detection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 if a data point is an outlier compared to other data points in the data set.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Distance based, Density based, LOF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Fraud transaction detection in credit cards. Network intrusion detection.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2250"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Time series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 if the value of the target variable for future time frame based on history values.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Exponential smoothing, ARIMA, regression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Sales forecasting, production forecasting, virtually any growth phenomenon that needs to be extrapolated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000"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Clustering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Identify natural clusters within the data set based on inherit properties within the data set.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K means, density based clustering - DBSCAN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Finding customer segments in a company based on transaction, web and customer call data.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475"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Association analysis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Identify relationships within an itemset based on transaction data.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FP Growth, Apriori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Find cross selling opportunities for a retailor based on transaction purchase history.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185075" y="231301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786025" y="2391275"/>
            <a:ext cx="1770900" cy="1094100"/>
          </a:xfrm>
          <a:prstGeom prst="roundRect">
            <a:avLst>
              <a:gd name="adj" fmla="val 6187"/>
            </a:avLst>
          </a:prstGeom>
          <a:solidFill>
            <a:srgbClr val="FCE5CD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231F20"/>
                </a:solidFill>
              </a:rPr>
              <a:t>Data Science Process</a:t>
            </a:r>
            <a:endParaRPr sz="1200" b="1">
              <a:solidFill>
                <a:srgbClr val="231F2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231F20"/>
                </a:solidFill>
              </a:rPr>
              <a:t>Data Exploration</a:t>
            </a:r>
            <a:endParaRPr sz="1200" b="1">
              <a:solidFill>
                <a:srgbClr val="231F2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>
                <a:solidFill>
                  <a:srgbClr val="231F20"/>
                </a:solidFill>
              </a:rPr>
              <a:t>Model Evaluation</a:t>
            </a:r>
            <a:endParaRPr sz="1200" b="1">
              <a:solidFill>
                <a:srgbClr val="231F20"/>
              </a:solidFill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2842475" y="685800"/>
            <a:ext cx="2914800" cy="4455300"/>
          </a:xfrm>
          <a:prstGeom prst="roundRect">
            <a:avLst>
              <a:gd name="adj" fmla="val 6187"/>
            </a:avLst>
          </a:prstGeom>
          <a:solidFill>
            <a:srgbClr val="CFE2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231F20"/>
                </a:solidFill>
              </a:rPr>
              <a:t>Classification</a:t>
            </a:r>
            <a:endParaRPr sz="1200" b="1">
              <a:solidFill>
                <a:srgbClr val="231F2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Decision Trees</a:t>
            </a:r>
            <a:endParaRPr sz="1000">
              <a:solidFill>
                <a:srgbClr val="231F2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Rule Induction</a:t>
            </a:r>
            <a:endParaRPr sz="1000">
              <a:solidFill>
                <a:srgbClr val="231F2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k-Nearest Neighbors</a:t>
            </a:r>
            <a:endParaRPr sz="1000">
              <a:solidFill>
                <a:srgbClr val="231F2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Naïve Bayesian </a:t>
            </a:r>
            <a:endParaRPr sz="1000">
              <a:solidFill>
                <a:srgbClr val="231F2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Artificial Neural Networks </a:t>
            </a:r>
            <a:endParaRPr sz="1000">
              <a:solidFill>
                <a:srgbClr val="231F2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Support Vector Machines </a:t>
            </a:r>
            <a:endParaRPr sz="1000">
              <a:solidFill>
                <a:srgbClr val="231F2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Ensemble Learners </a:t>
            </a:r>
            <a:endParaRPr sz="1000">
              <a:solidFill>
                <a:srgbClr val="231F2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231F20"/>
                </a:solidFill>
              </a:rPr>
              <a:t>Regression</a:t>
            </a:r>
            <a:endParaRPr sz="1200" b="1">
              <a:solidFill>
                <a:srgbClr val="231F2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Linear Regression</a:t>
            </a:r>
            <a:endParaRPr sz="1000">
              <a:solidFill>
                <a:srgbClr val="231F2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Logistic Regression </a:t>
            </a:r>
            <a:endParaRPr sz="1000">
              <a:solidFill>
                <a:srgbClr val="231F2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231F20"/>
                </a:solidFill>
              </a:rPr>
              <a:t>Association Analysis</a:t>
            </a:r>
            <a:endParaRPr sz="1200" b="1">
              <a:solidFill>
                <a:srgbClr val="231F2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Apriori </a:t>
            </a:r>
            <a:endParaRPr sz="1000">
              <a:solidFill>
                <a:srgbClr val="231F2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FP-Growth</a:t>
            </a:r>
            <a:endParaRPr sz="1000">
              <a:solidFill>
                <a:srgbClr val="231F2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231F20"/>
                </a:solidFill>
              </a:rPr>
              <a:t>Clustering</a:t>
            </a:r>
            <a:endParaRPr sz="1200" b="1">
              <a:solidFill>
                <a:srgbClr val="231F2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k-Means </a:t>
            </a:r>
            <a:endParaRPr sz="1000">
              <a:solidFill>
                <a:srgbClr val="231F2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DBSCAN</a:t>
            </a:r>
            <a:endParaRPr sz="1000">
              <a:solidFill>
                <a:srgbClr val="231F2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Self-Organizing Maps </a:t>
            </a:r>
            <a:endParaRPr sz="1200" b="1">
              <a:solidFill>
                <a:srgbClr val="231F20"/>
              </a:solidFill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6042825" y="2391275"/>
            <a:ext cx="2492700" cy="1376100"/>
          </a:xfrm>
          <a:prstGeom prst="roundRect">
            <a:avLst>
              <a:gd name="adj" fmla="val 6187"/>
            </a:avLst>
          </a:prstGeom>
          <a:solidFill>
            <a:srgbClr val="D9EAD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231F20"/>
                </a:solidFill>
              </a:rPr>
              <a:t>Text Mining </a:t>
            </a:r>
            <a:endParaRPr sz="1200" b="1">
              <a:solidFill>
                <a:srgbClr val="231F2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231F20"/>
                </a:solidFill>
              </a:rPr>
              <a:t>Time Series Forecasting </a:t>
            </a:r>
            <a:endParaRPr sz="1200" b="1">
              <a:solidFill>
                <a:srgbClr val="231F2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231F20"/>
                </a:solidFill>
              </a:rPr>
              <a:t>Anomaly Detection </a:t>
            </a:r>
            <a:endParaRPr sz="1200" b="1">
              <a:solidFill>
                <a:srgbClr val="231F2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200" b="1">
                <a:solidFill>
                  <a:srgbClr val="231F20"/>
                </a:solidFill>
              </a:rPr>
              <a:t>Feature Selection</a:t>
            </a:r>
            <a:endParaRPr sz="1200" b="1">
              <a:solidFill>
                <a:srgbClr val="231F20"/>
              </a:solidFill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786025" y="1985200"/>
            <a:ext cx="17709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B7B7B7"/>
                </a:solidFill>
              </a:rPr>
              <a:t>Process Basics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2968750" y="344075"/>
            <a:ext cx="1770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B7B7B7"/>
                </a:solidFill>
              </a:rPr>
              <a:t>Core Algorithms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6042825" y="1917725"/>
            <a:ext cx="23802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B7B7B7"/>
                </a:solidFill>
              </a:rPr>
              <a:t>Common Applications</a:t>
            </a:r>
            <a:endParaRPr b="1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sson 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On-screen Show (16:9)</PresentationFormat>
  <Paragraphs>87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Lesson Plan</vt:lpstr>
      <vt:lpstr>Data Science: Concepts and Practice</vt:lpstr>
      <vt:lpstr>Course Book</vt:lpstr>
      <vt:lpstr>Introduction</vt:lpstr>
      <vt:lpstr>What is Data Science</vt:lpstr>
      <vt:lpstr>Models</vt:lpstr>
      <vt:lpstr>PowerPoint Presentation</vt:lpstr>
      <vt:lpstr>Types of Data Science</vt:lpstr>
      <vt:lpstr>PowerPoint Presentation</vt:lpstr>
      <vt:lpstr>Course 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Sakib</dc:creator>
  <cp:lastModifiedBy>Sakib</cp:lastModifiedBy>
  <cp:revision>1</cp:revision>
  <dcterms:modified xsi:type="dcterms:W3CDTF">2024-11-02T09:39:13Z</dcterms:modified>
</cp:coreProperties>
</file>