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00"/>
    <a:srgbClr val="501000"/>
    <a:srgbClr val="3F0065"/>
    <a:srgbClr val="989800"/>
    <a:srgbClr val="C8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40" autoAdjust="0"/>
    <p:restoredTop sz="94660"/>
  </p:normalViewPr>
  <p:slideViewPr>
    <p:cSldViewPr snapToGrid="0">
      <p:cViewPr varScale="1">
        <p:scale>
          <a:sx n="59" d="100"/>
          <a:sy n="59" d="100"/>
        </p:scale>
        <p:origin x="90"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0653-1481-B927-A736-331B312077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AF2770-7E9E-364A-4740-B6EC87F19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9E13F6-556A-BA71-C1BC-655C15171DAF}"/>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5" name="Footer Placeholder 4">
            <a:extLst>
              <a:ext uri="{FF2B5EF4-FFF2-40B4-BE49-F238E27FC236}">
                <a16:creationId xmlns:a16="http://schemas.microsoft.com/office/drawing/2014/main" id="{B14347CF-8E1F-1620-68B3-27FD88AED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5B54C-519A-5E6C-1F3E-1CF816E1C2E1}"/>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247677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8D47-9511-2457-1247-A4F84AAD38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079605-B36E-0D03-1BE7-E5C4D4074F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534BA-0721-020D-2EED-FE54C78B1290}"/>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5" name="Footer Placeholder 4">
            <a:extLst>
              <a:ext uri="{FF2B5EF4-FFF2-40B4-BE49-F238E27FC236}">
                <a16:creationId xmlns:a16="http://schemas.microsoft.com/office/drawing/2014/main" id="{0E83D14F-2515-9ADE-1729-2C4994AFC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54EDF-57D3-0CD2-0B72-01E9E6C3C5ED}"/>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1590439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D9A2C8-056F-A85C-3B17-6780A8CA38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780D06-FA87-12CF-A17D-81DD27A89D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1E6E04-66D1-15CA-52CC-658F0DA891F9}"/>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5" name="Footer Placeholder 4">
            <a:extLst>
              <a:ext uri="{FF2B5EF4-FFF2-40B4-BE49-F238E27FC236}">
                <a16:creationId xmlns:a16="http://schemas.microsoft.com/office/drawing/2014/main" id="{1B0D6683-B2D2-1BE2-537F-5D31BD68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BF29F-8420-141E-E6FF-3CAFF11FF0CB}"/>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292985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184E-3D19-6F9E-C914-E79F2A48CE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871725-8D6D-A06D-A453-563BD8D4C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960DB-D3AB-1373-38D7-96197885774F}"/>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5" name="Footer Placeholder 4">
            <a:extLst>
              <a:ext uri="{FF2B5EF4-FFF2-40B4-BE49-F238E27FC236}">
                <a16:creationId xmlns:a16="http://schemas.microsoft.com/office/drawing/2014/main" id="{0E40CC1A-12D1-9653-9003-74357B834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E98FD-A2E6-6F44-9558-BD065A40EC9E}"/>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17684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0E080-3D24-B642-8ADD-08258CF1C4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EA8F12-D8F7-A291-352F-249AC60041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62F74-D937-EFCF-2047-742EAD864C43}"/>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5" name="Footer Placeholder 4">
            <a:extLst>
              <a:ext uri="{FF2B5EF4-FFF2-40B4-BE49-F238E27FC236}">
                <a16:creationId xmlns:a16="http://schemas.microsoft.com/office/drawing/2014/main" id="{95144637-7570-228F-3599-30B91D936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8DB31-9337-1DC7-1825-A2F1A1B0FF7E}"/>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399962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3A72-22D5-3CA0-CE4C-23843DFC6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FD29B-70CF-80E8-5782-11C148757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FDAF73-05B1-F8CE-D7A1-77A06F6F2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6771B3-D4C3-CD53-1AE6-5EA79F70AD3F}"/>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6" name="Footer Placeholder 5">
            <a:extLst>
              <a:ext uri="{FF2B5EF4-FFF2-40B4-BE49-F238E27FC236}">
                <a16:creationId xmlns:a16="http://schemas.microsoft.com/office/drawing/2014/main" id="{A4B23B79-40C3-0864-6908-8BDB3ECA5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F8F058-7161-0B75-FEAC-B751AD251104}"/>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376810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21A5-C6CE-6BF6-6E80-0546CE4220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60540F-F1BA-8A8F-1FAC-428C8E359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88B0E8-3BB4-AFC6-6034-3D24D34DC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4A7BD6-EC9E-5988-9F47-FF85EC989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7C1250-1094-2744-CD62-410457E10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F9428-CCD1-273E-1736-E8803407E886}"/>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8" name="Footer Placeholder 7">
            <a:extLst>
              <a:ext uri="{FF2B5EF4-FFF2-40B4-BE49-F238E27FC236}">
                <a16:creationId xmlns:a16="http://schemas.microsoft.com/office/drawing/2014/main" id="{D77BFD7D-868D-DD20-4C50-32CA1BA494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94CDC5-0A91-7B5D-DBB2-09F261842E8E}"/>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365123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C2D0-5A52-A609-8264-320A714ACE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252EBA-9178-3BE1-3CF0-499F6D777F0E}"/>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4" name="Footer Placeholder 3">
            <a:extLst>
              <a:ext uri="{FF2B5EF4-FFF2-40B4-BE49-F238E27FC236}">
                <a16:creationId xmlns:a16="http://schemas.microsoft.com/office/drawing/2014/main" id="{E07AB412-31FB-211C-EA9D-1E50BC58C2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CFEC3-51D5-CF39-2AC1-2CF3AFA286A5}"/>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174460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4B5B24-F3FA-2E0F-58D3-E88152760F7A}"/>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3" name="Footer Placeholder 2">
            <a:extLst>
              <a:ext uri="{FF2B5EF4-FFF2-40B4-BE49-F238E27FC236}">
                <a16:creationId xmlns:a16="http://schemas.microsoft.com/office/drawing/2014/main" id="{9FBD59FD-6C81-DB76-281A-5873F5A400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FD6B68-DDDE-BB1A-0E25-5D7BCF2BD450}"/>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284176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2526-4A12-F5B2-618F-E64A1164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39F60-6B52-4785-5DAF-192498D5FD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A25EA8-5E0E-4B73-1D57-3ADB1D0C1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2A51F-C2A7-E3AB-F207-F90ED4A256F6}"/>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6" name="Footer Placeholder 5">
            <a:extLst>
              <a:ext uri="{FF2B5EF4-FFF2-40B4-BE49-F238E27FC236}">
                <a16:creationId xmlns:a16="http://schemas.microsoft.com/office/drawing/2014/main" id="{CC92A86D-1F2C-9A39-A7AE-4A6659AB7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10A6E-46AC-152F-5ACD-7AED7449F6B8}"/>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2927231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A3DE-D120-3C9B-426A-1BCF1F857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A5637-8FAC-DF45-B136-E5B9B4BB1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A494AF-921E-61D6-3384-AD3454AB7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45795-A693-943A-40C6-3E16137B6602}"/>
              </a:ext>
            </a:extLst>
          </p:cNvPr>
          <p:cNvSpPr>
            <a:spLocks noGrp="1"/>
          </p:cNvSpPr>
          <p:nvPr>
            <p:ph type="dt" sz="half" idx="10"/>
          </p:nvPr>
        </p:nvSpPr>
        <p:spPr/>
        <p:txBody>
          <a:bodyPr/>
          <a:lstStyle/>
          <a:p>
            <a:fld id="{BA49FE01-A34F-495F-AA24-4555BF89A95E}" type="datetimeFigureOut">
              <a:rPr lang="en-US" smtClean="0"/>
              <a:t>12/10/2024</a:t>
            </a:fld>
            <a:endParaRPr lang="en-US"/>
          </a:p>
        </p:txBody>
      </p:sp>
      <p:sp>
        <p:nvSpPr>
          <p:cNvPr id="6" name="Footer Placeholder 5">
            <a:extLst>
              <a:ext uri="{FF2B5EF4-FFF2-40B4-BE49-F238E27FC236}">
                <a16:creationId xmlns:a16="http://schemas.microsoft.com/office/drawing/2014/main" id="{E09F04CE-BBEE-223A-CF25-14332856B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2A41F-F7B8-8FC8-19CC-F7604352234D}"/>
              </a:ext>
            </a:extLst>
          </p:cNvPr>
          <p:cNvSpPr>
            <a:spLocks noGrp="1"/>
          </p:cNvSpPr>
          <p:nvPr>
            <p:ph type="sldNum" sz="quarter" idx="12"/>
          </p:nvPr>
        </p:nvSpPr>
        <p:spPr/>
        <p:txBody>
          <a:bodyPr/>
          <a:lstStyle/>
          <a:p>
            <a:fld id="{3BF24E71-58D1-45A3-86C7-09A043C02242}" type="slidenum">
              <a:rPr lang="en-US" smtClean="0"/>
              <a:t>‹#›</a:t>
            </a:fld>
            <a:endParaRPr lang="en-US"/>
          </a:p>
        </p:txBody>
      </p:sp>
    </p:spTree>
    <p:extLst>
      <p:ext uri="{BB962C8B-B14F-4D97-AF65-F5344CB8AC3E}">
        <p14:creationId xmlns:p14="http://schemas.microsoft.com/office/powerpoint/2010/main" val="24517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C9D2E-8512-159E-83A0-861D38ADF3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1852A9-9F69-D529-9693-F86F1BB2D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6A265-8087-D950-5D91-776993A6C6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49FE01-A34F-495F-AA24-4555BF89A95E}" type="datetimeFigureOut">
              <a:rPr lang="en-US" smtClean="0"/>
              <a:t>12/10/2024</a:t>
            </a:fld>
            <a:endParaRPr lang="en-US"/>
          </a:p>
        </p:txBody>
      </p:sp>
      <p:sp>
        <p:nvSpPr>
          <p:cNvPr id="5" name="Footer Placeholder 4">
            <a:extLst>
              <a:ext uri="{FF2B5EF4-FFF2-40B4-BE49-F238E27FC236}">
                <a16:creationId xmlns:a16="http://schemas.microsoft.com/office/drawing/2014/main" id="{499673E2-4738-8ED4-9258-F39524BCA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6F098C-8D15-F2F9-D1C8-C54DA3458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F24E71-58D1-45A3-86C7-09A043C02242}" type="slidenum">
              <a:rPr lang="en-US" smtClean="0"/>
              <a:t>‹#›</a:t>
            </a:fld>
            <a:endParaRPr lang="en-US"/>
          </a:p>
        </p:txBody>
      </p:sp>
    </p:spTree>
    <p:extLst>
      <p:ext uri="{BB962C8B-B14F-4D97-AF65-F5344CB8AC3E}">
        <p14:creationId xmlns:p14="http://schemas.microsoft.com/office/powerpoint/2010/main" val="17824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jpg" /><Relationship Id="rId1" Type="http://schemas.openxmlformats.org/officeDocument/2006/relationships/slideLayout" Target="../slideLayouts/slideLayout4.xml" /><Relationship Id="rId5" Type="http://schemas.openxmlformats.org/officeDocument/2006/relationships/image" Target="../media/image5.jpeg" /><Relationship Id="rId4" Type="http://schemas.openxmlformats.org/officeDocument/2006/relationships/hyperlink" Target="https://en.wikipedia.org/wiki/Bengal_tiger" TargetMode="External" /></Relationships>
</file>

<file path=ppt/slides/_rels/slide3.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eg"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hyperlink" Target="https://en.wikipedia.org/wiki/Tenualosa_ilisha" TargetMode="External" /><Relationship Id="rId1" Type="http://schemas.openxmlformats.org/officeDocument/2006/relationships/slideLayout" Target="../slideLayouts/slideLayout2.xml" /><Relationship Id="rId5" Type="http://schemas.openxmlformats.org/officeDocument/2006/relationships/image" Target="../media/image14.jpeg" /><Relationship Id="rId4" Type="http://schemas.openxmlformats.org/officeDocument/2006/relationships/image" Target="../media/image13.jpeg" /></Relationships>
</file>

<file path=ppt/slides/_rels/slide6.xml.rels><?xml version="1.0" encoding="UTF-8" standalone="yes"?>
<Relationships xmlns="http://schemas.openxmlformats.org/package/2006/relationships"><Relationship Id="rId3" Type="http://schemas.openxmlformats.org/officeDocument/2006/relationships/image" Target="../media/image16.jpg" /><Relationship Id="rId2" Type="http://schemas.openxmlformats.org/officeDocument/2006/relationships/image" Target="../media/image15.jpg" /><Relationship Id="rId1" Type="http://schemas.openxmlformats.org/officeDocument/2006/relationships/slideLayout" Target="../slideLayouts/slideLayout2.xml" /><Relationship Id="rId5" Type="http://schemas.openxmlformats.org/officeDocument/2006/relationships/image" Target="../media/image18.jpeg" /><Relationship Id="rId4" Type="http://schemas.openxmlformats.org/officeDocument/2006/relationships/image" Target="../media/image17.jpg" /></Relationships>
</file>

<file path=ppt/slides/_rels/slide7.xml.rels><?xml version="1.0" encoding="UTF-8" standalone="yes"?>
<Relationships xmlns="http://schemas.openxmlformats.org/package/2006/relationships"><Relationship Id="rId3" Type="http://schemas.openxmlformats.org/officeDocument/2006/relationships/image" Target="../media/image20.jpg" /><Relationship Id="rId2" Type="http://schemas.openxmlformats.org/officeDocument/2006/relationships/image" Target="../media/image19.jpg" /><Relationship Id="rId1" Type="http://schemas.openxmlformats.org/officeDocument/2006/relationships/slideLayout" Target="../slideLayouts/slideLayout2.xml" /><Relationship Id="rId5" Type="http://schemas.openxmlformats.org/officeDocument/2006/relationships/hyperlink" Target="https://en.banglapedia.org/index.php/Mango" TargetMode="External" /><Relationship Id="rId4" Type="http://schemas.openxmlformats.org/officeDocument/2006/relationships/image" Target="../media/image21.png" /></Relationships>
</file>

<file path=ppt/slides/_rels/slide8.xml.rels><?xml version="1.0" encoding="UTF-8" standalone="yes"?>
<Relationships xmlns="http://schemas.openxmlformats.org/package/2006/relationships"><Relationship Id="rId3" Type="http://schemas.openxmlformats.org/officeDocument/2006/relationships/image" Target="../media/image23.jpg" /><Relationship Id="rId2" Type="http://schemas.openxmlformats.org/officeDocument/2006/relationships/image" Target="../media/image22.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25.jpg" /><Relationship Id="rId2" Type="http://schemas.openxmlformats.org/officeDocument/2006/relationships/image" Target="../media/image24.jpg" /><Relationship Id="rId1" Type="http://schemas.openxmlformats.org/officeDocument/2006/relationships/slideLayout" Target="../slideLayouts/slideLayout1.xml" /><Relationship Id="rId6" Type="http://schemas.openxmlformats.org/officeDocument/2006/relationships/image" Target="../media/image28.jpeg" /><Relationship Id="rId5" Type="http://schemas.openxmlformats.org/officeDocument/2006/relationships/image" Target="../media/image27.jpeg" /><Relationship Id="rId4" Type="http://schemas.openxmlformats.org/officeDocument/2006/relationships/image" Target="../media/image26.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deer standing in a forest&#10;&#10;Description automatically generated">
            <a:extLst>
              <a:ext uri="{FF2B5EF4-FFF2-40B4-BE49-F238E27FC236}">
                <a16:creationId xmlns:a16="http://schemas.microsoft.com/office/drawing/2014/main" id="{1CEBB87A-2A13-B7E6-E500-8307B62BB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8031" y="-14288"/>
            <a:ext cx="5064919" cy="5686426"/>
          </a:xfrm>
          <a:prstGeom prst="rect">
            <a:avLst/>
          </a:prstGeom>
        </p:spPr>
      </p:pic>
      <p:sp>
        <p:nvSpPr>
          <p:cNvPr id="11" name="Flowchart: Merge 10">
            <a:extLst>
              <a:ext uri="{FF2B5EF4-FFF2-40B4-BE49-F238E27FC236}">
                <a16:creationId xmlns:a16="http://schemas.microsoft.com/office/drawing/2014/main" id="{A4EEEDC2-01D7-A0B1-610C-D1D04EF9BEDD}"/>
              </a:ext>
            </a:extLst>
          </p:cNvPr>
          <p:cNvSpPr/>
          <p:nvPr/>
        </p:nvSpPr>
        <p:spPr>
          <a:xfrm>
            <a:off x="19050" y="5705474"/>
            <a:ext cx="1304925" cy="914401"/>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erge 11">
            <a:extLst>
              <a:ext uri="{FF2B5EF4-FFF2-40B4-BE49-F238E27FC236}">
                <a16:creationId xmlns:a16="http://schemas.microsoft.com/office/drawing/2014/main" id="{6A4A28E5-5E55-F84D-F45D-073EC09D8D07}"/>
              </a:ext>
            </a:extLst>
          </p:cNvPr>
          <p:cNvSpPr/>
          <p:nvPr/>
        </p:nvSpPr>
        <p:spPr>
          <a:xfrm>
            <a:off x="1323975" y="5693568"/>
            <a:ext cx="1304925" cy="914401"/>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erge 12">
            <a:extLst>
              <a:ext uri="{FF2B5EF4-FFF2-40B4-BE49-F238E27FC236}">
                <a16:creationId xmlns:a16="http://schemas.microsoft.com/office/drawing/2014/main" id="{A42693B4-EFEA-D99A-4337-268E94BCFF1D}"/>
              </a:ext>
            </a:extLst>
          </p:cNvPr>
          <p:cNvSpPr/>
          <p:nvPr/>
        </p:nvSpPr>
        <p:spPr>
          <a:xfrm>
            <a:off x="2657475" y="5695950"/>
            <a:ext cx="1304925" cy="914401"/>
          </a:xfrm>
          <a:prstGeom prst="flowChartMerge">
            <a:avLst/>
          </a:prstGeom>
          <a:solidFill>
            <a:srgbClr val="C888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erge 13">
            <a:extLst>
              <a:ext uri="{FF2B5EF4-FFF2-40B4-BE49-F238E27FC236}">
                <a16:creationId xmlns:a16="http://schemas.microsoft.com/office/drawing/2014/main" id="{187F22CB-DB2A-5AFD-DC3D-A0CB2C32B6E3}"/>
              </a:ext>
            </a:extLst>
          </p:cNvPr>
          <p:cNvSpPr/>
          <p:nvPr/>
        </p:nvSpPr>
        <p:spPr>
          <a:xfrm>
            <a:off x="1323975" y="5691186"/>
            <a:ext cx="1304925" cy="914401"/>
          </a:xfrm>
          <a:prstGeom prst="flowChartMerge">
            <a:avLst/>
          </a:prstGeom>
          <a:solidFill>
            <a:srgbClr val="501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erge 14">
            <a:extLst>
              <a:ext uri="{FF2B5EF4-FFF2-40B4-BE49-F238E27FC236}">
                <a16:creationId xmlns:a16="http://schemas.microsoft.com/office/drawing/2014/main" id="{85B4870C-9DF9-AF5F-1CC3-967D99348886}"/>
              </a:ext>
            </a:extLst>
          </p:cNvPr>
          <p:cNvSpPr/>
          <p:nvPr/>
        </p:nvSpPr>
        <p:spPr>
          <a:xfrm>
            <a:off x="3962400" y="5705474"/>
            <a:ext cx="1304925" cy="914401"/>
          </a:xfrm>
          <a:prstGeom prst="flowChartMerge">
            <a:avLst/>
          </a:prstGeom>
          <a:solidFill>
            <a:srgbClr val="9898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erge 15">
            <a:extLst>
              <a:ext uri="{FF2B5EF4-FFF2-40B4-BE49-F238E27FC236}">
                <a16:creationId xmlns:a16="http://schemas.microsoft.com/office/drawing/2014/main" id="{DF7B0C14-BE52-456E-744A-0199718489A4}"/>
              </a:ext>
            </a:extLst>
          </p:cNvPr>
          <p:cNvSpPr/>
          <p:nvPr/>
        </p:nvSpPr>
        <p:spPr>
          <a:xfrm>
            <a:off x="5229225" y="5729286"/>
            <a:ext cx="1304925" cy="914401"/>
          </a:xfrm>
          <a:prstGeom prst="flowChartMerge">
            <a:avLst/>
          </a:prstGeom>
          <a:solidFill>
            <a:srgbClr val="3F006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erge 16">
            <a:extLst>
              <a:ext uri="{FF2B5EF4-FFF2-40B4-BE49-F238E27FC236}">
                <a16:creationId xmlns:a16="http://schemas.microsoft.com/office/drawing/2014/main" id="{AD32A8A8-86B2-790B-1B10-BE5E9935FD45}"/>
              </a:ext>
            </a:extLst>
          </p:cNvPr>
          <p:cNvSpPr/>
          <p:nvPr/>
        </p:nvSpPr>
        <p:spPr>
          <a:xfrm>
            <a:off x="6572250" y="5712618"/>
            <a:ext cx="1304925" cy="914401"/>
          </a:xfrm>
          <a:prstGeom prst="flowChartMerge">
            <a:avLst/>
          </a:prstGeom>
          <a:solidFill>
            <a:srgbClr val="2B2B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erge 17">
            <a:extLst>
              <a:ext uri="{FF2B5EF4-FFF2-40B4-BE49-F238E27FC236}">
                <a16:creationId xmlns:a16="http://schemas.microsoft.com/office/drawing/2014/main" id="{7E10E3C7-B2A3-F3C9-FAAB-7A52C7F646D2}"/>
              </a:ext>
            </a:extLst>
          </p:cNvPr>
          <p:cNvSpPr/>
          <p:nvPr/>
        </p:nvSpPr>
        <p:spPr>
          <a:xfrm>
            <a:off x="7877175" y="5729286"/>
            <a:ext cx="1304925" cy="914401"/>
          </a:xfrm>
          <a:prstGeom prst="flowChartMerg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erge 18">
            <a:extLst>
              <a:ext uri="{FF2B5EF4-FFF2-40B4-BE49-F238E27FC236}">
                <a16:creationId xmlns:a16="http://schemas.microsoft.com/office/drawing/2014/main" id="{408E6D17-FC5B-966A-8A5E-94D0F6544B22}"/>
              </a:ext>
            </a:extLst>
          </p:cNvPr>
          <p:cNvSpPr/>
          <p:nvPr/>
        </p:nvSpPr>
        <p:spPr>
          <a:xfrm>
            <a:off x="9220200" y="5712617"/>
            <a:ext cx="1304925" cy="914401"/>
          </a:xfrm>
          <a:prstGeom prst="flowChartMerge">
            <a:avLst/>
          </a:prstGeom>
          <a:solidFill>
            <a:srgbClr val="501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erge 19">
            <a:extLst>
              <a:ext uri="{FF2B5EF4-FFF2-40B4-BE49-F238E27FC236}">
                <a16:creationId xmlns:a16="http://schemas.microsoft.com/office/drawing/2014/main" id="{80794AF5-FEA5-834B-ED24-5A0A761E31A5}"/>
              </a:ext>
            </a:extLst>
          </p:cNvPr>
          <p:cNvSpPr/>
          <p:nvPr/>
        </p:nvSpPr>
        <p:spPr>
          <a:xfrm>
            <a:off x="10563225" y="5729286"/>
            <a:ext cx="1304925" cy="914401"/>
          </a:xfrm>
          <a:prstGeom prst="flowChartMerge">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0AFE906-19C3-5F9B-BE84-8E35CD2A2A4F}"/>
              </a:ext>
            </a:extLst>
          </p:cNvPr>
          <p:cNvSpPr txBox="1"/>
          <p:nvPr/>
        </p:nvSpPr>
        <p:spPr>
          <a:xfrm>
            <a:off x="638175" y="4772025"/>
            <a:ext cx="3190875" cy="923330"/>
          </a:xfrm>
          <a:prstGeom prst="rect">
            <a:avLst/>
          </a:prstGeom>
          <a:noFill/>
        </p:spPr>
        <p:txBody>
          <a:bodyPr wrap="square" rtlCol="0">
            <a:spAutoFit/>
          </a:bodyPr>
          <a:lstStyle/>
          <a:p>
            <a:r>
              <a:rPr lang="en-US" dirty="0" err="1"/>
              <a:t>Hazrat</a:t>
            </a:r>
            <a:r>
              <a:rPr lang="en-US" dirty="0"/>
              <a:t> </a:t>
            </a:r>
            <a:r>
              <a:rPr lang="en-US" dirty="0" err="1"/>
              <a:t>ali</a:t>
            </a:r>
            <a:r>
              <a:rPr lang="en-US" dirty="0"/>
              <a:t> </a:t>
            </a:r>
          </a:p>
          <a:p>
            <a:r>
              <a:rPr lang="en-US" dirty="0"/>
              <a:t>Roll 07</a:t>
            </a:r>
          </a:p>
          <a:p>
            <a:r>
              <a:rPr lang="en-US" dirty="0"/>
              <a:t>Batch :34</a:t>
            </a:r>
          </a:p>
        </p:txBody>
      </p:sp>
      <p:pic>
        <p:nvPicPr>
          <p:cNvPr id="7" name="Picture 6">
            <a:extLst>
              <a:ext uri="{FF2B5EF4-FFF2-40B4-BE49-F238E27FC236}">
                <a16:creationId xmlns:a16="http://schemas.microsoft.com/office/drawing/2014/main" id="{9443364C-DA1F-E630-5CEF-7817E939A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7177"/>
            <a:ext cx="12412266" cy="6926367"/>
          </a:xfrm>
          <a:prstGeom prst="rect">
            <a:avLst/>
          </a:prstGeom>
        </p:spPr>
      </p:pic>
    </p:spTree>
    <p:extLst>
      <p:ext uri="{BB962C8B-B14F-4D97-AF65-F5344CB8AC3E}">
        <p14:creationId xmlns:p14="http://schemas.microsoft.com/office/powerpoint/2010/main" val="3751453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4EBB-A647-BD37-88EC-0ECF434D00E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0C18CC2-0DB5-E500-B215-8AB1A8BA14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62417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tiger walking in water&#10;&#10;Description automatically generated">
            <a:extLst>
              <a:ext uri="{FF2B5EF4-FFF2-40B4-BE49-F238E27FC236}">
                <a16:creationId xmlns:a16="http://schemas.microsoft.com/office/drawing/2014/main" id="{8D32E478-AD84-CB94-B8AF-BFB9592BAFA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9063" y="1414462"/>
            <a:ext cx="6047707" cy="5310993"/>
          </a:xfrm>
        </p:spPr>
      </p:pic>
      <p:pic>
        <p:nvPicPr>
          <p:cNvPr id="9" name="Content Placeholder 8" descr="A tiger lying in the grass&#10;&#10;Description automatically generated">
            <a:extLst>
              <a:ext uri="{FF2B5EF4-FFF2-40B4-BE49-F238E27FC236}">
                <a16:creationId xmlns:a16="http://schemas.microsoft.com/office/drawing/2014/main" id="{B11126B3-5FF1-97EA-EFF4-AE9DFE55C3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00875" y="-57538"/>
            <a:ext cx="5191126" cy="7201287"/>
          </a:xfrm>
        </p:spPr>
      </p:pic>
      <p:sp>
        <p:nvSpPr>
          <p:cNvPr id="12" name="TextBox 11">
            <a:extLst>
              <a:ext uri="{FF2B5EF4-FFF2-40B4-BE49-F238E27FC236}">
                <a16:creationId xmlns:a16="http://schemas.microsoft.com/office/drawing/2014/main" id="{EEF65B21-1717-FE5D-8F03-6B333F92A363}"/>
              </a:ext>
            </a:extLst>
          </p:cNvPr>
          <p:cNvSpPr txBox="1"/>
          <p:nvPr/>
        </p:nvSpPr>
        <p:spPr>
          <a:xfrm>
            <a:off x="9525" y="104775"/>
            <a:ext cx="6991350" cy="1138773"/>
          </a:xfrm>
          <a:prstGeom prst="rect">
            <a:avLst/>
          </a:prstGeom>
          <a:noFill/>
        </p:spPr>
        <p:txBody>
          <a:bodyPr wrap="square" rtlCol="0">
            <a:spAutoFit/>
          </a:bodyPr>
          <a:lstStyle/>
          <a:p>
            <a:r>
              <a:rPr lang="en-US" sz="3600" b="1" i="0" u="sng" dirty="0">
                <a:effectLst/>
                <a:latin typeface="Arial" panose="020B0604020202020204" pitchFamily="34" charset="0"/>
                <a:hlinkClick r:id="rId4"/>
              </a:rPr>
              <a:t>Bengal tiger</a:t>
            </a:r>
          </a:p>
          <a:p>
            <a:r>
              <a:rPr lang="en-US" sz="1400" i="0" dirty="0">
                <a:solidFill>
                  <a:schemeClr val="tx2">
                    <a:lumMod val="50000"/>
                    <a:lumOff val="50000"/>
                  </a:schemeClr>
                </a:solidFill>
                <a:effectLst/>
                <a:latin typeface="Arial" panose="020B0604020202020204" pitchFamily="34" charset="0"/>
              </a:rPr>
              <a:t>Scientific name: Panthera </a:t>
            </a:r>
            <a:r>
              <a:rPr lang="en-US" sz="1400" i="0" dirty="0" err="1">
                <a:solidFill>
                  <a:schemeClr val="tx2">
                    <a:lumMod val="50000"/>
                    <a:lumOff val="50000"/>
                  </a:schemeClr>
                </a:solidFill>
                <a:effectLst/>
                <a:latin typeface="Arial" panose="020B0604020202020204" pitchFamily="34" charset="0"/>
              </a:rPr>
              <a:t>tigris</a:t>
            </a:r>
            <a:r>
              <a:rPr lang="en-US" sz="1400" i="0" dirty="0">
                <a:solidFill>
                  <a:schemeClr val="tx2">
                    <a:lumMod val="50000"/>
                    <a:lumOff val="50000"/>
                  </a:schemeClr>
                </a:solidFill>
                <a:effectLst/>
                <a:latin typeface="Arial" panose="020B0604020202020204" pitchFamily="34" charset="0"/>
              </a:rPr>
              <a:t> </a:t>
            </a:r>
            <a:r>
              <a:rPr lang="en-US" sz="1400" i="0" dirty="0" err="1">
                <a:solidFill>
                  <a:schemeClr val="tx2">
                    <a:lumMod val="50000"/>
                    <a:lumOff val="50000"/>
                  </a:schemeClr>
                </a:solidFill>
                <a:effectLst/>
                <a:latin typeface="Arial" panose="020B0604020202020204" pitchFamily="34" charset="0"/>
              </a:rPr>
              <a:t>tigris</a:t>
            </a:r>
            <a:endParaRPr lang="en-US" sz="1400" i="0" u="sng" dirty="0">
              <a:solidFill>
                <a:schemeClr val="tx2">
                  <a:lumMod val="50000"/>
                  <a:lumOff val="50000"/>
                </a:schemeClr>
              </a:solidFill>
              <a:effectLst/>
              <a:latin typeface="Arial" panose="020B0604020202020204" pitchFamily="34" charset="0"/>
              <a:hlinkClick r:id="rId4">
                <a:extLst>
                  <a:ext uri="{A12FA001-AC4F-418D-AE19-62706E023703}">
                    <ahyp:hlinkClr xmlns:ahyp="http://schemas.microsoft.com/office/drawing/2018/hyperlinkcolor" val="tx"/>
                  </a:ext>
                </a:extLst>
              </a:hlinkClick>
            </a:endParaRPr>
          </a:p>
          <a:p>
            <a:endParaRPr lang="en-US" dirty="0"/>
          </a:p>
        </p:txBody>
      </p:sp>
      <p:sp>
        <p:nvSpPr>
          <p:cNvPr id="13" name="Rectangle 12">
            <a:extLst>
              <a:ext uri="{FF2B5EF4-FFF2-40B4-BE49-F238E27FC236}">
                <a16:creationId xmlns:a16="http://schemas.microsoft.com/office/drawing/2014/main" id="{1C8C5CEC-E726-FA85-A64C-810AC3937FFA}"/>
              </a:ext>
            </a:extLst>
          </p:cNvPr>
          <p:cNvSpPr/>
          <p:nvPr/>
        </p:nvSpPr>
        <p:spPr>
          <a:xfrm>
            <a:off x="9525" y="1295400"/>
            <a:ext cx="12172950" cy="23812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B334E23-3332-A51F-9D48-2A95ECE229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18" y="-57538"/>
            <a:ext cx="7276027" cy="7201287"/>
          </a:xfrm>
          <a:prstGeom prst="rect">
            <a:avLst/>
          </a:prstGeom>
        </p:spPr>
      </p:pic>
    </p:spTree>
    <p:extLst>
      <p:ext uri="{BB962C8B-B14F-4D97-AF65-F5344CB8AC3E}">
        <p14:creationId xmlns:p14="http://schemas.microsoft.com/office/powerpoint/2010/main" val="311784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ird perched on a branch&#10;&#10;Description automatically generated">
            <a:extLst>
              <a:ext uri="{FF2B5EF4-FFF2-40B4-BE49-F238E27FC236}">
                <a16:creationId xmlns:a16="http://schemas.microsoft.com/office/drawing/2014/main" id="{8A9E4342-DD3F-BE76-5111-E3EEA5509A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36274" y="2697033"/>
            <a:ext cx="4319451" cy="2608521"/>
          </a:xfrm>
        </p:spPr>
      </p:pic>
      <p:pic>
        <p:nvPicPr>
          <p:cNvPr id="7" name="Picture 6" descr="A bird standing on a branch&#10;&#10;Description automatically generated">
            <a:extLst>
              <a:ext uri="{FF2B5EF4-FFF2-40B4-BE49-F238E27FC236}">
                <a16:creationId xmlns:a16="http://schemas.microsoft.com/office/drawing/2014/main" id="{7859A06B-CEB7-76F1-9964-3778BD0646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 y="1538287"/>
            <a:ext cx="4524375" cy="3781425"/>
          </a:xfrm>
          <a:prstGeom prst="rect">
            <a:avLst/>
          </a:prstGeom>
        </p:spPr>
      </p:pic>
      <p:pic>
        <p:nvPicPr>
          <p:cNvPr id="9" name="Picture 8" descr="A bird standing on a rock&#10;&#10;Description automatically generated">
            <a:extLst>
              <a:ext uri="{FF2B5EF4-FFF2-40B4-BE49-F238E27FC236}">
                <a16:creationId xmlns:a16="http://schemas.microsoft.com/office/drawing/2014/main" id="{240AADDD-2AC9-57A4-303D-E045096E9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4746" y="1538287"/>
            <a:ext cx="4087254" cy="3781424"/>
          </a:xfrm>
          <a:prstGeom prst="rect">
            <a:avLst/>
          </a:prstGeom>
        </p:spPr>
      </p:pic>
      <p:sp>
        <p:nvSpPr>
          <p:cNvPr id="10" name="Rectangle 9">
            <a:extLst>
              <a:ext uri="{FF2B5EF4-FFF2-40B4-BE49-F238E27FC236}">
                <a16:creationId xmlns:a16="http://schemas.microsoft.com/office/drawing/2014/main" id="{F9828ED7-F868-D2A4-5CF4-3B28F7E0D476}"/>
              </a:ext>
            </a:extLst>
          </p:cNvPr>
          <p:cNvSpPr/>
          <p:nvPr/>
        </p:nvSpPr>
        <p:spPr>
          <a:xfrm>
            <a:off x="14287" y="5319711"/>
            <a:ext cx="12177713" cy="5857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14D618-20CE-FB2F-B01E-44B1FBB788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823" y="-70645"/>
            <a:ext cx="12808370" cy="7178676"/>
          </a:xfrm>
          <a:prstGeom prst="rect">
            <a:avLst/>
          </a:prstGeom>
        </p:spPr>
      </p:pic>
    </p:spTree>
    <p:extLst>
      <p:ext uri="{BB962C8B-B14F-4D97-AF65-F5344CB8AC3E}">
        <p14:creationId xmlns:p14="http://schemas.microsoft.com/office/powerpoint/2010/main" val="383751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28F7-9548-EB59-4755-04BD686373F1}"/>
              </a:ext>
            </a:extLst>
          </p:cNvPr>
          <p:cNvSpPr>
            <a:spLocks noGrp="1"/>
          </p:cNvSpPr>
          <p:nvPr>
            <p:ph type="title"/>
          </p:nvPr>
        </p:nvSpPr>
        <p:spPr/>
        <p:txBody>
          <a:bodyPr/>
          <a:lstStyle/>
          <a:p>
            <a:endParaRPr lang="en-US"/>
          </a:p>
        </p:txBody>
      </p:sp>
      <p:pic>
        <p:nvPicPr>
          <p:cNvPr id="5" name="Picture Placeholder 4">
            <a:extLst>
              <a:ext uri="{FF2B5EF4-FFF2-40B4-BE49-F238E27FC236}">
                <a16:creationId xmlns:a16="http://schemas.microsoft.com/office/drawing/2014/main" id="{50923CC8-2513-091E-05A6-AE8114E0208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58" r="2558"/>
          <a:stretch/>
        </p:blipFill>
        <p:spPr>
          <a:xfrm>
            <a:off x="5768578" y="-155991"/>
            <a:ext cx="6423422" cy="7174725"/>
          </a:xfrm>
        </p:spPr>
      </p:pic>
      <p:sp>
        <p:nvSpPr>
          <p:cNvPr id="4" name="Text Placeholder 3">
            <a:extLst>
              <a:ext uri="{FF2B5EF4-FFF2-40B4-BE49-F238E27FC236}">
                <a16:creationId xmlns:a16="http://schemas.microsoft.com/office/drawing/2014/main" id="{23B77C77-D0FA-A0A8-3699-F8C7300464B9}"/>
              </a:ext>
            </a:extLst>
          </p:cNvPr>
          <p:cNvSpPr>
            <a:spLocks noGrp="1"/>
          </p:cNvSpPr>
          <p:nvPr>
            <p:ph type="body" sz="half" idx="2"/>
          </p:nvPr>
        </p:nvSpPr>
        <p:spPr/>
        <p:txBody>
          <a:bodyPr/>
          <a:lstStyle/>
          <a:p>
            <a:endParaRPr lang="en-US"/>
          </a:p>
        </p:txBody>
      </p:sp>
      <p:pic>
        <p:nvPicPr>
          <p:cNvPr id="6" name="Picture 5">
            <a:extLst>
              <a:ext uri="{FF2B5EF4-FFF2-40B4-BE49-F238E27FC236}">
                <a16:creationId xmlns:a16="http://schemas.microsoft.com/office/drawing/2014/main" id="{A6067F49-3C44-143A-1815-6991AD3DD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096" y="-77997"/>
            <a:ext cx="6668056" cy="7174725"/>
          </a:xfrm>
          <a:prstGeom prst="rect">
            <a:avLst/>
          </a:prstGeom>
        </p:spPr>
      </p:pic>
    </p:spTree>
    <p:extLst>
      <p:ext uri="{BB962C8B-B14F-4D97-AF65-F5344CB8AC3E}">
        <p14:creationId xmlns:p14="http://schemas.microsoft.com/office/powerpoint/2010/main" val="165412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61BA2C-525C-62CF-1ED2-0081C05FB1B8}"/>
              </a:ext>
            </a:extLst>
          </p:cNvPr>
          <p:cNvSpPr txBox="1"/>
          <p:nvPr/>
        </p:nvSpPr>
        <p:spPr>
          <a:xfrm>
            <a:off x="1" y="0"/>
            <a:ext cx="8362950" cy="1200329"/>
          </a:xfrm>
          <a:prstGeom prst="rect">
            <a:avLst/>
          </a:prstGeom>
          <a:noFill/>
        </p:spPr>
        <p:txBody>
          <a:bodyPr wrap="square" rtlCol="0">
            <a:spAutoFit/>
          </a:bodyPr>
          <a:lstStyle/>
          <a:p>
            <a:r>
              <a:rPr lang="en-US" sz="3600" b="1" i="1" dirty="0" err="1">
                <a:solidFill>
                  <a:schemeClr val="accent4">
                    <a:lumMod val="75000"/>
                  </a:schemeClr>
                </a:solidFill>
                <a:effectLst/>
                <a:latin typeface="Arial" panose="020B0604020202020204" pitchFamily="34" charset="0"/>
              </a:rPr>
              <a:t>Ilish</a:t>
            </a:r>
            <a:endParaRPr lang="en-US" sz="3600" b="1" i="1" dirty="0">
              <a:solidFill>
                <a:schemeClr val="accent4">
                  <a:lumMod val="75000"/>
                </a:schemeClr>
              </a:solidFill>
              <a:latin typeface="Arial" panose="020B0604020202020204" pitchFamily="34" charset="0"/>
            </a:endParaRPr>
          </a:p>
          <a:p>
            <a:r>
              <a:rPr lang="en-US" sz="1800" i="0" dirty="0">
                <a:solidFill>
                  <a:schemeClr val="tx2">
                    <a:lumMod val="50000"/>
                    <a:lumOff val="50000"/>
                  </a:schemeClr>
                </a:solidFill>
                <a:effectLst/>
                <a:latin typeface="Arial" panose="020B0604020202020204" pitchFamily="34" charset="0"/>
              </a:rPr>
              <a:t>Scientific name: </a:t>
            </a:r>
            <a:r>
              <a:rPr lang="en-US" b="0" i="1" u="sng" dirty="0" err="1">
                <a:solidFill>
                  <a:srgbClr val="202122"/>
                </a:solidFill>
                <a:effectLst/>
                <a:latin typeface="Arial" panose="020B0604020202020204" pitchFamily="34" charset="0"/>
                <a:hlinkClick r:id="rId2"/>
              </a:rPr>
              <a:t>Tenualosa</a:t>
            </a:r>
            <a:r>
              <a:rPr lang="en-US" b="0" i="1" u="sng" dirty="0">
                <a:solidFill>
                  <a:srgbClr val="202122"/>
                </a:solidFill>
                <a:effectLst/>
                <a:latin typeface="Arial" panose="020B0604020202020204" pitchFamily="34" charset="0"/>
                <a:hlinkClick r:id="rId2"/>
              </a:rPr>
              <a:t> </a:t>
            </a:r>
            <a:r>
              <a:rPr lang="en-US" b="0" i="1" u="sng" dirty="0" err="1">
                <a:solidFill>
                  <a:srgbClr val="202122"/>
                </a:solidFill>
                <a:effectLst/>
                <a:latin typeface="Arial" panose="020B0604020202020204" pitchFamily="34" charset="0"/>
                <a:hlinkClick r:id="rId2"/>
              </a:rPr>
              <a:t>ilisha</a:t>
            </a:r>
            <a:endParaRPr lang="en-US" i="1" dirty="0">
              <a:solidFill>
                <a:srgbClr val="202122"/>
              </a:solidFill>
              <a:latin typeface="Arial" panose="020B0604020202020204" pitchFamily="34" charset="0"/>
            </a:endParaRPr>
          </a:p>
          <a:p>
            <a:endParaRPr lang="en-US" dirty="0"/>
          </a:p>
        </p:txBody>
      </p:sp>
      <p:sp>
        <p:nvSpPr>
          <p:cNvPr id="9" name="Rectangle 8">
            <a:extLst>
              <a:ext uri="{FF2B5EF4-FFF2-40B4-BE49-F238E27FC236}">
                <a16:creationId xmlns:a16="http://schemas.microsoft.com/office/drawing/2014/main" id="{07F6FA29-5449-C3F8-B0F6-43F606568461}"/>
              </a:ext>
            </a:extLst>
          </p:cNvPr>
          <p:cNvSpPr/>
          <p:nvPr/>
        </p:nvSpPr>
        <p:spPr>
          <a:xfrm>
            <a:off x="0" y="1333500"/>
            <a:ext cx="12192000" cy="10294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2216BE8-55DB-FD6D-9C87-ADC2DA125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552" y="2391784"/>
            <a:ext cx="6261448" cy="4880973"/>
          </a:xfrm>
          <a:prstGeom prst="rect">
            <a:avLst/>
          </a:prstGeom>
        </p:spPr>
      </p:pic>
      <p:pic>
        <p:nvPicPr>
          <p:cNvPr id="6" name="Content Placeholder 5">
            <a:extLst>
              <a:ext uri="{FF2B5EF4-FFF2-40B4-BE49-F238E27FC236}">
                <a16:creationId xmlns:a16="http://schemas.microsoft.com/office/drawing/2014/main" id="{FB741C79-8E8E-4CBB-0892-98325FC4F8B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rot="16200000">
            <a:off x="1435391" y="4554228"/>
            <a:ext cx="3122495" cy="2077879"/>
          </a:xfrm>
        </p:spPr>
      </p:pic>
      <p:pic>
        <p:nvPicPr>
          <p:cNvPr id="10" name="Picture 9">
            <a:extLst>
              <a:ext uri="{FF2B5EF4-FFF2-40B4-BE49-F238E27FC236}">
                <a16:creationId xmlns:a16="http://schemas.microsoft.com/office/drawing/2014/main" id="{73005BCD-61F6-01C3-1087-EBCACBE335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581201" y="1588142"/>
            <a:ext cx="4852180" cy="6459467"/>
          </a:xfrm>
          <a:prstGeom prst="rect">
            <a:avLst/>
          </a:prstGeom>
        </p:spPr>
      </p:pic>
    </p:spTree>
    <p:extLst>
      <p:ext uri="{BB962C8B-B14F-4D97-AF65-F5344CB8AC3E}">
        <p14:creationId xmlns:p14="http://schemas.microsoft.com/office/powerpoint/2010/main" val="239349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with different dishes and food&#10;&#10;Description automatically generated">
            <a:extLst>
              <a:ext uri="{FF2B5EF4-FFF2-40B4-BE49-F238E27FC236}">
                <a16:creationId xmlns:a16="http://schemas.microsoft.com/office/drawing/2014/main" id="{21E1AD5E-D002-AB8D-58DA-2838FD7164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343275"/>
            <a:ext cx="4505326" cy="3524250"/>
          </a:xfrm>
        </p:spPr>
      </p:pic>
      <p:pic>
        <p:nvPicPr>
          <p:cNvPr id="7" name="Picture 6" descr="A plate of rice with a fork and lime&#10;&#10;Description automatically generated">
            <a:extLst>
              <a:ext uri="{FF2B5EF4-FFF2-40B4-BE49-F238E27FC236}">
                <a16:creationId xmlns:a16="http://schemas.microsoft.com/office/drawing/2014/main" id="{F0DF074C-8CE9-65B7-3E29-DDEE98830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990" y="0"/>
            <a:ext cx="5109928" cy="6541348"/>
          </a:xfrm>
          <a:prstGeom prst="rect">
            <a:avLst/>
          </a:prstGeom>
        </p:spPr>
      </p:pic>
      <p:pic>
        <p:nvPicPr>
          <p:cNvPr id="9" name="Picture 8" descr="A bowl of food next to bowls of rice&#10;&#10;Description automatically generated">
            <a:extLst>
              <a:ext uri="{FF2B5EF4-FFF2-40B4-BE49-F238E27FC236}">
                <a16:creationId xmlns:a16="http://schemas.microsoft.com/office/drawing/2014/main" id="{87B602DC-D14F-5242-344C-93F0AF61E9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5254" y="3343275"/>
            <a:ext cx="2576746" cy="3524250"/>
          </a:xfrm>
          <a:prstGeom prst="rect">
            <a:avLst/>
          </a:prstGeom>
        </p:spPr>
      </p:pic>
      <p:sp>
        <p:nvSpPr>
          <p:cNvPr id="11" name="Rectangle 10">
            <a:extLst>
              <a:ext uri="{FF2B5EF4-FFF2-40B4-BE49-F238E27FC236}">
                <a16:creationId xmlns:a16="http://schemas.microsoft.com/office/drawing/2014/main" id="{F0EE0A0D-CF00-B573-D110-87567F0BDDB4}"/>
              </a:ext>
            </a:extLst>
          </p:cNvPr>
          <p:cNvSpPr/>
          <p:nvPr/>
        </p:nvSpPr>
        <p:spPr>
          <a:xfrm>
            <a:off x="0" y="2733675"/>
            <a:ext cx="12192000" cy="6096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F70CEE8-A8E3-03CE-E52F-BA4CE4B319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21" y="-148867"/>
            <a:ext cx="7734099" cy="7016392"/>
          </a:xfrm>
          <a:prstGeom prst="rect">
            <a:avLst/>
          </a:prstGeom>
        </p:spPr>
      </p:pic>
    </p:spTree>
    <p:extLst>
      <p:ext uri="{BB962C8B-B14F-4D97-AF65-F5344CB8AC3E}">
        <p14:creationId xmlns:p14="http://schemas.microsoft.com/office/powerpoint/2010/main" val="19092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le of green mangoes&#10;&#10;Description automatically generated">
            <a:extLst>
              <a:ext uri="{FF2B5EF4-FFF2-40B4-BE49-F238E27FC236}">
                <a16:creationId xmlns:a16="http://schemas.microsoft.com/office/drawing/2014/main" id="{549EB167-3098-AD1F-3A49-546CFAD22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1350"/>
            <a:ext cx="4572000" cy="3676650"/>
          </a:xfrm>
          <a:prstGeom prst="rect">
            <a:avLst/>
          </a:prstGeom>
        </p:spPr>
      </p:pic>
      <p:pic>
        <p:nvPicPr>
          <p:cNvPr id="12" name="Picture 11" descr="A close-up of a mango tree&#10;&#10;Description automatically generated">
            <a:extLst>
              <a:ext uri="{FF2B5EF4-FFF2-40B4-BE49-F238E27FC236}">
                <a16:creationId xmlns:a16="http://schemas.microsoft.com/office/drawing/2014/main" id="{FF64C1F5-EA3F-F312-DF9D-0C331052E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181350"/>
            <a:ext cx="4695825" cy="3676650"/>
          </a:xfrm>
          <a:prstGeom prst="rect">
            <a:avLst/>
          </a:prstGeom>
        </p:spPr>
      </p:pic>
      <p:pic>
        <p:nvPicPr>
          <p:cNvPr id="17" name="Picture 16" descr="A close-up of a mango tree&#10;&#10;Description automatically generated">
            <a:extLst>
              <a:ext uri="{FF2B5EF4-FFF2-40B4-BE49-F238E27FC236}">
                <a16:creationId xmlns:a16="http://schemas.microsoft.com/office/drawing/2014/main" id="{09739733-2927-7483-9B2A-6C4B0B773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267825" y="3181350"/>
            <a:ext cx="3022061" cy="3676650"/>
          </a:xfrm>
          <a:prstGeom prst="rect">
            <a:avLst/>
          </a:prstGeom>
        </p:spPr>
      </p:pic>
      <p:sp>
        <p:nvSpPr>
          <p:cNvPr id="18" name="TextBox 17">
            <a:extLst>
              <a:ext uri="{FF2B5EF4-FFF2-40B4-BE49-F238E27FC236}">
                <a16:creationId xmlns:a16="http://schemas.microsoft.com/office/drawing/2014/main" id="{880F3F22-5C3D-2966-CE82-EBF39FDCE439}"/>
              </a:ext>
            </a:extLst>
          </p:cNvPr>
          <p:cNvSpPr txBox="1"/>
          <p:nvPr/>
        </p:nvSpPr>
        <p:spPr>
          <a:xfrm>
            <a:off x="307639" y="0"/>
            <a:ext cx="10322261" cy="4832092"/>
          </a:xfrm>
          <a:prstGeom prst="rect">
            <a:avLst/>
          </a:prstGeom>
          <a:noFill/>
        </p:spPr>
        <p:txBody>
          <a:bodyPr wrap="square" rtlCol="0">
            <a:spAutoFit/>
          </a:bodyPr>
          <a:lstStyle/>
          <a:p>
            <a:r>
              <a:rPr lang="en-US" sz="4800" b="0" i="0" u="sng" dirty="0">
                <a:solidFill>
                  <a:schemeClr val="accent1">
                    <a:lumMod val="60000"/>
                    <a:lumOff val="40000"/>
                  </a:schemeClr>
                </a:solidFill>
                <a:effectLst/>
                <a:latin typeface="Arial" panose="020B0604020202020204" pitchFamily="34" charset="0"/>
                <a:hlinkClick r:id="rId5">
                  <a:extLst>
                    <a:ext uri="{A12FA001-AC4F-418D-AE19-62706E023703}">
                      <ahyp:hlinkClr xmlns:ahyp="http://schemas.microsoft.com/office/drawing/2018/hyperlinkcolor" val="tx"/>
                    </a:ext>
                  </a:extLst>
                </a:hlinkClick>
              </a:rPr>
              <a:t>Mango</a:t>
            </a:r>
          </a:p>
          <a:p>
            <a:endParaRPr lang="en-US" dirty="0"/>
          </a:p>
          <a:p>
            <a:endParaRPr lang="en-US" dirty="0"/>
          </a:p>
          <a:p>
            <a:r>
              <a:rPr lang="en-US" b="0" i="0" dirty="0">
                <a:solidFill>
                  <a:schemeClr val="tx1">
                    <a:lumMod val="50000"/>
                    <a:lumOff val="50000"/>
                  </a:schemeClr>
                </a:solidFill>
                <a:effectLst/>
                <a:latin typeface="Google Sans"/>
              </a:rPr>
              <a:t>The main mango growing regions are around </a:t>
            </a:r>
            <a:r>
              <a:rPr lang="en-US" b="0" i="0" dirty="0" err="1">
                <a:solidFill>
                  <a:schemeClr val="tx1">
                    <a:lumMod val="50000"/>
                    <a:lumOff val="50000"/>
                  </a:schemeClr>
                </a:solidFill>
                <a:effectLst/>
                <a:latin typeface="Google Sans"/>
              </a:rPr>
              <a:t>Rajshahi</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Chapainawabganj</a:t>
            </a:r>
            <a:r>
              <a:rPr lang="en-US" b="0" i="0" dirty="0">
                <a:solidFill>
                  <a:schemeClr val="tx1">
                    <a:lumMod val="50000"/>
                    <a:lumOff val="50000"/>
                  </a:schemeClr>
                </a:solidFill>
                <a:effectLst/>
                <a:latin typeface="Google Sans"/>
              </a:rPr>
              <a:t>, Nawabganj, and Dinajpur. The better varieties of mangoes have exotic names like </a:t>
            </a:r>
            <a:r>
              <a:rPr lang="en-US" b="0" i="0" dirty="0" err="1">
                <a:solidFill>
                  <a:schemeClr val="tx1">
                    <a:lumMod val="50000"/>
                    <a:lumOff val="50000"/>
                  </a:schemeClr>
                </a:solidFill>
                <a:effectLst/>
                <a:latin typeface="Google Sans"/>
              </a:rPr>
              <a:t>Fazlee</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Langda</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Gopalbogh</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Himsagar</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Khirsapat</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Ashhwina</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Khisanbogh</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Kuapahadi</a:t>
            </a:r>
            <a:r>
              <a:rPr lang="en-US" b="0" i="0" dirty="0">
                <a:solidFill>
                  <a:schemeClr val="tx1">
                    <a:lumMod val="50000"/>
                    <a:lumOff val="50000"/>
                  </a:schemeClr>
                </a:solidFill>
                <a:effectLst/>
                <a:latin typeface="Google Sans"/>
              </a:rPr>
              <a:t>, Lata </a:t>
            </a:r>
            <a:r>
              <a:rPr lang="en-US" b="0" i="0" dirty="0" err="1">
                <a:solidFill>
                  <a:schemeClr val="tx1">
                    <a:lumMod val="50000"/>
                    <a:lumOff val="50000"/>
                  </a:schemeClr>
                </a:solidFill>
                <a:effectLst/>
                <a:latin typeface="Google Sans"/>
              </a:rPr>
              <a:t>Bombai</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Foria</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Bombai</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Kohitoor</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Laksmanbhog</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Mohanbhog</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Misribhog</a:t>
            </a:r>
            <a:r>
              <a:rPr lang="en-US" b="0" i="0" dirty="0">
                <a:solidFill>
                  <a:schemeClr val="tx1">
                    <a:lumMod val="50000"/>
                    <a:lumOff val="50000"/>
                  </a:schemeClr>
                </a:solidFill>
                <a:effectLst/>
                <a:latin typeface="Google Sans"/>
              </a:rPr>
              <a:t> </a:t>
            </a:r>
            <a:r>
              <a:rPr lang="en-US" b="0" i="0" dirty="0" err="1">
                <a:solidFill>
                  <a:schemeClr val="tx1">
                    <a:lumMod val="50000"/>
                    <a:lumOff val="50000"/>
                  </a:schemeClr>
                </a:solidFill>
                <a:effectLst/>
                <a:latin typeface="Google Sans"/>
              </a:rPr>
              <a:t>etc</a:t>
            </a:r>
            <a:endParaRPr lang="en-US" dirty="0">
              <a:solidFill>
                <a:schemeClr val="tx1">
                  <a:lumMod val="50000"/>
                  <a:lumOff val="50000"/>
                </a:schemeClr>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Rectangle 18">
            <a:extLst>
              <a:ext uri="{FF2B5EF4-FFF2-40B4-BE49-F238E27FC236}">
                <a16:creationId xmlns:a16="http://schemas.microsoft.com/office/drawing/2014/main" id="{F638A5E7-4930-EF19-714A-30A3B8766B0E}"/>
              </a:ext>
            </a:extLst>
          </p:cNvPr>
          <p:cNvSpPr/>
          <p:nvPr/>
        </p:nvSpPr>
        <p:spPr>
          <a:xfrm>
            <a:off x="0" y="2676525"/>
            <a:ext cx="12289886" cy="50482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9624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85E3AC-ABC8-C22B-421B-FF5C2390E403}"/>
              </a:ext>
            </a:extLst>
          </p:cNvPr>
          <p:cNvSpPr>
            <a:spLocks noGrp="1"/>
          </p:cNvSpPr>
          <p:nvPr>
            <p:ph type="subTitle" idx="1"/>
          </p:nvPr>
        </p:nvSpPr>
        <p:spPr/>
        <p:txBody>
          <a:bodyPr/>
          <a:lstStyle/>
          <a:p>
            <a:endParaRPr lang="en-US" dirty="0"/>
          </a:p>
        </p:txBody>
      </p:sp>
      <p:pic>
        <p:nvPicPr>
          <p:cNvPr id="7" name="Picture 6" descr="A group of green vegetables&#10;&#10;Description automatically generated">
            <a:extLst>
              <a:ext uri="{FF2B5EF4-FFF2-40B4-BE49-F238E27FC236}">
                <a16:creationId xmlns:a16="http://schemas.microsoft.com/office/drawing/2014/main" id="{CD806D08-72A6-090E-7EE6-2D5AF450C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5608"/>
            <a:ext cx="6498077" cy="5442007"/>
          </a:xfrm>
          <a:prstGeom prst="rect">
            <a:avLst/>
          </a:prstGeom>
        </p:spPr>
      </p:pic>
      <p:pic>
        <p:nvPicPr>
          <p:cNvPr id="9" name="Picture 8" descr="A group of vegetables in a market&#10;&#10;Description automatically generated">
            <a:extLst>
              <a:ext uri="{FF2B5EF4-FFF2-40B4-BE49-F238E27FC236}">
                <a16:creationId xmlns:a16="http://schemas.microsoft.com/office/drawing/2014/main" id="{9A47B38F-0F92-76B7-17D4-DC02BA0F4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157" y="2009378"/>
            <a:ext cx="5946843" cy="5991621"/>
          </a:xfrm>
          <a:prstGeom prst="rect">
            <a:avLst/>
          </a:prstGeom>
        </p:spPr>
      </p:pic>
      <p:sp>
        <p:nvSpPr>
          <p:cNvPr id="10" name="TextBox 9">
            <a:extLst>
              <a:ext uri="{FF2B5EF4-FFF2-40B4-BE49-F238E27FC236}">
                <a16:creationId xmlns:a16="http://schemas.microsoft.com/office/drawing/2014/main" id="{D18EB28E-5EEC-52F4-3C4F-4A237B8E16A4}"/>
              </a:ext>
            </a:extLst>
          </p:cNvPr>
          <p:cNvSpPr txBox="1"/>
          <p:nvPr/>
        </p:nvSpPr>
        <p:spPr>
          <a:xfrm>
            <a:off x="0" y="93518"/>
            <a:ext cx="12119264" cy="1692771"/>
          </a:xfrm>
          <a:prstGeom prst="rect">
            <a:avLst/>
          </a:prstGeom>
          <a:noFill/>
        </p:spPr>
        <p:txBody>
          <a:bodyPr wrap="square" rtlCol="0">
            <a:spAutoFit/>
          </a:bodyPr>
          <a:lstStyle/>
          <a:p>
            <a:endParaRPr lang="en-US" b="1" i="0" dirty="0">
              <a:solidFill>
                <a:srgbClr val="333333"/>
              </a:solidFill>
              <a:effectLst/>
              <a:latin typeface="Helvetica Neue"/>
            </a:endParaRPr>
          </a:p>
          <a:p>
            <a:r>
              <a:rPr lang="en-US" sz="3200" b="1" i="0" dirty="0">
                <a:solidFill>
                  <a:schemeClr val="accent2">
                    <a:lumMod val="75000"/>
                  </a:schemeClr>
                </a:solidFill>
                <a:effectLst/>
                <a:latin typeface="Helvetica Neue"/>
              </a:rPr>
              <a:t>Vegetable</a:t>
            </a:r>
            <a:r>
              <a:rPr lang="en-US" b="0" i="0" dirty="0">
                <a:solidFill>
                  <a:srgbClr val="333333"/>
                </a:solidFill>
                <a:effectLst/>
                <a:latin typeface="Helvetica Neue"/>
              </a:rPr>
              <a:t> </a:t>
            </a:r>
            <a:endParaRPr lang="en-US" b="1" i="0" dirty="0">
              <a:solidFill>
                <a:srgbClr val="333333"/>
              </a:solidFill>
              <a:effectLst/>
              <a:latin typeface="Helvetica Neue"/>
            </a:endParaRPr>
          </a:p>
          <a:p>
            <a:r>
              <a:rPr lang="en-US" b="1" i="0" dirty="0">
                <a:solidFill>
                  <a:srgbClr val="333333"/>
                </a:solidFill>
                <a:effectLst/>
                <a:latin typeface="Helvetica Neue"/>
              </a:rPr>
              <a:t>Vegetable</a:t>
            </a:r>
            <a:r>
              <a:rPr lang="en-US" b="0" i="0" dirty="0">
                <a:solidFill>
                  <a:srgbClr val="333333"/>
                </a:solidFill>
                <a:effectLst/>
                <a:latin typeface="Helvetica Neue"/>
              </a:rPr>
              <a:t> any herbaceous plant whose fruit, seeds, roots, tubers, bulbs, leaves </a:t>
            </a:r>
            <a:r>
              <a:rPr lang="en-US" b="0" i="0" dirty="0" err="1">
                <a:solidFill>
                  <a:srgbClr val="333333"/>
                </a:solidFill>
                <a:effectLst/>
                <a:latin typeface="Helvetica Neue"/>
              </a:rPr>
              <a:t>etc</a:t>
            </a:r>
            <a:r>
              <a:rPr lang="en-US" b="0" i="0" dirty="0">
                <a:solidFill>
                  <a:srgbClr val="333333"/>
                </a:solidFill>
                <a:effectLst/>
                <a:latin typeface="Helvetica Neue"/>
              </a:rPr>
              <a:t> are used as food. Nearly 100 different types of vegetable comprising both local and exotic type are grown in Bangladesh (table). Vegetable is important for nutritional, financial, and food security in Bangladesh.</a:t>
            </a:r>
            <a:endParaRPr lang="en-US" b="1" i="0" dirty="0">
              <a:solidFill>
                <a:srgbClr val="333333"/>
              </a:solidFill>
              <a:effectLst/>
              <a:latin typeface="Helvetica Neue"/>
            </a:endParaRPr>
          </a:p>
        </p:txBody>
      </p:sp>
    </p:spTree>
    <p:extLst>
      <p:ext uri="{BB962C8B-B14F-4D97-AF65-F5344CB8AC3E}">
        <p14:creationId xmlns:p14="http://schemas.microsoft.com/office/powerpoint/2010/main" val="259864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7CF3BC-B253-3A61-F325-186E2EA9CB72}"/>
              </a:ext>
            </a:extLst>
          </p:cNvPr>
          <p:cNvSpPr>
            <a:spLocks noGrp="1"/>
          </p:cNvSpPr>
          <p:nvPr>
            <p:ph type="subTitle" idx="1"/>
          </p:nvPr>
        </p:nvSpPr>
        <p:spPr/>
        <p:txBody>
          <a:bodyPr/>
          <a:lstStyle/>
          <a:p>
            <a:endParaRPr lang="en-US" dirty="0"/>
          </a:p>
        </p:txBody>
      </p:sp>
      <p:sp>
        <p:nvSpPr>
          <p:cNvPr id="4" name="TextBox 3">
            <a:extLst>
              <a:ext uri="{FF2B5EF4-FFF2-40B4-BE49-F238E27FC236}">
                <a16:creationId xmlns:a16="http://schemas.microsoft.com/office/drawing/2014/main" id="{0C80E643-7202-DFCA-BC7F-24AB9B87902D}"/>
              </a:ext>
            </a:extLst>
          </p:cNvPr>
          <p:cNvSpPr txBox="1"/>
          <p:nvPr/>
        </p:nvSpPr>
        <p:spPr>
          <a:xfrm>
            <a:off x="-198783" y="388639"/>
            <a:ext cx="9959008" cy="769441"/>
          </a:xfrm>
          <a:prstGeom prst="rect">
            <a:avLst/>
          </a:prstGeom>
          <a:noFill/>
        </p:spPr>
        <p:txBody>
          <a:bodyPr wrap="square" rtlCol="0">
            <a:spAutoFit/>
          </a:bodyPr>
          <a:lstStyle/>
          <a:p>
            <a:r>
              <a:rPr lang="en-US" dirty="0"/>
              <a:t>   </a:t>
            </a:r>
            <a:r>
              <a:rPr lang="en-US" sz="4400" b="1" u="sng" dirty="0" err="1"/>
              <a:t>b</a:t>
            </a:r>
            <a:r>
              <a:rPr lang="en-US" sz="4400" u="sng" dirty="0" err="1"/>
              <a:t>angladeshi</a:t>
            </a:r>
            <a:r>
              <a:rPr lang="en-US" sz="4400" u="sng" dirty="0"/>
              <a:t> cricket</a:t>
            </a:r>
          </a:p>
        </p:txBody>
      </p:sp>
      <p:pic>
        <p:nvPicPr>
          <p:cNvPr id="6" name="Picture 5" descr="A group of men in sports uniforms&#10;&#10;Description automatically generated">
            <a:extLst>
              <a:ext uri="{FF2B5EF4-FFF2-40B4-BE49-F238E27FC236}">
                <a16:creationId xmlns:a16="http://schemas.microsoft.com/office/drawing/2014/main" id="{8D35FA56-B186-507A-1967-41173B426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 y="2628899"/>
            <a:ext cx="5216237" cy="4229101"/>
          </a:xfrm>
          <a:prstGeom prst="rect">
            <a:avLst/>
          </a:prstGeom>
        </p:spPr>
      </p:pic>
      <p:pic>
        <p:nvPicPr>
          <p:cNvPr id="8" name="Picture 7" descr="A person in a green shirt holding a ball">
            <a:extLst>
              <a:ext uri="{FF2B5EF4-FFF2-40B4-BE49-F238E27FC236}">
                <a16:creationId xmlns:a16="http://schemas.microsoft.com/office/drawing/2014/main" id="{5FD81C41-F15F-1692-6E95-9A503F2A46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521" y="2628899"/>
            <a:ext cx="4368079" cy="4229101"/>
          </a:xfrm>
          <a:prstGeom prst="rect">
            <a:avLst/>
          </a:prstGeom>
        </p:spPr>
      </p:pic>
      <p:pic>
        <p:nvPicPr>
          <p:cNvPr id="10" name="Picture 9" descr="A person in a green shirt&#10;&#10;Description automatically generated">
            <a:extLst>
              <a:ext uri="{FF2B5EF4-FFF2-40B4-BE49-F238E27FC236}">
                <a16:creationId xmlns:a16="http://schemas.microsoft.com/office/drawing/2014/main" id="{51987E56-E16F-42B0-0427-4CF19B4D2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3600" y="2628899"/>
            <a:ext cx="2857500" cy="4312228"/>
          </a:xfrm>
          <a:prstGeom prst="rect">
            <a:avLst/>
          </a:prstGeom>
        </p:spPr>
      </p:pic>
      <p:sp>
        <p:nvSpPr>
          <p:cNvPr id="11" name="Rectangle 10">
            <a:extLst>
              <a:ext uri="{FF2B5EF4-FFF2-40B4-BE49-F238E27FC236}">
                <a16:creationId xmlns:a16="http://schemas.microsoft.com/office/drawing/2014/main" id="{E68E1EAF-5BC9-8B6E-E407-0BE5E5CAE20C}"/>
              </a:ext>
            </a:extLst>
          </p:cNvPr>
          <p:cNvSpPr/>
          <p:nvPr/>
        </p:nvSpPr>
        <p:spPr>
          <a:xfrm>
            <a:off x="20781" y="1537855"/>
            <a:ext cx="12171219" cy="117417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37AF505-3E89-4773-FD44-9DBA5CCA3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556"/>
            <a:ext cx="9146622" cy="6863556"/>
          </a:xfrm>
          <a:prstGeom prst="rect">
            <a:avLst/>
          </a:prstGeom>
        </p:spPr>
      </p:pic>
      <p:pic>
        <p:nvPicPr>
          <p:cNvPr id="9" name="Picture 8">
            <a:extLst>
              <a:ext uri="{FF2B5EF4-FFF2-40B4-BE49-F238E27FC236}">
                <a16:creationId xmlns:a16="http://schemas.microsoft.com/office/drawing/2014/main" id="{A4BD8A9F-8C58-17B5-16DB-3F0F66CF97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1130" y="-5556"/>
            <a:ext cx="8437420" cy="6863555"/>
          </a:xfrm>
          <a:prstGeom prst="rect">
            <a:avLst/>
          </a:prstGeom>
        </p:spPr>
      </p:pic>
    </p:spTree>
    <p:extLst>
      <p:ext uri="{BB962C8B-B14F-4D97-AF65-F5344CB8AC3E}">
        <p14:creationId xmlns:p14="http://schemas.microsoft.com/office/powerpoint/2010/main" val="1713008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172</Words>
  <Application>Microsoft Office PowerPoint</Application>
  <PresentationFormat>Widescreen</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Bangladesh</dc:title>
  <dc:creator>Ruyel</dc:creator>
  <cp:lastModifiedBy>mizan244110@gmail.com</cp:lastModifiedBy>
  <cp:revision>11</cp:revision>
  <dcterms:created xsi:type="dcterms:W3CDTF">2024-11-29T07:32:29Z</dcterms:created>
  <dcterms:modified xsi:type="dcterms:W3CDTF">2024-12-10T09:07:04Z</dcterms:modified>
</cp:coreProperties>
</file>