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87e88269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87e88269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Summary of Changes done: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1. Minmax scalar to be applied within the notebook so that it can be inverted if need be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2. id , pid and Unnamed: 0 dropped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3. Since both garage car and garage area measured the same thing in diff units, only garage area was kept as it was more correlated with saleprice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4. ext_qual,fence, pool_qc fireplace_qu, kitchen_qual and bsmt_qual were dropped as they were very highly correlated to overall qual, meaning over qual is likely the lurking variable behind these 3 values.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5. exter_cond dropped as it was quite strongly correlated with overall_cond which was the variable selected by our model to be predictive of saleprice. After dropping, it left us with a fairly independent variable which will likely benefit our model's predictive power.</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6. Summary of features engineered and dropped below:</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 Feature 1 : total_house_sf = accounts for all sf of the house</a:t>
            </a:r>
            <a:endParaRPr/>
          </a:p>
          <a:p>
            <a:pPr indent="0" lvl="0" marL="0" rtl="0" algn="l">
              <a:spcBef>
                <a:spcPts val="0"/>
              </a:spcBef>
              <a:spcAft>
                <a:spcPts val="0"/>
              </a:spcAft>
              <a:buClr>
                <a:schemeClr val="dk1"/>
              </a:buClr>
              <a:buSzPts val="1100"/>
              <a:buFont typeface="Arial"/>
              <a:buNone/>
            </a:pPr>
            <a:r>
              <a:rPr lang="en"/>
              <a:t>        - Features dropped - 1st_flr_sf ; 2nd_flr_sf; total_bsmt_sf; gr_liv_area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 Feature 2 : total_porch_sf</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 Features dropped - open_porch_sf; 3ssn_porch; enclosed_porch; screen_porch</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 Feature 3 :total_bathrooms</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 Features dropped - full_bath; half_bath</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 Feature 4 :total_bsmt_bathrooms</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 Features dropped - bsmt_full_bath; bsmt_half_bath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tests:</a:t>
            </a:r>
            <a:endParaRPr/>
          </a:p>
          <a:p>
            <a:pPr indent="0" lvl="0" marL="0" rtl="0" algn="l">
              <a:spcBef>
                <a:spcPts val="0"/>
              </a:spcBef>
              <a:spcAft>
                <a:spcPts val="0"/>
              </a:spcAft>
              <a:buNone/>
            </a:pPr>
            <a:r>
              <a:rPr lang="en"/>
              <a:t>For numerical features, correlation checks were done against sale price.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Categorical variables, 2 tests were done:</a:t>
            </a:r>
            <a:endParaRPr/>
          </a:p>
          <a:p>
            <a:pPr indent="0" lvl="0" marL="0" rtl="0" algn="l">
              <a:spcBef>
                <a:spcPts val="0"/>
              </a:spcBef>
              <a:spcAft>
                <a:spcPts val="0"/>
              </a:spcAft>
              <a:buNone/>
            </a:pPr>
            <a:r>
              <a:rPr lang="en"/>
              <a:t> </a:t>
            </a:r>
            <a:endParaRPr/>
          </a:p>
          <a:p>
            <a:pPr indent="-298450" lvl="0" marL="457200" rtl="0" algn="l">
              <a:spcBef>
                <a:spcPts val="0"/>
              </a:spcBef>
              <a:spcAft>
                <a:spcPts val="0"/>
              </a:spcAft>
              <a:buSzPts val="1100"/>
              <a:buChar char="-"/>
            </a:pPr>
            <a:r>
              <a:rPr lang="en"/>
              <a:t>Ran a Kruskal Wallis test on highest correlated variable to overall quality ratings </a:t>
            </a:r>
            <a:r>
              <a:rPr lang="en"/>
              <a:t>which is an ordinal variable</a:t>
            </a:r>
            <a:endParaRPr/>
          </a:p>
          <a:p>
            <a:pPr indent="-298450" lvl="0" marL="457200" rtl="0" algn="l">
              <a:spcBef>
                <a:spcPts val="0"/>
              </a:spcBef>
              <a:spcAft>
                <a:spcPts val="0"/>
              </a:spcAft>
              <a:buSzPts val="1100"/>
              <a:buChar char="-"/>
            </a:pPr>
            <a:r>
              <a:rPr lang="en"/>
              <a:t>found that </a:t>
            </a:r>
            <a:r>
              <a:rPr lang="en"/>
              <a:t>distribution</a:t>
            </a:r>
            <a:r>
              <a:rPr lang="en"/>
              <a:t> the median quality rating of 6 had  0% </a:t>
            </a:r>
            <a:r>
              <a:rPr lang="en"/>
              <a:t>probability</a:t>
            </a:r>
            <a:r>
              <a:rPr lang="en"/>
              <a:t> of being representative of population </a:t>
            </a:r>
            <a:endParaRPr/>
          </a:p>
          <a:p>
            <a:pPr indent="-298450" lvl="0" marL="457200" rtl="0" algn="l">
              <a:spcBef>
                <a:spcPts val="0"/>
              </a:spcBef>
              <a:spcAft>
                <a:spcPts val="0"/>
              </a:spcAft>
              <a:buSzPts val="1100"/>
              <a:buChar char="-"/>
            </a:pPr>
            <a:r>
              <a:rPr lang="en"/>
              <a:t>To account for this,, a log transformation was done for skewed values before modelling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one-way ANOVA was done to assess relationship between remaining features and saleprice. </a:t>
            </a:r>
            <a:endParaRPr/>
          </a:p>
          <a:p>
            <a:pPr indent="-298450" lvl="0" marL="457200" rtl="0" algn="l">
              <a:spcBef>
                <a:spcPts val="0"/>
              </a:spcBef>
              <a:spcAft>
                <a:spcPts val="0"/>
              </a:spcAft>
              <a:buSzPts val="1100"/>
              <a:buChar char="-"/>
            </a:pPr>
            <a:r>
              <a:rPr lang="en"/>
              <a:t>Found that the most correlated value is neighbourhood, followed by foundation, garage type, ms_subclass (which is housing type) and masonry veneer type.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87e882699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87e882699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 on the results of our plot, the Ridge regression is the best performing model at alpha 0.5, giving us a RMSE score of 0.13.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Given our understanding of how the Ridge model works, this likely means that all our features contribute to sale price, which is why LASSO and Elastic Net did not work as well.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87e88269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87e88269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266700" marR="266700" rtl="0" algn="l">
              <a:lnSpc>
                <a:spcPct val="115000"/>
              </a:lnSpc>
              <a:spcBef>
                <a:spcPts val="1100"/>
              </a:spcBef>
              <a:spcAft>
                <a:spcPts val="0"/>
              </a:spcAft>
              <a:buNone/>
            </a:pPr>
            <a:r>
              <a:rPr lang="en" sz="1050">
                <a:solidFill>
                  <a:schemeClr val="dk1"/>
                </a:solidFill>
                <a:highlight>
                  <a:srgbClr val="FFFFFF"/>
                </a:highlight>
              </a:rPr>
              <a:t>Number of features before ridge: 229</a:t>
            </a:r>
            <a:endParaRPr sz="1050">
              <a:solidFill>
                <a:schemeClr val="dk1"/>
              </a:solidFill>
              <a:highlight>
                <a:srgbClr val="FFFFFF"/>
              </a:highlight>
            </a:endParaRPr>
          </a:p>
          <a:p>
            <a:pPr indent="0" lvl="0" marL="266700" marR="266700" rtl="0" algn="l">
              <a:lnSpc>
                <a:spcPct val="115000"/>
              </a:lnSpc>
              <a:spcBef>
                <a:spcPts val="1100"/>
              </a:spcBef>
              <a:spcAft>
                <a:spcPts val="0"/>
              </a:spcAft>
              <a:buNone/>
            </a:pPr>
            <a:r>
              <a:rPr lang="en" sz="1050">
                <a:solidFill>
                  <a:schemeClr val="dk1"/>
                </a:solidFill>
                <a:highlight>
                  <a:srgbClr val="FFFFFF"/>
                </a:highlight>
              </a:rPr>
              <a:t>Number of features after fitting ridge: 147</a:t>
            </a:r>
            <a:endParaRPr sz="1050">
              <a:solidFill>
                <a:schemeClr val="dk1"/>
              </a:solidFill>
              <a:highlight>
                <a:srgbClr val="FFFFFF"/>
              </a:highlight>
            </a:endParaRPr>
          </a:p>
          <a:p>
            <a:pPr indent="0" lvl="0" marL="266700" marR="266700" rtl="0" algn="l">
              <a:lnSpc>
                <a:spcPct val="115000"/>
              </a:lnSpc>
              <a:spcBef>
                <a:spcPts val="1100"/>
              </a:spcBef>
              <a:spcAft>
                <a:spcPts val="0"/>
              </a:spcAft>
              <a:buNone/>
            </a:pPr>
            <a:r>
              <a:rPr lang="en" sz="1050">
                <a:solidFill>
                  <a:schemeClr val="dk1"/>
                </a:solidFill>
                <a:highlight>
                  <a:srgbClr val="FFFFFF"/>
                </a:highlight>
              </a:rPr>
              <a:t>                 variable      coef  abs_coef</a:t>
            </a:r>
            <a:endParaRPr sz="1050">
              <a:solidFill>
                <a:schemeClr val="dk1"/>
              </a:solidFill>
              <a:highlight>
                <a:srgbClr val="FFFFFF"/>
              </a:highlight>
            </a:endParaRPr>
          </a:p>
          <a:p>
            <a:pPr indent="0" lvl="0" marL="266700" marR="266700" rtl="0" algn="l">
              <a:lnSpc>
                <a:spcPct val="115000"/>
              </a:lnSpc>
              <a:spcBef>
                <a:spcPts val="1100"/>
              </a:spcBef>
              <a:spcAft>
                <a:spcPts val="0"/>
              </a:spcAft>
              <a:buNone/>
            </a:pPr>
            <a:r>
              <a:rPr lang="en" sz="1050">
                <a:solidFill>
                  <a:schemeClr val="dk1"/>
                </a:solidFill>
                <a:highlight>
                  <a:srgbClr val="FFFFFF"/>
                </a:highlight>
              </a:rPr>
              <a:t>9            overall_qual  0.592373  0.592373</a:t>
            </a:r>
            <a:endParaRPr sz="1050">
              <a:solidFill>
                <a:schemeClr val="dk1"/>
              </a:solidFill>
              <a:highlight>
                <a:srgbClr val="FFFFFF"/>
              </a:highlight>
            </a:endParaRPr>
          </a:p>
          <a:p>
            <a:pPr indent="0" lvl="0" marL="266700" marR="266700" rtl="0" algn="l">
              <a:lnSpc>
                <a:spcPct val="115000"/>
              </a:lnSpc>
              <a:spcBef>
                <a:spcPts val="1100"/>
              </a:spcBef>
              <a:spcAft>
                <a:spcPts val="0"/>
              </a:spcAft>
              <a:buNone/>
            </a:pPr>
            <a:r>
              <a:rPr lang="en" sz="1050">
                <a:solidFill>
                  <a:schemeClr val="dk1"/>
                </a:solidFill>
                <a:highlight>
                  <a:srgbClr val="FFFFFF"/>
                </a:highlight>
              </a:rPr>
              <a:t>29            gr_liv_area  0.571605  0.571605</a:t>
            </a:r>
            <a:endParaRPr sz="1050">
              <a:solidFill>
                <a:schemeClr val="dk1"/>
              </a:solidFill>
              <a:highlight>
                <a:srgbClr val="FFFFFF"/>
              </a:highlight>
            </a:endParaRPr>
          </a:p>
          <a:p>
            <a:pPr indent="0" lvl="0" marL="266700" marR="266700" rtl="0" algn="l">
              <a:lnSpc>
                <a:spcPct val="115000"/>
              </a:lnSpc>
              <a:spcBef>
                <a:spcPts val="1100"/>
              </a:spcBef>
              <a:spcAft>
                <a:spcPts val="0"/>
              </a:spcAft>
              <a:buNone/>
            </a:pPr>
            <a:r>
              <a:rPr lang="en" sz="1050">
                <a:solidFill>
                  <a:schemeClr val="dk1"/>
                </a:solidFill>
                <a:highlight>
                  <a:srgbClr val="FFFFFF"/>
                </a:highlight>
              </a:rPr>
              <a:t>26             1st_flr_sf  0.484239  0.484239</a:t>
            </a:r>
            <a:endParaRPr sz="1050">
              <a:solidFill>
                <a:schemeClr val="dk1"/>
              </a:solidFill>
              <a:highlight>
                <a:srgbClr val="FFFFFF"/>
              </a:highlight>
            </a:endParaRPr>
          </a:p>
          <a:p>
            <a:pPr indent="0" lvl="0" marL="266700" marR="266700" rtl="0" algn="l">
              <a:lnSpc>
                <a:spcPct val="115000"/>
              </a:lnSpc>
              <a:spcBef>
                <a:spcPts val="1100"/>
              </a:spcBef>
              <a:spcAft>
                <a:spcPts val="0"/>
              </a:spcAft>
              <a:buNone/>
            </a:pPr>
            <a:r>
              <a:rPr lang="en" sz="1050">
                <a:solidFill>
                  <a:schemeClr val="dk1"/>
                </a:solidFill>
                <a:highlight>
                  <a:srgbClr val="FFFFFF"/>
                </a:highlight>
              </a:rPr>
              <a:t>10           overall_cond  0.396553  0.396553</a:t>
            </a:r>
            <a:endParaRPr sz="1050">
              <a:solidFill>
                <a:schemeClr val="dk1"/>
              </a:solidFill>
              <a:highlight>
                <a:srgbClr val="FFFFFF"/>
              </a:highlight>
            </a:endParaRPr>
          </a:p>
          <a:p>
            <a:pPr indent="0" lvl="0" marL="266700" marR="266700" rtl="0" algn="l">
              <a:lnSpc>
                <a:spcPct val="115000"/>
              </a:lnSpc>
              <a:spcBef>
                <a:spcPts val="1100"/>
              </a:spcBef>
              <a:spcAft>
                <a:spcPts val="0"/>
              </a:spcAft>
              <a:buNone/>
            </a:pPr>
            <a:r>
              <a:rPr lang="en" sz="1050">
                <a:solidFill>
                  <a:schemeClr val="dk1"/>
                </a:solidFill>
                <a:highlight>
                  <a:srgbClr val="FFFFFF"/>
                </a:highlight>
              </a:rPr>
              <a:t>38             functional  0.390332  0.390332</a:t>
            </a:r>
            <a:endParaRPr sz="1050">
              <a:solidFill>
                <a:schemeClr val="dk1"/>
              </a:solidFill>
              <a:highlight>
                <a:srgbClr val="FFFFFF"/>
              </a:highlight>
            </a:endParaRPr>
          </a:p>
          <a:p>
            <a:pPr indent="0" lvl="0" marL="266700" marR="266700" rtl="0" algn="l">
              <a:lnSpc>
                <a:spcPct val="115000"/>
              </a:lnSpc>
              <a:spcBef>
                <a:spcPts val="1100"/>
              </a:spcBef>
              <a:spcAft>
                <a:spcPts val="0"/>
              </a:spcAft>
              <a:buNone/>
            </a:pPr>
            <a:r>
              <a:rPr lang="en" sz="1050">
                <a:solidFill>
                  <a:schemeClr val="dk1"/>
                </a:solidFill>
                <a:highlight>
                  <a:srgbClr val="FFFFFF"/>
                </a:highlight>
              </a:rPr>
              <a:t>4                lot_area  0.277303  0.277303</a:t>
            </a:r>
            <a:endParaRPr sz="1050">
              <a:solidFill>
                <a:schemeClr val="dk1"/>
              </a:solidFill>
              <a:highlight>
                <a:srgbClr val="FFFFFF"/>
              </a:highlight>
            </a:endParaRPr>
          </a:p>
          <a:p>
            <a:pPr indent="0" lvl="0" marL="266700" marR="266700" rtl="0" algn="l">
              <a:lnSpc>
                <a:spcPct val="115000"/>
              </a:lnSpc>
              <a:spcBef>
                <a:spcPts val="1100"/>
              </a:spcBef>
              <a:spcAft>
                <a:spcPts val="0"/>
              </a:spcAft>
              <a:buNone/>
            </a:pPr>
            <a:r>
              <a:rPr lang="en" sz="1050">
                <a:solidFill>
                  <a:schemeClr val="dk1"/>
                </a:solidFill>
                <a:highlight>
                  <a:srgbClr val="FFFFFF"/>
                </a:highlight>
              </a:rPr>
              <a:t>24          total_bsmt_sf  0.237529  0.237529</a:t>
            </a:r>
            <a:endParaRPr sz="1050">
              <a:solidFill>
                <a:schemeClr val="dk1"/>
              </a:solidFill>
              <a:highlight>
                <a:srgbClr val="FFFFFF"/>
              </a:highlight>
            </a:endParaRPr>
          </a:p>
          <a:p>
            <a:pPr indent="0" lvl="0" marL="266700" marR="266700" rtl="0" algn="l">
              <a:lnSpc>
                <a:spcPct val="115000"/>
              </a:lnSpc>
              <a:spcBef>
                <a:spcPts val="1100"/>
              </a:spcBef>
              <a:spcAft>
                <a:spcPts val="0"/>
              </a:spcAft>
              <a:buNone/>
            </a:pPr>
            <a:r>
              <a:rPr lang="en" sz="1050">
                <a:solidFill>
                  <a:schemeClr val="dk1"/>
                </a:solidFill>
                <a:highlight>
                  <a:srgbClr val="FFFFFF"/>
                </a:highlight>
              </a:rPr>
              <a:t>46            garage_cond  0.212081  0.212081</a:t>
            </a:r>
            <a:endParaRPr sz="1050">
              <a:solidFill>
                <a:schemeClr val="dk1"/>
              </a:solidFill>
              <a:highlight>
                <a:srgbClr val="FFFFFF"/>
              </a:highlight>
            </a:endParaRPr>
          </a:p>
          <a:p>
            <a:pPr indent="0" lvl="0" marL="266700" marR="266700" rtl="0" algn="l">
              <a:lnSpc>
                <a:spcPct val="115000"/>
              </a:lnSpc>
              <a:spcBef>
                <a:spcPts val="1100"/>
              </a:spcBef>
              <a:spcAft>
                <a:spcPts val="0"/>
              </a:spcAft>
              <a:buNone/>
            </a:pPr>
            <a:r>
              <a:rPr lang="en" sz="1050">
                <a:solidFill>
                  <a:schemeClr val="dk1"/>
                </a:solidFill>
                <a:highlight>
                  <a:srgbClr val="FFFFFF"/>
                </a:highlight>
              </a:rPr>
              <a:t>93   neighborhood_grnhill  0.211033  0.211033</a:t>
            </a:r>
            <a:endParaRPr sz="1050">
              <a:solidFill>
                <a:schemeClr val="dk1"/>
              </a:solidFill>
              <a:highlight>
                <a:srgbClr val="FFFFFF"/>
              </a:highlight>
            </a:endParaRPr>
          </a:p>
          <a:p>
            <a:pPr indent="0" lvl="0" marL="0" rtl="0" algn="l">
              <a:lnSpc>
                <a:spcPct val="115000"/>
              </a:lnSpc>
              <a:spcBef>
                <a:spcPts val="1100"/>
              </a:spcBef>
              <a:spcAft>
                <a:spcPts val="0"/>
              </a:spcAft>
              <a:buNone/>
            </a:pPr>
            <a:r>
              <a:rPr lang="en" sz="1050">
                <a:solidFill>
                  <a:schemeClr val="dk1"/>
                </a:solidFill>
                <a:highlight>
                  <a:srgbClr val="FFFFFF"/>
                </a:highlight>
              </a:rPr>
              <a:t>20           bsmtfin_sf_1  0.202314  0.202314</a:t>
            </a:r>
            <a:endParaRPr sz="1050">
              <a:solidFill>
                <a:schemeClr val="dk1"/>
              </a:solidFill>
              <a:highlight>
                <a:srgbClr val="FFFFFF"/>
              </a:highlight>
            </a:endParaRPr>
          </a:p>
          <a:p>
            <a:pPr indent="0" lvl="0" marL="266700" marR="266700" rtl="0" algn="l">
              <a:lnSpc>
                <a:spcPct val="115000"/>
              </a:lnSpc>
              <a:spcBef>
                <a:spcPts val="110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spcBef>
                <a:spcPts val="11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87e88269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87e88269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667dc9f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667dc9f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667dc9fc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667dc9fc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improvement, try give examples that will focus on improving and increase value of the house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667dc9fc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d667dc9fc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improvement, try give examples that will focus on improving and increase value of the house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667dc9fc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667dc9fc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improvement, try give examples that will focus on improving and increase value of the house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667dc9fc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667dc9fc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improvement, try give examples that will focus on improving and increase value of the house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9b7d8d28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9b7d8d28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87e88269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87e88269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8e9e38098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d8e9e38098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87e8826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87e8826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negative correlations but it is not strong - enclosed porch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87e88269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87e88269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8e9e38098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8e9e38098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8e9e38098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d8e9e38098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87e88269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87e88269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8e9e3809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8e9e3809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the documentation, there are 5 data points that needed to be removed. 2 were high quality houses that were poorly valued and 3 were partial sale houses that do not represent </a:t>
            </a:r>
            <a:r>
              <a:rPr lang="en"/>
              <a:t>actual</a:t>
            </a:r>
            <a:r>
              <a:rPr lang="en"/>
              <a:t> market values.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87e88269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87e88269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2</a:t>
            </a:r>
            <a:endParaRPr/>
          </a:p>
          <a:p>
            <a:pPr indent="0" lvl="0" marL="0" rtl="0" algn="l">
              <a:spcBef>
                <a:spcPts val="0"/>
              </a:spcBef>
              <a:spcAft>
                <a:spcPts val="0"/>
              </a:spcAft>
              <a:buNone/>
            </a:pPr>
            <a:r>
              <a:rPr b="0" lang="en" sz="3700"/>
              <a:t>Team MLP*</a:t>
            </a:r>
            <a:endParaRPr b="0" sz="3700"/>
          </a:p>
        </p:txBody>
      </p:sp>
      <p:sp>
        <p:nvSpPr>
          <p:cNvPr id="87" name="Google Shape;87;p13"/>
          <p:cNvSpPr txBox="1"/>
          <p:nvPr>
            <p:ph idx="1" type="subTitle"/>
          </p:nvPr>
        </p:nvSpPr>
        <p:spPr>
          <a:xfrm>
            <a:off x="729452" y="37141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Ames Housing Project </a:t>
            </a:r>
            <a:endParaRPr/>
          </a:p>
        </p:txBody>
      </p:sp>
      <p:sp>
        <p:nvSpPr>
          <p:cNvPr id="88" name="Google Shape;88;p13"/>
          <p:cNvSpPr txBox="1"/>
          <p:nvPr/>
        </p:nvSpPr>
        <p:spPr>
          <a:xfrm>
            <a:off x="8221075" y="4851000"/>
            <a:ext cx="923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700">
                <a:solidFill>
                  <a:srgbClr val="CCCCCC"/>
                </a:solidFill>
                <a:latin typeface="Lato"/>
                <a:ea typeface="Lato"/>
                <a:cs typeface="Lato"/>
                <a:sym typeface="Lato"/>
              </a:rPr>
              <a:t>*My Learning Pony</a:t>
            </a:r>
            <a:endParaRPr i="1" sz="700">
              <a:solidFill>
                <a:srgbClr val="CCCCCC"/>
              </a:solidFill>
              <a:latin typeface="Lato"/>
              <a:ea typeface="Lato"/>
              <a:cs typeface="Lato"/>
              <a:sym typeface="Lato"/>
            </a:endParaRPr>
          </a:p>
        </p:txBody>
      </p:sp>
      <p:pic>
        <p:nvPicPr>
          <p:cNvPr id="89" name="Google Shape;89;p13"/>
          <p:cNvPicPr preferRelativeResize="0"/>
          <p:nvPr/>
        </p:nvPicPr>
        <p:blipFill>
          <a:blip r:embed="rId3">
            <a:alphaModFix/>
          </a:blip>
          <a:stretch>
            <a:fillRect/>
          </a:stretch>
        </p:blipFill>
        <p:spPr>
          <a:xfrm>
            <a:off x="3918975" y="475125"/>
            <a:ext cx="4498576" cy="3238975"/>
          </a:xfrm>
          <a:prstGeom prst="rect">
            <a:avLst/>
          </a:prstGeom>
          <a:noFill/>
          <a:ln>
            <a:noFill/>
          </a:ln>
        </p:spPr>
      </p:pic>
      <p:sp>
        <p:nvSpPr>
          <p:cNvPr id="90" name="Google Shape;90;p13"/>
          <p:cNvSpPr txBox="1"/>
          <p:nvPr>
            <p:ph idx="1" type="subTitle"/>
          </p:nvPr>
        </p:nvSpPr>
        <p:spPr>
          <a:xfrm>
            <a:off x="860150" y="2748800"/>
            <a:ext cx="2850900" cy="965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Wandi</a:t>
            </a:r>
            <a:endParaRPr/>
          </a:p>
          <a:p>
            <a:pPr indent="0" lvl="0" marL="0" rtl="0" algn="l">
              <a:spcBef>
                <a:spcPts val="0"/>
              </a:spcBef>
              <a:spcAft>
                <a:spcPts val="0"/>
              </a:spcAft>
              <a:buNone/>
            </a:pPr>
            <a:r>
              <a:rPr lang="en"/>
              <a:t>Limin</a:t>
            </a:r>
            <a:endParaRPr/>
          </a:p>
          <a:p>
            <a:pPr indent="0" lvl="0" marL="0" rtl="0" algn="l">
              <a:spcBef>
                <a:spcPts val="0"/>
              </a:spcBef>
              <a:spcAft>
                <a:spcPts val="0"/>
              </a:spcAft>
              <a:buNone/>
            </a:pPr>
            <a:r>
              <a:rPr lang="en"/>
              <a:t>Rohit</a:t>
            </a:r>
            <a:endParaRPr/>
          </a:p>
          <a:p>
            <a:pPr indent="0" lvl="0" marL="0" rtl="0" algn="l">
              <a:spcBef>
                <a:spcPts val="0"/>
              </a:spcBef>
              <a:spcAft>
                <a:spcPts val="0"/>
              </a:spcAft>
              <a:buNone/>
            </a:pPr>
            <a:r>
              <a:rPr lang="en"/>
              <a:t>Tze Yi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Procedure/Methodology</a:t>
            </a:r>
            <a:endParaRPr/>
          </a:p>
        </p:txBody>
      </p:sp>
      <p:sp>
        <p:nvSpPr>
          <p:cNvPr id="150" name="Google Shape;150;p22"/>
          <p:cNvSpPr txBox="1"/>
          <p:nvPr>
            <p:ph idx="1" type="body"/>
          </p:nvPr>
        </p:nvSpPr>
        <p:spPr>
          <a:xfrm>
            <a:off x="729450" y="1853850"/>
            <a:ext cx="7688700" cy="2962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sz="1633"/>
              <a:t>Any features combined? </a:t>
            </a:r>
            <a:endParaRPr b="1" sz="1633"/>
          </a:p>
          <a:p>
            <a:pPr indent="-291614" lvl="0" marL="457200" rtl="0" algn="l">
              <a:spcBef>
                <a:spcPts val="1200"/>
              </a:spcBef>
              <a:spcAft>
                <a:spcPts val="0"/>
              </a:spcAft>
              <a:buSzPct val="100000"/>
              <a:buChar char="●"/>
            </a:pPr>
            <a:r>
              <a:rPr lang="en" sz="1417"/>
              <a:t>total_house_sf </a:t>
            </a:r>
            <a:endParaRPr sz="1417"/>
          </a:p>
          <a:p>
            <a:pPr indent="-291614" lvl="0" marL="457200" rtl="0" algn="l">
              <a:spcBef>
                <a:spcPts val="0"/>
              </a:spcBef>
              <a:spcAft>
                <a:spcPts val="0"/>
              </a:spcAft>
              <a:buSzPct val="100000"/>
              <a:buChar char="●"/>
            </a:pPr>
            <a:r>
              <a:rPr lang="en" sz="1417"/>
              <a:t>total_porch_sf</a:t>
            </a:r>
            <a:endParaRPr sz="1417"/>
          </a:p>
          <a:p>
            <a:pPr indent="-291614" lvl="0" marL="457200" rtl="0" algn="l">
              <a:spcBef>
                <a:spcPts val="0"/>
              </a:spcBef>
              <a:spcAft>
                <a:spcPts val="0"/>
              </a:spcAft>
              <a:buSzPct val="100000"/>
              <a:buChar char="●"/>
            </a:pPr>
            <a:r>
              <a:rPr lang="en" sz="1417"/>
              <a:t>total_bathroom</a:t>
            </a:r>
            <a:endParaRPr sz="1417"/>
          </a:p>
          <a:p>
            <a:pPr indent="-291614" lvl="0" marL="457200" rtl="0" algn="l">
              <a:spcBef>
                <a:spcPts val="0"/>
              </a:spcBef>
              <a:spcAft>
                <a:spcPts val="0"/>
              </a:spcAft>
              <a:buSzPct val="100000"/>
              <a:buChar char="●"/>
            </a:pPr>
            <a:r>
              <a:rPr lang="en" sz="1417"/>
              <a:t>total_bsmt bathrooms</a:t>
            </a:r>
            <a:endParaRPr sz="1417"/>
          </a:p>
          <a:p>
            <a:pPr indent="0" lvl="0" marL="0" rtl="0" algn="l">
              <a:spcBef>
                <a:spcPts val="1200"/>
              </a:spcBef>
              <a:spcAft>
                <a:spcPts val="0"/>
              </a:spcAft>
              <a:buNone/>
            </a:pPr>
            <a:r>
              <a:rPr b="1" lang="en" sz="1633"/>
              <a:t>Any interaction terms ? - any investigation done for targets with linear relationships</a:t>
            </a:r>
            <a:endParaRPr b="1" sz="1633"/>
          </a:p>
          <a:p>
            <a:pPr indent="-291614" lvl="0" marL="457200" rtl="0" algn="l">
              <a:spcBef>
                <a:spcPts val="1200"/>
              </a:spcBef>
              <a:spcAft>
                <a:spcPts val="0"/>
              </a:spcAft>
              <a:buSzPct val="100000"/>
              <a:buChar char="●"/>
            </a:pPr>
            <a:r>
              <a:rPr lang="en" sz="1417"/>
              <a:t>Neighborhood</a:t>
            </a:r>
            <a:endParaRPr sz="1417"/>
          </a:p>
          <a:p>
            <a:pPr indent="-291614" lvl="0" marL="457200" rtl="0" algn="l">
              <a:spcBef>
                <a:spcPts val="0"/>
              </a:spcBef>
              <a:spcAft>
                <a:spcPts val="0"/>
              </a:spcAft>
              <a:buSzPct val="100000"/>
              <a:buChar char="●"/>
            </a:pPr>
            <a:r>
              <a:rPr lang="en" sz="1417"/>
              <a:t>Foundation</a:t>
            </a:r>
            <a:endParaRPr sz="1417"/>
          </a:p>
          <a:p>
            <a:pPr indent="-291614" lvl="0" marL="457200" rtl="0" algn="l">
              <a:spcBef>
                <a:spcPts val="0"/>
              </a:spcBef>
              <a:spcAft>
                <a:spcPts val="0"/>
              </a:spcAft>
              <a:buSzPct val="100000"/>
              <a:buChar char="●"/>
            </a:pPr>
            <a:r>
              <a:rPr lang="en" sz="1417"/>
              <a:t>Garage Type</a:t>
            </a:r>
            <a:endParaRPr sz="1417"/>
          </a:p>
          <a:p>
            <a:pPr indent="-291614" lvl="0" marL="457200" rtl="0" algn="l">
              <a:spcBef>
                <a:spcPts val="0"/>
              </a:spcBef>
              <a:spcAft>
                <a:spcPts val="0"/>
              </a:spcAft>
              <a:buSzPct val="100000"/>
              <a:buChar char="●"/>
            </a:pPr>
            <a:r>
              <a:rPr lang="en" sz="1417"/>
              <a:t>Ms_subclass</a:t>
            </a:r>
            <a:endParaRPr sz="1417"/>
          </a:p>
          <a:p>
            <a:pPr indent="-291614" lvl="0" marL="457200" rtl="0" algn="l">
              <a:spcBef>
                <a:spcPts val="0"/>
              </a:spcBef>
              <a:spcAft>
                <a:spcPts val="0"/>
              </a:spcAft>
              <a:buSzPct val="100000"/>
              <a:buChar char="●"/>
            </a:pPr>
            <a:r>
              <a:rPr lang="en" sz="1417"/>
              <a:t>Masonry Veneer Type</a:t>
            </a:r>
            <a:endParaRPr sz="1417"/>
          </a:p>
          <a:p>
            <a:pPr indent="0" lvl="0" marL="0" rtl="0" algn="l">
              <a:spcBef>
                <a:spcPts val="1200"/>
              </a:spcBef>
              <a:spcAft>
                <a:spcPts val="0"/>
              </a:spcAft>
              <a:buNone/>
            </a:pPr>
            <a:r>
              <a:rPr b="1" lang="en" sz="1600"/>
              <a:t>Any collinearity observed and what was dropped because of it?</a:t>
            </a:r>
            <a:endParaRPr b="1" sz="1600"/>
          </a:p>
          <a:p>
            <a:pPr indent="-291614" lvl="0" marL="457200" rtl="0" algn="l">
              <a:spcBef>
                <a:spcPts val="1200"/>
              </a:spcBef>
              <a:spcAft>
                <a:spcPts val="0"/>
              </a:spcAft>
              <a:buSzPct val="100000"/>
              <a:buChar char="●"/>
            </a:pPr>
            <a:r>
              <a:rPr lang="en" sz="1417"/>
              <a:t>External condition</a:t>
            </a:r>
            <a:endParaRPr b="1"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Hyper parameter selection</a:t>
            </a:r>
            <a:endParaRPr/>
          </a:p>
        </p:txBody>
      </p:sp>
      <p:pic>
        <p:nvPicPr>
          <p:cNvPr id="156" name="Google Shape;156;p23"/>
          <p:cNvPicPr preferRelativeResize="0"/>
          <p:nvPr/>
        </p:nvPicPr>
        <p:blipFill>
          <a:blip r:embed="rId3">
            <a:alphaModFix/>
          </a:blip>
          <a:stretch>
            <a:fillRect/>
          </a:stretch>
        </p:blipFill>
        <p:spPr>
          <a:xfrm>
            <a:off x="142275" y="2094625"/>
            <a:ext cx="8851124" cy="2432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Primary Findings</a:t>
            </a:r>
            <a:endParaRPr/>
          </a:p>
          <a:p>
            <a:pPr indent="0" lvl="0" marL="0" rtl="0" algn="l">
              <a:spcBef>
                <a:spcPts val="0"/>
              </a:spcBef>
              <a:spcAft>
                <a:spcPts val="0"/>
              </a:spcAft>
              <a:buNone/>
            </a:pPr>
            <a:r>
              <a:t/>
            </a:r>
            <a:endParaRPr/>
          </a:p>
        </p:txBody>
      </p:sp>
      <p:sp>
        <p:nvSpPr>
          <p:cNvPr id="162" name="Google Shape;162;p24"/>
          <p:cNvSpPr txBox="1"/>
          <p:nvPr>
            <p:ph idx="1" type="body"/>
          </p:nvPr>
        </p:nvSpPr>
        <p:spPr>
          <a:xfrm>
            <a:off x="729450" y="1853850"/>
            <a:ext cx="7688700" cy="2486100"/>
          </a:xfrm>
          <a:prstGeom prst="rect">
            <a:avLst/>
          </a:prstGeom>
        </p:spPr>
        <p:txBody>
          <a:bodyPr anchorCtr="0" anchor="t" bIns="91425" lIns="91425" spcFirstLastPara="1" rIns="91425" wrap="square" tIns="91425">
            <a:normAutofit fontScale="77500" lnSpcReduction="20000"/>
          </a:bodyPr>
          <a:lstStyle/>
          <a:p>
            <a:pPr indent="-381233" lvl="0" marL="457200" rtl="0" algn="l">
              <a:spcBef>
                <a:spcPts val="1100"/>
              </a:spcBef>
              <a:spcAft>
                <a:spcPts val="0"/>
              </a:spcAft>
              <a:buClr>
                <a:schemeClr val="dk1"/>
              </a:buClr>
              <a:buSzPct val="134759"/>
              <a:buChar char="●"/>
            </a:pPr>
            <a:r>
              <a:rPr lang="en" sz="2301">
                <a:solidFill>
                  <a:schemeClr val="dk1"/>
                </a:solidFill>
                <a:highlight>
                  <a:srgbClr val="FFFFFF"/>
                </a:highlight>
                <a:latin typeface="Arial"/>
                <a:ea typeface="Arial"/>
                <a:cs typeface="Arial"/>
                <a:sym typeface="Arial"/>
              </a:rPr>
              <a:t>Overall, the top 10 features selected by the model to be most predictive mostly applied to the following areas:</a:t>
            </a:r>
            <a:endParaRPr sz="2301">
              <a:solidFill>
                <a:schemeClr val="dk1"/>
              </a:solidFill>
              <a:highlight>
                <a:srgbClr val="FFFFFF"/>
              </a:highlight>
              <a:latin typeface="Arial"/>
              <a:ea typeface="Arial"/>
              <a:cs typeface="Arial"/>
              <a:sym typeface="Arial"/>
            </a:endParaRPr>
          </a:p>
          <a:p>
            <a:pPr indent="-381233" lvl="1" marL="914400" rtl="0" algn="l">
              <a:spcBef>
                <a:spcPts val="0"/>
              </a:spcBef>
              <a:spcAft>
                <a:spcPts val="0"/>
              </a:spcAft>
              <a:buClr>
                <a:schemeClr val="dk1"/>
              </a:buClr>
              <a:buSzPct val="134759"/>
              <a:buChar char="○"/>
            </a:pPr>
            <a:r>
              <a:rPr lang="en" sz="2301">
                <a:solidFill>
                  <a:schemeClr val="dk1"/>
                </a:solidFill>
                <a:highlight>
                  <a:srgbClr val="FFFFFF"/>
                </a:highlight>
                <a:latin typeface="Arial"/>
                <a:ea typeface="Arial"/>
                <a:cs typeface="Arial"/>
                <a:sym typeface="Arial"/>
              </a:rPr>
              <a:t>House size</a:t>
            </a:r>
            <a:endParaRPr sz="2301">
              <a:solidFill>
                <a:schemeClr val="dk1"/>
              </a:solidFill>
              <a:highlight>
                <a:srgbClr val="FFFFFF"/>
              </a:highlight>
              <a:latin typeface="Arial"/>
              <a:ea typeface="Arial"/>
              <a:cs typeface="Arial"/>
              <a:sym typeface="Arial"/>
            </a:endParaRPr>
          </a:p>
          <a:p>
            <a:pPr indent="-381233" lvl="1" marL="914400" rtl="0" algn="l">
              <a:spcBef>
                <a:spcPts val="0"/>
              </a:spcBef>
              <a:spcAft>
                <a:spcPts val="0"/>
              </a:spcAft>
              <a:buClr>
                <a:schemeClr val="dk1"/>
              </a:buClr>
              <a:buSzPct val="134759"/>
              <a:buChar char="○"/>
            </a:pPr>
            <a:r>
              <a:rPr lang="en" sz="2301">
                <a:solidFill>
                  <a:schemeClr val="dk1"/>
                </a:solidFill>
                <a:highlight>
                  <a:srgbClr val="FFFFFF"/>
                </a:highlight>
                <a:latin typeface="Arial"/>
                <a:ea typeface="Arial"/>
                <a:cs typeface="Arial"/>
                <a:sym typeface="Arial"/>
              </a:rPr>
              <a:t>Overall quality and condition ratings</a:t>
            </a:r>
            <a:endParaRPr sz="2301">
              <a:solidFill>
                <a:schemeClr val="dk1"/>
              </a:solidFill>
              <a:highlight>
                <a:srgbClr val="FFFFFF"/>
              </a:highlight>
              <a:latin typeface="Arial"/>
              <a:ea typeface="Arial"/>
              <a:cs typeface="Arial"/>
              <a:sym typeface="Arial"/>
            </a:endParaRPr>
          </a:p>
          <a:p>
            <a:pPr indent="-381233" lvl="1" marL="914400" rtl="0" algn="l">
              <a:spcBef>
                <a:spcPts val="0"/>
              </a:spcBef>
              <a:spcAft>
                <a:spcPts val="0"/>
              </a:spcAft>
              <a:buClr>
                <a:schemeClr val="dk1"/>
              </a:buClr>
              <a:buSzPct val="134759"/>
              <a:buChar char="○"/>
            </a:pPr>
            <a:r>
              <a:rPr lang="en" sz="2301">
                <a:solidFill>
                  <a:schemeClr val="dk1"/>
                </a:solidFill>
                <a:highlight>
                  <a:srgbClr val="FFFFFF"/>
                </a:highlight>
                <a:latin typeface="Arial"/>
                <a:ea typeface="Arial"/>
                <a:cs typeface="Arial"/>
                <a:sym typeface="Arial"/>
              </a:rPr>
              <a:t>Home functionality</a:t>
            </a:r>
            <a:endParaRPr sz="2301">
              <a:solidFill>
                <a:schemeClr val="dk1"/>
              </a:solidFill>
              <a:highlight>
                <a:srgbClr val="FFFFFF"/>
              </a:highlight>
              <a:latin typeface="Arial"/>
              <a:ea typeface="Arial"/>
              <a:cs typeface="Arial"/>
              <a:sym typeface="Arial"/>
            </a:endParaRPr>
          </a:p>
          <a:p>
            <a:pPr indent="-381233" lvl="1" marL="914400" rtl="0" algn="l">
              <a:spcBef>
                <a:spcPts val="0"/>
              </a:spcBef>
              <a:spcAft>
                <a:spcPts val="0"/>
              </a:spcAft>
              <a:buClr>
                <a:schemeClr val="dk1"/>
              </a:buClr>
              <a:buSzPct val="134759"/>
              <a:buChar char="○"/>
            </a:pPr>
            <a:r>
              <a:rPr lang="en" sz="2301">
                <a:solidFill>
                  <a:schemeClr val="dk1"/>
                </a:solidFill>
                <a:highlight>
                  <a:srgbClr val="FFFFFF"/>
                </a:highlight>
                <a:latin typeface="Arial"/>
                <a:ea typeface="Arial"/>
                <a:cs typeface="Arial"/>
                <a:sym typeface="Arial"/>
              </a:rPr>
              <a:t>Neighbourhood</a:t>
            </a:r>
            <a:endParaRPr sz="3101">
              <a:solidFill>
                <a:schemeClr val="dk1"/>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311700" y="1846050"/>
            <a:ext cx="8520600" cy="84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Business Recommendations</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br>
              <a:rPr lang="en"/>
            </a:br>
            <a:endParaRPr/>
          </a:p>
        </p:txBody>
      </p:sp>
      <p:sp>
        <p:nvSpPr>
          <p:cNvPr id="173" name="Google Shape;173;p26"/>
          <p:cNvSpPr txBox="1"/>
          <p:nvPr>
            <p:ph idx="1" type="body"/>
          </p:nvPr>
        </p:nvSpPr>
        <p:spPr>
          <a:xfrm>
            <a:off x="729450" y="2078875"/>
            <a:ext cx="7688700" cy="2664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sz="1927"/>
              <a:t>Which features appear to add the most value to a home? </a:t>
            </a:r>
            <a:endParaRPr b="1" sz="1927"/>
          </a:p>
          <a:p>
            <a:pPr indent="-323458" lvl="0" marL="457200" rtl="0" algn="l">
              <a:spcBef>
                <a:spcPts val="1200"/>
              </a:spcBef>
              <a:spcAft>
                <a:spcPts val="0"/>
              </a:spcAft>
              <a:buSzPct val="100000"/>
              <a:buChar char="●"/>
            </a:pPr>
            <a:r>
              <a:rPr lang="en" sz="1927"/>
              <a:t>Overall Quality &amp; Above Ground Living Area</a:t>
            </a:r>
            <a:endParaRPr sz="1927"/>
          </a:p>
          <a:p>
            <a:pPr indent="0" lvl="0" marL="457200" rtl="0" algn="l">
              <a:spcBef>
                <a:spcPts val="1200"/>
              </a:spcBef>
              <a:spcAft>
                <a:spcPts val="0"/>
              </a:spcAft>
              <a:buNone/>
            </a:pPr>
            <a:r>
              <a:t/>
            </a:r>
            <a:endParaRPr sz="1927"/>
          </a:p>
          <a:p>
            <a:pPr indent="0" lvl="0" marL="0" rtl="0" algn="l">
              <a:spcBef>
                <a:spcPts val="1200"/>
              </a:spcBef>
              <a:spcAft>
                <a:spcPts val="0"/>
              </a:spcAft>
              <a:buNone/>
            </a:pPr>
            <a:r>
              <a:rPr b="1" lang="en" sz="1927"/>
              <a:t>Which features hurt the value of a home the most? </a:t>
            </a:r>
            <a:endParaRPr b="1" sz="1927"/>
          </a:p>
          <a:p>
            <a:pPr indent="-323458" lvl="0" marL="457200" rtl="0" algn="l">
              <a:spcBef>
                <a:spcPts val="1200"/>
              </a:spcBef>
              <a:spcAft>
                <a:spcPts val="0"/>
              </a:spcAft>
              <a:buSzPct val="100000"/>
              <a:buChar char="●"/>
            </a:pPr>
            <a:r>
              <a:rPr lang="en" sz="1927"/>
              <a:t>No one features strongly negative impact housing price</a:t>
            </a:r>
            <a:endParaRPr b="1" sz="1927"/>
          </a:p>
          <a:p>
            <a:pPr indent="0" lvl="0" marL="0" rtl="0" algn="l">
              <a:spcBef>
                <a:spcPts val="1200"/>
              </a:spcBef>
              <a:spcAft>
                <a:spcPts val="0"/>
              </a:spcAft>
              <a:buNone/>
            </a:pPr>
            <a:r>
              <a:t/>
            </a:r>
            <a:endParaRPr b="1" sz="1927"/>
          </a:p>
          <a:p>
            <a:pPr indent="0" lvl="0" marL="0" rtl="0" algn="l">
              <a:spcBef>
                <a:spcPts val="1200"/>
              </a:spcBef>
              <a:spcAft>
                <a:spcPts val="1200"/>
              </a:spcAft>
              <a:buNone/>
            </a:pPr>
            <a:r>
              <a:t/>
            </a:r>
            <a:endParaRPr/>
          </a:p>
        </p:txBody>
      </p:sp>
      <p:pic>
        <p:nvPicPr>
          <p:cNvPr id="174" name="Google Shape;174;p26"/>
          <p:cNvPicPr preferRelativeResize="0"/>
          <p:nvPr/>
        </p:nvPicPr>
        <p:blipFill>
          <a:blip r:embed="rId3">
            <a:alphaModFix/>
          </a:blip>
          <a:stretch>
            <a:fillRect/>
          </a:stretch>
        </p:blipFill>
        <p:spPr>
          <a:xfrm>
            <a:off x="6659802" y="1242450"/>
            <a:ext cx="1821425" cy="3531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br>
              <a:rPr lang="en"/>
            </a:br>
            <a:endParaRPr/>
          </a:p>
        </p:txBody>
      </p:sp>
      <p:sp>
        <p:nvSpPr>
          <p:cNvPr id="180" name="Google Shape;180;p27"/>
          <p:cNvSpPr txBox="1"/>
          <p:nvPr>
            <p:ph idx="1" type="body"/>
          </p:nvPr>
        </p:nvSpPr>
        <p:spPr>
          <a:xfrm>
            <a:off x="729450" y="2078875"/>
            <a:ext cx="7688700" cy="266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50"/>
              <a:t>What are things that homeowners could improve in their homes to increase the value?</a:t>
            </a:r>
            <a:endParaRPr b="1" sz="1450"/>
          </a:p>
          <a:p>
            <a:pPr indent="-320675" lvl="0" marL="457200" rtl="0" algn="l">
              <a:spcBef>
                <a:spcPts val="1200"/>
              </a:spcBef>
              <a:spcAft>
                <a:spcPts val="0"/>
              </a:spcAft>
              <a:buSzPts val="1450"/>
              <a:buChar char="●"/>
            </a:pPr>
            <a:r>
              <a:rPr lang="en" sz="1450"/>
              <a:t>By identifying important features of the house, owners may decide to renovate the house:</a:t>
            </a:r>
            <a:endParaRPr sz="1450"/>
          </a:p>
          <a:p>
            <a:pPr indent="-320675" lvl="1" marL="914400" rtl="0" algn="l">
              <a:lnSpc>
                <a:spcPct val="115000"/>
              </a:lnSpc>
              <a:spcBef>
                <a:spcPts val="0"/>
              </a:spcBef>
              <a:spcAft>
                <a:spcPts val="0"/>
              </a:spcAft>
              <a:buSzPts val="1450"/>
              <a:buChar char="○"/>
            </a:pPr>
            <a:r>
              <a:rPr lang="en" sz="1450"/>
              <a:t>Garage</a:t>
            </a:r>
            <a:endParaRPr sz="1450"/>
          </a:p>
          <a:p>
            <a:pPr indent="-320675" lvl="1" marL="914400" rtl="0" algn="l">
              <a:lnSpc>
                <a:spcPct val="115000"/>
              </a:lnSpc>
              <a:spcBef>
                <a:spcPts val="0"/>
              </a:spcBef>
              <a:spcAft>
                <a:spcPts val="0"/>
              </a:spcAft>
              <a:buSzPts val="1450"/>
              <a:buChar char="○"/>
            </a:pPr>
            <a:r>
              <a:rPr lang="en" sz="1450"/>
              <a:t>Basement</a:t>
            </a:r>
            <a:endParaRPr sz="1450"/>
          </a:p>
          <a:p>
            <a:pPr indent="-320675" lvl="1" marL="914400" rtl="0" algn="l">
              <a:lnSpc>
                <a:spcPct val="115000"/>
              </a:lnSpc>
              <a:spcBef>
                <a:spcPts val="0"/>
              </a:spcBef>
              <a:spcAft>
                <a:spcPts val="0"/>
              </a:spcAft>
              <a:buSzPts val="1450"/>
              <a:buChar char="○"/>
            </a:pPr>
            <a:r>
              <a:rPr lang="en" sz="1450"/>
              <a:t>Kitchens</a:t>
            </a:r>
            <a:endParaRPr sz="1450"/>
          </a:p>
          <a:p>
            <a:pPr indent="-320675" lvl="1" marL="914400" rtl="0" algn="l">
              <a:lnSpc>
                <a:spcPct val="115000"/>
              </a:lnSpc>
              <a:spcBef>
                <a:spcPts val="0"/>
              </a:spcBef>
              <a:spcAft>
                <a:spcPts val="0"/>
              </a:spcAft>
              <a:buSzPts val="1450"/>
              <a:buChar char="○"/>
            </a:pPr>
            <a:r>
              <a:rPr lang="en" sz="1450"/>
              <a:t>Bathrooms</a:t>
            </a:r>
            <a:endParaRPr sz="1450"/>
          </a:p>
          <a:p>
            <a:pPr indent="-320675" lvl="1" marL="914400" rtl="0" algn="l">
              <a:lnSpc>
                <a:spcPct val="115000"/>
              </a:lnSpc>
              <a:spcBef>
                <a:spcPts val="0"/>
              </a:spcBef>
              <a:spcAft>
                <a:spcPts val="0"/>
              </a:spcAft>
              <a:buSzPts val="1450"/>
              <a:buChar char="○"/>
            </a:pPr>
            <a:r>
              <a:rPr lang="en" sz="1450"/>
              <a:t>Masonry Veneers</a:t>
            </a:r>
            <a:endParaRPr sz="145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br>
              <a:rPr lang="en"/>
            </a:br>
            <a:endParaRPr/>
          </a:p>
        </p:txBody>
      </p:sp>
      <p:sp>
        <p:nvSpPr>
          <p:cNvPr id="186" name="Google Shape;186;p28"/>
          <p:cNvSpPr txBox="1"/>
          <p:nvPr>
            <p:ph idx="1" type="body"/>
          </p:nvPr>
        </p:nvSpPr>
        <p:spPr>
          <a:xfrm>
            <a:off x="729450" y="2078875"/>
            <a:ext cx="4454400" cy="2753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450"/>
              <a:t>What neighborhoods seem like they might be a good investment? </a:t>
            </a:r>
            <a:endParaRPr b="1" sz="1450"/>
          </a:p>
          <a:p>
            <a:pPr indent="-320675" lvl="0" marL="457200" rtl="0" algn="l">
              <a:spcBef>
                <a:spcPts val="1200"/>
              </a:spcBef>
              <a:spcAft>
                <a:spcPts val="0"/>
              </a:spcAft>
              <a:buSzPts val="1450"/>
              <a:buChar char="●"/>
            </a:pPr>
            <a:r>
              <a:rPr lang="en" sz="1450"/>
              <a:t>Current no. of houses (high population)</a:t>
            </a:r>
            <a:endParaRPr sz="1450"/>
          </a:p>
          <a:p>
            <a:pPr indent="-320675" lvl="0" marL="457200" rtl="0" algn="l">
              <a:spcBef>
                <a:spcPts val="0"/>
              </a:spcBef>
              <a:spcAft>
                <a:spcPts val="0"/>
              </a:spcAft>
              <a:buSzPts val="1450"/>
              <a:buChar char="●"/>
            </a:pPr>
            <a:r>
              <a:rPr lang="en" sz="1450"/>
              <a:t>Price of houses at sale (low sale price)</a:t>
            </a:r>
            <a:endParaRPr sz="1450"/>
          </a:p>
          <a:p>
            <a:pPr indent="0" lvl="0" marL="0" rtl="0" algn="l">
              <a:spcBef>
                <a:spcPts val="1200"/>
              </a:spcBef>
              <a:spcAft>
                <a:spcPts val="0"/>
              </a:spcAft>
              <a:buNone/>
            </a:pPr>
            <a:r>
              <a:rPr b="1" lang="en" sz="1450"/>
              <a:t>Current Top 3 areas:</a:t>
            </a:r>
            <a:endParaRPr b="1" sz="1450"/>
          </a:p>
          <a:p>
            <a:pPr indent="-320675" lvl="0" marL="457200" rtl="0" algn="l">
              <a:spcBef>
                <a:spcPts val="1200"/>
              </a:spcBef>
              <a:spcAft>
                <a:spcPts val="0"/>
              </a:spcAft>
              <a:buSzPts val="1450"/>
              <a:buChar char="➔"/>
            </a:pPr>
            <a:r>
              <a:rPr lang="en" sz="1450"/>
              <a:t>Northridge Heights</a:t>
            </a:r>
            <a:endParaRPr sz="1450"/>
          </a:p>
          <a:p>
            <a:pPr indent="-320675" lvl="0" marL="457200" rtl="0" algn="l">
              <a:spcBef>
                <a:spcPts val="0"/>
              </a:spcBef>
              <a:spcAft>
                <a:spcPts val="0"/>
              </a:spcAft>
              <a:buSzPts val="1450"/>
              <a:buChar char="➔"/>
            </a:pPr>
            <a:r>
              <a:rPr lang="en" sz="1450"/>
              <a:t>Stone Brook</a:t>
            </a:r>
            <a:endParaRPr sz="1450"/>
          </a:p>
          <a:p>
            <a:pPr indent="-320675" lvl="0" marL="457200" rtl="0" algn="l">
              <a:spcBef>
                <a:spcPts val="0"/>
              </a:spcBef>
              <a:spcAft>
                <a:spcPts val="0"/>
              </a:spcAft>
              <a:buSzPts val="1450"/>
              <a:buChar char="➔"/>
            </a:pPr>
            <a:r>
              <a:rPr lang="en" sz="1450"/>
              <a:t>Northridge</a:t>
            </a:r>
            <a:endParaRPr sz="1450"/>
          </a:p>
          <a:p>
            <a:pPr indent="0" lvl="0" marL="0" rtl="0" algn="l">
              <a:spcBef>
                <a:spcPts val="1200"/>
              </a:spcBef>
              <a:spcAft>
                <a:spcPts val="1200"/>
              </a:spcAft>
              <a:buNone/>
            </a:pPr>
            <a:r>
              <a:t/>
            </a:r>
            <a:endParaRPr sz="1450"/>
          </a:p>
        </p:txBody>
      </p:sp>
      <p:grpSp>
        <p:nvGrpSpPr>
          <p:cNvPr id="187" name="Google Shape;187;p28"/>
          <p:cNvGrpSpPr/>
          <p:nvPr/>
        </p:nvGrpSpPr>
        <p:grpSpPr>
          <a:xfrm>
            <a:off x="5365600" y="1278475"/>
            <a:ext cx="3277701" cy="3454900"/>
            <a:chOff x="5441800" y="1507075"/>
            <a:chExt cx="3277701" cy="3454900"/>
          </a:xfrm>
        </p:grpSpPr>
        <p:pic>
          <p:nvPicPr>
            <p:cNvPr id="188" name="Google Shape;188;p28"/>
            <p:cNvPicPr preferRelativeResize="0"/>
            <p:nvPr/>
          </p:nvPicPr>
          <p:blipFill>
            <a:blip r:embed="rId3">
              <a:alphaModFix/>
            </a:blip>
            <a:stretch>
              <a:fillRect/>
            </a:stretch>
          </p:blipFill>
          <p:spPr>
            <a:xfrm>
              <a:off x="5441800" y="1562825"/>
              <a:ext cx="3277701" cy="3277701"/>
            </a:xfrm>
            <a:prstGeom prst="rect">
              <a:avLst/>
            </a:prstGeom>
            <a:noFill/>
            <a:ln>
              <a:noFill/>
            </a:ln>
          </p:spPr>
        </p:pic>
        <p:sp>
          <p:nvSpPr>
            <p:cNvPr id="189" name="Google Shape;189;p28"/>
            <p:cNvSpPr txBox="1"/>
            <p:nvPr/>
          </p:nvSpPr>
          <p:spPr>
            <a:xfrm>
              <a:off x="6165250" y="1507075"/>
              <a:ext cx="1838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Edwards</a:t>
              </a:r>
              <a:endParaRPr>
                <a:latin typeface="Lato"/>
                <a:ea typeface="Lato"/>
                <a:cs typeface="Lato"/>
                <a:sym typeface="Lato"/>
              </a:endParaRPr>
            </a:p>
          </p:txBody>
        </p:sp>
        <p:sp>
          <p:nvSpPr>
            <p:cNvPr id="190" name="Google Shape;190;p28"/>
            <p:cNvSpPr txBox="1"/>
            <p:nvPr/>
          </p:nvSpPr>
          <p:spPr>
            <a:xfrm>
              <a:off x="5531775" y="4561775"/>
              <a:ext cx="1838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Old Town</a:t>
              </a:r>
              <a:endParaRPr>
                <a:latin typeface="Lato"/>
                <a:ea typeface="Lato"/>
                <a:cs typeface="Lato"/>
                <a:sym typeface="Lato"/>
              </a:endParaRPr>
            </a:p>
          </p:txBody>
        </p:sp>
        <p:sp>
          <p:nvSpPr>
            <p:cNvPr id="191" name="Google Shape;191;p28"/>
            <p:cNvSpPr txBox="1"/>
            <p:nvPr/>
          </p:nvSpPr>
          <p:spPr>
            <a:xfrm>
              <a:off x="6812275" y="4561775"/>
              <a:ext cx="1838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Sawyer</a:t>
              </a:r>
              <a:endParaRPr>
                <a:latin typeface="Lato"/>
                <a:ea typeface="Lato"/>
                <a:cs typeface="Lato"/>
                <a:sym typeface="Lato"/>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br>
              <a:rPr lang="en"/>
            </a:br>
            <a:endParaRPr/>
          </a:p>
        </p:txBody>
      </p:sp>
      <p:sp>
        <p:nvSpPr>
          <p:cNvPr id="197" name="Google Shape;197;p29"/>
          <p:cNvSpPr txBox="1"/>
          <p:nvPr>
            <p:ph idx="1" type="body"/>
          </p:nvPr>
        </p:nvSpPr>
        <p:spPr>
          <a:xfrm>
            <a:off x="348450" y="2078875"/>
            <a:ext cx="2695200" cy="131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50"/>
              <a:t>Edwards</a:t>
            </a:r>
            <a:endParaRPr b="1" sz="1450"/>
          </a:p>
          <a:p>
            <a:pPr indent="-320675" lvl="0" marL="457200" rtl="0" algn="l">
              <a:spcBef>
                <a:spcPts val="1200"/>
              </a:spcBef>
              <a:spcAft>
                <a:spcPts val="0"/>
              </a:spcAft>
              <a:buSzPts val="1450"/>
              <a:buChar char="●"/>
            </a:pPr>
            <a:r>
              <a:rPr lang="en" sz="1450"/>
              <a:t>House Population:  143</a:t>
            </a:r>
            <a:endParaRPr sz="1450"/>
          </a:p>
          <a:p>
            <a:pPr indent="-320675" lvl="0" marL="457200" rtl="0" algn="l">
              <a:spcBef>
                <a:spcPts val="0"/>
              </a:spcBef>
              <a:spcAft>
                <a:spcPts val="0"/>
              </a:spcAft>
              <a:buSzPts val="1450"/>
              <a:buChar char="●"/>
            </a:pPr>
            <a:r>
              <a:rPr lang="en" sz="1450"/>
              <a:t>Price: $ 130,493.468531</a:t>
            </a:r>
            <a:endParaRPr sz="1450"/>
          </a:p>
        </p:txBody>
      </p:sp>
      <p:sp>
        <p:nvSpPr>
          <p:cNvPr id="198" name="Google Shape;198;p29"/>
          <p:cNvSpPr txBox="1"/>
          <p:nvPr>
            <p:ph idx="1" type="body"/>
          </p:nvPr>
        </p:nvSpPr>
        <p:spPr>
          <a:xfrm>
            <a:off x="3325425" y="2078875"/>
            <a:ext cx="2695200" cy="131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50"/>
              <a:t>Sawyer</a:t>
            </a:r>
            <a:endParaRPr b="1" sz="1450"/>
          </a:p>
          <a:p>
            <a:pPr indent="-320675" lvl="0" marL="457200" rtl="0" algn="l">
              <a:spcBef>
                <a:spcPts val="1200"/>
              </a:spcBef>
              <a:spcAft>
                <a:spcPts val="0"/>
              </a:spcAft>
              <a:buSzPts val="1450"/>
              <a:buChar char="●"/>
            </a:pPr>
            <a:r>
              <a:rPr lang="en" sz="1450"/>
              <a:t>House Population:  111</a:t>
            </a:r>
            <a:endParaRPr sz="1450"/>
          </a:p>
          <a:p>
            <a:pPr indent="-320675" lvl="0" marL="457200" rtl="0" algn="l">
              <a:spcBef>
                <a:spcPts val="0"/>
              </a:spcBef>
              <a:spcAft>
                <a:spcPts val="0"/>
              </a:spcAft>
              <a:buSzPts val="1450"/>
              <a:buChar char="●"/>
            </a:pPr>
            <a:r>
              <a:rPr lang="en" sz="1450"/>
              <a:t>Price: $ </a:t>
            </a:r>
            <a:r>
              <a:rPr lang="en" sz="1450"/>
              <a:t>137,181.909910</a:t>
            </a:r>
            <a:endParaRPr sz="1450"/>
          </a:p>
        </p:txBody>
      </p:sp>
      <p:sp>
        <p:nvSpPr>
          <p:cNvPr id="199" name="Google Shape;199;p29"/>
          <p:cNvSpPr txBox="1"/>
          <p:nvPr>
            <p:ph idx="1" type="body"/>
          </p:nvPr>
        </p:nvSpPr>
        <p:spPr>
          <a:xfrm>
            <a:off x="6309550" y="2064750"/>
            <a:ext cx="2695200" cy="131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50"/>
              <a:t>Old Town</a:t>
            </a:r>
            <a:endParaRPr b="1" sz="1450"/>
          </a:p>
          <a:p>
            <a:pPr indent="-320675" lvl="0" marL="457200" rtl="0" algn="l">
              <a:spcBef>
                <a:spcPts val="1200"/>
              </a:spcBef>
              <a:spcAft>
                <a:spcPts val="0"/>
              </a:spcAft>
              <a:buSzPts val="1450"/>
              <a:buChar char="●"/>
            </a:pPr>
            <a:r>
              <a:rPr lang="en" sz="1450"/>
              <a:t>House Population:  163</a:t>
            </a:r>
            <a:endParaRPr sz="1450"/>
          </a:p>
          <a:p>
            <a:pPr indent="-320675" lvl="0" marL="457200" rtl="0" algn="l">
              <a:spcBef>
                <a:spcPts val="0"/>
              </a:spcBef>
              <a:spcAft>
                <a:spcPts val="0"/>
              </a:spcAft>
              <a:buSzPts val="1450"/>
              <a:buChar char="●"/>
            </a:pPr>
            <a:r>
              <a:rPr lang="en" sz="1450"/>
              <a:t>Price: $ </a:t>
            </a:r>
            <a:r>
              <a:rPr lang="en" sz="1450"/>
              <a:t>125,276.300613</a:t>
            </a:r>
            <a:endParaRPr sz="145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br>
              <a:rPr lang="en"/>
            </a:br>
            <a:endParaRPr/>
          </a:p>
        </p:txBody>
      </p:sp>
      <p:sp>
        <p:nvSpPr>
          <p:cNvPr id="205" name="Google Shape;205;p30"/>
          <p:cNvSpPr txBox="1"/>
          <p:nvPr>
            <p:ph idx="1" type="body"/>
          </p:nvPr>
        </p:nvSpPr>
        <p:spPr>
          <a:xfrm>
            <a:off x="681900" y="2103050"/>
            <a:ext cx="7783800" cy="1484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450"/>
              <a:t>Do you feel that this model will generalize to other cities? How could you revise your model to make it more universal OR what date would you need from another city to make a comparable model?</a:t>
            </a:r>
            <a:r>
              <a:rPr b="1" lang="en" sz="1450"/>
              <a:t> </a:t>
            </a:r>
            <a:endParaRPr b="1" sz="1450"/>
          </a:p>
          <a:p>
            <a:pPr indent="-320675" lvl="0" marL="457200" rtl="0" algn="l">
              <a:spcBef>
                <a:spcPts val="1200"/>
              </a:spcBef>
              <a:spcAft>
                <a:spcPts val="0"/>
              </a:spcAft>
              <a:buSzPts val="1450"/>
              <a:buChar char="●"/>
            </a:pPr>
            <a:r>
              <a:rPr lang="en" sz="1450"/>
              <a:t>The model is able to generalize other cities but recommended that they have </a:t>
            </a:r>
            <a:r>
              <a:rPr lang="en" sz="1450"/>
              <a:t>their</a:t>
            </a:r>
            <a:r>
              <a:rPr lang="en" sz="1450"/>
              <a:t> own set of </a:t>
            </a:r>
            <a:r>
              <a:rPr lang="en" sz="1450"/>
              <a:t>housing</a:t>
            </a:r>
            <a:r>
              <a:rPr lang="en" sz="1450"/>
              <a:t> data for detailed analysis</a:t>
            </a:r>
            <a:endParaRPr sz="145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br>
              <a:rPr lang="en"/>
            </a:br>
            <a:endParaRPr/>
          </a:p>
        </p:txBody>
      </p:sp>
      <p:sp>
        <p:nvSpPr>
          <p:cNvPr id="211" name="Google Shape;211;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600">
                <a:solidFill>
                  <a:schemeClr val="dk1"/>
                </a:solidFill>
              </a:rPr>
              <a:t>House </a:t>
            </a:r>
            <a:r>
              <a:rPr lang="en" sz="1600">
                <a:solidFill>
                  <a:schemeClr val="dk1"/>
                </a:solidFill>
              </a:rPr>
              <a:t>predictions are affected by a myriad of factors that may not be represented in our dataset. Please use our </a:t>
            </a:r>
            <a:r>
              <a:rPr lang="en" sz="1600">
                <a:solidFill>
                  <a:schemeClr val="dk1"/>
                </a:solidFill>
              </a:rPr>
              <a:t>model</a:t>
            </a:r>
            <a:r>
              <a:rPr lang="en" sz="1600">
                <a:solidFill>
                  <a:schemeClr val="dk1"/>
                </a:solidFill>
              </a:rPr>
              <a:t> as a guideline instead of gospel. Thank you.</a:t>
            </a:r>
            <a:endParaRPr sz="1600">
              <a:solidFill>
                <a:schemeClr val="dk1"/>
              </a:solidFill>
            </a:endParaRPr>
          </a:p>
          <a:p>
            <a:pPr indent="0" lvl="0" marL="0" rtl="0" algn="l">
              <a:spcBef>
                <a:spcPts val="1200"/>
              </a:spcBef>
              <a:spcAft>
                <a:spcPts val="0"/>
              </a:spcAft>
              <a:buClr>
                <a:schemeClr val="dk1"/>
              </a:buClr>
              <a:buSzPts val="1100"/>
              <a:buFont typeface="Arial"/>
              <a:buNone/>
            </a:pPr>
            <a:r>
              <a:t/>
            </a:r>
            <a:endParaRPr sz="1600">
              <a:solidFill>
                <a:schemeClr val="dk1"/>
              </a:solidFill>
            </a:endParaRPr>
          </a:p>
          <a:p>
            <a:pPr indent="0" lvl="0" marL="0" rtl="0" algn="l">
              <a:spcBef>
                <a:spcPts val="1200"/>
              </a:spcBef>
              <a:spcAft>
                <a:spcPts val="0"/>
              </a:spcAft>
              <a:buClr>
                <a:schemeClr val="dk1"/>
              </a:buClr>
              <a:buSzPts val="1100"/>
              <a:buFont typeface="Arial"/>
              <a:buNone/>
            </a:pPr>
            <a:r>
              <a:t/>
            </a:r>
            <a:endParaRPr sz="1600">
              <a:solidFill>
                <a:schemeClr val="dk1"/>
              </a:solidFill>
            </a:endParaRPr>
          </a:p>
          <a:p>
            <a:pPr indent="0" lvl="0" marL="0" rtl="0" algn="l">
              <a:spcBef>
                <a:spcPts val="1200"/>
              </a:spcBef>
              <a:spcAft>
                <a:spcPts val="1200"/>
              </a:spcAft>
              <a:buClr>
                <a:schemeClr val="dk1"/>
              </a:buClr>
              <a:buSzPts val="1100"/>
              <a:buFont typeface="Arial"/>
              <a:buNone/>
            </a:pPr>
            <a:r>
              <a:t/>
            </a:r>
            <a:endParaRPr sz="1600">
              <a:solidFill>
                <a:schemeClr val="dk1"/>
              </a:solidFill>
            </a:endParaRPr>
          </a:p>
        </p:txBody>
      </p:sp>
      <p:sp>
        <p:nvSpPr>
          <p:cNvPr id="212" name="Google Shape;212;p31"/>
          <p:cNvSpPr txBox="1"/>
          <p:nvPr/>
        </p:nvSpPr>
        <p:spPr>
          <a:xfrm>
            <a:off x="8462400" y="4743300"/>
            <a:ext cx="68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700">
                <a:solidFill>
                  <a:schemeClr val="lt2"/>
                </a:solidFill>
                <a:latin typeface="Lato"/>
                <a:ea typeface="Lato"/>
                <a:cs typeface="Lato"/>
                <a:sym typeface="Lato"/>
              </a:rPr>
              <a:t>*Disclaimer</a:t>
            </a:r>
            <a:endParaRPr i="1" sz="700">
              <a:solidFill>
                <a:schemeClr val="lt2"/>
              </a:solidFill>
              <a:latin typeface="Lato"/>
              <a:ea typeface="Lato"/>
              <a:cs typeface="Lato"/>
              <a:sym typeface="Lato"/>
            </a:endParaRPr>
          </a:p>
          <a:p>
            <a:pPr indent="0" lvl="0" marL="0" rtl="0" algn="l">
              <a:spcBef>
                <a:spcPts val="0"/>
              </a:spcBef>
              <a:spcAft>
                <a:spcPts val="0"/>
              </a:spcAft>
              <a:buNone/>
            </a:pPr>
            <a:r>
              <a:rPr i="1" lang="en" sz="700">
                <a:solidFill>
                  <a:schemeClr val="lt2"/>
                </a:solidFill>
                <a:latin typeface="Lato"/>
                <a:ea typeface="Lato"/>
                <a:cs typeface="Lato"/>
                <a:sym typeface="Lato"/>
              </a:rPr>
              <a:t>*T&amp;C’s apply</a:t>
            </a:r>
            <a:endParaRPr i="1" sz="700">
              <a:solidFill>
                <a:schemeClr val="lt2"/>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96" name="Google Shape;96;p14"/>
          <p:cNvSpPr txBox="1"/>
          <p:nvPr>
            <p:ph idx="1" type="body"/>
          </p:nvPr>
        </p:nvSpPr>
        <p:spPr>
          <a:xfrm>
            <a:off x="313500" y="1853850"/>
            <a:ext cx="8520600" cy="2164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Data Scientists </a:t>
            </a:r>
            <a:r>
              <a:rPr lang="en" sz="1800">
                <a:solidFill>
                  <a:schemeClr val="dk2"/>
                </a:solidFill>
              </a:rPr>
              <a:t>within</a:t>
            </a:r>
            <a:r>
              <a:rPr lang="en" sz="1800">
                <a:solidFill>
                  <a:schemeClr val="dk2"/>
                </a:solidFill>
              </a:rPr>
              <a:t> a property agency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As part of our marketing campaign, we are giving advice to house owners / potential buyers</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(House owner) What type of features would bring the most value to a specific house?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(Potential Buyers) What features to look out for when purchasing a new house?</a:t>
            </a:r>
            <a:endParaRPr sz="18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a:p>
            <a:pPr indent="0" lvl="0" marL="0" rtl="0" algn="l">
              <a:spcBef>
                <a:spcPts val="0"/>
              </a:spcBef>
              <a:spcAft>
                <a:spcPts val="0"/>
              </a:spcAft>
              <a:buNone/>
            </a:pPr>
            <a:r>
              <a:rPr lang="en"/>
              <a:t>Q&amp;A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7650" y="1240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Science Problem - Predict Ames Housing Prices</a:t>
            </a:r>
            <a:endParaRPr/>
          </a:p>
        </p:txBody>
      </p:sp>
      <p:sp>
        <p:nvSpPr>
          <p:cNvPr id="102" name="Google Shape;102;p15"/>
          <p:cNvSpPr txBox="1"/>
          <p:nvPr>
            <p:ph idx="1" type="body"/>
          </p:nvPr>
        </p:nvSpPr>
        <p:spPr>
          <a:xfrm>
            <a:off x="727650" y="1898675"/>
            <a:ext cx="7688700" cy="278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24292E"/>
                </a:solidFill>
                <a:highlight>
                  <a:srgbClr val="FFFFFF"/>
                </a:highlight>
              </a:rPr>
              <a:t>Problem Statement</a:t>
            </a:r>
            <a:endParaRPr b="1" sz="1800">
              <a:solidFill>
                <a:srgbClr val="24292E"/>
              </a:solidFill>
              <a:highlight>
                <a:srgbClr val="FFFFFF"/>
              </a:highlight>
            </a:endParaRPr>
          </a:p>
          <a:p>
            <a:pPr indent="0" lvl="0" marL="0" rtl="0" algn="l">
              <a:spcBef>
                <a:spcPts val="1200"/>
              </a:spcBef>
              <a:spcAft>
                <a:spcPts val="0"/>
              </a:spcAft>
              <a:buNone/>
            </a:pPr>
            <a:r>
              <a:rPr lang="en" sz="1600">
                <a:solidFill>
                  <a:srgbClr val="24292E"/>
                </a:solidFill>
                <a:highlight>
                  <a:srgbClr val="FFFFFF"/>
                </a:highlight>
              </a:rPr>
              <a:t>What type of features would best predict the sale of the house?</a:t>
            </a:r>
            <a:endParaRPr b="1" sz="1800">
              <a:solidFill>
                <a:srgbClr val="24292E"/>
              </a:solidFill>
              <a:highlight>
                <a:srgbClr val="FFFFFF"/>
              </a:highlight>
            </a:endParaRPr>
          </a:p>
          <a:p>
            <a:pPr indent="0" lvl="0" marL="0" rtl="0" algn="l">
              <a:spcBef>
                <a:spcPts val="1200"/>
              </a:spcBef>
              <a:spcAft>
                <a:spcPts val="0"/>
              </a:spcAft>
              <a:buNone/>
            </a:pPr>
            <a:r>
              <a:rPr b="1" lang="en" sz="1800">
                <a:solidFill>
                  <a:srgbClr val="24292E"/>
                </a:solidFill>
                <a:highlight>
                  <a:srgbClr val="FFFFFF"/>
                </a:highlight>
              </a:rPr>
              <a:t>Concerns to address</a:t>
            </a:r>
            <a:endParaRPr b="1" sz="1800">
              <a:solidFill>
                <a:srgbClr val="24292E"/>
              </a:solidFill>
              <a:highlight>
                <a:srgbClr val="FFFFFF"/>
              </a:highlight>
            </a:endParaRPr>
          </a:p>
          <a:p>
            <a:pPr indent="-323850" lvl="0" marL="457200" rtl="0" algn="l">
              <a:spcBef>
                <a:spcPts val="1200"/>
              </a:spcBef>
              <a:spcAft>
                <a:spcPts val="0"/>
              </a:spcAft>
              <a:buClr>
                <a:srgbClr val="24292E"/>
              </a:buClr>
              <a:buSzPts val="1500"/>
              <a:buChar char="●"/>
            </a:pPr>
            <a:r>
              <a:rPr lang="en" sz="1500">
                <a:solidFill>
                  <a:srgbClr val="24292E"/>
                </a:solidFill>
                <a:highlight>
                  <a:srgbClr val="FFFFFF"/>
                </a:highlight>
              </a:rPr>
              <a:t>What features add the most value to a home?</a:t>
            </a:r>
            <a:endParaRPr sz="1500">
              <a:solidFill>
                <a:srgbClr val="24292E"/>
              </a:solidFill>
              <a:highlight>
                <a:srgbClr val="FFFFFF"/>
              </a:highlight>
            </a:endParaRPr>
          </a:p>
          <a:p>
            <a:pPr indent="-323850" lvl="0" marL="457200" rtl="0" algn="l">
              <a:spcBef>
                <a:spcPts val="0"/>
              </a:spcBef>
              <a:spcAft>
                <a:spcPts val="0"/>
              </a:spcAft>
              <a:buClr>
                <a:srgbClr val="24292E"/>
              </a:buClr>
              <a:buSzPts val="1500"/>
              <a:buChar char="●"/>
            </a:pPr>
            <a:r>
              <a:rPr lang="en" sz="1500">
                <a:solidFill>
                  <a:srgbClr val="24292E"/>
                </a:solidFill>
                <a:highlight>
                  <a:srgbClr val="FFFFFF"/>
                </a:highlight>
              </a:rPr>
              <a:t>given a set of features, what is the expected sale price of a house?</a:t>
            </a:r>
            <a:endParaRPr sz="1500">
              <a:solidFill>
                <a:srgbClr val="24292E"/>
              </a:solidFill>
              <a:highlight>
                <a:srgbClr val="FFFFFF"/>
              </a:highlight>
            </a:endParaRPr>
          </a:p>
          <a:p>
            <a:pPr indent="-323850" lvl="0" marL="457200" rtl="0" algn="l">
              <a:spcBef>
                <a:spcPts val="0"/>
              </a:spcBef>
              <a:spcAft>
                <a:spcPts val="0"/>
              </a:spcAft>
              <a:buClr>
                <a:srgbClr val="24292E"/>
              </a:buClr>
              <a:buSzPts val="1500"/>
              <a:buChar char="●"/>
            </a:pPr>
            <a:r>
              <a:rPr lang="en" sz="1500">
                <a:solidFill>
                  <a:srgbClr val="24292E"/>
                </a:solidFill>
                <a:highlight>
                  <a:srgbClr val="FFFFFF"/>
                </a:highlight>
              </a:rPr>
              <a:t>given a budget, what kind of house would one be able to afford based on our model?</a:t>
            </a:r>
            <a:endParaRPr sz="1500">
              <a:solidFill>
                <a:srgbClr val="24292E"/>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EDA and Data Cleaning Process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17"/>
          <p:cNvPicPr preferRelativeResize="0"/>
          <p:nvPr/>
        </p:nvPicPr>
        <p:blipFill>
          <a:blip r:embed="rId3">
            <a:alphaModFix/>
          </a:blip>
          <a:stretch>
            <a:fillRect/>
          </a:stretch>
        </p:blipFill>
        <p:spPr>
          <a:xfrm>
            <a:off x="572213" y="707275"/>
            <a:ext cx="5394960" cy="4315968"/>
          </a:xfrm>
          <a:prstGeom prst="rect">
            <a:avLst/>
          </a:prstGeom>
          <a:noFill/>
          <a:ln>
            <a:noFill/>
          </a:ln>
        </p:spPr>
      </p:pic>
      <p:sp>
        <p:nvSpPr>
          <p:cNvPr id="113" name="Google Shape;113;p17"/>
          <p:cNvSpPr txBox="1"/>
          <p:nvPr>
            <p:ph idx="4294967295" type="body"/>
          </p:nvPr>
        </p:nvSpPr>
        <p:spPr>
          <a:xfrm>
            <a:off x="6111625" y="1549950"/>
            <a:ext cx="2849400" cy="262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018"/>
              <a:buNone/>
            </a:pPr>
            <a:r>
              <a:rPr lang="en" sz="1502"/>
              <a:t>Based on the data we collect, Ames tends to have houses that are priced around $162,500 </a:t>
            </a:r>
            <a:endParaRPr sz="1502"/>
          </a:p>
          <a:p>
            <a:pPr indent="0" lvl="0" marL="0" rtl="0" algn="l">
              <a:spcBef>
                <a:spcPts val="1200"/>
              </a:spcBef>
              <a:spcAft>
                <a:spcPts val="0"/>
              </a:spcAft>
              <a:buSzPts val="1018"/>
              <a:buNone/>
            </a:pPr>
            <a:r>
              <a:rPr lang="en" sz="1502"/>
              <a:t>Houses that are priced above this </a:t>
            </a:r>
            <a:r>
              <a:rPr lang="en" sz="1502"/>
              <a:t>amount</a:t>
            </a:r>
            <a:r>
              <a:rPr lang="en" sz="1502"/>
              <a:t> tend to be more varied in its value than houses below.</a:t>
            </a:r>
            <a:endParaRPr sz="1502"/>
          </a:p>
          <a:p>
            <a:pPr indent="0" lvl="0" marL="0" rtl="0" algn="l">
              <a:spcBef>
                <a:spcPts val="1200"/>
              </a:spcBef>
              <a:spcAft>
                <a:spcPts val="1200"/>
              </a:spcAft>
              <a:buSzPts val="1018"/>
              <a:buNone/>
            </a:pPr>
            <a:r>
              <a:t/>
            </a:r>
            <a:endParaRPr sz="1302"/>
          </a:p>
        </p:txBody>
      </p:sp>
      <p:sp>
        <p:nvSpPr>
          <p:cNvPr id="114" name="Google Shape;114;p17"/>
          <p:cNvSpPr txBox="1"/>
          <p:nvPr>
            <p:ph idx="4294967295" type="title"/>
          </p:nvPr>
        </p:nvSpPr>
        <p:spPr>
          <a:xfrm>
            <a:off x="247250" y="1720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Distribution of House Sales Prices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idx="4294967295" type="title"/>
          </p:nvPr>
        </p:nvSpPr>
        <p:spPr>
          <a:xfrm>
            <a:off x="247250" y="1720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House Size and Sales Price</a:t>
            </a:r>
            <a:endParaRPr/>
          </a:p>
        </p:txBody>
      </p:sp>
      <p:sp>
        <p:nvSpPr>
          <p:cNvPr id="120" name="Google Shape;120;p18"/>
          <p:cNvSpPr txBox="1"/>
          <p:nvPr>
            <p:ph idx="4294967295" type="body"/>
          </p:nvPr>
        </p:nvSpPr>
        <p:spPr>
          <a:xfrm>
            <a:off x="5967150" y="2087700"/>
            <a:ext cx="2821200" cy="968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2"/>
              <a:t>For every unit increase in above ground living area, sale price increases by about $120.</a:t>
            </a:r>
            <a:endParaRPr sz="1502"/>
          </a:p>
        </p:txBody>
      </p:sp>
      <p:pic>
        <p:nvPicPr>
          <p:cNvPr id="121" name="Google Shape;121;p18"/>
          <p:cNvPicPr preferRelativeResize="0"/>
          <p:nvPr/>
        </p:nvPicPr>
        <p:blipFill>
          <a:blip r:embed="rId3">
            <a:alphaModFix/>
          </a:blip>
          <a:stretch>
            <a:fillRect/>
          </a:stretch>
        </p:blipFill>
        <p:spPr>
          <a:xfrm>
            <a:off x="572200" y="707275"/>
            <a:ext cx="5486400" cy="43891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idx="4294967295" type="body"/>
          </p:nvPr>
        </p:nvSpPr>
        <p:spPr>
          <a:xfrm>
            <a:off x="6798050" y="1836300"/>
            <a:ext cx="2280900" cy="147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018"/>
              <a:buNone/>
            </a:pPr>
            <a:r>
              <a:rPr lang="en" sz="1502"/>
              <a:t>In general, most null values represents the absence of a specific feature, hence they are imputed with 0 or ‘None’</a:t>
            </a:r>
            <a:endParaRPr sz="1502"/>
          </a:p>
          <a:p>
            <a:pPr indent="0" lvl="0" marL="0" rtl="0" algn="l">
              <a:spcBef>
                <a:spcPts val="1200"/>
              </a:spcBef>
              <a:spcAft>
                <a:spcPts val="1200"/>
              </a:spcAft>
              <a:buSzPts val="1018"/>
              <a:buNone/>
            </a:pPr>
            <a:r>
              <a:t/>
            </a:r>
            <a:endParaRPr sz="1302"/>
          </a:p>
        </p:txBody>
      </p:sp>
      <p:pic>
        <p:nvPicPr>
          <p:cNvPr id="127" name="Google Shape;127;p19"/>
          <p:cNvPicPr preferRelativeResize="0"/>
          <p:nvPr/>
        </p:nvPicPr>
        <p:blipFill>
          <a:blip r:embed="rId3">
            <a:alphaModFix/>
          </a:blip>
          <a:stretch>
            <a:fillRect/>
          </a:stretch>
        </p:blipFill>
        <p:spPr>
          <a:xfrm>
            <a:off x="247250" y="1167173"/>
            <a:ext cx="6437925" cy="3525300"/>
          </a:xfrm>
          <a:prstGeom prst="rect">
            <a:avLst/>
          </a:prstGeom>
          <a:noFill/>
          <a:ln>
            <a:noFill/>
          </a:ln>
        </p:spPr>
      </p:pic>
      <p:sp>
        <p:nvSpPr>
          <p:cNvPr id="128" name="Google Shape;128;p19"/>
          <p:cNvSpPr txBox="1"/>
          <p:nvPr>
            <p:ph idx="4294967295" type="title"/>
          </p:nvPr>
        </p:nvSpPr>
        <p:spPr>
          <a:xfrm>
            <a:off x="247250" y="1720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Null Values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0"/>
          <p:cNvPicPr preferRelativeResize="0"/>
          <p:nvPr/>
        </p:nvPicPr>
        <p:blipFill>
          <a:blip r:embed="rId3">
            <a:alphaModFix/>
          </a:blip>
          <a:stretch>
            <a:fillRect/>
          </a:stretch>
        </p:blipFill>
        <p:spPr>
          <a:xfrm>
            <a:off x="572225" y="704088"/>
            <a:ext cx="5486400" cy="4389120"/>
          </a:xfrm>
          <a:prstGeom prst="rect">
            <a:avLst/>
          </a:prstGeom>
          <a:noFill/>
          <a:ln>
            <a:noFill/>
          </a:ln>
        </p:spPr>
      </p:pic>
      <p:sp>
        <p:nvSpPr>
          <p:cNvPr id="134" name="Google Shape;134;p20"/>
          <p:cNvSpPr/>
          <p:nvPr/>
        </p:nvSpPr>
        <p:spPr>
          <a:xfrm>
            <a:off x="3372950" y="2114550"/>
            <a:ext cx="457200" cy="4572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a:off x="4204450" y="1547675"/>
            <a:ext cx="457200" cy="4572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5109725" y="3425550"/>
            <a:ext cx="365700" cy="3657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txBox="1"/>
          <p:nvPr>
            <p:ph idx="4294967295" type="title"/>
          </p:nvPr>
        </p:nvSpPr>
        <p:spPr>
          <a:xfrm>
            <a:off x="247250" y="1720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Outliers</a:t>
            </a:r>
            <a:r>
              <a:rPr lang="en"/>
              <a:t> </a:t>
            </a:r>
            <a:endParaRPr/>
          </a:p>
        </p:txBody>
      </p:sp>
      <p:sp>
        <p:nvSpPr>
          <p:cNvPr id="138" name="Google Shape;138;p20"/>
          <p:cNvSpPr txBox="1"/>
          <p:nvPr>
            <p:ph idx="4294967295" type="body"/>
          </p:nvPr>
        </p:nvSpPr>
        <p:spPr>
          <a:xfrm>
            <a:off x="5967175" y="1843463"/>
            <a:ext cx="2821200" cy="2043600"/>
          </a:xfrm>
          <a:prstGeom prst="rect">
            <a:avLst/>
          </a:prstGeom>
        </p:spPr>
        <p:txBody>
          <a:bodyPr anchorCtr="0" anchor="t" bIns="91425" lIns="91425" spcFirstLastPara="1" rIns="91425" wrap="square" tIns="91425">
            <a:noAutofit/>
          </a:bodyPr>
          <a:lstStyle/>
          <a:p>
            <a:pPr indent="-324008" lvl="0" marL="457200" rtl="0" algn="l">
              <a:spcBef>
                <a:spcPts val="0"/>
              </a:spcBef>
              <a:spcAft>
                <a:spcPts val="0"/>
              </a:spcAft>
              <a:buClr>
                <a:srgbClr val="24292E"/>
              </a:buClr>
              <a:buSzPts val="1503"/>
              <a:buChar char="●"/>
            </a:pPr>
            <a:r>
              <a:rPr lang="en" sz="1502">
                <a:solidFill>
                  <a:srgbClr val="24292E"/>
                </a:solidFill>
              </a:rPr>
              <a:t>5 houses that need to be removed</a:t>
            </a:r>
            <a:endParaRPr sz="1502">
              <a:solidFill>
                <a:srgbClr val="24292E"/>
              </a:solidFill>
            </a:endParaRPr>
          </a:p>
          <a:p>
            <a:pPr indent="-324008" lvl="1" marL="914400" rtl="0" algn="l">
              <a:spcBef>
                <a:spcPts val="0"/>
              </a:spcBef>
              <a:spcAft>
                <a:spcPts val="0"/>
              </a:spcAft>
              <a:buClr>
                <a:srgbClr val="24292E"/>
              </a:buClr>
              <a:buSzPts val="1503"/>
              <a:buChar char="○"/>
            </a:pPr>
            <a:r>
              <a:rPr lang="en" sz="1502">
                <a:solidFill>
                  <a:srgbClr val="24292E"/>
                </a:solidFill>
              </a:rPr>
              <a:t>2 high quality houses, poorly valued</a:t>
            </a:r>
            <a:endParaRPr sz="1502">
              <a:solidFill>
                <a:srgbClr val="24292E"/>
              </a:solidFill>
            </a:endParaRPr>
          </a:p>
          <a:p>
            <a:pPr indent="-324008" lvl="1" marL="914400" rtl="0" algn="l">
              <a:spcBef>
                <a:spcPts val="0"/>
              </a:spcBef>
              <a:spcAft>
                <a:spcPts val="0"/>
              </a:spcAft>
              <a:buClr>
                <a:srgbClr val="24292E"/>
              </a:buClr>
              <a:buSzPts val="1503"/>
              <a:buChar char="○"/>
            </a:pPr>
            <a:r>
              <a:rPr lang="en" sz="1502">
                <a:solidFill>
                  <a:srgbClr val="24292E"/>
                </a:solidFill>
              </a:rPr>
              <a:t>3 partial sale houses </a:t>
            </a:r>
            <a:endParaRPr sz="1502">
              <a:solidFill>
                <a:srgbClr val="24292E"/>
              </a:solidFill>
            </a:endParaRPr>
          </a:p>
        </p:txBody>
      </p:sp>
      <p:sp>
        <p:nvSpPr>
          <p:cNvPr id="139" name="Google Shape;139;p20"/>
          <p:cNvSpPr/>
          <p:nvPr/>
        </p:nvSpPr>
        <p:spPr>
          <a:xfrm>
            <a:off x="4719750" y="3554250"/>
            <a:ext cx="300300" cy="2880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Pre-processing and Modelling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